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56" r:id="rId5"/>
    <p:sldId id="316" r:id="rId6"/>
    <p:sldId id="317"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15142A"/>
    <a:srgbClr val="FAED3B"/>
    <a:srgbClr val="70AD47"/>
    <a:srgbClr val="A7FDFF"/>
    <a:srgbClr val="3CDFE6"/>
    <a:srgbClr val="0C0D0E"/>
    <a:srgbClr val="1F4E79"/>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varScale="1">
        <p:scale>
          <a:sx n="58" d="100"/>
          <a:sy n="58" d="100"/>
        </p:scale>
        <p:origin x="141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25</a:t>
            </a:fld>
            <a:endParaRPr lang="en-US"/>
          </a:p>
        </p:txBody>
      </p:sp>
    </p:spTree>
    <p:extLst>
      <p:ext uri="{BB962C8B-B14F-4D97-AF65-F5344CB8AC3E}">
        <p14:creationId xmlns:p14="http://schemas.microsoft.com/office/powerpoint/2010/main" val="289826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124808"/>
      </p:ext>
    </p:extLst>
  </p:cSld>
  <p:clrMapOvr>
    <a:masterClrMapping/>
  </p:clrMapOvr>
  <p:transition spd="slow" advTm="1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10-May-24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10-May-24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3.jpe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30.wmf"/><Relationship Id="rId4" Type="http://schemas.openxmlformats.org/officeDocument/2006/relationships/oleObject" Target="../embeddings/oleObject3.bin"/><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wmf"/><Relationship Id="rId7" Type="http://schemas.openxmlformats.org/officeDocument/2006/relationships/image" Target="../media/image35.w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5" Type="http://schemas.openxmlformats.org/officeDocument/2006/relationships/image" Target="../media/image34.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15.png"/><Relationship Id="rId5" Type="http://schemas.openxmlformats.org/officeDocument/2006/relationships/tags" Target="../tags/tag5.xml"/><Relationship Id="rId10" Type="http://schemas.openxmlformats.org/officeDocument/2006/relationships/image" Target="../media/image14.png"/><Relationship Id="rId4" Type="http://schemas.openxmlformats.org/officeDocument/2006/relationships/tags" Target="../tags/tag4.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3" name="object 4"/>
          <p:cNvSpPr/>
          <p:nvPr/>
        </p:nvSpPr>
        <p:spPr>
          <a:xfrm>
            <a:off x="3580638" y="4748021"/>
            <a:ext cx="4914900" cy="0"/>
          </a:xfrm>
          <a:custGeom>
            <a:avLst/>
            <a:gdLst/>
            <a:ahLst/>
            <a:cxnLst/>
            <a:rect l="l" t="t" r="r" b="b"/>
            <a:pathLst>
              <a:path w="4914900">
                <a:moveTo>
                  <a:pt x="0" y="0"/>
                </a:moveTo>
                <a:lnTo>
                  <a:pt x="4914900" y="0"/>
                </a:lnTo>
              </a:path>
            </a:pathLst>
          </a:custGeom>
          <a:ln w="19050">
            <a:solidFill>
              <a:srgbClr val="FFFFFF"/>
            </a:solidFill>
          </a:ln>
        </p:spPr>
        <p:txBody>
          <a:bodyPr wrap="square" lIns="0" tIns="0" rIns="0" bIns="0" rtlCol="0"/>
          <a:lstStyle/>
          <a:p>
            <a:endParaRPr/>
          </a:p>
        </p:txBody>
      </p:sp>
      <p:sp>
        <p:nvSpPr>
          <p:cNvPr id="18" name="object 10"/>
          <p:cNvSpPr txBox="1"/>
          <p:nvPr/>
        </p:nvSpPr>
        <p:spPr>
          <a:xfrm>
            <a:off x="2154173" y="2137409"/>
            <a:ext cx="8124825" cy="782265"/>
          </a:xfrm>
          <a:prstGeom prst="rect">
            <a:avLst/>
          </a:prstGeom>
        </p:spPr>
        <p:txBody>
          <a:bodyPr vert="horz" wrap="square" lIns="0" tIns="12700" rIns="0" bIns="0" rtlCol="0">
            <a:spAutoFit/>
          </a:bodyPr>
          <a:lstStyle/>
          <a:p>
            <a:pPr marR="534670" algn="ctr">
              <a:lnSpc>
                <a:spcPct val="100000"/>
              </a:lnSpc>
              <a:spcBef>
                <a:spcPts val="100"/>
              </a:spcBef>
            </a:pPr>
            <a:endParaRPr sz="5000" dirty="0">
              <a:latin typeface="Times New Roman"/>
              <a:cs typeface="Times New Roman"/>
            </a:endParaRPr>
          </a:p>
        </p:txBody>
      </p:sp>
      <p:sp>
        <p:nvSpPr>
          <p:cNvPr id="20" name="TextBox 19">
            <a:extLst>
              <a:ext uri="{FF2B5EF4-FFF2-40B4-BE49-F238E27FC236}">
                <a16:creationId xmlns:a16="http://schemas.microsoft.com/office/drawing/2014/main" id="{7694BDDD-A12E-4524-9C6E-23B18235F0F3}"/>
              </a:ext>
            </a:extLst>
          </p:cNvPr>
          <p:cNvSpPr txBox="1"/>
          <p:nvPr/>
        </p:nvSpPr>
        <p:spPr>
          <a:xfrm>
            <a:off x="1480457" y="1981200"/>
            <a:ext cx="9482556" cy="1754326"/>
          </a:xfrm>
          <a:prstGeom prst="rect">
            <a:avLst/>
          </a:prstGeom>
          <a:noFill/>
        </p:spPr>
        <p:txBody>
          <a:bodyPr wrap="square" rtlCol="0">
            <a:spAutoFit/>
          </a:bodyPr>
          <a:lstStyle/>
          <a:p>
            <a:pPr algn="ctr">
              <a:spcBef>
                <a:spcPct val="0"/>
              </a:spcBef>
              <a:buFontTx/>
              <a:buNone/>
            </a:pPr>
            <a:r>
              <a:rPr lang="en-US" altLang="en-US" sz="3600" b="1">
                <a:solidFill>
                  <a:srgbClr val="FFFF00"/>
                </a:solidFill>
                <a:latin typeface="Arial" panose="020B0604020202020204" pitchFamily="34" charset="0"/>
                <a:cs typeface="Arial" panose="020B0604020202020204" pitchFamily="34" charset="0"/>
              </a:rPr>
              <a:t>S6-C1-Tiết ….</a:t>
            </a:r>
          </a:p>
          <a:p>
            <a:pPr algn="ctr">
              <a:spcBef>
                <a:spcPct val="0"/>
              </a:spcBef>
              <a:buFontTx/>
              <a:buNone/>
            </a:pPr>
            <a:r>
              <a:rPr lang="en-US" altLang="en-US" sz="3600" b="1">
                <a:solidFill>
                  <a:srgbClr val="FFFF00"/>
                </a:solidFill>
                <a:latin typeface="Arial" panose="020B0604020202020204" pitchFamily="34" charset="0"/>
                <a:cs typeface="Arial" panose="020B0604020202020204" pitchFamily="34" charset="0"/>
              </a:rPr>
              <a:t>§</a:t>
            </a:r>
            <a:r>
              <a:rPr lang="en-US" altLang="en-US" sz="3600" b="1" dirty="0">
                <a:solidFill>
                  <a:srgbClr val="FFFF00"/>
                </a:solidFill>
                <a:latin typeface="Arial" panose="020B0604020202020204" pitchFamily="34" charset="0"/>
                <a:cs typeface="Arial" panose="020B0604020202020204" pitchFamily="34" charset="0"/>
              </a:rPr>
              <a:t>1: THU THẬP, TỔ CHỨC, BIỂU DIỄN, </a:t>
            </a:r>
          </a:p>
          <a:p>
            <a:pPr algn="ctr">
              <a:spcBef>
                <a:spcPct val="0"/>
              </a:spcBef>
              <a:buFontTx/>
              <a:buNone/>
            </a:pPr>
            <a:r>
              <a:rPr lang="en-US" altLang="en-US" sz="3600" b="1" dirty="0">
                <a:solidFill>
                  <a:srgbClr val="FFFF00"/>
                </a:solidFill>
                <a:latin typeface="Arial" panose="020B0604020202020204" pitchFamily="34" charset="0"/>
                <a:cs typeface="Arial" panose="020B0604020202020204" pitchFamily="34" charset="0"/>
              </a:rPr>
              <a:t>PHÂN TÍCH VÀ XỬ LÝ DỮ LIỆU</a:t>
            </a:r>
          </a:p>
        </p:txBody>
      </p:sp>
      <p:sp>
        <p:nvSpPr>
          <p:cNvPr id="22" name="TextBox 21"/>
          <p:cNvSpPr txBox="1"/>
          <p:nvPr/>
        </p:nvSpPr>
        <p:spPr>
          <a:xfrm>
            <a:off x="5445198" y="3717327"/>
            <a:ext cx="1347486" cy="523220"/>
          </a:xfrm>
          <a:prstGeom prst="rect">
            <a:avLst/>
          </a:prstGeom>
          <a:solidFill>
            <a:schemeClr val="bg1"/>
          </a:solidFill>
        </p:spPr>
        <p:txBody>
          <a:bodyPr wrap="square" rtlCol="0">
            <a:spAutoFit/>
          </a:bodyPr>
          <a:lstStyle/>
          <a:p>
            <a:pPr algn="ctr"/>
            <a:r>
              <a:rPr lang="en-US" sz="2800" dirty="0" err="1">
                <a:latin typeface="Arial" pitchFamily="34" charset="0"/>
                <a:cs typeface="Arial" pitchFamily="34" charset="0"/>
              </a:rPr>
              <a:t>Tiết</a:t>
            </a:r>
            <a:r>
              <a:rPr lang="en-US" sz="2800" dirty="0">
                <a:latin typeface="Arial" pitchFamily="34" charset="0"/>
                <a:cs typeface="Arial" pitchFamily="34" charset="0"/>
              </a:rPr>
              <a:t> 1</a:t>
            </a:r>
            <a:endParaRPr lang="vi-VN" sz="2800" dirty="0">
              <a:latin typeface="Arial" pitchFamily="34" charset="0"/>
              <a:cs typeface="Arial" pitchFamily="34"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7384" y="234491"/>
            <a:ext cx="3467088"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1: (SGK-T4</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9" name="Rectangle 8"/>
          <p:cNvSpPr/>
          <p:nvPr/>
        </p:nvSpPr>
        <p:spPr>
          <a:xfrm>
            <a:off x="377384" y="956761"/>
            <a:ext cx="10856685" cy="3244158"/>
          </a:xfrm>
          <a:prstGeom prst="rect">
            <a:avLst/>
          </a:prstGeom>
          <a:solidFill>
            <a:schemeClr val="accent4">
              <a:lumMod val="20000"/>
              <a:lumOff val="80000"/>
            </a:schemeClr>
          </a:solidFill>
        </p:spPr>
        <p:txBody>
          <a:bodyPr wrap="square">
            <a:spAutoFit/>
          </a:bodyPr>
          <a:lstStyle/>
          <a:p>
            <a:pPr algn="just">
              <a:lnSpc>
                <a:spcPct val="150000"/>
              </a:lnSpc>
            </a:pP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định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mở</a:t>
            </a:r>
            <a:r>
              <a:rPr lang="en-US" sz="2800" dirty="0">
                <a:latin typeface="Arial" panose="020B0604020202020204" pitchFamily="34" charset="0"/>
                <a:cs typeface="Arial" panose="020B0604020202020204" pitchFamily="34" charset="0"/>
              </a:rPr>
              <a:t> 4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nhịp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bóng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đá</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HS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6 </a:t>
            </a:r>
            <a:r>
              <a:rPr lang="en-US" sz="2800" dirty="0" err="1">
                <a:latin typeface="Arial" panose="020B0604020202020204" pitchFamily="34" charset="0"/>
                <a:cs typeface="Arial" panose="020B0604020202020204" pitchFamily="34" charset="0"/>
              </a:rPr>
              <a:t>đều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đúng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một</a:t>
            </a:r>
            <a:r>
              <a:rPr lang="en-US" sz="2800" b="1" dirty="0">
                <a:solidFill>
                  <a:srgbClr val="FF0000"/>
                </a:solidFill>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chức</a:t>
            </a:r>
            <a:r>
              <a:rPr lang="en-US" sz="2800" dirty="0">
                <a:latin typeface="Arial" panose="020B0604020202020204" pitchFamily="34" charset="0"/>
                <a:cs typeface="Arial" panose="020B0604020202020204" pitchFamily="34" charset="0"/>
              </a:rPr>
              <a:t> 4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yêu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cầu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trưởng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6A </a:t>
            </a:r>
            <a:r>
              <a:rPr lang="en-US" sz="2800" dirty="0" err="1">
                <a:latin typeface="Arial" panose="020B0604020202020204" pitchFamily="34" charset="0"/>
                <a:cs typeface="Arial" panose="020B0604020202020204" pitchFamily="34" charset="0"/>
              </a:rPr>
              <a:t>tiến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lớp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đăng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tham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a:t>
            </a: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3"/>
          <p:cNvSpPr/>
          <p:nvPr/>
        </p:nvSpPr>
        <p:spPr>
          <a:xfrm>
            <a:off x="583446" y="4200919"/>
            <a:ext cx="9441910" cy="1477328"/>
          </a:xfrm>
          <a:prstGeom prst="rect">
            <a:avLst/>
          </a:prstGeom>
          <a:noFill/>
        </p:spPr>
        <p:txBody>
          <a:bodyPr wrap="square">
            <a:spAutoFit/>
          </a:bodyPr>
          <a:lstStyle/>
          <a:p>
            <a:pPr marL="514350" indent="-514350" algn="just">
              <a:lnSpc>
                <a:spcPct val="150000"/>
              </a:lnSpc>
              <a:buAutoNum type="alphaLcParenR"/>
            </a:pPr>
            <a:r>
              <a:rPr lang="en-US" sz="3000" b="1" dirty="0" err="1">
                <a:solidFill>
                  <a:srgbClr val="00B050"/>
                </a:solidFill>
                <a:latin typeface="Arial" panose="020B0604020202020204" pitchFamily="34" charset="0"/>
                <a:cs typeface="Arial" panose="020B0604020202020204" pitchFamily="34" charset="0"/>
              </a:rPr>
              <a:t>Lớp</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trưởng</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lớp</a:t>
            </a:r>
            <a:r>
              <a:rPr lang="en-US" sz="3000" b="1" dirty="0">
                <a:solidFill>
                  <a:srgbClr val="00B050"/>
                </a:solidFill>
                <a:latin typeface="Arial" panose="020B0604020202020204" pitchFamily="34" charset="0"/>
                <a:cs typeface="Arial" panose="020B0604020202020204" pitchFamily="34" charset="0"/>
              </a:rPr>
              <a:t> 6A </a:t>
            </a:r>
            <a:r>
              <a:rPr lang="en-US" sz="3000" b="1" dirty="0" err="1">
                <a:solidFill>
                  <a:srgbClr val="00B050"/>
                </a:solidFill>
                <a:latin typeface="Arial" panose="020B0604020202020204" pitchFamily="34" charset="0"/>
                <a:cs typeface="Arial" panose="020B0604020202020204" pitchFamily="34" charset="0"/>
              </a:rPr>
              <a:t>cần</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thu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thập</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dữ</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liệu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nào</a:t>
            </a:r>
            <a:r>
              <a:rPr lang="en-US" sz="3000" b="1" dirty="0">
                <a:solidFill>
                  <a:srgbClr val="00B050"/>
                </a:solidFill>
                <a:latin typeface="Arial" panose="020B0604020202020204" pitchFamily="34" charset="0"/>
                <a:cs typeface="Arial" panose="020B0604020202020204" pitchFamily="34" charset="0"/>
              </a:rPr>
              <a:t>? </a:t>
            </a:r>
          </a:p>
          <a:p>
            <a:pPr algn="just">
              <a:lnSpc>
                <a:spcPct val="150000"/>
              </a:lnSpc>
            </a:pP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Nêu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đ</a:t>
            </a:r>
            <a:r>
              <a:rPr lang="en-US" sz="3000" b="1" dirty="0" err="1">
                <a:solidFill>
                  <a:srgbClr val="00B050"/>
                </a:solidFill>
                <a:latin typeface="Arial" panose="020B0604020202020204" pitchFamily="34" charset="0"/>
                <a:ea typeface="Calibri" pitchFamily="34" charset="0"/>
                <a:cs typeface="Arial" panose="020B0604020202020204" pitchFamily="34" charset="0"/>
              </a:rPr>
              <a:t>ối</a:t>
            </a:r>
            <a:r>
              <a:rPr lang="en-US" sz="3000" b="1" dirty="0">
                <a:solidFill>
                  <a:srgbClr val="00B050"/>
                </a:solidFill>
                <a:latin typeface="Arial" panose="020B0604020202020204" pitchFamily="34" charset="0"/>
                <a:ea typeface="Calibri" pitchFamily="34" charset="0"/>
                <a:cs typeface="Arial" panose="020B0604020202020204" pitchFamily="34" charset="0"/>
              </a:rPr>
              <a:t> </a:t>
            </a:r>
            <a:r>
              <a:rPr lang="en-US" sz="3000" b="1" dirty="0" err="1">
                <a:solidFill>
                  <a:srgbClr val="00B050"/>
                </a:solidFill>
                <a:latin typeface="Arial" panose="020B0604020202020204" pitchFamily="34" charset="0"/>
                <a:ea typeface="Calibri" pitchFamily="34" charset="0"/>
                <a:cs typeface="Arial" panose="020B0604020202020204" pitchFamily="34" charset="0"/>
              </a:rPr>
              <a:t>tượng</a:t>
            </a:r>
            <a:r>
              <a:rPr lang="en-US" sz="3000" b="1" dirty="0">
                <a:solidFill>
                  <a:srgbClr val="00B050"/>
                </a:solidFill>
                <a:latin typeface="Arial" panose="020B0604020202020204" pitchFamily="34" charset="0"/>
                <a:ea typeface="Calibri"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thống</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kê</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và</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tiêu</a:t>
            </a:r>
            <a:r>
              <a:rPr lang="en-US" sz="3000" b="1" dirty="0">
                <a:solidFill>
                  <a:srgbClr val="00B050"/>
                </a:solidFill>
                <a:latin typeface="Arial" panose="020B0604020202020204" pitchFamily="34" charset="0"/>
                <a:cs typeface="Arial" panose="020B0604020202020204" pitchFamily="34" charset="0"/>
              </a:rPr>
              <a:t> </a:t>
            </a:r>
            <a:r>
              <a:rPr lang="en-US" sz="3000" b="1" dirty="0" err="1">
                <a:solidFill>
                  <a:srgbClr val="00B050"/>
                </a:solidFill>
                <a:latin typeface="Arial" panose="020B0604020202020204" pitchFamily="34" charset="0"/>
                <a:cs typeface="Arial" panose="020B0604020202020204" pitchFamily="34" charset="0"/>
              </a:rPr>
              <a:t>chí</a:t>
            </a:r>
            <a:r>
              <a:rPr lang="en-US" sz="3000" b="1" dirty="0">
                <a:solidFill>
                  <a:srgbClr val="00B050"/>
                </a:solidFill>
                <a:latin typeface="Arial" panose="020B0604020202020204" pitchFamily="34" charset="0"/>
                <a:cs typeface="Arial" panose="020B0604020202020204" pitchFamily="34" charset="0"/>
              </a:rPr>
              <a:t> </a:t>
            </a:r>
            <a:r>
              <a:rPr lang="en-US" sz="3000" b="1" err="1">
                <a:solidFill>
                  <a:srgbClr val="00B050"/>
                </a:solidFill>
                <a:latin typeface="Arial" panose="020B0604020202020204" pitchFamily="34" charset="0"/>
                <a:cs typeface="Arial" panose="020B0604020202020204" pitchFamily="34" charset="0"/>
              </a:rPr>
              <a:t>thống</a:t>
            </a:r>
            <a:r>
              <a:rPr lang="en-US" sz="3000" b="1">
                <a:solidFill>
                  <a:srgbClr val="00B050"/>
                </a:solidFill>
                <a:latin typeface="Arial" panose="020B0604020202020204" pitchFamily="34" charset="0"/>
                <a:cs typeface="Arial" panose="020B0604020202020204" pitchFamily="34" charset="0"/>
              </a:rPr>
              <a:t> kê. </a:t>
            </a:r>
            <a:endParaRPr lang="en-US" sz="3000" b="1" dirty="0">
              <a:solidFill>
                <a:srgbClr val="00B050"/>
              </a:solidFill>
              <a:latin typeface="Arial" panose="020B0604020202020204" pitchFamily="34" charset="0"/>
              <a:cs typeface="Arial" panose="020B0604020202020204" pitchFamily="34" charset="0"/>
            </a:endParaRPr>
          </a:p>
        </p:txBody>
      </p:sp>
      <p:pic>
        <p:nvPicPr>
          <p:cNvPr id="17" name="Picture 16" descr="A picture containing toy, doll&#10;&#10;Description automatically generated">
            <a:hlinkClick r:id="rId2" action="ppaction://hlinksldjump"/>
            <a:extLst>
              <a:ext uri="{FF2B5EF4-FFF2-40B4-BE49-F238E27FC236}">
                <a16:creationId xmlns:a16="http://schemas.microsoft.com/office/drawing/2014/main" id="{92693E3D-CF4D-4CF8-A498-D5CBE5128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70" y="5357950"/>
            <a:ext cx="1441994" cy="1441994"/>
          </a:xfrm>
          <a:prstGeom prst="rect">
            <a:avLst/>
          </a:prstGeom>
        </p:spPr>
      </p:pic>
      <p:sp>
        <p:nvSpPr>
          <p:cNvPr id="12" name="Rounded Rectangle 11"/>
          <p:cNvSpPr/>
          <p:nvPr/>
        </p:nvSpPr>
        <p:spPr>
          <a:xfrm rot="5400000">
            <a:off x="8486045"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1810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LB Cầu Lông: cơ thể dẻo dai, tinh thần sảng khoái - Trường Tiểu học &amp;amp; THCS  FPT Cầu Giấy - Môi trường học tập hạnh phúc : Trường Tiểu học &amp;a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713" y="3442454"/>
            <a:ext cx="3365487" cy="227486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âu Lạc Bộ Bóng Bàn Quán La Xã ở Quận Bắc Từ Liêm, Hà Nội | Foody.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Câu Lạc Bộ Bóng Bàn Quán La X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Câu Lạc Bộ Bóng Bàn Quán La Xã ở Quận Bắc Từ Liêm, Hà Nội | Foody.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AutoShape 10" descr="Câu Lạc Bộ Bóng Bàn Quán La X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AutoShape 12" descr="Câu lạc bộ bóng bàn Hà Nội - Địa điểm đánh bóng hay nhất hiện n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AutoShape 14" descr="Câu lạc bộ bóng bàn Hà Nội - Địa điểm đánh bóng hay nhất hiện na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6" descr="Địa điểm CLB bóng bàn ở Hà Nộ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6161" name="Picture 17" descr="D:\DU LIEU HA\Danh sach lop\clb-bong-ban-ha-n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713" y="887025"/>
            <a:ext cx="3365488" cy="247336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ác CLB bóng đá Châu Âu bỏ tiền &amp;#39;đầu tư&amp;#39; vào các danh thủ bóng đá trẻ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155" y="3432846"/>
            <a:ext cx="3198776" cy="228446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ợi ích của thể dục nhịp điệu dành cho trẻ thiếu nhi trong mùa h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154" y="885948"/>
            <a:ext cx="3198777" cy="24615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1517" y="5827789"/>
            <a:ext cx="10751661" cy="523220"/>
          </a:xfrm>
          <a:prstGeom prst="rect">
            <a:avLst/>
          </a:prstGeom>
        </p:spPr>
        <p:txBody>
          <a:bodyPr wrap="none">
            <a:spAutoFit/>
          </a:bodyPr>
          <a:lstStyle/>
          <a:p>
            <a:r>
              <a:rPr lang="en-US" sz="2800" b="1" dirty="0">
                <a:solidFill>
                  <a:srgbClr val="0070C0"/>
                </a:solidFill>
                <a:latin typeface="Arial" panose="020B0604020202020204" pitchFamily="34" charset="0"/>
                <a:cs typeface="Arial" panose="020B0604020202020204" pitchFamily="34" charset="0"/>
              </a:rPr>
              <a:t>b) </a:t>
            </a:r>
            <a:r>
              <a:rPr lang="en-US" sz="2800" b="1" dirty="0" err="1">
                <a:solidFill>
                  <a:srgbClr val="0070C0"/>
                </a:solidFill>
                <a:latin typeface="Arial" panose="020B0604020202020204" pitchFamily="34" charset="0"/>
                <a:cs typeface="Arial" panose="020B0604020202020204" pitchFamily="34" charset="0"/>
              </a:rPr>
              <a:t>Dãy</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số</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liệu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bạn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lớp</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trưởng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liệt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kê</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hợp</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lí</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không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Vì</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sao</a:t>
            </a:r>
            <a:r>
              <a:rPr lang="en-US" sz="2800" b="1" dirty="0">
                <a:solidFill>
                  <a:srgbClr val="0070C0"/>
                </a:solidFill>
                <a:latin typeface="Arial" panose="020B0604020202020204" pitchFamily="34" charset="0"/>
                <a:cs typeface="Arial" panose="020B0604020202020204" pitchFamily="34" charset="0"/>
              </a:rPr>
              <a:t>?</a:t>
            </a:r>
            <a:endParaRPr lang="vi-VN" sz="2800" b="1" dirty="0">
              <a:solidFill>
                <a:srgbClr val="0070C0"/>
              </a:solidFill>
              <a:latin typeface="Arial" panose="020B0604020202020204" pitchFamily="34" charset="0"/>
              <a:cs typeface="Arial" panose="020B0604020202020204" pitchFamily="34" charset="0"/>
            </a:endParaRPr>
          </a:p>
        </p:txBody>
      </p:sp>
      <p:sp>
        <p:nvSpPr>
          <p:cNvPr id="16" name="Left Arrow Callout 15"/>
          <p:cNvSpPr/>
          <p:nvPr/>
        </p:nvSpPr>
        <p:spPr>
          <a:xfrm>
            <a:off x="10508348" y="1553029"/>
            <a:ext cx="906058" cy="576577"/>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6</a:t>
            </a:r>
            <a:endParaRPr lang="vi-VN" sz="3200" dirty="0">
              <a:solidFill>
                <a:schemeClr val="tx1"/>
              </a:solidFill>
              <a:latin typeface="Arial" panose="020B0604020202020204" pitchFamily="34" charset="0"/>
              <a:cs typeface="Arial" panose="020B0604020202020204" pitchFamily="34" charset="0"/>
            </a:endParaRPr>
          </a:p>
        </p:txBody>
      </p:sp>
      <p:sp>
        <p:nvSpPr>
          <p:cNvPr id="22" name="Left Arrow Callout 21"/>
          <p:cNvSpPr/>
          <p:nvPr/>
        </p:nvSpPr>
        <p:spPr>
          <a:xfrm>
            <a:off x="10482589" y="4264559"/>
            <a:ext cx="980565" cy="576577"/>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30</a:t>
            </a:r>
            <a:endParaRPr lang="vi-VN" sz="3200" dirty="0">
              <a:solidFill>
                <a:schemeClr val="tx1"/>
              </a:solidFill>
              <a:latin typeface="Arial" panose="020B0604020202020204" pitchFamily="34" charset="0"/>
              <a:cs typeface="Arial" panose="020B0604020202020204" pitchFamily="34" charset="0"/>
            </a:endParaRPr>
          </a:p>
        </p:txBody>
      </p:sp>
      <p:sp>
        <p:nvSpPr>
          <p:cNvPr id="24" name="Right Arrow Callout 23"/>
          <p:cNvSpPr/>
          <p:nvPr/>
        </p:nvSpPr>
        <p:spPr>
          <a:xfrm>
            <a:off x="3222544" y="4034410"/>
            <a:ext cx="1086515" cy="658517"/>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18</a:t>
            </a:r>
            <a:endParaRPr lang="vi-VN" sz="3200" dirty="0">
              <a:solidFill>
                <a:schemeClr val="tx1"/>
              </a:solidFill>
              <a:latin typeface="Arial" panose="020B0604020202020204" pitchFamily="34" charset="0"/>
              <a:cs typeface="Arial" panose="020B0604020202020204" pitchFamily="34" charset="0"/>
            </a:endParaRPr>
          </a:p>
        </p:txBody>
      </p:sp>
      <p:sp>
        <p:nvSpPr>
          <p:cNvPr id="25" name="Right Arrow Callout 24"/>
          <p:cNvSpPr/>
          <p:nvPr/>
        </p:nvSpPr>
        <p:spPr>
          <a:xfrm>
            <a:off x="3222544" y="1814192"/>
            <a:ext cx="1086515" cy="658517"/>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10</a:t>
            </a:r>
            <a:endParaRPr lang="vi-VN" sz="3200" dirty="0">
              <a:solidFill>
                <a:schemeClr val="tx1"/>
              </a:solidFill>
              <a:latin typeface="Arial" panose="020B0604020202020204" pitchFamily="34" charset="0"/>
              <a:cs typeface="Arial" panose="020B0604020202020204" pitchFamily="34" charset="0"/>
            </a:endParaRPr>
          </a:p>
        </p:txBody>
      </p:sp>
      <p:sp>
        <p:nvSpPr>
          <p:cNvPr id="26" name="Rectangle 25"/>
          <p:cNvSpPr/>
          <p:nvPr/>
        </p:nvSpPr>
        <p:spPr>
          <a:xfrm>
            <a:off x="509826" y="438483"/>
            <a:ext cx="3394517"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itchFamily="34" charset="0"/>
                <a:cs typeface="Arial" pitchFamily="34" charset="0"/>
              </a:rPr>
              <a:t>Ví</a:t>
            </a:r>
            <a:r>
              <a:rPr lang="en-US" sz="2800" b="1" dirty="0">
                <a:solidFill>
                  <a:schemeClr val="accent1">
                    <a:lumMod val="75000"/>
                  </a:schemeClr>
                </a:solidFill>
                <a:latin typeface="Arial" pitchFamily="34" charset="0"/>
                <a:cs typeface="Arial" pitchFamily="34" charset="0"/>
              </a:rPr>
              <a:t> </a:t>
            </a:r>
            <a:r>
              <a:rPr lang="en-US" sz="2800" b="1" dirty="0" err="1">
                <a:solidFill>
                  <a:schemeClr val="accent1">
                    <a:lumMod val="75000"/>
                  </a:schemeClr>
                </a:solidFill>
                <a:latin typeface="Arial" pitchFamily="34" charset="0"/>
                <a:cs typeface="Arial" pitchFamily="34" charset="0"/>
              </a:rPr>
              <a:t>dụ</a:t>
            </a:r>
            <a:r>
              <a:rPr lang="en-US" sz="2800" b="1" dirty="0">
                <a:solidFill>
                  <a:schemeClr val="accent1">
                    <a:lumMod val="75000"/>
                  </a:schemeClr>
                </a:solidFill>
                <a:latin typeface="Arial" pitchFamily="34" charset="0"/>
                <a:cs typeface="Arial" pitchFamily="34" charset="0"/>
              </a:rPr>
              <a:t> 1: (SGK-T4</a:t>
            </a:r>
            <a:r>
              <a:rPr lang="en-US" sz="2800" dirty="0">
                <a:solidFill>
                  <a:schemeClr val="accent1">
                    <a:lumMod val="75000"/>
                  </a:schemeClr>
                </a:solidFill>
                <a:latin typeface="Arial" pitchFamily="34" charset="0"/>
                <a:cs typeface="Arial" pitchFamily="34" charset="0"/>
              </a:rPr>
              <a:t>)</a:t>
            </a:r>
            <a:endParaRPr lang="vi-VN" sz="2800" dirty="0">
              <a:solidFill>
                <a:schemeClr val="accent1">
                  <a:lumMod val="75000"/>
                </a:schemeClr>
              </a:solidFill>
              <a:latin typeface="Arial" pitchFamily="34" charset="0"/>
              <a:cs typeface="Arial" pitchFamily="34" charset="0"/>
            </a:endParaRPr>
          </a:p>
        </p:txBody>
      </p:sp>
      <p:sp>
        <p:nvSpPr>
          <p:cNvPr id="21" name="Rounded Rectangle 20"/>
          <p:cNvSpPr/>
          <p:nvPr/>
        </p:nvSpPr>
        <p:spPr>
          <a:xfrm rot="5400000">
            <a:off x="8511813" y="315024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23" name="Rectangle 22"/>
          <p:cNvSpPr/>
          <p:nvPr/>
        </p:nvSpPr>
        <p:spPr>
          <a:xfrm>
            <a:off x="307975" y="3198273"/>
            <a:ext cx="2880329" cy="461665"/>
          </a:xfrm>
          <a:prstGeom prst="rect">
            <a:avLst/>
          </a:prstGeom>
          <a:solidFill>
            <a:srgbClr val="FF00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2400" b="1" i="1" dirty="0" err="1">
                <a:solidFill>
                  <a:schemeClr val="bg1"/>
                </a:solidFill>
                <a:latin typeface="Arial" panose="020B0604020202020204" pitchFamily="34" charset="0"/>
                <a:cs typeface="Arial" panose="020B0604020202020204" pitchFamily="34" charset="0"/>
              </a:rPr>
              <a:t>Thời</a:t>
            </a:r>
            <a:r>
              <a:rPr lang="en-US" sz="2400" b="1" i="1" dirty="0">
                <a:solidFill>
                  <a:schemeClr val="bg1"/>
                </a:solidFill>
                <a:latin typeface="Arial" panose="020B0604020202020204" pitchFamily="34" charset="0"/>
                <a:cs typeface="Arial" panose="020B0604020202020204" pitchFamily="34" charset="0"/>
              </a:rPr>
              <a:t> </a:t>
            </a:r>
            <a:r>
              <a:rPr lang="en-US" sz="2400" b="1" i="1" dirty="0" err="1">
                <a:solidFill>
                  <a:schemeClr val="bg1"/>
                </a:solidFill>
                <a:latin typeface="Arial" panose="020B0604020202020204" pitchFamily="34" charset="0"/>
                <a:cs typeface="Arial" panose="020B0604020202020204" pitchFamily="34" charset="0"/>
              </a:rPr>
              <a:t>gian</a:t>
            </a:r>
            <a:r>
              <a:rPr lang="en-US" sz="2400" b="1" i="1" dirty="0">
                <a:solidFill>
                  <a:schemeClr val="bg1"/>
                </a:solidFill>
                <a:latin typeface="Arial" panose="020B0604020202020204" pitchFamily="34" charset="0"/>
                <a:cs typeface="Arial" panose="020B0604020202020204" pitchFamily="34" charset="0"/>
              </a:rPr>
              <a:t>: 4 </a:t>
            </a:r>
            <a:r>
              <a:rPr lang="en-US" sz="2400" b="1" i="1" dirty="0" err="1">
                <a:solidFill>
                  <a:schemeClr val="bg1"/>
                </a:solidFill>
                <a:latin typeface="Arial" panose="020B0604020202020204" pitchFamily="34" charset="0"/>
                <a:cs typeface="Arial" panose="020B0604020202020204" pitchFamily="34" charset="0"/>
              </a:rPr>
              <a:t>phút</a:t>
            </a:r>
            <a:endParaRPr lang="vi-VN" sz="2400" i="1" dirty="0">
              <a:solidFill>
                <a:schemeClr val="bg1"/>
              </a:solidFill>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F5F0387D-CEB3-4D01-B097-E93181CF9E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309" y="922337"/>
            <a:ext cx="2082307" cy="2082307"/>
          </a:xfrm>
          <a:prstGeom prst="rect">
            <a:avLst/>
          </a:prstGeom>
        </p:spPr>
      </p:pic>
    </p:spTree>
    <p:extLst>
      <p:ext uri="{BB962C8B-B14F-4D97-AF65-F5344CB8AC3E}">
        <p14:creationId xmlns:p14="http://schemas.microsoft.com/office/powerpoint/2010/main" val="190160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animBg="1"/>
      <p:bldP spid="22"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4575" y="41965"/>
            <a:ext cx="10363193"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6" name="Rectangle 5"/>
          <p:cNvSpPr/>
          <p:nvPr/>
        </p:nvSpPr>
        <p:spPr>
          <a:xfrm>
            <a:off x="509827" y="826795"/>
            <a:ext cx="3205830"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1: (SGK-T4</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509827" y="1591432"/>
            <a:ext cx="10277941" cy="523220"/>
          </a:xfrm>
          <a:prstGeom prst="rect">
            <a:avLst/>
          </a:prstGeom>
          <a:noFill/>
          <a:ln>
            <a:noFill/>
          </a:ln>
          <a:effectLst>
            <a:glow rad="228600">
              <a:schemeClr val="accent2">
                <a:satMod val="175000"/>
                <a:alpha val="40000"/>
              </a:schemeClr>
            </a:glo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a)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Khi</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tiến</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hành</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thống</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lớp</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trưởng</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cần</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thu</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thập</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thông</a:t>
            </a:r>
            <a:r>
              <a:rPr kumimoji="0" lang="en-US" sz="2800" b="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tin</a:t>
            </a:r>
            <a:endParaRPr kumimoji="0" lang="en-US" sz="2800" b="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953974" y="57001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304805" y="2960541"/>
            <a:ext cx="429622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Đối</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tượng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thống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là:  </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Rectangle 8"/>
          <p:cNvSpPr>
            <a:spLocks noChangeArrowheads="1"/>
          </p:cNvSpPr>
          <p:nvPr/>
        </p:nvSpPr>
        <p:spPr bwMode="auto">
          <a:xfrm rot="10800000" flipV="1">
            <a:off x="3947884" y="4084959"/>
            <a:ext cx="75658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r>
              <a:rPr lang="en-US" sz="2800" dirty="0" err="1">
                <a:solidFill>
                  <a:srgbClr val="00B050"/>
                </a:solidFill>
                <a:latin typeface="Arial" panose="020B0604020202020204" pitchFamily="34" charset="0"/>
                <a:ea typeface="Calibri" pitchFamily="34" charset="0"/>
                <a:cs typeface="Arial" panose="020B0604020202020204" pitchFamily="34" charset="0"/>
              </a:rPr>
              <a:t>s</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ố</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học</a:t>
            </a:r>
            <a:r>
              <a:rPr kumimoji="0" lang="en-US" sz="2800" b="0" u="none" strike="noStrike" cap="none" normalizeH="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dirty="0" err="1">
                <a:ln>
                  <a:noFill/>
                </a:ln>
                <a:solidFill>
                  <a:srgbClr val="00B050"/>
                </a:solidFill>
                <a:effectLst/>
                <a:latin typeface="Arial" panose="020B0604020202020204" pitchFamily="34" charset="0"/>
                <a:ea typeface="Calibri" pitchFamily="34" charset="0"/>
                <a:cs typeface="Arial" panose="020B0604020202020204" pitchFamily="34" charset="0"/>
              </a:rPr>
              <a:t>sinh</a:t>
            </a:r>
            <a:r>
              <a:rPr kumimoji="0" lang="en-US" sz="2800" b="0" u="none" strike="noStrike" cap="none" normalizeH="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đăng</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kí</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tham</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gia</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từng</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câu</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lạc</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err="1">
                <a:ln>
                  <a:noFill/>
                </a:ln>
                <a:solidFill>
                  <a:srgbClr val="00B050"/>
                </a:solidFill>
                <a:effectLst/>
                <a:latin typeface="Arial" panose="020B0604020202020204" pitchFamily="34" charset="0"/>
                <a:ea typeface="Calibri" pitchFamily="34" charset="0"/>
                <a:cs typeface="Arial" panose="020B0604020202020204" pitchFamily="34" charset="0"/>
              </a:rPr>
              <a:t>bộ</a:t>
            </a:r>
            <a:r>
              <a:rPr kumimoji="0" lang="en-US" sz="2800" b="0" u="none" strike="noStrike" cap="none" normalizeH="0" baseline="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a:ln>
                  <a:noFill/>
                </a:ln>
                <a:solidFill>
                  <a:srgbClr val="00B050"/>
                </a:solidFill>
                <a:effectLst/>
                <a:latin typeface="Arial" panose="020B0604020202020204" pitchFamily="34" charset="0"/>
                <a:ea typeface="Calibri" pitchFamily="34" charset="0"/>
                <a:cs typeface="Arial" panose="020B0604020202020204" pitchFamily="34" charset="0"/>
              </a:rPr>
              <a:t>thể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thao</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đó</a:t>
            </a:r>
            <a:r>
              <a:rPr kumimoji="0" lang="en-US" sz="2800" b="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a:t>
            </a:r>
            <a:endParaRPr kumimoji="0" lang="en-US" sz="2800" b="0" u="none" strike="noStrike" cap="none" normalizeH="0" baseline="0" dirty="0">
              <a:ln>
                <a:noFill/>
              </a:ln>
              <a:solidFill>
                <a:srgbClr val="00B050"/>
              </a:solidFill>
              <a:effectLst/>
              <a:latin typeface="Arial" panose="020B0604020202020204" pitchFamily="34" charset="0"/>
              <a:cs typeface="Arial" panose="020B0604020202020204" pitchFamily="34" charset="0"/>
            </a:endParaRPr>
          </a:p>
        </p:txBody>
      </p:sp>
      <p:sp>
        <p:nvSpPr>
          <p:cNvPr id="13" name="Rectangle 12"/>
          <p:cNvSpPr/>
          <p:nvPr/>
        </p:nvSpPr>
        <p:spPr>
          <a:xfrm>
            <a:off x="4238178" y="2995793"/>
            <a:ext cx="7275536" cy="954107"/>
          </a:xfrm>
          <a:prstGeom prst="rect">
            <a:avLst/>
          </a:prstGeom>
          <a:noFill/>
        </p:spPr>
        <p:txBody>
          <a:bodyPr wrap="square">
            <a:spAutoFit/>
          </a:bodyPr>
          <a:lstStyle/>
          <a:p>
            <a:pPr algn="just"/>
            <a:r>
              <a:rPr lang="en-US" sz="2800" dirty="0">
                <a:solidFill>
                  <a:srgbClr val="00B050"/>
                </a:solidFill>
                <a:latin typeface="Arial" panose="020B0604020202020204" pitchFamily="34" charset="0"/>
                <a:ea typeface="Calibri" pitchFamily="34" charset="0"/>
                <a:cs typeface="Arial" panose="020B0604020202020204" pitchFamily="34" charset="0"/>
              </a:rPr>
              <a:t>4 </a:t>
            </a:r>
            <a:r>
              <a:rPr lang="en-US" sz="2800" dirty="0" err="1">
                <a:solidFill>
                  <a:srgbClr val="00B050"/>
                </a:solidFill>
                <a:latin typeface="Arial" panose="020B0604020202020204" pitchFamily="34" charset="0"/>
                <a:ea typeface="Calibri" pitchFamily="34" charset="0"/>
                <a:cs typeface="Arial" panose="020B0604020202020204" pitchFamily="34" charset="0"/>
              </a:rPr>
              <a:t>câu</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lạc</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bộ</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thể</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thao</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cầu</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lông</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bóng</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bàn</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thể</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dục</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nhịp</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điệu</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bóng</a:t>
            </a:r>
            <a:r>
              <a:rPr lang="en-US" sz="2800" dirty="0">
                <a:solidFill>
                  <a:srgbClr val="00B050"/>
                </a:solidFill>
                <a:latin typeface="Arial" panose="020B0604020202020204" pitchFamily="34" charset="0"/>
                <a:ea typeface="Calibri" pitchFamily="34" charset="0"/>
                <a:cs typeface="Arial" panose="020B0604020202020204" pitchFamily="34" charset="0"/>
              </a:rPr>
              <a:t> </a:t>
            </a:r>
            <a:r>
              <a:rPr lang="en-US" sz="2800" dirty="0" err="1">
                <a:solidFill>
                  <a:srgbClr val="00B050"/>
                </a:solidFill>
                <a:latin typeface="Arial" panose="020B0604020202020204" pitchFamily="34" charset="0"/>
                <a:ea typeface="Calibri" pitchFamily="34" charset="0"/>
                <a:cs typeface="Arial" panose="020B0604020202020204" pitchFamily="34" charset="0"/>
              </a:rPr>
              <a:t>đá</a:t>
            </a:r>
            <a:r>
              <a:rPr lang="en-US" sz="2800" dirty="0">
                <a:solidFill>
                  <a:srgbClr val="00B050"/>
                </a:solidFill>
                <a:latin typeface="Arial" panose="020B0604020202020204" pitchFamily="34" charset="0"/>
                <a:ea typeface="Calibri"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sp>
        <p:nvSpPr>
          <p:cNvPr id="4" name="Rectangle 3"/>
          <p:cNvSpPr/>
          <p:nvPr/>
        </p:nvSpPr>
        <p:spPr>
          <a:xfrm>
            <a:off x="360454" y="4089797"/>
            <a:ext cx="3732574"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err="1">
                <a:latin typeface="Arial" panose="020B0604020202020204" pitchFamily="34" charset="0"/>
                <a:cs typeface="Arial" panose="020B0604020202020204" pitchFamily="34" charset="0"/>
              </a:rPr>
              <a:t>kê</a:t>
            </a:r>
            <a:r>
              <a:rPr lang="en-US" sz="2800">
                <a:latin typeface="Arial" panose="020B0604020202020204" pitchFamily="34" charset="0"/>
                <a:cs typeface="Arial" panose="020B0604020202020204" pitchFamily="34" charset="0"/>
              </a:rPr>
              <a:t> </a:t>
            </a:r>
            <a:r>
              <a:rPr lang="en-US" sz="2800">
                <a:latin typeface="Arial" panose="020B0604020202020204" pitchFamily="34" charset="0"/>
                <a:ea typeface="Calibri" pitchFamily="34" charset="0"/>
                <a:cs typeface="Arial" panose="020B0604020202020204" pitchFamily="34" charset="0"/>
              </a:rPr>
              <a:t>là:</a:t>
            </a:r>
            <a:endParaRPr lang="en-US" sz="2800" dirty="0">
              <a:latin typeface="Arial" panose="020B0604020202020204" pitchFamily="34" charset="0"/>
              <a:cs typeface="Arial" panose="020B0604020202020204" pitchFamily="34" charset="0"/>
            </a:endParaRPr>
          </a:p>
        </p:txBody>
      </p:sp>
      <p:sp>
        <p:nvSpPr>
          <p:cNvPr id="15" name="Rectangle 14"/>
          <p:cNvSpPr/>
          <p:nvPr/>
        </p:nvSpPr>
        <p:spPr>
          <a:xfrm>
            <a:off x="820391" y="2119479"/>
            <a:ext cx="9656811"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none">
            <a:spAutoFit/>
          </a:bodyPr>
          <a:lstStyle/>
          <a:p>
            <a:pPr lvl="0" algn="just" fontAlgn="base">
              <a:spcBef>
                <a:spcPct val="0"/>
              </a:spcBef>
              <a:spcAft>
                <a:spcPct val="0"/>
              </a:spcAft>
            </a:pPr>
            <a:r>
              <a:rPr lang="en-US" sz="2800" dirty="0" err="1">
                <a:solidFill>
                  <a:srgbClr val="11A715"/>
                </a:solidFill>
                <a:latin typeface="Arial" panose="020B0604020202020204" pitchFamily="34" charset="0"/>
                <a:ea typeface="Calibri" pitchFamily="34" charset="0"/>
                <a:cs typeface="Arial" panose="020B0604020202020204" pitchFamily="34" charset="0"/>
              </a:rPr>
              <a:t>về</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việc</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đăng</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kí</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tham</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gia</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câu</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lạc</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bộ</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của</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từng</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bạn</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trong</a:t>
            </a:r>
            <a:r>
              <a:rPr lang="en-US" sz="2800" dirty="0">
                <a:solidFill>
                  <a:srgbClr val="11A715"/>
                </a:solidFill>
                <a:latin typeface="Arial" panose="020B0604020202020204" pitchFamily="34" charset="0"/>
                <a:ea typeface="Calibri" pitchFamily="34" charset="0"/>
                <a:cs typeface="Arial" panose="020B0604020202020204" pitchFamily="34" charset="0"/>
              </a:rPr>
              <a:t> </a:t>
            </a:r>
            <a:r>
              <a:rPr lang="en-US" sz="2800" dirty="0" err="1">
                <a:solidFill>
                  <a:srgbClr val="11A715"/>
                </a:solidFill>
                <a:latin typeface="Arial" panose="020B0604020202020204" pitchFamily="34" charset="0"/>
                <a:ea typeface="Calibri" pitchFamily="34" charset="0"/>
                <a:cs typeface="Arial" panose="020B0604020202020204" pitchFamily="34" charset="0"/>
              </a:rPr>
              <a:t>lớp</a:t>
            </a:r>
            <a:r>
              <a:rPr lang="en-US" sz="2800" dirty="0">
                <a:solidFill>
                  <a:srgbClr val="11A715"/>
                </a:solidFill>
                <a:latin typeface="Arial" panose="020B0604020202020204" pitchFamily="34" charset="0"/>
                <a:ea typeface="Calibri" pitchFamily="34" charset="0"/>
                <a:cs typeface="Arial" panose="020B0604020202020204" pitchFamily="34" charset="0"/>
              </a:rPr>
              <a:t> </a:t>
            </a:r>
            <a:endParaRPr lang="en-US" sz="2800" dirty="0">
              <a:solidFill>
                <a:srgbClr val="11A715"/>
              </a:solidFill>
              <a:latin typeface="Arial" panose="020B0604020202020204" pitchFamily="34" charset="0"/>
              <a:cs typeface="Arial" panose="020B0604020202020204" pitchFamily="34" charset="0"/>
            </a:endParaRPr>
          </a:p>
        </p:txBody>
      </p:sp>
      <p:sp>
        <p:nvSpPr>
          <p:cNvPr id="14" name="Rounded Rectangle 13"/>
          <p:cNvSpPr/>
          <p:nvPr/>
        </p:nvSpPr>
        <p:spPr>
          <a:xfrm rot="5400000">
            <a:off x="8508551" y="3178051"/>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16" name="Rectangle 15"/>
          <p:cNvSpPr/>
          <p:nvPr/>
        </p:nvSpPr>
        <p:spPr>
          <a:xfrm>
            <a:off x="2668917" y="5931168"/>
            <a:ext cx="2557931" cy="461665"/>
          </a:xfrm>
          <a:prstGeom prst="rect">
            <a:avLst/>
          </a:prstGeom>
          <a:solidFill>
            <a:srgbClr val="FF0000"/>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400" b="1" i="1" dirty="0" err="1">
                <a:solidFill>
                  <a:schemeClr val="bg1"/>
                </a:solidFill>
                <a:latin typeface="Times New Roman" pitchFamily="18" charset="0"/>
                <a:cs typeface="Times New Roman" pitchFamily="18" charset="0"/>
              </a:rPr>
              <a:t>Thời</a:t>
            </a:r>
            <a:r>
              <a:rPr lang="en-US" sz="2400" b="1" i="1" dirty="0">
                <a:solidFill>
                  <a:schemeClr val="bg1"/>
                </a:solidFill>
                <a:latin typeface="Times New Roman" pitchFamily="18" charset="0"/>
                <a:cs typeface="Times New Roman" pitchFamily="18" charset="0"/>
              </a:rPr>
              <a:t> </a:t>
            </a:r>
            <a:r>
              <a:rPr lang="en-US" sz="2400" b="1" i="1" dirty="0" err="1">
                <a:solidFill>
                  <a:schemeClr val="bg1"/>
                </a:solidFill>
                <a:latin typeface="Times New Roman" pitchFamily="18" charset="0"/>
                <a:cs typeface="Times New Roman" pitchFamily="18" charset="0"/>
              </a:rPr>
              <a:t>gian</a:t>
            </a:r>
            <a:r>
              <a:rPr lang="en-US" sz="2400" b="1" i="1" dirty="0">
                <a:solidFill>
                  <a:schemeClr val="bg1"/>
                </a:solidFill>
                <a:latin typeface="Times New Roman" pitchFamily="18" charset="0"/>
                <a:cs typeface="Times New Roman" pitchFamily="18" charset="0"/>
              </a:rPr>
              <a:t>: 4 </a:t>
            </a:r>
            <a:r>
              <a:rPr lang="en-US" sz="2400" b="1" i="1" dirty="0" err="1">
                <a:solidFill>
                  <a:schemeClr val="bg1"/>
                </a:solidFill>
                <a:latin typeface="Times New Roman" pitchFamily="18" charset="0"/>
                <a:cs typeface="Times New Roman" pitchFamily="18" charset="0"/>
              </a:rPr>
              <a:t>phút</a:t>
            </a:r>
            <a:endParaRPr lang="vi-VN" sz="2400" i="1" dirty="0">
              <a:solidFill>
                <a:schemeClr val="bg1"/>
              </a:solidFill>
              <a:latin typeface="Times New Roman" pitchFamily="18" charset="0"/>
              <a:cs typeface="Times New Roman" pitchFamily="18" charset="0"/>
            </a:endParaRPr>
          </a:p>
        </p:txBody>
      </p:sp>
      <p:pic>
        <p:nvPicPr>
          <p:cNvPr id="17" name="Picture 16">
            <a:extLst>
              <a:ext uri="{FF2B5EF4-FFF2-40B4-BE49-F238E27FC236}">
                <a16:creationId xmlns:a16="http://schemas.microsoft.com/office/drawing/2014/main" id="{F5F0387D-CEB3-4D01-B097-E93181CF9E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27" y="4613017"/>
            <a:ext cx="2082307" cy="2082307"/>
          </a:xfrm>
          <a:prstGeom prst="rect">
            <a:avLst/>
          </a:prstGeom>
        </p:spPr>
      </p:pic>
    </p:spTree>
    <p:extLst>
      <p:ext uri="{BB962C8B-B14F-4D97-AF65-F5344CB8AC3E}">
        <p14:creationId xmlns:p14="http://schemas.microsoft.com/office/powerpoint/2010/main" val="332608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13" grpId="0"/>
      <p:bldP spid="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4792" y="830618"/>
            <a:ext cx="3481600"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2800" b="1" dirty="0" err="1">
                <a:latin typeface="Arial" panose="020B0604020202020204" pitchFamily="34" charset="0"/>
                <a:cs typeface="Arial" panose="020B0604020202020204" pitchFamily="34" charset="0"/>
              </a:rPr>
              <a:t>Ví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dụ</a:t>
            </a:r>
            <a:r>
              <a:rPr lang="en-US" sz="2800" b="1" dirty="0">
                <a:latin typeface="Arial" panose="020B0604020202020204" pitchFamily="34" charset="0"/>
                <a:cs typeface="Arial" panose="020B0604020202020204" pitchFamily="34" charset="0"/>
              </a:rPr>
              <a:t> 1: (SGK-T4</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3" name="AutoShape 4" descr="Câu Lạc Bộ Bóng Bàn Quán La Xã ở Quận Bắc Từ Liêm, Hà Nội | Foody.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Câu Lạc Bộ Bóng Bàn Quán La X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Câu Lạc Bộ Bóng Bàn Quán La Xã ở Quận Bắc Từ Liêm, Hà Nội | Foody.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AutoShape 10" descr="Câu Lạc Bộ Bóng Bàn Quán La X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AutoShape 12" descr="Câu lạc bộ bóng bàn Hà Nội - Địa điểm đánh bóng hay nhất hiện n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3" name="AutoShape 14" descr="Câu lạc bộ bóng bàn Hà Nội - Địa điểm đánh bóng hay nhất hiện nay"/>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6" descr="Địa điểm CLB bóng bàn ở Hà Nộ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9" name="Rectangle 8"/>
          <p:cNvSpPr/>
          <p:nvPr/>
        </p:nvSpPr>
        <p:spPr>
          <a:xfrm>
            <a:off x="164696" y="1600278"/>
            <a:ext cx="5544432" cy="1015663"/>
          </a:xfrm>
          <a:prstGeom prst="rect">
            <a:avLst/>
          </a:prstGeom>
        </p:spPr>
        <p:txBody>
          <a:bodyPr wrap="square">
            <a:spAutoFit/>
          </a:bodyPr>
          <a:lstStyle/>
          <a:p>
            <a:r>
              <a:rPr lang="en-US" sz="3000" dirty="0">
                <a:solidFill>
                  <a:srgbClr val="00B050"/>
                </a:solidFill>
                <a:latin typeface="Arial" panose="020B0604020202020204" pitchFamily="34" charset="0"/>
                <a:cs typeface="Arial" panose="020B0604020202020204" pitchFamily="34" charset="0"/>
              </a:rPr>
              <a:t>b) </a:t>
            </a:r>
            <a:r>
              <a:rPr lang="en-US" sz="3000" dirty="0" err="1">
                <a:solidFill>
                  <a:srgbClr val="00B050"/>
                </a:solidFill>
                <a:latin typeface="Arial" panose="020B0604020202020204" pitchFamily="34" charset="0"/>
                <a:cs typeface="Arial" panose="020B0604020202020204" pitchFamily="34" charset="0"/>
              </a:rPr>
              <a:t>Số</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học</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sinh</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lớp</a:t>
            </a:r>
            <a:r>
              <a:rPr lang="en-US" sz="3000" dirty="0">
                <a:solidFill>
                  <a:srgbClr val="00B050"/>
                </a:solidFill>
                <a:latin typeface="Arial" panose="020B0604020202020204" pitchFamily="34" charset="0"/>
                <a:cs typeface="Arial" panose="020B0604020202020204" pitchFamily="34" charset="0"/>
              </a:rPr>
              <a:t> 6A </a:t>
            </a:r>
            <a:r>
              <a:rPr lang="en-US" sz="3000" dirty="0" err="1">
                <a:solidFill>
                  <a:srgbClr val="00B050"/>
                </a:solidFill>
                <a:latin typeface="Arial" panose="020B0604020202020204" pitchFamily="34" charset="0"/>
                <a:cs typeface="Arial" panose="020B0604020202020204" pitchFamily="34" charset="0"/>
              </a:rPr>
              <a:t>theo</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thống</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kê</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của</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bạn</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lớp</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trưởng</a:t>
            </a:r>
            <a:r>
              <a:rPr lang="en-US" sz="3000" dirty="0">
                <a:solidFill>
                  <a:srgbClr val="00B050"/>
                </a:solidFill>
                <a:latin typeface="Arial" panose="020B0604020202020204" pitchFamily="34" charset="0"/>
                <a:cs typeface="Arial" panose="020B0604020202020204" pitchFamily="34" charset="0"/>
              </a:rPr>
              <a:t> </a:t>
            </a:r>
            <a:r>
              <a:rPr lang="en-US" sz="3000" dirty="0" err="1">
                <a:solidFill>
                  <a:srgbClr val="00B050"/>
                </a:solidFill>
                <a:latin typeface="Arial" panose="020B0604020202020204" pitchFamily="34" charset="0"/>
                <a:cs typeface="Arial" panose="020B0604020202020204" pitchFamily="34" charset="0"/>
              </a:rPr>
              <a:t>là</a:t>
            </a:r>
            <a:r>
              <a:rPr lang="en-US" sz="3000" dirty="0">
                <a:solidFill>
                  <a:srgbClr val="00B050"/>
                </a:solidFill>
                <a:latin typeface="Arial" panose="020B0604020202020204" pitchFamily="34" charset="0"/>
                <a:cs typeface="Arial" panose="020B0604020202020204" pitchFamily="34" charset="0"/>
              </a:rPr>
              <a:t>: </a:t>
            </a:r>
            <a:endParaRPr lang="vi-VN" sz="3000" dirty="0">
              <a:solidFill>
                <a:srgbClr val="00B050"/>
              </a:solidFill>
              <a:latin typeface="Arial" panose="020B0604020202020204" pitchFamily="34" charset="0"/>
              <a:cs typeface="Arial" panose="020B0604020202020204" pitchFamily="34"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21136811"/>
              </p:ext>
            </p:extLst>
          </p:nvPr>
        </p:nvGraphicFramePr>
        <p:xfrm>
          <a:off x="387350" y="2900363"/>
          <a:ext cx="3311525" cy="346075"/>
        </p:xfrm>
        <a:graphic>
          <a:graphicData uri="http://schemas.openxmlformats.org/presentationml/2006/ole">
            <mc:AlternateContent xmlns:mc="http://schemas.openxmlformats.org/markup-compatibility/2006">
              <mc:Choice xmlns:v="urn:schemas-microsoft-com:vml" Requires="v">
                <p:oleObj name="Equation" r:id="rId2" imgW="3149280" imgH="330120" progId="Equation.DSMT4">
                  <p:embed/>
                </p:oleObj>
              </mc:Choice>
              <mc:Fallback>
                <p:oleObj name="Equation" r:id="rId2" imgW="3149280" imgH="330120" progId="Equation.DSMT4">
                  <p:embed/>
                  <p:pic>
                    <p:nvPicPr>
                      <p:cNvPr id="10" name="Object 9"/>
                      <p:cNvPicPr/>
                      <p:nvPr/>
                    </p:nvPicPr>
                    <p:blipFill>
                      <a:blip r:embed="rId3"/>
                      <a:stretch>
                        <a:fillRect/>
                      </a:stretch>
                    </p:blipFill>
                    <p:spPr>
                      <a:xfrm>
                        <a:off x="387350" y="2900363"/>
                        <a:ext cx="3311525" cy="346075"/>
                      </a:xfrm>
                      <a:prstGeom prst="rect">
                        <a:avLst/>
                      </a:prstGeom>
                    </p:spPr>
                  </p:pic>
                </p:oleObj>
              </mc:Fallback>
            </mc:AlternateContent>
          </a:graphicData>
        </a:graphic>
      </p:graphicFrame>
      <p:sp>
        <p:nvSpPr>
          <p:cNvPr id="17" name="Rectangle 16"/>
          <p:cNvSpPr/>
          <p:nvPr/>
        </p:nvSpPr>
        <p:spPr>
          <a:xfrm>
            <a:off x="3685516" y="2803489"/>
            <a:ext cx="1864613" cy="523220"/>
          </a:xfrm>
          <a:prstGeom prst="rect">
            <a:avLst/>
          </a:prstGeom>
        </p:spPr>
        <p:txBody>
          <a:bodyPr wrap="none">
            <a:spAutoFit/>
          </a:bodyPr>
          <a:lstStyle/>
          <a:p>
            <a:r>
              <a:rPr lang="en-US" sz="2800" dirty="0">
                <a:solidFill>
                  <a:srgbClr val="00B050"/>
                </a:solidFill>
                <a:latin typeface="Arial" panose="020B0604020202020204" pitchFamily="34" charset="0"/>
                <a:cs typeface="Arial" panose="020B0604020202020204" pitchFamily="34" charset="0"/>
              </a:rPr>
              <a:t>(</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sp>
        <p:nvSpPr>
          <p:cNvPr id="27" name="Rectangle 8"/>
          <p:cNvSpPr>
            <a:spLocks noChangeArrowheads="1"/>
          </p:cNvSpPr>
          <p:nvPr/>
        </p:nvSpPr>
        <p:spPr bwMode="auto">
          <a:xfrm>
            <a:off x="232224" y="3568728"/>
            <a:ext cx="5588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dirty="0" err="1">
                <a:latin typeface="Arial" panose="020B0604020202020204" pitchFamily="34" charset="0"/>
                <a:ea typeface="Calibri" pitchFamily="34" charset="0"/>
                <a:cs typeface="Arial" panose="020B0604020202020204" pitchFamily="34" charset="0"/>
              </a:rPr>
              <a:t>D</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ãy</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số</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liệu</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bạn</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lớp</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trưởng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liệt</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là</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không</a:t>
            </a:r>
            <a:r>
              <a:rPr kumimoji="0" lang="en-US" sz="2800" b="0" i="0" u="none" strike="noStrike" cap="none" normalizeH="0" baseline="0" dirty="0">
                <a:ln>
                  <a:noFill/>
                </a:ln>
                <a:solidFill>
                  <a:srgbClr val="FF000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hợp</a:t>
            </a:r>
            <a:r>
              <a:rPr kumimoji="0" lang="en-US" sz="2800" b="0" i="0" u="none" strike="noStrike" cap="none" normalizeH="0" baseline="0" dirty="0">
                <a:ln>
                  <a:noFill/>
                </a:ln>
                <a:solidFill>
                  <a:srgbClr val="FF000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lí</a:t>
            </a:r>
            <a:r>
              <a:rPr kumimoji="0" lang="en-US" sz="2800" b="0" i="0" u="none" strike="noStrike" cap="none" normalizeH="0" baseline="0" dirty="0">
                <a:ln>
                  <a:noFill/>
                </a:ln>
                <a:solidFill>
                  <a:srgbClr val="FF0000"/>
                </a:solidFill>
                <a:effectLst/>
                <a:latin typeface="Arial" panose="020B0604020202020204" pitchFamily="34" charset="0"/>
                <a:ea typeface="Calibri" pitchFamily="34" charset="0"/>
                <a:cs typeface="Arial" panose="020B0604020202020204" pitchFamily="34" charset="0"/>
              </a:rPr>
              <a:t>.</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0" name="Rectangle 29"/>
          <p:cNvSpPr/>
          <p:nvPr/>
        </p:nvSpPr>
        <p:spPr>
          <a:xfrm>
            <a:off x="258325" y="4629835"/>
            <a:ext cx="5561899" cy="954107"/>
          </a:xfrm>
          <a:prstGeom prst="rect">
            <a:avLst/>
          </a:prstGeom>
        </p:spPr>
        <p:txBody>
          <a:bodyPr wrap="square">
            <a:spAutoFit/>
          </a:bodyPr>
          <a:lstStyle/>
          <a:p>
            <a:pPr algn="just" fontAlgn="base">
              <a:spcBef>
                <a:spcPct val="0"/>
              </a:spcBef>
              <a:spcAft>
                <a:spcPct val="0"/>
              </a:spcAft>
            </a:pPr>
            <a:r>
              <a:rPr lang="en-US" sz="2800" dirty="0" err="1">
                <a:latin typeface="Arial" panose="020B0604020202020204" pitchFamily="34" charset="0"/>
                <a:ea typeface="Calibri" pitchFamily="34" charset="0"/>
                <a:cs typeface="Arial" panose="020B0604020202020204" pitchFamily="34" charset="0"/>
              </a:rPr>
              <a:t>Vì</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sĩ</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số</a:t>
            </a:r>
            <a:r>
              <a:rPr lang="en-US" sz="2800" dirty="0">
                <a:latin typeface="Arial" panose="020B0604020202020204" pitchFamily="34" charset="0"/>
                <a:ea typeface="Calibri" pitchFamily="34" charset="0"/>
                <a:cs typeface="Arial" panose="020B0604020202020204" pitchFamily="34" charset="0"/>
              </a:rPr>
              <a:t> </a:t>
            </a:r>
            <a:r>
              <a:rPr lang="en-US" sz="2800" dirty="0">
                <a:solidFill>
                  <a:srgbClr val="FF0000"/>
                </a:solidFill>
                <a:latin typeface="Arial" panose="020B0604020202020204" pitchFamily="34" charset="0"/>
                <a:ea typeface="Calibri" pitchFamily="34" charset="0"/>
                <a:cs typeface="Arial" panose="020B0604020202020204" pitchFamily="34" charset="0"/>
              </a:rPr>
              <a:t>64</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học</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sinh</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của</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lớp</a:t>
            </a:r>
            <a:r>
              <a:rPr lang="en-US" sz="2800" dirty="0">
                <a:latin typeface="Arial" panose="020B0604020202020204" pitchFamily="34" charset="0"/>
                <a:ea typeface="Calibri" pitchFamily="34" charset="0"/>
                <a:cs typeface="Arial" panose="020B0604020202020204" pitchFamily="34" charset="0"/>
              </a:rPr>
              <a:t> 6A </a:t>
            </a:r>
            <a:r>
              <a:rPr lang="en-US" sz="2800" dirty="0" err="1">
                <a:latin typeface="Arial" panose="020B0604020202020204" pitchFamily="34" charset="0"/>
                <a:ea typeface="Calibri" pitchFamily="34" charset="0"/>
                <a:cs typeface="Arial" panose="020B0604020202020204" pitchFamily="34" charset="0"/>
              </a:rPr>
              <a:t>là</a:t>
            </a:r>
            <a:r>
              <a:rPr lang="en-US" sz="2800" dirty="0">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quá</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lớn</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a:latin typeface="Arial" panose="020B0604020202020204" pitchFamily="34" charset="0"/>
                <a:ea typeface="Calibri" pitchFamily="34" charset="0"/>
                <a:cs typeface="Arial" panose="020B0604020202020204" pitchFamily="34" charset="0"/>
              </a:rPr>
              <a:t>so với </a:t>
            </a:r>
            <a:r>
              <a:rPr lang="en-US" sz="2800" dirty="0" err="1">
                <a:latin typeface="Arial" panose="020B0604020202020204" pitchFamily="34" charset="0"/>
                <a:ea typeface="Calibri" pitchFamily="34" charset="0"/>
                <a:cs typeface="Arial" panose="020B0604020202020204" pitchFamily="34" charset="0"/>
              </a:rPr>
              <a:t>thực</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tế</a:t>
            </a:r>
            <a:r>
              <a:rPr lang="en-US" sz="2800" dirty="0">
                <a:latin typeface="Arial" panose="020B0604020202020204" pitchFamily="34" charset="0"/>
                <a:ea typeface="Calibri"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grpSp>
        <p:nvGrpSpPr>
          <p:cNvPr id="6145" name="Group 6144"/>
          <p:cNvGrpSpPr/>
          <p:nvPr/>
        </p:nvGrpSpPr>
        <p:grpSpPr>
          <a:xfrm>
            <a:off x="5820224" y="769938"/>
            <a:ext cx="5702550" cy="5572806"/>
            <a:chOff x="5975632" y="769937"/>
            <a:chExt cx="5984139" cy="5732463"/>
          </a:xfrm>
        </p:grpSpPr>
        <p:pic>
          <p:nvPicPr>
            <p:cNvPr id="6146" name="Picture 2" descr="CLB Cầu Lông: cơ thể dẻo dai, tinh thần sảng khoái - Trường Tiểu học &amp;amp; THCS  FPT Cầu Giấy - Môi trường học tập hạnh phúc : Trường Tiểu học &amp;a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5224" y="3326776"/>
              <a:ext cx="2173030" cy="1923558"/>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descr="D:\DU LIEU HA\Danh sach lop\clb-bong-ban-ha-no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5223" y="1307931"/>
              <a:ext cx="2173031" cy="201666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ác CLB bóng đá Châu Âu bỏ tiền &amp;#39;đầu tư&amp;#39; vào các danh thủ bóng đá trẻ Việt  N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22206" y="3324598"/>
              <a:ext cx="2093173" cy="192573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Lợi ích của thể dục nhịp điệu dành cho trẻ thiếu nhi trong mùa hè"/>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35476" y="1319733"/>
              <a:ext cx="2079903" cy="2007043"/>
            </a:xfrm>
            <a:prstGeom prst="rect">
              <a:avLst/>
            </a:prstGeom>
            <a:noFill/>
            <a:extLst>
              <a:ext uri="{909E8E84-426E-40DD-AFC4-6F175D3DCCD1}">
                <a14:hiddenFill xmlns:a14="http://schemas.microsoft.com/office/drawing/2010/main">
                  <a:solidFill>
                    <a:srgbClr val="FFFFFF"/>
                  </a:solidFill>
                </a14:hiddenFill>
              </a:ext>
            </a:extLst>
          </p:spPr>
        </p:pic>
        <p:sp>
          <p:nvSpPr>
            <p:cNvPr id="16" name="Left Arrow Callout 15"/>
            <p:cNvSpPr/>
            <p:nvPr/>
          </p:nvSpPr>
          <p:spPr>
            <a:xfrm>
              <a:off x="10900226" y="1741711"/>
              <a:ext cx="812800" cy="576577"/>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6</a:t>
              </a:r>
              <a:endParaRPr lang="vi-VN" sz="3200" dirty="0">
                <a:solidFill>
                  <a:schemeClr val="tx1"/>
                </a:solidFill>
                <a:latin typeface="Arial" panose="020B0604020202020204" pitchFamily="34" charset="0"/>
                <a:cs typeface="Arial" panose="020B0604020202020204" pitchFamily="34" charset="0"/>
              </a:endParaRPr>
            </a:p>
          </p:txBody>
        </p:sp>
        <p:sp>
          <p:nvSpPr>
            <p:cNvPr id="22" name="Left Arrow Callout 21"/>
            <p:cNvSpPr/>
            <p:nvPr/>
          </p:nvSpPr>
          <p:spPr>
            <a:xfrm>
              <a:off x="10784113" y="3957487"/>
              <a:ext cx="1088565" cy="753024"/>
            </a:xfrm>
            <a:prstGeom prst="lef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30</a:t>
              </a:r>
              <a:endParaRPr lang="vi-VN" sz="3200" dirty="0">
                <a:solidFill>
                  <a:schemeClr val="tx1"/>
                </a:solidFill>
                <a:latin typeface="Arial" panose="020B0604020202020204" pitchFamily="34" charset="0"/>
                <a:cs typeface="Arial" panose="020B0604020202020204" pitchFamily="34" charset="0"/>
              </a:endParaRPr>
            </a:p>
          </p:txBody>
        </p:sp>
        <p:sp>
          <p:nvSpPr>
            <p:cNvPr id="8" name="Right Arrow Callout 7"/>
            <p:cNvSpPr/>
            <p:nvPr/>
          </p:nvSpPr>
          <p:spPr>
            <a:xfrm>
              <a:off x="6096316" y="3989781"/>
              <a:ext cx="1086515" cy="860040"/>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18</a:t>
              </a:r>
              <a:endParaRPr lang="vi-VN" sz="3200" dirty="0">
                <a:solidFill>
                  <a:schemeClr val="tx1"/>
                </a:solidFill>
                <a:latin typeface="Arial" panose="020B0604020202020204" pitchFamily="34" charset="0"/>
                <a:cs typeface="Arial" panose="020B0604020202020204" pitchFamily="34" charset="0"/>
              </a:endParaRPr>
            </a:p>
          </p:txBody>
        </p:sp>
        <p:sp>
          <p:nvSpPr>
            <p:cNvPr id="23" name="Right Arrow Callout 22"/>
            <p:cNvSpPr/>
            <p:nvPr/>
          </p:nvSpPr>
          <p:spPr>
            <a:xfrm>
              <a:off x="6096316" y="1785164"/>
              <a:ext cx="1086515" cy="658517"/>
            </a:xfrm>
            <a:prstGeom prst="rightArrow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10</a:t>
              </a:r>
              <a:endParaRPr lang="vi-VN" sz="3200" dirty="0">
                <a:solidFill>
                  <a:schemeClr val="tx1"/>
                </a:solidFill>
                <a:latin typeface="Arial" panose="020B0604020202020204" pitchFamily="34" charset="0"/>
                <a:cs typeface="Arial" panose="020B0604020202020204" pitchFamily="34" charset="0"/>
              </a:endParaRPr>
            </a:p>
          </p:txBody>
        </p:sp>
        <p:sp>
          <p:nvSpPr>
            <p:cNvPr id="6144" name="Rectangle 6143"/>
            <p:cNvSpPr/>
            <p:nvPr/>
          </p:nvSpPr>
          <p:spPr>
            <a:xfrm>
              <a:off x="5975632" y="769937"/>
              <a:ext cx="5984139" cy="57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8" name="Rectangle 37"/>
          <p:cNvSpPr/>
          <p:nvPr/>
        </p:nvSpPr>
        <p:spPr>
          <a:xfrm>
            <a:off x="232224" y="190223"/>
            <a:ext cx="10210796"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28" name="Rounded Rectangle 27"/>
          <p:cNvSpPr/>
          <p:nvPr/>
        </p:nvSpPr>
        <p:spPr>
          <a:xfrm rot="5400000">
            <a:off x="8537579" y="3178051"/>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105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7"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8627" y="375075"/>
            <a:ext cx="10037959"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6" name="Rectangle 5"/>
          <p:cNvSpPr/>
          <p:nvPr/>
        </p:nvSpPr>
        <p:spPr>
          <a:xfrm>
            <a:off x="640453" y="1062585"/>
            <a:ext cx="2160804" cy="584775"/>
          </a:xfrm>
          <a:prstGeom prst="rect">
            <a:avLst/>
          </a:prstGeom>
          <a:noFill/>
          <a:ln>
            <a:noFill/>
          </a:ln>
          <a:effectLst>
            <a:outerShdw blurRad="44450" dist="27940" dir="5400000" algn="ctr">
              <a:srgbClr val="000000">
                <a:alpha val="32000"/>
              </a:srgbClr>
            </a:outerShdw>
          </a:effectLst>
        </p:spPr>
        <p:txBody>
          <a:bodyPr wrap="square">
            <a:spAutoFit/>
          </a:bodyPr>
          <a:lstStyle/>
          <a:p>
            <a:r>
              <a:rPr lang="en-US" sz="3200" b="1" dirty="0" err="1">
                <a:latin typeface="Arial" panose="020B0604020202020204" pitchFamily="34" charset="0"/>
                <a:cs typeface="Arial" panose="020B0604020202020204" pitchFamily="34" charset="0"/>
              </a:rPr>
              <a:t>Nhận</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xét</a:t>
            </a:r>
            <a:endParaRPr lang="vi-VN" sz="32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953974" y="57001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1001489" y="4314845"/>
            <a:ext cx="10159996" cy="1478418"/>
          </a:xfrm>
          <a:prstGeom prst="rect">
            <a:avLst/>
          </a:prstGeom>
          <a:solidFill>
            <a:srgbClr val="33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50000"/>
              </a:lnSpc>
            </a:pPr>
            <a:r>
              <a:rPr lang="en-US" sz="3200" dirty="0" err="1">
                <a:latin typeface="Arial" pitchFamily="34" charset="0"/>
                <a:cs typeface="Arial" pitchFamily="34" charset="0"/>
              </a:rPr>
              <a:t>Dữ</a:t>
            </a:r>
            <a:r>
              <a:rPr lang="en-US" sz="3200" dirty="0">
                <a:latin typeface="Arial" pitchFamily="34" charset="0"/>
                <a:cs typeface="Arial" pitchFamily="34" charset="0"/>
              </a:rPr>
              <a:t> </a:t>
            </a:r>
            <a:r>
              <a:rPr lang="en-US" sz="3200" dirty="0" err="1">
                <a:latin typeface="Arial" pitchFamily="34" charset="0"/>
                <a:cs typeface="Arial" pitchFamily="34" charset="0"/>
              </a:rPr>
              <a:t>liệu</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thông</a:t>
            </a:r>
            <a:r>
              <a:rPr lang="en-US" sz="3200" dirty="0">
                <a:latin typeface="Arial" pitchFamily="34" charset="0"/>
                <a:cs typeface="Arial" pitchFamily="34" charset="0"/>
              </a:rPr>
              <a:t> tin </a:t>
            </a:r>
            <a:r>
              <a:rPr lang="en-US" sz="3200" dirty="0" err="1">
                <a:latin typeface="Arial" pitchFamily="34" charset="0"/>
                <a:cs typeface="Arial" pitchFamily="34" charset="0"/>
              </a:rPr>
              <a:t>mà</a:t>
            </a:r>
            <a:r>
              <a:rPr lang="en-US" sz="3200" dirty="0">
                <a:latin typeface="Arial" pitchFamily="34" charset="0"/>
                <a:cs typeface="Arial" pitchFamily="34" charset="0"/>
              </a:rPr>
              <a:t> </a:t>
            </a:r>
            <a:r>
              <a:rPr lang="en-US" sz="3200" dirty="0" err="1">
                <a:latin typeface="Arial" pitchFamily="34" charset="0"/>
                <a:cs typeface="Arial" pitchFamily="34" charset="0"/>
              </a:rPr>
              <a:t>người</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cần</a:t>
            </a:r>
            <a:r>
              <a:rPr lang="en-US" sz="3200" dirty="0">
                <a:latin typeface="Arial" pitchFamily="34" charset="0"/>
                <a:cs typeface="Arial" pitchFamily="34" charset="0"/>
              </a:rPr>
              <a:t> </a:t>
            </a:r>
            <a:r>
              <a:rPr lang="en-US" sz="3200" dirty="0" err="1">
                <a:latin typeface="Arial" pitchFamily="34" charset="0"/>
                <a:cs typeface="Arial" pitchFamily="34" charset="0"/>
              </a:rPr>
              <a:t>tìm</a:t>
            </a:r>
            <a:r>
              <a:rPr lang="en-US" sz="3200" dirty="0">
                <a:latin typeface="Arial" pitchFamily="34" charset="0"/>
                <a:cs typeface="Arial" pitchFamily="34" charset="0"/>
              </a:rPr>
              <a:t> </a:t>
            </a:r>
            <a:r>
              <a:rPr lang="en-US" sz="3200" dirty="0" err="1">
                <a:latin typeface="Arial" pitchFamily="34" charset="0"/>
                <a:cs typeface="Arial" pitchFamily="34" charset="0"/>
              </a:rPr>
              <a:t>hiểu</a:t>
            </a:r>
            <a:r>
              <a:rPr lang="en-US" sz="3200" dirty="0">
                <a:latin typeface="Arial" pitchFamily="34" charset="0"/>
                <a:cs typeface="Arial" pitchFamily="34" charset="0"/>
              </a:rPr>
              <a:t> (</a:t>
            </a:r>
            <a:r>
              <a:rPr lang="en-US" sz="3200" dirty="0" err="1">
                <a:latin typeface="Arial" pitchFamily="34" charset="0"/>
                <a:cs typeface="Arial" pitchFamily="34" charset="0"/>
              </a:rPr>
              <a:t>Dữ</a:t>
            </a:r>
            <a:r>
              <a:rPr lang="en-US" sz="3200" dirty="0">
                <a:latin typeface="Arial" pitchFamily="34" charset="0"/>
                <a:cs typeface="Arial" pitchFamily="34" charset="0"/>
              </a:rPr>
              <a:t> </a:t>
            </a:r>
            <a:r>
              <a:rPr lang="en-US" sz="3200" dirty="0" err="1">
                <a:latin typeface="Arial" pitchFamily="34" charset="0"/>
                <a:cs typeface="Arial" pitchFamily="34" charset="0"/>
              </a:rPr>
              <a:t>liệu</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thì</a:t>
            </a:r>
            <a:r>
              <a:rPr lang="en-US" sz="3200" dirty="0">
                <a:latin typeface="Arial" pitchFamily="34" charset="0"/>
                <a:cs typeface="Arial" pitchFamily="34" charset="0"/>
              </a:rPr>
              <a:t> </a:t>
            </a:r>
            <a:r>
              <a:rPr lang="en-US" sz="3200" dirty="0" err="1">
                <a:latin typeface="Arial" pitchFamily="34" charset="0"/>
                <a:cs typeface="Arial" pitchFamily="34" charset="0"/>
              </a:rPr>
              <a:t>gọi</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liệu</a:t>
            </a:r>
            <a:r>
              <a:rPr lang="en-US" sz="3200" dirty="0">
                <a:latin typeface="Arial" pitchFamily="34" charset="0"/>
                <a:cs typeface="Arial" pitchFamily="34" charset="0"/>
              </a:rPr>
              <a:t>).</a:t>
            </a:r>
            <a:endParaRPr lang="vi-VN" sz="3200" dirty="0">
              <a:latin typeface="Arial" pitchFamily="34" charset="0"/>
              <a:cs typeface="Arial" pitchFamily="34" charset="0"/>
            </a:endParaRPr>
          </a:p>
        </p:txBody>
      </p:sp>
      <p:sp>
        <p:nvSpPr>
          <p:cNvPr id="10" name="Rectangle 9"/>
          <p:cNvSpPr/>
          <p:nvPr/>
        </p:nvSpPr>
        <p:spPr>
          <a:xfrm>
            <a:off x="943428" y="1843095"/>
            <a:ext cx="10218057" cy="156966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50000"/>
              </a:lnSpc>
            </a:pPr>
            <a:r>
              <a:rPr lang="en-US" sz="3200" dirty="0" err="1">
                <a:latin typeface="Arial" pitchFamily="34" charset="0"/>
                <a:cs typeface="Arial" pitchFamily="34" charset="0"/>
              </a:rPr>
              <a:t>Dựa</a:t>
            </a:r>
            <a:r>
              <a:rPr lang="en-US" sz="3200" dirty="0">
                <a:latin typeface="Arial" pitchFamily="34" charset="0"/>
                <a:cs typeface="Arial" pitchFamily="34" charset="0"/>
              </a:rPr>
              <a:t> </a:t>
            </a:r>
            <a:r>
              <a:rPr lang="en-US" sz="3200" dirty="0" err="1">
                <a:latin typeface="Arial" pitchFamily="34" charset="0"/>
                <a:cs typeface="Arial" pitchFamily="34" charset="0"/>
              </a:rPr>
              <a:t>theo</a:t>
            </a:r>
            <a:r>
              <a:rPr lang="en-US" sz="3200" dirty="0">
                <a:latin typeface="Arial" pitchFamily="34" charset="0"/>
                <a:cs typeface="Arial" pitchFamily="34" charset="0"/>
              </a:rPr>
              <a:t> </a:t>
            </a:r>
            <a:r>
              <a:rPr lang="en-US" sz="3200" dirty="0" err="1">
                <a:latin typeface="Arial" pitchFamily="34" charset="0"/>
                <a:cs typeface="Arial" pitchFamily="34" charset="0"/>
              </a:rPr>
              <a:t>đối</a:t>
            </a:r>
            <a:r>
              <a:rPr lang="en-US" sz="3200" dirty="0">
                <a:latin typeface="Arial" pitchFamily="34" charset="0"/>
                <a:cs typeface="Arial" pitchFamily="34" charset="0"/>
              </a:rPr>
              <a:t> </a:t>
            </a:r>
            <a:r>
              <a:rPr lang="en-US" sz="3200" dirty="0" err="1">
                <a:latin typeface="Arial" pitchFamily="34" charset="0"/>
                <a:cs typeface="Arial" pitchFamily="34" charset="0"/>
              </a:rPr>
              <a:t>tượng</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tiêu</a:t>
            </a:r>
            <a:r>
              <a:rPr lang="en-US" sz="3200" dirty="0">
                <a:latin typeface="Arial" pitchFamily="34" charset="0"/>
                <a:cs typeface="Arial" pitchFamily="34" charset="0"/>
              </a:rPr>
              <a:t> </a:t>
            </a:r>
            <a:r>
              <a:rPr lang="en-US" sz="3200" dirty="0" err="1">
                <a:latin typeface="Arial" pitchFamily="34" charset="0"/>
                <a:cs typeface="Arial" pitchFamily="34" charset="0"/>
              </a:rPr>
              <a:t>chí</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dirty="0" err="1">
                <a:latin typeface="Arial" pitchFamily="34" charset="0"/>
                <a:cs typeface="Arial" pitchFamily="34" charset="0"/>
              </a:rPr>
              <a:t>kê</a:t>
            </a:r>
            <a:r>
              <a:rPr lang="en-US" sz="3200" dirty="0">
                <a:latin typeface="Arial" pitchFamily="34" charset="0"/>
                <a:cs typeface="Arial" pitchFamily="34" charset="0"/>
              </a:rPr>
              <a:t> ta </a:t>
            </a:r>
            <a:r>
              <a:rPr lang="en-US" sz="3200" dirty="0" err="1">
                <a:latin typeface="Arial" pitchFamily="34" charset="0"/>
                <a:cs typeface="Arial" pitchFamily="34" charset="0"/>
              </a:rPr>
              <a:t>có</a:t>
            </a:r>
            <a:r>
              <a:rPr lang="en-US" sz="3200" dirty="0">
                <a:latin typeface="Arial" pitchFamily="34" charset="0"/>
                <a:cs typeface="Arial" pitchFamily="34" charset="0"/>
              </a:rPr>
              <a:t> </a:t>
            </a:r>
            <a:r>
              <a:rPr lang="en-US" sz="3200" dirty="0" err="1">
                <a:latin typeface="Arial" pitchFamily="34" charset="0"/>
                <a:cs typeface="Arial" pitchFamily="34" charset="0"/>
              </a:rPr>
              <a:t>thể</a:t>
            </a:r>
            <a:r>
              <a:rPr lang="en-US" sz="3200" dirty="0">
                <a:latin typeface="Arial" pitchFamily="34" charset="0"/>
                <a:cs typeface="Arial" pitchFamily="34" charset="0"/>
              </a:rPr>
              <a:t> </a:t>
            </a:r>
            <a:r>
              <a:rPr lang="en-US" sz="3200" dirty="0" err="1">
                <a:latin typeface="Arial" pitchFamily="34" charset="0"/>
                <a:cs typeface="Arial" pitchFamily="34" charset="0"/>
              </a:rPr>
              <a:t>tổ</a:t>
            </a:r>
            <a:r>
              <a:rPr lang="en-US" sz="3200" dirty="0">
                <a:latin typeface="Arial" pitchFamily="34" charset="0"/>
                <a:cs typeface="Arial" pitchFamily="34" charset="0"/>
              </a:rPr>
              <a:t> </a:t>
            </a:r>
            <a:r>
              <a:rPr lang="en-US" sz="3200" dirty="0" err="1">
                <a:latin typeface="Arial" pitchFamily="34" charset="0"/>
                <a:cs typeface="Arial" pitchFamily="34" charset="0"/>
              </a:rPr>
              <a:t>chức</a:t>
            </a:r>
            <a:r>
              <a:rPr lang="en-US" sz="3200" dirty="0">
                <a:latin typeface="Arial" pitchFamily="34" charset="0"/>
                <a:cs typeface="Arial" pitchFamily="34" charset="0"/>
              </a:rPr>
              <a:t> </a:t>
            </a:r>
            <a:r>
              <a:rPr lang="en-US" sz="3200" dirty="0" err="1">
                <a:latin typeface="Arial" pitchFamily="34" charset="0"/>
                <a:cs typeface="Arial" pitchFamily="34" charset="0"/>
              </a:rPr>
              <a:t>và</a:t>
            </a:r>
            <a:r>
              <a:rPr lang="en-US" sz="3200" dirty="0">
                <a:latin typeface="Arial" pitchFamily="34" charset="0"/>
                <a:cs typeface="Arial" pitchFamily="34" charset="0"/>
              </a:rPr>
              <a:t> </a:t>
            </a:r>
            <a:r>
              <a:rPr lang="en-US" sz="3200" dirty="0" err="1">
                <a:latin typeface="Arial" pitchFamily="34" charset="0"/>
                <a:cs typeface="Arial" pitchFamily="34" charset="0"/>
              </a:rPr>
              <a:t>phân</a:t>
            </a:r>
            <a:r>
              <a:rPr lang="en-US" sz="3200" dirty="0">
                <a:latin typeface="Arial" pitchFamily="34" charset="0"/>
                <a:cs typeface="Arial" pitchFamily="34" charset="0"/>
              </a:rPr>
              <a:t> </a:t>
            </a:r>
            <a:r>
              <a:rPr lang="en-US" sz="3200" dirty="0" err="1">
                <a:latin typeface="Arial" pitchFamily="34" charset="0"/>
                <a:cs typeface="Arial" pitchFamily="34" charset="0"/>
              </a:rPr>
              <a:t>loại</a:t>
            </a:r>
            <a:r>
              <a:rPr lang="en-US" sz="3200" dirty="0">
                <a:latin typeface="Arial" pitchFamily="34" charset="0"/>
                <a:cs typeface="Arial" pitchFamily="34" charset="0"/>
              </a:rPr>
              <a:t> </a:t>
            </a:r>
            <a:r>
              <a:rPr lang="en-US" sz="3200" err="1">
                <a:latin typeface="Arial" pitchFamily="34" charset="0"/>
                <a:cs typeface="Arial" pitchFamily="34" charset="0"/>
              </a:rPr>
              <a:t>dữ</a:t>
            </a:r>
            <a:r>
              <a:rPr lang="en-US" sz="3200">
                <a:latin typeface="Arial" pitchFamily="34" charset="0"/>
                <a:cs typeface="Arial" pitchFamily="34" charset="0"/>
              </a:rPr>
              <a:t> liệu.</a:t>
            </a:r>
            <a:endParaRPr lang="vi-VN" sz="3200" dirty="0">
              <a:latin typeface="Arial" pitchFamily="34" charset="0"/>
              <a:cs typeface="Arial" pitchFamily="34" charset="0"/>
            </a:endParaRPr>
          </a:p>
        </p:txBody>
      </p:sp>
      <p:sp>
        <p:nvSpPr>
          <p:cNvPr id="12" name="Rectangle 11"/>
          <p:cNvSpPr/>
          <p:nvPr/>
        </p:nvSpPr>
        <p:spPr>
          <a:xfrm>
            <a:off x="246749" y="3614710"/>
            <a:ext cx="2162630" cy="5847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r>
              <a:rPr lang="en-US" sz="3200" b="1" dirty="0" err="1">
                <a:ln w="1905"/>
                <a:solidFill>
                  <a:srgbClr val="FF0000"/>
                </a:solidFill>
                <a:latin typeface="Arial" pitchFamily="34" charset="0"/>
                <a:cs typeface="Arial" pitchFamily="34" charset="0"/>
              </a:rPr>
              <a:t>Lưu</a:t>
            </a:r>
            <a:r>
              <a:rPr lang="en-US" sz="3200" b="1" dirty="0">
                <a:ln w="1905"/>
                <a:solidFill>
                  <a:srgbClr val="FF0000"/>
                </a:solidFill>
                <a:latin typeface="Arial" pitchFamily="34" charset="0"/>
                <a:cs typeface="Arial" pitchFamily="34" charset="0"/>
              </a:rPr>
              <a:t> ý:</a:t>
            </a:r>
            <a:endParaRPr lang="vi-VN" sz="3200" b="1" dirty="0">
              <a:ln w="1905"/>
              <a:solidFill>
                <a:srgbClr val="FF0000"/>
              </a:solidFill>
              <a:latin typeface="Arial" pitchFamily="34" charset="0"/>
              <a:cs typeface="Arial" pitchFamily="34" charset="0"/>
            </a:endParaRPr>
          </a:p>
        </p:txBody>
      </p:sp>
      <p:sp>
        <p:nvSpPr>
          <p:cNvPr id="14" name="Rounded Rectangle 13"/>
          <p:cNvSpPr/>
          <p:nvPr/>
        </p:nvSpPr>
        <p:spPr>
          <a:xfrm rot="5400000">
            <a:off x="8413475"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1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39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âu Lạc Bộ Bóng Bàn Quán La Xã ở Quận Bắc Từ Liêm, Hà Nội | Foody.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Câu Lạc Bộ Bóng Bàn Quán La Xã"/>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Câu Lạc Bộ Bóng Bàn Quán La Xã ở Quận Bắc Từ Liêm, Hà Nội | Foody.v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1" name="AutoShape 10" descr="Câu Lạc Bộ Bóng Bàn Quán La Xã"/>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2" name="AutoShape 12" descr="Câu lạc bộ bóng bàn Hà Nội - Địa điểm đánh bóng hay nhất hiện na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4" name="AutoShape 16" descr="Địa điểm CLB bóng bàn ở Hà Nội"/>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1" name="Rectangle 8"/>
          <p:cNvSpPr>
            <a:spLocks noChangeArrowheads="1"/>
          </p:cNvSpPr>
          <p:nvPr/>
        </p:nvSpPr>
        <p:spPr bwMode="auto">
          <a:xfrm>
            <a:off x="460375" y="884034"/>
            <a:ext cx="11005912" cy="523220"/>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ctr" defTabSz="1600200">
              <a:spcBef>
                <a:spcPct val="0"/>
              </a:spcBef>
              <a:spcAft>
                <a:spcPct val="35000"/>
              </a:spcAft>
            </a:pPr>
            <a:r>
              <a:rPr lang="vi-VN" sz="2800" dirty="0"/>
              <a:t>Bảng liệt kê tên các bạn có cùng tháng sinh (ở phần trò chơi)</a:t>
            </a:r>
            <a:endParaRPr kumimoji="0" lang="en-US" sz="2800" b="0" i="0" u="none" strike="noStrike" cap="none" normalizeH="0" baseline="0" dirty="0">
              <a:ln>
                <a:noFill/>
              </a:ln>
              <a:solidFill>
                <a:schemeClr val="tx1"/>
              </a:solidFill>
              <a:effectLst/>
              <a:cs typeface="Times New Roman"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4130156554"/>
              </p:ext>
            </p:extLst>
          </p:nvPr>
        </p:nvGraphicFramePr>
        <p:xfrm>
          <a:off x="192150" y="1597413"/>
          <a:ext cx="11804193" cy="2766362"/>
        </p:xfrm>
        <a:graphic>
          <a:graphicData uri="http://schemas.openxmlformats.org/drawingml/2006/table">
            <a:tbl>
              <a:tblPr firstRow="1" bandRow="1">
                <a:tableStyleId>{1E171933-4619-4E11-9A3F-F7608DF75F80}</a:tableStyleId>
              </a:tblPr>
              <a:tblGrid>
                <a:gridCol w="958342">
                  <a:extLst>
                    <a:ext uri="{9D8B030D-6E8A-4147-A177-3AD203B41FA5}">
                      <a16:colId xmlns:a16="http://schemas.microsoft.com/office/drawing/2014/main" val="20000"/>
                    </a:ext>
                  </a:extLst>
                </a:gridCol>
                <a:gridCol w="974985">
                  <a:extLst>
                    <a:ext uri="{9D8B030D-6E8A-4147-A177-3AD203B41FA5}">
                      <a16:colId xmlns:a16="http://schemas.microsoft.com/office/drawing/2014/main" val="20001"/>
                    </a:ext>
                  </a:extLst>
                </a:gridCol>
                <a:gridCol w="983898">
                  <a:extLst>
                    <a:ext uri="{9D8B030D-6E8A-4147-A177-3AD203B41FA5}">
                      <a16:colId xmlns:a16="http://schemas.microsoft.com/office/drawing/2014/main" val="20002"/>
                    </a:ext>
                  </a:extLst>
                </a:gridCol>
                <a:gridCol w="1031973">
                  <a:extLst>
                    <a:ext uri="{9D8B030D-6E8A-4147-A177-3AD203B41FA5}">
                      <a16:colId xmlns:a16="http://schemas.microsoft.com/office/drawing/2014/main" val="20003"/>
                    </a:ext>
                  </a:extLst>
                </a:gridCol>
                <a:gridCol w="967681">
                  <a:extLst>
                    <a:ext uri="{9D8B030D-6E8A-4147-A177-3AD203B41FA5}">
                      <a16:colId xmlns:a16="http://schemas.microsoft.com/office/drawing/2014/main" val="20004"/>
                    </a:ext>
                  </a:extLst>
                </a:gridCol>
                <a:gridCol w="972457">
                  <a:extLst>
                    <a:ext uri="{9D8B030D-6E8A-4147-A177-3AD203B41FA5}">
                      <a16:colId xmlns:a16="http://schemas.microsoft.com/office/drawing/2014/main" val="20005"/>
                    </a:ext>
                  </a:extLst>
                </a:gridCol>
                <a:gridCol w="972457">
                  <a:extLst>
                    <a:ext uri="{9D8B030D-6E8A-4147-A177-3AD203B41FA5}">
                      <a16:colId xmlns:a16="http://schemas.microsoft.com/office/drawing/2014/main" val="20006"/>
                    </a:ext>
                  </a:extLst>
                </a:gridCol>
                <a:gridCol w="972457">
                  <a:extLst>
                    <a:ext uri="{9D8B030D-6E8A-4147-A177-3AD203B41FA5}">
                      <a16:colId xmlns:a16="http://schemas.microsoft.com/office/drawing/2014/main" val="20007"/>
                    </a:ext>
                  </a:extLst>
                </a:gridCol>
                <a:gridCol w="1001486">
                  <a:extLst>
                    <a:ext uri="{9D8B030D-6E8A-4147-A177-3AD203B41FA5}">
                      <a16:colId xmlns:a16="http://schemas.microsoft.com/office/drawing/2014/main" val="20008"/>
                    </a:ext>
                  </a:extLst>
                </a:gridCol>
                <a:gridCol w="957943">
                  <a:extLst>
                    <a:ext uri="{9D8B030D-6E8A-4147-A177-3AD203B41FA5}">
                      <a16:colId xmlns:a16="http://schemas.microsoft.com/office/drawing/2014/main" val="20009"/>
                    </a:ext>
                  </a:extLst>
                </a:gridCol>
                <a:gridCol w="1028406">
                  <a:extLst>
                    <a:ext uri="{9D8B030D-6E8A-4147-A177-3AD203B41FA5}">
                      <a16:colId xmlns:a16="http://schemas.microsoft.com/office/drawing/2014/main" val="20010"/>
                    </a:ext>
                  </a:extLst>
                </a:gridCol>
                <a:gridCol w="982108">
                  <a:extLst>
                    <a:ext uri="{9D8B030D-6E8A-4147-A177-3AD203B41FA5}">
                      <a16:colId xmlns:a16="http://schemas.microsoft.com/office/drawing/2014/main" val="20011"/>
                    </a:ext>
                  </a:extLst>
                </a:gridCol>
              </a:tblGrid>
              <a:tr h="963138">
                <a:tc>
                  <a:txBody>
                    <a:bodyPr/>
                    <a:lstStyle/>
                    <a:p>
                      <a:pPr algn="ctr"/>
                      <a:r>
                        <a:rPr lang="vi-VN" sz="2000" dirty="0"/>
                        <a:t>Tháng</a:t>
                      </a:r>
                    </a:p>
                    <a:p>
                      <a:pPr algn="ctr"/>
                      <a:r>
                        <a:rPr lang="vi-VN" sz="2000" baseline="0" dirty="0"/>
                        <a:t>1</a:t>
                      </a: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2</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3</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4</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5</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6</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7</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8</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9</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a:t>10</a:t>
                      </a:r>
                      <a:endParaRPr lang="vi-VN" sz="200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a:t>11</a:t>
                      </a:r>
                      <a:endParaRPr lang="vi-VN" sz="200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a:t>Tháng</a:t>
                      </a:r>
                      <a:r>
                        <a:rPr lang="vi-VN" sz="2000" kern="1200" baseline="0"/>
                        <a:t>12</a:t>
                      </a:r>
                      <a:endParaRPr lang="vi-VN" sz="2000" kern="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03224">
                <a:tc>
                  <a:txBody>
                    <a:bodyPr/>
                    <a:lstStyle/>
                    <a:p>
                      <a:pPr algn="ctr">
                        <a:lnSpc>
                          <a:spcPct val="100000"/>
                        </a:lnSpc>
                      </a:pPr>
                      <a:endParaRPr lang="en-US"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5" name="Rectangle 14"/>
          <p:cNvSpPr>
            <a:spLocks noChangeArrowheads="1"/>
          </p:cNvSpPr>
          <p:nvPr/>
        </p:nvSpPr>
        <p:spPr bwMode="auto">
          <a:xfrm>
            <a:off x="585130" y="4647494"/>
            <a:ext cx="553233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Đối</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tượng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thống</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kê</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là</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chemeClr val="tx1"/>
                </a:solidFill>
                <a:effectLst/>
                <a:latin typeface="Arial" panose="020B0604020202020204" pitchFamily="34" charset="0"/>
                <a:ea typeface="Calibri" pitchFamily="34" charset="0"/>
                <a:cs typeface="Arial" panose="020B0604020202020204" pitchFamily="34" charset="0"/>
              </a:rPr>
              <a:t>gì</a:t>
            </a:r>
            <a:r>
              <a:rPr kumimoji="0" lang="en-US" sz="28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2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ectangle 15"/>
          <p:cNvSpPr/>
          <p:nvPr/>
        </p:nvSpPr>
        <p:spPr>
          <a:xfrm>
            <a:off x="612775" y="5201492"/>
            <a:ext cx="5268294" cy="523220"/>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kê</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là</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gì</a:t>
            </a:r>
            <a:r>
              <a:rPr lang="en-US" sz="2800" dirty="0">
                <a:latin typeface="Arial" panose="020B0604020202020204" pitchFamily="34" charset="0"/>
                <a:ea typeface="Calibri"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27650" name="image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1" y="251936"/>
            <a:ext cx="464304" cy="55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6662491" y="238269"/>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sp>
        <p:nvSpPr>
          <p:cNvPr id="18" name="Rectangle 2">
            <a:extLst>
              <a:ext uri="{FF2B5EF4-FFF2-40B4-BE49-F238E27FC236}">
                <a16:creationId xmlns:a16="http://schemas.microsoft.com/office/drawing/2014/main" id="{45D60562-028E-4B92-BB2B-E55173015A53}"/>
              </a:ext>
            </a:extLst>
          </p:cNvPr>
          <p:cNvSpPr/>
          <p:nvPr/>
        </p:nvSpPr>
        <p:spPr>
          <a:xfrm>
            <a:off x="112542" y="7937"/>
            <a:ext cx="11943219" cy="6750456"/>
          </a:xfrm>
          <a:custGeom>
            <a:avLst/>
            <a:gdLst>
              <a:gd name="connsiteX0" fmla="*/ 0 w 11943219"/>
              <a:gd name="connsiteY0" fmla="*/ 0 h 6750456"/>
              <a:gd name="connsiteX1" fmla="*/ 11943219 w 11943219"/>
              <a:gd name="connsiteY1" fmla="*/ 0 h 6750456"/>
              <a:gd name="connsiteX2" fmla="*/ 11943219 w 11943219"/>
              <a:gd name="connsiteY2" fmla="*/ 6750456 h 6750456"/>
              <a:gd name="connsiteX3" fmla="*/ 0 w 11943219"/>
              <a:gd name="connsiteY3" fmla="*/ 6750456 h 6750456"/>
              <a:gd name="connsiteX4" fmla="*/ 0 w 11943219"/>
              <a:gd name="connsiteY4" fmla="*/ 0 h 675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750456" extrusionOk="0">
                <a:moveTo>
                  <a:pt x="0" y="0"/>
                </a:moveTo>
                <a:cubicBezTo>
                  <a:pt x="4310450" y="118645"/>
                  <a:pt x="8658619" y="116012"/>
                  <a:pt x="11943219" y="0"/>
                </a:cubicBezTo>
                <a:cubicBezTo>
                  <a:pt x="11810337" y="2467537"/>
                  <a:pt x="12028170" y="4521442"/>
                  <a:pt x="11943219" y="6750456"/>
                </a:cubicBezTo>
                <a:cubicBezTo>
                  <a:pt x="10454998" y="6885056"/>
                  <a:pt x="2886094" y="6593260"/>
                  <a:pt x="0" y="6750456"/>
                </a:cubicBezTo>
                <a:cubicBezTo>
                  <a:pt x="-20187" y="4189795"/>
                  <a:pt x="-152480" y="2825207"/>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502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753067" y="4780686"/>
            <a:ext cx="47623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Arial" pitchFamily="34" charset="0"/>
              </a:rPr>
              <a:t>Đối</a:t>
            </a: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Arial" pitchFamily="34" charset="0"/>
              </a:rPr>
              <a:t>tượng</a:t>
            </a: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chemeClr val="tx1"/>
                </a:solidFill>
                <a:effectLst/>
                <a:latin typeface="Arial" pitchFamily="34" charset="0"/>
                <a:ea typeface="Calibri" pitchFamily="34" charset="0"/>
                <a:cs typeface="Arial" pitchFamily="34" charset="0"/>
              </a:rPr>
              <a:t>thống</a:t>
            </a:r>
            <a:r>
              <a:rPr kumimoji="0" lang="en-US" sz="32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3200" b="0" i="0" u="none" strike="noStrike" cap="none" normalizeH="0" baseline="0" err="1">
                <a:ln>
                  <a:noFill/>
                </a:ln>
                <a:solidFill>
                  <a:schemeClr val="tx1"/>
                </a:solidFill>
                <a:effectLst/>
                <a:latin typeface="Arial" pitchFamily="34" charset="0"/>
                <a:ea typeface="Calibri" pitchFamily="34" charset="0"/>
                <a:cs typeface="Arial" pitchFamily="34" charset="0"/>
              </a:rPr>
              <a:t>kê</a:t>
            </a:r>
            <a:r>
              <a:rPr kumimoji="0" lang="en-US" sz="3200" b="0" i="0" u="none" strike="noStrike" cap="none" normalizeH="0" baseline="0">
                <a:ln>
                  <a:noFill/>
                </a:ln>
                <a:solidFill>
                  <a:schemeClr val="tx1"/>
                </a:solidFill>
                <a:effectLst/>
                <a:latin typeface="Arial" pitchFamily="34" charset="0"/>
                <a:ea typeface="Calibri" pitchFamily="34" charset="0"/>
                <a:cs typeface="Arial" pitchFamily="34" charset="0"/>
              </a:rPr>
              <a:t> là:  </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8"/>
          <p:cNvSpPr>
            <a:spLocks noChangeArrowheads="1"/>
          </p:cNvSpPr>
          <p:nvPr/>
        </p:nvSpPr>
        <p:spPr bwMode="auto">
          <a:xfrm rot="10800000" flipV="1">
            <a:off x="4760667" y="5520965"/>
            <a:ext cx="58492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lang="en-US" sz="3200" dirty="0" err="1">
                <a:solidFill>
                  <a:srgbClr val="FF0000"/>
                </a:solidFill>
                <a:latin typeface="Arial" pitchFamily="34" charset="0"/>
                <a:ea typeface="Calibri" pitchFamily="34" charset="0"/>
                <a:cs typeface="Arial" pitchFamily="34" charset="0"/>
              </a:rPr>
              <a:t>s</a:t>
            </a:r>
            <a:r>
              <a:rPr kumimoji="0" lang="en-US" sz="3200" b="0" u="none" strike="noStrike" cap="none" normalizeH="0" baseline="0" dirty="0" err="1">
                <a:ln>
                  <a:noFill/>
                </a:ln>
                <a:solidFill>
                  <a:srgbClr val="FF0000"/>
                </a:solidFill>
                <a:effectLst/>
                <a:latin typeface="Arial" pitchFamily="34" charset="0"/>
                <a:ea typeface="Calibri" pitchFamily="34" charset="0"/>
                <a:cs typeface="Arial" pitchFamily="34" charset="0"/>
              </a:rPr>
              <a:t>ố</a:t>
            </a:r>
            <a:r>
              <a:rPr kumimoji="0" lang="en-US" sz="3200" b="0" u="none" strike="noStrike" cap="none" normalizeH="0" baseline="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baseline="0" dirty="0" err="1">
                <a:ln>
                  <a:noFill/>
                </a:ln>
                <a:solidFill>
                  <a:srgbClr val="FF0000"/>
                </a:solidFill>
                <a:effectLst/>
                <a:latin typeface="Arial" pitchFamily="34" charset="0"/>
                <a:ea typeface="Calibri" pitchFamily="34" charset="0"/>
                <a:cs typeface="Arial" pitchFamily="34" charset="0"/>
              </a:rPr>
              <a:t>học</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sinh</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baseline="0" dirty="0" err="1">
                <a:ln>
                  <a:noFill/>
                </a:ln>
                <a:solidFill>
                  <a:srgbClr val="FF0000"/>
                </a:solidFill>
                <a:effectLst/>
                <a:latin typeface="Arial" pitchFamily="34" charset="0"/>
                <a:ea typeface="Calibri" pitchFamily="34" charset="0"/>
                <a:cs typeface="Arial" pitchFamily="34" charset="0"/>
              </a:rPr>
              <a:t>có</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cùng</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tháng</a:t>
            </a:r>
            <a:r>
              <a:rPr kumimoji="0" lang="en-US" sz="3200" b="0" u="none" strike="noStrike" cap="none" normalizeH="0" dirty="0">
                <a:ln>
                  <a:noFill/>
                </a:ln>
                <a:solidFill>
                  <a:srgbClr val="FF0000"/>
                </a:solidFill>
                <a:effectLst/>
                <a:latin typeface="Arial" pitchFamily="34" charset="0"/>
                <a:ea typeface="Calibri" pitchFamily="34" charset="0"/>
                <a:cs typeface="Arial" pitchFamily="34" charset="0"/>
              </a:rPr>
              <a:t> </a:t>
            </a:r>
            <a:r>
              <a:rPr kumimoji="0" lang="en-US" sz="3200" b="0" u="none" strike="noStrike" cap="none" normalizeH="0" dirty="0" err="1">
                <a:ln>
                  <a:noFill/>
                </a:ln>
                <a:solidFill>
                  <a:srgbClr val="FF0000"/>
                </a:solidFill>
                <a:effectLst/>
                <a:latin typeface="Arial" pitchFamily="34" charset="0"/>
                <a:ea typeface="Calibri" pitchFamily="34" charset="0"/>
                <a:cs typeface="Arial" pitchFamily="34" charset="0"/>
              </a:rPr>
              <a:t>sinh</a:t>
            </a:r>
            <a:endParaRPr kumimoji="0" lang="en-US" sz="3200" b="0" u="none" strike="noStrike" cap="none" normalizeH="0" baseline="0" dirty="0">
              <a:ln>
                <a:noFill/>
              </a:ln>
              <a:solidFill>
                <a:srgbClr val="FF0000"/>
              </a:solidFill>
              <a:effectLst/>
              <a:latin typeface="Arial" pitchFamily="34" charset="0"/>
              <a:cs typeface="Arial" pitchFamily="34" charset="0"/>
            </a:endParaRPr>
          </a:p>
        </p:txBody>
      </p:sp>
      <p:sp>
        <p:nvSpPr>
          <p:cNvPr id="13" name="Rectangle 12"/>
          <p:cNvSpPr/>
          <p:nvPr/>
        </p:nvSpPr>
        <p:spPr>
          <a:xfrm>
            <a:off x="5089000" y="4798954"/>
            <a:ext cx="6272214" cy="584775"/>
          </a:xfrm>
          <a:prstGeom prst="rect">
            <a:avLst/>
          </a:prstGeom>
          <a:noFill/>
        </p:spPr>
        <p:txBody>
          <a:bodyPr wrap="square">
            <a:spAutoFit/>
          </a:bodyPr>
          <a:lstStyle/>
          <a:p>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tháng</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sinh</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của</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các</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bạn</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trong</a:t>
            </a:r>
            <a:r>
              <a:rPr lang="en-US" sz="3200" dirty="0">
                <a:solidFill>
                  <a:srgbClr val="FF0000"/>
                </a:solidFill>
                <a:latin typeface="Arial" pitchFamily="34" charset="0"/>
                <a:ea typeface="Calibri" pitchFamily="34" charset="0"/>
                <a:cs typeface="Arial" pitchFamily="34" charset="0"/>
              </a:rPr>
              <a:t> </a:t>
            </a:r>
            <a:r>
              <a:rPr lang="en-US" sz="3200" dirty="0" err="1">
                <a:solidFill>
                  <a:srgbClr val="FF0000"/>
                </a:solidFill>
                <a:latin typeface="Arial" pitchFamily="34" charset="0"/>
                <a:ea typeface="Calibri" pitchFamily="34" charset="0"/>
                <a:cs typeface="Arial" pitchFamily="34" charset="0"/>
              </a:rPr>
              <a:t>lớp</a:t>
            </a:r>
            <a:r>
              <a:rPr lang="en-US" sz="3200" dirty="0">
                <a:solidFill>
                  <a:srgbClr val="FF0000"/>
                </a:solidFill>
                <a:latin typeface="Arial" pitchFamily="34" charset="0"/>
                <a:ea typeface="Calibri" pitchFamily="34" charset="0"/>
                <a:cs typeface="Arial" pitchFamily="34" charset="0"/>
              </a:rPr>
              <a:t> </a:t>
            </a:r>
            <a:endParaRPr lang="vi-VN" sz="3200" dirty="0">
              <a:solidFill>
                <a:srgbClr val="FF0000"/>
              </a:solidFill>
              <a:latin typeface="Arial" pitchFamily="34" charset="0"/>
              <a:cs typeface="Arial" pitchFamily="34" charset="0"/>
            </a:endParaRPr>
          </a:p>
        </p:txBody>
      </p:sp>
      <p:sp>
        <p:nvSpPr>
          <p:cNvPr id="4" name="Rectangle 3"/>
          <p:cNvSpPr/>
          <p:nvPr/>
        </p:nvSpPr>
        <p:spPr>
          <a:xfrm>
            <a:off x="765174" y="5510601"/>
            <a:ext cx="4213225" cy="584775"/>
          </a:xfrm>
          <a:prstGeom prst="rect">
            <a:avLst/>
          </a:prstGeom>
        </p:spPr>
        <p:txBody>
          <a:bodyPr wrap="square">
            <a:spAutoFit/>
          </a:bodyPr>
          <a:lstStyle/>
          <a:p>
            <a:r>
              <a:rPr lang="en-US" sz="3200" dirty="0">
                <a:latin typeface="Arial" pitchFamily="34" charset="0"/>
                <a:cs typeface="Arial" pitchFamily="34" charset="0"/>
              </a:rPr>
              <a:t>- </a:t>
            </a:r>
            <a:r>
              <a:rPr lang="en-US" sz="3200" dirty="0" err="1">
                <a:latin typeface="Arial" pitchFamily="34" charset="0"/>
                <a:cs typeface="Arial" pitchFamily="34" charset="0"/>
              </a:rPr>
              <a:t>Tiêu</a:t>
            </a:r>
            <a:r>
              <a:rPr lang="en-US" sz="3200" dirty="0">
                <a:latin typeface="Arial" pitchFamily="34" charset="0"/>
                <a:cs typeface="Arial" pitchFamily="34" charset="0"/>
              </a:rPr>
              <a:t> </a:t>
            </a:r>
            <a:r>
              <a:rPr lang="en-US" sz="3200" dirty="0" err="1">
                <a:latin typeface="Arial" pitchFamily="34" charset="0"/>
                <a:cs typeface="Arial" pitchFamily="34" charset="0"/>
              </a:rPr>
              <a:t>chí</a:t>
            </a:r>
            <a:r>
              <a:rPr lang="en-US" sz="3200" dirty="0">
                <a:latin typeface="Arial" pitchFamily="34" charset="0"/>
                <a:cs typeface="Arial" pitchFamily="34" charset="0"/>
              </a:rPr>
              <a:t> </a:t>
            </a:r>
            <a:r>
              <a:rPr lang="en-US" sz="3200" dirty="0" err="1">
                <a:latin typeface="Arial" pitchFamily="34" charset="0"/>
                <a:cs typeface="Arial" pitchFamily="34" charset="0"/>
              </a:rPr>
              <a:t>thống</a:t>
            </a:r>
            <a:r>
              <a:rPr lang="en-US" sz="3200" dirty="0">
                <a:latin typeface="Arial" pitchFamily="34" charset="0"/>
                <a:cs typeface="Arial" pitchFamily="34" charset="0"/>
              </a:rPr>
              <a:t> </a:t>
            </a:r>
            <a:r>
              <a:rPr lang="en-US" sz="3200" err="1">
                <a:latin typeface="Arial" pitchFamily="34" charset="0"/>
                <a:cs typeface="Arial" pitchFamily="34" charset="0"/>
              </a:rPr>
              <a:t>kê</a:t>
            </a:r>
            <a:r>
              <a:rPr lang="en-US" sz="3200">
                <a:latin typeface="Arial" pitchFamily="34" charset="0"/>
                <a:cs typeface="Arial" pitchFamily="34" charset="0"/>
              </a:rPr>
              <a:t> </a:t>
            </a:r>
            <a:r>
              <a:rPr lang="en-US" sz="3200">
                <a:latin typeface="Arial" pitchFamily="34" charset="0"/>
                <a:ea typeface="Calibri" pitchFamily="34" charset="0"/>
                <a:cs typeface="Arial" pitchFamily="34" charset="0"/>
              </a:rPr>
              <a:t>là:</a:t>
            </a:r>
            <a:endParaRPr lang="en-US" sz="3200" dirty="0">
              <a:latin typeface="Arial" pitchFamily="34" charset="0"/>
              <a:cs typeface="Arial" pitchFamily="34" charset="0"/>
            </a:endParaRPr>
          </a:p>
        </p:txBody>
      </p:sp>
      <p:sp>
        <p:nvSpPr>
          <p:cNvPr id="14" name="Rectangle 8"/>
          <p:cNvSpPr>
            <a:spLocks noChangeArrowheads="1"/>
          </p:cNvSpPr>
          <p:nvPr/>
        </p:nvSpPr>
        <p:spPr bwMode="auto">
          <a:xfrm>
            <a:off x="228145" y="918428"/>
            <a:ext cx="11731623" cy="523220"/>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spAutoFit/>
          </a:bodyPr>
          <a:lstStyle/>
          <a:p>
            <a:pPr lvl="0" algn="ctr" defTabSz="1600200">
              <a:spcBef>
                <a:spcPct val="0"/>
              </a:spcBef>
              <a:spcAft>
                <a:spcPct val="35000"/>
              </a:spcAft>
            </a:pPr>
            <a:r>
              <a:rPr lang="vi-VN" sz="2800" dirty="0"/>
              <a:t>Bảng liệt kê tên các bạn có cùng tháng sinh (ở phần trò chơi đầu)</a:t>
            </a:r>
            <a:endParaRPr kumimoji="0" lang="en-US" sz="2800" b="0" i="0" u="none" strike="noStrike" cap="none" normalizeH="0" baseline="0" dirty="0">
              <a:ln>
                <a:noFill/>
              </a:ln>
              <a:solidFill>
                <a:schemeClr val="tx1"/>
              </a:solidFill>
              <a:effectLst/>
              <a:cs typeface="Times New Roman" pitchFamily="18" charset="0"/>
            </a:endParaRPr>
          </a:p>
        </p:txBody>
      </p:sp>
      <p:pic>
        <p:nvPicPr>
          <p:cNvPr id="17" name="image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71" y="251936"/>
            <a:ext cx="464304" cy="55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p:nvPr/>
        </p:nvSpPr>
        <p:spPr>
          <a:xfrm>
            <a:off x="6996313" y="175216"/>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99553141"/>
              </p:ext>
            </p:extLst>
          </p:nvPr>
        </p:nvGraphicFramePr>
        <p:xfrm>
          <a:off x="192150" y="1691633"/>
          <a:ext cx="11804193" cy="2902872"/>
        </p:xfrm>
        <a:graphic>
          <a:graphicData uri="http://schemas.openxmlformats.org/drawingml/2006/table">
            <a:tbl>
              <a:tblPr firstRow="1" bandRow="1">
                <a:tableStyleId>{1E171933-4619-4E11-9A3F-F7608DF75F80}</a:tableStyleId>
              </a:tblPr>
              <a:tblGrid>
                <a:gridCol w="958342">
                  <a:extLst>
                    <a:ext uri="{9D8B030D-6E8A-4147-A177-3AD203B41FA5}">
                      <a16:colId xmlns:a16="http://schemas.microsoft.com/office/drawing/2014/main" val="20000"/>
                    </a:ext>
                  </a:extLst>
                </a:gridCol>
                <a:gridCol w="974985">
                  <a:extLst>
                    <a:ext uri="{9D8B030D-6E8A-4147-A177-3AD203B41FA5}">
                      <a16:colId xmlns:a16="http://schemas.microsoft.com/office/drawing/2014/main" val="20001"/>
                    </a:ext>
                  </a:extLst>
                </a:gridCol>
                <a:gridCol w="983898">
                  <a:extLst>
                    <a:ext uri="{9D8B030D-6E8A-4147-A177-3AD203B41FA5}">
                      <a16:colId xmlns:a16="http://schemas.microsoft.com/office/drawing/2014/main" val="20002"/>
                    </a:ext>
                  </a:extLst>
                </a:gridCol>
                <a:gridCol w="1031973">
                  <a:extLst>
                    <a:ext uri="{9D8B030D-6E8A-4147-A177-3AD203B41FA5}">
                      <a16:colId xmlns:a16="http://schemas.microsoft.com/office/drawing/2014/main" val="20003"/>
                    </a:ext>
                  </a:extLst>
                </a:gridCol>
                <a:gridCol w="967681">
                  <a:extLst>
                    <a:ext uri="{9D8B030D-6E8A-4147-A177-3AD203B41FA5}">
                      <a16:colId xmlns:a16="http://schemas.microsoft.com/office/drawing/2014/main" val="20004"/>
                    </a:ext>
                  </a:extLst>
                </a:gridCol>
                <a:gridCol w="957942">
                  <a:extLst>
                    <a:ext uri="{9D8B030D-6E8A-4147-A177-3AD203B41FA5}">
                      <a16:colId xmlns:a16="http://schemas.microsoft.com/office/drawing/2014/main" val="20005"/>
                    </a:ext>
                  </a:extLst>
                </a:gridCol>
                <a:gridCol w="957943">
                  <a:extLst>
                    <a:ext uri="{9D8B030D-6E8A-4147-A177-3AD203B41FA5}">
                      <a16:colId xmlns:a16="http://schemas.microsoft.com/office/drawing/2014/main" val="20006"/>
                    </a:ext>
                  </a:extLst>
                </a:gridCol>
                <a:gridCol w="957943">
                  <a:extLst>
                    <a:ext uri="{9D8B030D-6E8A-4147-A177-3AD203B41FA5}">
                      <a16:colId xmlns:a16="http://schemas.microsoft.com/office/drawing/2014/main" val="20007"/>
                    </a:ext>
                  </a:extLst>
                </a:gridCol>
                <a:gridCol w="1001486">
                  <a:extLst>
                    <a:ext uri="{9D8B030D-6E8A-4147-A177-3AD203B41FA5}">
                      <a16:colId xmlns:a16="http://schemas.microsoft.com/office/drawing/2014/main" val="20008"/>
                    </a:ext>
                  </a:extLst>
                </a:gridCol>
                <a:gridCol w="1001486">
                  <a:extLst>
                    <a:ext uri="{9D8B030D-6E8A-4147-A177-3AD203B41FA5}">
                      <a16:colId xmlns:a16="http://schemas.microsoft.com/office/drawing/2014/main" val="20009"/>
                    </a:ext>
                  </a:extLst>
                </a:gridCol>
                <a:gridCol w="1028406">
                  <a:extLst>
                    <a:ext uri="{9D8B030D-6E8A-4147-A177-3AD203B41FA5}">
                      <a16:colId xmlns:a16="http://schemas.microsoft.com/office/drawing/2014/main" val="20010"/>
                    </a:ext>
                  </a:extLst>
                </a:gridCol>
                <a:gridCol w="982108">
                  <a:extLst>
                    <a:ext uri="{9D8B030D-6E8A-4147-A177-3AD203B41FA5}">
                      <a16:colId xmlns:a16="http://schemas.microsoft.com/office/drawing/2014/main" val="20011"/>
                    </a:ext>
                  </a:extLst>
                </a:gridCol>
              </a:tblGrid>
              <a:tr h="1153167">
                <a:tc>
                  <a:txBody>
                    <a:bodyPr/>
                    <a:lstStyle/>
                    <a:p>
                      <a:pPr algn="ctr"/>
                      <a:r>
                        <a:rPr lang="vi-VN" sz="2000" dirty="0"/>
                        <a:t>Tháng</a:t>
                      </a:r>
                    </a:p>
                    <a:p>
                      <a:pPr algn="ctr"/>
                      <a:r>
                        <a:rPr lang="vi-VN" sz="2000" baseline="0" dirty="0"/>
                        <a:t>1</a:t>
                      </a: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2</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3</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4</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5</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6</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7</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8</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 9</a:t>
                      </a:r>
                      <a:endParaRPr lang="vi-VN" sz="2000" b="0" kern="1200" dirty="0">
                        <a:solidFill>
                          <a:schemeClr val="l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dirty="0"/>
                        <a:t>10</a:t>
                      </a:r>
                      <a:endParaRPr lang="vi-VN" sz="2000" kern="1200" dirty="0"/>
                    </a:p>
                    <a:p>
                      <a:pPr algn="ct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p>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baseline="0" dirty="0"/>
                        <a:t>11</a:t>
                      </a:r>
                      <a:endParaRPr lang="vi-VN" sz="2000" kern="1200" dirty="0"/>
                    </a:p>
                    <a:p>
                      <a:pPr algn="ct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000" kern="1200" dirty="0"/>
                        <a:t>Tháng</a:t>
                      </a:r>
                      <a:r>
                        <a:rPr lang="vi-VN" sz="2000" kern="1200" baseline="0" dirty="0"/>
                        <a:t>12</a:t>
                      </a:r>
                      <a:endParaRPr lang="vi-VN" sz="2000" kern="1200" dirty="0"/>
                    </a:p>
                    <a:p>
                      <a:pPr algn="ctr"/>
                      <a:endParaRPr lang="vi-VN" sz="2000" b="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9705">
                <a:tc>
                  <a:txBody>
                    <a:bodyPr/>
                    <a:lstStyle/>
                    <a:p>
                      <a:pPr algn="ctr"/>
                      <a:r>
                        <a:rPr lang="en-US" sz="2100" dirty="0">
                          <a:latin typeface="Arial" pitchFamily="34" charset="0"/>
                          <a:cs typeface="Arial" pitchFamily="34" charset="0"/>
                        </a:rPr>
                        <a:t>An</a:t>
                      </a:r>
                    </a:p>
                    <a:p>
                      <a:pPr algn="ctr"/>
                      <a:r>
                        <a:rPr lang="en-US" sz="2100" dirty="0" err="1">
                          <a:latin typeface="Arial" pitchFamily="34" charset="0"/>
                          <a:cs typeface="Arial" pitchFamily="34" charset="0"/>
                        </a:rPr>
                        <a:t>Bảo</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Linh</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Mai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Nga</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Minh</a:t>
                      </a:r>
                    </a:p>
                    <a:p>
                      <a:pPr algn="ctr"/>
                      <a:r>
                        <a:rPr lang="en-US" sz="2100" dirty="0" err="1">
                          <a:latin typeface="Arial" pitchFamily="34" charset="0"/>
                          <a:cs typeface="Arial" pitchFamily="34" charset="0"/>
                        </a:rPr>
                        <a:t>Mạnh</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Tuấn</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Quốc</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Thành</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Anh</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latin typeface="Arial" pitchFamily="34" charset="0"/>
                          <a:cs typeface="Arial" pitchFamily="34" charset="0"/>
                        </a:rPr>
                        <a:t>Nam</a:t>
                      </a:r>
                    </a:p>
                    <a:p>
                      <a:pPr algn="ctr"/>
                      <a:r>
                        <a:rPr lang="en-US" sz="2100" dirty="0">
                          <a:latin typeface="Arial" pitchFamily="34" charset="0"/>
                          <a:cs typeface="Arial" pitchFamily="34" charset="0"/>
                        </a:rPr>
                        <a:t>Chi</a:t>
                      </a:r>
                    </a:p>
                    <a:p>
                      <a:pPr algn="ctr"/>
                      <a:r>
                        <a:rPr lang="en-US" sz="2100" dirty="0" err="1">
                          <a:latin typeface="Arial" pitchFamily="34" charset="0"/>
                          <a:cs typeface="Arial" pitchFamily="34" charset="0"/>
                        </a:rPr>
                        <a:t>Ngọc</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Hoàng</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Long</a:t>
                      </a:r>
                    </a:p>
                    <a:p>
                      <a:pPr algn="ctr"/>
                      <a:r>
                        <a:rPr lang="en-US" sz="2100" dirty="0" err="1">
                          <a:latin typeface="Arial" pitchFamily="34" charset="0"/>
                          <a:cs typeface="Arial" pitchFamily="34" charset="0"/>
                        </a:rPr>
                        <a:t>Trang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Ánh</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a:latin typeface="Arial" pitchFamily="34" charset="0"/>
                          <a:cs typeface="Arial" pitchFamily="34" charset="0"/>
                        </a:rPr>
                        <a:t>My</a:t>
                      </a:r>
                    </a:p>
                    <a:p>
                      <a:pPr algn="ctr"/>
                      <a:r>
                        <a:rPr lang="en-US" sz="2100" dirty="0" err="1">
                          <a:latin typeface="Arial" pitchFamily="34" charset="0"/>
                          <a:cs typeface="Arial" pitchFamily="34" charset="0"/>
                        </a:rPr>
                        <a:t>Ân</a:t>
                      </a:r>
                      <a:endParaRPr lang="en-US" sz="2100" dirty="0">
                        <a:latin typeface="Arial" pitchFamily="34" charset="0"/>
                        <a:cs typeface="Arial" pitchFamily="34" charset="0"/>
                      </a:endParaRPr>
                    </a:p>
                    <a:p>
                      <a:pPr algn="ct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Hưng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Vũ</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Toàn</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Thắng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Nhi</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Duy</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Giang</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Thảo</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Nhã</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Nhung</a:t>
                      </a:r>
                      <a:endParaRPr lang="en-US" sz="2100" dirty="0">
                        <a:latin typeface="Arial" pitchFamily="34" charset="0"/>
                        <a:cs typeface="Arial" pitchFamily="34" charset="0"/>
                      </a:endParaRPr>
                    </a:p>
                    <a:p>
                      <a:pPr algn="ct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Hằng</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Yến</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Hường</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err="1">
                          <a:latin typeface="Arial" pitchFamily="34" charset="0"/>
                          <a:cs typeface="Arial" pitchFamily="34" charset="0"/>
                        </a:rPr>
                        <a:t>Quỳnh</a:t>
                      </a:r>
                      <a:endParaRPr lang="en-US" sz="2100" dirty="0">
                        <a:latin typeface="Arial" pitchFamily="34" charset="0"/>
                        <a:cs typeface="Arial" pitchFamily="34" charset="0"/>
                      </a:endParaRPr>
                    </a:p>
                    <a:p>
                      <a:pPr algn="ctr"/>
                      <a:r>
                        <a:rPr lang="en-US" sz="2100" dirty="0" err="1">
                          <a:latin typeface="Arial" pitchFamily="34" charset="0"/>
                          <a:cs typeface="Arial" pitchFamily="34" charset="0"/>
                        </a:rPr>
                        <a:t>Huyền</a:t>
                      </a:r>
                      <a:endParaRPr lang="vi-VN" sz="2100" dirty="0">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686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8474" y="110192"/>
            <a:ext cx="3269694"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itchFamily="34" charset="0"/>
                <a:cs typeface="Arial" pitchFamily="34" charset="0"/>
              </a:rPr>
              <a:t>Ví</a:t>
            </a:r>
            <a:r>
              <a:rPr lang="en-US" sz="2800" b="1" dirty="0">
                <a:solidFill>
                  <a:schemeClr val="accent1">
                    <a:lumMod val="75000"/>
                  </a:schemeClr>
                </a:solidFill>
                <a:latin typeface="Arial" pitchFamily="34" charset="0"/>
                <a:cs typeface="Arial" pitchFamily="34" charset="0"/>
              </a:rPr>
              <a:t> </a:t>
            </a:r>
            <a:r>
              <a:rPr lang="en-US" sz="2800" b="1" dirty="0" err="1">
                <a:solidFill>
                  <a:schemeClr val="accent1">
                    <a:lumMod val="75000"/>
                  </a:schemeClr>
                </a:solidFill>
                <a:latin typeface="Arial" pitchFamily="34" charset="0"/>
                <a:cs typeface="Arial" pitchFamily="34" charset="0"/>
              </a:rPr>
              <a:t>dụ</a:t>
            </a:r>
            <a:r>
              <a:rPr lang="en-US" sz="2800" b="1" dirty="0">
                <a:solidFill>
                  <a:schemeClr val="accent1">
                    <a:lumMod val="75000"/>
                  </a:schemeClr>
                </a:solidFill>
                <a:latin typeface="Arial" pitchFamily="34" charset="0"/>
                <a:cs typeface="Arial" pitchFamily="34" charset="0"/>
              </a:rPr>
              <a:t> 2: (SGK-T4</a:t>
            </a:r>
            <a:r>
              <a:rPr lang="en-US" sz="2800" dirty="0">
                <a:solidFill>
                  <a:schemeClr val="accent1">
                    <a:lumMod val="75000"/>
                  </a:schemeClr>
                </a:solidFill>
                <a:latin typeface="Arial" pitchFamily="34" charset="0"/>
                <a:cs typeface="Arial" pitchFamily="34" charset="0"/>
              </a:rPr>
              <a:t>)</a:t>
            </a:r>
            <a:endParaRPr lang="vi-VN" sz="2800" dirty="0">
              <a:solidFill>
                <a:schemeClr val="accent1">
                  <a:lumMod val="75000"/>
                </a:schemeClr>
              </a:solidFill>
              <a:latin typeface="Arial" pitchFamily="34" charset="0"/>
              <a:cs typeface="Arial"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19" name="Picture 18" descr="A picture containing toy, doll&#10;&#10;Description automatically generated">
            <a:hlinkClick r:id="rId2" action="ppaction://hlinksldjump"/>
            <a:extLst>
              <a:ext uri="{FF2B5EF4-FFF2-40B4-BE49-F238E27FC236}">
                <a16:creationId xmlns:a16="http://schemas.microsoft.com/office/drawing/2014/main" id="{92693E3D-CF4D-4CF8-A498-D5CBE5128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288949"/>
            <a:ext cx="1935486" cy="1525728"/>
          </a:xfrm>
          <a:prstGeom prst="rect">
            <a:avLst/>
          </a:prstGeom>
        </p:spPr>
      </p:pic>
      <p:sp>
        <p:nvSpPr>
          <p:cNvPr id="10" name="Rectangle 9"/>
          <p:cNvSpPr/>
          <p:nvPr/>
        </p:nvSpPr>
        <p:spPr>
          <a:xfrm>
            <a:off x="362989" y="744076"/>
            <a:ext cx="11253756" cy="1578894"/>
          </a:xfrm>
          <a:prstGeom prst="rect">
            <a:avLst/>
          </a:prstGeom>
          <a:solidFill>
            <a:schemeClr val="accent4">
              <a:lumMod val="40000"/>
              <a:lumOff val="60000"/>
            </a:schemeClr>
          </a:solidFill>
        </p:spPr>
        <p:txBody>
          <a:bodyPr wrap="square">
            <a:spAutoFit/>
          </a:bodyPr>
          <a:lstStyle/>
          <a:p>
            <a:pPr algn="ctr">
              <a:lnSpc>
                <a:spcPct val="115000"/>
              </a:lnSpc>
            </a:pPr>
            <a:r>
              <a:rPr lang="en-US" sz="2800" dirty="0" err="1">
                <a:latin typeface="Arial" pitchFamily="34" charset="0"/>
                <a:cs typeface="Arial" pitchFamily="34" charset="0"/>
              </a:rPr>
              <a:t>Kết</a:t>
            </a:r>
            <a:r>
              <a:rPr lang="en-US" sz="2800" dirty="0">
                <a:latin typeface="Arial" pitchFamily="34" charset="0"/>
                <a:cs typeface="Arial" pitchFamily="34" charset="0"/>
              </a:rPr>
              <a:t> </a:t>
            </a:r>
            <a:r>
              <a:rPr lang="en-US" sz="2800" dirty="0" err="1">
                <a:latin typeface="Arial" pitchFamily="34" charset="0"/>
                <a:cs typeface="Arial" pitchFamily="34" charset="0"/>
              </a:rPr>
              <a:t>quả</a:t>
            </a:r>
            <a:r>
              <a:rPr lang="en-US" sz="2800" dirty="0">
                <a:latin typeface="Arial" pitchFamily="34" charset="0"/>
                <a:cs typeface="Arial" pitchFamily="34" charset="0"/>
              </a:rPr>
              <a:t> </a:t>
            </a:r>
            <a:r>
              <a:rPr lang="en-US" sz="2800" dirty="0" err="1">
                <a:latin typeface="Arial" pitchFamily="34" charset="0"/>
                <a:cs typeface="Arial" pitchFamily="34" charset="0"/>
              </a:rPr>
              <a:t>kiểm</a:t>
            </a:r>
            <a:r>
              <a:rPr lang="en-US" sz="2800" dirty="0">
                <a:latin typeface="Arial" pitchFamily="34" charset="0"/>
                <a:cs typeface="Arial" pitchFamily="34" charset="0"/>
              </a:rPr>
              <a:t> </a:t>
            </a:r>
            <a:r>
              <a:rPr lang="en-US" sz="2800" dirty="0" err="1">
                <a:latin typeface="Arial" pitchFamily="34" charset="0"/>
                <a:cs typeface="Arial" pitchFamily="34" charset="0"/>
              </a:rPr>
              <a:t>tra</a:t>
            </a:r>
            <a:r>
              <a:rPr lang="en-US" sz="2800" dirty="0">
                <a:latin typeface="Arial" pitchFamily="34" charset="0"/>
                <a:cs typeface="Arial" pitchFamily="34" charset="0"/>
              </a:rPr>
              <a:t> </a:t>
            </a:r>
            <a:r>
              <a:rPr lang="en-US" sz="2800" dirty="0" err="1">
                <a:latin typeface="Arial" pitchFamily="34" charset="0"/>
                <a:cs typeface="Arial" pitchFamily="34" charset="0"/>
              </a:rPr>
              <a:t>môn</a:t>
            </a:r>
            <a:r>
              <a:rPr lang="en-US" sz="2800" dirty="0">
                <a:latin typeface="Arial" pitchFamily="34" charset="0"/>
                <a:cs typeface="Arial" pitchFamily="34" charset="0"/>
              </a:rPr>
              <a:t> </a:t>
            </a:r>
            <a:r>
              <a:rPr lang="en-US" sz="2800" dirty="0" err="1">
                <a:latin typeface="Arial" pitchFamily="34" charset="0"/>
                <a:cs typeface="Arial" pitchFamily="34" charset="0"/>
              </a:rPr>
              <a:t>Toán</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sinh</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a:latin typeface="Arial" pitchFamily="34" charset="0"/>
                <a:cs typeface="Arial" pitchFamily="34" charset="0"/>
              </a:rPr>
              <a:t> 6D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liệt</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như</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a:t>
            </a:r>
          </a:p>
          <a:p>
            <a:pPr algn="ctr">
              <a:lnSpc>
                <a:spcPct val="115000"/>
              </a:lnSpc>
            </a:pPr>
            <a:r>
              <a:rPr lang="en-US" sz="2800" dirty="0">
                <a:latin typeface="Arial" pitchFamily="34" charset="0"/>
                <a:ea typeface="Times New Roman"/>
                <a:cs typeface="Arial" pitchFamily="34" charset="0"/>
              </a:rPr>
              <a:t>9, 8, 10, 6, 6, 4, 3, 7, 9, 6, 5, 5, 8, 8, 7, 7, 5, 7, 8, 6,</a:t>
            </a:r>
          </a:p>
          <a:p>
            <a:pPr algn="ctr">
              <a:lnSpc>
                <a:spcPct val="115000"/>
              </a:lnSpc>
            </a:pPr>
            <a:r>
              <a:rPr lang="en-US" sz="2800" dirty="0">
                <a:latin typeface="Arial" pitchFamily="34" charset="0"/>
                <a:ea typeface="Times New Roman"/>
                <a:cs typeface="Arial" pitchFamily="34" charset="0"/>
              </a:rPr>
              <a:t>7, 7, 9, 5, 6, 8, 5, 5, 9, 9, 6, 7, 5, 7, 6, 6, 3, 5, 7, 9</a:t>
            </a:r>
            <a:endParaRPr lang="vi-VN" sz="2800" dirty="0">
              <a:latin typeface="Arial" pitchFamily="34" charset="0"/>
              <a:ea typeface="Times New Roman"/>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27042791"/>
              </p:ext>
            </p:extLst>
          </p:nvPr>
        </p:nvGraphicFramePr>
        <p:xfrm>
          <a:off x="461058" y="3008082"/>
          <a:ext cx="10021840" cy="1323185"/>
        </p:xfrm>
        <a:graphic>
          <a:graphicData uri="http://schemas.openxmlformats.org/drawingml/2006/table">
            <a:tbl>
              <a:tblPr bandRow="1">
                <a:tableStyleId>{00A15C55-8517-42AA-B614-E9B94910E393}</a:tableStyleId>
              </a:tblPr>
              <a:tblGrid>
                <a:gridCol w="2043239">
                  <a:extLst>
                    <a:ext uri="{9D8B030D-6E8A-4147-A177-3AD203B41FA5}">
                      <a16:colId xmlns:a16="http://schemas.microsoft.com/office/drawing/2014/main" val="20000"/>
                    </a:ext>
                  </a:extLst>
                </a:gridCol>
                <a:gridCol w="760899">
                  <a:extLst>
                    <a:ext uri="{9D8B030D-6E8A-4147-A177-3AD203B41FA5}">
                      <a16:colId xmlns:a16="http://schemas.microsoft.com/office/drawing/2014/main" val="20001"/>
                    </a:ext>
                  </a:extLst>
                </a:gridCol>
                <a:gridCol w="760899">
                  <a:extLst>
                    <a:ext uri="{9D8B030D-6E8A-4147-A177-3AD203B41FA5}">
                      <a16:colId xmlns:a16="http://schemas.microsoft.com/office/drawing/2014/main" val="20002"/>
                    </a:ext>
                  </a:extLst>
                </a:gridCol>
                <a:gridCol w="760899">
                  <a:extLst>
                    <a:ext uri="{9D8B030D-6E8A-4147-A177-3AD203B41FA5}">
                      <a16:colId xmlns:a16="http://schemas.microsoft.com/office/drawing/2014/main" val="20003"/>
                    </a:ext>
                  </a:extLst>
                </a:gridCol>
                <a:gridCol w="760899">
                  <a:extLst>
                    <a:ext uri="{9D8B030D-6E8A-4147-A177-3AD203B41FA5}">
                      <a16:colId xmlns:a16="http://schemas.microsoft.com/office/drawing/2014/main" val="20004"/>
                    </a:ext>
                  </a:extLst>
                </a:gridCol>
                <a:gridCol w="760899">
                  <a:extLst>
                    <a:ext uri="{9D8B030D-6E8A-4147-A177-3AD203B41FA5}">
                      <a16:colId xmlns:a16="http://schemas.microsoft.com/office/drawing/2014/main" val="20005"/>
                    </a:ext>
                  </a:extLst>
                </a:gridCol>
                <a:gridCol w="760899">
                  <a:extLst>
                    <a:ext uri="{9D8B030D-6E8A-4147-A177-3AD203B41FA5}">
                      <a16:colId xmlns:a16="http://schemas.microsoft.com/office/drawing/2014/main" val="20006"/>
                    </a:ext>
                  </a:extLst>
                </a:gridCol>
                <a:gridCol w="760899">
                  <a:extLst>
                    <a:ext uri="{9D8B030D-6E8A-4147-A177-3AD203B41FA5}">
                      <a16:colId xmlns:a16="http://schemas.microsoft.com/office/drawing/2014/main" val="20007"/>
                    </a:ext>
                  </a:extLst>
                </a:gridCol>
                <a:gridCol w="760899">
                  <a:extLst>
                    <a:ext uri="{9D8B030D-6E8A-4147-A177-3AD203B41FA5}">
                      <a16:colId xmlns:a16="http://schemas.microsoft.com/office/drawing/2014/main" val="20008"/>
                    </a:ext>
                  </a:extLst>
                </a:gridCol>
                <a:gridCol w="760899">
                  <a:extLst>
                    <a:ext uri="{9D8B030D-6E8A-4147-A177-3AD203B41FA5}">
                      <a16:colId xmlns:a16="http://schemas.microsoft.com/office/drawing/2014/main" val="20009"/>
                    </a:ext>
                  </a:extLst>
                </a:gridCol>
                <a:gridCol w="1130510">
                  <a:extLst>
                    <a:ext uri="{9D8B030D-6E8A-4147-A177-3AD203B41FA5}">
                      <a16:colId xmlns:a16="http://schemas.microsoft.com/office/drawing/2014/main" val="20010"/>
                    </a:ext>
                  </a:extLst>
                </a:gridCol>
              </a:tblGrid>
              <a:tr h="26555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Điểm</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2</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3</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4</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5</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6</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7</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8</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9</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10</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2457">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học</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sinh</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2" name="Rectangle 11"/>
          <p:cNvSpPr/>
          <p:nvPr/>
        </p:nvSpPr>
        <p:spPr>
          <a:xfrm>
            <a:off x="461058" y="2408025"/>
            <a:ext cx="4838788" cy="523220"/>
          </a:xfrm>
          <a:prstGeom prst="rect">
            <a:avLst/>
          </a:prstGeom>
          <a:noFill/>
          <a:ln>
            <a:noFill/>
          </a:ln>
          <a:effectLst>
            <a:outerShdw blurRad="44450" dist="27940" dir="5400000" algn="ctr">
              <a:srgbClr val="000000">
                <a:alpha val="32000"/>
              </a:srgbClr>
            </a:outerShdw>
          </a:effectLst>
        </p:spPr>
        <p:txBody>
          <a:bodyPr wrap="square">
            <a:spAutoFit/>
          </a:bodyPr>
          <a:lstStyle/>
          <a:p>
            <a:r>
              <a:rPr lang="en-US" sz="2800" dirty="0">
                <a:latin typeface="Arial" pitchFamily="34" charset="0"/>
                <a:cs typeface="Arial" pitchFamily="34" charset="0"/>
              </a:rPr>
              <a:t>a) </a:t>
            </a:r>
            <a:r>
              <a:rPr lang="en-US" sz="2800" dirty="0" err="1">
                <a:latin typeface="Arial" pitchFamily="34" charset="0"/>
                <a:cs typeface="Arial" pitchFamily="34" charset="0"/>
              </a:rPr>
              <a:t>Lập</a:t>
            </a:r>
            <a:r>
              <a:rPr lang="en-US" sz="2800" dirty="0">
                <a:latin typeface="Arial" pitchFamily="34" charset="0"/>
                <a:cs typeface="Arial" pitchFamily="34" charset="0"/>
              </a:rPr>
              <a:t> </a:t>
            </a:r>
            <a:r>
              <a:rPr lang="en-US" sz="2800" dirty="0" err="1">
                <a:latin typeface="Arial" pitchFamily="34" charset="0"/>
                <a:cs typeface="Arial" pitchFamily="34" charset="0"/>
              </a:rPr>
              <a:t>bảng</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mẫu</a:t>
            </a:r>
            <a:endParaRPr lang="vi-VN" sz="2800" dirty="0">
              <a:latin typeface="Arial" pitchFamily="34" charset="0"/>
              <a:cs typeface="Arial" pitchFamily="34" charset="0"/>
            </a:endParaRPr>
          </a:p>
        </p:txBody>
      </p:sp>
      <p:sp>
        <p:nvSpPr>
          <p:cNvPr id="3" name="Rectangle 2"/>
          <p:cNvSpPr/>
          <p:nvPr/>
        </p:nvSpPr>
        <p:spPr>
          <a:xfrm>
            <a:off x="362989" y="4493159"/>
            <a:ext cx="11758283" cy="523220"/>
          </a:xfrm>
          <a:prstGeom prst="rect">
            <a:avLst/>
          </a:prstGeom>
        </p:spPr>
        <p:txBody>
          <a:bodyPr wrap="none">
            <a:spAutoFit/>
          </a:bodyPr>
          <a:lstStyle/>
          <a:p>
            <a:r>
              <a:rPr lang="en-US" sz="2800" dirty="0">
                <a:solidFill>
                  <a:srgbClr val="0070C0"/>
                </a:solidFill>
                <a:latin typeface="Arial" pitchFamily="34" charset="0"/>
                <a:cs typeface="Arial" pitchFamily="34" charset="0"/>
              </a:rPr>
              <a:t>b) </a:t>
            </a:r>
            <a:r>
              <a:rPr lang="en-US" sz="2800" dirty="0" err="1">
                <a:solidFill>
                  <a:srgbClr val="0070C0"/>
                </a:solidFill>
                <a:latin typeface="Arial" pitchFamily="34" charset="0"/>
                <a:cs typeface="Arial" pitchFamily="34" charset="0"/>
              </a:rPr>
              <a:t>Tính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số</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học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sinh</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lớp</a:t>
            </a:r>
            <a:r>
              <a:rPr lang="en-US" sz="2800" dirty="0">
                <a:solidFill>
                  <a:srgbClr val="0070C0"/>
                </a:solidFill>
                <a:latin typeface="Arial" pitchFamily="34" charset="0"/>
                <a:cs typeface="Arial" pitchFamily="34" charset="0"/>
              </a:rPr>
              <a:t> 6D </a:t>
            </a:r>
            <a:r>
              <a:rPr lang="en-US" sz="2800" dirty="0" err="1">
                <a:solidFill>
                  <a:srgbClr val="0070C0"/>
                </a:solidFill>
                <a:latin typeface="Arial" pitchFamily="34" charset="0"/>
                <a:cs typeface="Arial" pitchFamily="34" charset="0"/>
              </a:rPr>
              <a:t>và</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số</a:t>
            </a:r>
            <a:r>
              <a:rPr lang="en-US" sz="2800" dirty="0">
                <a:solidFill>
                  <a:srgbClr val="0070C0"/>
                </a:solidFill>
                <a:latin typeface="Arial" pitchFamily="34" charset="0"/>
                <a:cs typeface="Arial" pitchFamily="34" charset="0"/>
              </a:rPr>
              <a:t> HS </a:t>
            </a:r>
            <a:r>
              <a:rPr lang="en-US" sz="2800" dirty="0" err="1">
                <a:solidFill>
                  <a:srgbClr val="0070C0"/>
                </a:solidFill>
                <a:latin typeface="Arial" pitchFamily="34" charset="0"/>
                <a:cs typeface="Arial" pitchFamily="34" charset="0"/>
              </a:rPr>
              <a:t>có</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điểm</a:t>
            </a:r>
            <a:r>
              <a:rPr lang="en-US" sz="2800" dirty="0">
                <a:solidFill>
                  <a:srgbClr val="0070C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dưới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trung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bình</a:t>
            </a:r>
            <a:r>
              <a:rPr lang="en-US" sz="2800" dirty="0">
                <a:solidFill>
                  <a:srgbClr val="FF000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của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lớp</a:t>
            </a:r>
            <a:r>
              <a:rPr lang="en-US" sz="2800" dirty="0">
                <a:solidFill>
                  <a:srgbClr val="0070C0"/>
                </a:solidFill>
                <a:latin typeface="Arial" pitchFamily="34" charset="0"/>
                <a:cs typeface="Arial" pitchFamily="34" charset="0"/>
              </a:rPr>
              <a:t> 6D.</a:t>
            </a:r>
          </a:p>
        </p:txBody>
      </p:sp>
      <p:sp>
        <p:nvSpPr>
          <p:cNvPr id="13" name="Rectangle 12"/>
          <p:cNvSpPr/>
          <p:nvPr/>
        </p:nvSpPr>
        <p:spPr>
          <a:xfrm>
            <a:off x="362989" y="5070511"/>
            <a:ext cx="10535192" cy="523220"/>
          </a:xfrm>
          <a:prstGeom prst="rect">
            <a:avLst/>
          </a:prstGeom>
        </p:spPr>
        <p:txBody>
          <a:bodyPr wrap="none">
            <a:spAutoFit/>
          </a:bodyPr>
          <a:lstStyle/>
          <a:p>
            <a:r>
              <a:rPr lang="en-US" sz="2800" dirty="0">
                <a:latin typeface="Arial" pitchFamily="34" charset="0"/>
                <a:cs typeface="Arial" pitchFamily="34" charset="0"/>
              </a:rPr>
              <a:t>c)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tỉ</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HS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điểm</a:t>
            </a:r>
            <a:r>
              <a:rPr lang="en-US" sz="2800" dirty="0">
                <a:latin typeface="Arial" pitchFamily="34" charset="0"/>
                <a:cs typeface="Arial" pitchFamily="34" charset="0"/>
              </a:rPr>
              <a:t> </a:t>
            </a:r>
            <a:r>
              <a:rPr lang="en-US" sz="2800" dirty="0" err="1">
                <a:latin typeface="Arial" pitchFamily="34" charset="0"/>
                <a:cs typeface="Arial" pitchFamily="34" charset="0"/>
              </a:rPr>
              <a:t>dưới</a:t>
            </a:r>
            <a:r>
              <a:rPr lang="en-US" sz="2800" dirty="0">
                <a:latin typeface="Arial" pitchFamily="34" charset="0"/>
                <a:cs typeface="Arial" pitchFamily="34" charset="0"/>
              </a:rPr>
              <a:t> </a:t>
            </a:r>
            <a:r>
              <a:rPr lang="en-US" sz="2800" dirty="0" err="1">
                <a:latin typeface="Arial" pitchFamily="34" charset="0"/>
                <a:cs typeface="Arial" pitchFamily="34" charset="0"/>
              </a:rPr>
              <a:t>trung</a:t>
            </a:r>
            <a:r>
              <a:rPr lang="en-US" sz="2800" dirty="0">
                <a:latin typeface="Arial" pitchFamily="34" charset="0"/>
                <a:cs typeface="Arial" pitchFamily="34" charset="0"/>
              </a:rPr>
              <a:t> </a:t>
            </a:r>
            <a:r>
              <a:rPr lang="en-US" sz="2800" dirty="0" err="1">
                <a:latin typeface="Arial" pitchFamily="34" charset="0"/>
                <a:cs typeface="Arial" pitchFamily="34" charset="0"/>
              </a:rPr>
              <a:t>bình</a:t>
            </a:r>
            <a:r>
              <a:rPr lang="en-US" sz="2800" dirty="0">
                <a:latin typeface="Arial" pitchFamily="34" charset="0"/>
                <a:cs typeface="Arial" pitchFamily="34" charset="0"/>
              </a:rPr>
              <a:t> so với </a:t>
            </a:r>
            <a:r>
              <a:rPr lang="en-US" sz="2800" dirty="0" err="1">
                <a:latin typeface="Arial" pitchFamily="34" charset="0"/>
                <a:cs typeface="Arial" pitchFamily="34" charset="0"/>
              </a:rPr>
              <a:t>cả</a:t>
            </a:r>
            <a:r>
              <a:rPr lang="en-US" sz="2800" dirty="0">
                <a:latin typeface="Arial" pitchFamily="34" charset="0"/>
                <a:cs typeface="Arial" pitchFamily="34" charset="0"/>
              </a:rPr>
              <a:t> </a:t>
            </a:r>
            <a:r>
              <a:rPr lang="en-US" sz="2800" dirty="0" err="1">
                <a:latin typeface="Arial" pitchFamily="34" charset="0"/>
                <a:cs typeface="Arial" pitchFamily="34" charset="0"/>
              </a:rPr>
              <a:t>lớp</a:t>
            </a:r>
            <a:r>
              <a:rPr lang="en-US" sz="2800" dirty="0">
                <a:latin typeface="Arial" pitchFamily="34" charset="0"/>
                <a:cs typeface="Arial" pitchFamily="34" charset="0"/>
              </a:rPr>
              <a:t>?</a:t>
            </a:r>
          </a:p>
        </p:txBody>
      </p:sp>
      <p:sp>
        <p:nvSpPr>
          <p:cNvPr id="14" name="Rounded Rectangle 13"/>
          <p:cNvSpPr/>
          <p:nvPr/>
        </p:nvSpPr>
        <p:spPr>
          <a:xfrm>
            <a:off x="7155961" y="27795"/>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502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3"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3196" y="187015"/>
            <a:ext cx="3220345"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2: (SGK-T4</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p:cNvSpPr/>
          <p:nvPr/>
        </p:nvSpPr>
        <p:spPr>
          <a:xfrm>
            <a:off x="426820" y="731338"/>
            <a:ext cx="3511467" cy="523220"/>
          </a:xfrm>
          <a:prstGeom prst="rect">
            <a:avLst/>
          </a:prstGeom>
          <a:noFill/>
          <a:ln>
            <a:noFill/>
          </a:ln>
          <a:effectLst>
            <a:outerShdw blurRad="44450" dist="27940" dir="5400000" algn="ctr">
              <a:srgbClr val="000000">
                <a:alpha val="32000"/>
              </a:srgbClr>
            </a:outerShdw>
          </a:effectLst>
        </p:spPr>
        <p:txBody>
          <a:bodyPr wrap="square">
            <a:spAutoFit/>
          </a:bodyPr>
          <a:lstStyle/>
          <a:p>
            <a:r>
              <a:rPr lang="en-US" sz="2800" dirty="0">
                <a:latin typeface="Arial" panose="020B0604020202020204" pitchFamily="34" charset="0"/>
                <a:cs typeface="Arial" panose="020B0604020202020204" pitchFamily="34" charset="0"/>
              </a:rPr>
              <a:t>a) Ta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liệu</a:t>
            </a:r>
            <a:endParaRPr lang="vi-VN" sz="2800" dirty="0">
              <a:latin typeface="Arial" panose="020B0604020202020204" pitchFamily="34" charset="0"/>
              <a:cs typeface="Arial" panose="020B0604020202020204" pitchFamily="34" charset="0"/>
            </a:endParaRPr>
          </a:p>
        </p:txBody>
      </p:sp>
      <p:sp>
        <p:nvSpPr>
          <p:cNvPr id="22" name="Rectangle 21"/>
          <p:cNvSpPr/>
          <p:nvPr/>
        </p:nvSpPr>
        <p:spPr>
          <a:xfrm>
            <a:off x="400520" y="3072995"/>
            <a:ext cx="4969780"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a:solidFill>
                  <a:srgbClr val="00B050"/>
                </a:solidFill>
                <a:latin typeface="Arial" panose="020B0604020202020204" pitchFamily="34" charset="0"/>
                <a:cs typeface="Arial" panose="020B0604020202020204" pitchFamily="34" charset="0"/>
              </a:rPr>
              <a:t>b) </a:t>
            </a:r>
            <a:r>
              <a:rPr lang="en-US" sz="2800" dirty="0" err="1">
                <a:solidFill>
                  <a:srgbClr val="00B050"/>
                </a:solidFill>
                <a:latin typeface="Arial" panose="020B0604020202020204" pitchFamily="34" charset="0"/>
                <a:cs typeface="Arial" panose="020B0604020202020204" pitchFamily="34" charset="0"/>
              </a:rPr>
              <a:t>Tổng</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cả</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lớp</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là</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62197573"/>
              </p:ext>
            </p:extLst>
          </p:nvPr>
        </p:nvGraphicFramePr>
        <p:xfrm>
          <a:off x="5336287" y="3130652"/>
          <a:ext cx="4991100" cy="439737"/>
        </p:xfrm>
        <a:graphic>
          <a:graphicData uri="http://schemas.openxmlformats.org/presentationml/2006/ole">
            <mc:AlternateContent xmlns:mc="http://schemas.openxmlformats.org/markup-compatibility/2006">
              <mc:Choice xmlns:v="urn:schemas-microsoft-com:vml" Requires="v">
                <p:oleObj name="Equation" r:id="rId2" imgW="2336760" imgH="177480" progId="Equation.DSMT4">
                  <p:embed/>
                </p:oleObj>
              </mc:Choice>
              <mc:Fallback>
                <p:oleObj name="Equation" r:id="rId2" imgW="2336760" imgH="177480" progId="Equation.DSMT4">
                  <p:embed/>
                  <p:pic>
                    <p:nvPicPr>
                      <p:cNvPr id="4" name="Object 3"/>
                      <p:cNvPicPr/>
                      <p:nvPr/>
                    </p:nvPicPr>
                    <p:blipFill>
                      <a:blip r:embed="rId3"/>
                      <a:stretch>
                        <a:fillRect/>
                      </a:stretch>
                    </p:blipFill>
                    <p:spPr>
                      <a:xfrm>
                        <a:off x="5336287" y="3130652"/>
                        <a:ext cx="4991100" cy="439737"/>
                      </a:xfrm>
                      <a:prstGeom prst="rect">
                        <a:avLst/>
                      </a:prstGeom>
                    </p:spPr>
                  </p:pic>
                </p:oleObj>
              </mc:Fallback>
            </mc:AlternateContent>
          </a:graphicData>
        </a:graphic>
      </p:graphicFrame>
      <p:sp>
        <p:nvSpPr>
          <p:cNvPr id="8" name="Rectangle 7"/>
          <p:cNvSpPr/>
          <p:nvPr/>
        </p:nvSpPr>
        <p:spPr>
          <a:xfrm>
            <a:off x="10327387" y="3061803"/>
            <a:ext cx="1864613"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3" name="Rectangle 22"/>
          <p:cNvSpPr/>
          <p:nvPr/>
        </p:nvSpPr>
        <p:spPr>
          <a:xfrm>
            <a:off x="712575" y="3859949"/>
            <a:ext cx="5095355"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có</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điểm</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dưới</a:t>
            </a:r>
            <a:r>
              <a:rPr lang="en-US" sz="2800" dirty="0">
                <a:solidFill>
                  <a:srgbClr val="00B050"/>
                </a:solidFill>
                <a:latin typeface="Arial" panose="020B0604020202020204" pitchFamily="34" charset="0"/>
                <a:cs typeface="Arial" panose="020B0604020202020204" pitchFamily="34" charset="0"/>
              </a:rPr>
              <a:t> 5 </a:t>
            </a:r>
            <a:r>
              <a:rPr lang="en-US" sz="2800" dirty="0" err="1">
                <a:solidFill>
                  <a:srgbClr val="00B050"/>
                </a:solidFill>
                <a:latin typeface="Arial" panose="020B0604020202020204" pitchFamily="34" charset="0"/>
                <a:cs typeface="Arial" panose="020B0604020202020204" pitchFamily="34" charset="0"/>
              </a:rPr>
              <a:t>là</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144602980"/>
              </p:ext>
            </p:extLst>
          </p:nvPr>
        </p:nvGraphicFramePr>
        <p:xfrm>
          <a:off x="5756275" y="3905340"/>
          <a:ext cx="1409700" cy="460375"/>
        </p:xfrm>
        <a:graphic>
          <a:graphicData uri="http://schemas.openxmlformats.org/presentationml/2006/ole">
            <mc:AlternateContent xmlns:mc="http://schemas.openxmlformats.org/markup-compatibility/2006">
              <mc:Choice xmlns:v="urn:schemas-microsoft-com:vml" Requires="v">
                <p:oleObj name="Equation" r:id="rId4" imgW="545760" imgH="177480" progId="Equation.DSMT4">
                  <p:embed/>
                </p:oleObj>
              </mc:Choice>
              <mc:Fallback>
                <p:oleObj name="Equation" r:id="rId4" imgW="545760" imgH="177480" progId="Equation.DSMT4">
                  <p:embed/>
                  <p:pic>
                    <p:nvPicPr>
                      <p:cNvPr id="9" name="Object 8"/>
                      <p:cNvPicPr/>
                      <p:nvPr/>
                    </p:nvPicPr>
                    <p:blipFill>
                      <a:blip r:embed="rId5"/>
                      <a:stretch>
                        <a:fillRect/>
                      </a:stretch>
                    </p:blipFill>
                    <p:spPr>
                      <a:xfrm>
                        <a:off x="5756275" y="3905340"/>
                        <a:ext cx="1409700" cy="460375"/>
                      </a:xfrm>
                      <a:prstGeom prst="rect">
                        <a:avLst/>
                      </a:prstGeom>
                    </p:spPr>
                  </p:pic>
                </p:oleObj>
              </mc:Fallback>
            </mc:AlternateContent>
          </a:graphicData>
        </a:graphic>
      </p:graphicFrame>
      <p:sp>
        <p:nvSpPr>
          <p:cNvPr id="24" name="Rectangle 23"/>
          <p:cNvSpPr/>
          <p:nvPr/>
        </p:nvSpPr>
        <p:spPr>
          <a:xfrm>
            <a:off x="7124666" y="3859949"/>
            <a:ext cx="1864613"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sinh</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5" name="Rectangle 24"/>
          <p:cNvSpPr/>
          <p:nvPr/>
        </p:nvSpPr>
        <p:spPr>
          <a:xfrm>
            <a:off x="369754" y="4546472"/>
            <a:ext cx="11151686" cy="523220"/>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a:spAutoFit/>
          </a:bodyPr>
          <a:lstStyle/>
          <a:p>
            <a:r>
              <a:rPr lang="en-US" sz="2800" dirty="0">
                <a:solidFill>
                  <a:srgbClr val="00B050"/>
                </a:solidFill>
                <a:latin typeface="Arial" panose="020B0604020202020204" pitchFamily="34" charset="0"/>
                <a:cs typeface="Arial" panose="020B0604020202020204" pitchFamily="34" charset="0"/>
              </a:rPr>
              <a:t>c) </a:t>
            </a:r>
            <a:r>
              <a:rPr lang="en-US" sz="2800" dirty="0" err="1">
                <a:solidFill>
                  <a:srgbClr val="00B050"/>
                </a:solidFill>
                <a:latin typeface="Arial" panose="020B0604020202020204" pitchFamily="34" charset="0"/>
                <a:cs typeface="Arial" panose="020B0604020202020204" pitchFamily="34" charset="0"/>
              </a:rPr>
              <a:t>Tỉ</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phần</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trăm</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của</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số</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học</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sinh</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có</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điểm</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dưới</a:t>
            </a:r>
            <a:r>
              <a:rPr lang="en-US" sz="2800" dirty="0">
                <a:solidFill>
                  <a:srgbClr val="00B050"/>
                </a:solidFill>
                <a:latin typeface="Arial" panose="020B0604020202020204" pitchFamily="34" charset="0"/>
                <a:cs typeface="Arial" panose="020B0604020202020204" pitchFamily="34" charset="0"/>
              </a:rPr>
              <a:t> 5 so với </a:t>
            </a:r>
            <a:r>
              <a:rPr lang="en-US" sz="2800" dirty="0" err="1">
                <a:solidFill>
                  <a:srgbClr val="00B050"/>
                </a:solidFill>
                <a:latin typeface="Arial" panose="020B0604020202020204" pitchFamily="34" charset="0"/>
                <a:cs typeface="Arial" panose="020B0604020202020204" pitchFamily="34" charset="0"/>
              </a:rPr>
              <a:t>cả</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lớp</a:t>
            </a:r>
            <a:r>
              <a:rPr lang="en-US" sz="2800" dirty="0">
                <a:solidFill>
                  <a:srgbClr val="00B050"/>
                </a:solidFill>
                <a:latin typeface="Arial" panose="020B0604020202020204" pitchFamily="34" charset="0"/>
                <a:cs typeface="Arial" panose="020B0604020202020204" pitchFamily="34" charset="0"/>
              </a:rPr>
              <a:t> </a:t>
            </a:r>
            <a:r>
              <a:rPr lang="en-US" sz="2800" dirty="0" err="1">
                <a:solidFill>
                  <a:srgbClr val="00B050"/>
                </a:solidFill>
                <a:latin typeface="Arial" panose="020B0604020202020204" pitchFamily="34" charset="0"/>
                <a:cs typeface="Arial" panose="020B0604020202020204" pitchFamily="34" charset="0"/>
              </a:rPr>
              <a:t>là</a:t>
            </a:r>
            <a:r>
              <a:rPr lang="en-US" sz="2800" dirty="0">
                <a:solidFill>
                  <a:srgbClr val="00B050"/>
                </a:solidFill>
                <a:latin typeface="Arial" panose="020B0604020202020204" pitchFamily="34" charset="0"/>
                <a:cs typeface="Arial" panose="020B0604020202020204" pitchFamily="34" charset="0"/>
              </a:rPr>
              <a:t>: </a:t>
            </a:r>
            <a:endParaRPr lang="vi-VN" sz="2800" dirty="0">
              <a:solidFill>
                <a:srgbClr val="00B050"/>
              </a:solidFill>
              <a:latin typeface="Arial" panose="020B0604020202020204" pitchFamily="34" charset="0"/>
              <a:cs typeface="Arial" panose="020B0604020202020204" pitchFamily="34"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025123595"/>
              </p:ext>
            </p:extLst>
          </p:nvPr>
        </p:nvGraphicFramePr>
        <p:xfrm>
          <a:off x="4376665" y="5232995"/>
          <a:ext cx="2728912" cy="909638"/>
        </p:xfrm>
        <a:graphic>
          <a:graphicData uri="http://schemas.openxmlformats.org/presentationml/2006/ole">
            <mc:AlternateContent xmlns:mc="http://schemas.openxmlformats.org/markup-compatibility/2006">
              <mc:Choice xmlns:v="urn:schemas-microsoft-com:vml" Requires="v">
                <p:oleObj name="Equation" r:id="rId6" imgW="1180800" imgH="393480" progId="Equation.DSMT4">
                  <p:embed/>
                </p:oleObj>
              </mc:Choice>
              <mc:Fallback>
                <p:oleObj name="Equation" r:id="rId6" imgW="1180800" imgH="393480" progId="Equation.DSMT4">
                  <p:embed/>
                  <p:pic>
                    <p:nvPicPr>
                      <p:cNvPr id="12" name="Object 11"/>
                      <p:cNvPicPr/>
                      <p:nvPr/>
                    </p:nvPicPr>
                    <p:blipFill>
                      <a:blip r:embed="rId7"/>
                      <a:stretch>
                        <a:fillRect/>
                      </a:stretch>
                    </p:blipFill>
                    <p:spPr>
                      <a:xfrm>
                        <a:off x="4376665" y="5232995"/>
                        <a:ext cx="2728912" cy="909638"/>
                      </a:xfrm>
                      <a:prstGeom prst="rect">
                        <a:avLst/>
                      </a:prstGeom>
                    </p:spPr>
                  </p:pic>
                </p:oleObj>
              </mc:Fallback>
            </mc:AlternateContent>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57679278"/>
              </p:ext>
            </p:extLst>
          </p:nvPr>
        </p:nvGraphicFramePr>
        <p:xfrm>
          <a:off x="1197709" y="1388485"/>
          <a:ext cx="9796581" cy="1323185"/>
        </p:xfrm>
        <a:graphic>
          <a:graphicData uri="http://schemas.openxmlformats.org/drawingml/2006/table">
            <a:tbl>
              <a:tblPr bandRow="1">
                <a:tableStyleId>{00A15C55-8517-42AA-B614-E9B94910E393}</a:tableStyleId>
              </a:tblPr>
              <a:tblGrid>
                <a:gridCol w="2043239">
                  <a:extLst>
                    <a:ext uri="{9D8B030D-6E8A-4147-A177-3AD203B41FA5}">
                      <a16:colId xmlns:a16="http://schemas.microsoft.com/office/drawing/2014/main" val="20000"/>
                    </a:ext>
                  </a:extLst>
                </a:gridCol>
                <a:gridCol w="760899">
                  <a:extLst>
                    <a:ext uri="{9D8B030D-6E8A-4147-A177-3AD203B41FA5}">
                      <a16:colId xmlns:a16="http://schemas.microsoft.com/office/drawing/2014/main" val="20001"/>
                    </a:ext>
                  </a:extLst>
                </a:gridCol>
                <a:gridCol w="760899">
                  <a:extLst>
                    <a:ext uri="{9D8B030D-6E8A-4147-A177-3AD203B41FA5}">
                      <a16:colId xmlns:a16="http://schemas.microsoft.com/office/drawing/2014/main" val="20002"/>
                    </a:ext>
                  </a:extLst>
                </a:gridCol>
                <a:gridCol w="760899">
                  <a:extLst>
                    <a:ext uri="{9D8B030D-6E8A-4147-A177-3AD203B41FA5}">
                      <a16:colId xmlns:a16="http://schemas.microsoft.com/office/drawing/2014/main" val="20003"/>
                    </a:ext>
                  </a:extLst>
                </a:gridCol>
                <a:gridCol w="760899">
                  <a:extLst>
                    <a:ext uri="{9D8B030D-6E8A-4147-A177-3AD203B41FA5}">
                      <a16:colId xmlns:a16="http://schemas.microsoft.com/office/drawing/2014/main" val="20004"/>
                    </a:ext>
                  </a:extLst>
                </a:gridCol>
                <a:gridCol w="760899">
                  <a:extLst>
                    <a:ext uri="{9D8B030D-6E8A-4147-A177-3AD203B41FA5}">
                      <a16:colId xmlns:a16="http://schemas.microsoft.com/office/drawing/2014/main" val="20005"/>
                    </a:ext>
                  </a:extLst>
                </a:gridCol>
                <a:gridCol w="760899">
                  <a:extLst>
                    <a:ext uri="{9D8B030D-6E8A-4147-A177-3AD203B41FA5}">
                      <a16:colId xmlns:a16="http://schemas.microsoft.com/office/drawing/2014/main" val="20006"/>
                    </a:ext>
                  </a:extLst>
                </a:gridCol>
                <a:gridCol w="760899">
                  <a:extLst>
                    <a:ext uri="{9D8B030D-6E8A-4147-A177-3AD203B41FA5}">
                      <a16:colId xmlns:a16="http://schemas.microsoft.com/office/drawing/2014/main" val="20007"/>
                    </a:ext>
                  </a:extLst>
                </a:gridCol>
                <a:gridCol w="760899">
                  <a:extLst>
                    <a:ext uri="{9D8B030D-6E8A-4147-A177-3AD203B41FA5}">
                      <a16:colId xmlns:a16="http://schemas.microsoft.com/office/drawing/2014/main" val="20008"/>
                    </a:ext>
                  </a:extLst>
                </a:gridCol>
                <a:gridCol w="760899">
                  <a:extLst>
                    <a:ext uri="{9D8B030D-6E8A-4147-A177-3AD203B41FA5}">
                      <a16:colId xmlns:a16="http://schemas.microsoft.com/office/drawing/2014/main" val="20009"/>
                    </a:ext>
                  </a:extLst>
                </a:gridCol>
                <a:gridCol w="905251">
                  <a:extLst>
                    <a:ext uri="{9D8B030D-6E8A-4147-A177-3AD203B41FA5}">
                      <a16:colId xmlns:a16="http://schemas.microsoft.com/office/drawing/2014/main" val="20010"/>
                    </a:ext>
                  </a:extLst>
                </a:gridCol>
              </a:tblGrid>
              <a:tr h="265553">
                <a:tc>
                  <a:txBody>
                    <a:bodyPr/>
                    <a:lstStyle/>
                    <a:p>
                      <a:pPr marL="0" marR="0" algn="ctr">
                        <a:lnSpc>
                          <a:spcPct val="115000"/>
                        </a:lnSpc>
                        <a:spcBef>
                          <a:spcPts val="0"/>
                        </a:spcBef>
                        <a:spcAft>
                          <a:spcPts val="0"/>
                        </a:spcAft>
                      </a:pPr>
                      <a:r>
                        <a:rPr lang="en-US" sz="2800" dirty="0" err="1">
                          <a:effectLst/>
                        </a:rPr>
                        <a:t>Điểm</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2</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3</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4</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5</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6</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7</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8</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a:effectLst/>
                        </a:rPr>
                        <a:t>9</a:t>
                      </a:r>
                      <a:endParaRPr lang="vi-VN" sz="280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2457">
                <a:tc>
                  <a:txBody>
                    <a:bodyPr/>
                    <a:lstStyle/>
                    <a:p>
                      <a:pPr marL="0" marR="0" algn="ctr">
                        <a:lnSpc>
                          <a:spcPct val="115000"/>
                        </a:lnSpc>
                        <a:spcBef>
                          <a:spcPts val="0"/>
                        </a:spcBef>
                        <a:spcAft>
                          <a:spcPts val="0"/>
                        </a:spcAft>
                      </a:pPr>
                      <a:r>
                        <a:rPr lang="en-US" sz="2800" dirty="0" err="1">
                          <a:effectLst/>
                        </a:rPr>
                        <a:t>Số</a:t>
                      </a:r>
                      <a:r>
                        <a:rPr lang="en-US" sz="2800" dirty="0">
                          <a:effectLst/>
                        </a:rPr>
                        <a:t> </a:t>
                      </a:r>
                      <a:r>
                        <a:rPr lang="en-US" sz="2800" dirty="0" err="1">
                          <a:effectLst/>
                        </a:rPr>
                        <a:t>học</a:t>
                      </a:r>
                      <a:r>
                        <a:rPr lang="en-US" sz="2800" dirty="0">
                          <a:effectLst/>
                        </a:rPr>
                        <a:t> </a:t>
                      </a:r>
                      <a:r>
                        <a:rPr lang="en-US" sz="2800" dirty="0" err="1">
                          <a:effectLst/>
                        </a:rPr>
                        <a:t>sinh</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2</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9</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5</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6</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rPr>
                        <a:t>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31946450"/>
              </p:ext>
            </p:extLst>
          </p:nvPr>
        </p:nvGraphicFramePr>
        <p:xfrm>
          <a:off x="3229832" y="1863040"/>
          <a:ext cx="7789667" cy="830014"/>
        </p:xfrm>
        <a:graphic>
          <a:graphicData uri="http://schemas.openxmlformats.org/drawingml/2006/table">
            <a:tbl>
              <a:tblPr firstRow="1" bandRow="1">
                <a:tableStyleId>{7DF18680-E054-41AD-8BC1-D1AEF772440D}</a:tableStyleId>
              </a:tblPr>
              <a:tblGrid>
                <a:gridCol w="796305">
                  <a:extLst>
                    <a:ext uri="{9D8B030D-6E8A-4147-A177-3AD203B41FA5}">
                      <a16:colId xmlns:a16="http://schemas.microsoft.com/office/drawing/2014/main" val="20000"/>
                    </a:ext>
                  </a:extLst>
                </a:gridCol>
                <a:gridCol w="755381">
                  <a:extLst>
                    <a:ext uri="{9D8B030D-6E8A-4147-A177-3AD203B41FA5}">
                      <a16:colId xmlns:a16="http://schemas.microsoft.com/office/drawing/2014/main" val="20001"/>
                    </a:ext>
                  </a:extLst>
                </a:gridCol>
                <a:gridCol w="743197">
                  <a:extLst>
                    <a:ext uri="{9D8B030D-6E8A-4147-A177-3AD203B41FA5}">
                      <a16:colId xmlns:a16="http://schemas.microsoft.com/office/drawing/2014/main" val="20002"/>
                    </a:ext>
                  </a:extLst>
                </a:gridCol>
                <a:gridCol w="779748">
                  <a:extLst>
                    <a:ext uri="{9D8B030D-6E8A-4147-A177-3AD203B41FA5}">
                      <a16:colId xmlns:a16="http://schemas.microsoft.com/office/drawing/2014/main" val="20003"/>
                    </a:ext>
                  </a:extLst>
                </a:gridCol>
                <a:gridCol w="755381">
                  <a:extLst>
                    <a:ext uri="{9D8B030D-6E8A-4147-A177-3AD203B41FA5}">
                      <a16:colId xmlns:a16="http://schemas.microsoft.com/office/drawing/2014/main" val="20004"/>
                    </a:ext>
                  </a:extLst>
                </a:gridCol>
                <a:gridCol w="767564">
                  <a:extLst>
                    <a:ext uri="{9D8B030D-6E8A-4147-A177-3AD203B41FA5}">
                      <a16:colId xmlns:a16="http://schemas.microsoft.com/office/drawing/2014/main" val="20005"/>
                    </a:ext>
                  </a:extLst>
                </a:gridCol>
                <a:gridCol w="755381">
                  <a:extLst>
                    <a:ext uri="{9D8B030D-6E8A-4147-A177-3AD203B41FA5}">
                      <a16:colId xmlns:a16="http://schemas.microsoft.com/office/drawing/2014/main" val="20006"/>
                    </a:ext>
                  </a:extLst>
                </a:gridCol>
                <a:gridCol w="767564">
                  <a:extLst>
                    <a:ext uri="{9D8B030D-6E8A-4147-A177-3AD203B41FA5}">
                      <a16:colId xmlns:a16="http://schemas.microsoft.com/office/drawing/2014/main" val="20007"/>
                    </a:ext>
                  </a:extLst>
                </a:gridCol>
                <a:gridCol w="755381">
                  <a:extLst>
                    <a:ext uri="{9D8B030D-6E8A-4147-A177-3AD203B41FA5}">
                      <a16:colId xmlns:a16="http://schemas.microsoft.com/office/drawing/2014/main" val="20008"/>
                    </a:ext>
                  </a:extLst>
                </a:gridCol>
                <a:gridCol w="913765">
                  <a:extLst>
                    <a:ext uri="{9D8B030D-6E8A-4147-A177-3AD203B41FA5}">
                      <a16:colId xmlns:a16="http://schemas.microsoft.com/office/drawing/2014/main" val="20009"/>
                    </a:ext>
                  </a:extLst>
                </a:gridCol>
              </a:tblGrid>
              <a:tr h="830014">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0</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0</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1</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8</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8</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9</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5</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6</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1</a:t>
                      </a:r>
                      <a:endParaRPr lang="vi-VN" sz="2800" dirty="0">
                        <a:effectLst/>
                        <a:latin typeface="Arial" pitchFamily="34" charset="0"/>
                        <a:ea typeface="Times New Roman"/>
                        <a:cs typeface="Arial" pitchFamily="34" charset="0"/>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21" name="Rounded Rectangle 20"/>
          <p:cNvSpPr/>
          <p:nvPr/>
        </p:nvSpPr>
        <p:spPr>
          <a:xfrm>
            <a:off x="7083397" y="85417"/>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pic>
        <p:nvPicPr>
          <p:cNvPr id="27" name="Picture 26" descr="A picture containing toy, doll&#10;&#10;Description automatically generated">
            <a:hlinkClick r:id="rId8" action="ppaction://hlinksldjump"/>
            <a:extLst>
              <a:ext uri="{FF2B5EF4-FFF2-40B4-BE49-F238E27FC236}">
                <a16:creationId xmlns:a16="http://schemas.microsoft.com/office/drawing/2014/main" id="{92693E3D-CF4D-4CF8-A498-D5CBE51284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182445"/>
            <a:ext cx="1935486" cy="1525728"/>
          </a:xfrm>
          <a:prstGeom prst="rect">
            <a:avLst/>
          </a:prstGeom>
        </p:spPr>
      </p:pic>
    </p:spTree>
    <p:extLst>
      <p:ext uri="{BB962C8B-B14F-4D97-AF65-F5344CB8AC3E}">
        <p14:creationId xmlns:p14="http://schemas.microsoft.com/office/powerpoint/2010/main" val="34216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2942" y="91500"/>
            <a:ext cx="3380002"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3: (SGK-T5</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1470225" y="662113"/>
            <a:ext cx="10146519" cy="923330"/>
          </a:xfrm>
          <a:prstGeom prst="rect">
            <a:avLst/>
          </a:prstGeom>
        </p:spPr>
        <p:txBody>
          <a:bodyPr wrap="square">
            <a:spAutoFit/>
          </a:bodyPr>
          <a:lstStyle/>
          <a:p>
            <a:pPr algn="just"/>
            <a:r>
              <a:rPr lang="en-US" sz="2700" dirty="0" err="1">
                <a:latin typeface="Arial" panose="020B0604020202020204" pitchFamily="34" charset="0"/>
                <a:cs typeface="Arial" panose="020B0604020202020204" pitchFamily="34" charset="0"/>
              </a:rPr>
              <a:t>Xếp</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loại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đua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tổ</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lao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động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của</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một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đội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sản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xuất</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được</a:t>
            </a:r>
            <a:r>
              <a:rPr lang="en-US" sz="2700" dirty="0">
                <a:latin typeface="Arial" panose="020B0604020202020204" pitchFamily="34" charset="0"/>
                <a:cs typeface="Arial" panose="020B0604020202020204" pitchFamily="34" charset="0"/>
              </a:rPr>
              <a:t> </a:t>
            </a:r>
          </a:p>
          <a:p>
            <a:pPr algn="just"/>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thống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kê</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như</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bảng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sau</a:t>
            </a:r>
            <a:r>
              <a:rPr lang="en-US" sz="2700" dirty="0">
                <a:latin typeface="Arial" panose="020B0604020202020204" pitchFamily="34" charset="0"/>
                <a:cs typeface="Arial" panose="020B0604020202020204" pitchFamily="34" charset="0"/>
              </a:rPr>
              <a:t>:</a:t>
            </a:r>
          </a:p>
        </p:txBody>
      </p:sp>
      <p:sp>
        <p:nvSpPr>
          <p:cNvPr id="10" name="Rectangle 9"/>
          <p:cNvSpPr/>
          <p:nvPr/>
        </p:nvSpPr>
        <p:spPr>
          <a:xfrm>
            <a:off x="388924" y="3906945"/>
            <a:ext cx="6824681" cy="523220"/>
          </a:xfrm>
          <a:prstGeom prst="rect">
            <a:avLst/>
          </a:prstGeom>
        </p:spPr>
        <p:txBody>
          <a:bodyPr wrap="square">
            <a:spAutoFit/>
          </a:bodyPr>
          <a:lstStyle/>
          <a:p>
            <a:pPr marL="514350" indent="-514350">
              <a:buAutoNum type="alphaLcParenR"/>
            </a:pPr>
            <a:r>
              <a:rPr lang="en-US" sz="2800" dirty="0" err="1">
                <a:solidFill>
                  <a:srgbClr val="00B050"/>
                </a:solidFill>
                <a:latin typeface="Arial" pitchFamily="34" charset="0"/>
                <a:cs typeface="Arial" pitchFamily="34" charset="0"/>
              </a:rPr>
              <a:t>Mỗi</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tổ</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lao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động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có</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bao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nhiêu</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 ?</a:t>
            </a:r>
          </a:p>
        </p:txBody>
      </p:sp>
      <p:pic>
        <p:nvPicPr>
          <p:cNvPr id="12" name="Picture 11">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235371" y="723900"/>
            <a:ext cx="2035111" cy="1723086"/>
          </a:xfrm>
          <a:prstGeom prst="rect">
            <a:avLst/>
          </a:prstGeom>
        </p:spPr>
      </p:pic>
      <p:sp>
        <p:nvSpPr>
          <p:cNvPr id="3" name="Rectangle 2"/>
          <p:cNvSpPr/>
          <p:nvPr/>
        </p:nvSpPr>
        <p:spPr>
          <a:xfrm>
            <a:off x="388925" y="4607397"/>
            <a:ext cx="10962958" cy="1384995"/>
          </a:xfrm>
          <a:prstGeom prst="rect">
            <a:avLst/>
          </a:prstGeom>
        </p:spPr>
        <p:txBody>
          <a:bodyPr wrap="square">
            <a:spAutoFit/>
          </a:bodyPr>
          <a:lstStyle/>
          <a:p>
            <a:r>
              <a:rPr lang="en-US" sz="2800" dirty="0">
                <a:latin typeface="Arial" panose="020B0604020202020204" pitchFamily="34" charset="0"/>
                <a:ea typeface="Calibri" pitchFamily="34" charset="0"/>
                <a:cs typeface="Arial" panose="020B0604020202020204" pitchFamily="34" charset="0"/>
              </a:rPr>
              <a:t>b) </a:t>
            </a:r>
            <a:r>
              <a:rPr lang="en-US" sz="2800" dirty="0" err="1">
                <a:latin typeface="Arial" panose="020B0604020202020204" pitchFamily="34" charset="0"/>
                <a:ea typeface="Calibri" pitchFamily="34" charset="0"/>
                <a:cs typeface="Arial" panose="020B0604020202020204" pitchFamily="34" charset="0"/>
              </a:rPr>
              <a:t>Đội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trưởng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thông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báo</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rằng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số</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lao</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giỏi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của</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cả</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nhiều</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hơn</a:t>
            </a:r>
            <a:endParaRPr lang="en-US" sz="2800" dirty="0">
              <a:latin typeface="Arial" panose="020B0604020202020204" pitchFamily="34" charset="0"/>
              <a:ea typeface="Calibri" pitchFamily="34" charset="0"/>
              <a:cs typeface="Arial" panose="020B0604020202020204" pitchFamily="34" charset="0"/>
            </a:endParaRPr>
          </a:p>
          <a:p>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số</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lao</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động</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khá</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và</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đạt</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của</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cả</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đội</a:t>
            </a:r>
            <a:r>
              <a:rPr lang="en-US" sz="2800" dirty="0">
                <a:latin typeface="Arial" panose="020B0604020202020204" pitchFamily="34" charset="0"/>
                <a:ea typeface="Calibri" pitchFamily="34" charset="0"/>
                <a:cs typeface="Arial" panose="020B0604020202020204" pitchFamily="34" charset="0"/>
              </a:rPr>
              <a:t> </a:t>
            </a:r>
            <a:r>
              <a:rPr lang="en-US" sz="2800" dirty="0" err="1">
                <a:latin typeface="Arial" panose="020B0604020202020204" pitchFamily="34" charset="0"/>
                <a:ea typeface="Calibri" pitchFamily="34" charset="0"/>
                <a:cs typeface="Arial" panose="020B0604020202020204" pitchFamily="34" charset="0"/>
              </a:rPr>
              <a:t>là</a:t>
            </a:r>
            <a:r>
              <a:rPr lang="en-US" sz="2800" dirty="0">
                <a:latin typeface="Arial" panose="020B0604020202020204" pitchFamily="34" charset="0"/>
                <a:ea typeface="Calibri" pitchFamily="34" charset="0"/>
                <a:cs typeface="Arial" panose="020B0604020202020204" pitchFamily="34" charset="0"/>
              </a:rPr>
              <a:t> 12 </a:t>
            </a:r>
            <a:r>
              <a:rPr lang="en-US" sz="2800" dirty="0" err="1">
                <a:latin typeface="Arial" panose="020B0604020202020204" pitchFamily="34" charset="0"/>
                <a:ea typeface="Calibri" pitchFamily="34" charset="0"/>
                <a:cs typeface="Arial" panose="020B0604020202020204" pitchFamily="34" charset="0"/>
              </a:rPr>
              <a:t>người</a:t>
            </a:r>
            <a:r>
              <a:rPr lang="en-US" sz="2800" dirty="0">
                <a:latin typeface="Arial" panose="020B0604020202020204" pitchFamily="34" charset="0"/>
                <a:ea typeface="Calibri" pitchFamily="34" charset="0"/>
                <a:cs typeface="Arial" panose="020B0604020202020204" pitchFamily="34" charset="0"/>
              </a:rPr>
              <a:t>. </a:t>
            </a:r>
          </a:p>
          <a:p>
            <a:r>
              <a:rPr lang="en-US" sz="2800" dirty="0">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Thông</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báo</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đó</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của</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đội</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trưởng</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có</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đúng</a:t>
            </a:r>
            <a:r>
              <a:rPr lang="en-US" sz="2800" dirty="0">
                <a:solidFill>
                  <a:srgbClr val="FF0000"/>
                </a:solidFill>
                <a:latin typeface="Arial" panose="020B0604020202020204" pitchFamily="34" charset="0"/>
                <a:ea typeface="Calibri" pitchFamily="34" charset="0"/>
                <a:cs typeface="Arial" panose="020B0604020202020204" pitchFamily="34" charset="0"/>
              </a:rPr>
              <a:t> </a:t>
            </a:r>
            <a:r>
              <a:rPr lang="en-US" sz="2800" dirty="0" err="1">
                <a:solidFill>
                  <a:srgbClr val="FF0000"/>
                </a:solidFill>
                <a:latin typeface="Arial" panose="020B0604020202020204" pitchFamily="34" charset="0"/>
                <a:ea typeface="Calibri" pitchFamily="34" charset="0"/>
                <a:cs typeface="Arial" panose="020B0604020202020204" pitchFamily="34" charset="0"/>
              </a:rPr>
              <a:t>không</a:t>
            </a:r>
            <a:r>
              <a:rPr lang="en-US" sz="2800" dirty="0">
                <a:solidFill>
                  <a:srgbClr val="FF0000"/>
                </a:solidFill>
                <a:latin typeface="Arial" panose="020B0604020202020204" pitchFamily="34" charset="0"/>
                <a:ea typeface="Calibri" pitchFamily="34" charset="0"/>
                <a:cs typeface="Arial" panose="020B0604020202020204" pitchFamily="34" charset="0"/>
              </a:rPr>
              <a:t>? </a:t>
            </a:r>
            <a:endParaRPr lang="vi-VN" sz="28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191652074"/>
              </p:ext>
            </p:extLst>
          </p:nvPr>
        </p:nvGraphicFramePr>
        <p:xfrm>
          <a:off x="4216709" y="1686102"/>
          <a:ext cx="5500700" cy="2072640"/>
        </p:xfrm>
        <a:graphic>
          <a:graphicData uri="http://schemas.openxmlformats.org/drawingml/2006/table">
            <a:tbl>
              <a:tblPr firstRow="1" bandRow="1">
                <a:tableStyleId>{00A15C55-8517-42AA-B614-E9B94910E393}</a:tableStyleId>
              </a:tblPr>
              <a:tblGrid>
                <a:gridCol w="1375175">
                  <a:extLst>
                    <a:ext uri="{9D8B030D-6E8A-4147-A177-3AD203B41FA5}">
                      <a16:colId xmlns:a16="http://schemas.microsoft.com/office/drawing/2014/main" val="20000"/>
                    </a:ext>
                  </a:extLst>
                </a:gridCol>
                <a:gridCol w="1375175">
                  <a:extLst>
                    <a:ext uri="{9D8B030D-6E8A-4147-A177-3AD203B41FA5}">
                      <a16:colId xmlns:a16="http://schemas.microsoft.com/office/drawing/2014/main" val="20001"/>
                    </a:ext>
                  </a:extLst>
                </a:gridCol>
                <a:gridCol w="1375175">
                  <a:extLst>
                    <a:ext uri="{9D8B030D-6E8A-4147-A177-3AD203B41FA5}">
                      <a16:colId xmlns:a16="http://schemas.microsoft.com/office/drawing/2014/main" val="20002"/>
                    </a:ext>
                  </a:extLst>
                </a:gridCol>
                <a:gridCol w="1375175">
                  <a:extLst>
                    <a:ext uri="{9D8B030D-6E8A-4147-A177-3AD203B41FA5}">
                      <a16:colId xmlns:a16="http://schemas.microsoft.com/office/drawing/2014/main" val="20003"/>
                    </a:ext>
                  </a:extLst>
                </a:gridCol>
              </a:tblGrid>
              <a:tr h="370840">
                <a:tc>
                  <a:txBody>
                    <a:bodyPr/>
                    <a:lstStyle/>
                    <a:p>
                      <a:pPr algn="ctr"/>
                      <a:r>
                        <a:rPr lang="en-US" sz="2800" dirty="0" err="1">
                          <a:latin typeface="Arial" pitchFamily="34" charset="0"/>
                          <a:cs typeface="Arial" pitchFamily="34" charset="0"/>
                        </a:rPr>
                        <a:t>Tổ</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Giỏi</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Khá</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Đạt</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8</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9</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7</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4</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 name="Rounded Rectangle 10"/>
          <p:cNvSpPr/>
          <p:nvPr/>
        </p:nvSpPr>
        <p:spPr>
          <a:xfrm rot="5400000">
            <a:off x="8752570" y="3171018"/>
            <a:ext cx="6154854"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itchFamily="34" charset="0"/>
                <a:cs typeface="Arial" pitchFamily="34" charset="0"/>
              </a:rPr>
              <a:t>HOẠT ĐỘNG HÌNH THÀNH KIẾN THỨC</a:t>
            </a:r>
            <a:endParaRPr lang="vi-VN" sz="2400" b="1" dirty="0">
              <a:solidFill>
                <a:srgbClr val="FFFF00"/>
              </a:solidFill>
              <a:latin typeface="Arial" pitchFamily="34" charset="0"/>
              <a:cs typeface="Arial" pitchFamily="34" charset="0"/>
            </a:endParaRPr>
          </a:p>
        </p:txBody>
      </p:sp>
      <p:sp>
        <p:nvSpPr>
          <p:cNvPr id="13" name="Rectangle 2">
            <a:extLst>
              <a:ext uri="{FF2B5EF4-FFF2-40B4-BE49-F238E27FC236}">
                <a16:creationId xmlns:a16="http://schemas.microsoft.com/office/drawing/2014/main" id="{45D60562-028E-4B92-BB2B-E55173015A53}"/>
              </a:ext>
            </a:extLst>
          </p:cNvPr>
          <p:cNvSpPr/>
          <p:nvPr/>
        </p:nvSpPr>
        <p:spPr>
          <a:xfrm>
            <a:off x="112542" y="0"/>
            <a:ext cx="11948832" cy="6743879"/>
          </a:xfrm>
          <a:custGeom>
            <a:avLst/>
            <a:gdLst>
              <a:gd name="connsiteX0" fmla="*/ 0 w 11948832"/>
              <a:gd name="connsiteY0" fmla="*/ 0 h 6743879"/>
              <a:gd name="connsiteX1" fmla="*/ 11948832 w 11948832"/>
              <a:gd name="connsiteY1" fmla="*/ 0 h 6743879"/>
              <a:gd name="connsiteX2" fmla="*/ 11948832 w 11948832"/>
              <a:gd name="connsiteY2" fmla="*/ 6743879 h 6743879"/>
              <a:gd name="connsiteX3" fmla="*/ 0 w 11948832"/>
              <a:gd name="connsiteY3" fmla="*/ 6743879 h 6743879"/>
              <a:gd name="connsiteX4" fmla="*/ 0 w 11948832"/>
              <a:gd name="connsiteY4" fmla="*/ 0 h 67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8832" h="6743879" extrusionOk="0">
                <a:moveTo>
                  <a:pt x="0" y="0"/>
                </a:moveTo>
                <a:cubicBezTo>
                  <a:pt x="4086491" y="118645"/>
                  <a:pt x="7967659" y="116012"/>
                  <a:pt x="11948832" y="0"/>
                </a:cubicBezTo>
                <a:cubicBezTo>
                  <a:pt x="11815950" y="2365926"/>
                  <a:pt x="12033783" y="4938099"/>
                  <a:pt x="11948832" y="6743879"/>
                </a:cubicBezTo>
                <a:cubicBezTo>
                  <a:pt x="6675139" y="6878479"/>
                  <a:pt x="4482993" y="6586683"/>
                  <a:pt x="0" y="6743879"/>
                </a:cubicBezTo>
                <a:cubicBezTo>
                  <a:pt x="-20187" y="5484473"/>
                  <a:pt x="-152480" y="764633"/>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27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16194" y="1111454"/>
            <a:ext cx="11350807" cy="2573442"/>
          </a:xfrm>
          <a:prstGeom prst="roundRect">
            <a:avLst/>
          </a:prstGeom>
          <a:solidFill>
            <a:schemeClr val="accent2">
              <a:lumMod val="20000"/>
              <a:lumOff val="80000"/>
            </a:schemeClr>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a:solidFill>
                <a:srgbClr val="002060"/>
              </a:solidFill>
              <a:latin typeface="Arial" panose="020B0604020202020204" pitchFamily="34" charset="0"/>
              <a:cs typeface="Arial" panose="020B0604020202020204" pitchFamily="34" charset="0"/>
            </a:endParaRPr>
          </a:p>
          <a:p>
            <a:pPr algn="ctr">
              <a:lnSpc>
                <a:spcPct val="120000"/>
              </a:lnSpc>
            </a:pPr>
            <a:endParaRPr lang="en-US" sz="2400" b="1" dirty="0">
              <a:solidFill>
                <a:srgbClr val="002060"/>
              </a:solidFill>
              <a:latin typeface="Arial" panose="020B0604020202020204" pitchFamily="34" charset="0"/>
              <a:cs typeface="Arial" panose="020B0604020202020204" pitchFamily="34" charset="0"/>
            </a:endParaRPr>
          </a:p>
          <a:p>
            <a:pPr algn="ctr">
              <a:lnSpc>
                <a:spcPct val="120000"/>
              </a:lnSpc>
            </a:pPr>
            <a:endParaRPr lang="en-US" sz="2400" b="1" dirty="0">
              <a:solidFill>
                <a:srgbClr val="002060"/>
              </a:solidFill>
              <a:latin typeface="Arial" panose="020B0604020202020204" pitchFamily="34" charset="0"/>
              <a:cs typeface="Arial" panose="020B0604020202020204" pitchFamily="34" charset="0"/>
            </a:endParaRPr>
          </a:p>
          <a:p>
            <a:pPr marL="457200" indent="-457200">
              <a:lnSpc>
                <a:spcPct val="120000"/>
              </a:lnSpc>
              <a:buAutoNum type="arabicPeriod"/>
            </a:pPr>
            <a:r>
              <a:rPr lang="en-US" sz="2400" b="1" dirty="0">
                <a:solidFill>
                  <a:srgbClr val="FF0000"/>
                </a:solidFill>
                <a:latin typeface="Arial" panose="020B0604020202020204" pitchFamily="34" charset="0"/>
                <a:cs typeface="Arial" panose="020B0604020202020204" pitchFamily="34" charset="0"/>
              </a:rPr>
              <a:t>Cho </a:t>
            </a:r>
            <a:r>
              <a:rPr lang="en-US" sz="2400" b="1" dirty="0" err="1">
                <a:solidFill>
                  <a:srgbClr val="FF0000"/>
                </a:solidFill>
                <a:latin typeface="Arial" panose="020B0604020202020204" pitchFamily="34" charset="0"/>
                <a:cs typeface="Arial" panose="020B0604020202020204" pitchFamily="34" charset="0"/>
              </a:rPr>
              <a:t>biết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chiều</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cao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bạn</a:t>
            </a:r>
            <a:r>
              <a:rPr lang="en-US" sz="2400" b="1" dirty="0">
                <a:solidFill>
                  <a:srgbClr val="FF0000"/>
                </a:solidFill>
                <a:latin typeface="Arial" panose="020B0604020202020204" pitchFamily="34" charset="0"/>
                <a:cs typeface="Arial" panose="020B0604020202020204" pitchFamily="34" charset="0"/>
              </a:rPr>
              <a:t> HS </a:t>
            </a:r>
            <a:r>
              <a:rPr lang="en-US" sz="2400" b="1" dirty="0" err="1">
                <a:solidFill>
                  <a:srgbClr val="FF0000"/>
                </a:solidFill>
                <a:latin typeface="Arial" panose="020B0604020202020204" pitchFamily="34" charset="0"/>
                <a:cs typeface="Arial" panose="020B0604020202020204" pitchFamily="34" charset="0"/>
              </a:rPr>
              <a:t>trong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tổ</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của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mình</a:t>
            </a:r>
            <a:r>
              <a:rPr lang="en-US" sz="2400" b="1" dirty="0">
                <a:solidFill>
                  <a:srgbClr val="FF0000"/>
                </a:solidFill>
                <a:latin typeface="Arial" panose="020B0604020202020204" pitchFamily="34" charset="0"/>
                <a:cs typeface="Arial" panose="020B0604020202020204" pitchFamily="34" charset="0"/>
              </a:rPr>
              <a:t>.</a:t>
            </a:r>
          </a:p>
          <a:p>
            <a:pPr>
              <a:lnSpc>
                <a:spcPct val="120000"/>
              </a:lnSpc>
            </a:pPr>
            <a:endParaRPr lang="en-US" sz="2400" b="1" dirty="0">
              <a:solidFill>
                <a:srgbClr val="FF0000"/>
              </a:solidFill>
              <a:latin typeface="Arial" panose="020B0604020202020204" pitchFamily="34" charset="0"/>
              <a:cs typeface="Arial" panose="020B0604020202020204" pitchFamily="34" charset="0"/>
            </a:endParaRPr>
          </a:p>
          <a:p>
            <a:pPr>
              <a:lnSpc>
                <a:spcPct val="120000"/>
              </a:lnSpc>
            </a:pPr>
            <a:r>
              <a:rPr lang="en-US" sz="2400" b="1" dirty="0">
                <a:solidFill>
                  <a:srgbClr val="FF0000"/>
                </a:solidFill>
                <a:latin typeface="Arial" panose="020B0604020202020204" pitchFamily="34" charset="0"/>
                <a:cs typeface="Arial" panose="020B0604020202020204" pitchFamily="34" charset="0"/>
              </a:rPr>
              <a:t>2. Cho </a:t>
            </a:r>
            <a:r>
              <a:rPr lang="en-US" sz="2400" b="1" dirty="0" err="1">
                <a:solidFill>
                  <a:srgbClr val="FF0000"/>
                </a:solidFill>
                <a:latin typeface="Arial" panose="020B0604020202020204" pitchFamily="34" charset="0"/>
                <a:cs typeface="Arial" panose="020B0604020202020204" pitchFamily="34" charset="0"/>
              </a:rPr>
              <a:t>biết</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kiểm</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tra</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học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kì</a:t>
            </a:r>
            <a:r>
              <a:rPr lang="en-US" sz="2400" b="1" dirty="0">
                <a:solidFill>
                  <a:srgbClr val="FF0000"/>
                </a:solidFill>
                <a:latin typeface="Arial" panose="020B0604020202020204" pitchFamily="34" charset="0"/>
                <a:cs typeface="Arial" panose="020B0604020202020204" pitchFamily="34" charset="0"/>
              </a:rPr>
              <a:t> 1 - </a:t>
            </a:r>
            <a:r>
              <a:rPr lang="en-US" sz="2400" b="1" dirty="0" err="1">
                <a:solidFill>
                  <a:srgbClr val="FF0000"/>
                </a:solidFill>
                <a:latin typeface="Arial" panose="020B0604020202020204" pitchFamily="34" charset="0"/>
                <a:cs typeface="Arial" panose="020B0604020202020204" pitchFamily="34" charset="0"/>
              </a:rPr>
              <a:t>môn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Toán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các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bạn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trong</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tổ</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mình</a:t>
            </a:r>
            <a:r>
              <a:rPr lang="en-US" sz="2400" b="1" dirty="0">
                <a:solidFill>
                  <a:srgbClr val="FF0000"/>
                </a:solidFill>
                <a:latin typeface="Arial" panose="020B0604020202020204" pitchFamily="34" charset="0"/>
                <a:cs typeface="Arial" panose="020B0604020202020204" pitchFamily="34" charset="0"/>
              </a:rPr>
              <a:t>.</a:t>
            </a:r>
          </a:p>
          <a:p>
            <a:pPr marL="457200" indent="-457200" algn="ctr">
              <a:lnSpc>
                <a:spcPct val="120000"/>
              </a:lnSpc>
              <a:buAutoNum type="arabicPeriod"/>
            </a:pPr>
            <a:endParaRPr lang="en-US" sz="2400" b="1" dirty="0">
              <a:solidFill>
                <a:srgbClr val="FF0000"/>
              </a:solidFill>
              <a:latin typeface="Arial" panose="020B0604020202020204" pitchFamily="34" charset="0"/>
              <a:cs typeface="Arial" panose="020B0604020202020204" pitchFamily="34" charset="0"/>
            </a:endParaRPr>
          </a:p>
          <a:p>
            <a:pPr marL="457200" indent="-457200">
              <a:lnSpc>
                <a:spcPct val="120000"/>
              </a:lnSpc>
              <a:buAutoNum type="arabicPeriod"/>
            </a:pPr>
            <a:endParaRPr lang="vi-VN" sz="2400" b="1" dirty="0">
              <a:solidFill>
                <a:srgbClr val="002060"/>
              </a:solidFill>
              <a:latin typeface="Arial" panose="020B0604020202020204" pitchFamily="34" charset="0"/>
              <a:cs typeface="Arial" panose="020B0604020202020204" pitchFamily="34" charset="0"/>
            </a:endParaRPr>
          </a:p>
        </p:txBody>
      </p:sp>
      <p:grpSp>
        <p:nvGrpSpPr>
          <p:cNvPr id="9" name="组合 14"/>
          <p:cNvGrpSpPr/>
          <p:nvPr/>
        </p:nvGrpSpPr>
        <p:grpSpPr>
          <a:xfrm>
            <a:off x="3748578" y="235140"/>
            <a:ext cx="4927600" cy="707886"/>
            <a:chOff x="3632200" y="425718"/>
            <a:chExt cx="4927600" cy="707886"/>
          </a:xfrm>
        </p:grpSpPr>
        <p:sp>
          <p:nvSpPr>
            <p:cNvPr id="10"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Arial" panose="020B0604020202020204" pitchFamily="34" charset="0"/>
                <a:cs typeface="Arial" panose="020B0604020202020204" pitchFamily="34" charset="0"/>
              </a:endParaRPr>
            </a:p>
          </p:txBody>
        </p:sp>
        <p:sp>
          <p:nvSpPr>
            <p:cNvPr id="11" name="文本框 16"/>
            <p:cNvSpPr txBox="1"/>
            <p:nvPr/>
          </p:nvSpPr>
          <p:spPr>
            <a:xfrm>
              <a:off x="4502456" y="425718"/>
              <a:ext cx="3187091"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ea typeface="汉仪夏日体W" panose="00020600040101010101" pitchFamily="18" charset="-122"/>
                  <a:cs typeface="Arial" panose="020B0604020202020204" pitchFamily="34" charset="0"/>
                </a:rPr>
                <a:t>KHỞI ĐỘNG</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ea typeface="汉仪夏日体W" panose="00020600040101010101" pitchFamily="18" charset="-122"/>
                <a:cs typeface="Arial" panose="020B0604020202020204" pitchFamily="34" charset="0"/>
              </a:endParaRPr>
            </a:p>
          </p:txBody>
        </p:sp>
      </p:grpSp>
    </p:spTree>
    <p:extLst>
      <p:ext uri="{BB962C8B-B14F-4D97-AF65-F5344CB8AC3E}">
        <p14:creationId xmlns:p14="http://schemas.microsoft.com/office/powerpoint/2010/main" val="22977813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0" presetClass="entr" presetSubtype="0" decel="10000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962" y="161192"/>
            <a:ext cx="3336459"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3: (SGK-T5</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723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579392" y="1549503"/>
            <a:ext cx="608147" cy="523220"/>
          </a:xfrm>
          <a:prstGeom prst="rect">
            <a:avLst/>
          </a:prstGeom>
        </p:spPr>
        <p:txBody>
          <a:bodyPr wrap="square">
            <a:spAutoFit/>
          </a:bodyPr>
          <a:lstStyle/>
          <a:p>
            <a:r>
              <a:rPr lang="en-US" sz="2800" dirty="0">
                <a:solidFill>
                  <a:schemeClr val="accent1"/>
                </a:solidFill>
                <a:latin typeface="Times New Roman" pitchFamily="18" charset="0"/>
                <a:cs typeface="Times New Roman" pitchFamily="18" charset="0"/>
              </a:rPr>
              <a:t>a)</a:t>
            </a:r>
          </a:p>
        </p:txBody>
      </p:sp>
      <p:sp>
        <p:nvSpPr>
          <p:cNvPr id="3" name="Rectangle 2"/>
          <p:cNvSpPr/>
          <p:nvPr/>
        </p:nvSpPr>
        <p:spPr>
          <a:xfrm>
            <a:off x="2266183" y="3088705"/>
            <a:ext cx="8436159" cy="2031325"/>
          </a:xfrm>
          <a:prstGeom prst="rect">
            <a:avLst/>
          </a:prstGeom>
        </p:spPr>
        <p:txBody>
          <a:bodyPr wrap="square">
            <a:spAutoFit/>
          </a:bodyPr>
          <a:lstStyle/>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1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a:latin typeface="Arial" pitchFamily="34" charset="0"/>
                <a:cs typeface="Arial" pitchFamily="34" charset="0"/>
              </a:rPr>
              <a:t>: </a:t>
            </a:r>
            <a:r>
              <a:rPr lang="en-US" sz="2800" b="1">
                <a:solidFill>
                  <a:srgbClr val="00B050"/>
                </a:solidFill>
                <a:latin typeface="Arial" pitchFamily="34" charset="0"/>
                <a:cs typeface="Arial" pitchFamily="34" charset="0"/>
              </a:rPr>
              <a:t>8 </a:t>
            </a:r>
            <a:r>
              <a:rPr lang="en-US" sz="2800" b="1" dirty="0">
                <a:solidFill>
                  <a:srgbClr val="00B050"/>
                </a:solidFill>
                <a:latin typeface="Arial" pitchFamily="34" charset="0"/>
                <a:cs typeface="Arial" pitchFamily="34" charset="0"/>
              </a:rPr>
              <a:t>+ 3 + 1 = 12</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2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err="1">
                <a:latin typeface="Arial" pitchFamily="34" charset="0"/>
                <a:cs typeface="Arial" pitchFamily="34" charset="0"/>
              </a:rPr>
              <a:t>người</a:t>
            </a:r>
            <a:r>
              <a:rPr lang="en-US" sz="2800">
                <a:latin typeface="Arial" pitchFamily="34" charset="0"/>
                <a:cs typeface="Arial" pitchFamily="34" charset="0"/>
              </a:rPr>
              <a:t> là: </a:t>
            </a:r>
            <a:r>
              <a:rPr lang="en-US" sz="2800" b="1">
                <a:solidFill>
                  <a:srgbClr val="00B050"/>
                </a:solidFill>
                <a:latin typeface="Arial" pitchFamily="34" charset="0"/>
                <a:cs typeface="Arial" pitchFamily="34" charset="0"/>
              </a:rPr>
              <a:t>9 </a:t>
            </a:r>
            <a:r>
              <a:rPr lang="en-US" sz="2800" b="1" dirty="0">
                <a:solidFill>
                  <a:srgbClr val="00B050"/>
                </a:solidFill>
                <a:latin typeface="Arial" pitchFamily="34" charset="0"/>
                <a:cs typeface="Arial" pitchFamily="34" charset="0"/>
              </a:rPr>
              <a:t>+ 2 + 1 = 12 </a:t>
            </a:r>
            <a:r>
              <a:rPr lang="en-US" sz="2800" dirty="0">
                <a:solidFill>
                  <a:srgbClr val="00B050"/>
                </a:solidFill>
                <a:latin typeface="Arial" pitchFamily="34" charset="0"/>
                <a:cs typeface="Arial" pitchFamily="34" charset="0"/>
              </a:rPr>
              <a:t>(</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3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a:latin typeface="Arial" pitchFamily="34" charset="0"/>
                <a:cs typeface="Arial" pitchFamily="34" charset="0"/>
              </a:rPr>
              <a:t>: </a:t>
            </a:r>
            <a:r>
              <a:rPr lang="en-US" sz="2800" b="1">
                <a:solidFill>
                  <a:srgbClr val="00B050"/>
                </a:solidFill>
                <a:latin typeface="Arial" pitchFamily="34" charset="0"/>
                <a:cs typeface="Arial" pitchFamily="34" charset="0"/>
              </a:rPr>
              <a:t>7 </a:t>
            </a:r>
            <a:r>
              <a:rPr lang="en-US" sz="2800" b="1" dirty="0">
                <a:solidFill>
                  <a:srgbClr val="00B050"/>
                </a:solidFill>
                <a:latin typeface="Arial" pitchFamily="34" charset="0"/>
                <a:cs typeface="Arial" pitchFamily="34" charset="0"/>
              </a:rPr>
              <a:t>+ 4 + 1 = 12 </a:t>
            </a:r>
            <a:r>
              <a:rPr lang="en-US" sz="2800" dirty="0">
                <a:solidFill>
                  <a:srgbClr val="00B050"/>
                </a:solidFill>
                <a:latin typeface="Arial" pitchFamily="34" charset="0"/>
                <a:cs typeface="Arial" pitchFamily="34" charset="0"/>
              </a:rPr>
              <a:t>(</a:t>
            </a:r>
            <a:r>
              <a:rPr lang="en-US" sz="2800" dirty="0" err="1">
                <a:solidFill>
                  <a:srgbClr val="00B050"/>
                </a:solidFill>
                <a:latin typeface="Arial" pitchFamily="34" charset="0"/>
                <a:cs typeface="Arial" pitchFamily="34" charset="0"/>
              </a:rPr>
              <a:t>người</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p:txBody>
      </p:sp>
      <p:sp>
        <p:nvSpPr>
          <p:cNvPr id="4" name="Rectangle 3"/>
          <p:cNvSpPr/>
          <p:nvPr/>
        </p:nvSpPr>
        <p:spPr>
          <a:xfrm>
            <a:off x="2536644" y="5120030"/>
            <a:ext cx="5498621" cy="523220"/>
          </a:xfrm>
          <a:prstGeom prst="rect">
            <a:avLst/>
          </a:prstGeom>
        </p:spPr>
        <p:txBody>
          <a:bodyPr wrap="none">
            <a:spAutoFit/>
          </a:bodyPr>
          <a:lstStyle/>
          <a:p>
            <a:r>
              <a:rPr lang="en-US" sz="2800" dirty="0" err="1">
                <a:latin typeface="Arial" pitchFamily="34" charset="0"/>
                <a:cs typeface="Arial" pitchFamily="34" charset="0"/>
              </a:rPr>
              <a:t>Vậy</a:t>
            </a: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a:t>
            </a:r>
            <a:r>
              <a:rPr lang="en-US" sz="2800" dirty="0" err="1">
                <a:latin typeface="Arial" pitchFamily="34" charset="0"/>
                <a:cs typeface="Arial" pitchFamily="34" charset="0"/>
              </a:rPr>
              <a:t>tổ</a:t>
            </a:r>
            <a:r>
              <a:rPr lang="en-US" sz="2800" dirty="0">
                <a:latin typeface="Arial" pitchFamily="34" charset="0"/>
                <a:cs typeface="Arial" pitchFamily="34" charset="0"/>
              </a:rPr>
              <a:t> </a:t>
            </a:r>
            <a:r>
              <a:rPr lang="en-US" sz="2800" dirty="0" err="1">
                <a:latin typeface="Arial" pitchFamily="34" charset="0"/>
                <a:cs typeface="Arial" pitchFamily="34" charset="0"/>
              </a:rPr>
              <a:t>lao</a:t>
            </a:r>
            <a:r>
              <a:rPr lang="en-US" sz="2800" dirty="0">
                <a:latin typeface="Arial" pitchFamily="34" charset="0"/>
                <a:cs typeface="Arial" pitchFamily="34" charset="0"/>
              </a:rPr>
              <a:t> </a:t>
            </a:r>
            <a:r>
              <a:rPr lang="en-US" sz="2800" dirty="0" err="1">
                <a:latin typeface="Arial" pitchFamily="34" charset="0"/>
                <a:cs typeface="Arial" pitchFamily="34" charset="0"/>
              </a:rPr>
              <a:t>động</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12 </a:t>
            </a:r>
            <a:r>
              <a:rPr lang="en-US" sz="2800" dirty="0" err="1">
                <a:latin typeface="Arial" pitchFamily="34" charset="0"/>
                <a:cs typeface="Arial" pitchFamily="34" charset="0"/>
              </a:rPr>
              <a:t>người</a:t>
            </a:r>
            <a:r>
              <a:rPr lang="en-US" sz="2800" dirty="0">
                <a:latin typeface="Arial" pitchFamily="34" charset="0"/>
                <a:cs typeface="Arial" pitchFamily="34" charset="0"/>
              </a:rPr>
              <a:t> </a:t>
            </a:r>
            <a:endParaRPr lang="vi-VN" sz="2800" dirty="0">
              <a:latin typeface="Arial" pitchFamily="34" charset="0"/>
              <a:cs typeface="Arial" pitchFamily="34" charset="0"/>
            </a:endParaRPr>
          </a:p>
        </p:txBody>
      </p:sp>
      <p:sp>
        <p:nvSpPr>
          <p:cNvPr id="14" name="Rounded Rectangle 13"/>
          <p:cNvSpPr/>
          <p:nvPr/>
        </p:nvSpPr>
        <p:spPr>
          <a:xfrm rot="5400000">
            <a:off x="8592916" y="3112962"/>
            <a:ext cx="6154854"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Arial" pitchFamily="34" charset="0"/>
                <a:cs typeface="Arial" pitchFamily="34" charset="0"/>
              </a:rPr>
              <a:t>HOẠT ĐỘNG HÌNH THÀNH KIẾN THỨC</a:t>
            </a:r>
            <a:endParaRPr lang="vi-VN" sz="2400" b="1" dirty="0">
              <a:solidFill>
                <a:srgbClr val="FFFF00"/>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69707900"/>
              </p:ext>
            </p:extLst>
          </p:nvPr>
        </p:nvGraphicFramePr>
        <p:xfrm>
          <a:off x="3336459" y="925426"/>
          <a:ext cx="5689605" cy="2072640"/>
        </p:xfrm>
        <a:graphic>
          <a:graphicData uri="http://schemas.openxmlformats.org/drawingml/2006/table">
            <a:tbl>
              <a:tblPr firstRow="1" bandRow="1">
                <a:tableStyleId>{00A15C55-8517-42AA-B614-E9B94910E393}</a:tableStyleId>
              </a:tblPr>
              <a:tblGrid>
                <a:gridCol w="1137921">
                  <a:extLst>
                    <a:ext uri="{9D8B030D-6E8A-4147-A177-3AD203B41FA5}">
                      <a16:colId xmlns:a16="http://schemas.microsoft.com/office/drawing/2014/main" val="20000"/>
                    </a:ext>
                  </a:extLst>
                </a:gridCol>
                <a:gridCol w="1137921">
                  <a:extLst>
                    <a:ext uri="{9D8B030D-6E8A-4147-A177-3AD203B41FA5}">
                      <a16:colId xmlns:a16="http://schemas.microsoft.com/office/drawing/2014/main" val="20001"/>
                    </a:ext>
                  </a:extLst>
                </a:gridCol>
                <a:gridCol w="1137921">
                  <a:extLst>
                    <a:ext uri="{9D8B030D-6E8A-4147-A177-3AD203B41FA5}">
                      <a16:colId xmlns:a16="http://schemas.microsoft.com/office/drawing/2014/main" val="20002"/>
                    </a:ext>
                  </a:extLst>
                </a:gridCol>
                <a:gridCol w="1137921">
                  <a:extLst>
                    <a:ext uri="{9D8B030D-6E8A-4147-A177-3AD203B41FA5}">
                      <a16:colId xmlns:a16="http://schemas.microsoft.com/office/drawing/2014/main" val="20003"/>
                    </a:ext>
                  </a:extLst>
                </a:gridCol>
                <a:gridCol w="1137921">
                  <a:extLst>
                    <a:ext uri="{9D8B030D-6E8A-4147-A177-3AD203B41FA5}">
                      <a16:colId xmlns:a16="http://schemas.microsoft.com/office/drawing/2014/main" val="20004"/>
                    </a:ext>
                  </a:extLst>
                </a:gridCol>
              </a:tblGrid>
              <a:tr h="370840">
                <a:tc rowSpan="4">
                  <a:txBody>
                    <a:bodyPr/>
                    <a:lstStyle/>
                    <a:p>
                      <a:pPr algn="ctr"/>
                      <a:r>
                        <a:rPr lang="en-US" sz="2800" dirty="0" err="1">
                          <a:solidFill>
                            <a:schemeClr val="tx1"/>
                          </a:solidFill>
                          <a:latin typeface="Arial" pitchFamily="34" charset="0"/>
                          <a:cs typeface="Arial" pitchFamily="34" charset="0"/>
                        </a:rPr>
                        <a:t>Đội</a:t>
                      </a:r>
                      <a:endParaRPr lang="en-US" sz="2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a:latin typeface="Arial" pitchFamily="34" charset="0"/>
                          <a:cs typeface="Arial" pitchFamily="34" charset="0"/>
                        </a:rPr>
                        <a:t>Tổ</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Giỏi</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Khá</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Đạt</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8</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9</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7</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4</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1" name="Picture 10">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235371" y="723900"/>
            <a:ext cx="2035111" cy="1723086"/>
          </a:xfrm>
          <a:prstGeom prst="rect">
            <a:avLst/>
          </a:prstGeom>
        </p:spPr>
      </p:pic>
      <p:sp>
        <p:nvSpPr>
          <p:cNvPr id="12" name="Rectangle 2">
            <a:extLst>
              <a:ext uri="{FF2B5EF4-FFF2-40B4-BE49-F238E27FC236}">
                <a16:creationId xmlns:a16="http://schemas.microsoft.com/office/drawing/2014/main" id="{45D60562-028E-4B92-BB2B-E55173015A53}"/>
              </a:ext>
            </a:extLst>
          </p:cNvPr>
          <p:cNvSpPr/>
          <p:nvPr/>
        </p:nvSpPr>
        <p:spPr>
          <a:xfrm>
            <a:off x="112542" y="85093"/>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3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652" y="382635"/>
            <a:ext cx="3342334" cy="523220"/>
          </a:xfrm>
          <a:prstGeom prst="rect">
            <a:avLst/>
          </a:prstGeom>
          <a:solidFill>
            <a:schemeClr val="accent4">
              <a:lumMod val="20000"/>
              <a:lumOff val="80000"/>
            </a:schemeClr>
          </a:solidFill>
          <a:ln>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err="1">
                <a:solidFill>
                  <a:schemeClr val="accent1">
                    <a:lumMod val="75000"/>
                  </a:schemeClr>
                </a:solidFill>
                <a:latin typeface="Arial" panose="020B0604020202020204" pitchFamily="34" charset="0"/>
                <a:cs typeface="Arial" panose="020B0604020202020204" pitchFamily="34" charset="0"/>
              </a:rPr>
              <a:t>Ví</a:t>
            </a:r>
            <a:r>
              <a:rPr lang="en-US" sz="2800" b="1" dirty="0">
                <a:solidFill>
                  <a:schemeClr val="accent1">
                    <a:lumMod val="75000"/>
                  </a:schemeClr>
                </a:solidFill>
                <a:latin typeface="Arial" panose="020B0604020202020204" pitchFamily="34" charset="0"/>
                <a:cs typeface="Arial" panose="020B0604020202020204" pitchFamily="34" charset="0"/>
              </a:rPr>
              <a:t> </a:t>
            </a:r>
            <a:r>
              <a:rPr lang="en-US" sz="2800" b="1" dirty="0" err="1">
                <a:solidFill>
                  <a:schemeClr val="accent1">
                    <a:lumMod val="75000"/>
                  </a:schemeClr>
                </a:solidFill>
                <a:latin typeface="Arial" panose="020B0604020202020204" pitchFamily="34" charset="0"/>
                <a:cs typeface="Arial" panose="020B0604020202020204" pitchFamily="34" charset="0"/>
              </a:rPr>
              <a:t>dụ</a:t>
            </a:r>
            <a:r>
              <a:rPr lang="en-US" sz="2800" b="1" dirty="0">
                <a:solidFill>
                  <a:schemeClr val="accent1">
                    <a:lumMod val="75000"/>
                  </a:schemeClr>
                </a:solidFill>
                <a:latin typeface="Arial" panose="020B0604020202020204" pitchFamily="34" charset="0"/>
                <a:cs typeface="Arial" panose="020B0604020202020204" pitchFamily="34" charset="0"/>
              </a:rPr>
              <a:t> 3: (SGK-T5</a:t>
            </a:r>
            <a:r>
              <a:rPr lang="en-US" sz="2800" dirty="0">
                <a:solidFill>
                  <a:schemeClr val="accent1">
                    <a:lumMod val="75000"/>
                  </a:schemeClr>
                </a:solidFill>
                <a:latin typeface="Arial" panose="020B0604020202020204" pitchFamily="34" charset="0"/>
                <a:cs typeface="Arial" panose="020B0604020202020204" pitchFamily="34" charset="0"/>
              </a:rPr>
              <a:t>)</a:t>
            </a:r>
            <a:endParaRPr lang="vi-VN" sz="2800" dirty="0">
              <a:solidFill>
                <a:schemeClr val="accent1">
                  <a:lumMod val="75000"/>
                </a:schemeClr>
              </a:solidFill>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5953974" y="57001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anose="020B0604020202020204" pitchFamily="34" charset="0"/>
                <a:ea typeface="Calibri" pitchFamily="34" charset="0"/>
                <a:cs typeface="Arial" panose="020B0604020202020204"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9"/>
          <p:cNvSpPr>
            <a:spLocks noChangeArrowheads="1"/>
          </p:cNvSpPr>
          <p:nvPr/>
        </p:nvSpPr>
        <p:spPr bwMode="auto">
          <a:xfrm rot="10800000" flipV="1">
            <a:off x="211755" y="1600209"/>
            <a:ext cx="6448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a:solidFill>
                  <a:srgbClr val="00B050"/>
                </a:solidFill>
                <a:latin typeface="Arial" panose="020B0604020202020204" pitchFamily="34" charset="0"/>
                <a:ea typeface="Calibri" pitchFamily="34" charset="0"/>
                <a:cs typeface="Arial" panose="020B0604020202020204" pitchFamily="34" charset="0"/>
              </a:rPr>
              <a:t>b</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Số</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người</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lao</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động</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giỏi</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của</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cả</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đội</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là</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endParaRPr kumimoji="0" lang="en-US" sz="2800" b="0" i="0" u="none" strike="noStrike" cap="none" normalizeH="0" baseline="0" dirty="0">
              <a:ln>
                <a:noFill/>
              </a:ln>
              <a:solidFill>
                <a:srgbClr val="00B050"/>
              </a:solidFill>
              <a:effectLst/>
              <a:latin typeface="Arial" pitchFamily="34" charset="0"/>
              <a:cs typeface="Arial" pitchFamily="34" charset="0"/>
            </a:endParaRPr>
          </a:p>
        </p:txBody>
      </p:sp>
      <p:graphicFrame>
        <p:nvGraphicFramePr>
          <p:cNvPr id="21" name="Object 20"/>
          <p:cNvGraphicFramePr>
            <a:graphicFrameLocks noChangeAspect="1"/>
          </p:cNvGraphicFramePr>
          <p:nvPr/>
        </p:nvGraphicFramePr>
        <p:xfrm>
          <a:off x="1221476" y="2341024"/>
          <a:ext cx="2165350" cy="460375"/>
        </p:xfrm>
        <a:graphic>
          <a:graphicData uri="http://schemas.openxmlformats.org/presentationml/2006/ole">
            <mc:AlternateContent xmlns:mc="http://schemas.openxmlformats.org/markup-compatibility/2006">
              <mc:Choice xmlns:v="urn:schemas-microsoft-com:vml" Requires="v">
                <p:oleObj name="Equation" r:id="rId2" imgW="838080" imgH="177480" progId="Equation.DSMT4">
                  <p:embed/>
                </p:oleObj>
              </mc:Choice>
              <mc:Fallback>
                <p:oleObj name="Equation" r:id="rId2" imgW="838080" imgH="177480" progId="Equation.DSMT4">
                  <p:embed/>
                  <p:pic>
                    <p:nvPicPr>
                      <p:cNvPr id="21" name="Object 20"/>
                      <p:cNvPicPr/>
                      <p:nvPr/>
                    </p:nvPicPr>
                    <p:blipFill>
                      <a:blip r:embed="rId3"/>
                      <a:stretch>
                        <a:fillRect/>
                      </a:stretch>
                    </p:blipFill>
                    <p:spPr>
                      <a:xfrm>
                        <a:off x="1221476" y="2341024"/>
                        <a:ext cx="2165350" cy="460375"/>
                      </a:xfrm>
                      <a:prstGeom prst="rect">
                        <a:avLst/>
                      </a:prstGeom>
                    </p:spPr>
                  </p:pic>
                </p:oleObj>
              </mc:Fallback>
            </mc:AlternateContent>
          </a:graphicData>
        </a:graphic>
      </p:graphicFrame>
      <p:sp>
        <p:nvSpPr>
          <p:cNvPr id="22" name="Rectangle 21"/>
          <p:cNvSpPr/>
          <p:nvPr/>
        </p:nvSpPr>
        <p:spPr>
          <a:xfrm>
            <a:off x="3409902" y="2277479"/>
            <a:ext cx="148149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19" name="Rectangle 12"/>
          <p:cNvSpPr>
            <a:spLocks noChangeArrowheads="1"/>
          </p:cNvSpPr>
          <p:nvPr/>
        </p:nvSpPr>
        <p:spPr bwMode="auto">
          <a:xfrm rot="10800000" flipV="1">
            <a:off x="342380" y="2951678"/>
            <a:ext cx="56115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Số</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lao</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động</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khá</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và</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FF0000"/>
                </a:solidFill>
                <a:effectLst/>
                <a:latin typeface="Arial" panose="020B0604020202020204" pitchFamily="34" charset="0"/>
                <a:ea typeface="Calibri" pitchFamily="34" charset="0"/>
                <a:cs typeface="Arial" panose="020B0604020202020204" pitchFamily="34" charset="0"/>
              </a:rPr>
              <a:t>đạt</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của</a:t>
            </a:r>
            <a:r>
              <a:rPr kumimoji="0" lang="en-US" sz="28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800" b="0" i="0" u="none" strike="noStrike" cap="none" normalizeH="0" baseline="0" err="1">
                <a:ln>
                  <a:noFill/>
                </a:ln>
                <a:solidFill>
                  <a:srgbClr val="00B050"/>
                </a:solidFill>
                <a:effectLst/>
                <a:latin typeface="Arial" panose="020B0604020202020204" pitchFamily="34" charset="0"/>
                <a:ea typeface="Calibri" pitchFamily="34" charset="0"/>
                <a:cs typeface="Arial" panose="020B0604020202020204" pitchFamily="34" charset="0"/>
              </a:rPr>
              <a:t>đội</a:t>
            </a:r>
            <a:r>
              <a:rPr kumimoji="0" lang="en-US" sz="2800" b="0" i="0" u="none" strike="noStrike" cap="none" normalizeH="0" baseline="0">
                <a:ln>
                  <a:noFill/>
                </a:ln>
                <a:solidFill>
                  <a:srgbClr val="00B050"/>
                </a:solidFill>
                <a:effectLst/>
                <a:latin typeface="Arial" panose="020B0604020202020204" pitchFamily="34" charset="0"/>
                <a:ea typeface="Calibri" pitchFamily="34" charset="0"/>
                <a:cs typeface="Arial" panose="020B0604020202020204" pitchFamily="34" charset="0"/>
              </a:rPr>
              <a:t> là: </a:t>
            </a:r>
            <a:endParaRPr kumimoji="0" lang="en-US" sz="2800" b="0" i="0" u="none" strike="noStrike" cap="none" normalizeH="0" baseline="0" dirty="0">
              <a:ln>
                <a:noFill/>
              </a:ln>
              <a:solidFill>
                <a:srgbClr val="00B050"/>
              </a:solidFill>
              <a:effectLst/>
              <a:latin typeface="Arial" pitchFamily="34" charset="0"/>
              <a:cs typeface="Arial" pitchFamily="34" charset="0"/>
            </a:endParaRPr>
          </a:p>
        </p:txBody>
      </p:sp>
      <p:graphicFrame>
        <p:nvGraphicFramePr>
          <p:cNvPr id="26" name="Object 25"/>
          <p:cNvGraphicFramePr>
            <a:graphicFrameLocks noChangeAspect="1"/>
          </p:cNvGraphicFramePr>
          <p:nvPr/>
        </p:nvGraphicFramePr>
        <p:xfrm>
          <a:off x="720986" y="3639271"/>
          <a:ext cx="3543300" cy="460375"/>
        </p:xfrm>
        <a:graphic>
          <a:graphicData uri="http://schemas.openxmlformats.org/presentationml/2006/ole">
            <mc:AlternateContent xmlns:mc="http://schemas.openxmlformats.org/markup-compatibility/2006">
              <mc:Choice xmlns:v="urn:schemas-microsoft-com:vml" Requires="v">
                <p:oleObj name="Equation" r:id="rId4" imgW="1371600" imgH="177480" progId="Equation.DSMT4">
                  <p:embed/>
                </p:oleObj>
              </mc:Choice>
              <mc:Fallback>
                <p:oleObj name="Equation" r:id="rId4" imgW="1371600" imgH="177480" progId="Equation.DSMT4">
                  <p:embed/>
                  <p:pic>
                    <p:nvPicPr>
                      <p:cNvPr id="26" name="Object 25"/>
                      <p:cNvPicPr/>
                      <p:nvPr/>
                    </p:nvPicPr>
                    <p:blipFill>
                      <a:blip r:embed="rId5"/>
                      <a:stretch>
                        <a:fillRect/>
                      </a:stretch>
                    </p:blipFill>
                    <p:spPr>
                      <a:xfrm>
                        <a:off x="720986" y="3639271"/>
                        <a:ext cx="3543300" cy="460375"/>
                      </a:xfrm>
                      <a:prstGeom prst="rect">
                        <a:avLst/>
                      </a:prstGeom>
                    </p:spPr>
                  </p:pic>
                </p:oleObj>
              </mc:Fallback>
            </mc:AlternateContent>
          </a:graphicData>
        </a:graphic>
      </p:graphicFrame>
      <p:sp>
        <p:nvSpPr>
          <p:cNvPr id="27" name="Rectangle 26"/>
          <p:cNvSpPr/>
          <p:nvPr/>
        </p:nvSpPr>
        <p:spPr>
          <a:xfrm>
            <a:off x="4255755" y="3560243"/>
            <a:ext cx="148149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8" name="Rectangle 9"/>
          <p:cNvSpPr>
            <a:spLocks noChangeArrowheads="1"/>
          </p:cNvSpPr>
          <p:nvPr/>
        </p:nvSpPr>
        <p:spPr bwMode="auto">
          <a:xfrm rot="10800000" flipV="1">
            <a:off x="211755" y="4362996"/>
            <a:ext cx="1183907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Số</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người</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lao</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động</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giỏi</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của</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đội</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nhiều</a:t>
            </a:r>
            <a:r>
              <a:rPr kumimoji="0" lang="en-US" sz="2700" b="0" i="0" u="none" strike="noStrike" cap="none" normalizeH="0" dirty="0">
                <a:ln>
                  <a:noFill/>
                </a:ln>
                <a:solidFill>
                  <a:srgbClr val="00B050"/>
                </a:solidFill>
                <a:effectLst/>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hơn</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số</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lao</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động</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khá</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và</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đạt</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của</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lang="en-US" sz="2700" dirty="0" err="1">
                <a:solidFill>
                  <a:srgbClr val="00B050"/>
                </a:solidFill>
                <a:latin typeface="Arial" panose="020B0604020202020204" pitchFamily="34" charset="0"/>
                <a:ea typeface="Calibri" pitchFamily="34" charset="0"/>
                <a:cs typeface="Arial" panose="020B0604020202020204" pitchFamily="34" charset="0"/>
              </a:rPr>
              <a:t>đội</a:t>
            </a:r>
            <a:r>
              <a:rPr lang="en-US" sz="2700" dirty="0">
                <a:solidFill>
                  <a:srgbClr val="00B050"/>
                </a:solidFill>
                <a:latin typeface="Arial" panose="020B0604020202020204" pitchFamily="34" charset="0"/>
                <a:ea typeface="Calibri" pitchFamily="34" charset="0"/>
                <a:cs typeface="Arial" panose="020B0604020202020204" pitchFamily="34" charset="0"/>
              </a:rPr>
              <a:t> </a:t>
            </a:r>
            <a:r>
              <a:rPr kumimoji="0" lang="en-US" sz="2700" b="0" i="0" u="none" strike="noStrike" cap="none" normalizeH="0" baseline="0" dirty="0" err="1">
                <a:ln>
                  <a:noFill/>
                </a:ln>
                <a:solidFill>
                  <a:srgbClr val="00B050"/>
                </a:solidFill>
                <a:effectLst/>
                <a:latin typeface="Arial" panose="020B0604020202020204" pitchFamily="34" charset="0"/>
                <a:ea typeface="Calibri" pitchFamily="34" charset="0"/>
                <a:cs typeface="Arial" panose="020B0604020202020204" pitchFamily="34" charset="0"/>
              </a:rPr>
              <a:t>là</a:t>
            </a:r>
            <a:r>
              <a:rPr kumimoji="0" lang="en-US" sz="2700" b="0" i="0" u="none" strike="noStrike" cap="none" normalizeH="0" baseline="0" dirty="0">
                <a:ln>
                  <a:noFill/>
                </a:ln>
                <a:solidFill>
                  <a:srgbClr val="00B050"/>
                </a:solidFill>
                <a:effectLst/>
                <a:latin typeface="Arial" panose="020B0604020202020204" pitchFamily="34" charset="0"/>
                <a:ea typeface="Calibri" pitchFamily="34" charset="0"/>
                <a:cs typeface="Arial" panose="020B0604020202020204" pitchFamily="34" charset="0"/>
              </a:rPr>
              <a:t>: </a:t>
            </a:r>
            <a:endParaRPr kumimoji="0" lang="en-US" sz="2700" b="0" i="0" u="none" strike="noStrike" cap="none" normalizeH="0" baseline="0" dirty="0">
              <a:ln>
                <a:noFill/>
              </a:ln>
              <a:solidFill>
                <a:srgbClr val="00B050"/>
              </a:solidFill>
              <a:effectLst/>
              <a:latin typeface="Arial" pitchFamily="34" charset="0"/>
              <a:cs typeface="Arial" pitchFamily="34"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787492216"/>
              </p:ext>
            </p:extLst>
          </p:nvPr>
        </p:nvGraphicFramePr>
        <p:xfrm>
          <a:off x="1505565" y="5039709"/>
          <a:ext cx="1968500" cy="427037"/>
        </p:xfrm>
        <a:graphic>
          <a:graphicData uri="http://schemas.openxmlformats.org/presentationml/2006/ole">
            <mc:AlternateContent xmlns:mc="http://schemas.openxmlformats.org/markup-compatibility/2006">
              <mc:Choice xmlns:v="urn:schemas-microsoft-com:vml" Requires="v">
                <p:oleObj name="Equation" r:id="rId6" imgW="761760" imgH="164880" progId="Equation.DSMT4">
                  <p:embed/>
                </p:oleObj>
              </mc:Choice>
              <mc:Fallback>
                <p:oleObj name="Equation" r:id="rId6" imgW="761760" imgH="164880" progId="Equation.DSMT4">
                  <p:embed/>
                  <p:pic>
                    <p:nvPicPr>
                      <p:cNvPr id="24" name="Object 23"/>
                      <p:cNvPicPr>
                        <a:picLocks noChangeAspect="1" noChangeArrowheads="1"/>
                      </p:cNvPicPr>
                      <p:nvPr/>
                    </p:nvPicPr>
                    <p:blipFill>
                      <a:blip r:embed="rId7"/>
                      <a:srcRect/>
                      <a:stretch>
                        <a:fillRect/>
                      </a:stretch>
                    </p:blipFill>
                    <p:spPr bwMode="auto">
                      <a:xfrm>
                        <a:off x="1505565" y="5039709"/>
                        <a:ext cx="19685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Rectangle 29"/>
          <p:cNvSpPr/>
          <p:nvPr/>
        </p:nvSpPr>
        <p:spPr>
          <a:xfrm>
            <a:off x="3471291" y="4976933"/>
            <a:ext cx="1481496" cy="523220"/>
          </a:xfrm>
          <a:prstGeom prst="rect">
            <a:avLst/>
          </a:prstGeom>
        </p:spPr>
        <p:txBody>
          <a:bodyPr wrap="none">
            <a:spAutoFit/>
          </a:bodyPr>
          <a:lstStyle/>
          <a:p>
            <a:r>
              <a:rPr lang="en-US" sz="2800" dirty="0">
                <a:latin typeface="Arial" panose="020B0604020202020204" pitchFamily="34" charset="0"/>
                <a:cs typeface="Arial" panose="020B0604020202020204" pitchFamily="34" charset="0"/>
              </a:rPr>
              <a:t>(</a:t>
            </a:r>
            <a:r>
              <a:rPr lang="en-US" sz="2800" dirty="0" err="1">
                <a:latin typeface="Arial" panose="020B0604020202020204" pitchFamily="34" charset="0"/>
                <a:cs typeface="Arial" panose="020B0604020202020204" pitchFamily="34" charset="0"/>
              </a:rPr>
              <a:t>người</a:t>
            </a:r>
            <a:r>
              <a:rPr lang="en-US" sz="2800" dirty="0">
                <a:latin typeface="Arial" panose="020B0604020202020204" pitchFamily="34" charset="0"/>
                <a:cs typeface="Arial" panose="020B0604020202020204" pitchFamily="34" charset="0"/>
              </a:rPr>
              <a:t>) </a:t>
            </a:r>
            <a:endParaRPr lang="vi-VN" sz="2800" dirty="0">
              <a:latin typeface="Arial" panose="020B0604020202020204" pitchFamily="34" charset="0"/>
              <a:cs typeface="Arial" panose="020B0604020202020204" pitchFamily="34" charset="0"/>
            </a:endParaRPr>
          </a:p>
        </p:txBody>
      </p:sp>
      <p:sp>
        <p:nvSpPr>
          <p:cNvPr id="29" name="Rectangle 28"/>
          <p:cNvSpPr/>
          <p:nvPr/>
        </p:nvSpPr>
        <p:spPr>
          <a:xfrm>
            <a:off x="2567152" y="5596399"/>
            <a:ext cx="6340197" cy="523220"/>
          </a:xfrm>
          <a:prstGeom prst="rect">
            <a:avLst/>
          </a:prstGeom>
        </p:spPr>
        <p:txBody>
          <a:bodyPr wrap="none">
            <a:spAutoFit/>
          </a:bodyPr>
          <a:lstStyle/>
          <a:p>
            <a:r>
              <a:rPr lang="en-US" sz="2800" dirty="0" err="1">
                <a:latin typeface="Arial" panose="020B0604020202020204" pitchFamily="34" charset="0"/>
                <a:cs typeface="Arial" panose="020B0604020202020204" pitchFamily="34" charset="0"/>
              </a:rPr>
              <a:t>Vậy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đội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trưởng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đúng</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p:txBody>
      </p:sp>
      <p:sp>
        <p:nvSpPr>
          <p:cNvPr id="23" name="Rounded Rectangle 22"/>
          <p:cNvSpPr/>
          <p:nvPr/>
        </p:nvSpPr>
        <p:spPr>
          <a:xfrm>
            <a:off x="6938257" y="204986"/>
            <a:ext cx="5021519" cy="462753"/>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Arial" pitchFamily="34" charset="0"/>
                <a:cs typeface="Arial" pitchFamily="34" charset="0"/>
              </a:rPr>
              <a:t>HOẠT ĐỘNG HÌNH THÀNH KIẾN THỨC</a:t>
            </a:r>
            <a:endParaRPr lang="vi-VN" sz="2000" b="1" dirty="0">
              <a:solidFill>
                <a:srgbClr val="FFFF00"/>
              </a:solidFill>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1336541309"/>
              </p:ext>
            </p:extLst>
          </p:nvPr>
        </p:nvGraphicFramePr>
        <p:xfrm>
          <a:off x="6611093" y="1612715"/>
          <a:ext cx="5367165" cy="2072640"/>
        </p:xfrm>
        <a:graphic>
          <a:graphicData uri="http://schemas.openxmlformats.org/drawingml/2006/table">
            <a:tbl>
              <a:tblPr firstRow="1" bandRow="1">
                <a:tableStyleId>{00A15C55-8517-42AA-B614-E9B94910E393}</a:tableStyleId>
              </a:tblPr>
              <a:tblGrid>
                <a:gridCol w="1073433">
                  <a:extLst>
                    <a:ext uri="{9D8B030D-6E8A-4147-A177-3AD203B41FA5}">
                      <a16:colId xmlns:a16="http://schemas.microsoft.com/office/drawing/2014/main" val="20000"/>
                    </a:ext>
                  </a:extLst>
                </a:gridCol>
                <a:gridCol w="1073433">
                  <a:extLst>
                    <a:ext uri="{9D8B030D-6E8A-4147-A177-3AD203B41FA5}">
                      <a16:colId xmlns:a16="http://schemas.microsoft.com/office/drawing/2014/main" val="20001"/>
                    </a:ext>
                  </a:extLst>
                </a:gridCol>
                <a:gridCol w="1073433">
                  <a:extLst>
                    <a:ext uri="{9D8B030D-6E8A-4147-A177-3AD203B41FA5}">
                      <a16:colId xmlns:a16="http://schemas.microsoft.com/office/drawing/2014/main" val="20002"/>
                    </a:ext>
                  </a:extLst>
                </a:gridCol>
                <a:gridCol w="1073433">
                  <a:extLst>
                    <a:ext uri="{9D8B030D-6E8A-4147-A177-3AD203B41FA5}">
                      <a16:colId xmlns:a16="http://schemas.microsoft.com/office/drawing/2014/main" val="20003"/>
                    </a:ext>
                  </a:extLst>
                </a:gridCol>
                <a:gridCol w="1073433">
                  <a:extLst>
                    <a:ext uri="{9D8B030D-6E8A-4147-A177-3AD203B41FA5}">
                      <a16:colId xmlns:a16="http://schemas.microsoft.com/office/drawing/2014/main" val="20004"/>
                    </a:ext>
                  </a:extLst>
                </a:gridCol>
              </a:tblGrid>
              <a:tr h="370840">
                <a:tc rowSpan="4">
                  <a:txBody>
                    <a:bodyPr/>
                    <a:lstStyle/>
                    <a:p>
                      <a:pPr algn="ctr"/>
                      <a:r>
                        <a:rPr lang="en-US" sz="2800" dirty="0" err="1">
                          <a:solidFill>
                            <a:schemeClr val="tx1"/>
                          </a:solidFill>
                          <a:latin typeface="Arial" pitchFamily="34" charset="0"/>
                          <a:cs typeface="Arial" pitchFamily="34" charset="0"/>
                        </a:rPr>
                        <a:t>Đội</a:t>
                      </a:r>
                      <a:endParaRPr lang="en-US" sz="2800" dirty="0">
                        <a:solidFill>
                          <a:schemeClr val="tx1"/>
                        </a:solidFill>
                        <a:latin typeface="Arial" pitchFamily="34" charset="0"/>
                        <a:cs typeface="Arial"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dirty="0" err="1">
                          <a:latin typeface="Arial" pitchFamily="34" charset="0"/>
                          <a:cs typeface="Arial" pitchFamily="34" charset="0"/>
                        </a:rPr>
                        <a:t>Tổ</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Giỏi</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Khá</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Đạt</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8</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9</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2</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vMerge="1">
                  <a:txBody>
                    <a:bodyPr/>
                    <a:lstStyle/>
                    <a:p>
                      <a:pPr algn="ct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err="1">
                          <a:latin typeface="Arial" pitchFamily="34" charset="0"/>
                          <a:cs typeface="Arial" pitchFamily="34" charset="0"/>
                        </a:rPr>
                        <a:t>Tổ</a:t>
                      </a:r>
                      <a:r>
                        <a:rPr lang="en-US" sz="2800" baseline="0" dirty="0">
                          <a:latin typeface="Arial" pitchFamily="34" charset="0"/>
                          <a:cs typeface="Arial" pitchFamily="34" charset="0"/>
                        </a:rPr>
                        <a:t> 3</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7</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4</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Arial" pitchFamily="34" charset="0"/>
                          <a:cs typeface="Arial" pitchFamily="34" charset="0"/>
                        </a:rPr>
                        <a:t>1</a:t>
                      </a:r>
                      <a:endParaRPr lang="vi-VN" sz="2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7" name="Rectangle 2">
            <a:extLst>
              <a:ext uri="{FF2B5EF4-FFF2-40B4-BE49-F238E27FC236}">
                <a16:creationId xmlns:a16="http://schemas.microsoft.com/office/drawing/2014/main" id="{45D60562-028E-4B92-BB2B-E55173015A53}"/>
              </a:ext>
            </a:extLst>
          </p:cNvPr>
          <p:cNvSpPr/>
          <p:nvPr/>
        </p:nvSpPr>
        <p:spPr>
          <a:xfrm>
            <a:off x="141570"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89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19" grpId="0"/>
      <p:bldP spid="27" grpId="0"/>
      <p:bldP spid="28" grpId="0"/>
      <p:bldP spid="30"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779" y="435009"/>
            <a:ext cx="2706913" cy="584775"/>
          </a:xfrm>
          <a:prstGeom prst="rect">
            <a:avLst/>
          </a:prstGeom>
          <a:solidFill>
            <a:schemeClr val="accent2">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r>
              <a:rPr lang="en-US" sz="3200" dirty="0" err="1">
                <a:solidFill>
                  <a:srgbClr val="FF0000"/>
                </a:solidFill>
                <a:latin typeface="Arial" panose="020B0604020202020204" pitchFamily="34" charset="0"/>
                <a:cs typeface="Arial" panose="020B0604020202020204" pitchFamily="34" charset="0"/>
              </a:rPr>
              <a:t>Kết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luận</a:t>
            </a:r>
            <a:r>
              <a:rPr lang="en-US" sz="3200" dirty="0">
                <a:solidFill>
                  <a:srgbClr val="FF0000"/>
                </a:solidFill>
                <a:latin typeface="Arial" panose="020B0604020202020204" pitchFamily="34" charset="0"/>
                <a:cs typeface="Arial" panose="020B0604020202020204" pitchFamily="34" charset="0"/>
              </a:rPr>
              <a:t>:</a:t>
            </a:r>
            <a:endParaRPr lang="vi-VN" sz="3200" dirty="0">
              <a:latin typeface="Arial" panose="020B0604020202020204" pitchFamily="34" charset="0"/>
              <a:cs typeface="Arial" panose="020B0604020202020204" pitchFamily="34" charset="0"/>
            </a:endParaRPr>
          </a:p>
        </p:txBody>
      </p:sp>
      <p:sp>
        <p:nvSpPr>
          <p:cNvPr id="2" name="Rectangle 1"/>
          <p:cNvSpPr/>
          <p:nvPr/>
        </p:nvSpPr>
        <p:spPr>
          <a:xfrm>
            <a:off x="594779" y="1541729"/>
            <a:ext cx="10769600" cy="2217082"/>
          </a:xfrm>
          <a:prstGeom prst="rect">
            <a:avLst/>
          </a:prstGeom>
        </p:spPr>
        <p:txBody>
          <a:bodyPr wrap="square">
            <a:spAutoFit/>
          </a:bodyPr>
          <a:lstStyle/>
          <a:p>
            <a:pPr algn="just">
              <a:lnSpc>
                <a:spcPct val="150000"/>
              </a:lnSpc>
            </a:pPr>
            <a:r>
              <a:rPr lang="en-US" sz="3200" b="1" dirty="0" err="1">
                <a:solidFill>
                  <a:srgbClr val="00B050"/>
                </a:solidFill>
                <a:latin typeface="Arial" panose="020B0604020202020204" pitchFamily="34" charset="0"/>
                <a:cs typeface="Arial" panose="020B0604020202020204" pitchFamily="34" charset="0"/>
              </a:rPr>
              <a:t>Sau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khi</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thu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thập</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tổ</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chức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phân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loại</a:t>
            </a:r>
            <a:r>
              <a:rPr lang="en-US" sz="3200" b="1" dirty="0">
                <a:solidFill>
                  <a:srgbClr val="00B050"/>
                </a:solidFill>
                <a:latin typeface="Arial" panose="020B0604020202020204" pitchFamily="34" charset="0"/>
                <a:cs typeface="Arial" panose="020B0604020202020204" pitchFamily="34" charset="0"/>
              </a:rPr>
              <a:t>, ta </a:t>
            </a:r>
            <a:r>
              <a:rPr lang="en-US" sz="3200" b="1" dirty="0" err="1">
                <a:solidFill>
                  <a:srgbClr val="00B050"/>
                </a:solidFill>
                <a:latin typeface="Arial" panose="020B0604020202020204" pitchFamily="34" charset="0"/>
                <a:cs typeface="Arial" panose="020B0604020202020204" pitchFamily="34" charset="0"/>
              </a:rPr>
              <a:t>cần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phân</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tích</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và</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xử</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lí</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các</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dữ</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liệu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đó</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để</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tìm</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ra</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những</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thông</a:t>
            </a:r>
            <a:r>
              <a:rPr lang="en-US" sz="3200" b="1" dirty="0">
                <a:solidFill>
                  <a:srgbClr val="00B050"/>
                </a:solidFill>
                <a:latin typeface="Arial" panose="020B0604020202020204" pitchFamily="34" charset="0"/>
                <a:cs typeface="Arial" panose="020B0604020202020204" pitchFamily="34" charset="0"/>
              </a:rPr>
              <a:t> tin </a:t>
            </a:r>
            <a:r>
              <a:rPr lang="en-US" sz="3200" b="1" dirty="0" err="1">
                <a:solidFill>
                  <a:srgbClr val="00B050"/>
                </a:solidFill>
                <a:latin typeface="Arial" panose="020B0604020202020204" pitchFamily="34" charset="0"/>
                <a:cs typeface="Arial" panose="020B0604020202020204" pitchFamily="34" charset="0"/>
              </a:rPr>
              <a:t>hữu</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ích</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và</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rút</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ra</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kết</a:t>
            </a:r>
            <a:r>
              <a:rPr lang="en-US" sz="3200" b="1" dirty="0">
                <a:solidFill>
                  <a:srgbClr val="00B050"/>
                </a:solidFill>
                <a:latin typeface="Arial" panose="020B0604020202020204" pitchFamily="34" charset="0"/>
                <a:cs typeface="Arial" panose="020B0604020202020204" pitchFamily="34" charset="0"/>
              </a:rPr>
              <a:t> </a:t>
            </a:r>
            <a:r>
              <a:rPr lang="en-US" sz="3200" b="1" dirty="0" err="1">
                <a:solidFill>
                  <a:srgbClr val="00B050"/>
                </a:solidFill>
                <a:latin typeface="Arial" panose="020B0604020202020204" pitchFamily="34" charset="0"/>
                <a:cs typeface="Arial" panose="020B0604020202020204" pitchFamily="34" charset="0"/>
              </a:rPr>
              <a:t>luận</a:t>
            </a:r>
            <a:r>
              <a:rPr lang="en-US" sz="3200" b="1" dirty="0">
                <a:solidFill>
                  <a:srgbClr val="00B050"/>
                </a:solidFill>
                <a:latin typeface="Arial" panose="020B0604020202020204" pitchFamily="34" charset="0"/>
                <a:cs typeface="Arial" panose="020B0604020202020204" pitchFamily="34" charset="0"/>
              </a:rPr>
              <a:t>.</a:t>
            </a:r>
            <a:endParaRPr lang="vi-VN" sz="3200" b="1" dirty="0">
              <a:solidFill>
                <a:srgbClr val="00B050"/>
              </a:solidFill>
            </a:endParaRPr>
          </a:p>
        </p:txBody>
      </p:sp>
      <p:sp>
        <p:nvSpPr>
          <p:cNvPr id="5" name="Rounded Rectangle 4"/>
          <p:cNvSpPr/>
          <p:nvPr/>
        </p:nvSpPr>
        <p:spPr>
          <a:xfrm rot="5400000">
            <a:off x="8434167" y="3194038"/>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6"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829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8631" y="457601"/>
            <a:ext cx="3799438" cy="523220"/>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Bài</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3 (SGK - </a:t>
            </a:r>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trang</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8):</a:t>
            </a:r>
            <a:endParaRPr lang="vi-VN" sz="28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sp>
        <p:nvSpPr>
          <p:cNvPr id="7" name="Rectangle 6"/>
          <p:cNvSpPr/>
          <p:nvPr/>
        </p:nvSpPr>
        <p:spPr>
          <a:xfrm>
            <a:off x="928914" y="4369224"/>
            <a:ext cx="7634516" cy="523220"/>
          </a:xfrm>
          <a:prstGeom prst="rect">
            <a:avLst/>
          </a:prstGeom>
        </p:spPr>
        <p:txBody>
          <a:bodyPr wrap="square">
            <a:spAutoFit/>
          </a:bodyPr>
          <a:lstStyle/>
          <a:p>
            <a:r>
              <a:rPr lang="en-US" sz="2800" dirty="0">
                <a:latin typeface="Arial" pitchFamily="34" charset="0"/>
                <a:cs typeface="Arial" pitchFamily="34" charset="0"/>
              </a:rPr>
              <a:t>a</a:t>
            </a:r>
            <a:r>
              <a:rPr lang="en-US" sz="2800">
                <a:latin typeface="Arial" pitchFamily="34" charset="0"/>
                <a:cs typeface="Arial" pitchFamily="34" charset="0"/>
              </a:rPr>
              <a:t>) Cỡ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bán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 </a:t>
            </a:r>
            <a:r>
              <a:rPr lang="en-US" sz="2800" dirty="0" err="1">
                <a:solidFill>
                  <a:srgbClr val="00B050"/>
                </a:solidFill>
                <a:latin typeface="Arial" pitchFamily="34" charset="0"/>
                <a:cs typeface="Arial" pitchFamily="34" charset="0"/>
              </a:rPr>
              <a:t>Ít</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nhất</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p:txBody>
      </p:sp>
      <p:sp>
        <p:nvSpPr>
          <p:cNvPr id="8" name="Rectangle 7"/>
          <p:cNvSpPr/>
          <p:nvPr/>
        </p:nvSpPr>
        <p:spPr>
          <a:xfrm>
            <a:off x="943427" y="4963653"/>
            <a:ext cx="10305144" cy="954107"/>
          </a:xfrm>
          <a:prstGeom prst="rect">
            <a:avLst/>
          </a:prstGeom>
        </p:spPr>
        <p:txBody>
          <a:bodyPr wrap="square">
            <a:spAutoFit/>
          </a:bodyPr>
          <a:lstStyle/>
          <a:p>
            <a:pPr algn="just"/>
            <a:r>
              <a:rPr lang="en-US" sz="2800" dirty="0">
                <a:latin typeface="Arial" pitchFamily="34" charset="0"/>
                <a:cs typeface="Arial" pitchFamily="34" charset="0"/>
              </a:rPr>
              <a:t>b) </a:t>
            </a:r>
            <a:r>
              <a:rPr lang="en-US" sz="2800" dirty="0" err="1">
                <a:latin typeface="Arial" pitchFamily="34" charset="0"/>
                <a:cs typeface="Arial" pitchFamily="34" charset="0"/>
              </a:rPr>
              <a:t>Bác</a:t>
            </a:r>
            <a:r>
              <a:rPr lang="en-US" sz="2800" dirty="0">
                <a:latin typeface="Arial" pitchFamily="34" charset="0"/>
                <a:cs typeface="Arial" pitchFamily="34" charset="0"/>
              </a:rPr>
              <a:t> </a:t>
            </a:r>
            <a:r>
              <a:rPr lang="en-US" sz="2800" dirty="0" err="1">
                <a:latin typeface="Arial" pitchFamily="34" charset="0"/>
                <a:cs typeface="Arial" pitchFamily="34" charset="0"/>
              </a:rPr>
              <a:t>Hoàn</a:t>
            </a:r>
            <a:r>
              <a:rPr lang="en-US" sz="2800" dirty="0">
                <a:latin typeface="Arial" pitchFamily="34" charset="0"/>
                <a:cs typeface="Arial" pitchFamily="34" charset="0"/>
              </a:rPr>
              <a:t> </a:t>
            </a:r>
            <a:r>
              <a:rPr lang="en-US" sz="2800" dirty="0" err="1">
                <a:latin typeface="Arial" pitchFamily="34" charset="0"/>
                <a:cs typeface="Arial" pitchFamily="34" charset="0"/>
              </a:rPr>
              <a:t>nên</a:t>
            </a:r>
            <a:r>
              <a:rPr lang="en-US" sz="2800" dirty="0">
                <a:latin typeface="Arial" pitchFamily="34" charset="0"/>
                <a:cs typeface="Arial" pitchFamily="34" charset="0"/>
              </a:rPr>
              <a:t> </a:t>
            </a:r>
            <a:r>
              <a:rPr lang="en-US" sz="2800" dirty="0" err="1">
                <a:latin typeface="Arial" pitchFamily="34" charset="0"/>
                <a:cs typeface="Arial" pitchFamily="34" charset="0"/>
              </a:rPr>
              <a:t>nhập</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để</a:t>
            </a:r>
            <a:r>
              <a:rPr lang="en-US" sz="2800" dirty="0">
                <a:latin typeface="Arial" pitchFamily="34" charset="0"/>
                <a:cs typeface="Arial" pitchFamily="34" charset="0"/>
              </a:rPr>
              <a:t> </a:t>
            </a:r>
            <a:r>
              <a:rPr lang="en-US" sz="2800" err="1">
                <a:latin typeface="Arial" pitchFamily="34" charset="0"/>
                <a:cs typeface="Arial" pitchFamily="34" charset="0"/>
              </a:rPr>
              <a:t>bán</a:t>
            </a:r>
            <a:r>
              <a:rPr lang="en-US" sz="2800">
                <a:latin typeface="Arial" pitchFamily="34" charset="0"/>
                <a:cs typeface="Arial" pitchFamily="34" charset="0"/>
              </a:rPr>
              <a:t> trong tháng tiếp theo?</a:t>
            </a:r>
            <a:endParaRPr lang="vi-VN" sz="2800" dirty="0">
              <a:latin typeface="Arial" pitchFamily="34" charset="0"/>
              <a:cs typeface="Arial" pitchFamily="34" charset="0"/>
            </a:endParaRPr>
          </a:p>
        </p:txBody>
      </p:sp>
      <p:graphicFrame>
        <p:nvGraphicFramePr>
          <p:cNvPr id="10" name="Table 9"/>
          <p:cNvGraphicFramePr>
            <a:graphicFrameLocks noGrp="1"/>
          </p:cNvGraphicFramePr>
          <p:nvPr/>
        </p:nvGraphicFramePr>
        <p:xfrm>
          <a:off x="1059538" y="2728216"/>
          <a:ext cx="9622969" cy="1472184"/>
        </p:xfrm>
        <a:graphic>
          <a:graphicData uri="http://schemas.openxmlformats.org/drawingml/2006/table">
            <a:tbl>
              <a:tblPr bandRow="1">
                <a:tableStyleId>{00A15C55-8517-42AA-B614-E9B94910E393}</a:tableStyleId>
              </a:tblPr>
              <a:tblGrid>
                <a:gridCol w="2989943">
                  <a:extLst>
                    <a:ext uri="{9D8B030D-6E8A-4147-A177-3AD203B41FA5}">
                      <a16:colId xmlns:a16="http://schemas.microsoft.com/office/drawing/2014/main" val="20000"/>
                    </a:ext>
                  </a:extLst>
                </a:gridCol>
                <a:gridCol w="1093221">
                  <a:extLst>
                    <a:ext uri="{9D8B030D-6E8A-4147-A177-3AD203B41FA5}">
                      <a16:colId xmlns:a16="http://schemas.microsoft.com/office/drawing/2014/main" val="20001"/>
                    </a:ext>
                  </a:extLst>
                </a:gridCol>
                <a:gridCol w="1107961">
                  <a:extLst>
                    <a:ext uri="{9D8B030D-6E8A-4147-A177-3AD203B41FA5}">
                      <a16:colId xmlns:a16="http://schemas.microsoft.com/office/drawing/2014/main" val="20002"/>
                    </a:ext>
                  </a:extLst>
                </a:gridCol>
                <a:gridCol w="1107961">
                  <a:extLst>
                    <a:ext uri="{9D8B030D-6E8A-4147-A177-3AD203B41FA5}">
                      <a16:colId xmlns:a16="http://schemas.microsoft.com/office/drawing/2014/main" val="20003"/>
                    </a:ext>
                  </a:extLst>
                </a:gridCol>
                <a:gridCol w="1107961">
                  <a:extLst>
                    <a:ext uri="{9D8B030D-6E8A-4147-A177-3AD203B41FA5}">
                      <a16:colId xmlns:a16="http://schemas.microsoft.com/office/drawing/2014/main" val="20004"/>
                    </a:ext>
                  </a:extLst>
                </a:gridCol>
                <a:gridCol w="1107961">
                  <a:extLst>
                    <a:ext uri="{9D8B030D-6E8A-4147-A177-3AD203B41FA5}">
                      <a16:colId xmlns:a16="http://schemas.microsoft.com/office/drawing/2014/main" val="20005"/>
                    </a:ext>
                  </a:extLst>
                </a:gridCol>
                <a:gridCol w="1107961">
                  <a:extLst>
                    <a:ext uri="{9D8B030D-6E8A-4147-A177-3AD203B41FA5}">
                      <a16:colId xmlns:a16="http://schemas.microsoft.com/office/drawing/2014/main" val="20006"/>
                    </a:ext>
                  </a:extLst>
                </a:gridCol>
              </a:tblGrid>
              <a:tr h="26555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Cỡ</a:t>
                      </a:r>
                      <a:r>
                        <a:rPr lang="en-US" sz="2800" baseline="0" dirty="0">
                          <a:effectLst/>
                          <a:latin typeface="Arial" pitchFamily="34" charset="0"/>
                          <a:cs typeface="Arial" pitchFamily="34" charset="0"/>
                        </a:rPr>
                        <a:t> </a:t>
                      </a:r>
                      <a:r>
                        <a:rPr lang="en-US" sz="2800" baseline="0" dirty="0" err="1">
                          <a:effectLst/>
                          <a:latin typeface="Arial" pitchFamily="34" charset="0"/>
                          <a:cs typeface="Arial" pitchFamily="34" charset="0"/>
                        </a:rPr>
                        <a:t>áo</a:t>
                      </a:r>
                      <a:endParaRPr lang="vi-VN" sz="28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37</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38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39</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41</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42</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32457">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áo</a:t>
                      </a:r>
                      <a:r>
                        <a:rPr lang="en-US" sz="2800" baseline="0" dirty="0">
                          <a:effectLst/>
                          <a:latin typeface="Arial" pitchFamily="34" charset="0"/>
                          <a:cs typeface="Arial" pitchFamily="34" charset="0"/>
                        </a:rPr>
                        <a:t> </a:t>
                      </a:r>
                    </a:p>
                    <a:p>
                      <a:pPr marL="0" marR="0" algn="ctr">
                        <a:lnSpc>
                          <a:spcPct val="115000"/>
                        </a:lnSpc>
                        <a:spcBef>
                          <a:spcPts val="0"/>
                        </a:spcBef>
                        <a:spcAft>
                          <a:spcPts val="0"/>
                        </a:spcAft>
                      </a:pPr>
                      <a:r>
                        <a:rPr lang="en-US" sz="2800" baseline="0" dirty="0" err="1">
                          <a:effectLst/>
                          <a:latin typeface="Arial" pitchFamily="34" charset="0"/>
                          <a:cs typeface="Arial" pitchFamily="34" charset="0"/>
                        </a:rPr>
                        <a:t>bán</a:t>
                      </a:r>
                      <a:r>
                        <a:rPr lang="en-US" sz="2800" baseline="0" dirty="0">
                          <a:effectLst/>
                          <a:latin typeface="Arial" pitchFamily="34" charset="0"/>
                          <a:cs typeface="Arial" pitchFamily="34" charset="0"/>
                        </a:rPr>
                        <a:t> </a:t>
                      </a:r>
                      <a:r>
                        <a:rPr lang="en-US" sz="2800" baseline="0" dirty="0" err="1">
                          <a:effectLst/>
                          <a:latin typeface="Arial" pitchFamily="34" charset="0"/>
                          <a:cs typeface="Arial" pitchFamily="34" charset="0"/>
                        </a:rPr>
                        <a:t>được</a:t>
                      </a:r>
                      <a:endParaRPr lang="vi-VN" sz="2800" dirty="0">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20</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29</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56</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65</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47</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18</a:t>
                      </a:r>
                      <a:endParaRPr lang="vi-VN" sz="2800" dirty="0">
                        <a:effectLst/>
                        <a:latin typeface="Arial" pitchFamily="34" charset="0"/>
                        <a:ea typeface="Times New Roman"/>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Rectangle 10"/>
          <p:cNvSpPr/>
          <p:nvPr/>
        </p:nvSpPr>
        <p:spPr>
          <a:xfrm>
            <a:off x="638631" y="1212374"/>
            <a:ext cx="10609940" cy="1384995"/>
          </a:xfrm>
          <a:prstGeom prst="rect">
            <a:avLst/>
          </a:prstGeom>
          <a:solidFill>
            <a:schemeClr val="accent4">
              <a:lumMod val="20000"/>
              <a:lumOff val="80000"/>
            </a:schemeClr>
          </a:solidFill>
        </p:spPr>
        <p:txBody>
          <a:bodyPr wrap="square">
            <a:spAutoFit/>
          </a:bodyPr>
          <a:lstStyle/>
          <a:p>
            <a:pPr algn="just">
              <a:lnSpc>
                <a:spcPct val="150000"/>
              </a:lnSpc>
            </a:pP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Bác</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Hoàn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khai</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trương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cửa</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hàng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bán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áo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sơ</a:t>
            </a:r>
            <a:r>
              <a:rPr lang="en-US" sz="2800" dirty="0">
                <a:solidFill>
                  <a:srgbClr val="00B050"/>
                </a:solidFill>
                <a:latin typeface="Arial" pitchFamily="34" charset="0"/>
                <a:cs typeface="Arial" pitchFamily="34" charset="0"/>
              </a:rPr>
              <a:t> mi. </a:t>
            </a:r>
            <a:r>
              <a:rPr lang="en-US" sz="2800" dirty="0" err="1">
                <a:solidFill>
                  <a:srgbClr val="00B050"/>
                </a:solidFill>
                <a:latin typeface="Arial" pitchFamily="34" charset="0"/>
                <a:cs typeface="Arial" pitchFamily="34" charset="0"/>
              </a:rPr>
              <a:t>Thống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kê</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số</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lượng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các</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loại</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áo</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bán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được</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trong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tháng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đầu</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tiên</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như</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bảng</a:t>
            </a:r>
            <a:r>
              <a:rPr lang="en-US" sz="2800" dirty="0">
                <a:solidFill>
                  <a:srgbClr val="00B050"/>
                </a:solidFill>
                <a:latin typeface="Arial" pitchFamily="34" charset="0"/>
                <a:cs typeface="Arial" pitchFamily="34" charset="0"/>
              </a:rPr>
              <a:t> </a:t>
            </a:r>
            <a:r>
              <a:rPr lang="en-US" sz="2800" dirty="0" err="1">
                <a:solidFill>
                  <a:srgbClr val="00B050"/>
                </a:solidFill>
                <a:latin typeface="Arial" pitchFamily="34" charset="0"/>
                <a:cs typeface="Arial" pitchFamily="34" charset="0"/>
              </a:rPr>
              <a:t>sau</a:t>
            </a:r>
            <a:r>
              <a:rPr lang="en-US" sz="2800" dirty="0">
                <a:solidFill>
                  <a:srgbClr val="00B050"/>
                </a:solidFill>
                <a:latin typeface="Arial" pitchFamily="34" charset="0"/>
                <a:cs typeface="Arial" pitchFamily="34" charset="0"/>
              </a:rPr>
              <a:t>:</a:t>
            </a:r>
            <a:endParaRPr lang="vi-VN" sz="2800" dirty="0">
              <a:solidFill>
                <a:srgbClr val="00B050"/>
              </a:solidFill>
              <a:latin typeface="Arial" pitchFamily="34" charset="0"/>
              <a:cs typeface="Arial" pitchFamily="34" charset="0"/>
            </a:endParaRPr>
          </a:p>
        </p:txBody>
      </p:sp>
      <p:sp>
        <p:nvSpPr>
          <p:cNvPr id="12" name="!!4">
            <a:extLst>
              <a:ext uri="{FF2B5EF4-FFF2-40B4-BE49-F238E27FC236}">
                <a16:creationId xmlns:a16="http://schemas.microsoft.com/office/drawing/2014/main" id="{58E6D429-DC53-47C4-8036-1E9D12B8E28B}"/>
              </a:ext>
            </a:extLst>
          </p:cNvPr>
          <p:cNvSpPr/>
          <p:nvPr/>
        </p:nvSpPr>
        <p:spPr>
          <a:xfrm>
            <a:off x="6682185" y="217710"/>
            <a:ext cx="5321133" cy="526145"/>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9"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806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15995" y="1673110"/>
            <a:ext cx="3846291" cy="523220"/>
          </a:xfrm>
          <a:prstGeom prst="rect">
            <a:avLst/>
          </a:prstGeom>
        </p:spPr>
        <p:txBody>
          <a:bodyPr wrap="square">
            <a:spAutoFit/>
          </a:bodyPr>
          <a:lstStyle/>
          <a:p>
            <a:r>
              <a:rPr lang="en-US" sz="2800" dirty="0" err="1">
                <a:latin typeface="Arial" pitchFamily="34" charset="0"/>
                <a:cs typeface="Arial" pitchFamily="34" charset="0"/>
              </a:rPr>
              <a:t>Đối</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a:t>
            </a:r>
            <a:endParaRPr lang="vi-VN" sz="2800" dirty="0">
              <a:latin typeface="Arial" pitchFamily="34" charset="0"/>
              <a:cs typeface="Arial" pitchFamily="34" charset="0"/>
            </a:endParaRPr>
          </a:p>
        </p:txBody>
      </p:sp>
      <p:sp>
        <p:nvSpPr>
          <p:cNvPr id="7" name="Rectangle 6"/>
          <p:cNvSpPr/>
          <p:nvPr/>
        </p:nvSpPr>
        <p:spPr>
          <a:xfrm>
            <a:off x="943427" y="3179076"/>
            <a:ext cx="6966859" cy="523220"/>
          </a:xfrm>
          <a:prstGeom prst="rect">
            <a:avLst/>
          </a:prstGeom>
        </p:spPr>
        <p:txBody>
          <a:bodyPr wrap="square">
            <a:spAutoFit/>
          </a:bodyPr>
          <a:lstStyle/>
          <a:p>
            <a:r>
              <a:rPr lang="en-US" sz="2800" dirty="0">
                <a:latin typeface="Arial" pitchFamily="34" charset="0"/>
                <a:cs typeface="Arial" pitchFamily="34" charset="0"/>
              </a:rPr>
              <a:t>a)   </a:t>
            </a:r>
            <a:r>
              <a:rPr lang="en-US" sz="2800" dirty="0" err="1">
                <a:latin typeface="Arial" pitchFamily="34" charset="0"/>
                <a:cs typeface="Arial" pitchFamily="34" charset="0"/>
              </a:rPr>
              <a:t>Cỡ</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bán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40.</a:t>
            </a:r>
            <a:endParaRPr lang="vi-VN" sz="2800" dirty="0">
              <a:latin typeface="Arial" pitchFamily="34" charset="0"/>
              <a:cs typeface="Arial" pitchFamily="34" charset="0"/>
            </a:endParaRPr>
          </a:p>
        </p:txBody>
      </p:sp>
      <p:sp>
        <p:nvSpPr>
          <p:cNvPr id="8" name="Rectangle 7"/>
          <p:cNvSpPr/>
          <p:nvPr/>
        </p:nvSpPr>
        <p:spPr>
          <a:xfrm>
            <a:off x="943427" y="4426635"/>
            <a:ext cx="9836190" cy="954107"/>
          </a:xfrm>
          <a:prstGeom prst="rect">
            <a:avLst/>
          </a:prstGeom>
        </p:spPr>
        <p:txBody>
          <a:bodyPr wrap="square">
            <a:spAutoFit/>
          </a:bodyPr>
          <a:lstStyle/>
          <a:p>
            <a:pPr algn="just"/>
            <a:r>
              <a:rPr lang="en-US" sz="2800" dirty="0">
                <a:latin typeface="Arial" pitchFamily="34" charset="0"/>
                <a:cs typeface="Arial" pitchFamily="34" charset="0"/>
              </a:rPr>
              <a:t>b</a:t>
            </a:r>
            <a:r>
              <a:rPr lang="en-US" sz="2800">
                <a:latin typeface="Arial" pitchFamily="34" charset="0"/>
                <a:cs typeface="Arial" pitchFamily="34" charset="0"/>
              </a:rPr>
              <a:t>)  Trong </a:t>
            </a:r>
            <a:r>
              <a:rPr lang="en-US" sz="2800" dirty="0" err="1">
                <a:latin typeface="Arial" pitchFamily="34" charset="0"/>
                <a:cs typeface="Arial" pitchFamily="34" charset="0"/>
              </a:rPr>
              <a:t>tháng</a:t>
            </a:r>
            <a:r>
              <a:rPr lang="en-US" sz="2800" dirty="0">
                <a:latin typeface="Arial" pitchFamily="34" charset="0"/>
                <a:cs typeface="Arial" pitchFamily="34" charset="0"/>
              </a:rPr>
              <a:t> </a:t>
            </a:r>
            <a:r>
              <a:rPr lang="en-US" sz="2800" dirty="0" err="1">
                <a:latin typeface="Arial" pitchFamily="34" charset="0"/>
                <a:cs typeface="Arial" pitchFamily="34" charset="0"/>
              </a:rPr>
              <a:t>tới</a:t>
            </a:r>
            <a:r>
              <a:rPr lang="en-US" sz="2800" dirty="0">
                <a:latin typeface="Arial" pitchFamily="34" charset="0"/>
                <a:cs typeface="Arial" pitchFamily="34" charset="0"/>
              </a:rPr>
              <a:t> </a:t>
            </a:r>
            <a:r>
              <a:rPr lang="en-US" sz="2800" dirty="0" err="1">
                <a:latin typeface="Arial" pitchFamily="34" charset="0"/>
                <a:cs typeface="Arial" pitchFamily="34" charset="0"/>
              </a:rPr>
              <a:t>bác</a:t>
            </a:r>
            <a:r>
              <a:rPr lang="en-US" sz="2800" dirty="0">
                <a:latin typeface="Arial" pitchFamily="34" charset="0"/>
                <a:cs typeface="Arial" pitchFamily="34" charset="0"/>
              </a:rPr>
              <a:t> </a:t>
            </a:r>
            <a:r>
              <a:rPr lang="en-US" sz="2800" dirty="0" err="1">
                <a:latin typeface="Arial" pitchFamily="34" charset="0"/>
                <a:cs typeface="Arial" pitchFamily="34" charset="0"/>
              </a:rPr>
              <a:t>Hoàn</a:t>
            </a:r>
            <a:r>
              <a:rPr lang="en-US" sz="2800" dirty="0">
                <a:latin typeface="Arial" pitchFamily="34" charset="0"/>
                <a:cs typeface="Arial" pitchFamily="34" charset="0"/>
              </a:rPr>
              <a:t> </a:t>
            </a:r>
            <a:r>
              <a:rPr lang="en-US" sz="2800" dirty="0" err="1">
                <a:latin typeface="Arial" pitchFamily="34" charset="0"/>
                <a:cs typeface="Arial" pitchFamily="34" charset="0"/>
              </a:rPr>
              <a:t>nên</a:t>
            </a:r>
            <a:r>
              <a:rPr lang="en-US" sz="2800" dirty="0">
                <a:latin typeface="Arial" pitchFamily="34" charset="0"/>
                <a:cs typeface="Arial" pitchFamily="34" charset="0"/>
              </a:rPr>
              <a:t> </a:t>
            </a:r>
            <a:r>
              <a:rPr lang="en-US" sz="2800" dirty="0" err="1">
                <a:latin typeface="Arial" pitchFamily="34" charset="0"/>
                <a:cs typeface="Arial" pitchFamily="34" charset="0"/>
              </a:rPr>
              <a:t>nhập</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err="1">
                <a:latin typeface="Arial" pitchFamily="34" charset="0"/>
                <a:cs typeface="Arial" pitchFamily="34" charset="0"/>
              </a:rPr>
              <a:t>nhiều</a:t>
            </a:r>
            <a:r>
              <a:rPr lang="en-US" sz="2800">
                <a:latin typeface="Arial" pitchFamily="34" charset="0"/>
                <a:cs typeface="Arial" pitchFamily="34" charset="0"/>
              </a:rPr>
              <a:t> hơn</a:t>
            </a:r>
            <a:r>
              <a:rPr lang="en-US" sz="2800" dirty="0">
                <a:latin typeface="Arial" pitchFamily="34" charset="0"/>
                <a:cs typeface="Arial" pitchFamily="34" charset="0"/>
              </a:rPr>
              <a:t> </a:t>
            </a:r>
            <a:r>
              <a:rPr lang="en-US" sz="2800">
                <a:latin typeface="Arial" pitchFamily="34" charset="0"/>
                <a:cs typeface="Arial" pitchFamily="34" charset="0"/>
              </a:rPr>
              <a:t>những </a:t>
            </a:r>
            <a:r>
              <a:rPr lang="en-US" sz="2800" dirty="0" err="1">
                <a:latin typeface="Arial" pitchFamily="34" charset="0"/>
                <a:cs typeface="Arial" pitchFamily="34" charset="0"/>
              </a:rPr>
              <a:t>loại</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39, 40, 41.</a:t>
            </a:r>
            <a:endParaRPr lang="vi-VN" sz="2800" dirty="0">
              <a:latin typeface="Arial" pitchFamily="34" charset="0"/>
              <a:cs typeface="Arial" pitchFamily="34" charset="0"/>
            </a:endParaRPr>
          </a:p>
        </p:txBody>
      </p:sp>
      <p:sp>
        <p:nvSpPr>
          <p:cNvPr id="9" name="Rectangle 8"/>
          <p:cNvSpPr/>
          <p:nvPr/>
        </p:nvSpPr>
        <p:spPr>
          <a:xfrm>
            <a:off x="943427" y="2415740"/>
            <a:ext cx="3425373" cy="523220"/>
          </a:xfrm>
          <a:prstGeom prst="rect">
            <a:avLst/>
          </a:prstGeom>
        </p:spPr>
        <p:txBody>
          <a:bodyPr wrap="square">
            <a:spAutoFit/>
          </a:bodyPr>
          <a:lstStyle/>
          <a:p>
            <a:r>
              <a:rPr lang="en-US" sz="2800" dirty="0" err="1">
                <a:latin typeface="Arial" pitchFamily="34" charset="0"/>
                <a:cs typeface="Arial" pitchFamily="34" charset="0"/>
              </a:rPr>
              <a:t>Tiêu</a:t>
            </a:r>
            <a:r>
              <a:rPr lang="en-US" sz="2800" dirty="0">
                <a:latin typeface="Arial" pitchFamily="34" charset="0"/>
                <a:cs typeface="Arial" pitchFamily="34" charset="0"/>
              </a:rPr>
              <a:t> </a:t>
            </a:r>
            <a:r>
              <a:rPr lang="en-US" sz="2800" dirty="0" err="1">
                <a:latin typeface="Arial" pitchFamily="34" charset="0"/>
                <a:cs typeface="Arial" pitchFamily="34" charset="0"/>
              </a:rPr>
              <a:t>chí</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a:t>
            </a:r>
            <a:endParaRPr lang="vi-VN" sz="2800" dirty="0">
              <a:latin typeface="Arial" pitchFamily="34" charset="0"/>
              <a:cs typeface="Arial" pitchFamily="34" charset="0"/>
            </a:endParaRPr>
          </a:p>
        </p:txBody>
      </p:sp>
      <p:sp>
        <p:nvSpPr>
          <p:cNvPr id="11" name="Rectangle 10"/>
          <p:cNvSpPr/>
          <p:nvPr/>
        </p:nvSpPr>
        <p:spPr>
          <a:xfrm>
            <a:off x="928911" y="733367"/>
            <a:ext cx="3799438" cy="523220"/>
          </a:xfrm>
          <a:prstGeom prst="rect">
            <a:avLst/>
          </a:prstGeom>
          <a:solidFill>
            <a:schemeClr val="accent4">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none">
            <a:spAutoFit/>
          </a:bodyPr>
          <a:lstStyle/>
          <a:p>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Bài</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3 (SGK - </a:t>
            </a:r>
            <a:r>
              <a:rPr lang="en-US" sz="2800" b="1" dirty="0" err="1">
                <a:ln w="1905"/>
                <a:solidFill>
                  <a:srgbClr val="FF0000"/>
                </a:solidFill>
                <a:effectLst>
                  <a:innerShdw blurRad="69850" dist="43180" dir="5400000">
                    <a:srgbClr val="000000">
                      <a:alpha val="65000"/>
                    </a:srgbClr>
                  </a:innerShdw>
                </a:effectLst>
                <a:latin typeface="Arial" pitchFamily="34" charset="0"/>
                <a:cs typeface="Arial" pitchFamily="34" charset="0"/>
              </a:rPr>
              <a:t>trang</a:t>
            </a:r>
            <a:r>
              <a:rPr lang="en-US" sz="2800" b="1" dirty="0">
                <a:ln w="1905"/>
                <a:solidFill>
                  <a:srgbClr val="FF0000"/>
                </a:solidFill>
                <a:effectLst>
                  <a:innerShdw blurRad="69850" dist="43180" dir="5400000">
                    <a:srgbClr val="000000">
                      <a:alpha val="65000"/>
                    </a:srgbClr>
                  </a:innerShdw>
                </a:effectLst>
                <a:latin typeface="Arial" pitchFamily="34" charset="0"/>
                <a:cs typeface="Arial" pitchFamily="34" charset="0"/>
              </a:rPr>
              <a:t> 8):</a:t>
            </a:r>
            <a:endParaRPr lang="vi-VN" sz="2800" b="1" dirty="0">
              <a:ln w="1905"/>
              <a:solidFill>
                <a:srgbClr val="FF0000"/>
              </a:solidFill>
              <a:effectLst>
                <a:innerShdw blurRad="69850" dist="43180" dir="5400000">
                  <a:srgbClr val="000000">
                    <a:alpha val="65000"/>
                  </a:srgbClr>
                </a:innerShdw>
              </a:effectLst>
              <a:latin typeface="Arial" pitchFamily="34" charset="0"/>
              <a:cs typeface="Arial" pitchFamily="34" charset="0"/>
            </a:endParaRPr>
          </a:p>
        </p:txBody>
      </p:sp>
      <p:sp>
        <p:nvSpPr>
          <p:cNvPr id="2" name="Rectangle 1"/>
          <p:cNvSpPr/>
          <p:nvPr/>
        </p:nvSpPr>
        <p:spPr>
          <a:xfrm>
            <a:off x="4728349" y="1677484"/>
            <a:ext cx="5455340" cy="523220"/>
          </a:xfrm>
          <a:prstGeom prst="rect">
            <a:avLst/>
          </a:prstGeom>
        </p:spPr>
        <p:txBody>
          <a:bodyPr wrap="none">
            <a:spAutoFit/>
          </a:bodyPr>
          <a:lstStyle/>
          <a:p>
            <a:r>
              <a:rPr lang="en-US" sz="2800" dirty="0" err="1">
                <a:solidFill>
                  <a:srgbClr val="0070C0"/>
                </a:solidFill>
                <a:latin typeface="Arial" pitchFamily="34" charset="0"/>
                <a:cs typeface="Arial" pitchFamily="34" charset="0"/>
              </a:rPr>
              <a:t>các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cỡ</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áo</a:t>
            </a:r>
            <a:r>
              <a:rPr lang="en-US" sz="2800" dirty="0">
                <a:solidFill>
                  <a:srgbClr val="0070C0"/>
                </a:solidFill>
                <a:latin typeface="Arial" pitchFamily="34" charset="0"/>
                <a:cs typeface="Arial" pitchFamily="34" charset="0"/>
              </a:rPr>
              <a:t>: 37; 38; 39; 40; 41; 42.</a:t>
            </a:r>
            <a:endParaRPr lang="vi-VN" sz="2800" dirty="0">
              <a:solidFill>
                <a:srgbClr val="0070C0"/>
              </a:solidFill>
              <a:latin typeface="Arial" pitchFamily="34" charset="0"/>
              <a:cs typeface="Arial" pitchFamily="34" charset="0"/>
            </a:endParaRPr>
          </a:p>
        </p:txBody>
      </p:sp>
      <p:sp>
        <p:nvSpPr>
          <p:cNvPr id="4" name="Rectangle 3"/>
          <p:cNvSpPr/>
          <p:nvPr/>
        </p:nvSpPr>
        <p:spPr>
          <a:xfrm>
            <a:off x="4254673" y="2431536"/>
            <a:ext cx="6410729" cy="523220"/>
          </a:xfrm>
          <a:prstGeom prst="rect">
            <a:avLst/>
          </a:prstGeom>
        </p:spPr>
        <p:txBody>
          <a:bodyPr wrap="none">
            <a:spAutoFit/>
          </a:bodyPr>
          <a:lstStyle/>
          <a:p>
            <a:r>
              <a:rPr lang="en-US" sz="2800" dirty="0" err="1">
                <a:solidFill>
                  <a:srgbClr val="0070C0"/>
                </a:solidFill>
                <a:latin typeface="Arial" pitchFamily="34" charset="0"/>
                <a:cs typeface="Arial" pitchFamily="34" charset="0"/>
              </a:rPr>
              <a:t>số</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lượng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áo</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bán</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được</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của</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từng</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cỡ</a:t>
            </a:r>
            <a:r>
              <a:rPr lang="en-US" sz="2800" dirty="0">
                <a:solidFill>
                  <a:srgbClr val="0070C0"/>
                </a:solidFill>
                <a:latin typeface="Arial" pitchFamily="34" charset="0"/>
                <a:cs typeface="Arial" pitchFamily="34" charset="0"/>
              </a:rPr>
              <a:t> </a:t>
            </a:r>
            <a:r>
              <a:rPr lang="en-US" sz="2800" dirty="0" err="1">
                <a:solidFill>
                  <a:srgbClr val="0070C0"/>
                </a:solidFill>
                <a:latin typeface="Arial" pitchFamily="34" charset="0"/>
                <a:cs typeface="Arial" pitchFamily="34" charset="0"/>
              </a:rPr>
              <a:t>áo</a:t>
            </a:r>
            <a:r>
              <a:rPr lang="en-US" sz="2800" dirty="0">
                <a:solidFill>
                  <a:srgbClr val="0070C0"/>
                </a:solidFill>
                <a:latin typeface="Arial" pitchFamily="34" charset="0"/>
                <a:cs typeface="Arial" pitchFamily="34" charset="0"/>
              </a:rPr>
              <a:t>.</a:t>
            </a:r>
            <a:endParaRPr lang="vi-VN" sz="2800" dirty="0">
              <a:solidFill>
                <a:srgbClr val="0070C0"/>
              </a:solidFill>
              <a:latin typeface="Arial" pitchFamily="34" charset="0"/>
              <a:cs typeface="Arial" pitchFamily="34" charset="0"/>
            </a:endParaRPr>
          </a:p>
        </p:txBody>
      </p:sp>
      <p:sp>
        <p:nvSpPr>
          <p:cNvPr id="13" name="Rectangle 12"/>
          <p:cNvSpPr/>
          <p:nvPr/>
        </p:nvSpPr>
        <p:spPr>
          <a:xfrm>
            <a:off x="1471259" y="3702296"/>
            <a:ext cx="5626861" cy="523220"/>
          </a:xfrm>
          <a:prstGeom prst="rect">
            <a:avLst/>
          </a:prstGeom>
        </p:spPr>
        <p:txBody>
          <a:bodyPr wrap="none">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a:t>
            </a:r>
            <a:r>
              <a:rPr lang="en-US" sz="2800" dirty="0" err="1">
                <a:latin typeface="Arial" pitchFamily="34" charset="0"/>
                <a:cs typeface="Arial" pitchFamily="34" charset="0"/>
              </a:rPr>
              <a:t>áo</a:t>
            </a:r>
            <a:r>
              <a:rPr lang="en-US" sz="2800" dirty="0">
                <a:latin typeface="Arial" pitchFamily="34" charset="0"/>
                <a:cs typeface="Arial" pitchFamily="34" charset="0"/>
              </a:rPr>
              <a:t> </a:t>
            </a:r>
            <a:r>
              <a:rPr lang="en-US" sz="2800" dirty="0" err="1">
                <a:latin typeface="Arial" pitchFamily="34" charset="0"/>
                <a:cs typeface="Arial" pitchFamily="34" charset="0"/>
              </a:rPr>
              <a:t>bán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ít</a:t>
            </a:r>
            <a:r>
              <a:rPr lang="en-US" sz="2800" dirty="0">
                <a:latin typeface="Arial" pitchFamily="34" charset="0"/>
                <a:cs typeface="Arial" pitchFamily="34" charset="0"/>
              </a:rPr>
              <a:t> </a:t>
            </a:r>
            <a:r>
              <a:rPr lang="en-US" sz="2800" dirty="0" err="1">
                <a:latin typeface="Arial" pitchFamily="34" charset="0"/>
                <a:cs typeface="Arial" pitchFamily="34" charset="0"/>
              </a:rPr>
              <a:t>nhất</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cỡ</a:t>
            </a:r>
            <a:r>
              <a:rPr lang="en-US" sz="2800" dirty="0">
                <a:latin typeface="Arial" pitchFamily="34" charset="0"/>
                <a:cs typeface="Arial" pitchFamily="34" charset="0"/>
              </a:rPr>
              <a:t> 42. </a:t>
            </a:r>
            <a:endParaRPr lang="vi-VN" sz="2800" dirty="0"/>
          </a:p>
        </p:txBody>
      </p:sp>
      <p:sp>
        <p:nvSpPr>
          <p:cNvPr id="14" name="!!4">
            <a:extLst>
              <a:ext uri="{FF2B5EF4-FFF2-40B4-BE49-F238E27FC236}">
                <a16:creationId xmlns:a16="http://schemas.microsoft.com/office/drawing/2014/main" id="{58E6D429-DC53-47C4-8036-1E9D12B8E28B}"/>
              </a:ext>
            </a:extLst>
          </p:cNvPr>
          <p:cNvSpPr/>
          <p:nvPr/>
        </p:nvSpPr>
        <p:spPr>
          <a:xfrm>
            <a:off x="6754755" y="159654"/>
            <a:ext cx="5321133" cy="526145"/>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Arial" panose="020B0604020202020204" pitchFamily="34" charset="0"/>
                <a:cs typeface="Arial" panose="020B0604020202020204" pitchFamily="34" charset="0"/>
              </a:rPr>
              <a:t>HOẠT ĐỘNG LUYỆN TẬP</a:t>
            </a:r>
          </a:p>
        </p:txBody>
      </p:sp>
      <p:sp>
        <p:nvSpPr>
          <p:cNvPr id="12"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3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2" grpId="0"/>
      <p:bldP spid="4"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765051"/>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478981" y="1356902"/>
            <a:ext cx="10305143" cy="954107"/>
          </a:xfrm>
          <a:prstGeom prst="rect">
            <a:avLst/>
          </a:prstGeom>
          <a:noFill/>
        </p:spPr>
        <p:txBody>
          <a:bodyPr wrap="square">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Ghi</a:t>
            </a:r>
            <a:r>
              <a:rPr lang="en-US" sz="2800" dirty="0">
                <a:latin typeface="Arial" pitchFamily="34" charset="0"/>
                <a:cs typeface="Arial" pitchFamily="34" charset="0"/>
              </a:rPr>
              <a:t> </a:t>
            </a:r>
            <a:r>
              <a:rPr lang="en-US" sz="2800" dirty="0" err="1">
                <a:latin typeface="Arial" pitchFamily="34" charset="0"/>
                <a:cs typeface="Arial" pitchFamily="34" charset="0"/>
              </a:rPr>
              <a:t>nhớ</a:t>
            </a:r>
            <a:r>
              <a:rPr lang="en-US" sz="2800" dirty="0">
                <a:latin typeface="Arial" pitchFamily="34" charset="0"/>
                <a:cs typeface="Arial" pitchFamily="34" charset="0"/>
              </a:rPr>
              <a:t> </a:t>
            </a:r>
            <a:r>
              <a:rPr lang="en-US" sz="2800" dirty="0" err="1">
                <a:latin typeface="Arial" pitchFamily="34" charset="0"/>
                <a:cs typeface="Arial" pitchFamily="34" charset="0"/>
              </a:rPr>
              <a:t>thế</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dữ</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liệu</a:t>
            </a:r>
            <a:r>
              <a:rPr lang="en-US" sz="2800" dirty="0">
                <a:latin typeface="Arial" pitchFamily="34" charset="0"/>
                <a:cs typeface="Arial" pitchFamily="34" charset="0"/>
              </a:rPr>
              <a:t>, </a:t>
            </a:r>
            <a:r>
              <a:rPr lang="en-US" sz="2800" dirty="0" err="1">
                <a:latin typeface="Arial" pitchFamily="34" charset="0"/>
                <a:cs typeface="Arial" pitchFamily="34" charset="0"/>
              </a:rPr>
              <a:t>đối</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r>
              <a:rPr lang="en-US" sz="2800" dirty="0">
                <a:latin typeface="Arial" pitchFamily="34" charset="0"/>
                <a:cs typeface="Arial" pitchFamily="34" charset="0"/>
              </a:rPr>
              <a:t>, </a:t>
            </a:r>
            <a:r>
              <a:rPr lang="en-US" sz="2800" dirty="0" err="1">
                <a:latin typeface="Arial" pitchFamily="34" charset="0"/>
                <a:cs typeface="Arial" pitchFamily="34" charset="0"/>
              </a:rPr>
              <a:t>tiêu</a:t>
            </a:r>
            <a:r>
              <a:rPr lang="en-US" sz="2800" dirty="0">
                <a:latin typeface="Arial" pitchFamily="34" charset="0"/>
                <a:cs typeface="Arial" pitchFamily="34" charset="0"/>
              </a:rPr>
              <a:t> </a:t>
            </a:r>
            <a:r>
              <a:rPr lang="en-US" sz="2800" dirty="0" err="1">
                <a:latin typeface="Arial" pitchFamily="34" charset="0"/>
                <a:cs typeface="Arial" pitchFamily="34" charset="0"/>
              </a:rPr>
              <a:t>chí</a:t>
            </a:r>
            <a:r>
              <a:rPr lang="en-US" sz="2800" dirty="0">
                <a:latin typeface="Arial" pitchFamily="34" charset="0"/>
                <a:cs typeface="Arial" pitchFamily="34" charset="0"/>
              </a:rPr>
              <a:t> </a:t>
            </a:r>
            <a:r>
              <a:rPr lang="en-US" sz="2800" dirty="0" err="1">
                <a:latin typeface="Arial" pitchFamily="34" charset="0"/>
                <a:cs typeface="Arial" pitchFamily="34" charset="0"/>
              </a:rPr>
              <a:t>thống</a:t>
            </a:r>
            <a:r>
              <a:rPr lang="en-US" sz="2800" dirty="0">
                <a:latin typeface="Arial" pitchFamily="34" charset="0"/>
                <a:cs typeface="Arial" pitchFamily="34" charset="0"/>
              </a:rPr>
              <a:t> </a:t>
            </a:r>
            <a:r>
              <a:rPr lang="en-US" sz="2800" dirty="0" err="1">
                <a:latin typeface="Arial" pitchFamily="34" charset="0"/>
                <a:cs typeface="Arial" pitchFamily="34" charset="0"/>
              </a:rPr>
              <a:t>kê</a:t>
            </a:r>
            <a:endParaRPr lang="vi-VN" sz="2800" dirty="0">
              <a:latin typeface="Arial" pitchFamily="34" charset="0"/>
              <a:cs typeface="Arial" pitchFamily="34" charset="0"/>
            </a:endParaRPr>
          </a:p>
        </p:txBody>
      </p:sp>
      <p:graphicFrame>
        <p:nvGraphicFramePr>
          <p:cNvPr id="4" name="Table 3"/>
          <p:cNvGraphicFramePr>
            <a:graphicFrameLocks noGrp="1"/>
          </p:cNvGraphicFramePr>
          <p:nvPr/>
        </p:nvGraphicFramePr>
        <p:xfrm>
          <a:off x="899887" y="3560683"/>
          <a:ext cx="10203542" cy="1661289"/>
        </p:xfrm>
        <a:graphic>
          <a:graphicData uri="http://schemas.openxmlformats.org/drawingml/2006/table">
            <a:tbl>
              <a:tblPr firstRow="1" firstCol="1" bandRow="1">
                <a:tableStyleId>{5C22544A-7EE6-4342-B048-85BDC9FD1C3A}</a:tableStyleId>
              </a:tblPr>
              <a:tblGrid>
                <a:gridCol w="1543918">
                  <a:extLst>
                    <a:ext uri="{9D8B030D-6E8A-4147-A177-3AD203B41FA5}">
                      <a16:colId xmlns:a16="http://schemas.microsoft.com/office/drawing/2014/main" val="20000"/>
                    </a:ext>
                  </a:extLst>
                </a:gridCol>
                <a:gridCol w="651183">
                  <a:extLst>
                    <a:ext uri="{9D8B030D-6E8A-4147-A177-3AD203B41FA5}">
                      <a16:colId xmlns:a16="http://schemas.microsoft.com/office/drawing/2014/main" val="20001"/>
                    </a:ext>
                  </a:extLst>
                </a:gridCol>
                <a:gridCol w="781017">
                  <a:extLst>
                    <a:ext uri="{9D8B030D-6E8A-4147-A177-3AD203B41FA5}">
                      <a16:colId xmlns:a16="http://schemas.microsoft.com/office/drawing/2014/main" val="20002"/>
                    </a:ext>
                  </a:extLst>
                </a:gridCol>
                <a:gridCol w="630047">
                  <a:extLst>
                    <a:ext uri="{9D8B030D-6E8A-4147-A177-3AD203B41FA5}">
                      <a16:colId xmlns:a16="http://schemas.microsoft.com/office/drawing/2014/main" val="20003"/>
                    </a:ext>
                  </a:extLst>
                </a:gridCol>
                <a:gridCol w="696473">
                  <a:extLst>
                    <a:ext uri="{9D8B030D-6E8A-4147-A177-3AD203B41FA5}">
                      <a16:colId xmlns:a16="http://schemas.microsoft.com/office/drawing/2014/main" val="20004"/>
                    </a:ext>
                  </a:extLst>
                </a:gridCol>
                <a:gridCol w="781017">
                  <a:extLst>
                    <a:ext uri="{9D8B030D-6E8A-4147-A177-3AD203B41FA5}">
                      <a16:colId xmlns:a16="http://schemas.microsoft.com/office/drawing/2014/main" val="20005"/>
                    </a:ext>
                  </a:extLst>
                </a:gridCol>
                <a:gridCol w="781017">
                  <a:extLst>
                    <a:ext uri="{9D8B030D-6E8A-4147-A177-3AD203B41FA5}">
                      <a16:colId xmlns:a16="http://schemas.microsoft.com/office/drawing/2014/main" val="20006"/>
                    </a:ext>
                  </a:extLst>
                </a:gridCol>
                <a:gridCol w="781017">
                  <a:extLst>
                    <a:ext uri="{9D8B030D-6E8A-4147-A177-3AD203B41FA5}">
                      <a16:colId xmlns:a16="http://schemas.microsoft.com/office/drawing/2014/main" val="20007"/>
                    </a:ext>
                  </a:extLst>
                </a:gridCol>
                <a:gridCol w="781017">
                  <a:extLst>
                    <a:ext uri="{9D8B030D-6E8A-4147-A177-3AD203B41FA5}">
                      <a16:colId xmlns:a16="http://schemas.microsoft.com/office/drawing/2014/main" val="20008"/>
                    </a:ext>
                  </a:extLst>
                </a:gridCol>
                <a:gridCol w="696473">
                  <a:extLst>
                    <a:ext uri="{9D8B030D-6E8A-4147-A177-3AD203B41FA5}">
                      <a16:colId xmlns:a16="http://schemas.microsoft.com/office/drawing/2014/main" val="20009"/>
                    </a:ext>
                  </a:extLst>
                </a:gridCol>
                <a:gridCol w="707545">
                  <a:extLst>
                    <a:ext uri="{9D8B030D-6E8A-4147-A177-3AD203B41FA5}">
                      <a16:colId xmlns:a16="http://schemas.microsoft.com/office/drawing/2014/main" val="20010"/>
                    </a:ext>
                  </a:extLst>
                </a:gridCol>
                <a:gridCol w="686409">
                  <a:extLst>
                    <a:ext uri="{9D8B030D-6E8A-4147-A177-3AD203B41FA5}">
                      <a16:colId xmlns:a16="http://schemas.microsoft.com/office/drawing/2014/main" val="20011"/>
                    </a:ext>
                  </a:extLst>
                </a:gridCol>
                <a:gridCol w="686409">
                  <a:extLst>
                    <a:ext uri="{9D8B030D-6E8A-4147-A177-3AD203B41FA5}">
                      <a16:colId xmlns:a16="http://schemas.microsoft.com/office/drawing/2014/main" val="20012"/>
                    </a:ext>
                  </a:extLst>
                </a:gridCol>
              </a:tblGrid>
              <a:tr h="67983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Tháng</a:t>
                      </a: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2</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3</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4</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5</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6</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7</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8</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9</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10</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11</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12</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679833">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học</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sinh</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393320" y="2434120"/>
            <a:ext cx="111019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Lập</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bảng</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liệu</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của</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bài</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về</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tháng</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sinh</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ở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phần</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trò</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chơi</a:t>
            </a: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Times New Roman" pitchFamily="18" charset="0"/>
                <a:cs typeface="Arial" pitchFamily="34" charset="0"/>
              </a:rPr>
              <a:t>Tiếp</a:t>
            </a:r>
            <a:r>
              <a:rPr kumimoji="0" lang="en-US" sz="2800"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Times New Roman" pitchFamily="18" charset="0"/>
                <a:cs typeface="Arial" pitchFamily="34" charset="0"/>
              </a:rPr>
              <a:t>sức</a:t>
            </a:r>
            <a:r>
              <a:rPr kumimoji="0" lang="en-US" sz="2800" b="0" i="0" u="none" strike="noStrike" cap="none" normalizeH="0" dirty="0">
                <a:ln>
                  <a:noFill/>
                </a:ln>
                <a:solidFill>
                  <a:schemeClr val="tx1"/>
                </a:solidFill>
                <a:effectLst/>
                <a:latin typeface="Arial" pitchFamily="34" charset="0"/>
                <a:ea typeface="Times New Roman" pitchFamily="18" charset="0"/>
                <a:cs typeface="Arial" pitchFamily="34" charset="0"/>
              </a:rPr>
              <a:t>”</a:t>
            </a:r>
            <a:endParaRPr kumimoji="0" lang="vi-VN"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   B</a:t>
            </a:r>
            <a:r>
              <a:rPr kumimoji="0" lang="vi-VN" sz="2800" b="0" i="0" u="none" strike="noStrike" cap="none" normalizeH="0" baseline="0" dirty="0">
                <a:ln>
                  <a:noFill/>
                </a:ln>
                <a:solidFill>
                  <a:schemeClr val="tx1"/>
                </a:solidFill>
                <a:effectLst/>
                <a:latin typeface="Arial" pitchFamily="34" charset="0"/>
                <a:ea typeface="Times New Roman" pitchFamily="18" charset="0"/>
                <a:cs typeface="Arial" pitchFamily="34" charset="0"/>
              </a:rPr>
              <a:t>ảng số liệu</a:t>
            </a:r>
            <a:endParaRPr kumimoji="0" lang="vi-VN" sz="2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855982" y="5485616"/>
            <a:ext cx="3642344" cy="523220"/>
          </a:xfrm>
          <a:prstGeom prst="rect">
            <a:avLst/>
          </a:prstGeom>
        </p:spPr>
        <p:txBody>
          <a:bodyPr wrap="none">
            <a:spAutoFit/>
          </a:bodyPr>
          <a:lstStyle/>
          <a:p>
            <a:pPr lvl="0"/>
            <a:r>
              <a:rPr lang="vi-VN" sz="2800" dirty="0">
                <a:solidFill>
                  <a:srgbClr val="FF0000"/>
                </a:solidFill>
                <a:latin typeface="Arial" pitchFamily="34" charset="0"/>
                <a:cs typeface="Arial" panose="020B0604020202020204" pitchFamily="34" charset="0"/>
              </a:rPr>
              <a:t>- Làm các bài tập </a:t>
            </a:r>
            <a:r>
              <a:rPr lang="vi-VN" sz="2800">
                <a:solidFill>
                  <a:srgbClr val="FF0000"/>
                </a:solidFill>
                <a:latin typeface="Arial" panose="020B0604020202020204" pitchFamily="34" charset="0"/>
                <a:cs typeface="Arial" panose="020B0604020202020204" pitchFamily="34" charset="0"/>
              </a:rPr>
              <a:t>1; 2</a:t>
            </a:r>
            <a:endParaRPr lang="vi-VN"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250796"/>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2" y="721810"/>
            <a:ext cx="11672550" cy="954107"/>
          </a:xfrm>
          <a:prstGeom prst="rect">
            <a:avLst/>
          </a:prstGeom>
        </p:spPr>
        <p:txBody>
          <a:bodyPr wrap="square">
            <a:spAutoFit/>
          </a:bodyPr>
          <a:lstStyle/>
          <a:p>
            <a:r>
              <a:rPr lang="fr-FR" sz="2800" dirty="0">
                <a:latin typeface="Arial" pitchFamily="34" charset="0"/>
                <a:cs typeface="Arial" pitchFamily="34" charset="0"/>
              </a:rPr>
              <a:t>- </a:t>
            </a:r>
            <a:r>
              <a:rPr lang="fr-FR" sz="2800" dirty="0" err="1">
                <a:latin typeface="Arial" pitchFamily="34" charset="0"/>
                <a:cs typeface="Arial" pitchFamily="34" charset="0"/>
              </a:rPr>
              <a:t>Chuẩn</a:t>
            </a:r>
            <a:r>
              <a:rPr lang="fr-FR" sz="2800" dirty="0">
                <a:latin typeface="Arial" pitchFamily="34" charset="0"/>
                <a:cs typeface="Arial" pitchFamily="34" charset="0"/>
              </a:rPr>
              <a:t> </a:t>
            </a:r>
            <a:r>
              <a:rPr lang="fr-FR" sz="2800" dirty="0" err="1">
                <a:latin typeface="Arial" pitchFamily="34" charset="0"/>
                <a:cs typeface="Arial" pitchFamily="34" charset="0"/>
              </a:rPr>
              <a:t>bị</a:t>
            </a:r>
            <a:r>
              <a:rPr lang="fr-FR" sz="2800" dirty="0">
                <a:latin typeface="Arial" pitchFamily="34" charset="0"/>
                <a:cs typeface="Arial" pitchFamily="34" charset="0"/>
              </a:rPr>
              <a:t> </a:t>
            </a:r>
            <a:r>
              <a:rPr lang="fr-FR" sz="2800" dirty="0" err="1">
                <a:latin typeface="Arial" pitchFamily="34" charset="0"/>
                <a:cs typeface="Arial" pitchFamily="34" charset="0"/>
              </a:rPr>
              <a:t>cho</a:t>
            </a:r>
            <a:r>
              <a:rPr lang="fr-FR" sz="2800" dirty="0">
                <a:latin typeface="Arial" pitchFamily="34" charset="0"/>
                <a:cs typeface="Arial" pitchFamily="34" charset="0"/>
              </a:rPr>
              <a:t> </a:t>
            </a:r>
            <a:r>
              <a:rPr lang="en-US" sz="2800" dirty="0" err="1">
                <a:solidFill>
                  <a:srgbClr val="FF0000"/>
                </a:solidFill>
                <a:latin typeface="Arial" pitchFamily="34" charset="0"/>
                <a:cs typeface="Arial" pitchFamily="34" charset="0"/>
              </a:rPr>
              <a:t>bài</a:t>
            </a:r>
            <a:r>
              <a:rPr lang="en-US" sz="2800" dirty="0">
                <a:solidFill>
                  <a:srgbClr val="FF0000"/>
                </a:solidFill>
                <a:latin typeface="Arial" pitchFamily="34" charset="0"/>
                <a:cs typeface="Arial" pitchFamily="34" charset="0"/>
              </a:rPr>
              <a:t> </a:t>
            </a:r>
            <a:r>
              <a:rPr lang="fr-FR" sz="2800" dirty="0">
                <a:solidFill>
                  <a:srgbClr val="FF0000"/>
                </a:solidFill>
                <a:latin typeface="Arial" pitchFamily="34" charset="0"/>
                <a:cs typeface="Arial" pitchFamily="34" charset="0"/>
              </a:rPr>
              <a:t>1</a:t>
            </a:r>
            <a:r>
              <a:rPr lang="fr-FR" sz="2800" dirty="0">
                <a:latin typeface="Arial" pitchFamily="34" charset="0"/>
                <a:cs typeface="Arial" pitchFamily="34" charset="0"/>
              </a:rPr>
              <a:t>: GV chia </a:t>
            </a:r>
            <a:r>
              <a:rPr lang="fr-FR" sz="2800" dirty="0" err="1">
                <a:latin typeface="Arial" pitchFamily="34" charset="0"/>
                <a:cs typeface="Arial" pitchFamily="34" charset="0"/>
              </a:rPr>
              <a:t>nhiệm</a:t>
            </a:r>
            <a:r>
              <a:rPr lang="fr-FR" sz="2800" dirty="0">
                <a:latin typeface="Arial" pitchFamily="34" charset="0"/>
                <a:cs typeface="Arial" pitchFamily="34" charset="0"/>
              </a:rPr>
              <a:t> </a:t>
            </a:r>
            <a:r>
              <a:rPr lang="fr-FR" sz="2800" dirty="0" err="1">
                <a:latin typeface="Arial" pitchFamily="34" charset="0"/>
                <a:cs typeface="Arial" pitchFamily="34" charset="0"/>
              </a:rPr>
              <a:t>vụ</a:t>
            </a:r>
            <a:r>
              <a:rPr lang="fr-FR" sz="2800" dirty="0">
                <a:latin typeface="Arial" pitchFamily="34" charset="0"/>
                <a:cs typeface="Arial" pitchFamily="34" charset="0"/>
              </a:rPr>
              <a:t> </a:t>
            </a:r>
            <a:r>
              <a:rPr lang="fr-FR" sz="2800" dirty="0" err="1">
                <a:latin typeface="Arial" pitchFamily="34" charset="0"/>
                <a:cs typeface="Arial" pitchFamily="34" charset="0"/>
              </a:rPr>
              <a:t>theo</a:t>
            </a:r>
            <a:r>
              <a:rPr lang="fr-FR" sz="2800" dirty="0">
                <a:latin typeface="Arial" pitchFamily="34" charset="0"/>
                <a:cs typeface="Arial" pitchFamily="34" charset="0"/>
              </a:rPr>
              <a:t> </a:t>
            </a:r>
            <a:r>
              <a:rPr lang="fr-FR" sz="2800" dirty="0" err="1">
                <a:latin typeface="Arial" pitchFamily="34" charset="0"/>
                <a:cs typeface="Arial" pitchFamily="34" charset="0"/>
              </a:rPr>
              <a:t>tổ</a:t>
            </a:r>
            <a:endParaRPr lang="vi-VN" sz="2800" dirty="0">
              <a:latin typeface="Arial" pitchFamily="34" charset="0"/>
              <a:cs typeface="Arial" pitchFamily="34" charset="0"/>
            </a:endParaRPr>
          </a:p>
          <a:p>
            <a:r>
              <a:rPr lang="fr-FR" sz="2800" dirty="0">
                <a:latin typeface="Arial" pitchFamily="34" charset="0"/>
                <a:cs typeface="Arial" pitchFamily="34" charset="0"/>
              </a:rPr>
              <a:t>+ </a:t>
            </a:r>
            <a:r>
              <a:rPr lang="fr-FR" sz="2800" dirty="0" err="1">
                <a:latin typeface="Arial" pitchFamily="34" charset="0"/>
                <a:cs typeface="Arial" pitchFamily="34" charset="0"/>
              </a:rPr>
              <a:t>Các</a:t>
            </a:r>
            <a:r>
              <a:rPr lang="fr-FR" sz="2800" dirty="0">
                <a:latin typeface="Arial" pitchFamily="34" charset="0"/>
                <a:cs typeface="Arial" pitchFamily="34" charset="0"/>
              </a:rPr>
              <a:t> </a:t>
            </a:r>
            <a:r>
              <a:rPr lang="fr-FR" sz="2800" dirty="0" err="1">
                <a:latin typeface="Arial" pitchFamily="34" charset="0"/>
                <a:cs typeface="Arial" pitchFamily="34" charset="0"/>
              </a:rPr>
              <a:t>tổ</a:t>
            </a:r>
            <a:r>
              <a:rPr lang="fr-FR" sz="2800" dirty="0">
                <a:latin typeface="Arial" pitchFamily="34" charset="0"/>
                <a:cs typeface="Arial" pitchFamily="34" charset="0"/>
              </a:rPr>
              <a:t> </a:t>
            </a:r>
            <a:r>
              <a:rPr lang="fr-FR" sz="2800" dirty="0" err="1">
                <a:latin typeface="Arial" pitchFamily="34" charset="0"/>
                <a:cs typeface="Arial" pitchFamily="34" charset="0"/>
              </a:rPr>
              <a:t>hoàn</a:t>
            </a:r>
            <a:r>
              <a:rPr lang="fr-FR" sz="2800" dirty="0">
                <a:latin typeface="Arial" pitchFamily="34" charset="0"/>
                <a:cs typeface="Arial" pitchFamily="34" charset="0"/>
              </a:rPr>
              <a:t> </a:t>
            </a:r>
            <a:r>
              <a:rPr lang="fr-FR" sz="2800" dirty="0" err="1">
                <a:latin typeface="Arial" pitchFamily="34" charset="0"/>
                <a:cs typeface="Arial" pitchFamily="34" charset="0"/>
              </a:rPr>
              <a:t>thành</a:t>
            </a:r>
            <a:r>
              <a:rPr lang="fr-FR" sz="2800" dirty="0">
                <a:latin typeface="Arial" pitchFamily="34" charset="0"/>
                <a:cs typeface="Arial" pitchFamily="34" charset="0"/>
              </a:rPr>
              <a:t> </a:t>
            </a:r>
            <a:r>
              <a:rPr lang="fr-FR" sz="2800" dirty="0" err="1">
                <a:latin typeface="Arial" pitchFamily="34" charset="0"/>
                <a:cs typeface="Arial" pitchFamily="34" charset="0"/>
              </a:rPr>
              <a:t>các</a:t>
            </a:r>
            <a:r>
              <a:rPr lang="fr-FR" sz="2800" dirty="0">
                <a:latin typeface="Arial" pitchFamily="34" charset="0"/>
                <a:cs typeface="Arial" pitchFamily="34" charset="0"/>
              </a:rPr>
              <a:t> </a:t>
            </a:r>
            <a:r>
              <a:rPr lang="fr-FR" sz="2800" dirty="0" err="1">
                <a:latin typeface="Arial" pitchFamily="34" charset="0"/>
                <a:cs typeface="Arial" pitchFamily="34" charset="0"/>
              </a:rPr>
              <a:t>phiếu</a:t>
            </a:r>
            <a:r>
              <a:rPr lang="fr-FR" sz="2800" dirty="0">
                <a:latin typeface="Arial" pitchFamily="34" charset="0"/>
                <a:cs typeface="Arial" pitchFamily="34" charset="0"/>
              </a:rPr>
              <a:t> </a:t>
            </a:r>
            <a:r>
              <a:rPr lang="fr-FR" sz="2800" dirty="0" err="1">
                <a:latin typeface="Arial" pitchFamily="34" charset="0"/>
                <a:cs typeface="Arial" pitchFamily="34" charset="0"/>
              </a:rPr>
              <a:t>học</a:t>
            </a:r>
            <a:r>
              <a:rPr lang="fr-FR" sz="2800" dirty="0">
                <a:latin typeface="Arial" pitchFamily="34" charset="0"/>
                <a:cs typeface="Arial" pitchFamily="34" charset="0"/>
              </a:rPr>
              <a:t> </a:t>
            </a:r>
            <a:r>
              <a:rPr lang="fr-FR" sz="2800" err="1">
                <a:latin typeface="Arial" pitchFamily="34" charset="0"/>
                <a:cs typeface="Arial" pitchFamily="34" charset="0"/>
              </a:rPr>
              <a:t>tập</a:t>
            </a:r>
            <a:r>
              <a:rPr lang="fr-FR" sz="2800">
                <a:latin typeface="Arial" pitchFamily="34" charset="0"/>
                <a:cs typeface="Arial" pitchFamily="34" charset="0"/>
              </a:rPr>
              <a:t> sau</a:t>
            </a:r>
            <a:r>
              <a:rPr lang="vi-VN" sz="2800">
                <a:latin typeface="Arial" pitchFamily="34" charset="0"/>
                <a:cs typeface="Arial" pitchFamily="34" charset="0"/>
              </a:rPr>
              <a:t>:</a:t>
            </a:r>
            <a:r>
              <a:rPr lang="fr-FR" sz="2800">
                <a:latin typeface="Arial" pitchFamily="34" charset="0"/>
                <a:cs typeface="Arial" pitchFamily="34" charset="0"/>
              </a:rPr>
              <a:t> </a:t>
            </a:r>
            <a:r>
              <a:rPr lang="fr-FR" sz="2800" dirty="0">
                <a:latin typeface="Arial" pitchFamily="34" charset="0"/>
                <a:cs typeface="Arial" pitchFamily="34" charset="0"/>
              </a:rPr>
              <a:t>(</a:t>
            </a:r>
            <a:r>
              <a:rPr lang="fr-FR" sz="2800" dirty="0" err="1">
                <a:latin typeface="Arial" pitchFamily="34" charset="0"/>
                <a:cs typeface="Arial" pitchFamily="34" charset="0"/>
              </a:rPr>
              <a:t>tổ</a:t>
            </a:r>
            <a:r>
              <a:rPr lang="fr-FR" sz="2800" dirty="0">
                <a:latin typeface="Arial" pitchFamily="34" charset="0"/>
                <a:cs typeface="Arial" pitchFamily="34" charset="0"/>
              </a:rPr>
              <a:t> </a:t>
            </a:r>
            <a:r>
              <a:rPr lang="fr-FR" sz="2800" dirty="0" err="1">
                <a:latin typeface="Arial" pitchFamily="34" charset="0"/>
                <a:cs typeface="Arial" pitchFamily="34" charset="0"/>
              </a:rPr>
              <a:t>trưởng</a:t>
            </a:r>
            <a:r>
              <a:rPr lang="fr-FR" sz="2800" dirty="0">
                <a:latin typeface="Arial" pitchFamily="34" charset="0"/>
                <a:cs typeface="Arial" pitchFamily="34" charset="0"/>
              </a:rPr>
              <a:t> </a:t>
            </a:r>
            <a:r>
              <a:rPr lang="fr-FR" sz="2800" dirty="0" err="1">
                <a:latin typeface="Arial" pitchFamily="34" charset="0"/>
                <a:cs typeface="Arial" pitchFamily="34" charset="0"/>
              </a:rPr>
              <a:t>chịu</a:t>
            </a:r>
            <a:r>
              <a:rPr lang="fr-FR" sz="2800" dirty="0">
                <a:latin typeface="Arial" pitchFamily="34" charset="0"/>
                <a:cs typeface="Arial" pitchFamily="34" charset="0"/>
              </a:rPr>
              <a:t> </a:t>
            </a:r>
            <a:r>
              <a:rPr lang="fr-FR" sz="2800" dirty="0" err="1">
                <a:latin typeface="Arial" pitchFamily="34" charset="0"/>
                <a:cs typeface="Arial" pitchFamily="34" charset="0"/>
              </a:rPr>
              <a:t>trách</a:t>
            </a:r>
            <a:r>
              <a:rPr lang="fr-FR" sz="2800" dirty="0">
                <a:latin typeface="Arial" pitchFamily="34" charset="0"/>
                <a:cs typeface="Arial" pitchFamily="34" charset="0"/>
              </a:rPr>
              <a:t> </a:t>
            </a:r>
            <a:r>
              <a:rPr lang="fr-FR" sz="2800" err="1">
                <a:latin typeface="Arial" pitchFamily="34" charset="0"/>
                <a:cs typeface="Arial" pitchFamily="34" charset="0"/>
              </a:rPr>
              <a:t>nhiệ</a:t>
            </a:r>
            <a:r>
              <a:rPr lang="vi-VN" sz="2800">
                <a:latin typeface="Arial" pitchFamily="34" charset="0"/>
                <a:cs typeface="Arial" pitchFamily="34" charset="0"/>
              </a:rPr>
              <a:t>m)</a:t>
            </a:r>
            <a:endParaRPr lang="vi-VN" sz="2800" dirty="0">
              <a:latin typeface="Arial" pitchFamily="34" charset="0"/>
              <a:cs typeface="Arial" pitchFamily="34" charset="0"/>
            </a:endParaRPr>
          </a:p>
        </p:txBody>
      </p:sp>
      <p:graphicFrame>
        <p:nvGraphicFramePr>
          <p:cNvPr id="8" name="Table 7"/>
          <p:cNvGraphicFramePr>
            <a:graphicFrameLocks noGrp="1"/>
          </p:cNvGraphicFramePr>
          <p:nvPr/>
        </p:nvGraphicFramePr>
        <p:xfrm>
          <a:off x="420914" y="4785214"/>
          <a:ext cx="10348684" cy="1472184"/>
        </p:xfrm>
        <a:graphic>
          <a:graphicData uri="http://schemas.openxmlformats.org/drawingml/2006/table">
            <a:tbl>
              <a:tblPr firstRow="1" firstCol="1" bandRow="1">
                <a:tableStyleId>{5C22544A-7EE6-4342-B048-85BDC9FD1C3A}</a:tableStyleId>
              </a:tblPr>
              <a:tblGrid>
                <a:gridCol w="2229799">
                  <a:extLst>
                    <a:ext uri="{9D8B030D-6E8A-4147-A177-3AD203B41FA5}">
                      <a16:colId xmlns:a16="http://schemas.microsoft.com/office/drawing/2014/main" val="20000"/>
                    </a:ext>
                  </a:extLst>
                </a:gridCol>
                <a:gridCol w="1075771">
                  <a:extLst>
                    <a:ext uri="{9D8B030D-6E8A-4147-A177-3AD203B41FA5}">
                      <a16:colId xmlns:a16="http://schemas.microsoft.com/office/drawing/2014/main" val="20001"/>
                    </a:ext>
                  </a:extLst>
                </a:gridCol>
                <a:gridCol w="855608">
                  <a:extLst>
                    <a:ext uri="{9D8B030D-6E8A-4147-A177-3AD203B41FA5}">
                      <a16:colId xmlns:a16="http://schemas.microsoft.com/office/drawing/2014/main" val="20002"/>
                    </a:ext>
                  </a:extLst>
                </a:gridCol>
                <a:gridCol w="928648">
                  <a:extLst>
                    <a:ext uri="{9D8B030D-6E8A-4147-A177-3AD203B41FA5}">
                      <a16:colId xmlns:a16="http://schemas.microsoft.com/office/drawing/2014/main" val="20003"/>
                    </a:ext>
                  </a:extLst>
                </a:gridCol>
                <a:gridCol w="1126898">
                  <a:extLst>
                    <a:ext uri="{9D8B030D-6E8A-4147-A177-3AD203B41FA5}">
                      <a16:colId xmlns:a16="http://schemas.microsoft.com/office/drawing/2014/main" val="20004"/>
                    </a:ext>
                  </a:extLst>
                </a:gridCol>
                <a:gridCol w="1032990">
                  <a:extLst>
                    <a:ext uri="{9D8B030D-6E8A-4147-A177-3AD203B41FA5}">
                      <a16:colId xmlns:a16="http://schemas.microsoft.com/office/drawing/2014/main" val="20005"/>
                    </a:ext>
                  </a:extLst>
                </a:gridCol>
                <a:gridCol w="1032990">
                  <a:extLst>
                    <a:ext uri="{9D8B030D-6E8A-4147-A177-3AD203B41FA5}">
                      <a16:colId xmlns:a16="http://schemas.microsoft.com/office/drawing/2014/main" val="20006"/>
                    </a:ext>
                  </a:extLst>
                </a:gridCol>
                <a:gridCol w="1032990">
                  <a:extLst>
                    <a:ext uri="{9D8B030D-6E8A-4147-A177-3AD203B41FA5}">
                      <a16:colId xmlns:a16="http://schemas.microsoft.com/office/drawing/2014/main" val="20007"/>
                    </a:ext>
                  </a:extLst>
                </a:gridCol>
                <a:gridCol w="1032990">
                  <a:extLst>
                    <a:ext uri="{9D8B030D-6E8A-4147-A177-3AD203B41FA5}">
                      <a16:colId xmlns:a16="http://schemas.microsoft.com/office/drawing/2014/main" val="20008"/>
                    </a:ext>
                  </a:extLst>
                </a:gridCol>
              </a:tblGrid>
              <a:tr h="0">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người</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1</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2</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3</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4</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5</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800" dirty="0" err="1">
                          <a:effectLst/>
                          <a:latin typeface="Arial" pitchFamily="34" charset="0"/>
                          <a:cs typeface="Arial" pitchFamily="34" charset="0"/>
                        </a:rPr>
                        <a:t>Số</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hộ</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gia</a:t>
                      </a:r>
                      <a:r>
                        <a:rPr lang="en-US" sz="2800" dirty="0">
                          <a:effectLst/>
                          <a:latin typeface="Arial" pitchFamily="34" charset="0"/>
                          <a:cs typeface="Arial" pitchFamily="34" charset="0"/>
                        </a:rPr>
                        <a:t> </a:t>
                      </a:r>
                      <a:r>
                        <a:rPr lang="en-US" sz="2800" dirty="0" err="1">
                          <a:effectLst/>
                          <a:latin typeface="Arial" pitchFamily="34" charset="0"/>
                          <a:cs typeface="Arial" pitchFamily="34" charset="0"/>
                        </a:rPr>
                        <a:t>đình</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en-US"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9" name="Rectangle 1"/>
          <p:cNvSpPr>
            <a:spLocks noChangeArrowheads="1"/>
          </p:cNvSpPr>
          <p:nvPr/>
        </p:nvSpPr>
        <p:spPr bwMode="auto">
          <a:xfrm>
            <a:off x="420914" y="4167793"/>
            <a:ext cx="137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78225" algn="l"/>
              </a:tabLst>
            </a:pPr>
            <a:r>
              <a:rPr kumimoji="0" lang="fr-FR" sz="2800" b="0" i="0" u="none" strike="noStrike" cap="none" normalizeH="0" baseline="0" dirty="0" err="1">
                <a:ln>
                  <a:noFill/>
                </a:ln>
                <a:solidFill>
                  <a:srgbClr val="FF0000"/>
                </a:solidFill>
                <a:effectLst/>
                <a:latin typeface="Arial" panose="020B0604020202020204" pitchFamily="34" charset="0"/>
                <a:ea typeface="Times New Roman" pitchFamily="18" charset="0"/>
                <a:cs typeface="Arial" panose="020B0604020202020204" pitchFamily="34" charset="0"/>
              </a:rPr>
              <a:t>Mẫu</a:t>
            </a:r>
            <a:r>
              <a:rPr kumimoji="0" lang="fr-FR" sz="2800" b="0" i="0"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 2</a:t>
            </a:r>
            <a:endParaRPr kumimoji="0" lang="vi-VN" sz="2800" b="0" i="0" u="none" strike="noStrike" cap="none" normalizeH="0" baseline="0" dirty="0">
              <a:ln>
                <a:noFill/>
              </a:ln>
              <a:solidFill>
                <a:srgbClr val="FF0000"/>
              </a:solidFill>
              <a:effectLst/>
              <a:latin typeface="Arial" pitchFamily="34" charset="0"/>
              <a:cs typeface="Arial" pitchFamily="34" charset="0"/>
            </a:endParaRPr>
          </a:p>
        </p:txBody>
      </p:sp>
      <p:sp>
        <p:nvSpPr>
          <p:cNvPr id="10" name="Rectangle 9"/>
          <p:cNvSpPr/>
          <p:nvPr/>
        </p:nvSpPr>
        <p:spPr>
          <a:xfrm>
            <a:off x="653142" y="1748487"/>
            <a:ext cx="9361715" cy="523220"/>
          </a:xfrm>
          <a:prstGeom prst="rect">
            <a:avLst/>
          </a:prstGeom>
        </p:spPr>
        <p:txBody>
          <a:bodyPr wrap="square">
            <a:spAutoFit/>
          </a:bodyPr>
          <a:lstStyle/>
          <a:p>
            <a:r>
              <a:rPr lang="fr-FR" sz="2800" dirty="0" err="1">
                <a:latin typeface="Arial" pitchFamily="34" charset="0"/>
                <a:cs typeface="Arial" pitchFamily="34" charset="0"/>
              </a:rPr>
              <a:t>Thống</a:t>
            </a:r>
            <a:r>
              <a:rPr lang="fr-FR" sz="2800" dirty="0">
                <a:latin typeface="Arial" pitchFamily="34" charset="0"/>
                <a:cs typeface="Arial" pitchFamily="34" charset="0"/>
              </a:rPr>
              <a:t> </a:t>
            </a:r>
            <a:r>
              <a:rPr lang="fr-FR" sz="2800" dirty="0" err="1">
                <a:latin typeface="Arial" pitchFamily="34" charset="0"/>
                <a:cs typeface="Arial" pitchFamily="34" charset="0"/>
              </a:rPr>
              <a:t>kê</a:t>
            </a:r>
            <a:r>
              <a:rPr lang="fr-FR" sz="2800" dirty="0">
                <a:latin typeface="Arial" pitchFamily="34" charset="0"/>
                <a:cs typeface="Arial" pitchFamily="34" charset="0"/>
              </a:rPr>
              <a:t> </a:t>
            </a:r>
            <a:r>
              <a:rPr lang="fr-FR" sz="2800" dirty="0" err="1">
                <a:latin typeface="Arial" pitchFamily="34" charset="0"/>
                <a:cs typeface="Arial" pitchFamily="34" charset="0"/>
              </a:rPr>
              <a:t>số</a:t>
            </a:r>
            <a:r>
              <a:rPr lang="fr-FR" sz="2800" dirty="0">
                <a:latin typeface="Arial" pitchFamily="34" charset="0"/>
                <a:cs typeface="Arial" pitchFamily="34" charset="0"/>
              </a:rPr>
              <a:t> </a:t>
            </a:r>
            <a:r>
              <a:rPr lang="fr-FR" sz="2800" err="1">
                <a:latin typeface="Arial" pitchFamily="34" charset="0"/>
                <a:cs typeface="Arial" pitchFamily="34" charset="0"/>
              </a:rPr>
              <a:t>người</a:t>
            </a:r>
            <a:r>
              <a:rPr lang="fr-FR" sz="2800">
                <a:latin typeface="Arial" pitchFamily="34" charset="0"/>
                <a:cs typeface="Arial" pitchFamily="34" charset="0"/>
              </a:rPr>
              <a:t> </a:t>
            </a:r>
            <a:r>
              <a:rPr lang="vi-VN" sz="2800">
                <a:latin typeface="Arial" pitchFamily="34" charset="0"/>
                <a:cs typeface="Arial" pitchFamily="34" charset="0"/>
              </a:rPr>
              <a:t>của 20</a:t>
            </a:r>
            <a:r>
              <a:rPr lang="fr-FR" sz="2800">
                <a:latin typeface="Arial" pitchFamily="34" charset="0"/>
                <a:cs typeface="Arial" pitchFamily="34" charset="0"/>
              </a:rPr>
              <a:t> </a:t>
            </a:r>
            <a:r>
              <a:rPr lang="fr-FR" sz="2800" dirty="0" err="1">
                <a:latin typeface="Arial" pitchFamily="34" charset="0"/>
                <a:cs typeface="Arial" pitchFamily="34" charset="0"/>
              </a:rPr>
              <a:t>hộ</a:t>
            </a:r>
            <a:r>
              <a:rPr lang="fr-FR" sz="2800" dirty="0">
                <a:latin typeface="Arial" pitchFamily="34" charset="0"/>
                <a:cs typeface="Arial" pitchFamily="34" charset="0"/>
              </a:rPr>
              <a:t> </a:t>
            </a:r>
            <a:r>
              <a:rPr lang="fr-FR" sz="2800" err="1">
                <a:latin typeface="Arial" pitchFamily="34" charset="0"/>
                <a:cs typeface="Arial" pitchFamily="34" charset="0"/>
              </a:rPr>
              <a:t>gia</a:t>
            </a:r>
            <a:r>
              <a:rPr lang="fr-FR" sz="2800">
                <a:latin typeface="Arial" pitchFamily="34" charset="0"/>
                <a:cs typeface="Arial" pitchFamily="34" charset="0"/>
              </a:rPr>
              <a:t> đìn</a:t>
            </a:r>
            <a:r>
              <a:rPr lang="vi-VN" sz="2800">
                <a:latin typeface="Arial" pitchFamily="34" charset="0"/>
                <a:cs typeface="Arial" pitchFamily="34" charset="0"/>
              </a:rPr>
              <a:t>h.</a:t>
            </a:r>
            <a:endParaRPr lang="vi-VN" sz="2800" dirty="0">
              <a:latin typeface="Arial" pitchFamily="34" charset="0"/>
              <a:cs typeface="Arial" pitchFamily="34" charset="0"/>
            </a:endParaRPr>
          </a:p>
        </p:txBody>
      </p:sp>
      <p:graphicFrame>
        <p:nvGraphicFramePr>
          <p:cNvPr id="11" name="Table 10"/>
          <p:cNvGraphicFramePr>
            <a:graphicFrameLocks noGrp="1"/>
          </p:cNvGraphicFramePr>
          <p:nvPr/>
        </p:nvGraphicFramePr>
        <p:xfrm>
          <a:off x="1712677" y="2371757"/>
          <a:ext cx="8476348" cy="1962912"/>
        </p:xfrm>
        <a:graphic>
          <a:graphicData uri="http://schemas.openxmlformats.org/drawingml/2006/table">
            <a:tbl>
              <a:tblPr firstRow="1" firstCol="1" bandRow="1">
                <a:tableStyleId>{5C22544A-7EE6-4342-B048-85BDC9FD1C3A}</a:tableStyleId>
              </a:tblPr>
              <a:tblGrid>
                <a:gridCol w="1337583">
                  <a:extLst>
                    <a:ext uri="{9D8B030D-6E8A-4147-A177-3AD203B41FA5}">
                      <a16:colId xmlns:a16="http://schemas.microsoft.com/office/drawing/2014/main" val="20000"/>
                    </a:ext>
                  </a:extLst>
                </a:gridCol>
                <a:gridCol w="3956627">
                  <a:extLst>
                    <a:ext uri="{9D8B030D-6E8A-4147-A177-3AD203B41FA5}">
                      <a16:colId xmlns:a16="http://schemas.microsoft.com/office/drawing/2014/main" val="20001"/>
                    </a:ext>
                  </a:extLst>
                </a:gridCol>
                <a:gridCol w="3182138">
                  <a:extLst>
                    <a:ext uri="{9D8B030D-6E8A-4147-A177-3AD203B41FA5}">
                      <a16:colId xmlns:a16="http://schemas.microsoft.com/office/drawing/2014/main" val="20002"/>
                    </a:ext>
                  </a:extLst>
                </a:gridCol>
              </a:tblGrid>
              <a:tr h="419002">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STT</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Họ và Tên chủ hộ</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Số người</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0"/>
                  </a:ext>
                </a:extLst>
              </a:tr>
              <a:tr h="419002">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1</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1"/>
                  </a:ext>
                </a:extLst>
              </a:tr>
              <a:tr h="419002">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2</a:t>
                      </a:r>
                      <a:endParaRPr lang="vi-VN" sz="280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a:effectLst/>
                          <a:latin typeface="Arial" pitchFamily="34" charset="0"/>
                          <a:cs typeface="Arial" pitchFamily="34" charset="0"/>
                        </a:rPr>
                        <a:t> </a:t>
                      </a:r>
                      <a:endParaRPr lang="vi-VN" sz="280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2"/>
                  </a:ext>
                </a:extLst>
              </a:tr>
              <a:tr h="419002">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3</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tc>
                  <a:txBody>
                    <a:bodyPr/>
                    <a:lstStyle/>
                    <a:p>
                      <a:pPr marL="0" marR="0" algn="ctr">
                        <a:lnSpc>
                          <a:spcPct val="115000"/>
                        </a:lnSpc>
                        <a:spcBef>
                          <a:spcPts val="0"/>
                        </a:spcBef>
                        <a:spcAft>
                          <a:spcPts val="0"/>
                        </a:spcAft>
                      </a:pPr>
                      <a:r>
                        <a:rPr lang="fr-FR" sz="2800" dirty="0">
                          <a:effectLst/>
                          <a:latin typeface="Arial" pitchFamily="34" charset="0"/>
                          <a:cs typeface="Arial" pitchFamily="34" charset="0"/>
                        </a:rPr>
                        <a:t> </a:t>
                      </a:r>
                      <a:endParaRPr lang="vi-VN" sz="2800"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12" name="Rectangle 1"/>
          <p:cNvSpPr>
            <a:spLocks noChangeArrowheads="1"/>
          </p:cNvSpPr>
          <p:nvPr/>
        </p:nvSpPr>
        <p:spPr bwMode="auto">
          <a:xfrm>
            <a:off x="442688" y="2058276"/>
            <a:ext cx="112485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578225" algn="l"/>
              </a:tabLst>
            </a:pPr>
            <a:r>
              <a:rPr kumimoji="0" lang="fr-FR" sz="2800" b="0" i="0" u="none" strike="noStrike" cap="none" normalizeH="0" baseline="0" dirty="0" err="1">
                <a:ln>
                  <a:noFill/>
                </a:ln>
                <a:solidFill>
                  <a:srgbClr val="FF0000"/>
                </a:solidFill>
                <a:effectLst/>
                <a:latin typeface="Arial" panose="020B0604020202020204" pitchFamily="34" charset="0"/>
                <a:ea typeface="Times New Roman" pitchFamily="18" charset="0"/>
                <a:cs typeface="Arial" panose="020B0604020202020204" pitchFamily="34" charset="0"/>
              </a:rPr>
              <a:t>Mẫu</a:t>
            </a:r>
            <a:r>
              <a:rPr kumimoji="0" lang="fr-FR" sz="2800" b="0" i="0" u="none" strike="noStrike" cap="none" normalizeH="0" baseline="0" dirty="0">
                <a:ln>
                  <a:noFill/>
                </a:ln>
                <a:solidFill>
                  <a:srgbClr val="FF0000"/>
                </a:solidFill>
                <a:effectLst/>
                <a:latin typeface="Arial" panose="020B0604020202020204" pitchFamily="34" charset="0"/>
                <a:ea typeface="Times New Roman" pitchFamily="18" charset="0"/>
                <a:cs typeface="Arial" panose="020B0604020202020204" pitchFamily="34" charset="0"/>
              </a:rPr>
              <a:t> 1</a:t>
            </a:r>
            <a:endParaRPr kumimoji="0" lang="vi-VN" sz="2800" b="0" i="0" u="none" strike="noStrike" cap="none" normalizeH="0" baseline="0" dirty="0">
              <a:ln>
                <a:noFill/>
              </a:ln>
              <a:solidFill>
                <a:srgbClr val="FF0000"/>
              </a:solidFill>
              <a:effectLst/>
              <a:latin typeface="Arial" pitchFamily="34" charset="0"/>
              <a:cs typeface="Arial" pitchFamily="34" charset="0"/>
            </a:endParaRPr>
          </a:p>
        </p:txBody>
      </p:sp>
      <p:sp>
        <p:nvSpPr>
          <p:cNvPr id="14" name="!!4">
            <a:extLst>
              <a:ext uri="{FF2B5EF4-FFF2-40B4-BE49-F238E27FC236}">
                <a16:creationId xmlns:a16="http://schemas.microsoft.com/office/drawing/2014/main" id="{58E6D429-DC53-47C4-8036-1E9D12B8E28B}"/>
              </a:ext>
            </a:extLst>
          </p:cNvPr>
          <p:cNvSpPr/>
          <p:nvPr/>
        </p:nvSpPr>
        <p:spPr>
          <a:xfrm>
            <a:off x="3201069" y="214653"/>
            <a:ext cx="5717294" cy="595790"/>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HƯỚNG DẪN TỰ HỌC Ở NHÀ</a:t>
            </a:r>
          </a:p>
        </p:txBody>
      </p:sp>
      <p:sp>
        <p:nvSpPr>
          <p:cNvPr id="13" name="Rectangle 2">
            <a:extLst>
              <a:ext uri="{FF2B5EF4-FFF2-40B4-BE49-F238E27FC236}">
                <a16:creationId xmlns:a16="http://schemas.microsoft.com/office/drawing/2014/main" id="{45D60562-028E-4B92-BB2B-E55173015A53}"/>
              </a:ext>
            </a:extLst>
          </p:cNvPr>
          <p:cNvSpPr/>
          <p:nvPr/>
        </p:nvSpPr>
        <p:spPr>
          <a:xfrm>
            <a:off x="112542" y="70579"/>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759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Arial" panose="020B0604020202020204" pitchFamily="34" charset="0"/>
                <a:cs typeface="Arial" panose="020B0604020202020204" pitchFamily="34" charset="0"/>
              </a:rPr>
              <a:t>Remember…</a:t>
            </a:r>
            <a:br>
              <a:rPr lang="en-US" sz="8000" dirty="0">
                <a:solidFill>
                  <a:schemeClr val="bg1"/>
                </a:solidFill>
                <a:latin typeface="Arial" panose="020B0604020202020204" pitchFamily="34" charset="0"/>
                <a:cs typeface="Arial" panose="020B0604020202020204" pitchFamily="34" charset="0"/>
              </a:rPr>
            </a:br>
            <a:r>
              <a:rPr lang="en-US" sz="8000" dirty="0">
                <a:solidFill>
                  <a:schemeClr val="bg1"/>
                </a:solidFill>
                <a:latin typeface="Arial" panose="020B0604020202020204" pitchFamily="34" charset="0"/>
                <a:cs typeface="Arial" panose="020B0604020202020204" pitchFamily="34"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Arial" panose="020B0604020202020204" pitchFamily="34" charset="0"/>
                <a:ea typeface="Tahoma" panose="020B0604030504040204" pitchFamily="34" charset="0"/>
                <a:cs typeface="Arial" panose="020B0604020202020204" pitchFamily="34" charset="0"/>
              </a:rPr>
              <a:t>Thank you!</a:t>
            </a:r>
            <a:endParaRPr lang="en-US" sz="20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79827" y="360457"/>
          <a:ext cx="10733648" cy="5910544"/>
        </p:xfrm>
        <a:graphic>
          <a:graphicData uri="http://schemas.openxmlformats.org/drawingml/2006/table">
            <a:tbl>
              <a:tblPr firstRow="1" bandRow="1">
                <a:tableStyleId>{5C22544A-7EE6-4342-B048-85BDC9FD1C3A}</a:tableStyleId>
              </a:tblPr>
              <a:tblGrid>
                <a:gridCol w="1139484">
                  <a:extLst>
                    <a:ext uri="{9D8B030D-6E8A-4147-A177-3AD203B41FA5}">
                      <a16:colId xmlns:a16="http://schemas.microsoft.com/office/drawing/2014/main" val="2279910657"/>
                    </a:ext>
                  </a:extLst>
                </a:gridCol>
                <a:gridCol w="6016281">
                  <a:extLst>
                    <a:ext uri="{9D8B030D-6E8A-4147-A177-3AD203B41FA5}">
                      <a16:colId xmlns:a16="http://schemas.microsoft.com/office/drawing/2014/main" val="3915478450"/>
                    </a:ext>
                  </a:extLst>
                </a:gridCol>
                <a:gridCol w="3577883">
                  <a:extLst>
                    <a:ext uri="{9D8B030D-6E8A-4147-A177-3AD203B41FA5}">
                      <a16:colId xmlns:a16="http://schemas.microsoft.com/office/drawing/2014/main" val="4097734924"/>
                    </a:ext>
                  </a:extLst>
                </a:gridCol>
              </a:tblGrid>
              <a:tr h="793094">
                <a:tc>
                  <a:txBody>
                    <a:bodyPr/>
                    <a:lstStyle/>
                    <a:p>
                      <a:r>
                        <a:rPr 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B</a:t>
                      </a:r>
                      <a:r>
                        <a:rPr lang="vi-VN" sz="2000" b="1" dirty="0">
                          <a:solidFill>
                            <a:srgbClr val="FF0000"/>
                          </a:solidFill>
                          <a:latin typeface="Arial" panose="020B0604020202020204" pitchFamily="34" charset="0"/>
                          <a:cs typeface="Arial" panose="020B0604020202020204" pitchFamily="34" charset="0"/>
                          <a:sym typeface="Wingdings" panose="05000000000000000000" pitchFamily="2" charset="2"/>
                        </a:rPr>
                        <a:t>ước</a:t>
                      </a:r>
                      <a:r>
                        <a:rPr 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 1</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Hỏi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từng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bạn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về</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chiều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cao</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ghi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chép</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lại</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a:t>
                      </a:r>
                    </a:p>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5871921"/>
                  </a:ext>
                </a:extLst>
              </a:tr>
              <a:tr h="2447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B</a:t>
                      </a:r>
                      <a:r>
                        <a:rPr lang="vi-VN" sz="2000" b="1" dirty="0">
                          <a:solidFill>
                            <a:srgbClr val="FF0000"/>
                          </a:solidFill>
                          <a:latin typeface="Arial" panose="020B0604020202020204" pitchFamily="34" charset="0"/>
                          <a:cs typeface="Arial" panose="020B0604020202020204" pitchFamily="34" charset="0"/>
                          <a:sym typeface="Wingdings" panose="05000000000000000000" pitchFamily="2" charset="2"/>
                        </a:rPr>
                        <a:t>ước</a:t>
                      </a:r>
                      <a:r>
                        <a:rPr 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 2</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indent="-342900" algn="l" defTabSz="914400" rtl="0" eaLnBrk="1" fontAlgn="auto" latinLnBrk="0" hangingPunct="1">
                        <a:lnSpc>
                          <a:spcPct val="100000"/>
                        </a:lnSpc>
                        <a:spcBef>
                          <a:spcPts val="0"/>
                        </a:spcBef>
                        <a:spcAft>
                          <a:spcPts val="0"/>
                        </a:spcAft>
                        <a:buClrTx/>
                        <a:buSzTx/>
                        <a:buFontTx/>
                        <a:buChar char="-"/>
                        <a:tabLst/>
                        <a:defRPr/>
                      </a:pP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Lập</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dãy</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bảng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số</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liệu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vẽ</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biểu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đồ</a:t>
                      </a:r>
                      <a:endPar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206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2147975"/>
                  </a:ext>
                </a:extLst>
              </a:tr>
              <a:tr h="26696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B</a:t>
                      </a:r>
                      <a:r>
                        <a:rPr lang="vi-VN" sz="2000" b="1" dirty="0">
                          <a:solidFill>
                            <a:srgbClr val="FF0000"/>
                          </a:solidFill>
                          <a:latin typeface="Arial" panose="020B0604020202020204" pitchFamily="34" charset="0"/>
                          <a:cs typeface="Arial" panose="020B0604020202020204" pitchFamily="34" charset="0"/>
                          <a:sym typeface="Wingdings" panose="05000000000000000000" pitchFamily="2" charset="2"/>
                        </a:rPr>
                        <a:t>ước</a:t>
                      </a:r>
                      <a:r>
                        <a:rPr 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 3</a:t>
                      </a: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Nhận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xét</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đ</a:t>
                      </a:r>
                      <a:r>
                        <a:rPr lang="vi-VN" sz="2000" b="1" dirty="0">
                          <a:solidFill>
                            <a:srgbClr val="002060"/>
                          </a:solidFill>
                          <a:latin typeface="Arial" panose="020B0604020202020204" pitchFamily="34" charset="0"/>
                          <a:cs typeface="Arial" panose="020B0604020202020204" pitchFamily="34" charset="0"/>
                          <a:sym typeface="Wingdings" panose="05000000000000000000" pitchFamily="2" charset="2"/>
                        </a:rPr>
                        <a:t>ược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bạn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nào</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cao</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nhất</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thấp</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nhât</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tính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chiều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cao</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TB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nhận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định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thông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tin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các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bạn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có</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chính</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xác</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không</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(VD: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một</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bạn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cao</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2m4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thì</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số</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liệu</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này</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có</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vấn</a:t>
                      </a:r>
                      <a:r>
                        <a:rPr lang="en-US" sz="2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2060"/>
                          </a:solidFill>
                          <a:latin typeface="Arial" panose="020B0604020202020204" pitchFamily="34" charset="0"/>
                          <a:cs typeface="Arial" panose="020B0604020202020204" pitchFamily="34" charset="0"/>
                          <a:sym typeface="Wingdings" panose="05000000000000000000" pitchFamily="2" charset="2"/>
                        </a:rPr>
                        <a:t>đề</a:t>
                      </a:r>
                      <a:endParaRPr lang="en-US" sz="2000" b="1" dirty="0">
                        <a:solidFill>
                          <a:srgbClr val="002060"/>
                        </a:solidFill>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0133277"/>
                  </a:ext>
                </a:extLst>
              </a:tr>
            </a:tbl>
          </a:graphicData>
        </a:graphic>
      </p:graphicFrame>
      <p:sp>
        <p:nvSpPr>
          <p:cNvPr id="3" name="Rectangle 2"/>
          <p:cNvSpPr/>
          <p:nvPr/>
        </p:nvSpPr>
        <p:spPr>
          <a:xfrm>
            <a:off x="7706638" y="360457"/>
            <a:ext cx="3557384" cy="707886"/>
          </a:xfrm>
          <a:prstGeom prst="rect">
            <a:avLst/>
          </a:prstGeom>
        </p:spPr>
        <p:txBody>
          <a:bodyPr wrap="none">
            <a:spAutoFit/>
          </a:bodyPr>
          <a:lstStyle/>
          <a:p>
            <a:pPr>
              <a:defRPr/>
            </a:pP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Thu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thập</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số</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liệu</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phân</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loại</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p>
          <a:p>
            <a:pPr>
              <a:defRPr/>
            </a:pP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kiểm</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đếm</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ghi</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chép</a:t>
            </a:r>
            <a:endParaRPr lang="en-US" sz="2000" b="1" dirty="0">
              <a:solidFill>
                <a:srgbClr val="0070C0"/>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nvGraphicFramePr>
        <p:xfrm>
          <a:off x="1688123" y="1631849"/>
          <a:ext cx="5106572" cy="1223892"/>
        </p:xfrm>
        <a:graphic>
          <a:graphicData uri="http://schemas.openxmlformats.org/drawingml/2006/table">
            <a:tbl>
              <a:tblPr firstRow="1" bandRow="1">
                <a:tableStyleId>{5C22544A-7EE6-4342-B048-85BDC9FD1C3A}</a:tableStyleId>
              </a:tblPr>
              <a:tblGrid>
                <a:gridCol w="3106370">
                  <a:extLst>
                    <a:ext uri="{9D8B030D-6E8A-4147-A177-3AD203B41FA5}">
                      <a16:colId xmlns:a16="http://schemas.microsoft.com/office/drawing/2014/main" val="2870281884"/>
                    </a:ext>
                  </a:extLst>
                </a:gridCol>
                <a:gridCol w="2000202">
                  <a:extLst>
                    <a:ext uri="{9D8B030D-6E8A-4147-A177-3AD203B41FA5}">
                      <a16:colId xmlns:a16="http://schemas.microsoft.com/office/drawing/2014/main" val="3095763281"/>
                    </a:ext>
                  </a:extLst>
                </a:gridCol>
              </a:tblGrid>
              <a:tr h="407964">
                <a:tc>
                  <a:txBody>
                    <a:bodyPr/>
                    <a:lstStyle/>
                    <a:p>
                      <a:pPr algn="ctr"/>
                      <a:r>
                        <a:rPr lang="en-US" dirty="0" err="1">
                          <a:solidFill>
                            <a:schemeClr val="tx1"/>
                          </a:solidFill>
                        </a:rPr>
                        <a:t>Tên</a:t>
                      </a:r>
                      <a:r>
                        <a:rPr lang="en-US" dirty="0">
                          <a:solidFill>
                            <a:schemeClr val="tx1"/>
                          </a:solidFill>
                        </a:rPr>
                        <a:t> </a:t>
                      </a:r>
                      <a:r>
                        <a:rPr lang="en-US" dirty="0" err="1">
                          <a:solidFill>
                            <a:schemeClr val="tx1"/>
                          </a:solidFill>
                        </a:rPr>
                        <a:t>học</a:t>
                      </a:r>
                      <a:r>
                        <a:rPr lang="en-US" dirty="0">
                          <a:solidFill>
                            <a:schemeClr val="tx1"/>
                          </a:solidFill>
                        </a:rPr>
                        <a:t> </a:t>
                      </a:r>
                      <a:r>
                        <a:rPr lang="en-US" dirty="0" err="1">
                          <a:solidFill>
                            <a:schemeClr val="tx1"/>
                          </a:solidFill>
                        </a:rPr>
                        <a:t>sinh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err="1">
                          <a:solidFill>
                            <a:schemeClr val="tx1"/>
                          </a:solidFill>
                        </a:rPr>
                        <a:t>Chiều</a:t>
                      </a:r>
                      <a:r>
                        <a:rPr lang="en-US" dirty="0">
                          <a:solidFill>
                            <a:schemeClr val="tx1"/>
                          </a:solidFill>
                        </a:rPr>
                        <a:t> </a:t>
                      </a:r>
                      <a:r>
                        <a:rPr lang="en-US" dirty="0" err="1">
                          <a:solidFill>
                            <a:schemeClr val="tx1"/>
                          </a:solidFill>
                        </a:rPr>
                        <a:t>cao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813081"/>
                  </a:ext>
                </a:extLst>
              </a:tr>
              <a:tr h="407964">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1215660"/>
                  </a:ext>
                </a:extLst>
              </a:tr>
              <a:tr h="40796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8193424"/>
                  </a:ext>
                </a:extLst>
              </a:tr>
            </a:tbl>
          </a:graphicData>
        </a:graphic>
      </p:graphicFrame>
      <p:sp>
        <p:nvSpPr>
          <p:cNvPr id="6" name="Down Arrow 5"/>
          <p:cNvSpPr/>
          <p:nvPr/>
        </p:nvSpPr>
        <p:spPr>
          <a:xfrm>
            <a:off x="2733963" y="2802409"/>
            <a:ext cx="436728"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632110" y="2824406"/>
            <a:ext cx="436728" cy="3411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78135" y="3121830"/>
            <a:ext cx="2748384" cy="387798"/>
          </a:xfrm>
          <a:prstGeom prst="rect">
            <a:avLst/>
          </a:prstGeom>
          <a:solidFill>
            <a:srgbClr val="FAE14E"/>
          </a:solidFill>
          <a:ln w="12700">
            <a:solidFill>
              <a:schemeClr val="tx1"/>
            </a:solidFill>
          </a:ln>
        </p:spPr>
        <p:txBody>
          <a:bodyPr wrap="square">
            <a:spAutoFit/>
          </a:bodyPr>
          <a:lstStyle/>
          <a:p>
            <a:pPr algn="ctr">
              <a:lnSpc>
                <a:spcPct val="120000"/>
              </a:lnSpc>
            </a:pPr>
            <a:r>
              <a:rPr lang="en-US" sz="1600" b="1" dirty="0">
                <a:solidFill>
                  <a:srgbClr val="0070C0"/>
                </a:solidFill>
              </a:rPr>
              <a:t>ĐỐI T</a:t>
            </a:r>
            <a:r>
              <a:rPr lang="vi-VN" sz="1600" b="1" dirty="0">
                <a:solidFill>
                  <a:srgbClr val="0070C0"/>
                </a:solidFill>
              </a:rPr>
              <a:t>ƯỢNG</a:t>
            </a:r>
            <a:r>
              <a:rPr lang="en-US" sz="1600" b="1" dirty="0">
                <a:solidFill>
                  <a:srgbClr val="0070C0"/>
                </a:solidFill>
              </a:rPr>
              <a:t> THỐNG KÊ</a:t>
            </a:r>
          </a:p>
        </p:txBody>
      </p:sp>
      <p:sp>
        <p:nvSpPr>
          <p:cNvPr id="9" name="Rectangle 8"/>
          <p:cNvSpPr/>
          <p:nvPr/>
        </p:nvSpPr>
        <p:spPr>
          <a:xfrm>
            <a:off x="4745912" y="3116103"/>
            <a:ext cx="2209123" cy="387798"/>
          </a:xfrm>
          <a:prstGeom prst="rect">
            <a:avLst/>
          </a:prstGeom>
          <a:solidFill>
            <a:srgbClr val="FAE14E"/>
          </a:solidFill>
          <a:ln w="12700">
            <a:solidFill>
              <a:schemeClr val="tx1"/>
            </a:solidFill>
          </a:ln>
        </p:spPr>
        <p:txBody>
          <a:bodyPr wrap="square">
            <a:spAutoFit/>
          </a:bodyPr>
          <a:lstStyle/>
          <a:p>
            <a:pPr algn="ctr">
              <a:lnSpc>
                <a:spcPct val="120000"/>
              </a:lnSpc>
            </a:pPr>
            <a:r>
              <a:rPr lang="en-US" sz="1600" b="1" dirty="0">
                <a:solidFill>
                  <a:srgbClr val="0070C0"/>
                </a:solidFill>
              </a:rPr>
              <a:t>TIÊU CHÍ THỐNG KÊ</a:t>
            </a:r>
          </a:p>
        </p:txBody>
      </p:sp>
      <p:sp>
        <p:nvSpPr>
          <p:cNvPr id="10" name="Rectangle 9"/>
          <p:cNvSpPr/>
          <p:nvPr/>
        </p:nvSpPr>
        <p:spPr>
          <a:xfrm>
            <a:off x="8102991" y="2043005"/>
            <a:ext cx="2263761" cy="400110"/>
          </a:xfrm>
          <a:prstGeom prst="rect">
            <a:avLst/>
          </a:prstGeom>
        </p:spPr>
        <p:txBody>
          <a:bodyPr wrap="none">
            <a:spAutoFit/>
          </a:bodyPr>
          <a:lstStyle/>
          <a:p>
            <a:pPr>
              <a:defRPr/>
            </a:pP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Biểu</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diễn</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dữ</a:t>
            </a:r>
            <a:r>
              <a:rPr lang="en-US" sz="2000" b="1" dirty="0">
                <a:solidFill>
                  <a:srgbClr val="0070C0"/>
                </a:solidFill>
                <a:latin typeface="Arial" panose="020B0604020202020204" pitchFamily="34" charset="0"/>
                <a:cs typeface="Arial" panose="020B0604020202020204" pitchFamily="34" charset="0"/>
                <a:sym typeface="Wingdings" panose="05000000000000000000" pitchFamily="2" charset="2"/>
              </a:rPr>
              <a:t> </a:t>
            </a:r>
            <a:r>
              <a:rPr lang="en-US" sz="2000" b="1" dirty="0" err="1">
                <a:solidFill>
                  <a:srgbClr val="0070C0"/>
                </a:solidFill>
                <a:latin typeface="Arial" panose="020B0604020202020204" pitchFamily="34" charset="0"/>
                <a:cs typeface="Arial" panose="020B0604020202020204" pitchFamily="34" charset="0"/>
                <a:sym typeface="Wingdings" panose="05000000000000000000" pitchFamily="2" charset="2"/>
              </a:rPr>
              <a:t>liệu</a:t>
            </a:r>
            <a:endParaRPr lang="en-US" sz="2000" b="1" dirty="0">
              <a:solidFill>
                <a:srgbClr val="0070C0"/>
              </a:solidFill>
              <a:latin typeface="Arial" panose="020B0604020202020204" pitchFamily="34" charset="0"/>
              <a:cs typeface="Arial" panose="020B0604020202020204" pitchFamily="34" charset="0"/>
            </a:endParaRPr>
          </a:p>
        </p:txBody>
      </p:sp>
      <p:sp>
        <p:nvSpPr>
          <p:cNvPr id="11" name="Rectangle 10"/>
          <p:cNvSpPr/>
          <p:nvPr/>
        </p:nvSpPr>
        <p:spPr>
          <a:xfrm>
            <a:off x="7661217" y="4175797"/>
            <a:ext cx="3452258" cy="1323439"/>
          </a:xfrm>
          <a:prstGeom prst="rect">
            <a:avLst/>
          </a:prstGeom>
        </p:spPr>
        <p:txBody>
          <a:bodyPr wrap="square">
            <a:spAutoFit/>
          </a:bodyPr>
          <a:lstStyle/>
          <a:p>
            <a:pPr>
              <a:defRPr/>
            </a:pPr>
            <a:r>
              <a:rPr lang="en-US" sz="2000" b="1" dirty="0" err="1">
                <a:solidFill>
                  <a:srgbClr val="0070C0"/>
                </a:solidFill>
                <a:latin typeface="Arial" panose="020B0604020202020204" pitchFamily="34" charset="0"/>
                <a:cs typeface="Arial" panose="020B0604020202020204" pitchFamily="34" charset="0"/>
              </a:rPr>
              <a:t>Phân</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tích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và</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xử</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lý</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dữ</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liệu</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để</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tìm</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ra</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những</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thông</a:t>
            </a:r>
            <a:r>
              <a:rPr lang="en-US" sz="2000" b="1" dirty="0">
                <a:solidFill>
                  <a:srgbClr val="0070C0"/>
                </a:solidFill>
                <a:latin typeface="Arial" panose="020B0604020202020204" pitchFamily="34" charset="0"/>
                <a:cs typeface="Arial" panose="020B0604020202020204" pitchFamily="34" charset="0"/>
              </a:rPr>
              <a:t> tin </a:t>
            </a:r>
            <a:r>
              <a:rPr lang="en-US" sz="2000" b="1" dirty="0" err="1">
                <a:solidFill>
                  <a:srgbClr val="0070C0"/>
                </a:solidFill>
                <a:latin typeface="Arial" panose="020B0604020202020204" pitchFamily="34" charset="0"/>
                <a:cs typeface="Arial" panose="020B0604020202020204" pitchFamily="34" charset="0"/>
              </a:rPr>
              <a:t>hữu</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ích</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và</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rút</a:t>
            </a:r>
            <a:r>
              <a:rPr lang="en-US" sz="2000" b="1" dirty="0">
                <a:solidFill>
                  <a:srgbClr val="0070C0"/>
                </a:solidFill>
                <a:latin typeface="Arial" panose="020B0604020202020204" pitchFamily="34" charset="0"/>
                <a:cs typeface="Arial" panose="020B0604020202020204" pitchFamily="34" charset="0"/>
              </a:rPr>
              <a:t> </a:t>
            </a:r>
            <a:r>
              <a:rPr lang="en-US" sz="2000" b="1" dirty="0" err="1">
                <a:solidFill>
                  <a:srgbClr val="0070C0"/>
                </a:solidFill>
                <a:latin typeface="Arial" panose="020B0604020202020204" pitchFamily="34" charset="0"/>
                <a:cs typeface="Arial" panose="020B0604020202020204" pitchFamily="34" charset="0"/>
              </a:rPr>
              <a:t>ra</a:t>
            </a:r>
            <a:r>
              <a:rPr lang="en-US" sz="2000" b="1" dirty="0">
                <a:solidFill>
                  <a:srgbClr val="0070C0"/>
                </a:solidFill>
                <a:latin typeface="Arial" panose="020B0604020202020204" pitchFamily="34" charset="0"/>
                <a:cs typeface="Arial" panose="020B0604020202020204" pitchFamily="34" charset="0"/>
              </a:rPr>
              <a:t> KL</a:t>
            </a:r>
          </a:p>
          <a:p>
            <a:endParaRPr lang="en-US" sz="2000" dirty="0">
              <a:latin typeface="Arial" panose="020B0604020202020204" pitchFamily="34" charset="0"/>
              <a:cs typeface="Arial" panose="020B0604020202020204" pitchFamily="34" charset="0"/>
            </a:endParaRPr>
          </a:p>
        </p:txBody>
      </p:sp>
      <p:sp>
        <p:nvSpPr>
          <p:cNvPr id="12" name="Cloud Callout 11"/>
          <p:cNvSpPr/>
          <p:nvPr/>
        </p:nvSpPr>
        <p:spPr>
          <a:xfrm>
            <a:off x="4557038" y="5064903"/>
            <a:ext cx="3149600" cy="1712686"/>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i="1" dirty="0">
                <a:solidFill>
                  <a:srgbClr val="FF0000"/>
                </a:solidFill>
              </a:rPr>
              <a:t>THỐNG KÊ</a:t>
            </a:r>
          </a:p>
        </p:txBody>
      </p:sp>
    </p:spTree>
    <p:extLst>
      <p:ext uri="{BB962C8B-B14F-4D97-AF65-F5344CB8AC3E}">
        <p14:creationId xmlns:p14="http://schemas.microsoft.com/office/powerpoint/2010/main" val="976648079"/>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017"/>
          <a:stretch/>
        </p:blipFill>
        <p:spPr bwMode="auto">
          <a:xfrm>
            <a:off x="408349" y="489950"/>
            <a:ext cx="11260403" cy="578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Rounded Corners 19">
            <a:extLst>
              <a:ext uri="{FF2B5EF4-FFF2-40B4-BE49-F238E27FC236}">
                <a16:creationId xmlns:a16="http://schemas.microsoft.com/office/drawing/2014/main" id="{F0B9D66F-5601-40B8-86B8-4B94AB7C2B0B}"/>
              </a:ext>
            </a:extLst>
          </p:cNvPr>
          <p:cNvSpPr/>
          <p:nvPr/>
        </p:nvSpPr>
        <p:spPr>
          <a:xfrm>
            <a:off x="159654" y="116270"/>
            <a:ext cx="5040029" cy="484657"/>
          </a:xfrm>
          <a:prstGeom prst="roundRect">
            <a:avLst>
              <a:gd name="adj" fmla="val 500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HOẠT ĐỘNG KHỞI ĐỘNG</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9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0">
            <a:extLst>
              <a:ext uri="{FF2B5EF4-FFF2-40B4-BE49-F238E27FC236}">
                <a16:creationId xmlns:a16="http://schemas.microsoft.com/office/drawing/2014/main" id="{1565CF18-F1F3-4B82-BB09-D6CB0A267E35}"/>
              </a:ext>
            </a:extLst>
          </p:cNvPr>
          <p:cNvPicPr>
            <a:picLocks noChangeAspect="1"/>
          </p:cNvPicPr>
          <p:nvPr/>
        </p:nvPicPr>
        <p:blipFill>
          <a:blip r:embed="rId2"/>
          <a:stretch>
            <a:fillRect/>
          </a:stretch>
        </p:blipFill>
        <p:spPr>
          <a:xfrm>
            <a:off x="360" y="1721"/>
            <a:ext cx="951059" cy="512108"/>
          </a:xfrm>
          <a:prstGeom prst="rect">
            <a:avLst/>
          </a:prstGeom>
        </p:spPr>
      </p:pic>
      <p:sp>
        <p:nvSpPr>
          <p:cNvPr id="16"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475889" y="289706"/>
            <a:ext cx="11367768" cy="584775"/>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u="sng" dirty="0">
                <a:cs typeface="Arial" panose="020B0604020202020204" pitchFamily="34" charset="0"/>
              </a:rPr>
              <a:t>CHƯƠNG IV:</a:t>
            </a:r>
            <a:r>
              <a:rPr lang="en-US" altLang="en-US" b="1" dirty="0">
                <a:cs typeface="Arial" panose="020B0604020202020204" pitchFamily="34" charset="0"/>
              </a:rPr>
              <a:t> </a:t>
            </a:r>
            <a:r>
              <a:rPr lang="en-US" altLang="en-US" b="1" dirty="0">
                <a:solidFill>
                  <a:srgbClr val="0000FF"/>
                </a:solidFill>
                <a:cs typeface="Arial" panose="020B0604020202020204" pitchFamily="34" charset="0"/>
              </a:rPr>
              <a:t>MỘT SỐ YẾU TỐ THỐNG KÊ VÀ XÁC SUẤT</a:t>
            </a:r>
          </a:p>
        </p:txBody>
      </p:sp>
      <p:sp>
        <p:nvSpPr>
          <p:cNvPr id="22" name="AutoShape 13">
            <a:extLst>
              <a:ext uri="{FF2B5EF4-FFF2-40B4-BE49-F238E27FC236}">
                <a16:creationId xmlns:a16="http://schemas.microsoft.com/office/drawing/2014/main" id="{156514C0-0037-4530-A8E3-DE7ED19759C5}"/>
              </a:ext>
            </a:extLst>
          </p:cNvPr>
          <p:cNvSpPr>
            <a:spLocks noChangeArrowheads="1"/>
          </p:cNvSpPr>
          <p:nvPr/>
        </p:nvSpPr>
        <p:spPr bwMode="gray">
          <a:xfrm>
            <a:off x="3575029" y="1090162"/>
            <a:ext cx="6102437" cy="880801"/>
          </a:xfrm>
          <a:prstGeom prst="roundRect">
            <a:avLst>
              <a:gd name="adj" fmla="val 11921"/>
            </a:avLst>
          </a:prstGeom>
          <a:solidFill>
            <a:schemeClr val="accent2">
              <a:lumMod val="20000"/>
              <a:lumOff val="80000"/>
            </a:schemeClr>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nSpc>
                <a:spcPct val="100000"/>
              </a:lnSpc>
              <a:spcBef>
                <a:spcPct val="0"/>
              </a:spcBef>
              <a:spcAft>
                <a:spcPct val="0"/>
              </a:spcAft>
              <a:buClrTx/>
              <a:buFontTx/>
              <a:buNone/>
            </a:pPr>
            <a:r>
              <a:rPr lang="en-US" altLang="en-US" sz="2800" b="1" dirty="0">
                <a:solidFill>
                  <a:schemeClr val="tx1"/>
                </a:solidFill>
                <a:latin typeface="Arial" panose="020B0604020202020204" pitchFamily="34" charset="0"/>
                <a:cs typeface="Arial" panose="020B0604020202020204" pitchFamily="34" charset="0"/>
              </a:rPr>
              <a:t>Thu </a:t>
            </a:r>
            <a:r>
              <a:rPr lang="en-US" altLang="en-US" sz="2800" b="1" dirty="0" err="1">
                <a:solidFill>
                  <a:schemeClr val="tx1"/>
                </a:solidFill>
                <a:latin typeface="Arial" panose="020B0604020202020204" pitchFamily="34" charset="0"/>
                <a:cs typeface="Arial" panose="020B0604020202020204" pitchFamily="34" charset="0"/>
              </a:rPr>
              <a:t>thập</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tổ</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chức</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err="1">
                <a:solidFill>
                  <a:schemeClr val="tx1"/>
                </a:solidFill>
                <a:latin typeface="Arial" panose="020B0604020202020204" pitchFamily="34" charset="0"/>
                <a:cs typeface="Arial" panose="020B0604020202020204" pitchFamily="34" charset="0"/>
              </a:rPr>
              <a:t>biểu</a:t>
            </a:r>
            <a:r>
              <a:rPr lang="en-US" altLang="en-US" sz="2800" b="1">
                <a:solidFill>
                  <a:schemeClr val="tx1"/>
                </a:solidFill>
                <a:latin typeface="Arial" panose="020B0604020202020204" pitchFamily="34" charset="0"/>
                <a:cs typeface="Arial" panose="020B0604020202020204" pitchFamily="34" charset="0"/>
              </a:rPr>
              <a:t> diễn, phân</a:t>
            </a:r>
          </a:p>
          <a:p>
            <a:pPr>
              <a:lnSpc>
                <a:spcPct val="100000"/>
              </a:lnSpc>
              <a:spcBef>
                <a:spcPct val="0"/>
              </a:spcBef>
              <a:spcAft>
                <a:spcPct val="0"/>
              </a:spcAft>
              <a:buClrTx/>
              <a:buFontTx/>
              <a:buNone/>
            </a:pPr>
            <a:r>
              <a:rPr lang="en-US" altLang="en-US" sz="2800" b="1">
                <a:solidFill>
                  <a:schemeClr val="tx1"/>
                </a:solidFill>
                <a:latin typeface="Arial" panose="020B0604020202020204" pitchFamily="34" charset="0"/>
                <a:cs typeface="Arial" panose="020B0604020202020204" pitchFamily="34" charset="0"/>
              </a:rPr>
              <a:t>tích </a:t>
            </a:r>
            <a:r>
              <a:rPr lang="en-US" altLang="en-US" sz="2800" b="1" dirty="0" err="1">
                <a:solidFill>
                  <a:schemeClr val="tx1"/>
                </a:solidFill>
                <a:latin typeface="Arial" panose="020B0604020202020204" pitchFamily="34" charset="0"/>
                <a:cs typeface="Arial" panose="020B0604020202020204" pitchFamily="34" charset="0"/>
              </a:rPr>
              <a:t>và</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xử</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lí</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dữ</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liệu</a:t>
            </a:r>
            <a:r>
              <a:rPr lang="en-US" altLang="en-US" sz="2800" b="1" dirty="0">
                <a:solidFill>
                  <a:schemeClr val="tx1"/>
                </a:solidFill>
                <a:latin typeface="Arial" panose="020B0604020202020204" pitchFamily="34" charset="0"/>
                <a:cs typeface="Arial" panose="020B0604020202020204" pitchFamily="34" charset="0"/>
              </a:rPr>
              <a:t>. </a:t>
            </a:r>
          </a:p>
        </p:txBody>
      </p:sp>
      <p:sp>
        <p:nvSpPr>
          <p:cNvPr id="20" name="AutoShape 15">
            <a:extLst>
              <a:ext uri="{FF2B5EF4-FFF2-40B4-BE49-F238E27FC236}">
                <a16:creationId xmlns:a16="http://schemas.microsoft.com/office/drawing/2014/main" id="{6A95C48A-F51E-49E1-9976-A0B0C1C3959F}"/>
              </a:ext>
            </a:extLst>
          </p:cNvPr>
          <p:cNvSpPr>
            <a:spLocks noChangeArrowheads="1"/>
          </p:cNvSpPr>
          <p:nvPr/>
        </p:nvSpPr>
        <p:spPr bwMode="gray">
          <a:xfrm>
            <a:off x="3575029" y="2210245"/>
            <a:ext cx="6102437" cy="811847"/>
          </a:xfrm>
          <a:prstGeom prst="roundRect">
            <a:avLst>
              <a:gd name="adj" fmla="val 11921"/>
            </a:avLst>
          </a:prstGeom>
          <a:solidFill>
            <a:srgbClr val="00B0F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algn="ctr" eaLnBrk="1" hangingPunct="1">
              <a:lnSpc>
                <a:spcPct val="100000"/>
              </a:lnSpc>
              <a:spcBef>
                <a:spcPct val="0"/>
              </a:spcBef>
              <a:spcAft>
                <a:spcPct val="0"/>
              </a:spcAft>
              <a:buClrTx/>
              <a:buSzTx/>
              <a:buFontTx/>
              <a:buNone/>
            </a:pPr>
            <a:r>
              <a:rPr lang="en-US" altLang="en-US" sz="2800" b="1" dirty="0" err="1">
                <a:solidFill>
                  <a:schemeClr val="bg1"/>
                </a:solidFill>
                <a:latin typeface="Arial" panose="020B0604020202020204" pitchFamily="34" charset="0"/>
                <a:cs typeface="Arial" panose="020B0604020202020204" pitchFamily="34" charset="0"/>
              </a:rPr>
              <a:t>Biểu</a:t>
            </a:r>
            <a:r>
              <a:rPr lang="en-US" altLang="en-US" sz="2800" b="1" dirty="0">
                <a:solidFill>
                  <a:schemeClr val="bg1"/>
                </a:solidFill>
                <a:latin typeface="Arial" panose="020B0604020202020204" pitchFamily="34" charset="0"/>
                <a:cs typeface="Arial" panose="020B0604020202020204" pitchFamily="34" charset="0"/>
              </a:rPr>
              <a:t> </a:t>
            </a:r>
            <a:r>
              <a:rPr lang="en-US" altLang="en-US" sz="2800" b="1" dirty="0" err="1">
                <a:solidFill>
                  <a:schemeClr val="bg1"/>
                </a:solidFill>
                <a:latin typeface="Arial" panose="020B0604020202020204" pitchFamily="34" charset="0"/>
                <a:cs typeface="Arial" panose="020B0604020202020204" pitchFamily="34" charset="0"/>
              </a:rPr>
              <a:t>đồ</a:t>
            </a:r>
            <a:r>
              <a:rPr lang="en-US" altLang="en-US" sz="2800" b="1" dirty="0">
                <a:solidFill>
                  <a:schemeClr val="bg1"/>
                </a:solidFill>
                <a:latin typeface="Arial" panose="020B0604020202020204" pitchFamily="34" charset="0"/>
                <a:cs typeface="Arial" panose="020B0604020202020204" pitchFamily="34" charset="0"/>
              </a:rPr>
              <a:t> </a:t>
            </a:r>
            <a:r>
              <a:rPr lang="en-US" altLang="en-US" sz="2800" b="1" dirty="0" err="1">
                <a:solidFill>
                  <a:schemeClr val="bg1"/>
                </a:solidFill>
                <a:latin typeface="Arial" panose="020B0604020202020204" pitchFamily="34" charset="0"/>
                <a:cs typeface="Arial" panose="020B0604020202020204" pitchFamily="34" charset="0"/>
              </a:rPr>
              <a:t>cột</a:t>
            </a:r>
            <a:r>
              <a:rPr lang="en-US" altLang="en-US" sz="2800" b="1" dirty="0">
                <a:solidFill>
                  <a:schemeClr val="bg1"/>
                </a:solidFill>
                <a:latin typeface="Arial" panose="020B0604020202020204" pitchFamily="34" charset="0"/>
                <a:cs typeface="Arial" panose="020B0604020202020204" pitchFamily="34" charset="0"/>
              </a:rPr>
              <a:t> </a:t>
            </a:r>
            <a:r>
              <a:rPr lang="en-US" altLang="en-US" sz="2800" b="1" dirty="0" err="1">
                <a:solidFill>
                  <a:schemeClr val="bg1"/>
                </a:solidFill>
                <a:latin typeface="Arial" panose="020B0604020202020204" pitchFamily="34" charset="0"/>
                <a:cs typeface="Arial" panose="020B0604020202020204" pitchFamily="34" charset="0"/>
              </a:rPr>
              <a:t>kép</a:t>
            </a:r>
            <a:endParaRPr lang="en-US" altLang="en-US" sz="2800" b="1" dirty="0">
              <a:solidFill>
                <a:schemeClr val="bg1"/>
              </a:solidFill>
              <a:latin typeface="Arial" panose="020B0604020202020204" pitchFamily="34" charset="0"/>
              <a:cs typeface="Arial" panose="020B0604020202020204" pitchFamily="34" charset="0"/>
            </a:endParaRPr>
          </a:p>
        </p:txBody>
      </p:sp>
      <p:sp>
        <p:nvSpPr>
          <p:cNvPr id="25" name="AutoShape 15">
            <a:extLst>
              <a:ext uri="{FF2B5EF4-FFF2-40B4-BE49-F238E27FC236}">
                <a16:creationId xmlns:a16="http://schemas.microsoft.com/office/drawing/2014/main" id="{3D5BE571-A087-4B9F-9A92-DA557148B746}"/>
              </a:ext>
            </a:extLst>
          </p:cNvPr>
          <p:cNvSpPr>
            <a:spLocks noChangeArrowheads="1"/>
          </p:cNvSpPr>
          <p:nvPr/>
        </p:nvSpPr>
        <p:spPr bwMode="gray">
          <a:xfrm>
            <a:off x="3593142" y="3226880"/>
            <a:ext cx="6084324" cy="1225139"/>
          </a:xfrm>
          <a:prstGeom prst="roundRect">
            <a:avLst>
              <a:gd name="adj" fmla="val 11921"/>
            </a:avLst>
          </a:prstGeom>
          <a:solidFill>
            <a:srgbClr val="FFC000"/>
          </a:solidFill>
          <a:ln w="2540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a:lnSpc>
                <a:spcPct val="90000"/>
              </a:lnSpc>
              <a:spcBef>
                <a:spcPts val="1200"/>
              </a:spcBef>
              <a:spcAft>
                <a:spcPts val="200"/>
              </a:spcAft>
              <a:buClr>
                <a:schemeClr val="accent1"/>
              </a:buClr>
              <a:buSzPct val="100000"/>
              <a:buFont typeface="Calibri" panose="020F0502020204030204" pitchFamily="34" charset="0"/>
              <a:buChar char=" "/>
              <a:defRPr sz="2000">
                <a:solidFill>
                  <a:srgbClr val="404040"/>
                </a:solidFill>
                <a:latin typeface="Calibri" panose="020F0502020204030204" pitchFamily="34" charset="0"/>
              </a:defRPr>
            </a:lvl1pPr>
            <a:lvl2pPr marL="742950" indent="-285750">
              <a:lnSpc>
                <a:spcPct val="90000"/>
              </a:lnSpc>
              <a:spcBef>
                <a:spcPts val="200"/>
              </a:spcBef>
              <a:spcAft>
                <a:spcPts val="400"/>
              </a:spcAft>
              <a:buClr>
                <a:schemeClr val="accent1"/>
              </a:buClr>
              <a:buFont typeface="Calibri" panose="020F0502020204030204" pitchFamily="34" charset="0"/>
              <a:buChar char="◦"/>
              <a:defRPr>
                <a:solidFill>
                  <a:srgbClr val="404040"/>
                </a:solidFill>
                <a:latin typeface="Calibri" panose="020F0502020204030204" pitchFamily="34" charset="0"/>
              </a:defRPr>
            </a:lvl2pPr>
            <a:lvl3pPr marL="11430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3pPr>
            <a:lvl4pPr marL="16002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4pPr>
            <a:lvl5pPr marL="2057400" indent="-22860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5pPr>
            <a:lvl6pPr marL="25146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6pPr>
            <a:lvl7pPr marL="29718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7pPr>
            <a:lvl8pPr marL="34290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8pPr>
            <a:lvl9pPr marL="3886200" indent="-228600" eaLnBrk="0" fontAlgn="base" hangingPunct="0">
              <a:lnSpc>
                <a:spcPct val="90000"/>
              </a:lnSpc>
              <a:spcBef>
                <a:spcPts val="200"/>
              </a:spcBef>
              <a:spcAft>
                <a:spcPts val="400"/>
              </a:spcAft>
              <a:buClr>
                <a:schemeClr val="accent1"/>
              </a:buClr>
              <a:buFont typeface="Calibri" panose="020F0502020204030204" pitchFamily="34" charset="0"/>
              <a:buChar char="◦"/>
              <a:defRPr sz="1400">
                <a:solidFill>
                  <a:srgbClr val="404040"/>
                </a:solidFill>
                <a:latin typeface="Calibri" panose="020F0502020204030204" pitchFamily="34" charset="0"/>
              </a:defRPr>
            </a:lvl9pPr>
          </a:lstStyle>
          <a:p>
            <a:pPr eaLnBrk="1" hangingPunct="1">
              <a:lnSpc>
                <a:spcPct val="100000"/>
              </a:lnSpc>
              <a:spcBef>
                <a:spcPct val="0"/>
              </a:spcBef>
              <a:spcAft>
                <a:spcPct val="0"/>
              </a:spcAft>
              <a:buClrTx/>
              <a:buSzTx/>
              <a:buFontTx/>
              <a:buNone/>
            </a:pPr>
            <a:r>
              <a:rPr lang="en-US" altLang="en-US" sz="2800" b="1" dirty="0" err="1">
                <a:solidFill>
                  <a:schemeClr val="tx1"/>
                </a:solidFill>
                <a:latin typeface="Arial" panose="020B0604020202020204" pitchFamily="34" charset="0"/>
                <a:cs typeface="Arial" panose="020B0604020202020204" pitchFamily="34" charset="0"/>
              </a:rPr>
              <a:t>Mô</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hình</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xác</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suất</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trong</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một</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số</a:t>
            </a:r>
            <a:r>
              <a:rPr lang="en-US" altLang="en-US" sz="2800" b="1" dirty="0">
                <a:solidFill>
                  <a:schemeClr val="tx1"/>
                </a:solidFill>
                <a:latin typeface="Arial" panose="020B0604020202020204" pitchFamily="34" charset="0"/>
                <a:cs typeface="Arial" panose="020B0604020202020204" pitchFamily="34" charset="0"/>
              </a:rPr>
              <a:t> </a:t>
            </a:r>
          </a:p>
          <a:p>
            <a:pPr eaLnBrk="1" hangingPunct="1">
              <a:lnSpc>
                <a:spcPct val="100000"/>
              </a:lnSpc>
              <a:spcBef>
                <a:spcPct val="0"/>
              </a:spcBef>
              <a:spcAft>
                <a:spcPct val="0"/>
              </a:spcAft>
              <a:buClrTx/>
              <a:buSzTx/>
              <a:buFontTx/>
              <a:buNone/>
            </a:pPr>
            <a:r>
              <a:rPr lang="en-US" altLang="en-US" sz="2800" b="1" dirty="0" err="1">
                <a:solidFill>
                  <a:schemeClr val="tx1"/>
                </a:solidFill>
                <a:latin typeface="Arial" panose="020B0604020202020204" pitchFamily="34" charset="0"/>
                <a:cs typeface="Arial" panose="020B0604020202020204" pitchFamily="34" charset="0"/>
              </a:rPr>
              <a:t>Trò</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chơi</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và</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thí</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nghiệm</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đơn</a:t>
            </a:r>
            <a:r>
              <a:rPr lang="en-US" altLang="en-US" sz="2800" b="1" dirty="0">
                <a:solidFill>
                  <a:schemeClr val="tx1"/>
                </a:solidFill>
                <a:latin typeface="Arial" panose="020B0604020202020204" pitchFamily="34" charset="0"/>
                <a:cs typeface="Arial" panose="020B0604020202020204" pitchFamily="34" charset="0"/>
              </a:rPr>
              <a:t> </a:t>
            </a:r>
            <a:r>
              <a:rPr lang="en-US" altLang="en-US" sz="2800" b="1" dirty="0" err="1">
                <a:solidFill>
                  <a:schemeClr val="tx1"/>
                </a:solidFill>
                <a:latin typeface="Arial" panose="020B0604020202020204" pitchFamily="34" charset="0"/>
                <a:cs typeface="Arial" panose="020B0604020202020204" pitchFamily="34" charset="0"/>
              </a:rPr>
              <a:t>giản</a:t>
            </a:r>
            <a:r>
              <a:rPr lang="en-US" altLang="en-US" sz="2800" b="1" dirty="0">
                <a:solidFill>
                  <a:schemeClr val="tx1"/>
                </a:solidFill>
                <a:latin typeface="Arial" panose="020B0604020202020204" pitchFamily="34" charset="0"/>
                <a:cs typeface="Arial" panose="020B0604020202020204" pitchFamily="34" charset="0"/>
              </a:rPr>
              <a:t>.</a:t>
            </a:r>
          </a:p>
        </p:txBody>
      </p:sp>
      <p:sp>
        <p:nvSpPr>
          <p:cNvPr id="23" name="AutoShape 17">
            <a:extLst>
              <a:ext uri="{FF2B5EF4-FFF2-40B4-BE49-F238E27FC236}">
                <a16:creationId xmlns:a16="http://schemas.microsoft.com/office/drawing/2014/main" id="{7AA2DFEE-3B38-43D7-9B16-F6E9F09FA924}"/>
              </a:ext>
            </a:extLst>
          </p:cNvPr>
          <p:cNvSpPr>
            <a:spLocks noChangeArrowheads="1"/>
          </p:cNvSpPr>
          <p:nvPr/>
        </p:nvSpPr>
        <p:spPr bwMode="gray">
          <a:xfrm>
            <a:off x="3552341" y="4675888"/>
            <a:ext cx="6125125" cy="1315412"/>
          </a:xfrm>
          <a:prstGeom prst="roundRect">
            <a:avLst>
              <a:gd name="adj" fmla="val 11921"/>
            </a:avLst>
          </a:prstGeom>
          <a:solidFill>
            <a:schemeClr val="accent6">
              <a:lumMod val="40000"/>
              <a:lumOff val="60000"/>
            </a:schemeClr>
          </a:solidFill>
          <a:ln w="25400">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eaLnBrk="1" hangingPunct="1">
              <a:defRPr/>
            </a:pPr>
            <a:r>
              <a:rPr lang="en-US" sz="2800" b="1" dirty="0" err="1">
                <a:latin typeface="Arial" panose="020B0604020202020204" pitchFamily="34" charset="0"/>
                <a:cs typeface="Arial" panose="020B0604020202020204" pitchFamily="34" charset="0"/>
              </a:rPr>
              <a:t>Xác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thực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nghiệm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p>
          <a:p>
            <a:pPr algn="just" eaLnBrk="1" hangingPunct="1">
              <a:defRPr/>
            </a:pP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trò</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nghiệm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đơn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giản</a:t>
            </a:r>
            <a:endParaRPr lang="en-US" sz="2800" b="1" dirty="0">
              <a:latin typeface="Arial" panose="020B0604020202020204" pitchFamily="34" charset="0"/>
              <a:cs typeface="Arial" panose="020B0604020202020204" pitchFamily="34" charset="0"/>
            </a:endParaRPr>
          </a:p>
        </p:txBody>
      </p:sp>
      <p:sp>
        <p:nvSpPr>
          <p:cNvPr id="17" name="Freeform 6">
            <a:extLst>
              <a:ext uri="{FF2B5EF4-FFF2-40B4-BE49-F238E27FC236}">
                <a16:creationId xmlns:a16="http://schemas.microsoft.com/office/drawing/2014/main" id="{1ED18C14-CE8B-4AB0-B542-ADD1087ABE24}"/>
              </a:ext>
            </a:extLst>
          </p:cNvPr>
          <p:cNvSpPr>
            <a:spLocks/>
          </p:cNvSpPr>
          <p:nvPr/>
        </p:nvSpPr>
        <p:spPr bwMode="gray">
          <a:xfrm>
            <a:off x="1966685" y="1380024"/>
            <a:ext cx="1175425" cy="1385256"/>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8" name="Freeform 4">
            <a:extLst>
              <a:ext uri="{FF2B5EF4-FFF2-40B4-BE49-F238E27FC236}">
                <a16:creationId xmlns:a16="http://schemas.microsoft.com/office/drawing/2014/main" id="{E102E449-8B8F-4739-8D65-F48585688933}"/>
              </a:ext>
            </a:extLst>
          </p:cNvPr>
          <p:cNvSpPr>
            <a:spLocks/>
          </p:cNvSpPr>
          <p:nvPr/>
        </p:nvSpPr>
        <p:spPr bwMode="gray">
          <a:xfrm flipV="1">
            <a:off x="1974020" y="2681558"/>
            <a:ext cx="1217279" cy="1282254"/>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19" name="Freeform 5">
            <a:extLst>
              <a:ext uri="{FF2B5EF4-FFF2-40B4-BE49-F238E27FC236}">
                <a16:creationId xmlns:a16="http://schemas.microsoft.com/office/drawing/2014/main" id="{685F497B-2DEB-4BDF-A745-91CA90845F3D}"/>
              </a:ext>
            </a:extLst>
          </p:cNvPr>
          <p:cNvSpPr>
            <a:spLocks/>
          </p:cNvSpPr>
          <p:nvPr/>
        </p:nvSpPr>
        <p:spPr bwMode="gray">
          <a:xfrm rot="16200000">
            <a:off x="2422484" y="2138258"/>
            <a:ext cx="343285" cy="1095968"/>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sp>
        <p:nvSpPr>
          <p:cNvPr id="33" name="Freeform 4">
            <a:extLst>
              <a:ext uri="{FF2B5EF4-FFF2-40B4-BE49-F238E27FC236}">
                <a16:creationId xmlns:a16="http://schemas.microsoft.com/office/drawing/2014/main" id="{E102E449-8B8F-4739-8D65-F48585688933}"/>
              </a:ext>
            </a:extLst>
          </p:cNvPr>
          <p:cNvSpPr>
            <a:spLocks/>
          </p:cNvSpPr>
          <p:nvPr/>
        </p:nvSpPr>
        <p:spPr bwMode="gray">
          <a:xfrm flipV="1">
            <a:off x="1989177" y="3981443"/>
            <a:ext cx="1188719" cy="1342188"/>
          </a:xfrm>
          <a:custGeom>
            <a:avLst/>
            <a:gdLst>
              <a:gd name="T0" fmla="*/ 2147483646 w 933"/>
              <a:gd name="T1" fmla="*/ 2147483646 h 1182"/>
              <a:gd name="T2" fmla="*/ 2147483646 w 933"/>
              <a:gd name="T3" fmla="*/ 2147483646 h 1182"/>
              <a:gd name="T4" fmla="*/ 2147483646 w 933"/>
              <a:gd name="T5" fmla="*/ 2147483646 h 1182"/>
              <a:gd name="T6" fmla="*/ 2147483646 w 933"/>
              <a:gd name="T7" fmla="*/ 2147483646 h 1182"/>
              <a:gd name="T8" fmla="*/ 2147483646 w 933"/>
              <a:gd name="T9" fmla="*/ 2147483646 h 1182"/>
              <a:gd name="T10" fmla="*/ 2147483646 w 933"/>
              <a:gd name="T11" fmla="*/ 2147483646 h 1182"/>
              <a:gd name="T12" fmla="*/ 2147483646 w 933"/>
              <a:gd name="T13" fmla="*/ 0 h 1182"/>
              <a:gd name="T14" fmla="*/ 2147483646 w 933"/>
              <a:gd name="T15" fmla="*/ 2147483646 h 1182"/>
              <a:gd name="T16" fmla="*/ 2147483646 w 933"/>
              <a:gd name="T17" fmla="*/ 2147483646 h 1182"/>
              <a:gd name="T18" fmla="*/ 0 w 933"/>
              <a:gd name="T19" fmla="*/ 2147483646 h 1182"/>
              <a:gd name="T20" fmla="*/ 0 w 933"/>
              <a:gd name="T21" fmla="*/ 2147483646 h 1182"/>
              <a:gd name="T22" fmla="*/ 2147483646 w 933"/>
              <a:gd name="T23" fmla="*/ 2147483646 h 11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nvGrpSpPr>
          <p:cNvPr id="2" name="Group 1"/>
          <p:cNvGrpSpPr/>
          <p:nvPr/>
        </p:nvGrpSpPr>
        <p:grpSpPr>
          <a:xfrm>
            <a:off x="654302" y="2297804"/>
            <a:ext cx="1958994" cy="1958994"/>
            <a:chOff x="654302" y="2365039"/>
            <a:chExt cx="1958994" cy="1958994"/>
          </a:xfrm>
        </p:grpSpPr>
        <p:pic>
          <p:nvPicPr>
            <p:cNvPr id="24" name="Picture 19" descr="YG_circle001">
              <a:extLst>
                <a:ext uri="{FF2B5EF4-FFF2-40B4-BE49-F238E27FC236}">
                  <a16:creationId xmlns:a16="http://schemas.microsoft.com/office/drawing/2014/main" id="{5E23A88A-4AEA-42FD-8BE1-8BF7648FF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02" y="2365039"/>
              <a:ext cx="1958994" cy="195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E72EFA01-109D-400D-AB38-990BC9C4174D}"/>
                </a:ext>
              </a:extLst>
            </p:cNvPr>
            <p:cNvSpPr txBox="1"/>
            <p:nvPr/>
          </p:nvSpPr>
          <p:spPr>
            <a:xfrm>
              <a:off x="791738" y="2920588"/>
              <a:ext cx="1696125" cy="954107"/>
            </a:xfrm>
            <a:prstGeom prst="rect">
              <a:avLst/>
            </a:prstGeom>
            <a:noFill/>
          </p:spPr>
          <p:txBody>
            <a:bodyPr wrap="square" rtlCol="0">
              <a:spAutoFit/>
            </a:bodyPr>
            <a:lstStyle/>
            <a:p>
              <a:pPr algn="ctr"/>
              <a:r>
                <a:rPr lang="en-US" sz="2800" b="1" dirty="0" err="1">
                  <a:latin typeface="Arial" panose="020B0604020202020204" pitchFamily="34" charset="0"/>
                  <a:cs typeface="Arial" panose="020B0604020202020204" pitchFamily="34" charset="0"/>
                </a:rPr>
                <a:t>Chương</a:t>
              </a:r>
              <a:r>
                <a:rPr lang="en-US" sz="2800" b="1" dirty="0">
                  <a:latin typeface="Arial" panose="020B0604020202020204" pitchFamily="34" charset="0"/>
                  <a:cs typeface="Arial" panose="020B0604020202020204" pitchFamily="34" charset="0"/>
                </a:rPr>
                <a:t> IV</a:t>
              </a:r>
            </a:p>
          </p:txBody>
        </p:sp>
      </p:grpSp>
    </p:spTree>
    <p:extLst>
      <p:ext uri="{BB962C8B-B14F-4D97-AF65-F5344CB8AC3E}">
        <p14:creationId xmlns:p14="http://schemas.microsoft.com/office/powerpoint/2010/main" val="381580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0" grpId="0" animBg="1"/>
      <p:bldP spid="25"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a:extLst>
              <a:ext uri="{FF2B5EF4-FFF2-40B4-BE49-F238E27FC236}">
                <a16:creationId xmlns:a16="http://schemas.microsoft.com/office/drawing/2014/main" id="{8B6E1182-5CF9-4F61-BA09-B9038CB346D2}"/>
              </a:ext>
            </a:extLst>
          </p:cNvPr>
          <p:cNvPicPr>
            <a:picLocks noChangeAspect="1" noChangeArrowheads="1"/>
          </p:cNvPicPr>
          <p:nvPr/>
        </p:nvPicPr>
        <p:blipFill>
          <a:blip r:embed="rId7">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3661580" y="972818"/>
            <a:ext cx="5029200" cy="5029200"/>
          </a:xfrm>
          <a:prstGeom prst="rect">
            <a:avLst/>
          </a:prstGeom>
          <a:noFill/>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1CA1793-B808-459B-83CC-3B2E095A5E81}"/>
              </a:ext>
            </a:extLst>
          </p:cNvPr>
          <p:cNvSpPr txBox="1"/>
          <p:nvPr/>
        </p:nvSpPr>
        <p:spPr>
          <a:xfrm>
            <a:off x="907040" y="2020787"/>
            <a:ext cx="10305012" cy="1323439"/>
          </a:xfrm>
          <a:prstGeom prst="rect">
            <a:avLst/>
          </a:prstGeom>
          <a:noFill/>
        </p:spPr>
        <p:txBody>
          <a:bodyPr wrap="square" rtlCol="0">
            <a:spAutoFit/>
            <a:scene3d>
              <a:camera prst="obliqueTopLeft"/>
              <a:lightRig rig="harsh" dir="t"/>
            </a:scene3d>
            <a:sp3d extrusionH="57150" prstMaterial="matte">
              <a:bevelT w="63500" h="12700" prst="relaxedInset"/>
              <a:contourClr>
                <a:schemeClr val="bg1">
                  <a:lumMod val="65000"/>
                </a:schemeClr>
              </a:contourClr>
            </a:sp3d>
          </a:bodyPr>
          <a:lstStyle/>
          <a:p>
            <a:pPr algn="ctr">
              <a:spcBef>
                <a:spcPct val="0"/>
              </a:spcBef>
              <a:buFontTx/>
              <a:buNone/>
            </a:pPr>
            <a:r>
              <a:rPr lang="en-US" altLang="en-US" sz="4000" b="1" dirty="0">
                <a:solidFill>
                  <a:srgbClr val="FF0000"/>
                </a:solidFill>
                <a:latin typeface="Arial" panose="020B0604020202020204" pitchFamily="34" charset="0"/>
                <a:cs typeface="Arial" panose="020B0604020202020204" pitchFamily="34" charset="0"/>
              </a:rPr>
              <a:t>§1: </a:t>
            </a:r>
            <a:r>
              <a:rPr lang="en-US" altLang="en-US" sz="4000" b="1" dirty="0">
                <a:solidFill>
                  <a:srgbClr val="3501B7"/>
                </a:solidFill>
                <a:latin typeface="Arial" panose="020B0604020202020204" pitchFamily="34" charset="0"/>
                <a:cs typeface="Arial" panose="020B0604020202020204" pitchFamily="34" charset="0"/>
              </a:rPr>
              <a:t>THU THẬP, TỔ CHỨC, BIỂU DIỄN, </a:t>
            </a:r>
          </a:p>
          <a:p>
            <a:pPr algn="ctr">
              <a:spcBef>
                <a:spcPct val="0"/>
              </a:spcBef>
              <a:buFontTx/>
              <a:buNone/>
            </a:pPr>
            <a:r>
              <a:rPr lang="en-US" altLang="en-US" sz="4000" b="1" dirty="0">
                <a:solidFill>
                  <a:srgbClr val="3501B7"/>
                </a:solidFill>
                <a:latin typeface="Arial" panose="020B0604020202020204" pitchFamily="34" charset="0"/>
                <a:cs typeface="Arial" panose="020B0604020202020204" pitchFamily="34" charset="0"/>
              </a:rPr>
              <a:t>PHÂN TÍCH VÀ XỬ LÝ DỮ LIỆU</a:t>
            </a:r>
          </a:p>
        </p:txBody>
      </p:sp>
      <p:pic>
        <p:nvPicPr>
          <p:cNvPr id="63" name="Picture 62" descr="A close up of a flower&#10;&#10;Description automatically generated">
            <a:extLst>
              <a:ext uri="{FF2B5EF4-FFF2-40B4-BE49-F238E27FC236}">
                <a16:creationId xmlns:a16="http://schemas.microsoft.com/office/drawing/2014/main" id="{5E62D0F6-D62D-42D8-86AE-12227C453AF0}"/>
              </a:ext>
            </a:extLst>
          </p:cNvPr>
          <p:cNvPicPr>
            <a:picLocks noChangeAspect="1"/>
          </p:cNvPicPr>
          <p:nvPr/>
        </p:nvPicPr>
        <p:blipFill rotWithShape="1">
          <a:blip r:embed="rId8">
            <a:extLst>
              <a:ext uri="{28A0092B-C50C-407E-A947-70E740481C1C}">
                <a14:useLocalDpi xmlns:a14="http://schemas.microsoft.com/office/drawing/2010/main" val="0"/>
              </a:ext>
            </a:extLst>
          </a:blip>
          <a:srcRect r="6219" b="23943"/>
          <a:stretch/>
        </p:blipFill>
        <p:spPr>
          <a:xfrm>
            <a:off x="-14383" y="-191447"/>
            <a:ext cx="1897412" cy="3886200"/>
          </a:xfrm>
          <a:prstGeom prst="rect">
            <a:avLst/>
          </a:prstGeom>
        </p:spPr>
      </p:pic>
      <p:pic>
        <p:nvPicPr>
          <p:cNvPr id="64" name="Picture 63" descr="A close up of a flower&#10;&#10;Description automatically generated">
            <a:extLst>
              <a:ext uri="{FF2B5EF4-FFF2-40B4-BE49-F238E27FC236}">
                <a16:creationId xmlns:a16="http://schemas.microsoft.com/office/drawing/2014/main" id="{666D1676-4DC8-463A-B0A2-A385A36FE2D0}"/>
              </a:ext>
            </a:extLst>
          </p:cNvPr>
          <p:cNvPicPr>
            <a:picLocks noChangeAspect="1"/>
          </p:cNvPicPr>
          <p:nvPr/>
        </p:nvPicPr>
        <p:blipFill rotWithShape="1">
          <a:blip r:embed="rId8">
            <a:extLst>
              <a:ext uri="{28A0092B-C50C-407E-A947-70E740481C1C}">
                <a14:useLocalDpi xmlns:a14="http://schemas.microsoft.com/office/drawing/2010/main" val="0"/>
              </a:ext>
            </a:extLst>
          </a:blip>
          <a:srcRect r="6219" b="23943"/>
          <a:stretch/>
        </p:blipFill>
        <p:spPr>
          <a:xfrm flipH="1">
            <a:off x="10214732" y="-171125"/>
            <a:ext cx="1994639" cy="3886200"/>
          </a:xfrm>
          <a:prstGeom prst="rect">
            <a:avLst/>
          </a:prstGeom>
        </p:spPr>
      </p:pic>
      <p:pic>
        <p:nvPicPr>
          <p:cNvPr id="65" name="PA_图片 31">
            <a:extLst>
              <a:ext uri="{FF2B5EF4-FFF2-40B4-BE49-F238E27FC236}">
                <a16:creationId xmlns:a16="http://schemas.microsoft.com/office/drawing/2014/main" id="{86AC9B00-0FE8-4BA6-8816-2013257BC99A}"/>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rot="5112042">
            <a:off x="9929666" y="2871818"/>
            <a:ext cx="3551723" cy="2266129"/>
          </a:xfrm>
          <a:prstGeom prst="rect">
            <a:avLst/>
          </a:prstGeom>
        </p:spPr>
      </p:pic>
      <p:pic>
        <p:nvPicPr>
          <p:cNvPr id="66" name="PA_图片 4">
            <a:extLst>
              <a:ext uri="{FF2B5EF4-FFF2-40B4-BE49-F238E27FC236}">
                <a16:creationId xmlns:a16="http://schemas.microsoft.com/office/drawing/2014/main" id="{D32E4FF0-05F2-477A-A810-8B67EA88303A}"/>
              </a:ext>
            </a:extLst>
          </p:cNvPr>
          <p:cNvPicPr>
            <a:picLocks noChangeAspect="1"/>
          </p:cNvPicPr>
          <p:nvPr>
            <p:custDataLst>
              <p:tags r:id="rId2"/>
            </p:custDataLst>
          </p:nvPr>
        </p:nvPicPr>
        <p:blipFill rotWithShape="1">
          <a:blip r:embed="rId10" cstate="print">
            <a:extLst>
              <a:ext uri="{28A0092B-C50C-407E-A947-70E740481C1C}">
                <a14:useLocalDpi xmlns:a14="http://schemas.microsoft.com/office/drawing/2010/main" val="0"/>
              </a:ext>
            </a:extLst>
          </a:blip>
          <a:srcRect l="9527" t="15136" b="37127"/>
          <a:stretch/>
        </p:blipFill>
        <p:spPr>
          <a:xfrm flipH="1">
            <a:off x="5390872" y="5755430"/>
            <a:ext cx="6781800" cy="1159152"/>
          </a:xfrm>
          <a:prstGeom prst="rect">
            <a:avLst/>
          </a:prstGeom>
        </p:spPr>
      </p:pic>
      <p:pic>
        <p:nvPicPr>
          <p:cNvPr id="67" name="PA_图片 31">
            <a:extLst>
              <a:ext uri="{FF2B5EF4-FFF2-40B4-BE49-F238E27FC236}">
                <a16:creationId xmlns:a16="http://schemas.microsoft.com/office/drawing/2014/main" id="{254F696F-E08C-40C2-9D56-E859D8B69E8B}"/>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rot="16487958" flipH="1">
            <a:off x="-868822" y="3237973"/>
            <a:ext cx="3551723" cy="2541049"/>
          </a:xfrm>
          <a:prstGeom prst="rect">
            <a:avLst/>
          </a:prstGeom>
        </p:spPr>
      </p:pic>
      <p:pic>
        <p:nvPicPr>
          <p:cNvPr id="68" name="PA_图片 35">
            <a:extLst>
              <a:ext uri="{FF2B5EF4-FFF2-40B4-BE49-F238E27FC236}">
                <a16:creationId xmlns:a16="http://schemas.microsoft.com/office/drawing/2014/main" id="{F421506A-DD9B-4EEE-A9AC-CFBC4B00ADEC}"/>
              </a:ext>
            </a:extLst>
          </p:cNvPr>
          <p:cNvPicPr>
            <a:picLocks noChangeAspect="1"/>
          </p:cNvPicPr>
          <p:nvPr>
            <p:custDataLst>
              <p:tags r:id="rId4"/>
            </p:custDataLst>
          </p:nvPr>
        </p:nvPicPr>
        <p:blipFill>
          <a:blip r:embed="rId12" cstate="print">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260249" y="23880"/>
            <a:ext cx="3222457" cy="1501993"/>
          </a:xfrm>
          <a:prstGeom prst="rect">
            <a:avLst/>
          </a:prstGeom>
        </p:spPr>
      </p:pic>
      <p:pic>
        <p:nvPicPr>
          <p:cNvPr id="69" name="PA_图片 35">
            <a:extLst>
              <a:ext uri="{FF2B5EF4-FFF2-40B4-BE49-F238E27FC236}">
                <a16:creationId xmlns:a16="http://schemas.microsoft.com/office/drawing/2014/main" id="{9598A42F-4D81-4D6F-AB12-69F14623E6BA}"/>
              </a:ext>
            </a:extLst>
          </p:cNvPr>
          <p:cNvPicPr>
            <a:picLocks noChangeAspect="1"/>
          </p:cNvPicPr>
          <p:nvPr>
            <p:custDataLst>
              <p:tags r:id="rId5"/>
            </p:custDataLst>
          </p:nvPr>
        </p:nvPicPr>
        <p:blipFill>
          <a:blip r:embed="rId12" cstate="print">
            <a:extLst>
              <a:ext uri="{BEBA8EAE-BF5A-486C-A8C5-ECC9F3942E4B}">
                <a14:imgProps xmlns:a14="http://schemas.microsoft.com/office/drawing/2010/main">
                  <a14:imgLayer r:embed="rId1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869653" y="39832"/>
            <a:ext cx="3222457" cy="1501993"/>
          </a:xfrm>
          <a:prstGeom prst="rect">
            <a:avLst/>
          </a:prstGeom>
        </p:spPr>
      </p:pic>
      <p:sp>
        <p:nvSpPr>
          <p:cNvPr id="2" name="TextBox 1"/>
          <p:cNvSpPr txBox="1"/>
          <p:nvPr/>
        </p:nvSpPr>
        <p:spPr>
          <a:xfrm>
            <a:off x="5409825" y="3315920"/>
            <a:ext cx="1436914" cy="523220"/>
          </a:xfrm>
          <a:prstGeom prst="rect">
            <a:avLst/>
          </a:prstGeom>
          <a:noFill/>
        </p:spPr>
        <p:txBody>
          <a:bodyPr wrap="square" rtlCol="0">
            <a:spAutoFit/>
          </a:bodyPr>
          <a:lstStyle/>
          <a:p>
            <a:pPr algn="ctr"/>
            <a:r>
              <a:rPr lang="en-US" sz="2800" b="1" dirty="0" err="1">
                <a:latin typeface="Arial" pitchFamily="34" charset="0"/>
                <a:cs typeface="Arial" pitchFamily="34" charset="0"/>
              </a:rPr>
              <a:t>Tiết</a:t>
            </a:r>
            <a:r>
              <a:rPr lang="en-US" sz="2800" b="1" dirty="0">
                <a:latin typeface="Arial" pitchFamily="34" charset="0"/>
                <a:cs typeface="Arial" pitchFamily="34" charset="0"/>
              </a:rPr>
              <a:t> 1</a:t>
            </a:r>
            <a:endParaRPr lang="vi-VN" sz="2800" b="1" dirty="0">
              <a:latin typeface="Arial" pitchFamily="34" charset="0"/>
              <a:cs typeface="Arial" pitchFamily="34" charset="0"/>
            </a:endParaRPr>
          </a:p>
        </p:txBody>
      </p:sp>
    </p:spTree>
    <p:extLst>
      <p:ext uri="{BB962C8B-B14F-4D97-AF65-F5344CB8AC3E}">
        <p14:creationId xmlns:p14="http://schemas.microsoft.com/office/powerpoint/2010/main" val="81930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0" fill="hold"/>
                                        <p:tgtEl>
                                          <p:spTgt spid="30"/>
                                        </p:tgtEl>
                                        <p:attrNameLst>
                                          <p:attrName>r</p:attrName>
                                        </p:attrNameLst>
                                      </p:cBhvr>
                                    </p:animRot>
                                  </p:childTnLst>
                                </p:cTn>
                              </p:par>
                              <p:par>
                                <p:cTn id="7" presetID="38" presetClass="entr" presetSubtype="0" accel="50000" fill="hold" grpId="0" nodeType="withEffect">
                                  <p:stCondLst>
                                    <p:cond delay="1750"/>
                                  </p:stCondLst>
                                  <p:iterate type="lt">
                                    <p:tmPct val="50000"/>
                                  </p:iterate>
                                  <p:childTnLst>
                                    <p:set>
                                      <p:cBhvr>
                                        <p:cTn id="8" dur="1" fill="hold">
                                          <p:stCondLst>
                                            <p:cond delay="0"/>
                                          </p:stCondLst>
                                        </p:cTn>
                                        <p:tgtEl>
                                          <p:spTgt spid="22"/>
                                        </p:tgtEl>
                                        <p:attrNameLst>
                                          <p:attrName>style.visibility</p:attrName>
                                        </p:attrNameLst>
                                      </p:cBhvr>
                                      <p:to>
                                        <p:strVal val="visible"/>
                                      </p:to>
                                    </p:set>
                                    <p:set>
                                      <p:cBhvr>
                                        <p:cTn id="9" dur="114" fill="hold">
                                          <p:stCondLst>
                                            <p:cond delay="0"/>
                                          </p:stCondLst>
                                        </p:cTn>
                                        <p:tgtEl>
                                          <p:spTgt spid="22"/>
                                        </p:tgtEl>
                                        <p:attrNameLst>
                                          <p:attrName>style.rotation</p:attrName>
                                        </p:attrNameLst>
                                      </p:cBhvr>
                                      <p:to>
                                        <p:strVal val="-45.0"/>
                                      </p:to>
                                    </p:set>
                                    <p:anim calcmode="lin" valueType="num">
                                      <p:cBhvr>
                                        <p:cTn id="10" dur="114" fill="hold">
                                          <p:stCondLst>
                                            <p:cond delay="114"/>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11" dur="114"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2" dur="39" decel="50000" autoRev="1" fill="hold">
                                          <p:stCondLst>
                                            <p:cond delay="114"/>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3" dur="34" fill="hold">
                                          <p:stCondLst>
                                            <p:cond delay="216"/>
                                          </p:stCondLst>
                                        </p:cTn>
                                        <p:tgtEl>
                                          <p:spTgt spid="22"/>
                                        </p:tgtEl>
                                        <p:attrNameLst>
                                          <p:attrName>ppt_y</p:attrName>
                                        </p:attrNameLst>
                                      </p:cBhvr>
                                      <p:tavLst>
                                        <p:tav tm="0">
                                          <p:val>
                                            <p:strVal val="#ppt_y-(0.354*#ppt_w-0.172*#ppt_h)"/>
                                          </p:val>
                                        </p:tav>
                                        <p:tav tm="100000">
                                          <p:val>
                                            <p:strVal val="#ppt_y"/>
                                          </p:val>
                                        </p:tav>
                                      </p:tavLst>
                                    </p:anim>
                                  </p:childTnLst>
                                </p:cTn>
                              </p:par>
                              <p:par>
                                <p:cTn id="14" presetID="22" presetClass="emph" presetSubtype="0" repeatCount="indefinite" fill="hold" grpId="1" nodeType="withEffect">
                                  <p:stCondLst>
                                    <p:cond delay="0"/>
                                  </p:stCondLst>
                                  <p:iterate type="lt">
                                    <p:tmPct val="0"/>
                                  </p:iterate>
                                  <p:childTnLst>
                                    <p:animClr clrSpc="hsl" dir="cw">
                                      <p:cBhvr override="childStyle">
                                        <p:cTn id="15" dur="500" fill="hold"/>
                                        <p:tgtEl>
                                          <p:spTgt spid="22"/>
                                        </p:tgtEl>
                                        <p:attrNameLst>
                                          <p:attrName>style.color</p:attrName>
                                        </p:attrNameLst>
                                      </p:cBhvr>
                                      <p:by>
                                        <p:hsl h="-7200000" s="0" l="0"/>
                                      </p:by>
                                    </p:animClr>
                                    <p:animClr clrSpc="hsl" dir="cw">
                                      <p:cBhvr>
                                        <p:cTn id="16" dur="500" fill="hold"/>
                                        <p:tgtEl>
                                          <p:spTgt spid="22"/>
                                        </p:tgtEl>
                                        <p:attrNameLst>
                                          <p:attrName>fillcolor</p:attrName>
                                        </p:attrNameLst>
                                      </p:cBhvr>
                                      <p:by>
                                        <p:hsl h="-7200000" s="0" l="0"/>
                                      </p:by>
                                    </p:animClr>
                                    <p:animClr clrSpc="hsl" dir="cw">
                                      <p:cBhvr>
                                        <p:cTn id="17" dur="500" fill="hold"/>
                                        <p:tgtEl>
                                          <p:spTgt spid="22"/>
                                        </p:tgtEl>
                                        <p:attrNameLst>
                                          <p:attrName>stroke.color</p:attrName>
                                        </p:attrNameLst>
                                      </p:cBhvr>
                                      <p:by>
                                        <p:hsl h="-7200000" s="0" l="0"/>
                                      </p:by>
                                    </p:animClr>
                                    <p:set>
                                      <p:cBhvr>
                                        <p:cTn id="18" dur="500" fill="hold"/>
                                        <p:tgtEl>
                                          <p:spTgt spid="22"/>
                                        </p:tgtEl>
                                        <p:attrNameLst>
                                          <p:attrName>fill.type</p:attrName>
                                        </p:attrNameLst>
                                      </p:cBhvr>
                                      <p:to>
                                        <p:strVal val="solid"/>
                                      </p:to>
                                    </p:set>
                                  </p:childTnLst>
                                </p:cTn>
                              </p:par>
                              <p:par>
                                <p:cTn id="19" presetID="64" presetClass="path" presetSubtype="0" accel="50000" decel="50000" fill="hold" nodeType="withEffect">
                                  <p:stCondLst>
                                    <p:cond delay="750"/>
                                  </p:stCondLst>
                                  <p:childTnLst>
                                    <p:animMotion origin="layout" path="M 1.875E-6 -2.96296E-6 L 1.875E-6 -0.25 " pathEditMode="relative" rAng="0" ptsTypes="AA">
                                      <p:cBhvr>
                                        <p:cTn id="20" dur="3250" fill="hold"/>
                                        <p:tgtEl>
                                          <p:spTgt spid="68"/>
                                        </p:tgtEl>
                                        <p:attrNameLst>
                                          <p:attrName>ppt_x</p:attrName>
                                          <p:attrName>ppt_y</p:attrName>
                                        </p:attrNameLst>
                                      </p:cBhvr>
                                      <p:rCtr x="0" y="-12500"/>
                                    </p:animMotion>
                                  </p:childTnLst>
                                </p:cTn>
                              </p:par>
                              <p:par>
                                <p:cTn id="21" presetID="64" presetClass="path" presetSubtype="0" accel="50000" decel="50000" fill="hold" nodeType="withEffect">
                                  <p:stCondLst>
                                    <p:cond delay="750"/>
                                  </p:stCondLst>
                                  <p:childTnLst>
                                    <p:animMotion origin="layout" path="M -2.91667E-6 2.22222E-6 L -2.91667E-6 -0.25 " pathEditMode="relative" rAng="0" ptsTypes="AA">
                                      <p:cBhvr>
                                        <p:cTn id="22" dur="3250" fill="hold"/>
                                        <p:tgtEl>
                                          <p:spTgt spid="69"/>
                                        </p:tgtEl>
                                        <p:attrNameLst>
                                          <p:attrName>ppt_x</p:attrName>
                                          <p:attrName>ppt_y</p:attrName>
                                        </p:attrNameLst>
                                      </p:cBhvr>
                                      <p:rCtr x="0" y="-12500"/>
                                    </p:animMotion>
                                  </p:childTnLst>
                                </p:cTn>
                              </p:par>
                              <p:par>
                                <p:cTn id="23" presetID="35" presetClass="path" presetSubtype="0" accel="50000" decel="50000" fill="hold" nodeType="withEffect">
                                  <p:stCondLst>
                                    <p:cond delay="1750"/>
                                  </p:stCondLst>
                                  <p:childTnLst>
                                    <p:animMotion origin="layout" path="M 1.04167E-6 2.59259E-6 L -0.04037 0.00625 " pathEditMode="relative" rAng="0" ptsTypes="AA">
                                      <p:cBhvr>
                                        <p:cTn id="24" dur="2000" fill="hold"/>
                                        <p:tgtEl>
                                          <p:spTgt spid="67"/>
                                        </p:tgtEl>
                                        <p:attrNameLst>
                                          <p:attrName>ppt_x</p:attrName>
                                          <p:attrName>ppt_y</p:attrName>
                                        </p:attrNameLst>
                                      </p:cBhvr>
                                      <p:rCtr x="-2018" y="301"/>
                                    </p:animMotion>
                                  </p:childTnLst>
                                </p:cTn>
                              </p:par>
                              <p:par>
                                <p:cTn id="25" presetID="63" presetClass="path" presetSubtype="0" accel="50000" decel="50000" fill="hold" nodeType="withEffect">
                                  <p:stCondLst>
                                    <p:cond delay="1750"/>
                                  </p:stCondLst>
                                  <p:childTnLst>
                                    <p:animMotion origin="layout" path="M -3.95833E-6 2.59259E-6 L 0.04818 0.00833 " pathEditMode="relative" rAng="0" ptsTypes="AA">
                                      <p:cBhvr>
                                        <p:cTn id="26" dur="2000" fill="hold"/>
                                        <p:tgtEl>
                                          <p:spTgt spid="65"/>
                                        </p:tgtEl>
                                        <p:attrNameLst>
                                          <p:attrName>ppt_x</p:attrName>
                                          <p:attrName>ppt_y</p:attrName>
                                        </p:attrNameLst>
                                      </p:cBhvr>
                                      <p:rCtr x="2409" y="417"/>
                                    </p:animMotion>
                                  </p:childTnLst>
                                </p:cTn>
                              </p:par>
                              <p:par>
                                <p:cTn id="27" presetID="1" presetClass="entr" presetSubtype="0" fill="hold" grpId="0" nodeType="withEffect">
                                  <p:stCondLst>
                                    <p:cond delay="175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977" y="1598558"/>
            <a:ext cx="7483373" cy="5046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7174483" y="1238861"/>
            <a:ext cx="4049292" cy="2012326"/>
          </a:xfrm>
          <a:prstGeom prst="cloudCallout">
            <a:avLst/>
          </a:prstGeom>
          <a:solidFill>
            <a:srgbClr val="EDDD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Arial" panose="020B0604020202020204" pitchFamily="34" charset="0"/>
                <a:cs typeface="Arial" panose="020B0604020202020204" pitchFamily="34" charset="0"/>
              </a:rPr>
              <a:t>Tỉnh có dân số nhiều </a:t>
            </a:r>
            <a:r>
              <a:rPr lang="vi-VN" sz="2800">
                <a:solidFill>
                  <a:schemeClr val="tx1"/>
                </a:solidFill>
                <a:latin typeface="Arial" panose="020B0604020202020204" pitchFamily="34" charset="0"/>
                <a:cs typeface="Arial" panose="020B0604020202020204" pitchFamily="34" charset="0"/>
              </a:rPr>
              <a:t>nhất là:</a:t>
            </a:r>
            <a:endParaRPr lang="vi-VN" sz="28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8347997" y="2558101"/>
            <a:ext cx="1503938" cy="523220"/>
          </a:xfrm>
          <a:prstGeom prst="rect">
            <a:avLst/>
          </a:prstGeom>
        </p:spPr>
        <p:txBody>
          <a:bodyPr wrap="none">
            <a:spAutoFit/>
          </a:bodyPr>
          <a:lstStyle/>
          <a:p>
            <a:pPr algn="ctr"/>
            <a:r>
              <a:rPr lang="vi-VN" sz="2800" i="1" dirty="0">
                <a:solidFill>
                  <a:srgbClr val="FF0000"/>
                </a:solidFill>
                <a:latin typeface="Arial" panose="020B0604020202020204" pitchFamily="34" charset="0"/>
                <a:cs typeface="Arial" panose="020B0604020202020204" pitchFamily="34" charset="0"/>
              </a:rPr>
              <a:t>Đắk Lắk</a:t>
            </a:r>
          </a:p>
        </p:txBody>
      </p:sp>
      <p:sp>
        <p:nvSpPr>
          <p:cNvPr id="12" name="Flowchart: Sequential Access Storage 11"/>
          <p:cNvSpPr/>
          <p:nvPr/>
        </p:nvSpPr>
        <p:spPr>
          <a:xfrm>
            <a:off x="443430" y="2414241"/>
            <a:ext cx="3290867" cy="2423779"/>
          </a:xfrm>
          <a:prstGeom prst="flowChartMagnetic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chemeClr val="tx1"/>
                </a:solidFill>
                <a:latin typeface="Arial" panose="020B0604020202020204" pitchFamily="34" charset="0"/>
                <a:cs typeface="Arial" panose="020B0604020202020204" pitchFamily="34" charset="0"/>
              </a:rPr>
              <a:t>Tỉnh có dân số ít </a:t>
            </a:r>
            <a:r>
              <a:rPr lang="vi-VN" sz="2800">
                <a:solidFill>
                  <a:schemeClr val="tx1"/>
                </a:solidFill>
                <a:latin typeface="Arial" panose="020B0604020202020204" pitchFamily="34" charset="0"/>
                <a:cs typeface="Arial" panose="020B0604020202020204" pitchFamily="34" charset="0"/>
              </a:rPr>
              <a:t>nhất là: </a:t>
            </a:r>
            <a:endParaRPr lang="vi-VN" sz="28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280500" y="4122021"/>
            <a:ext cx="1616725" cy="523220"/>
          </a:xfrm>
          <a:prstGeom prst="rect">
            <a:avLst/>
          </a:prstGeom>
        </p:spPr>
        <p:txBody>
          <a:bodyPr wrap="none">
            <a:spAutoFit/>
          </a:bodyPr>
          <a:lstStyle/>
          <a:p>
            <a:pPr algn="ctr"/>
            <a:r>
              <a:rPr lang="vi-VN" sz="2800" i="1" dirty="0">
                <a:solidFill>
                  <a:srgbClr val="FF0000"/>
                </a:solidFill>
                <a:latin typeface="Arial" panose="020B0604020202020204" pitchFamily="34" charset="0"/>
                <a:cs typeface="Arial" panose="020B0604020202020204" pitchFamily="34" charset="0"/>
              </a:rPr>
              <a:t>Kon Tum</a:t>
            </a:r>
          </a:p>
        </p:txBody>
      </p:sp>
      <p:sp>
        <p:nvSpPr>
          <p:cNvPr id="16"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666993" y="15368"/>
            <a:ext cx="10762032" cy="107721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Tx/>
              <a:buNone/>
            </a:pPr>
            <a:r>
              <a:rPr lang="en-US" altLang="en-US" sz="3200" b="1" u="sng" dirty="0">
                <a:solidFill>
                  <a:srgbClr val="0070C0"/>
                </a:solidFill>
                <a:latin typeface="Arial" panose="020B0604020202020204" pitchFamily="34" charset="0"/>
                <a:cs typeface="Arial" panose="020B0604020202020204" pitchFamily="34" charset="0"/>
              </a:rPr>
              <a:t>§</a:t>
            </a:r>
            <a:r>
              <a:rPr lang="en-US" altLang="en-US" sz="3200" b="1" dirty="0">
                <a:solidFill>
                  <a:srgbClr val="0070C0"/>
                </a:solidFill>
                <a:latin typeface="Arial" panose="020B0604020202020204" pitchFamily="34" charset="0"/>
                <a:cs typeface="Arial" panose="020B0604020202020204" pitchFamily="34" charset="0"/>
              </a:rPr>
              <a:t>1: THU THẬP, TỔ CHỨC, BIỂU DIỄN</a:t>
            </a:r>
            <a:r>
              <a:rPr lang="en-US" altLang="en-US" sz="3200" b="1">
                <a:solidFill>
                  <a:srgbClr val="0070C0"/>
                </a:solidFill>
                <a:latin typeface="Arial" panose="020B0604020202020204" pitchFamily="34" charset="0"/>
                <a:cs typeface="Arial" panose="020B0604020202020204" pitchFamily="34" charset="0"/>
              </a:rPr>
              <a:t>, </a:t>
            </a:r>
          </a:p>
          <a:p>
            <a:pPr algn="ctr">
              <a:spcBef>
                <a:spcPct val="0"/>
              </a:spcBef>
              <a:buFontTx/>
              <a:buNone/>
            </a:pPr>
            <a:r>
              <a:rPr lang="en-US" altLang="en-US" sz="3200" b="1">
                <a:solidFill>
                  <a:srgbClr val="0070C0"/>
                </a:solidFill>
                <a:latin typeface="Arial" panose="020B0604020202020204" pitchFamily="34" charset="0"/>
                <a:cs typeface="Arial" panose="020B0604020202020204" pitchFamily="34" charset="0"/>
              </a:rPr>
              <a:t>PHÂN </a:t>
            </a:r>
            <a:r>
              <a:rPr lang="en-US" altLang="en-US" sz="3200" b="1" dirty="0">
                <a:solidFill>
                  <a:srgbClr val="0070C0"/>
                </a:solidFill>
                <a:latin typeface="Arial" panose="020B0604020202020204" pitchFamily="34" charset="0"/>
                <a:cs typeface="Arial" panose="020B0604020202020204" pitchFamily="34" charset="0"/>
              </a:rPr>
              <a:t>TÍCH VÀ XỬ LÝ DỮ LIỆU</a:t>
            </a:r>
          </a:p>
        </p:txBody>
      </p:sp>
      <p:sp>
        <p:nvSpPr>
          <p:cNvPr id="9" name="Rounded Rectangle 8"/>
          <p:cNvSpPr/>
          <p:nvPr/>
        </p:nvSpPr>
        <p:spPr>
          <a:xfrm rot="5400000">
            <a:off x="8674727"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66181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2"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7449" y="2972597"/>
            <a:ext cx="9782055" cy="2308324"/>
          </a:xfrm>
          <a:prstGeom prst="rect">
            <a:avLst/>
          </a:prstGeom>
          <a:solidFill>
            <a:schemeClr val="accent4">
              <a:lumMod val="20000"/>
              <a:lumOff val="8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just">
              <a:lnSpc>
                <a:spcPct val="150000"/>
              </a:lnSpc>
            </a:pP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loại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đếm</a:t>
            </a:r>
            <a:r>
              <a:rPr lang="en-US" sz="3200" dirty="0">
                <a:latin typeface="Arial" panose="020B0604020202020204" pitchFamily="34" charset="0"/>
                <a:cs typeface="Arial" panose="020B0604020202020204" pitchFamily="34" charset="0"/>
              </a:rPr>
              <a:t>, </a:t>
            </a:r>
          </a:p>
          <a:p>
            <a:pPr algn="just">
              <a:lnSpc>
                <a:spcPct val="150000"/>
              </a:lnSpc>
            </a:pPr>
            <a:r>
              <a:rPr lang="en-US" sz="3200" dirty="0" err="1">
                <a:latin typeface="Arial" panose="020B0604020202020204" pitchFamily="34" charset="0"/>
                <a:cs typeface="Arial" panose="020B0604020202020204" pitchFamily="34" charset="0"/>
              </a:rPr>
              <a:t>ghi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chép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số</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liệu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thống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kê</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thực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hiện</a:t>
            </a:r>
            <a:r>
              <a:rPr lang="en-US" sz="3200" dirty="0">
                <a:latin typeface="Arial" panose="020B0604020202020204" pitchFamily="34" charset="0"/>
                <a:cs typeface="Arial" panose="020B0604020202020204" pitchFamily="34" charset="0"/>
              </a:rPr>
              <a:t> ở </a:t>
            </a:r>
          </a:p>
          <a:p>
            <a:pPr algn="just">
              <a:lnSpc>
                <a:spcPct val="150000"/>
              </a:lnSpc>
            </a:pPr>
            <a:r>
              <a:rPr lang="en-US" sz="3200" dirty="0" err="1">
                <a:latin typeface="Arial" panose="020B0604020202020204" pitchFamily="34" charset="0"/>
                <a:cs typeface="Arial" panose="020B0604020202020204" pitchFamily="34" charset="0"/>
              </a:rPr>
              <a:t>nhiệm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vụ</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giao</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nhà</a:t>
            </a:r>
            <a:r>
              <a:rPr lang="en-US" sz="3200" dirty="0">
                <a:latin typeface="Arial" panose="020B0604020202020204" pitchFamily="34" charset="0"/>
                <a:cs typeface="Arial" panose="020B0604020202020204" pitchFamily="34" charset="0"/>
              </a:rPr>
              <a:t> ?</a:t>
            </a:r>
            <a:endParaRPr lang="vi-VN" sz="3200" dirty="0">
              <a:latin typeface="Arial" panose="020B0604020202020204" pitchFamily="34" charset="0"/>
              <a:cs typeface="Arial" panose="020B0604020202020204" pitchFamily="34" charset="0"/>
            </a:endParaRPr>
          </a:p>
        </p:txBody>
      </p:sp>
      <p:grpSp>
        <p:nvGrpSpPr>
          <p:cNvPr id="9" name="Group 8"/>
          <p:cNvGrpSpPr/>
          <p:nvPr/>
        </p:nvGrpSpPr>
        <p:grpSpPr>
          <a:xfrm>
            <a:off x="406393" y="2032002"/>
            <a:ext cx="1393374" cy="840573"/>
            <a:chOff x="6705600" y="4703884"/>
            <a:chExt cx="838200" cy="553916"/>
          </a:xfrm>
        </p:grpSpPr>
        <p:sp>
          <p:nvSpPr>
            <p:cNvPr id="10" name="Flowchart: Alternate Process 9"/>
            <p:cNvSpPr/>
            <p:nvPr/>
          </p:nvSpPr>
          <p:spPr>
            <a:xfrm>
              <a:off x="6705600" y="4770566"/>
              <a:ext cx="838200" cy="449134"/>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latin typeface="Arial" panose="020B0604020202020204" pitchFamily="34" charset="0"/>
                  <a:cs typeface="Arial" panose="020B0604020202020204" pitchFamily="34" charset="0"/>
                </a:rPr>
                <a:t>1</a:t>
              </a:r>
              <a:endParaRPr lang="vi-VN" sz="2800" b="1" i="1" dirty="0">
                <a:latin typeface="Arial" panose="020B0604020202020204" pitchFamily="34" charset="0"/>
                <a:cs typeface="Arial" panose="020B0604020202020204" pitchFamily="34" charset="0"/>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03884"/>
              <a:ext cx="451224" cy="5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638626" y="1421345"/>
            <a:ext cx="10282659"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15"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666993" y="15368"/>
            <a:ext cx="10762032" cy="107721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Tx/>
              <a:buNone/>
            </a:pPr>
            <a:r>
              <a:rPr lang="en-US" altLang="en-US" sz="3200" b="1" u="sng" dirty="0">
                <a:solidFill>
                  <a:srgbClr val="0070C0"/>
                </a:solidFill>
                <a:latin typeface="Arial" panose="020B0604020202020204" pitchFamily="34" charset="0"/>
                <a:cs typeface="Arial" panose="020B0604020202020204" pitchFamily="34" charset="0"/>
              </a:rPr>
              <a:t>§</a:t>
            </a:r>
            <a:r>
              <a:rPr lang="en-US" altLang="en-US" sz="3200" b="1" dirty="0">
                <a:solidFill>
                  <a:srgbClr val="0070C0"/>
                </a:solidFill>
                <a:latin typeface="Arial" panose="020B0604020202020204" pitchFamily="34" charset="0"/>
                <a:cs typeface="Arial" panose="020B0604020202020204" pitchFamily="34" charset="0"/>
              </a:rPr>
              <a:t>1: THU THẬP, TỔ CHỨC, BIỂU DIỄN</a:t>
            </a:r>
            <a:r>
              <a:rPr lang="en-US" altLang="en-US" sz="3200" b="1">
                <a:solidFill>
                  <a:srgbClr val="0070C0"/>
                </a:solidFill>
                <a:latin typeface="Arial" panose="020B0604020202020204" pitchFamily="34" charset="0"/>
                <a:cs typeface="Arial" panose="020B0604020202020204" pitchFamily="34" charset="0"/>
              </a:rPr>
              <a:t>, </a:t>
            </a:r>
          </a:p>
          <a:p>
            <a:pPr algn="ctr">
              <a:spcBef>
                <a:spcPct val="0"/>
              </a:spcBef>
              <a:buFontTx/>
              <a:buNone/>
            </a:pPr>
            <a:r>
              <a:rPr lang="en-US" altLang="en-US" sz="3200" b="1">
                <a:solidFill>
                  <a:srgbClr val="0070C0"/>
                </a:solidFill>
                <a:latin typeface="Arial" panose="020B0604020202020204" pitchFamily="34" charset="0"/>
                <a:cs typeface="Arial" panose="020B0604020202020204" pitchFamily="34" charset="0"/>
              </a:rPr>
              <a:t>PHÂN </a:t>
            </a:r>
            <a:r>
              <a:rPr lang="en-US" altLang="en-US" sz="3200" b="1" dirty="0">
                <a:solidFill>
                  <a:srgbClr val="0070C0"/>
                </a:solidFill>
                <a:latin typeface="Arial" panose="020B0604020202020204" pitchFamily="34" charset="0"/>
                <a:cs typeface="Arial" panose="020B0604020202020204" pitchFamily="34" charset="0"/>
              </a:rPr>
              <a:t>TÍCH VÀ XỬ LÝ DỮ LIỆU</a:t>
            </a:r>
          </a:p>
        </p:txBody>
      </p:sp>
      <p:sp>
        <p:nvSpPr>
          <p:cNvPr id="16" name="Rounded Rectangle 15"/>
          <p:cNvSpPr/>
          <p:nvPr/>
        </p:nvSpPr>
        <p:spPr>
          <a:xfrm rot="5400000">
            <a:off x="8674727"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426794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48074" y="2020928"/>
            <a:ext cx="1393374" cy="840573"/>
            <a:chOff x="6705600" y="4703884"/>
            <a:chExt cx="838200" cy="553916"/>
          </a:xfrm>
        </p:grpSpPr>
        <p:sp>
          <p:nvSpPr>
            <p:cNvPr id="10" name="Flowchart: Alternate Process 9"/>
            <p:cNvSpPr/>
            <p:nvPr/>
          </p:nvSpPr>
          <p:spPr>
            <a:xfrm>
              <a:off x="6705600" y="4770566"/>
              <a:ext cx="838200" cy="449134"/>
            </a:xfrm>
            <a:prstGeom prst="flowChartAlternateProcess">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a:latin typeface="Arial" panose="020B0604020202020204" pitchFamily="34" charset="0"/>
                  <a:cs typeface="Arial" panose="020B0604020202020204" pitchFamily="34" charset="0"/>
                </a:rPr>
                <a:t>1</a:t>
              </a:r>
              <a:endParaRPr lang="vi-VN" sz="2800" b="1" i="1" dirty="0">
                <a:latin typeface="Arial" panose="020B0604020202020204" pitchFamily="34" charset="0"/>
                <a:cs typeface="Arial" panose="020B0604020202020204" pitchFamily="34" charset="0"/>
              </a:endParaRPr>
            </a:p>
          </p:txBody>
        </p:sp>
        <p:pic>
          <p:nvPicPr>
            <p:cNvPr id="11"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4703884"/>
              <a:ext cx="451224" cy="5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11"/>
          <p:cNvSpPr/>
          <p:nvPr/>
        </p:nvSpPr>
        <p:spPr>
          <a:xfrm>
            <a:off x="666993" y="1276404"/>
            <a:ext cx="10494958" cy="523220"/>
          </a:xfrm>
          <a:prstGeom prst="rect">
            <a:avLst/>
          </a:prstGeom>
          <a:solidFill>
            <a:schemeClr val="accent4">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en-US" sz="2800" b="1" dirty="0">
                <a:solidFill>
                  <a:srgbClr val="11A715"/>
                </a:solidFill>
                <a:latin typeface="Arial" panose="020B0604020202020204" pitchFamily="34" charset="0"/>
                <a:cs typeface="Arial" panose="020B0604020202020204" pitchFamily="34" charset="0"/>
              </a:rPr>
              <a:t>I.  THU THẬP , TỔ CHỨC, PHÂN TÍCH VÀ XỬ LÍ DỮ LIỆU</a:t>
            </a:r>
            <a:r>
              <a:rPr lang="en-US" sz="2800" dirty="0">
                <a:solidFill>
                  <a:srgbClr val="11A715"/>
                </a:solidFill>
                <a:latin typeface="Arial" panose="020B0604020202020204" pitchFamily="34" charset="0"/>
                <a:cs typeface="Arial" panose="020B0604020202020204" pitchFamily="34" charset="0"/>
              </a:rPr>
              <a:t>.</a:t>
            </a:r>
            <a:endParaRPr lang="vi-VN" sz="2800" dirty="0">
              <a:solidFill>
                <a:srgbClr val="11A715"/>
              </a:solidFill>
              <a:latin typeface="Arial" panose="020B0604020202020204" pitchFamily="34" charset="0"/>
              <a:cs typeface="Arial" panose="020B0604020202020204" pitchFamily="34" charset="0"/>
            </a:endParaRPr>
          </a:p>
        </p:txBody>
      </p:sp>
      <p:sp>
        <p:nvSpPr>
          <p:cNvPr id="3" name="Rectangle 2"/>
          <p:cNvSpPr/>
          <p:nvPr/>
        </p:nvSpPr>
        <p:spPr>
          <a:xfrm>
            <a:off x="448074" y="3006726"/>
            <a:ext cx="10713877" cy="1384995"/>
          </a:xfrm>
          <a:prstGeom prst="rect">
            <a:avLst/>
          </a:prstGeom>
        </p:spPr>
        <p:txBody>
          <a:bodyPr wrap="square">
            <a:spAutoFit/>
          </a:bodyPr>
          <a:lstStyle/>
          <a:p>
            <a:pPr marL="514350" indent="-514350" algn="just">
              <a:buAutoNum type="alphaLcParenR"/>
            </a:pPr>
            <a:r>
              <a:rPr lang="vi-VN" sz="2800" b="1" dirty="0">
                <a:solidFill>
                  <a:srgbClr val="0070C0"/>
                </a:solidFill>
                <a:latin typeface="Arial" panose="020B0604020202020204" pitchFamily="34" charset="0"/>
                <a:cs typeface="Arial" panose="020B0604020202020204" pitchFamily="34" charset="0"/>
              </a:rPr>
              <a:t>Phương pháp trực tiếp:</a:t>
            </a:r>
            <a:r>
              <a:rPr lang="vi-VN" sz="2800" dirty="0">
                <a:solidFill>
                  <a:srgbClr val="0070C0"/>
                </a:solidFill>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người thu thập điều tra phải tự mình trực tiếp quan sát, phỏng vấn thực tế, cân đong, đo đếm và tự ghi chép tài liệu.</a:t>
            </a:r>
          </a:p>
        </p:txBody>
      </p:sp>
      <p:sp>
        <p:nvSpPr>
          <p:cNvPr id="5" name="Rectangle 4"/>
          <p:cNvSpPr/>
          <p:nvPr/>
        </p:nvSpPr>
        <p:spPr>
          <a:xfrm>
            <a:off x="448074" y="4536947"/>
            <a:ext cx="10713877" cy="1384995"/>
          </a:xfrm>
          <a:prstGeom prst="rect">
            <a:avLst/>
          </a:prstGeom>
        </p:spPr>
        <p:txBody>
          <a:bodyPr wrap="square">
            <a:spAutoFit/>
          </a:bodyPr>
          <a:lstStyle/>
          <a:p>
            <a:pPr algn="just"/>
            <a:r>
              <a:rPr lang="vi-VN" sz="2800" b="1" dirty="0">
                <a:solidFill>
                  <a:srgbClr val="0070C0"/>
                </a:solidFill>
                <a:latin typeface="Arial" panose="020B0604020202020204" pitchFamily="34" charset="0"/>
                <a:cs typeface="Arial" panose="020B0604020202020204" pitchFamily="34" charset="0"/>
              </a:rPr>
              <a:t>b) Phương pháp gián tiếp:</a:t>
            </a:r>
            <a:r>
              <a:rPr lang="vi-VN" sz="2800" dirty="0">
                <a:solidFill>
                  <a:srgbClr val="0070C0"/>
                </a:solidFill>
                <a:latin typeface="Arial" panose="020B0604020202020204" pitchFamily="34" charset="0"/>
                <a:cs typeface="Arial" panose="020B0604020202020204" pitchFamily="34" charset="0"/>
              </a:rPr>
              <a:t> </a:t>
            </a:r>
            <a:r>
              <a:rPr lang="vi-VN" sz="2800" dirty="0">
                <a:solidFill>
                  <a:srgbClr val="00B050"/>
                </a:solidFill>
                <a:latin typeface="Arial" panose="020B0604020202020204" pitchFamily="34" charset="0"/>
                <a:cs typeface="Arial" panose="020B0604020202020204" pitchFamily="34" charset="0"/>
              </a:rPr>
              <a:t>người điều tra thu thập tài liệu theo các nội dung cần nghiên cứu phải thông qua một số phương tiện trung gian như điện thoại, mạng internet trên máy tính.....  </a:t>
            </a:r>
          </a:p>
        </p:txBody>
      </p:sp>
      <p:sp>
        <p:nvSpPr>
          <p:cNvPr id="6" name="Cloud Callout 5"/>
          <p:cNvSpPr/>
          <p:nvPr/>
        </p:nvSpPr>
        <p:spPr>
          <a:xfrm>
            <a:off x="5350606" y="2122119"/>
            <a:ext cx="5096256" cy="3350895"/>
          </a:xfrm>
          <a:prstGeom prst="cloudCallout">
            <a:avLst/>
          </a:prstGeom>
          <a:solidFill>
            <a:schemeClr val="accent4">
              <a:lumMod val="20000"/>
              <a:lumOff val="80000"/>
            </a:schemeClr>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Nêu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cách</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thập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phân</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loại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kiểm</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đếm</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ghi</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chép</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số</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liệu</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thống</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kê</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mà</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các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em</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đã</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thực</a:t>
            </a:r>
            <a:r>
              <a:rPr lang="en-US" sz="2800" dirty="0">
                <a:solidFill>
                  <a:srgbClr val="0070C0"/>
                </a:solidFill>
                <a:latin typeface="Arial" panose="020B0604020202020204" pitchFamily="34" charset="0"/>
                <a:cs typeface="Arial" panose="020B0604020202020204" pitchFamily="34" charset="0"/>
              </a:rPr>
              <a:t> </a:t>
            </a:r>
            <a:r>
              <a:rPr lang="en-US" sz="2800" dirty="0" err="1">
                <a:solidFill>
                  <a:srgbClr val="0070C0"/>
                </a:solidFill>
                <a:latin typeface="Arial" panose="020B0604020202020204" pitchFamily="34" charset="0"/>
                <a:cs typeface="Arial" panose="020B0604020202020204" pitchFamily="34" charset="0"/>
              </a:rPr>
              <a:t>hiện</a:t>
            </a:r>
            <a:r>
              <a:rPr lang="en-US" sz="2800" dirty="0">
                <a:solidFill>
                  <a:srgbClr val="0070C0"/>
                </a:solidFill>
                <a:latin typeface="Arial" panose="020B0604020202020204" pitchFamily="34" charset="0"/>
                <a:cs typeface="Arial" panose="020B0604020202020204" pitchFamily="34" charset="0"/>
              </a:rPr>
              <a:t>?</a:t>
            </a:r>
            <a:endParaRPr lang="vi-VN" sz="2800" dirty="0">
              <a:solidFill>
                <a:srgbClr val="0070C0"/>
              </a:solidFill>
              <a:latin typeface="Arial" panose="020B0604020202020204" pitchFamily="34" charset="0"/>
              <a:cs typeface="Arial" panose="020B0604020202020204" pitchFamily="34" charset="0"/>
            </a:endParaRPr>
          </a:p>
        </p:txBody>
      </p:sp>
      <p:sp>
        <p:nvSpPr>
          <p:cNvPr id="14" name="Rounded Rectangle 13"/>
          <p:cNvSpPr/>
          <p:nvPr/>
        </p:nvSpPr>
        <p:spPr>
          <a:xfrm rot="5400000">
            <a:off x="8674727" y="3128212"/>
            <a:ext cx="6476820" cy="557726"/>
          </a:xfrm>
          <a:prstGeom prst="roundRect">
            <a:avLst/>
          </a:prstGeom>
          <a:solidFill>
            <a:srgbClr val="28A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FF00"/>
                </a:solidFill>
                <a:latin typeface="Arial" pitchFamily="34" charset="0"/>
                <a:cs typeface="Arial" pitchFamily="34" charset="0"/>
              </a:rPr>
              <a:t>HOẠT ĐỘNG HÌNH THÀNH KIẾN THỨC</a:t>
            </a:r>
            <a:endParaRPr lang="vi-VN" sz="2200" b="1" dirty="0">
              <a:solidFill>
                <a:srgbClr val="FFFF00"/>
              </a:solidFill>
              <a:latin typeface="Arial" pitchFamily="34" charset="0"/>
              <a:cs typeface="Arial" pitchFamily="34" charset="0"/>
            </a:endParaRPr>
          </a:p>
        </p:txBody>
      </p:sp>
      <p:sp>
        <p:nvSpPr>
          <p:cNvPr id="16" name="Text Box 9">
            <a:extLst>
              <a:ext uri="{FF2B5EF4-FFF2-40B4-BE49-F238E27FC236}">
                <a16:creationId xmlns:a16="http://schemas.microsoft.com/office/drawing/2014/main" id="{F5E9DFBF-F6D2-4B2F-926D-B062B02337F8}"/>
              </a:ext>
            </a:extLst>
          </p:cNvPr>
          <p:cNvSpPr txBox="1">
            <a:spLocks noChangeArrowheads="1"/>
          </p:cNvSpPr>
          <p:nvPr/>
        </p:nvSpPr>
        <p:spPr bwMode="auto">
          <a:xfrm>
            <a:off x="666993" y="15368"/>
            <a:ext cx="10762032" cy="107721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buFontTx/>
              <a:buNone/>
            </a:pPr>
            <a:r>
              <a:rPr lang="en-US" altLang="en-US" sz="3200" b="1" u="sng" dirty="0">
                <a:solidFill>
                  <a:srgbClr val="0070C0"/>
                </a:solidFill>
                <a:latin typeface="Arial" panose="020B0604020202020204" pitchFamily="34" charset="0"/>
                <a:cs typeface="Arial" panose="020B0604020202020204" pitchFamily="34" charset="0"/>
              </a:rPr>
              <a:t>§</a:t>
            </a:r>
            <a:r>
              <a:rPr lang="en-US" altLang="en-US" sz="3200" b="1" dirty="0">
                <a:solidFill>
                  <a:srgbClr val="0070C0"/>
                </a:solidFill>
                <a:latin typeface="Arial" panose="020B0604020202020204" pitchFamily="34" charset="0"/>
                <a:cs typeface="Arial" panose="020B0604020202020204" pitchFamily="34" charset="0"/>
              </a:rPr>
              <a:t>1: THU THẬP, TỔ CHỨC, BIỂU DIỄN</a:t>
            </a:r>
            <a:r>
              <a:rPr lang="en-US" altLang="en-US" sz="3200" b="1">
                <a:solidFill>
                  <a:srgbClr val="0070C0"/>
                </a:solidFill>
                <a:latin typeface="Arial" panose="020B0604020202020204" pitchFamily="34" charset="0"/>
                <a:cs typeface="Arial" panose="020B0604020202020204" pitchFamily="34" charset="0"/>
              </a:rPr>
              <a:t>, </a:t>
            </a:r>
          </a:p>
          <a:p>
            <a:pPr algn="ctr">
              <a:spcBef>
                <a:spcPct val="0"/>
              </a:spcBef>
              <a:buFontTx/>
              <a:buNone/>
            </a:pPr>
            <a:r>
              <a:rPr lang="en-US" altLang="en-US" sz="3200" b="1">
                <a:solidFill>
                  <a:srgbClr val="0070C0"/>
                </a:solidFill>
                <a:latin typeface="Arial" panose="020B0604020202020204" pitchFamily="34" charset="0"/>
                <a:cs typeface="Arial" panose="020B0604020202020204" pitchFamily="34" charset="0"/>
              </a:rPr>
              <a:t>PHÂN </a:t>
            </a:r>
            <a:r>
              <a:rPr lang="en-US" altLang="en-US" sz="3200" b="1" dirty="0">
                <a:solidFill>
                  <a:srgbClr val="0070C0"/>
                </a:solidFill>
                <a:latin typeface="Arial" panose="020B0604020202020204" pitchFamily="34" charset="0"/>
                <a:cs typeface="Arial" panose="020B0604020202020204" pitchFamily="34" charset="0"/>
              </a:rPr>
              <a:t>TÍCH VÀ XỬ LÝ DỮ LIỆU</a:t>
            </a:r>
          </a:p>
        </p:txBody>
      </p:sp>
    </p:spTree>
    <p:extLst>
      <p:ext uri="{BB962C8B-B14F-4D97-AF65-F5344CB8AC3E}">
        <p14:creationId xmlns:p14="http://schemas.microsoft.com/office/powerpoint/2010/main" val="93902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096A91-93C8-4C7A-BF68-944591874A6D}">
  <ds:schemaRefs>
    <ds:schemaRef ds:uri="http://schemas.openxmlformats.org/package/2006/metadata/core-properties"/>
    <ds:schemaRef ds:uri="16c05727-aa75-4e4a-9b5f-8a80a1165891"/>
    <ds:schemaRef ds:uri="http://www.w3.org/XML/1998/namespace"/>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71af3243-3dd4-4a8d-8c0d-dd76da1f02a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Lab safety</Template>
  <TotalTime>559</TotalTime>
  <Words>2138</Words>
  <Application>Microsoft Office PowerPoint</Application>
  <PresentationFormat>Widescreen</PresentationFormat>
  <Paragraphs>438</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Calibri</vt:lpstr>
      <vt:lpstr>Calibri Light</vt:lpstr>
      <vt:lpstr>Tahoma</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Phương Anh Bùi Tuấn</cp:lastModifiedBy>
  <cp:revision>27</cp:revision>
  <dcterms:created xsi:type="dcterms:W3CDTF">2021-06-07T13:44:30Z</dcterms:created>
  <dcterms:modified xsi:type="dcterms:W3CDTF">2024-05-10T07:22:12Z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