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1"/>
  </p:notesMasterIdLst>
  <p:sldIdLst>
    <p:sldId id="256" r:id="rId5"/>
    <p:sldId id="287" r:id="rId6"/>
    <p:sldId id="257" r:id="rId7"/>
    <p:sldId id="258" r:id="rId8"/>
    <p:sldId id="289" r:id="rId9"/>
    <p:sldId id="286" r:id="rId10"/>
    <p:sldId id="265" r:id="rId11"/>
    <p:sldId id="266" r:id="rId12"/>
    <p:sldId id="267" r:id="rId13"/>
    <p:sldId id="291" r:id="rId14"/>
    <p:sldId id="292" r:id="rId15"/>
    <p:sldId id="268" r:id="rId16"/>
    <p:sldId id="269" r:id="rId17"/>
    <p:sldId id="270" r:id="rId18"/>
    <p:sldId id="283" r:id="rId19"/>
    <p:sldId id="28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5A11"/>
    <a:srgbClr val="1F4E79"/>
    <a:srgbClr val="A7FDFF"/>
    <a:srgbClr val="0C0D0E"/>
    <a:srgbClr val="15142A"/>
    <a:srgbClr val="FAED3B"/>
    <a:srgbClr val="70AD47"/>
    <a:srgbClr val="3CDFE6"/>
    <a:srgbClr val="ED7D3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63" d="100"/>
          <a:sy n="63" d="100"/>
        </p:scale>
        <p:origin x="6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29/7/2021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31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77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291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0009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51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430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337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366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5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29/7/2021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29/7/2021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=""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5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=""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ĐOẠN THẲNG (</a:t>
            </a:r>
            <a:r>
              <a:rPr lang="en-US" sz="50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5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1)</a:t>
            </a:r>
            <a:endParaRPr lang="en-US" sz="5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:……………………………</a:t>
            </a:r>
          </a:p>
        </p:txBody>
      </p:sp>
      <p:pic>
        <p:nvPicPr>
          <p:cNvPr id="19" name="Graphic 18" descr="Ruler">
            <a:extLst>
              <a:ext uri="{FF2B5EF4-FFF2-40B4-BE49-F238E27FC236}">
                <a16:creationId xmlns=""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=""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=""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 PHÒNG GD&amp;ĐT………..</a:t>
            </a:r>
          </a:p>
          <a:p>
            <a:pPr algn="l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TRƯỜNG THCS ………….……</a:t>
            </a:r>
          </a:p>
        </p:txBody>
      </p:sp>
      <p:sp>
        <p:nvSpPr>
          <p:cNvPr id="14" name="!!1">
            <a:extLst>
              <a:ext uri="{FF2B5EF4-FFF2-40B4-BE49-F238E27FC236}">
                <a16:creationId xmlns=""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H6-CVI-Bài 3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426720" y="170950"/>
            <a:ext cx="5558936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 </a:t>
            </a:r>
            <a:r>
              <a:rPr lang="en-US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nhau</a:t>
            </a:r>
            <a:endParaRPr lang="en-US" sz="2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33216" y="740336"/>
            <a:ext cx="57298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HS thực 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vẽ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theo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yêu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cầu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39979" y="1358178"/>
            <a:ext cx="5505501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1-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Vẽ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AB,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nằm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91719" y="2145302"/>
            <a:ext cx="5569002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2–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Đặt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mpa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sao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mũi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nhọn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A,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mũi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nhọn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AB. 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51460" y="3459657"/>
            <a:ext cx="6096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3-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Giữ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mở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đổi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đặt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mũi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nhọn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mũi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ta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 Ta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CD.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Cloud 46"/>
          <p:cNvSpPr/>
          <p:nvPr/>
        </p:nvSpPr>
        <p:spPr>
          <a:xfrm>
            <a:off x="474864" y="5054838"/>
            <a:ext cx="5649191" cy="1333733"/>
          </a:xfrm>
          <a:prstGeom prst="cloud">
            <a:avLst/>
          </a:prstGeom>
          <a:solidFill>
            <a:srgbClr val="A7FDFF"/>
          </a:solidFill>
          <a:ln>
            <a:solidFill>
              <a:srgbClr val="0C0D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095022" y="5250806"/>
            <a:ext cx="4619978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Dự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đoán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mối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quan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hệ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giữa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CD. 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158412" y="5342615"/>
            <a:ext cx="38390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=&gt;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CD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6672217" y="2612322"/>
            <a:ext cx="4296114" cy="813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 flipV="1">
            <a:off x="6672217" y="2547687"/>
            <a:ext cx="45719" cy="1175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val 43"/>
          <p:cNvSpPr/>
          <p:nvPr/>
        </p:nvSpPr>
        <p:spPr>
          <a:xfrm flipV="1">
            <a:off x="9057277" y="2547687"/>
            <a:ext cx="45719" cy="1175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6938771" y="210014"/>
            <a:ext cx="2438104" cy="1415775"/>
            <a:chOff x="6284067" y="1200614"/>
            <a:chExt cx="2239368" cy="1415775"/>
          </a:xfrm>
        </p:grpSpPr>
        <p:cxnSp>
          <p:nvCxnSpPr>
            <p:cNvPr id="51" name="Straight Connector 50"/>
            <p:cNvCxnSpPr/>
            <p:nvPr/>
          </p:nvCxnSpPr>
          <p:spPr>
            <a:xfrm flipH="1">
              <a:off x="6404109" y="1544645"/>
              <a:ext cx="1011536" cy="894904"/>
            </a:xfrm>
            <a:prstGeom prst="line">
              <a:avLst/>
            </a:prstGeom>
            <a:ln w="76200">
              <a:solidFill>
                <a:srgbClr val="C55A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7370678" y="1544008"/>
              <a:ext cx="1040432" cy="895541"/>
            </a:xfrm>
            <a:prstGeom prst="line">
              <a:avLst/>
            </a:prstGeom>
            <a:ln w="76200">
              <a:solidFill>
                <a:srgbClr val="C55A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20664086" flipH="1">
              <a:off x="7352990" y="1200614"/>
              <a:ext cx="119832" cy="359384"/>
            </a:xfrm>
            <a:prstGeom prst="line">
              <a:avLst/>
            </a:prstGeom>
            <a:ln w="76200">
              <a:solidFill>
                <a:srgbClr val="C55A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H="1">
              <a:off x="6284067" y="2415441"/>
              <a:ext cx="135423" cy="200948"/>
            </a:xfrm>
            <a:prstGeom prst="straightConnector1">
              <a:avLst/>
            </a:prstGeom>
            <a:ln w="38100">
              <a:solidFill>
                <a:srgbClr val="C55A1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8411110" y="2415441"/>
              <a:ext cx="112325" cy="200948"/>
            </a:xfrm>
            <a:prstGeom prst="straightConnector1">
              <a:avLst/>
            </a:prstGeom>
            <a:ln w="38100">
              <a:solidFill>
                <a:srgbClr val="C55A1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6554806" y="1365575"/>
            <a:ext cx="3247014" cy="474539"/>
            <a:chOff x="6554806" y="1365575"/>
            <a:chExt cx="3247014" cy="474539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6949440" y="1577112"/>
              <a:ext cx="2407920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/>
            <p:cNvSpPr/>
            <p:nvPr/>
          </p:nvSpPr>
          <p:spPr>
            <a:xfrm flipV="1">
              <a:off x="6949440" y="1504343"/>
              <a:ext cx="45719" cy="1175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Oval 38"/>
            <p:cNvSpPr/>
            <p:nvPr/>
          </p:nvSpPr>
          <p:spPr>
            <a:xfrm flipV="1">
              <a:off x="9334500" y="1519583"/>
              <a:ext cx="45719" cy="1175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554806" y="1378449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9394336" y="1365575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6468475" y="272488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961758" y="264170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4249306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22 -0.09885 L -0.02122 0.1511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426720" y="170950"/>
            <a:ext cx="5477322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 </a:t>
            </a:r>
            <a:r>
              <a:rPr lang="en-US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nhau</a:t>
            </a:r>
            <a:endParaRPr lang="en-US" sz="2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06598" y="765391"/>
            <a:ext cx="56464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HS thực 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vẽ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theo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yêu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cầu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55219" y="1358178"/>
            <a:ext cx="5502278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1-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Vẽ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AB,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nằm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37438" y="2160542"/>
            <a:ext cx="5666381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2–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Đặt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mpa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sao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mũi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nhọn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A,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mũi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nhọn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AB. 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51460" y="3459657"/>
            <a:ext cx="6096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3-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Giữ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mở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đổi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đặt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mũi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nhọn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mũi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ta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 Ta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CD.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Cloud 46"/>
          <p:cNvSpPr/>
          <p:nvPr/>
        </p:nvSpPr>
        <p:spPr>
          <a:xfrm>
            <a:off x="474864" y="5054838"/>
            <a:ext cx="5649191" cy="1333733"/>
          </a:xfrm>
          <a:prstGeom prst="cloud">
            <a:avLst/>
          </a:prstGeom>
          <a:solidFill>
            <a:srgbClr val="A7FDFF"/>
          </a:solidFill>
          <a:ln>
            <a:solidFill>
              <a:srgbClr val="0C0D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095022" y="5250806"/>
            <a:ext cx="4619978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Dự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đoán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mối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quan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hệ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giữa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CD. 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158412" y="5342615"/>
            <a:ext cx="33056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=&gt;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CD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6672217" y="2612322"/>
            <a:ext cx="4296114" cy="813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 flipV="1">
            <a:off x="6672217" y="2547687"/>
            <a:ext cx="45719" cy="1175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val 43"/>
          <p:cNvSpPr/>
          <p:nvPr/>
        </p:nvSpPr>
        <p:spPr>
          <a:xfrm flipV="1">
            <a:off x="9057277" y="2547687"/>
            <a:ext cx="45719" cy="1175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6664892" y="1215304"/>
            <a:ext cx="2438104" cy="1415775"/>
            <a:chOff x="6284067" y="1200614"/>
            <a:chExt cx="2239368" cy="1415775"/>
          </a:xfrm>
        </p:grpSpPr>
        <p:cxnSp>
          <p:nvCxnSpPr>
            <p:cNvPr id="51" name="Straight Connector 50"/>
            <p:cNvCxnSpPr/>
            <p:nvPr/>
          </p:nvCxnSpPr>
          <p:spPr>
            <a:xfrm flipH="1">
              <a:off x="6404109" y="1544645"/>
              <a:ext cx="1011536" cy="894904"/>
            </a:xfrm>
            <a:prstGeom prst="line">
              <a:avLst/>
            </a:prstGeom>
            <a:ln w="76200">
              <a:solidFill>
                <a:srgbClr val="C55A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7370678" y="1544008"/>
              <a:ext cx="1040432" cy="895541"/>
            </a:xfrm>
            <a:prstGeom prst="line">
              <a:avLst/>
            </a:prstGeom>
            <a:ln w="76200">
              <a:solidFill>
                <a:srgbClr val="C55A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20664086" flipH="1">
              <a:off x="7352990" y="1200614"/>
              <a:ext cx="119832" cy="359384"/>
            </a:xfrm>
            <a:prstGeom prst="line">
              <a:avLst/>
            </a:prstGeom>
            <a:ln w="76200">
              <a:solidFill>
                <a:srgbClr val="C55A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H="1">
              <a:off x="6284067" y="2415441"/>
              <a:ext cx="135423" cy="200948"/>
            </a:xfrm>
            <a:prstGeom prst="straightConnector1">
              <a:avLst/>
            </a:prstGeom>
            <a:ln w="38100">
              <a:solidFill>
                <a:srgbClr val="C55A1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8411110" y="2415441"/>
              <a:ext cx="112325" cy="200948"/>
            </a:xfrm>
            <a:prstGeom prst="straightConnector1">
              <a:avLst/>
            </a:prstGeom>
            <a:ln w="38100">
              <a:solidFill>
                <a:srgbClr val="C55A1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6554806" y="1365575"/>
            <a:ext cx="3247014" cy="474539"/>
            <a:chOff x="6554806" y="1365575"/>
            <a:chExt cx="3247014" cy="474539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6949440" y="1577112"/>
              <a:ext cx="2407920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/>
            <p:cNvSpPr/>
            <p:nvPr/>
          </p:nvSpPr>
          <p:spPr>
            <a:xfrm flipV="1">
              <a:off x="6949440" y="1504343"/>
              <a:ext cx="45719" cy="1175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Oval 38"/>
            <p:cNvSpPr/>
            <p:nvPr/>
          </p:nvSpPr>
          <p:spPr>
            <a:xfrm flipV="1">
              <a:off x="9334500" y="1519583"/>
              <a:ext cx="45719" cy="1175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554806" y="1378449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9394336" y="1365575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6468475" y="272488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961758" y="264170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33" name="Flowchart: Alternate Process 32"/>
          <p:cNvSpPr/>
          <p:nvPr/>
        </p:nvSpPr>
        <p:spPr>
          <a:xfrm>
            <a:off x="6985998" y="3215640"/>
            <a:ext cx="3860079" cy="183919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59279" y="3391530"/>
            <a:ext cx="39651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CD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thì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ta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kí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hiệu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= CD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5911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1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155265" y="76946"/>
            <a:ext cx="3773790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II. ĐỘ DÀI ĐOẠN THẲNG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8802" y="464877"/>
            <a:ext cx="2945037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2052" y="948086"/>
            <a:ext cx="5483617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8362" y="2738113"/>
            <a:ext cx="469223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Đặt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thước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qua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sao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vạch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0.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8362" y="4116866"/>
            <a:ext cx="4692238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vạch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bao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nhiêu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thước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40257" y="1504315"/>
            <a:ext cx="55374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HS thực </a:t>
            </a:r>
            <a:r>
              <a:rPr lang="vi-VN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theo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yêu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cầu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vi-VN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8362" y="2208717"/>
            <a:ext cx="31107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1- </a:t>
            </a:r>
            <a:r>
              <a:rPr lang="en-US" sz="24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Vẽ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7732" y="5055121"/>
            <a:ext cx="4615350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=&gt; </a:t>
            </a:r>
            <a:r>
              <a:rPr lang="en-US" sz="24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vạch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bao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nhiêu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bao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nhiêu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thì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đó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AB.</a:t>
            </a:r>
          </a:p>
        </p:txBody>
      </p:sp>
      <p:sp>
        <p:nvSpPr>
          <p:cNvPr id="34" name="Line 7"/>
          <p:cNvSpPr>
            <a:spLocks noChangeShapeType="1"/>
          </p:cNvSpPr>
          <p:nvPr/>
        </p:nvSpPr>
        <p:spPr bwMode="auto">
          <a:xfrm>
            <a:off x="6568440" y="1626553"/>
            <a:ext cx="29273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6450965" y="1184593"/>
            <a:ext cx="106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6" name="Picture 35" descr="Thuoc21"/>
          <p:cNvPicPr preferRelativeResize="0">
            <a:picLocks noChangeAspect="1" noChangeArrowheads="1"/>
          </p:cNvPicPr>
          <p:nvPr/>
        </p:nvPicPr>
        <p:blipFill>
          <a:blip r:embed="rId3">
            <a:lum bright="-18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8440" y="1677669"/>
            <a:ext cx="10027920" cy="916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9368790" y="1183640"/>
            <a:ext cx="106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cs typeface="Arial" panose="020B0604020202020204" pitchFamily="34" charset="0"/>
              </a:rPr>
              <a:t>.</a:t>
            </a:r>
          </a:p>
        </p:txBody>
      </p: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9368790" y="1050290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cs typeface="Arial" panose="020B0604020202020204" pitchFamily="34" charset="0"/>
              </a:rPr>
              <a:t>B</a:t>
            </a:r>
          </a:p>
        </p:txBody>
      </p: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6395403" y="970915"/>
            <a:ext cx="720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cs typeface="Arial" panose="020B0604020202020204" pitchFamily="34" charset="0"/>
              </a:rPr>
              <a:t>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8127" y="1261240"/>
            <a:ext cx="817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6cm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9238260" y="1795261"/>
            <a:ext cx="536027" cy="4832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5163630" y="2839345"/>
            <a:ext cx="6157028" cy="3664718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689865" y="2915120"/>
            <a:ext cx="1750800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</a:t>
            </a:r>
            <a:r>
              <a:rPr lang="en-US" sz="24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Ghi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nhớ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189735" y="3433041"/>
            <a:ext cx="6258445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Mỗi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dương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460825" y="3869243"/>
            <a:ext cx="5690800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Hai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nhau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thì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nhau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486291" y="4813924"/>
            <a:ext cx="518170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còn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gọi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en-US" sz="24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hoảng</a:t>
            </a:r>
            <a:r>
              <a:rPr lang="en-US" sz="24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giữa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A, B.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Nếu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nhau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thì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khoảng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giữa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chúng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0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162016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  <p:bldP spid="12" grpId="0"/>
      <p:bldP spid="19" grpId="0"/>
      <p:bldP spid="14" grpId="0"/>
      <p:bldP spid="15" grpId="0"/>
      <p:bldP spid="34" grpId="0" animBg="1"/>
      <p:bldP spid="35" grpId="0"/>
      <p:bldP spid="38" grpId="0"/>
      <p:bldP spid="40" grpId="0"/>
      <p:bldP spid="41" grpId="0"/>
      <p:bldP spid="2" grpId="0"/>
      <p:bldP spid="3" grpId="0" animBg="1"/>
      <p:bldP spid="9" grpId="0" animBg="1"/>
      <p:bldP spid="28" grpId="0"/>
      <p:bldP spid="32" grpId="0"/>
      <p:bldP spid="33" grpId="0"/>
      <p:bldP spid="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="" xmlns:a16="http://schemas.microsoft.com/office/drawing/2014/main" id="{8F343863-9DC9-48EE-8845-A5B504C915DF}"/>
              </a:ext>
            </a:extLst>
          </p:cNvPr>
          <p:cNvSpPr/>
          <p:nvPr/>
        </p:nvSpPr>
        <p:spPr>
          <a:xfrm rot="5400000">
            <a:off x="8507246" y="3094677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="" xmlns:a16="http://schemas.microsoft.com/office/drawing/2014/main" id="{A5159DB8-36C5-4BDC-AA0F-1A4AB304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29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61496" y="347053"/>
            <a:ext cx="7779181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Lưu</a:t>
            </a:r>
            <a:r>
              <a:rPr lang="en-US" sz="2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ý </a:t>
            </a:r>
            <a:r>
              <a:rPr lang="en-US" sz="28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2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</a:t>
            </a:r>
            <a:r>
              <a:rPr lang="en-US" sz="2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: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44680" y="3635519"/>
            <a:ext cx="642688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vạch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0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thước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phải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mép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thước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44680" y="4807094"/>
            <a:ext cx="642688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còn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gọi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en-US" sz="2800" i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hoảng</a:t>
            </a:r>
            <a:r>
              <a:rPr lang="en-US" sz="2800" i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giữa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B.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164080" y="1906050"/>
            <a:ext cx="29273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046605" y="1464090"/>
            <a:ext cx="106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2" name="Picture 11" descr="Thuoc21"/>
          <p:cNvPicPr preferRelativeResize="0">
            <a:picLocks noChangeAspect="1" noChangeArrowheads="1"/>
          </p:cNvPicPr>
          <p:nvPr/>
        </p:nvPicPr>
        <p:blipFill>
          <a:blip r:embed="rId3">
            <a:lum bright="-18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4080" y="1957166"/>
            <a:ext cx="10027920" cy="916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4964430" y="1463137"/>
            <a:ext cx="106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cs typeface="Arial" panose="020B0604020202020204" pitchFamily="34" charset="0"/>
              </a:rPr>
              <a:t>.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4964430" y="1329787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cs typeface="Arial" panose="020B0604020202020204" pitchFamily="34" charset="0"/>
              </a:rPr>
              <a:t>B</a:t>
            </a: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991043" y="1250412"/>
            <a:ext cx="720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cs typeface="Arial" panose="020B0604020202020204" pitchFamily="34" charset="0"/>
              </a:rPr>
              <a:t>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23767" y="1540737"/>
            <a:ext cx="817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6cm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833900" y="2074758"/>
            <a:ext cx="536027" cy="4832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8635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0" y="54868"/>
            <a:ext cx="8178219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 – VẬN DỤNG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9919" y="1166159"/>
            <a:ext cx="10379765" cy="6586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chiều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chiều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rộng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quyển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SGK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Toán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6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tập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en-US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19037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61015" y="1419124"/>
            <a:ext cx="102515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Vậy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gì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như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thế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28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602038" y="633174"/>
            <a:ext cx="53187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nl-NL" sz="3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§3. ĐOẠN THẲNG</a:t>
            </a:r>
            <a:endParaRPr lang="en-US" sz="3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7" name="!!3" descr="Wondering | Grappige gezichten, Smiley, Grappige plaatjes">
            <a:extLst>
              <a:ext uri="{FF2B5EF4-FFF2-40B4-BE49-F238E27FC236}">
                <a16:creationId xmlns=""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69" y="631251"/>
            <a:ext cx="1922006" cy="2002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2474485" y="2717756"/>
            <a:ext cx="790956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gồm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A,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tất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cả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nằm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giữa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9" name="Group 4"/>
          <p:cNvGrpSpPr>
            <a:grpSpLocks noChangeAspect="1"/>
          </p:cNvGrpSpPr>
          <p:nvPr/>
        </p:nvGrpSpPr>
        <p:grpSpPr bwMode="auto">
          <a:xfrm>
            <a:off x="3602038" y="2065455"/>
            <a:ext cx="3513139" cy="696913"/>
            <a:chOff x="1309" y="1212"/>
            <a:chExt cx="2213" cy="439"/>
          </a:xfrm>
        </p:grpSpPr>
        <p:sp>
          <p:nvSpPr>
            <p:cNvPr id="10" name="AutoShape 3"/>
            <p:cNvSpPr>
              <a:spLocks noChangeAspect="1" noChangeArrowheads="1" noTextEdit="1"/>
            </p:cNvSpPr>
            <p:nvPr/>
          </p:nvSpPr>
          <p:spPr bwMode="auto">
            <a:xfrm>
              <a:off x="1412" y="1212"/>
              <a:ext cx="2071" cy="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Line 5"/>
            <p:cNvSpPr>
              <a:spLocks noChangeShapeType="1"/>
            </p:cNvSpPr>
            <p:nvPr/>
          </p:nvSpPr>
          <p:spPr bwMode="auto">
            <a:xfrm flipV="1">
              <a:off x="1614" y="1415"/>
              <a:ext cx="1667" cy="32"/>
            </a:xfrm>
            <a:prstGeom prst="line">
              <a:avLst/>
            </a:prstGeom>
            <a:noFill/>
            <a:ln w="33338" cap="flat">
              <a:solidFill>
                <a:srgbClr val="00008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3" name="Group 9"/>
            <p:cNvGrpSpPr>
              <a:grpSpLocks/>
            </p:cNvGrpSpPr>
            <p:nvPr/>
          </p:nvGrpSpPr>
          <p:grpSpPr bwMode="auto">
            <a:xfrm>
              <a:off x="1309" y="1260"/>
              <a:ext cx="333" cy="310"/>
              <a:chOff x="1309" y="1260"/>
              <a:chExt cx="333" cy="310"/>
            </a:xfrm>
          </p:grpSpPr>
          <p:sp>
            <p:nvSpPr>
              <p:cNvPr id="19" name="Oval 6"/>
              <p:cNvSpPr>
                <a:spLocks noChangeArrowheads="1"/>
              </p:cNvSpPr>
              <p:nvPr/>
            </p:nvSpPr>
            <p:spPr bwMode="auto">
              <a:xfrm>
                <a:off x="1586" y="1405"/>
                <a:ext cx="56" cy="85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Oval 7"/>
              <p:cNvSpPr>
                <a:spLocks noChangeArrowheads="1"/>
              </p:cNvSpPr>
              <p:nvPr/>
            </p:nvSpPr>
            <p:spPr bwMode="auto">
              <a:xfrm>
                <a:off x="1586" y="1405"/>
                <a:ext cx="56" cy="85"/>
              </a:xfrm>
              <a:prstGeom prst="ellipse">
                <a:avLst/>
              </a:prstGeom>
              <a:noFill/>
              <a:ln w="14288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Rectangle 8"/>
              <p:cNvSpPr>
                <a:spLocks noChangeArrowheads="1"/>
              </p:cNvSpPr>
              <p:nvPr/>
            </p:nvSpPr>
            <p:spPr bwMode="auto">
              <a:xfrm>
                <a:off x="1309" y="1260"/>
                <a:ext cx="187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200" b="1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A</a:t>
                </a:r>
                <a:endParaRPr kumimoji="0" lang="en-US" alt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4" name="Group 13"/>
            <p:cNvGrpSpPr>
              <a:grpSpLocks/>
            </p:cNvGrpSpPr>
            <p:nvPr/>
          </p:nvGrpSpPr>
          <p:grpSpPr bwMode="auto">
            <a:xfrm>
              <a:off x="3253" y="1276"/>
              <a:ext cx="269" cy="310"/>
              <a:chOff x="3253" y="1276"/>
              <a:chExt cx="269" cy="310"/>
            </a:xfrm>
          </p:grpSpPr>
          <p:sp>
            <p:nvSpPr>
              <p:cNvPr id="15" name="Oval 10"/>
              <p:cNvSpPr>
                <a:spLocks noChangeArrowheads="1"/>
              </p:cNvSpPr>
              <p:nvPr/>
            </p:nvSpPr>
            <p:spPr bwMode="auto">
              <a:xfrm>
                <a:off x="3253" y="1373"/>
                <a:ext cx="56" cy="85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Oval 11"/>
              <p:cNvSpPr>
                <a:spLocks noChangeArrowheads="1"/>
              </p:cNvSpPr>
              <p:nvPr/>
            </p:nvSpPr>
            <p:spPr bwMode="auto">
              <a:xfrm>
                <a:off x="3253" y="1373"/>
                <a:ext cx="56" cy="85"/>
              </a:xfrm>
              <a:prstGeom prst="ellipse">
                <a:avLst/>
              </a:prstGeom>
              <a:noFill/>
              <a:ln w="14288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Rectangle 12"/>
              <p:cNvSpPr>
                <a:spLocks noChangeArrowheads="1"/>
              </p:cNvSpPr>
              <p:nvPr/>
            </p:nvSpPr>
            <p:spPr bwMode="auto">
              <a:xfrm>
                <a:off x="3376" y="1276"/>
                <a:ext cx="146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200" b="1" i="1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cs typeface="Arial" panose="020B0604020202020204" pitchFamily="34" charset="0"/>
                  </a:rPr>
                  <a:t>B</a:t>
                </a:r>
                <a:endParaRPr kumimoji="0" lang="en-US" alt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2" name="Rectangle 21"/>
          <p:cNvSpPr/>
          <p:nvPr/>
        </p:nvSpPr>
        <p:spPr>
          <a:xfrm>
            <a:off x="2474485" y="3911744"/>
            <a:ext cx="6867635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Đặt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thước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qua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sao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vạch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0. </a:t>
            </a:r>
          </a:p>
          <a:p>
            <a:pPr algn="just">
              <a:lnSpc>
                <a:spcPct val="115000"/>
              </a:lnSpc>
            </a:pP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=&gt;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vạch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bao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nhiêu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bao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nhiêu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thì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đó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3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-47333" y="-36784"/>
            <a:ext cx="443645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CỦNG CỐ KIẾN THỨC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2686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!!4">
            <a:extLst>
              <a:ext uri="{FF2B5EF4-FFF2-40B4-BE49-F238E27FC236}">
                <a16:creationId xmlns=""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190821" y="786388"/>
            <a:ext cx="5983660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HƯỚNG DẪN HỌC Ở NHÀ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6240" y="1756628"/>
            <a:ext cx="1185672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3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vi-VN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Đọc lại toàn bộ nội dung bài đã học.</a:t>
            </a:r>
            <a:endParaRPr lang="en-US" sz="3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Học thuộc: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Khái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niệm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Tìm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ảnh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fr-FR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Làm</a:t>
            </a:r>
            <a:r>
              <a:rPr lang="fr-F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fr-F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tập</a:t>
            </a:r>
            <a:r>
              <a:rPr lang="fr-F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1, 2</a:t>
            </a:r>
            <a:r>
              <a:rPr lang="fr-F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SGK </a:t>
            </a:r>
            <a:r>
              <a:rPr lang="fr-FR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trang</a:t>
            </a:r>
            <a:r>
              <a:rPr lang="fr-F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87, 88</a:t>
            </a:r>
            <a:endParaRPr lang="en-US" sz="3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fr-F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fr-FR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Đọc</a:t>
            </a:r>
            <a:r>
              <a:rPr lang="fr-F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nội</a:t>
            </a:r>
            <a:r>
              <a:rPr lang="fr-F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dung</a:t>
            </a:r>
            <a:r>
              <a:rPr lang="fr-F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phần</a:t>
            </a:r>
            <a:r>
              <a:rPr lang="fr-F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còn lại của bài, tiết sau học tiếp.</a:t>
            </a:r>
            <a:endParaRPr lang="en-US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39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=""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24" y="2391747"/>
            <a:ext cx="5530659" cy="75053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vẽ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5" name="!!1">
            <a:extLst>
              <a:ext uri="{FF2B5EF4-FFF2-40B4-BE49-F238E27FC236}">
                <a16:creationId xmlns=""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800">
              <a:solidFill>
                <a:srgbClr val="C55A1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6847951" y="3588972"/>
            <a:ext cx="4871327" cy="1120014"/>
          </a:xfrm>
          <a:prstGeom prst="cloud">
            <a:avLst/>
          </a:prstGeom>
          <a:solidFill>
            <a:srgbClr val="A7FDFF"/>
          </a:solidFill>
          <a:ln>
            <a:solidFill>
              <a:srgbClr val="0C0D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952111" y="3871559"/>
            <a:ext cx="4812887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hãy</a:t>
            </a:r>
            <a:r>
              <a:rPr lang="en-US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gọi</a:t>
            </a:r>
            <a:r>
              <a:rPr lang="en-US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tên</a:t>
            </a:r>
            <a:r>
              <a:rPr lang="en-US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bên</a:t>
            </a:r>
            <a:r>
              <a:rPr lang="en-US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868554"/>
              </p:ext>
            </p:extLst>
          </p:nvPr>
        </p:nvGraphicFramePr>
        <p:xfrm>
          <a:off x="3638115" y="3774479"/>
          <a:ext cx="223196" cy="246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" name="Equation" r:id="rId3" imgW="114120" imgH="126720" progId="Equation.DSMT4">
                  <p:embed/>
                </p:oleObj>
              </mc:Choice>
              <mc:Fallback>
                <p:oleObj name="Equation" r:id="rId3" imgW="1141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115" y="3774479"/>
                        <a:ext cx="223196" cy="2469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8358364"/>
              </p:ext>
            </p:extLst>
          </p:nvPr>
        </p:nvGraphicFramePr>
        <p:xfrm>
          <a:off x="4866840" y="3774479"/>
          <a:ext cx="223196" cy="246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" name="Equation" r:id="rId5" imgW="114120" imgH="126720" progId="Equation.DSMT4">
                  <p:embed/>
                </p:oleObj>
              </mc:Choice>
              <mc:Fallback>
                <p:oleObj name="Equation" r:id="rId5" imgW="1141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6840" y="3774479"/>
                        <a:ext cx="223196" cy="2469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3250764" y="3871559"/>
            <a:ext cx="24955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3557151" y="3871559"/>
            <a:ext cx="39305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/>
              <a:t>A</a:t>
            </a:r>
          </a:p>
        </p:txBody>
      </p:sp>
      <p:sp>
        <p:nvSpPr>
          <p:cNvPr id="23" name="Text Box 24"/>
          <p:cNvSpPr txBox="1">
            <a:spLocks noChangeArrowheads="1"/>
          </p:cNvSpPr>
          <p:nvPr/>
        </p:nvSpPr>
        <p:spPr bwMode="auto">
          <a:xfrm>
            <a:off x="4747776" y="3871559"/>
            <a:ext cx="3802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/>
              <a:t>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410943" y="4693717"/>
            <a:ext cx="29117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AB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="" xmlns:a16="http://schemas.microsoft.com/office/drawing/2014/main" id="{10742257-3980-4551-868A-26DC3CB821EE}"/>
              </a:ext>
            </a:extLst>
          </p:cNvPr>
          <p:cNvSpPr txBox="1">
            <a:spLocks/>
          </p:cNvSpPr>
          <p:nvPr/>
        </p:nvSpPr>
        <p:spPr>
          <a:xfrm>
            <a:off x="3564297" y="1179551"/>
            <a:ext cx="4274398" cy="750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NHẮC LẠI BÀI CŨ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 flipH="1">
            <a:off x="1501966" y="3871559"/>
            <a:ext cx="128712" cy="1498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046354" y="3844778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3784" y="4693717"/>
            <a:ext cx="1565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4951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8" grpId="0"/>
      <p:bldP spid="18" grpId="0" animBg="1"/>
      <p:bldP spid="21" grpId="0"/>
      <p:bldP spid="23" grpId="0"/>
      <p:bldP spid="27" grpId="0"/>
      <p:bldP spid="22" grpId="0"/>
      <p:bldP spid="3" grpId="0" animBg="1"/>
      <p:bldP spid="4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=""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8981" y="255224"/>
            <a:ext cx="5530659" cy="750532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vẽ</a:t>
            </a:r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5" name="!!1">
            <a:extLst>
              <a:ext uri="{FF2B5EF4-FFF2-40B4-BE49-F238E27FC236}">
                <a16:creationId xmlns=""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MỞ ĐẦU</a:t>
            </a:r>
            <a:endParaRPr lang="en-US" sz="2800">
              <a:solidFill>
                <a:srgbClr val="C55A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442" y="1202423"/>
            <a:ext cx="3904914" cy="33696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loud 4"/>
          <p:cNvSpPr/>
          <p:nvPr/>
        </p:nvSpPr>
        <p:spPr>
          <a:xfrm>
            <a:off x="411480" y="1325590"/>
            <a:ext cx="6705600" cy="1762293"/>
          </a:xfrm>
          <a:prstGeom prst="cloud">
            <a:avLst/>
          </a:prstGeom>
          <a:solidFill>
            <a:srgbClr val="A7FDFF"/>
          </a:solidFill>
          <a:ln>
            <a:solidFill>
              <a:srgbClr val="0C0D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2317" y="1613319"/>
            <a:ext cx="60960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?1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biết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nối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từ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đến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A, B, C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gợi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nên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ảnh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gì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02317" y="3218648"/>
            <a:ext cx="6096000" cy="10833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=&gt;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nối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từ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đến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A, B, C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gợi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nên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ảnh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2" name="Cloud 21"/>
          <p:cNvSpPr/>
          <p:nvPr/>
        </p:nvSpPr>
        <p:spPr>
          <a:xfrm>
            <a:off x="716280" y="4467928"/>
            <a:ext cx="5649191" cy="1333733"/>
          </a:xfrm>
          <a:prstGeom prst="cloud">
            <a:avLst/>
          </a:prstGeom>
          <a:solidFill>
            <a:srgbClr val="A7FDFF"/>
          </a:solidFill>
          <a:ln>
            <a:solidFill>
              <a:srgbClr val="0C0D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52584" y="4657327"/>
            <a:ext cx="4497696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?2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200m, 150m, 100m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nói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lên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điều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gì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9909" y="5952241"/>
            <a:ext cx="83840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=&gt;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nói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lên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8" grpId="0"/>
      <p:bldP spid="10" grpId="0"/>
      <p:bldP spid="22" grpId="0" animBg="1"/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=""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=""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=""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1384119" y="2059260"/>
            <a:ext cx="102515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Vậy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gì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như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thế</a:t>
            </a:r>
            <a:r>
              <a:rPr lang="en-US" sz="2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28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82239" y="790694"/>
            <a:ext cx="53187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nl-NL" sz="3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§3. ĐOẠN THẲNG</a:t>
            </a:r>
            <a:endParaRPr lang="en-US" sz="3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7" name="!!3" descr="Wondering | Grappige gezichten, Smiley, Grappige plaatjes">
            <a:extLst>
              <a:ext uri="{FF2B5EF4-FFF2-40B4-BE49-F238E27FC236}">
                <a16:creationId xmlns=""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679" y="3421519"/>
            <a:ext cx="2707878" cy="282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353923" y="259436"/>
            <a:ext cx="5110694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I. HAI ĐOẠN THẲNG BẰNG NHAU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0113" y="1161452"/>
            <a:ext cx="2204450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Khái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niệm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3923" y="657934"/>
            <a:ext cx="4084773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Khái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niệm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1295400" y="2876233"/>
            <a:ext cx="29273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1177925" y="2419033"/>
            <a:ext cx="106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2" name="Picture 21" descr="Thuoc21"/>
          <p:cNvPicPr preferRelativeResize="0">
            <a:picLocks noChangeAspect="1" noChangeArrowheads="1"/>
          </p:cNvPicPr>
          <p:nvPr/>
        </p:nvPicPr>
        <p:blipFill>
          <a:blip r:embed="rId3">
            <a:lum bright="-18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96870"/>
            <a:ext cx="6253163" cy="584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4095750" y="2433320"/>
            <a:ext cx="106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cs typeface="Arial" panose="020B0604020202020204" pitchFamily="34" charset="0"/>
              </a:rPr>
              <a:t>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4095750" y="2299970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cs typeface="Arial" panose="020B0604020202020204" pitchFamily="34" charset="0"/>
              </a:rPr>
              <a:t>B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122363" y="2220595"/>
            <a:ext cx="720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cs typeface="Arial" panose="020B0604020202020204" pitchFamily="34" charset="0"/>
              </a:rPr>
              <a:t>A</a:t>
            </a:r>
          </a:p>
        </p:txBody>
      </p:sp>
      <p:grpSp>
        <p:nvGrpSpPr>
          <p:cNvPr id="26" name="Group 10"/>
          <p:cNvGrpSpPr>
            <a:grpSpLocks/>
          </p:cNvGrpSpPr>
          <p:nvPr/>
        </p:nvGrpSpPr>
        <p:grpSpPr bwMode="auto">
          <a:xfrm>
            <a:off x="1025525" y="1542733"/>
            <a:ext cx="1333500" cy="1555750"/>
            <a:chOff x="685" y="1766"/>
            <a:chExt cx="840" cy="980"/>
          </a:xfrm>
        </p:grpSpPr>
        <p:sp>
          <p:nvSpPr>
            <p:cNvPr id="27" name="Rectangle 11"/>
            <p:cNvSpPr>
              <a:spLocks noChangeArrowheads="1"/>
            </p:cNvSpPr>
            <p:nvPr/>
          </p:nvSpPr>
          <p:spPr bwMode="auto">
            <a:xfrm rot="20947976">
              <a:off x="710" y="1766"/>
              <a:ext cx="815" cy="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96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  <a:sym typeface="Wingdings" pitchFamily="2" charset="2"/>
                </a:rPr>
                <a:t></a:t>
              </a:r>
              <a:endPara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2" name="Group 12"/>
            <p:cNvGrpSpPr>
              <a:grpSpLocks/>
            </p:cNvGrpSpPr>
            <p:nvPr/>
          </p:nvGrpSpPr>
          <p:grpSpPr bwMode="auto">
            <a:xfrm>
              <a:off x="685" y="2256"/>
              <a:ext cx="340" cy="452"/>
              <a:chOff x="3847" y="1634"/>
              <a:chExt cx="340" cy="452"/>
            </a:xfrm>
          </p:grpSpPr>
          <p:sp>
            <p:nvSpPr>
              <p:cNvPr id="34" name="Text Box 13"/>
              <p:cNvSpPr txBox="1">
                <a:spLocks noChangeArrowheads="1"/>
              </p:cNvSpPr>
              <p:nvPr/>
            </p:nvSpPr>
            <p:spPr bwMode="auto">
              <a:xfrm>
                <a:off x="3947" y="1721"/>
                <a:ext cx="240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>
                    <a:solidFill>
                      <a:srgbClr val="993300"/>
                    </a:solidFill>
                    <a:cs typeface="Arial" panose="020B0604020202020204" pitchFamily="34" charset="0"/>
                  </a:rPr>
                  <a:t>.</a:t>
                </a:r>
              </a:p>
            </p:txBody>
          </p:sp>
          <p:sp>
            <p:nvSpPr>
              <p:cNvPr id="35" name="Text Box 14"/>
              <p:cNvSpPr txBox="1">
                <a:spLocks noChangeArrowheads="1"/>
              </p:cNvSpPr>
              <p:nvPr/>
            </p:nvSpPr>
            <p:spPr bwMode="auto">
              <a:xfrm>
                <a:off x="3847" y="1634"/>
                <a:ext cx="33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endParaRPr lang="en-US" altLang="en-US" sz="2800" b="1" dirty="0">
                  <a:solidFill>
                    <a:srgbClr val="FF0000"/>
                  </a:solidFill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38" name="Rectangle 37"/>
          <p:cNvSpPr/>
          <p:nvPr/>
        </p:nvSpPr>
        <p:spPr>
          <a:xfrm>
            <a:off x="576793" y="3842889"/>
            <a:ext cx="7698527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*KN: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gồm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A,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tất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cả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nằm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giữa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76793" y="4941414"/>
            <a:ext cx="1622560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</a:t>
            </a:r>
            <a:r>
              <a:rPr lang="fr-FR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Chú</a:t>
            </a:r>
            <a:r>
              <a:rPr 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ý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76793" y="5672223"/>
            <a:ext cx="78769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Đoạn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thẳng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AB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cũng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được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gọi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là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đoạn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thẳng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1683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4.07407E-6 L 0.24115 0.00301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57" y="139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4" grpId="0"/>
      <p:bldP spid="20" grpId="0" animBg="1"/>
      <p:bldP spid="21" grpId="0"/>
      <p:bldP spid="23" grpId="0"/>
      <p:bldP spid="24" grpId="0"/>
      <p:bldP spid="25" grpId="0"/>
      <p:bldP spid="38" grpId="0"/>
      <p:bldP spid="39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422899" y="3179024"/>
            <a:ext cx="6891246" cy="732698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833562" y="611504"/>
            <a:ext cx="95039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PHÂN BIỆT ĐƯỜNG THẲNG, ĐOẠN THẲNG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063869"/>
              </p:ext>
            </p:extLst>
          </p:nvPr>
        </p:nvGraphicFramePr>
        <p:xfrm>
          <a:off x="2929989" y="2865541"/>
          <a:ext cx="167262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4" name="Equation" r:id="rId4" imgW="114120" imgH="126720" progId="Equation.DSMT4">
                  <p:embed/>
                </p:oleObj>
              </mc:Choice>
              <mc:Fallback>
                <p:oleObj name="Equation" r:id="rId4" imgW="1141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9989" y="2865541"/>
                        <a:ext cx="167262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354696"/>
              </p:ext>
            </p:extLst>
          </p:nvPr>
        </p:nvGraphicFramePr>
        <p:xfrm>
          <a:off x="4158714" y="2865541"/>
          <a:ext cx="167262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5" name="Equation" r:id="rId6" imgW="114120" imgH="126720" progId="Equation.DSMT4">
                  <p:embed/>
                </p:oleObj>
              </mc:Choice>
              <mc:Fallback>
                <p:oleObj name="Equation" r:id="rId6" imgW="1141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8714" y="2865541"/>
                        <a:ext cx="167262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0205945"/>
              </p:ext>
            </p:extLst>
          </p:nvPr>
        </p:nvGraphicFramePr>
        <p:xfrm>
          <a:off x="7410668" y="2800455"/>
          <a:ext cx="192174" cy="192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6" name="Equation" r:id="rId8" imgW="114120" imgH="126720" progId="Equation.DSMT4">
                  <p:embed/>
                </p:oleObj>
              </mc:Choice>
              <mc:Fallback>
                <p:oleObj name="Equation" r:id="rId8" imgW="1141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0668" y="2800455"/>
                        <a:ext cx="192174" cy="192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385372"/>
              </p:ext>
            </p:extLst>
          </p:nvPr>
        </p:nvGraphicFramePr>
        <p:xfrm>
          <a:off x="8761632" y="2776641"/>
          <a:ext cx="243775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7" name="Equation" r:id="rId9" imgW="114120" imgH="126720" progId="Equation.DSMT4">
                  <p:embed/>
                </p:oleObj>
              </mc:Choice>
              <mc:Fallback>
                <p:oleObj name="Equation" r:id="rId9" imgW="1141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1632" y="2776641"/>
                        <a:ext cx="243775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Line 20"/>
          <p:cNvSpPr>
            <a:spLocks noChangeShapeType="1"/>
          </p:cNvSpPr>
          <p:nvPr/>
        </p:nvSpPr>
        <p:spPr bwMode="auto">
          <a:xfrm>
            <a:off x="2542638" y="2941741"/>
            <a:ext cx="2797194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 flipV="1">
            <a:off x="7483694" y="2876654"/>
            <a:ext cx="150714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 Box 23"/>
          <p:cNvSpPr txBox="1">
            <a:spLocks noChangeArrowheads="1"/>
          </p:cNvSpPr>
          <p:nvPr/>
        </p:nvSpPr>
        <p:spPr bwMode="auto">
          <a:xfrm>
            <a:off x="2849025" y="2941741"/>
            <a:ext cx="3794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35" name="Text Box 24"/>
          <p:cNvSpPr txBox="1">
            <a:spLocks noChangeArrowheads="1"/>
          </p:cNvSpPr>
          <p:nvPr/>
        </p:nvSpPr>
        <p:spPr bwMode="auto">
          <a:xfrm>
            <a:off x="4039650" y="2941741"/>
            <a:ext cx="3794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8" name="Text Box 26"/>
          <p:cNvSpPr txBox="1">
            <a:spLocks noChangeArrowheads="1"/>
          </p:cNvSpPr>
          <p:nvPr/>
        </p:nvSpPr>
        <p:spPr bwMode="auto">
          <a:xfrm>
            <a:off x="7291606" y="2876654"/>
            <a:ext cx="3794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39" name="Text Box 27"/>
          <p:cNvSpPr txBox="1">
            <a:spLocks noChangeArrowheads="1"/>
          </p:cNvSpPr>
          <p:nvPr/>
        </p:nvSpPr>
        <p:spPr bwMode="auto">
          <a:xfrm>
            <a:off x="8636218" y="2954441"/>
            <a:ext cx="3794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53" name="Line 33"/>
          <p:cNvSpPr>
            <a:spLocks noChangeShapeType="1"/>
          </p:cNvSpPr>
          <p:nvPr/>
        </p:nvSpPr>
        <p:spPr bwMode="auto">
          <a:xfrm>
            <a:off x="6215380" y="1821579"/>
            <a:ext cx="0" cy="322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2594" y="1750163"/>
            <a:ext cx="3263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AB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331292" y="1685076"/>
            <a:ext cx="2818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AB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0290" y="3610100"/>
            <a:ext cx="26818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giới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hạn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phía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496392" y="3610100"/>
            <a:ext cx="297090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giới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hạn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phía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46602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5" grpId="0"/>
      <p:bldP spid="4" grpId="0"/>
      <p:bldP spid="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641113" y="331143"/>
            <a:ext cx="2406887" cy="610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vi-VN" sz="3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Áp dụng</a:t>
            </a:r>
            <a:endParaRPr lang="en-US" sz="32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3598" y="1013232"/>
            <a:ext cx="3977371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Ví dụ 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vi-VN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(SGK trang 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84</a:t>
            </a:r>
            <a:r>
              <a:rPr lang="vi-VN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20" name="Picture 1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485" y="1561587"/>
            <a:ext cx="3739873" cy="100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384747" y="2930440"/>
            <a:ext cx="7055586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A, B, C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2736" y="3602217"/>
            <a:ext cx="7381573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6" name="Cloud 25"/>
          <p:cNvSpPr/>
          <p:nvPr/>
        </p:nvSpPr>
        <p:spPr>
          <a:xfrm>
            <a:off x="5205585" y="1205119"/>
            <a:ext cx="6090017" cy="1492361"/>
          </a:xfrm>
          <a:prstGeom prst="cloud">
            <a:avLst/>
          </a:prstGeom>
          <a:solidFill>
            <a:srgbClr val="A7FDFF"/>
          </a:solidFill>
          <a:ln>
            <a:solidFill>
              <a:srgbClr val="0C0D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44938" y="1360778"/>
            <a:ext cx="5170798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hãy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chỉ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693985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9" grpId="0"/>
      <p:bldP spid="26" grpId="0" animBg="1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C771E190-FEB2-4337-A955-8F6A819B8B7A}"/>
              </a:ext>
            </a:extLst>
          </p:cNvPr>
          <p:cNvSpPr txBox="1"/>
          <p:nvPr/>
        </p:nvSpPr>
        <p:spPr>
          <a:xfrm>
            <a:off x="-261771" y="6373958"/>
            <a:ext cx="34396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endParaRPr lang="en-US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3693" y="305156"/>
            <a:ext cx="4799712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Luyện tập 1 (SGK trang 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84</a:t>
            </a:r>
            <a:r>
              <a:rPr lang="vi-VN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986" y="1066800"/>
            <a:ext cx="6019800" cy="192119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Cloud 15"/>
          <p:cNvSpPr/>
          <p:nvPr/>
        </p:nvSpPr>
        <p:spPr>
          <a:xfrm>
            <a:off x="6156960" y="464877"/>
            <a:ext cx="5345213" cy="1704073"/>
          </a:xfrm>
          <a:prstGeom prst="cloud">
            <a:avLst/>
          </a:prstGeom>
          <a:solidFill>
            <a:srgbClr val="A7FDFF"/>
          </a:solidFill>
          <a:ln>
            <a:solidFill>
              <a:srgbClr val="0C0D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14255" y="590056"/>
            <a:ext cx="4595705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hãy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chỉ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khộng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IK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2631" y="3085046"/>
            <a:ext cx="7372531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IK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I; P; Q; K.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9986" y="3893072"/>
            <a:ext cx="76324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IK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R, T.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138629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9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426720" y="170950"/>
            <a:ext cx="5288280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 </a:t>
            </a:r>
            <a:r>
              <a:rPr lang="en-US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nhau</a:t>
            </a:r>
            <a:endParaRPr lang="en-US" sz="2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89561" y="785873"/>
            <a:ext cx="57627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HS thực 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vẽ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theo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yêu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cầu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09499" y="1358178"/>
            <a:ext cx="5840780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1-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Vẽ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AB,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nằm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trên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45998" y="2130062"/>
            <a:ext cx="5904281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2–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Đặt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mpa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sao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mũi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nhọn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A,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mũi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nhọn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AB. 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51460" y="3459657"/>
            <a:ext cx="6096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3-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Giữ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mở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đổi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đặt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mũi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nhọn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trùng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mũi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kia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ta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D. Ta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CD.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Cloud 46"/>
          <p:cNvSpPr/>
          <p:nvPr/>
        </p:nvSpPr>
        <p:spPr>
          <a:xfrm>
            <a:off x="474864" y="5054838"/>
            <a:ext cx="5649191" cy="1333733"/>
          </a:xfrm>
          <a:prstGeom prst="cloud">
            <a:avLst/>
          </a:prstGeom>
          <a:solidFill>
            <a:srgbClr val="A7FDFF"/>
          </a:solidFill>
          <a:ln>
            <a:solidFill>
              <a:srgbClr val="0C0D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095022" y="5250806"/>
            <a:ext cx="4619978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Dự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đoán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mối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quan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hệ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giữa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CD. 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158412" y="5342615"/>
            <a:ext cx="38542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=&gt;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CD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6672217" y="2612322"/>
            <a:ext cx="4296114" cy="813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 flipV="1">
            <a:off x="6672217" y="2547687"/>
            <a:ext cx="45719" cy="1175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6938771" y="210014"/>
            <a:ext cx="2438104" cy="1415775"/>
            <a:chOff x="6284067" y="1200614"/>
            <a:chExt cx="2239368" cy="1415775"/>
          </a:xfrm>
        </p:grpSpPr>
        <p:cxnSp>
          <p:nvCxnSpPr>
            <p:cNvPr id="51" name="Straight Connector 50"/>
            <p:cNvCxnSpPr/>
            <p:nvPr/>
          </p:nvCxnSpPr>
          <p:spPr>
            <a:xfrm flipH="1">
              <a:off x="6404109" y="1544645"/>
              <a:ext cx="1011536" cy="894904"/>
            </a:xfrm>
            <a:prstGeom prst="line">
              <a:avLst/>
            </a:prstGeom>
            <a:ln w="76200">
              <a:solidFill>
                <a:srgbClr val="C55A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7370678" y="1544008"/>
              <a:ext cx="1040432" cy="895541"/>
            </a:xfrm>
            <a:prstGeom prst="line">
              <a:avLst/>
            </a:prstGeom>
            <a:ln w="76200">
              <a:solidFill>
                <a:srgbClr val="C55A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20664086" flipH="1">
              <a:off x="7352990" y="1200614"/>
              <a:ext cx="119832" cy="359384"/>
            </a:xfrm>
            <a:prstGeom prst="line">
              <a:avLst/>
            </a:prstGeom>
            <a:ln w="76200">
              <a:solidFill>
                <a:srgbClr val="C55A1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H="1">
              <a:off x="6284067" y="2415441"/>
              <a:ext cx="135423" cy="200948"/>
            </a:xfrm>
            <a:prstGeom prst="straightConnector1">
              <a:avLst/>
            </a:prstGeom>
            <a:ln w="38100">
              <a:solidFill>
                <a:srgbClr val="C55A1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8411110" y="2415441"/>
              <a:ext cx="112325" cy="200948"/>
            </a:xfrm>
            <a:prstGeom prst="straightConnector1">
              <a:avLst/>
            </a:prstGeom>
            <a:ln w="38100">
              <a:solidFill>
                <a:srgbClr val="C55A1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6554806" y="1365575"/>
            <a:ext cx="3247014" cy="474539"/>
            <a:chOff x="6554806" y="1365575"/>
            <a:chExt cx="3247014" cy="474539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6949440" y="1577112"/>
              <a:ext cx="2407920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/>
            <p:cNvSpPr/>
            <p:nvPr/>
          </p:nvSpPr>
          <p:spPr>
            <a:xfrm flipV="1">
              <a:off x="6949440" y="1504343"/>
              <a:ext cx="45719" cy="1175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Oval 38"/>
            <p:cNvSpPr/>
            <p:nvPr/>
          </p:nvSpPr>
          <p:spPr>
            <a:xfrm flipV="1">
              <a:off x="9334500" y="1519583"/>
              <a:ext cx="45719" cy="1175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554806" y="1378449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9394336" y="1365575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6468475" y="272488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705090147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0" grpId="0"/>
      <p:bldP spid="42" grpId="0"/>
      <p:bldP spid="45" grpId="0"/>
      <p:bldP spid="46" grpId="0"/>
      <p:bldP spid="47" grpId="0" animBg="1"/>
      <p:bldP spid="48" grpId="0"/>
      <p:bldP spid="49" grpId="0"/>
      <p:bldP spid="43" grpId="0" animBg="1"/>
      <p:bldP spid="5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096A91-93C8-4C7A-BF68-944591874A6D}">
  <ds:schemaRefs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6c05727-aa75-4e4a-9b5f-8a80a1165891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892</TotalTime>
  <Words>1178</Words>
  <Application>Microsoft Office PowerPoint</Application>
  <PresentationFormat>Widescreen</PresentationFormat>
  <Paragraphs>146</Paragraphs>
  <Slides>16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Tahoma</vt:lpstr>
      <vt:lpstr>Times New Roman</vt:lpstr>
      <vt:lpstr>Wingdings</vt:lpstr>
      <vt:lpstr>Office Theme</vt:lpstr>
      <vt:lpstr>Equation</vt:lpstr>
      <vt:lpstr> ĐOẠN THẲNG (tiết 1)</vt:lpstr>
      <vt:lpstr>Học sinh quan sát hình vẽ:</vt:lpstr>
      <vt:lpstr>Học sinh quan sát hình vẽ: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65</cp:revision>
  <dcterms:created xsi:type="dcterms:W3CDTF">2021-06-07T13:44:30Z</dcterms:created>
  <dcterms:modified xsi:type="dcterms:W3CDTF">2021-07-29T13:48:39Z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