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mp4" ContentType="video/mp4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2"/>
  </p:notesMasterIdLst>
  <p:sldIdLst>
    <p:sldId id="256" r:id="rId5"/>
    <p:sldId id="295" r:id="rId6"/>
    <p:sldId id="293" r:id="rId7"/>
    <p:sldId id="294" r:id="rId8"/>
    <p:sldId id="257" r:id="rId9"/>
    <p:sldId id="287" r:id="rId10"/>
    <p:sldId id="258" r:id="rId11"/>
    <p:sldId id="288" r:id="rId12"/>
    <p:sldId id="267" r:id="rId13"/>
    <p:sldId id="291" r:id="rId14"/>
    <p:sldId id="292" r:id="rId15"/>
    <p:sldId id="289" r:id="rId16"/>
    <p:sldId id="290" r:id="rId17"/>
    <p:sldId id="296" r:id="rId18"/>
    <p:sldId id="266" r:id="rId19"/>
    <p:sldId id="279" r:id="rId20"/>
    <p:sldId id="263" r:id="rId21"/>
  </p:sldIdLst>
  <p:sldSz cx="12192000" cy="6858000"/>
  <p:notesSz cx="6858000" cy="9144000"/>
  <p:custDataLst>
    <p:tags r:id="rId2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7FDFF"/>
    <a:srgbClr val="D557A2"/>
    <a:srgbClr val="1F4E79"/>
    <a:srgbClr val="FAED3B"/>
    <a:srgbClr val="0C0D0E"/>
    <a:srgbClr val="3CDFE6"/>
    <a:srgbClr val="FFD347"/>
    <a:srgbClr val="15142A"/>
    <a:srgbClr val="C55A11"/>
    <a:srgbClr val="70AD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156" autoAdjust="0"/>
    <p:restoredTop sz="84954" autoAdjust="0"/>
  </p:normalViewPr>
  <p:slideViewPr>
    <p:cSldViewPr snapToGrid="0">
      <p:cViewPr varScale="1">
        <p:scale>
          <a:sx n="63" d="100"/>
          <a:sy n="63" d="100"/>
        </p:scale>
        <p:origin x="480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gs" Target="tags/tag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image" Target="../media/image24.wmf"/><Relationship Id="rId1" Type="http://schemas.openxmlformats.org/officeDocument/2006/relationships/image" Target="../media/image23.wmf"/><Relationship Id="rId6" Type="http://schemas.openxmlformats.org/officeDocument/2006/relationships/image" Target="../media/image28.wmf"/><Relationship Id="rId5" Type="http://schemas.openxmlformats.org/officeDocument/2006/relationships/image" Target="../media/image27.wmf"/><Relationship Id="rId4" Type="http://schemas.openxmlformats.org/officeDocument/2006/relationships/image" Target="../media/image2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9B0E6-B9BF-4E2D-AE08-8C7EBB196A2E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53816F-A1CF-4485-B308-1B9F14B36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839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2385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3860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2913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0249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980C5E7-B1A1-4648-89D2-17B0F1E7F5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D140298-3E00-4E73-B947-697E692828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6BB99EB-0E86-4FEA-A9C4-501D4E755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8/5/2021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731F536-58DF-4935-AE3B-7A08C0312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E995127-BE30-42B7-9BE5-B83CC6A2E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97518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6AAE108-9C7F-4CDC-AD71-B576580A1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A103746-779A-435F-995A-5BF82C86C2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984E866-B322-455F-AC32-8C164B8CD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8/5/2021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C0D61E0-F80F-48E7-A817-F1CECBEE9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BF34AFC-4299-43F1-A312-79EF0102C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746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B1E1D3E-E4B6-4EAA-BFB4-25A0557A6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F7E0856-45A8-4EAD-A9D6-8A993968A1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90EEBE1-2BAF-4C94-8403-6E8454F9B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8/5/2021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3358F46-E931-4D79-94A5-037AFD073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5130D95-EF5F-4A0A-93BD-73AEE2C2F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256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1BABEC0-6253-4360-B586-B9D20933D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946E20B-8661-4C60-84FB-4892E8B486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5132BE45-79E4-479B-BD2F-46CCB0BEE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589105E-DF25-4F38-BDE2-9B00C2C44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8/5/2021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B1D9C4A8-7467-4BAD-98A2-0B63CAC19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8BC5C5C0-08E4-4F7B-9E80-8925539D2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407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47FF641-A5CC-4263-A394-2112D623A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24D6865-C632-473C-AEC8-8D3F71562B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D9FDBD19-4D33-4F6A-9938-6A04B3888E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51697E46-CE4D-480E-A997-2B53B2DF55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8B8B7E36-823F-4FD4-B826-E450A12480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8DBB3B14-C886-4F84-9FD5-11C8320E1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8/5/2021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DF9AF591-4BBF-4BF2-9EF7-F8B114DFA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352B1A04-B244-4AE3-8997-9B075B105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044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05408F1-BB29-4C6F-91C9-653A730BE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2F54FEF9-8D09-4091-BE99-B6264EBD3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8/5/2021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0B5F49AA-83D5-4063-9CDE-AA7763048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B2A2B27C-3C99-4208-B425-775413C53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403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042A62B2-A6D1-4A6F-8B20-80606F478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8/5/2021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C02E4958-7A46-4331-B2D8-2C31D8FCB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5C8548B-339B-46B2-BF01-1EE3DDC72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6615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8EF408F-8083-4F07-9628-074C7AFE4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70477E0-A333-439D-A531-30B39A813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D5D59501-D187-414C-AACE-F838720036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235F890-BB8A-49E1-880A-924FD6FE4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8/5/2021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1CA38FE-429A-41E7-942D-ECCE639D3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401D9BC-0038-4041-AE2C-657BF99D4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561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7956CFD-7F35-482C-A50F-B3D43ACB0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7FD7F3EF-0FE9-46C4-A116-5DA6E26B0D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D10B4041-0F17-42D8-AF16-AB099A39FF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BAF67FF-F8F1-4B22-A471-9317ED3A2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8/5/2021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73D6993-98F8-4234-B24A-02D4DB41C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2A34037-0E7D-4379-ACA0-98611B2F7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9197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E645B175-C851-453B-B2A0-9A5CFCADC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E65F4A2-0E4F-4E49-A0BF-BEEC722033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328AA27-3F13-4BFD-B949-21CF319108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33F5E9-5DAC-4C4A-9DF5-C2B87276BCC8}" type="datetimeFigureOut">
              <a:rPr lang="en-US" smtClean="0"/>
              <a:t>8/5/2021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EEE99A2-0FED-42D4-9FBD-08CC1C3F81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F2468D4-5440-4CE2-BAB3-61D83F628C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="" xmlns:a16="http://schemas.microsoft.com/office/drawing/2014/main" id="{C617D0E3-7879-4E51-9843-14E11D752E40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9411307" y="5438588"/>
            <a:ext cx="2086303" cy="165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039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3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1.png"/><Relationship Id="rId12" Type="http://schemas.openxmlformats.org/officeDocument/2006/relationships/image" Target="../media/image17.png"/><Relationship Id="rId2" Type="http://schemas.openxmlformats.org/officeDocument/2006/relationships/video" Target="../media/media2.mp4"/><Relationship Id="rId16" Type="http://schemas.openxmlformats.org/officeDocument/2006/relationships/image" Target="../media/image21.png"/><Relationship Id="rId1" Type="http://schemas.microsoft.com/office/2007/relationships/media" Target="../media/media2.mp4"/><Relationship Id="rId6" Type="http://schemas.openxmlformats.org/officeDocument/2006/relationships/image" Target="../media/image111.png"/><Relationship Id="rId11" Type="http://schemas.openxmlformats.org/officeDocument/2006/relationships/image" Target="../media/image17.jpeg"/><Relationship Id="rId5" Type="http://schemas.openxmlformats.org/officeDocument/2006/relationships/image" Target="../media/image101.png"/><Relationship Id="rId15" Type="http://schemas.openxmlformats.org/officeDocument/2006/relationships/image" Target="../media/image20.png"/><Relationship Id="rId10" Type="http://schemas.openxmlformats.org/officeDocument/2006/relationships/image" Target="../media/image16.png"/><Relationship Id="rId4" Type="http://schemas.openxmlformats.org/officeDocument/2006/relationships/image" Target="../media/image15.jpeg"/><Relationship Id="rId9" Type="http://schemas.openxmlformats.org/officeDocument/2006/relationships/image" Target="../media/image140.png"/><Relationship Id="rId1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1.jpeg"/><Relationship Id="rId18" Type="http://schemas.openxmlformats.org/officeDocument/2006/relationships/image" Target="../media/image34.pn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10.png"/><Relationship Id="rId7" Type="http://schemas.openxmlformats.org/officeDocument/2006/relationships/image" Target="../media/image15.jpeg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2" Type="http://schemas.openxmlformats.org/officeDocument/2006/relationships/video" Target="../media/media1.mp4"/><Relationship Id="rId16" Type="http://schemas.openxmlformats.org/officeDocument/2006/relationships/image" Target="../media/image32.png"/><Relationship Id="rId20" Type="http://schemas.openxmlformats.org/officeDocument/2006/relationships/image" Target="../media/image22.jpeg"/><Relationship Id="rId1" Type="http://schemas.microsoft.com/office/2007/relationships/media" Target="../media/media1.mp4"/><Relationship Id="rId6" Type="http://schemas.openxmlformats.org/officeDocument/2006/relationships/image" Target="../media/image24.png"/><Relationship Id="rId11" Type="http://schemas.openxmlformats.org/officeDocument/2006/relationships/image" Target="../media/image20.jpeg"/><Relationship Id="rId5" Type="http://schemas.openxmlformats.org/officeDocument/2006/relationships/image" Target="../media/image19.jpeg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19" Type="http://schemas.openxmlformats.org/officeDocument/2006/relationships/image" Target="../media/image35.png"/><Relationship Id="rId4" Type="http://schemas.openxmlformats.org/officeDocument/2006/relationships/image" Target="../media/image18.jpg"/><Relationship Id="rId9" Type="http://schemas.openxmlformats.org/officeDocument/2006/relationships/image" Target="../media/image17.jpeg"/><Relationship Id="rId1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0.png"/><Relationship Id="rId4" Type="http://schemas.openxmlformats.org/officeDocument/2006/relationships/image" Target="../media/image12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wmf"/><Relationship Id="rId13" Type="http://schemas.openxmlformats.org/officeDocument/2006/relationships/oleObject" Target="../embeddings/oleObject6.bin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27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4.wmf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5" Type="http://schemas.openxmlformats.org/officeDocument/2006/relationships/image" Target="../media/image29.png"/><Relationship Id="rId10" Type="http://schemas.openxmlformats.org/officeDocument/2006/relationships/image" Target="../media/image26.wmf"/><Relationship Id="rId4" Type="http://schemas.openxmlformats.org/officeDocument/2006/relationships/image" Target="../media/image23.wmf"/><Relationship Id="rId9" Type="http://schemas.openxmlformats.org/officeDocument/2006/relationships/oleObject" Target="../embeddings/oleObject4.bin"/><Relationship Id="rId14" Type="http://schemas.openxmlformats.org/officeDocument/2006/relationships/image" Target="../media/image28.w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5.sv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png"/><Relationship Id="rId4" Type="http://schemas.openxmlformats.org/officeDocument/2006/relationships/image" Target="../media/image8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2">
            <a:extLst>
              <a:ext uri="{FF2B5EF4-FFF2-40B4-BE49-F238E27FC236}">
                <a16:creationId xmlns="" xmlns:a16="http://schemas.microsoft.com/office/drawing/2014/main" id="{F4B5F415-7490-4054-85B4-10F7AE6D33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9814" y="2628186"/>
            <a:ext cx="11952372" cy="1710022"/>
          </a:xfrm>
        </p:spPr>
        <p:txBody>
          <a:bodyPr>
            <a:noAutofit/>
          </a:bodyPr>
          <a:lstStyle/>
          <a:p>
            <a:r>
              <a:rPr lang="en-US" sz="4800" b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Lamsymbol" panose="05010101010101010101" pitchFamily="2" charset="2"/>
              </a:rPr>
              <a:t>1. </a:t>
            </a:r>
            <a:r>
              <a:rPr lang="en-US" sz="4800" b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 số với tử và mẫu là số nguyên</a:t>
            </a:r>
            <a:br>
              <a:rPr lang="en-US" sz="4800" b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b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(Tiết 2/3)</a:t>
            </a:r>
            <a:endParaRPr lang="en-US" sz="4800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AA65E432-C1E6-4C36-BF8E-2DA25E65DC3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/>
          <p:nvPr/>
        </p:nvCxnSpPr>
        <p:spPr>
          <a:xfrm>
            <a:off x="3579677" y="4747910"/>
            <a:ext cx="49149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D05F6415-1E7C-453D-B6B7-DBF76BDA69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65127" y="5177912"/>
            <a:ext cx="9144000" cy="1655762"/>
          </a:xfrm>
        </p:spPr>
        <p:txBody>
          <a:bodyPr>
            <a:normAutofit/>
          </a:bodyPr>
          <a:lstStyle/>
          <a:p>
            <a:r>
              <a:rPr lang="en-US" sz="280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Giáo viên:……………………………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1" descr="Clipboard">
            <a:extLst>
              <a:ext uri="{FF2B5EF4-FFF2-40B4-BE49-F238E27FC236}">
                <a16:creationId xmlns="" xmlns:a16="http://schemas.microsoft.com/office/drawing/2014/main" id="{2A123BD8-A09C-49C0-98E8-54B55610A9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631394">
            <a:off x="-634327" y="3883012"/>
            <a:ext cx="3194131" cy="3194131"/>
          </a:xfrm>
          <a:prstGeom prst="rect">
            <a:avLst/>
          </a:prstGeom>
        </p:spPr>
      </p:pic>
      <p:pic>
        <p:nvPicPr>
          <p:cNvPr id="19" name="Graphic 18" descr="Ruler">
            <a:extLst>
              <a:ext uri="{FF2B5EF4-FFF2-40B4-BE49-F238E27FC236}">
                <a16:creationId xmlns="" xmlns:a16="http://schemas.microsoft.com/office/drawing/2014/main" id="{39130E3C-1E93-4315-AE76-13C55147DC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8889495">
            <a:off x="10171718" y="145767"/>
            <a:ext cx="1574403" cy="1574403"/>
          </a:xfrm>
          <a:prstGeom prst="rect">
            <a:avLst/>
          </a:prstGeom>
        </p:spPr>
      </p:pic>
      <p:pic>
        <p:nvPicPr>
          <p:cNvPr id="21" name="Graphic 20" descr="Pencil">
            <a:extLst>
              <a:ext uri="{FF2B5EF4-FFF2-40B4-BE49-F238E27FC236}">
                <a16:creationId xmlns="" xmlns:a16="http://schemas.microsoft.com/office/drawing/2014/main" id="{FFEC1660-205F-490E-800A-0D57D250BA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20520790">
            <a:off x="10917677" y="783939"/>
            <a:ext cx="1488402" cy="1488402"/>
          </a:xfrm>
          <a:prstGeom prst="rect">
            <a:avLst/>
          </a:prstGeom>
        </p:spPr>
      </p:pic>
      <p:sp>
        <p:nvSpPr>
          <p:cNvPr id="12" name="Subtitle 2">
            <a:extLst>
              <a:ext uri="{FF2B5EF4-FFF2-40B4-BE49-F238E27FC236}">
                <a16:creationId xmlns="" xmlns:a16="http://schemas.microsoft.com/office/drawing/2014/main" id="{CF2EB805-B981-47B9-9661-CF05DB551677}"/>
              </a:ext>
            </a:extLst>
          </p:cNvPr>
          <p:cNvSpPr txBox="1">
            <a:spLocks/>
          </p:cNvSpPr>
          <p:nvPr/>
        </p:nvSpPr>
        <p:spPr>
          <a:xfrm>
            <a:off x="262360" y="160893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   PHÒNG GD&amp;ĐT………..</a:t>
            </a:r>
          </a:p>
          <a:p>
            <a:pPr algn="l"/>
            <a:r>
              <a:rPr lang="en-US" sz="280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TRƯỜNG THCS ………….……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4" name="!!1">
            <a:extLst>
              <a:ext uri="{FF2B5EF4-FFF2-40B4-BE49-F238E27FC236}">
                <a16:creationId xmlns="" xmlns:a16="http://schemas.microsoft.com/office/drawing/2014/main" id="{0E246211-C9C9-4B3E-9DDF-914AB989AE93}"/>
              </a:ext>
            </a:extLst>
          </p:cNvPr>
          <p:cNvSpPr txBox="1"/>
          <p:nvPr/>
        </p:nvSpPr>
        <p:spPr>
          <a:xfrm>
            <a:off x="643179" y="1147764"/>
            <a:ext cx="1078789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 HỌC 6 - CHƯƠNG V</a:t>
            </a:r>
          </a:p>
          <a:p>
            <a:pPr algn="ctr"/>
            <a:r>
              <a:rPr lang="en-US" sz="48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 SỐ VÀ SỐ THẬP PHÂN</a:t>
            </a:r>
            <a:endParaRPr lang="en-US" sz="48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639705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Rounded Rectangle 3"/>
              <p:cNvSpPr/>
              <p:nvPr/>
            </p:nvSpPr>
            <p:spPr>
              <a:xfrm>
                <a:off x="167640" y="1704474"/>
                <a:ext cx="1920240" cy="2240280"/>
              </a:xfrm>
              <a:prstGeom prst="roundRect">
                <a:avLst/>
              </a:prstGeom>
              <a:blipFill>
                <a:blip r:embed="rId4"/>
                <a:tile tx="0" ty="0" sx="100000" sy="100000" flip="none" algn="tl"/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7200" b="1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7200" b="1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𝟏𝟒</m:t>
                          </m:r>
                        </m:num>
                        <m:den>
                          <m:r>
                            <a:rPr lang="en-US" sz="7200" b="1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𝟐𝟏</m:t>
                          </m:r>
                        </m:den>
                      </m:f>
                    </m:oMath>
                  </m:oMathPara>
                </a14:m>
                <a:endParaRPr lang="en-US" sz="3200" b="1"/>
              </a:p>
            </p:txBody>
          </p:sp>
        </mc:Choice>
        <mc:Fallback xmlns="">
          <p:sp>
            <p:nvSpPr>
              <p:cNvPr id="4" name="Rounded 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640" y="1704474"/>
                <a:ext cx="1920240" cy="2240280"/>
              </a:xfrm>
              <a:prstGeom prst="round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ounded Rectangle 20"/>
              <p:cNvSpPr/>
              <p:nvPr/>
            </p:nvSpPr>
            <p:spPr>
              <a:xfrm>
                <a:off x="2651760" y="1704474"/>
                <a:ext cx="1920240" cy="2240280"/>
              </a:xfrm>
              <a:prstGeom prst="roundRect">
                <a:avLst/>
              </a:prstGeom>
              <a:blipFill>
                <a:blip r:embed="rId4"/>
                <a:tile tx="0" ty="0" sx="100000" sy="100000" flip="none" algn="tl"/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7200" b="1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7200" b="1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7200" b="1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𝟑𝟔</m:t>
                          </m:r>
                        </m:num>
                        <m:den>
                          <m:r>
                            <a:rPr lang="en-US" sz="7200" b="1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𝟒𝟖</m:t>
                          </m:r>
                        </m:den>
                      </m:f>
                    </m:oMath>
                  </m:oMathPara>
                </a14:m>
                <a:endParaRPr lang="en-US" sz="3200" b="1"/>
              </a:p>
            </p:txBody>
          </p:sp>
        </mc:Choice>
        <mc:Fallback xmlns="">
          <p:sp>
            <p:nvSpPr>
              <p:cNvPr id="21" name="Rounded 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51760" y="1704474"/>
                <a:ext cx="1920240" cy="2240280"/>
              </a:xfrm>
              <a:prstGeom prst="roundRect">
                <a:avLst/>
              </a:prstGeom>
              <a:blipFill rotWithShape="0">
                <a:blip r:embed="rId6"/>
                <a:stretch>
                  <a:fillRect l="-15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ounded Rectangle 21"/>
              <p:cNvSpPr/>
              <p:nvPr/>
            </p:nvSpPr>
            <p:spPr>
              <a:xfrm>
                <a:off x="5135880" y="1704474"/>
                <a:ext cx="1920240" cy="2240280"/>
              </a:xfrm>
              <a:prstGeom prst="roundRect">
                <a:avLst/>
              </a:prstGeom>
              <a:blipFill>
                <a:blip r:embed="rId4"/>
                <a:tile tx="0" ty="0" sx="100000" sy="100000" flip="none" algn="tl"/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7200" b="1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7200" b="1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7200" b="1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7200" b="1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𝟓𝟎</m:t>
                          </m:r>
                        </m:den>
                      </m:f>
                    </m:oMath>
                  </m:oMathPara>
                </a14:m>
                <a:endParaRPr lang="en-US" sz="3200" b="1"/>
              </a:p>
            </p:txBody>
          </p:sp>
        </mc:Choice>
        <mc:Fallback xmlns="">
          <p:sp>
            <p:nvSpPr>
              <p:cNvPr id="22" name="Rounded 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5880" y="1704474"/>
                <a:ext cx="1920240" cy="2240280"/>
              </a:xfrm>
              <a:prstGeom prst="round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ounded Rectangle 22"/>
              <p:cNvSpPr/>
              <p:nvPr/>
            </p:nvSpPr>
            <p:spPr>
              <a:xfrm>
                <a:off x="7620000" y="1704474"/>
                <a:ext cx="1920240" cy="2240280"/>
              </a:xfrm>
              <a:prstGeom prst="roundRect">
                <a:avLst/>
              </a:prstGeom>
              <a:blipFill>
                <a:blip r:embed="rId4"/>
                <a:tile tx="0" ty="0" sx="100000" sy="100000" flip="none" algn="tl"/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7200" b="1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7200" b="1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7200" b="1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𝟐𝟕</m:t>
                          </m:r>
                        </m:num>
                        <m:den>
                          <m:r>
                            <a:rPr lang="en-US" sz="7200" b="1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𝟓𝟒</m:t>
                          </m:r>
                        </m:den>
                      </m:f>
                    </m:oMath>
                  </m:oMathPara>
                </a14:m>
                <a:endParaRPr lang="en-US" sz="3200" b="1"/>
              </a:p>
            </p:txBody>
          </p:sp>
        </mc:Choice>
        <mc:Fallback xmlns="">
          <p:sp>
            <p:nvSpPr>
              <p:cNvPr id="23" name="Rounded 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0" y="1704474"/>
                <a:ext cx="1920240" cy="2240280"/>
              </a:xfrm>
              <a:prstGeom prst="roundRect">
                <a:avLst/>
              </a:prstGeom>
              <a:blipFill rotWithShape="0">
                <a:blip r:embed="rId8"/>
                <a:stretch>
                  <a:fillRect l="-15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ounded Rectangle 23"/>
              <p:cNvSpPr/>
              <p:nvPr/>
            </p:nvSpPr>
            <p:spPr>
              <a:xfrm>
                <a:off x="10104120" y="1704474"/>
                <a:ext cx="1920240" cy="2240280"/>
              </a:xfrm>
              <a:prstGeom prst="roundRect">
                <a:avLst/>
              </a:prstGeom>
              <a:blipFill>
                <a:blip r:embed="rId4"/>
                <a:tile tx="0" ty="0" sx="100000" sy="100000" flip="none" algn="tl"/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7200" b="1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7200" b="1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7200" b="1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7200" b="1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𝟐𝟕</m:t>
                          </m:r>
                        </m:den>
                      </m:f>
                    </m:oMath>
                  </m:oMathPara>
                </a14:m>
                <a:endParaRPr lang="en-US" sz="3200" b="1"/>
              </a:p>
            </p:txBody>
          </p:sp>
        </mc:Choice>
        <mc:Fallback xmlns="">
          <p:sp>
            <p:nvSpPr>
              <p:cNvPr id="24" name="Rounded 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04120" y="1704474"/>
                <a:ext cx="1920240" cy="2240280"/>
              </a:xfrm>
              <a:prstGeom prst="roundRect">
                <a:avLst/>
              </a:prstGeom>
              <a:blipFill rotWithShape="0">
                <a:blip r:embed="rId9"/>
                <a:stretch>
                  <a:fillRect l="-15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" name="Đồng Hồ Đếm Ngược 2 Phút Có Âm Thanh Cực Chuẩn 😎_ 2 Minutes Countdown Time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739640" y="5332190"/>
            <a:ext cx="2941320" cy="152581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32085"/>
            <a:ext cx="12192000" cy="64633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Phần 1: Rút gọn các phân số sau về phân số tối giản</a:t>
            </a:r>
            <a:endParaRPr 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ounded Rectangle 19"/>
              <p:cNvSpPr/>
              <p:nvPr/>
            </p:nvSpPr>
            <p:spPr>
              <a:xfrm>
                <a:off x="5091764" y="4474143"/>
                <a:ext cx="1920240" cy="2240280"/>
              </a:xfrm>
              <a:prstGeom prst="roundRect">
                <a:avLst/>
              </a:prstGeom>
              <a:blipFill>
                <a:blip r:embed="rId11"/>
                <a:tile tx="0" ty="0" sx="100000" sy="100000" flip="none" algn="tl"/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7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7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7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7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𝟐𝟓</m:t>
                          </m:r>
                        </m:den>
                      </m:f>
                    </m:oMath>
                  </m:oMathPara>
                </a14:m>
                <a:endParaRPr lang="en-US" sz="3200" b="1"/>
              </a:p>
            </p:txBody>
          </p:sp>
        </mc:Choice>
        <mc:Fallback xmlns="">
          <p:sp>
            <p:nvSpPr>
              <p:cNvPr id="20" name="Rounded 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1764" y="4474143"/>
                <a:ext cx="1920240" cy="2240280"/>
              </a:xfrm>
              <a:prstGeom prst="round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ounded Rectangle 31"/>
              <p:cNvSpPr/>
              <p:nvPr/>
            </p:nvSpPr>
            <p:spPr>
              <a:xfrm>
                <a:off x="10104120" y="4474143"/>
                <a:ext cx="1920240" cy="2240280"/>
              </a:xfrm>
              <a:prstGeom prst="roundRect">
                <a:avLst/>
              </a:prstGeom>
              <a:blipFill>
                <a:blip r:embed="rId11"/>
                <a:tile tx="0" ty="0" sx="100000" sy="100000" flip="none" algn="tl"/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7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7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7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7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</m:oMath>
                  </m:oMathPara>
                </a14:m>
                <a:endParaRPr lang="en-US" sz="3200" b="1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2" name="Rounded Rectangle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04120" y="4474143"/>
                <a:ext cx="1920240" cy="2240280"/>
              </a:xfrm>
              <a:prstGeom prst="roundRect">
                <a:avLst/>
              </a:prstGeom>
              <a:blipFill rotWithShape="0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ounded Rectangle 37"/>
              <p:cNvSpPr/>
              <p:nvPr/>
            </p:nvSpPr>
            <p:spPr>
              <a:xfrm>
                <a:off x="167640" y="4474143"/>
                <a:ext cx="1920240" cy="2240280"/>
              </a:xfrm>
              <a:prstGeom prst="roundRect">
                <a:avLst/>
              </a:prstGeom>
              <a:blipFill>
                <a:blip r:embed="rId11"/>
                <a:tile tx="0" ty="0" sx="100000" sy="100000" flip="none" algn="tl"/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7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7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7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sz="3200" b="1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8" name="Rounded Rectangle 3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640" y="4474143"/>
                <a:ext cx="1920240" cy="2240280"/>
              </a:xfrm>
              <a:prstGeom prst="roundRect">
                <a:avLst/>
              </a:prstGeom>
              <a:blipFill rotWithShape="0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ounded Rectangle 38"/>
              <p:cNvSpPr/>
              <p:nvPr/>
            </p:nvSpPr>
            <p:spPr>
              <a:xfrm>
                <a:off x="7620000" y="4474143"/>
                <a:ext cx="1920240" cy="2240280"/>
              </a:xfrm>
              <a:prstGeom prst="roundRect">
                <a:avLst/>
              </a:prstGeom>
              <a:blipFill>
                <a:blip r:embed="rId11"/>
                <a:tile tx="0" ty="0" sx="100000" sy="100000" flip="none" algn="tl"/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7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7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7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7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en-US" sz="3200" b="1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9" name="Rounded Rectangle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0" y="4474143"/>
                <a:ext cx="1920240" cy="2240280"/>
              </a:xfrm>
              <a:prstGeom prst="roundRect">
                <a:avLst/>
              </a:prstGeom>
              <a:blipFill rotWithShape="0"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ounded Rectangle 39"/>
              <p:cNvSpPr/>
              <p:nvPr/>
            </p:nvSpPr>
            <p:spPr>
              <a:xfrm>
                <a:off x="2651760" y="4474143"/>
                <a:ext cx="1920240" cy="2240280"/>
              </a:xfrm>
              <a:prstGeom prst="roundRect">
                <a:avLst/>
              </a:prstGeom>
              <a:blipFill>
                <a:blip r:embed="rId11"/>
                <a:tile tx="0" ty="0" sx="100000" sy="100000" flip="none" algn="tl"/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7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7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7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7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3200" b="1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0" name="Rounded Rectangle 3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51760" y="4474143"/>
                <a:ext cx="1920240" cy="2240280"/>
              </a:xfrm>
              <a:prstGeom prst="roundRect">
                <a:avLst/>
              </a:prstGeom>
              <a:blipFill rotWithShape="0"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797895" y="3328737"/>
            <a:ext cx="11871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7</a:t>
            </a:r>
            <a:endParaRPr lang="en-US" sz="60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678984" y="3328737"/>
            <a:ext cx="16042" cy="1041132"/>
          </a:xfrm>
          <a:prstGeom prst="straightConnector1">
            <a:avLst/>
          </a:prstGeom>
          <a:ln w="76200">
            <a:solidFill>
              <a:srgbClr val="1F4E7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3073972" y="3311191"/>
            <a:ext cx="15613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12</a:t>
            </a:r>
            <a:endParaRPr lang="en-US" sz="60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2" name="Straight Arrow Connector 41"/>
          <p:cNvCxnSpPr/>
          <p:nvPr/>
        </p:nvCxnSpPr>
        <p:spPr>
          <a:xfrm>
            <a:off x="2955061" y="3311191"/>
            <a:ext cx="16042" cy="1041132"/>
          </a:xfrm>
          <a:prstGeom prst="straightConnector1">
            <a:avLst/>
          </a:prstGeom>
          <a:ln w="76200">
            <a:solidFill>
              <a:srgbClr val="1F4E7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5753303" y="3309785"/>
            <a:ext cx="12587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2</a:t>
            </a:r>
            <a:endParaRPr lang="en-US" sz="60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4" name="Straight Arrow Connector 43"/>
          <p:cNvCxnSpPr/>
          <p:nvPr/>
        </p:nvCxnSpPr>
        <p:spPr>
          <a:xfrm>
            <a:off x="5634392" y="3309785"/>
            <a:ext cx="16042" cy="1041132"/>
          </a:xfrm>
          <a:prstGeom prst="straightConnector1">
            <a:avLst/>
          </a:prstGeom>
          <a:ln w="76200">
            <a:solidFill>
              <a:srgbClr val="1F4E7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8094550" y="3309785"/>
            <a:ext cx="15807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27</a:t>
            </a:r>
            <a:endParaRPr lang="en-US" sz="60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6" name="Straight Arrow Connector 45"/>
          <p:cNvCxnSpPr/>
          <p:nvPr/>
        </p:nvCxnSpPr>
        <p:spPr>
          <a:xfrm>
            <a:off x="7975639" y="3309785"/>
            <a:ext cx="16042" cy="1041132"/>
          </a:xfrm>
          <a:prstGeom prst="straightConnector1">
            <a:avLst/>
          </a:prstGeom>
          <a:ln w="76200">
            <a:solidFill>
              <a:srgbClr val="1F4E7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10617973" y="3309785"/>
            <a:ext cx="15807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3</a:t>
            </a:r>
            <a:endParaRPr lang="en-US" sz="60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8" name="Straight Arrow Connector 47"/>
          <p:cNvCxnSpPr/>
          <p:nvPr/>
        </p:nvCxnSpPr>
        <p:spPr>
          <a:xfrm>
            <a:off x="10499062" y="3309785"/>
            <a:ext cx="16042" cy="1041132"/>
          </a:xfrm>
          <a:prstGeom prst="straightConnector1">
            <a:avLst/>
          </a:prstGeom>
          <a:ln w="76200">
            <a:solidFill>
              <a:srgbClr val="1F4E7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4589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7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4.44444E-6 L -0.00169 -0.1099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-5509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4.44444E-6 L -0.00013 -0.10533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5278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44444E-6 L 0.0026 -0.11065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" y="-5532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4.44444E-6 L 0.00143 -0.10301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-5162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44444E-6 L 0.00052 -0.10764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-5394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9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video>
              <p:cMediaNode vol="80000">
                <p:cTn id="80" fill="hold" display="0">
                  <p:stCondLst>
                    <p:cond delay="indefinite"/>
                  </p:stCondLst>
                </p:cTn>
                <p:tgtEl>
                  <p:spTgt spid="30"/>
                </p:tgtEl>
              </p:cMediaNode>
            </p:video>
          </p:childTnLst>
        </p:cTn>
      </p:par>
    </p:tnLst>
    <p:bldLst>
      <p:bldP spid="4" grpId="0" animBg="1"/>
      <p:bldP spid="21" grpId="0" animBg="1"/>
      <p:bldP spid="22" grpId="0" animBg="1"/>
      <p:bldP spid="23" grpId="0" animBg="1"/>
      <p:bldP spid="24" grpId="0" animBg="1"/>
      <p:bldP spid="20" grpId="0" animBg="1"/>
      <p:bldP spid="32" grpId="0" animBg="1"/>
      <p:bldP spid="38" grpId="0" animBg="1"/>
      <p:bldP spid="39" grpId="0" animBg="1"/>
      <p:bldP spid="40" grpId="0" animBg="1"/>
      <p:bldP spid="3" grpId="0"/>
      <p:bldP spid="41" grpId="0"/>
      <p:bldP spid="43" grpId="0"/>
      <p:bldP spid="45" grpId="0"/>
      <p:bldP spid="4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499" y="850233"/>
            <a:ext cx="9676575" cy="452905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ounded Rectangle 4"/>
              <p:cNvSpPr/>
              <p:nvPr/>
            </p:nvSpPr>
            <p:spPr>
              <a:xfrm>
                <a:off x="1354760" y="878705"/>
                <a:ext cx="1920240" cy="2240280"/>
              </a:xfrm>
              <a:prstGeom prst="roundRect">
                <a:avLst/>
              </a:prstGeom>
              <a:blipFill>
                <a:blip r:embed="rId5"/>
                <a:tile tx="0" ty="0" sx="100000" sy="100000" flip="none" algn="tl"/>
              </a:blip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7200" b="1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7200" b="1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𝟏𝟒</m:t>
                          </m:r>
                        </m:num>
                        <m:den>
                          <m:r>
                            <a:rPr lang="en-US" sz="7200" b="1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𝟐𝟏</m:t>
                          </m:r>
                        </m:den>
                      </m:f>
                    </m:oMath>
                  </m:oMathPara>
                </a14:m>
                <a:endParaRPr lang="en-US" sz="3200" b="1"/>
              </a:p>
            </p:txBody>
          </p:sp>
        </mc:Choice>
        <mc:Fallback xmlns="">
          <p:sp>
            <p:nvSpPr>
              <p:cNvPr id="5" name="Rounded 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4760" y="878705"/>
                <a:ext cx="1920240" cy="2240280"/>
              </a:xfrm>
              <a:prstGeom prst="roundRect">
                <a:avLst/>
              </a:prstGeom>
              <a:blipFill rotWithShape="0">
                <a:blip r:embed="rId6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ounded Rectangle 5"/>
              <p:cNvSpPr/>
              <p:nvPr/>
            </p:nvSpPr>
            <p:spPr>
              <a:xfrm>
                <a:off x="9085834" y="873302"/>
                <a:ext cx="1920240" cy="2240280"/>
              </a:xfrm>
              <a:prstGeom prst="roundRect">
                <a:avLst/>
              </a:prstGeom>
              <a:blipFill>
                <a:blip r:embed="rId7"/>
                <a:tile tx="0" ty="0" sx="100000" sy="100000" flip="none" algn="tl"/>
              </a:blip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7200" b="1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7200" b="1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7200" b="1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𝟑𝟔</m:t>
                          </m:r>
                        </m:num>
                        <m:den>
                          <m:r>
                            <a:rPr lang="en-US" sz="7200" b="1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𝟒𝟖</m:t>
                          </m:r>
                        </m:den>
                      </m:f>
                    </m:oMath>
                  </m:oMathPara>
                </a14:m>
                <a:endParaRPr lang="en-US" sz="3200" b="1"/>
              </a:p>
            </p:txBody>
          </p:sp>
        </mc:Choice>
        <mc:Fallback xmlns="">
          <p:sp>
            <p:nvSpPr>
              <p:cNvPr id="6" name="Rounded 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85834" y="873302"/>
                <a:ext cx="1920240" cy="2240280"/>
              </a:xfrm>
              <a:prstGeom prst="roundRect">
                <a:avLst/>
              </a:prstGeom>
              <a:blipFill rotWithShape="0">
                <a:blip r:embed="rId8"/>
                <a:stretch>
                  <a:fillRect l="-623"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ounded Rectangle 6"/>
              <p:cNvSpPr/>
              <p:nvPr/>
            </p:nvSpPr>
            <p:spPr>
              <a:xfrm>
                <a:off x="1348943" y="3113582"/>
                <a:ext cx="1920240" cy="2240280"/>
              </a:xfrm>
              <a:prstGeom prst="roundRect">
                <a:avLst/>
              </a:prstGeom>
              <a:blipFill>
                <a:blip r:embed="rId9"/>
                <a:tile tx="0" ty="0" sx="100000" sy="100000" flip="none" algn="tl"/>
              </a:blip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7200" b="1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7200" b="1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7200" b="1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7200" b="1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𝟓𝟎</m:t>
                          </m:r>
                        </m:den>
                      </m:f>
                    </m:oMath>
                  </m:oMathPara>
                </a14:m>
                <a:endParaRPr lang="en-US" sz="3200" b="1"/>
              </a:p>
            </p:txBody>
          </p:sp>
        </mc:Choice>
        <mc:Fallback xmlns="">
          <p:sp>
            <p:nvSpPr>
              <p:cNvPr id="7" name="Rounded 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8943" y="3113582"/>
                <a:ext cx="1920240" cy="2240280"/>
              </a:xfrm>
              <a:prstGeom prst="roundRect">
                <a:avLst/>
              </a:prstGeom>
              <a:blipFill rotWithShape="0">
                <a:blip r:embed="rId10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ounded Rectangle 7"/>
              <p:cNvSpPr/>
              <p:nvPr/>
            </p:nvSpPr>
            <p:spPr>
              <a:xfrm>
                <a:off x="7135528" y="878705"/>
                <a:ext cx="1920240" cy="2240280"/>
              </a:xfrm>
              <a:prstGeom prst="roundRect">
                <a:avLst/>
              </a:prstGeom>
              <a:blipFill>
                <a:blip r:embed="rId11"/>
                <a:tile tx="0" ty="0" sx="100000" sy="100000" flip="none" algn="tl"/>
              </a:blip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7200" b="1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7200" b="1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7200" b="1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𝟐𝟕</m:t>
                          </m:r>
                        </m:num>
                        <m:den>
                          <m:r>
                            <a:rPr lang="en-US" sz="7200" b="1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𝟓𝟒</m:t>
                          </m:r>
                        </m:den>
                      </m:f>
                    </m:oMath>
                  </m:oMathPara>
                </a14:m>
                <a:endParaRPr lang="en-US" sz="3200" b="1"/>
              </a:p>
            </p:txBody>
          </p:sp>
        </mc:Choice>
        <mc:Fallback xmlns="">
          <p:sp>
            <p:nvSpPr>
              <p:cNvPr id="8" name="Rounded 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35528" y="878705"/>
                <a:ext cx="1920240" cy="2240280"/>
              </a:xfrm>
              <a:prstGeom prst="roundRect">
                <a:avLst/>
              </a:prstGeom>
              <a:blipFill rotWithShape="0">
                <a:blip r:embed="rId12"/>
                <a:stretch>
                  <a:fillRect l="-935"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ounded Rectangle 8"/>
              <p:cNvSpPr/>
              <p:nvPr/>
            </p:nvSpPr>
            <p:spPr>
              <a:xfrm>
                <a:off x="5205468" y="3113582"/>
                <a:ext cx="1920240" cy="2240280"/>
              </a:xfrm>
              <a:prstGeom prst="roundRect">
                <a:avLst/>
              </a:prstGeom>
              <a:blipFill>
                <a:blip r:embed="rId13"/>
                <a:tile tx="0" ty="0" sx="100000" sy="100000" flip="none" algn="tl"/>
              </a:blip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7200" b="1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7200" b="1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7200" b="1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7200" b="1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𝟐𝟕</m:t>
                          </m:r>
                        </m:den>
                      </m:f>
                    </m:oMath>
                  </m:oMathPara>
                </a14:m>
                <a:endParaRPr lang="en-US" sz="3200" b="1"/>
              </a:p>
            </p:txBody>
          </p:sp>
        </mc:Choice>
        <mc:Fallback xmlns="">
          <p:sp>
            <p:nvSpPr>
              <p:cNvPr id="9" name="Rounded 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5468" y="3113582"/>
                <a:ext cx="1920240" cy="2240280"/>
              </a:xfrm>
              <a:prstGeom prst="roundRect">
                <a:avLst/>
              </a:prstGeom>
              <a:blipFill rotWithShape="0">
                <a:blip r:embed="rId14"/>
                <a:stretch>
                  <a:fillRect l="-935"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ounded Rectangle 9"/>
              <p:cNvSpPr/>
              <p:nvPr/>
            </p:nvSpPr>
            <p:spPr>
              <a:xfrm>
                <a:off x="5205468" y="928696"/>
                <a:ext cx="1920240" cy="2240280"/>
              </a:xfrm>
              <a:prstGeom prst="roundRect">
                <a:avLst/>
              </a:prstGeom>
              <a:blipFill>
                <a:blip r:embed="rId9"/>
                <a:tile tx="0" ty="0" sx="100000" sy="100000" flip="none" algn="tl"/>
              </a:blip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7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7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7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7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𝟐𝟓</m:t>
                          </m:r>
                        </m:den>
                      </m:f>
                    </m:oMath>
                  </m:oMathPara>
                </a14:m>
                <a:endParaRPr lang="en-US" sz="3200" b="1"/>
              </a:p>
            </p:txBody>
          </p:sp>
        </mc:Choice>
        <mc:Fallback xmlns="">
          <p:sp>
            <p:nvSpPr>
              <p:cNvPr id="10" name="Rounded 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5468" y="928696"/>
                <a:ext cx="1920240" cy="2240280"/>
              </a:xfrm>
              <a:prstGeom prst="roundRect">
                <a:avLst/>
              </a:prstGeom>
              <a:blipFill rotWithShape="0">
                <a:blip r:embed="rId15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ounded Rectangle 10"/>
              <p:cNvSpPr/>
              <p:nvPr/>
            </p:nvSpPr>
            <p:spPr>
              <a:xfrm>
                <a:off x="3276205" y="3114778"/>
                <a:ext cx="1920240" cy="2240280"/>
              </a:xfrm>
              <a:prstGeom prst="roundRect">
                <a:avLst/>
              </a:prstGeom>
              <a:blipFill>
                <a:blip r:embed="rId13"/>
                <a:tile tx="0" ty="0" sx="100000" sy="100000" flip="none" algn="tl"/>
              </a:blip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7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7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7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7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</m:oMath>
                  </m:oMathPara>
                </a14:m>
                <a:endParaRPr lang="en-US" sz="3200" b="1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Rounded 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6205" y="3114778"/>
                <a:ext cx="1920240" cy="2240280"/>
              </a:xfrm>
              <a:prstGeom prst="roundRect">
                <a:avLst/>
              </a:prstGeom>
              <a:blipFill rotWithShape="0">
                <a:blip r:embed="rId16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ounded Rectangle 11"/>
              <p:cNvSpPr/>
              <p:nvPr/>
            </p:nvSpPr>
            <p:spPr>
              <a:xfrm>
                <a:off x="7140339" y="3122596"/>
                <a:ext cx="1920240" cy="2240280"/>
              </a:xfrm>
              <a:prstGeom prst="roundRect">
                <a:avLst/>
              </a:prstGeom>
              <a:blipFill>
                <a:blip r:embed="rId5"/>
                <a:tile tx="0" ty="0" sx="100000" sy="100000" flip="none" algn="tl"/>
              </a:blip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7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7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7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sz="3200" b="1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2" name="Rounded 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40339" y="3122596"/>
                <a:ext cx="1920240" cy="2240280"/>
              </a:xfrm>
              <a:prstGeom prst="roundRect">
                <a:avLst/>
              </a:prstGeom>
              <a:blipFill rotWithShape="0">
                <a:blip r:embed="rId17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ounded Rectangle 12"/>
              <p:cNvSpPr/>
              <p:nvPr/>
            </p:nvSpPr>
            <p:spPr>
              <a:xfrm>
                <a:off x="3255144" y="875094"/>
                <a:ext cx="1920240" cy="2240280"/>
              </a:xfrm>
              <a:prstGeom prst="roundRect">
                <a:avLst/>
              </a:prstGeom>
              <a:blipFill>
                <a:blip r:embed="rId11"/>
                <a:tile tx="0" ty="0" sx="100000" sy="100000" flip="none" algn="tl"/>
              </a:blip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7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7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7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7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en-US" sz="3200" b="1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3" name="Rounded 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55144" y="875094"/>
                <a:ext cx="1920240" cy="2240280"/>
              </a:xfrm>
              <a:prstGeom prst="roundRect">
                <a:avLst/>
              </a:prstGeom>
              <a:blipFill rotWithShape="0">
                <a:blip r:embed="rId18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ounded Rectangle 13"/>
              <p:cNvSpPr/>
              <p:nvPr/>
            </p:nvSpPr>
            <p:spPr>
              <a:xfrm>
                <a:off x="9073813" y="3115374"/>
                <a:ext cx="1920240" cy="2240280"/>
              </a:xfrm>
              <a:prstGeom prst="roundRect">
                <a:avLst/>
              </a:prstGeom>
              <a:blipFill>
                <a:blip r:embed="rId7"/>
                <a:tile tx="0" ty="0" sx="100000" sy="100000" flip="none" algn="tl"/>
              </a:blip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7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7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7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7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3200" b="1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4" name="Rounded 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73813" y="3115374"/>
                <a:ext cx="1920240" cy="2240280"/>
              </a:xfrm>
              <a:prstGeom prst="roundRect">
                <a:avLst/>
              </a:prstGeom>
              <a:blipFill rotWithShape="0">
                <a:blip r:embed="rId19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ounded Rectangle 15"/>
          <p:cNvSpPr/>
          <p:nvPr/>
        </p:nvSpPr>
        <p:spPr>
          <a:xfrm>
            <a:off x="5187423" y="900457"/>
            <a:ext cx="1920240" cy="2240280"/>
          </a:xfrm>
          <a:prstGeom prst="roundRect">
            <a:avLst/>
          </a:prstGeom>
          <a:blipFill>
            <a:blip r:embed="rId20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/>
          </a:p>
        </p:txBody>
      </p:sp>
      <p:sp>
        <p:nvSpPr>
          <p:cNvPr id="17" name="Rounded Rectangle 16"/>
          <p:cNvSpPr/>
          <p:nvPr/>
        </p:nvSpPr>
        <p:spPr>
          <a:xfrm>
            <a:off x="3247512" y="3119672"/>
            <a:ext cx="1920240" cy="2240280"/>
          </a:xfrm>
          <a:prstGeom prst="roundRect">
            <a:avLst/>
          </a:prstGeom>
          <a:blipFill>
            <a:blip r:embed="rId20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/>
          </a:p>
        </p:txBody>
      </p:sp>
      <p:sp>
        <p:nvSpPr>
          <p:cNvPr id="18" name="Rounded Rectangle 17"/>
          <p:cNvSpPr/>
          <p:nvPr/>
        </p:nvSpPr>
        <p:spPr>
          <a:xfrm>
            <a:off x="7148376" y="3129090"/>
            <a:ext cx="1920240" cy="2240280"/>
          </a:xfrm>
          <a:prstGeom prst="roundRect">
            <a:avLst/>
          </a:prstGeom>
          <a:blipFill>
            <a:blip r:embed="rId20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/>
          </a:p>
        </p:txBody>
      </p:sp>
      <p:sp>
        <p:nvSpPr>
          <p:cNvPr id="19" name="Rounded Rectangle 18"/>
          <p:cNvSpPr/>
          <p:nvPr/>
        </p:nvSpPr>
        <p:spPr>
          <a:xfrm>
            <a:off x="3237099" y="875094"/>
            <a:ext cx="1920240" cy="2240280"/>
          </a:xfrm>
          <a:prstGeom prst="roundRect">
            <a:avLst/>
          </a:prstGeom>
          <a:blipFill>
            <a:blip r:embed="rId20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/>
          </a:p>
        </p:txBody>
      </p:sp>
      <p:sp>
        <p:nvSpPr>
          <p:cNvPr id="20" name="Rounded Rectangle 19"/>
          <p:cNvSpPr/>
          <p:nvPr/>
        </p:nvSpPr>
        <p:spPr>
          <a:xfrm>
            <a:off x="9065598" y="3118965"/>
            <a:ext cx="1920240" cy="2240280"/>
          </a:xfrm>
          <a:prstGeom prst="roundRect">
            <a:avLst/>
          </a:prstGeom>
          <a:blipFill>
            <a:blip r:embed="rId20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/>
          </a:p>
        </p:txBody>
      </p:sp>
      <p:sp>
        <p:nvSpPr>
          <p:cNvPr id="23" name="Rounded Rectangle 22"/>
          <p:cNvSpPr/>
          <p:nvPr/>
        </p:nvSpPr>
        <p:spPr>
          <a:xfrm>
            <a:off x="1330614" y="879796"/>
            <a:ext cx="1920240" cy="2240280"/>
          </a:xfrm>
          <a:prstGeom prst="roundRect">
            <a:avLst/>
          </a:prstGeom>
          <a:blipFill>
            <a:blip r:embed="rId20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/>
          </a:p>
        </p:txBody>
      </p:sp>
      <p:sp>
        <p:nvSpPr>
          <p:cNvPr id="24" name="Rounded Rectangle 23"/>
          <p:cNvSpPr/>
          <p:nvPr/>
        </p:nvSpPr>
        <p:spPr>
          <a:xfrm>
            <a:off x="9064969" y="878580"/>
            <a:ext cx="1920240" cy="2240280"/>
          </a:xfrm>
          <a:prstGeom prst="roundRect">
            <a:avLst/>
          </a:prstGeom>
          <a:blipFill>
            <a:blip r:embed="rId20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/>
          </a:p>
        </p:txBody>
      </p:sp>
      <p:sp>
        <p:nvSpPr>
          <p:cNvPr id="25" name="Rounded Rectangle 24"/>
          <p:cNvSpPr/>
          <p:nvPr/>
        </p:nvSpPr>
        <p:spPr>
          <a:xfrm>
            <a:off x="1315449" y="3111289"/>
            <a:ext cx="1920240" cy="2240280"/>
          </a:xfrm>
          <a:prstGeom prst="roundRect">
            <a:avLst/>
          </a:prstGeom>
          <a:blipFill>
            <a:blip r:embed="rId20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/>
          </a:p>
        </p:txBody>
      </p:sp>
      <p:sp>
        <p:nvSpPr>
          <p:cNvPr id="26" name="Rounded Rectangle 25"/>
          <p:cNvSpPr/>
          <p:nvPr/>
        </p:nvSpPr>
        <p:spPr>
          <a:xfrm>
            <a:off x="7127708" y="891135"/>
            <a:ext cx="1920240" cy="2240280"/>
          </a:xfrm>
          <a:prstGeom prst="roundRect">
            <a:avLst/>
          </a:prstGeom>
          <a:blipFill>
            <a:blip r:embed="rId20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/>
          </a:p>
        </p:txBody>
      </p:sp>
      <p:sp>
        <p:nvSpPr>
          <p:cNvPr id="27" name="Rounded Rectangle 26"/>
          <p:cNvSpPr/>
          <p:nvPr/>
        </p:nvSpPr>
        <p:spPr>
          <a:xfrm>
            <a:off x="5186039" y="3116967"/>
            <a:ext cx="1920240" cy="2240280"/>
          </a:xfrm>
          <a:prstGeom prst="roundRect">
            <a:avLst/>
          </a:prstGeom>
          <a:blipFill>
            <a:blip r:embed="rId20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/>
          </a:p>
        </p:txBody>
      </p:sp>
      <p:pic>
        <p:nvPicPr>
          <p:cNvPr id="2" name="Đồng hồ đếm ngược 30 giấy có âm thanh sinh độ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33250" y="5409296"/>
            <a:ext cx="2536848" cy="1426977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0" y="32085"/>
            <a:ext cx="12192000" cy="64633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Phần 2: Đi tìm bức tranh bí ẩn</a:t>
            </a:r>
            <a:endParaRPr 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4-Point Star 3"/>
          <p:cNvSpPr/>
          <p:nvPr/>
        </p:nvSpPr>
        <p:spPr>
          <a:xfrm>
            <a:off x="2753029" y="2187933"/>
            <a:ext cx="449179" cy="845419"/>
          </a:xfrm>
          <a:prstGeom prst="star4">
            <a:avLst/>
          </a:prstGeom>
          <a:solidFill>
            <a:srgbClr val="A7FD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4-Point Star 28"/>
          <p:cNvSpPr/>
          <p:nvPr/>
        </p:nvSpPr>
        <p:spPr>
          <a:xfrm>
            <a:off x="4635368" y="2188427"/>
            <a:ext cx="449179" cy="845419"/>
          </a:xfrm>
          <a:prstGeom prst="star4">
            <a:avLst/>
          </a:prstGeom>
          <a:solidFill>
            <a:srgbClr val="A7FD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4-Point Star 29"/>
          <p:cNvSpPr/>
          <p:nvPr/>
        </p:nvSpPr>
        <p:spPr>
          <a:xfrm>
            <a:off x="6547984" y="2213319"/>
            <a:ext cx="449179" cy="845419"/>
          </a:xfrm>
          <a:prstGeom prst="star4">
            <a:avLst/>
          </a:prstGeom>
          <a:solidFill>
            <a:srgbClr val="A7FD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4-Point Star 30"/>
          <p:cNvSpPr/>
          <p:nvPr/>
        </p:nvSpPr>
        <p:spPr>
          <a:xfrm>
            <a:off x="8487068" y="2211543"/>
            <a:ext cx="449179" cy="845419"/>
          </a:xfrm>
          <a:prstGeom prst="star4">
            <a:avLst/>
          </a:prstGeom>
          <a:solidFill>
            <a:srgbClr val="A7FD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4-Point Star 31"/>
          <p:cNvSpPr/>
          <p:nvPr/>
        </p:nvSpPr>
        <p:spPr>
          <a:xfrm>
            <a:off x="10509970" y="2195422"/>
            <a:ext cx="449179" cy="845419"/>
          </a:xfrm>
          <a:prstGeom prst="star4">
            <a:avLst/>
          </a:prstGeom>
          <a:solidFill>
            <a:srgbClr val="A7FD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4-Point Star 32"/>
          <p:cNvSpPr/>
          <p:nvPr/>
        </p:nvSpPr>
        <p:spPr>
          <a:xfrm>
            <a:off x="2787920" y="4438015"/>
            <a:ext cx="449179" cy="845419"/>
          </a:xfrm>
          <a:prstGeom prst="star4">
            <a:avLst/>
          </a:prstGeom>
          <a:solidFill>
            <a:srgbClr val="A7FD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4-Point Star 33"/>
          <p:cNvSpPr/>
          <p:nvPr/>
        </p:nvSpPr>
        <p:spPr>
          <a:xfrm>
            <a:off x="4680533" y="4352778"/>
            <a:ext cx="449179" cy="845419"/>
          </a:xfrm>
          <a:prstGeom prst="star4">
            <a:avLst/>
          </a:prstGeom>
          <a:solidFill>
            <a:srgbClr val="A7FD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4-Point Star 34"/>
          <p:cNvSpPr/>
          <p:nvPr/>
        </p:nvSpPr>
        <p:spPr>
          <a:xfrm>
            <a:off x="6643625" y="4471637"/>
            <a:ext cx="449179" cy="845419"/>
          </a:xfrm>
          <a:prstGeom prst="star4">
            <a:avLst/>
          </a:prstGeom>
          <a:solidFill>
            <a:srgbClr val="A7FD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4-Point Star 35"/>
          <p:cNvSpPr/>
          <p:nvPr/>
        </p:nvSpPr>
        <p:spPr>
          <a:xfrm>
            <a:off x="8552837" y="4471637"/>
            <a:ext cx="449179" cy="845419"/>
          </a:xfrm>
          <a:prstGeom prst="star4">
            <a:avLst/>
          </a:prstGeom>
          <a:solidFill>
            <a:srgbClr val="A7FD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4-Point Star 36"/>
          <p:cNvSpPr/>
          <p:nvPr/>
        </p:nvSpPr>
        <p:spPr>
          <a:xfrm>
            <a:off x="10509970" y="4435702"/>
            <a:ext cx="449179" cy="845419"/>
          </a:xfrm>
          <a:prstGeom prst="star4">
            <a:avLst/>
          </a:prstGeom>
          <a:solidFill>
            <a:srgbClr val="A7FD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761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7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7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7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7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7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7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7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7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7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7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4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4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" fill="hold">
                      <p:stCondLst>
                        <p:cond delay="0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5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" fill="hold">
                      <p:stCondLst>
                        <p:cond delay="0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0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4" fill="hold">
                      <p:stCondLst>
                        <p:cond delay="0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1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5" fill="hold">
                      <p:stCondLst>
                        <p:cond delay="0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2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6" fill="hold">
                      <p:stCondLst>
                        <p:cond delay="0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4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8" fill="hold">
                      <p:stCondLst>
                        <p:cond delay="0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4" grpId="0" animBg="1"/>
      <p:bldP spid="4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5" name="Rectangle 4">
              <a:extLst>
                <a:ext uri="{FF2B5EF4-FFF2-40B4-BE49-F238E27FC236}">
                  <a16:creationId xmlns=""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=""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=""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1ED5D934-1005-42E7-B9E8-65E9CE12B957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11" name="Rectangle: Rounded Corners 39">
              <a:extLst>
                <a:ext uri="{FF2B5EF4-FFF2-40B4-BE49-F238E27FC236}">
                  <a16:creationId xmlns="" xmlns:a16="http://schemas.microsoft.com/office/drawing/2014/main" id="{E77C13A5-0834-400F-A56E-4C74E35B6AE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9512712A-CFC7-4140-8BF0-0E597115E51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732216" y="709709"/>
            <a:ext cx="10042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Để quy đồng mẫu nhiều phân số, ta thường làm như sau: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6979" y="1425494"/>
            <a:ext cx="10042464" cy="954107"/>
          </a:xfrm>
          <a:prstGeom prst="rect">
            <a:avLst/>
          </a:prstGeom>
          <a:solidFill>
            <a:srgbClr val="FAED3B"/>
          </a:solidFill>
        </p:spPr>
        <p:txBody>
          <a:bodyPr wrap="square" rtlCol="0">
            <a:spAutoFit/>
          </a:bodyPr>
          <a:lstStyle/>
          <a:p>
            <a:r>
              <a:rPr lang="en-US" sz="2800" i="1" smtClean="0">
                <a:latin typeface="Arial" panose="020B0604020202020204" pitchFamily="34" charset="0"/>
                <a:cs typeface="Arial" panose="020B0604020202020204" pitchFamily="34" charset="0"/>
              </a:rPr>
              <a:t>Bước 1.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 Viết các phân số đã cho về phân số có </a:t>
            </a:r>
            <a:r>
              <a:rPr lang="en-US" sz="28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 dương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Tìm </a:t>
            </a:r>
            <a:r>
              <a:rPr lang="en-US" sz="28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BCNN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 của các mẫu dương đó để làm mẫu chung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06979" y="2632893"/>
            <a:ext cx="10831448" cy="95410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800" i="1" smtClean="0">
                <a:latin typeface="Arial" panose="020B0604020202020204" pitchFamily="34" charset="0"/>
                <a:cs typeface="Arial" panose="020B0604020202020204" pitchFamily="34" charset="0"/>
              </a:rPr>
              <a:t>Bước 2.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 Tìm </a:t>
            </a:r>
            <a:r>
              <a:rPr lang="en-US" sz="28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thừa số phụ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của mỗi mẫu (bằng cách </a:t>
            </a:r>
            <a:r>
              <a:rPr lang="en-US" sz="28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chia mẫu chung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cho từng mẫu)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06979" y="3867080"/>
            <a:ext cx="11118918" cy="954107"/>
          </a:xfrm>
          <a:prstGeom prst="rect">
            <a:avLst/>
          </a:prstGeom>
          <a:solidFill>
            <a:srgbClr val="3CDFE6"/>
          </a:solidFill>
        </p:spPr>
        <p:txBody>
          <a:bodyPr wrap="square" rtlCol="0">
            <a:spAutoFit/>
          </a:bodyPr>
          <a:lstStyle/>
          <a:p>
            <a:r>
              <a:rPr lang="en-US" sz="2800" i="1" smtClean="0">
                <a:latin typeface="Arial" panose="020B0604020202020204" pitchFamily="34" charset="0"/>
                <a:cs typeface="Arial" panose="020B0604020202020204" pitchFamily="34" charset="0"/>
              </a:rPr>
              <a:t>Bước 3.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tử và mẫu của mỗi phân số ở </a:t>
            </a:r>
            <a:r>
              <a:rPr lang="en-US" sz="2800" i="1" smtClean="0">
                <a:latin typeface="Arial" panose="020B0604020202020204" pitchFamily="34" charset="0"/>
                <a:cs typeface="Arial" panose="020B0604020202020204" pitchFamily="34" charset="0"/>
              </a:rPr>
              <a:t>Bước 1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 với </a:t>
            </a:r>
            <a:r>
              <a:rPr lang="en-US" sz="28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thừa số phụ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tương ứng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2949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5" name="Rectangle 4">
              <a:extLst>
                <a:ext uri="{FF2B5EF4-FFF2-40B4-BE49-F238E27FC236}">
                  <a16:creationId xmlns=""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=""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=""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1ED5D934-1005-42E7-B9E8-65E9CE12B957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11" name="Rectangle: Rounded Corners 39">
              <a:extLst>
                <a:ext uri="{FF2B5EF4-FFF2-40B4-BE49-F238E27FC236}">
                  <a16:creationId xmlns="" xmlns:a16="http://schemas.microsoft.com/office/drawing/2014/main" id="{E77C13A5-0834-400F-A56E-4C74E35B6AE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9512712A-CFC7-4140-8BF0-0E597115E51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614864" y="464877"/>
            <a:ext cx="72377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Ví dụ: Quy đồng mẫu những phân số sau: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52427" y="1947175"/>
            <a:ext cx="1537105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Bước 1. 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4052807" y="988097"/>
                <a:ext cx="1307474" cy="8094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; 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−5</m:t>
                          </m:r>
                        </m:den>
                      </m:f>
                    </m:oMath>
                  </m:oMathPara>
                </a14:m>
                <a:endParaRPr lang="en-US" sz="280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2807" y="988097"/>
                <a:ext cx="1307474" cy="809452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3607764" y="1947175"/>
                <a:ext cx="1666610" cy="90178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−5</m:t>
                          </m:r>
                        </m:den>
                      </m:f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−3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2800"/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7764" y="1947175"/>
                <a:ext cx="1666610" cy="901785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/>
          <p:cNvSpPr txBox="1"/>
          <p:nvPr/>
        </p:nvSpPr>
        <p:spPr>
          <a:xfrm>
            <a:off x="2205173" y="1947175"/>
            <a:ext cx="12017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Ta có: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423509" y="2939987"/>
            <a:ext cx="29607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BCNN (2, 5) = 10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52426" y="3560487"/>
            <a:ext cx="1537105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Bước 2. 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330972" y="3560487"/>
            <a:ext cx="34081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10 : 2 = 5; 10 : 5 = 2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52426" y="4344035"/>
            <a:ext cx="1537105" cy="523220"/>
          </a:xfrm>
          <a:prstGeom prst="rect">
            <a:avLst/>
          </a:prstGeom>
          <a:solidFill>
            <a:srgbClr val="3CDFE6"/>
          </a:solidFill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Bước 3. 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2419705" y="4227630"/>
                <a:ext cx="3309239" cy="92852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−1</m:t>
                          </m:r>
                        </m:num>
                        <m:den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d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 . 5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2 . 5</m:t>
                          </m:r>
                        </m:den>
                      </m:f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−5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2800"/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9705" y="4227630"/>
                <a:ext cx="3309239" cy="928524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2333025" y="5214249"/>
                <a:ext cx="4164410" cy="92852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−5</m:t>
                          </m:r>
                        </m:den>
                      </m:f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−3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−3</m:t>
                              </m:r>
                            </m:e>
                          </m:d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. 2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5 . 2</m:t>
                          </m:r>
                        </m:den>
                      </m:f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−6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2800"/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3025" y="5214249"/>
                <a:ext cx="4164410" cy="928524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69734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/>
      <p:bldP spid="18" grpId="0"/>
      <p:bldP spid="19" grpId="0"/>
      <p:bldP spid="20" grpId="0" animBg="1"/>
      <p:bldP spid="21" grpId="0"/>
      <p:bldP spid="22" grpId="0" animBg="1"/>
      <p:bldP spid="23" grpId="0"/>
      <p:bldP spid="2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8729118"/>
              </p:ext>
            </p:extLst>
          </p:nvPr>
        </p:nvGraphicFramePr>
        <p:xfrm>
          <a:off x="3322320" y="1194375"/>
          <a:ext cx="1950720" cy="11015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8" name="Equation" r:id="rId3" imgW="812447" imgH="457002" progId="Equation.DSMT4">
                  <p:embed/>
                </p:oleObj>
              </mc:Choice>
              <mc:Fallback>
                <p:oleObj name="Equation" r:id="rId3" imgW="812447" imgH="457002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22320" y="1194375"/>
                        <a:ext cx="1950720" cy="110158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70393378"/>
              </p:ext>
            </p:extLst>
          </p:nvPr>
        </p:nvGraphicFramePr>
        <p:xfrm>
          <a:off x="2187257" y="2295958"/>
          <a:ext cx="1135063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9" name="Equation" r:id="rId5" imgW="622300" imgH="457200" progId="Equation.DSMT4">
                  <p:embed/>
                </p:oleObj>
              </mc:Choice>
              <mc:Fallback>
                <p:oleObj name="Equation" r:id="rId5" imgW="622300" imgH="457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87257" y="2295958"/>
                        <a:ext cx="1135063" cy="8382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82588035"/>
              </p:ext>
            </p:extLst>
          </p:nvPr>
        </p:nvGraphicFramePr>
        <p:xfrm>
          <a:off x="4894532" y="2575070"/>
          <a:ext cx="2056641" cy="559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0" name="Equation" r:id="rId7" imgW="977476" imgH="266584" progId="Equation.DSMT4">
                  <p:embed/>
                </p:oleObj>
              </mc:Choice>
              <mc:Fallback>
                <p:oleObj name="Equation" r:id="rId7" imgW="977476" imgH="266584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94532" y="2575070"/>
                        <a:ext cx="2056641" cy="55908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/>
        </p:nvSpPr>
        <p:spPr>
          <a:xfrm>
            <a:off x="1009942" y="2448357"/>
            <a:ext cx="264065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Ta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:            ; 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86670085"/>
              </p:ext>
            </p:extLst>
          </p:nvPr>
        </p:nvGraphicFramePr>
        <p:xfrm>
          <a:off x="2581433" y="3438525"/>
          <a:ext cx="2736365" cy="482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1" name="Equation" r:id="rId9" imgW="1295400" imgH="228600" progId="Equation.DSMT4">
                  <p:embed/>
                </p:oleObj>
              </mc:Choice>
              <mc:Fallback>
                <p:oleObj name="Equation" r:id="rId9" imgW="129540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81433" y="3438525"/>
                        <a:ext cx="2736365" cy="48288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73199847"/>
              </p:ext>
            </p:extLst>
          </p:nvPr>
        </p:nvGraphicFramePr>
        <p:xfrm>
          <a:off x="5715537" y="4074243"/>
          <a:ext cx="2175542" cy="863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2" name="Equation" r:id="rId11" imgW="1155700" imgH="457200" progId="Equation.DSMT4">
                  <p:embed/>
                </p:oleObj>
              </mc:Choice>
              <mc:Fallback>
                <p:oleObj name="Equation" r:id="rId11" imgW="1155700" imgH="457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5537" y="4074243"/>
                        <a:ext cx="2175542" cy="8630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59544617"/>
              </p:ext>
            </p:extLst>
          </p:nvPr>
        </p:nvGraphicFramePr>
        <p:xfrm>
          <a:off x="2516505" y="4074243"/>
          <a:ext cx="2373319" cy="863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3" name="Equation" r:id="rId13" imgW="1257300" imgH="457200" progId="Equation.DSMT4">
                  <p:embed/>
                </p:oleObj>
              </mc:Choice>
              <mc:Fallback>
                <p:oleObj name="Equation" r:id="rId13" imgW="1257300" imgH="457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6505" y="4074243"/>
                        <a:ext cx="2373319" cy="8630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1"/>
          <p:cNvSpPr/>
          <p:nvPr/>
        </p:nvSpPr>
        <p:spPr>
          <a:xfrm>
            <a:off x="839481" y="3387582"/>
            <a:ext cx="174195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Ta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00780" y="4213369"/>
            <a:ext cx="483337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:                               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523957" y="2517300"/>
            <a:ext cx="14285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BCNN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45011" y="-9555"/>
            <a:ext cx="81153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Luyện tập </a:t>
            </a:r>
            <a:r>
              <a:rPr lang="vi-VN" sz="3200" b="1">
                <a:latin typeface="Times New Roman" pitchFamily="18" charset="0"/>
                <a:cs typeface="Times New Roman" pitchFamily="18" charset="0"/>
              </a:rPr>
              <a:t>5 </a:t>
            </a:r>
            <a:r>
              <a:rPr lang="en-US" sz="3200" b="1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vi-VN" sz="3200" b="1" smtClean="0">
                <a:latin typeface="Times New Roman" pitchFamily="18" charset="0"/>
                <a:cs typeface="Times New Roman" pitchFamily="18" charset="0"/>
              </a:rPr>
              <a:t>SGK </a:t>
            </a:r>
            <a:r>
              <a:rPr lang="en-US" sz="3200" b="1" smtClean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vi-VN" sz="3200" b="1" smtClean="0">
                <a:latin typeface="Times New Roman" pitchFamily="18" charset="0"/>
                <a:cs typeface="Times New Roman" pitchFamily="18" charset="0"/>
              </a:rPr>
              <a:t>30</a:t>
            </a:r>
            <a:r>
              <a:rPr lang="en-US" sz="3200" b="1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r>
              <a:rPr lang="en-US" sz="3200" b="1" smtClean="0">
                <a:latin typeface="Times New Roman" pitchFamily="18" charset="0"/>
                <a:cs typeface="Times New Roman" pitchFamily="18" charset="0"/>
              </a:rPr>
              <a:t>		Quy đồng mẫu những phân số sau: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!!3">
            <a:extLst>
              <a:ext uri="{FF2B5EF4-FFF2-40B4-BE49-F238E27FC236}">
                <a16:creationId xmlns="" xmlns:a16="http://schemas.microsoft.com/office/drawing/2014/main" id="{5B19332C-1BE9-4073-BC1C-34C9F014F4D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959541" y="51069"/>
            <a:ext cx="1982987" cy="176845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0022690" y="1855580"/>
            <a:ext cx="1919838" cy="95410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Hoạt động nhóm đôi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9605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13" grpId="0"/>
      <p:bldP spid="14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13369864">
            <a:off x="-2696134" y="-2064954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=""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=""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=""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=""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022644" y="932276"/>
            <a:ext cx="44325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mtClean="0">
                <a:latin typeface="Arial" panose="020B0604020202020204" pitchFamily="34" charset="0"/>
                <a:cs typeface="Arial" panose="020B0604020202020204" pitchFamily="34" charset="0"/>
              </a:rPr>
              <a:t>Nhận xét:</a:t>
            </a:r>
            <a:endParaRPr lang="en-US" sz="3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39826" y="2331366"/>
            <a:ext cx="9651331" cy="95410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- Trước khi quy đồng mẫu số nhiều phân số, ta cần </a:t>
            </a:r>
            <a:r>
              <a:rPr lang="en-US" sz="28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rút gọn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các phân số đó về </a:t>
            </a:r>
            <a:r>
              <a:rPr lang="en-US" sz="28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tối giản.</a:t>
            </a:r>
            <a:endParaRPr lang="en-US" sz="28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9826" y="3727936"/>
            <a:ext cx="10955460" cy="95410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- Nếu trong các phân số cần quy đồng có </a:t>
            </a:r>
            <a:r>
              <a:rPr lang="en-US" sz="28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 mẫu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của phân số </a:t>
            </a:r>
            <a:r>
              <a:rPr lang="en-US" sz="28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chia hết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cho </a:t>
            </a:r>
            <a:r>
              <a:rPr lang="en-US" sz="28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 của các phân số còn lại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 thì đó chính là </a:t>
            </a:r>
            <a:r>
              <a:rPr lang="en-US" sz="28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 chung</a:t>
            </a:r>
            <a:endParaRPr lang="en-US" sz="28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613862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45D60562-028E-4B92-BB2B-E55173015A53}"/>
              </a:ext>
            </a:extLst>
          </p:cNvPr>
          <p:cNvSpPr/>
          <p:nvPr/>
        </p:nvSpPr>
        <p:spPr>
          <a:xfrm>
            <a:off x="112542" y="99607"/>
            <a:ext cx="11943219" cy="6658786"/>
          </a:xfrm>
          <a:custGeom>
            <a:avLst/>
            <a:gdLst>
              <a:gd name="connsiteX0" fmla="*/ 0 w 11943219"/>
              <a:gd name="connsiteY0" fmla="*/ 0 h 6658786"/>
              <a:gd name="connsiteX1" fmla="*/ 11943219 w 11943219"/>
              <a:gd name="connsiteY1" fmla="*/ 0 h 6658786"/>
              <a:gd name="connsiteX2" fmla="*/ 11943219 w 11943219"/>
              <a:gd name="connsiteY2" fmla="*/ 6658786 h 6658786"/>
              <a:gd name="connsiteX3" fmla="*/ 0 w 11943219"/>
              <a:gd name="connsiteY3" fmla="*/ 6658786 h 6658786"/>
              <a:gd name="connsiteX4" fmla="*/ 0 w 11943219"/>
              <a:gd name="connsiteY4" fmla="*/ 0 h 6658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43219" h="6658786" extrusionOk="0">
                <a:moveTo>
                  <a:pt x="0" y="0"/>
                </a:moveTo>
                <a:cubicBezTo>
                  <a:pt x="4310450" y="118645"/>
                  <a:pt x="8658619" y="116012"/>
                  <a:pt x="11943219" y="0"/>
                </a:cubicBezTo>
                <a:cubicBezTo>
                  <a:pt x="11810337" y="1360470"/>
                  <a:pt x="12028170" y="5310941"/>
                  <a:pt x="11943219" y="6658786"/>
                </a:cubicBezTo>
                <a:cubicBezTo>
                  <a:pt x="10454998" y="6793386"/>
                  <a:pt x="2886094" y="6501590"/>
                  <a:pt x="0" y="6658786"/>
                </a:cubicBezTo>
                <a:cubicBezTo>
                  <a:pt x="-20187" y="5944707"/>
                  <a:pt x="-152480" y="740150"/>
                  <a:pt x="0" y="0"/>
                </a:cubicBezTo>
                <a:close/>
              </a:path>
            </a:pathLst>
          </a:custGeom>
          <a:noFill/>
          <a:ln w="69850">
            <a:solidFill>
              <a:srgbClr val="1F4E79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!!4">
            <a:extLst>
              <a:ext uri="{FF2B5EF4-FFF2-40B4-BE49-F238E27FC236}">
                <a16:creationId xmlns="" xmlns:a16="http://schemas.microsoft.com/office/drawing/2014/main" id="{58E6D429-DC53-47C4-8036-1E9D12B8E28B}"/>
              </a:ext>
            </a:extLst>
          </p:cNvPr>
          <p:cNvSpPr/>
          <p:nvPr/>
        </p:nvSpPr>
        <p:spPr>
          <a:xfrm>
            <a:off x="3225504" y="328207"/>
            <a:ext cx="5717294" cy="956117"/>
          </a:xfrm>
          <a:prstGeom prst="roundRect">
            <a:avLst>
              <a:gd name="adj" fmla="val 50000"/>
            </a:avLst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TỰ HỌC Ở NHÀ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xmlns:a14="http://schemas.microsoft.com/office/drawing/2010/main" xmlns:mc="http://schemas.openxmlformats.org/markup-compatibility/2006" id="{CE530CE9-79B6-4A34-9DE8-7F769B44A120}"/>
              </a:ext>
            </a:extLst>
          </p:cNvPr>
          <p:cNvSpPr txBox="1"/>
          <p:nvPr/>
        </p:nvSpPr>
        <p:spPr>
          <a:xfrm>
            <a:off x="640080" y="1512924"/>
            <a:ext cx="1110742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3200" smtClean="0">
                <a:latin typeface="Arial" panose="020B0604020202020204" pitchFamily="34" charset="0"/>
                <a:cs typeface="Arial" panose="020B0604020202020204" pitchFamily="34" charset="0"/>
              </a:rPr>
              <a:t>Đọc lại toàn bộ nội dung bài đã học.</a:t>
            </a:r>
          </a:p>
          <a:p>
            <a:pPr marL="457200" indent="-457200">
              <a:buFontTx/>
              <a:buChar char="-"/>
            </a:pPr>
            <a:r>
              <a:rPr lang="en-US" sz="3200" smtClean="0">
                <a:latin typeface="Arial" panose="020B0604020202020204" pitchFamily="34" charset="0"/>
                <a:cs typeface="Arial" panose="020B0604020202020204" pitchFamily="34" charset="0"/>
              </a:rPr>
              <a:t>Học thuộc: các bước rút gọn phân số; quy đồng mẫu nhiều phân số cùng các chú ý</a:t>
            </a:r>
          </a:p>
          <a:p>
            <a:pPr marL="457200" indent="-457200">
              <a:buFontTx/>
              <a:buChar char="-"/>
            </a:pPr>
            <a:r>
              <a:rPr lang="en-US" sz="3200" smtClean="0">
                <a:latin typeface="Arial" panose="020B0604020202020204" pitchFamily="34" charset="0"/>
                <a:cs typeface="Arial" panose="020B0604020202020204" pitchFamily="34" charset="0"/>
              </a:rPr>
              <a:t>Làm bài tập 4, 5, 6 SGK trang 30.</a:t>
            </a:r>
          </a:p>
          <a:p>
            <a:pPr marL="457200" indent="-457200">
              <a:buFontTx/>
              <a:buChar char="-"/>
            </a:pPr>
            <a:r>
              <a:rPr lang="en-US" sz="3200" smtClean="0">
                <a:latin typeface="Arial" panose="020B0604020202020204" pitchFamily="34" charset="0"/>
                <a:cs typeface="Arial" panose="020B0604020202020204" pitchFamily="34" charset="0"/>
              </a:rPr>
              <a:t>Chuẩn bị cho t</a:t>
            </a:r>
            <a:r>
              <a:rPr lang="en-US" sz="3200" smtClean="0">
                <a:latin typeface="Arial" panose="020B0604020202020204" pitchFamily="34" charset="0"/>
                <a:cs typeface="Arial" panose="020B0604020202020204" pitchFamily="34" charset="0"/>
              </a:rPr>
              <a:t>iết </a:t>
            </a:r>
            <a:r>
              <a:rPr lang="en-US" sz="3200" smtClean="0">
                <a:latin typeface="Arial" panose="020B0604020202020204" pitchFamily="34" charset="0"/>
                <a:cs typeface="Arial" panose="020B0604020202020204" pitchFamily="34" charset="0"/>
              </a:rPr>
              <a:t>sau: Luyện </a:t>
            </a:r>
            <a:r>
              <a:rPr lang="en-US" sz="3200" smtClean="0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</a:p>
          <a:p>
            <a:r>
              <a:rPr lang="en-US" sz="3200" smtClean="0">
                <a:latin typeface="Arial" panose="020B0604020202020204" pitchFamily="34" charset="0"/>
                <a:cs typeface="Arial" panose="020B0604020202020204" pitchFamily="34" charset="0"/>
              </a:rPr>
              <a:t>+ 3 tổ tự xây dựng sơ đồ thể hiện nội dung học trong bài:</a:t>
            </a:r>
          </a:p>
          <a:p>
            <a:pPr algn="ctr"/>
            <a:r>
              <a:rPr lang="en-US" sz="3200" smtClean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3200" smtClean="0">
                <a:latin typeface="Arial" panose="020B0604020202020204" pitchFamily="34" charset="0"/>
                <a:cs typeface="Arial" panose="020B0604020202020204" pitchFamily="34" charset="0"/>
              </a:rPr>
              <a:t>Phân số với tử và mẫu là số nguyên”</a:t>
            </a:r>
          </a:p>
          <a:p>
            <a:r>
              <a:rPr lang="en-US" sz="3200" smtClean="0">
                <a:latin typeface="Arial" panose="020B0604020202020204" pitchFamily="34" charset="0"/>
                <a:cs typeface="Arial" panose="020B0604020202020204" pitchFamily="34" charset="0"/>
              </a:rPr>
              <a:t>+ Yêu cầu: Với mỗi nội dung có ví dụ minh họa</a:t>
            </a:r>
          </a:p>
          <a:p>
            <a:r>
              <a:rPr lang="en-US" sz="3200" smtClean="0">
                <a:latin typeface="Arial" panose="020B0604020202020204" pitchFamily="34" charset="0"/>
                <a:cs typeface="Arial" panose="020B0604020202020204" pitchFamily="34" charset="0"/>
              </a:rPr>
              <a:t>+ Thời gian trình bày: Tiết học tiếp theo</a:t>
            </a:r>
            <a:endParaRPr lang="en-US" sz="3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527595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4B5F415-7490-4054-85B4-10F7AE6D33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52207"/>
            <a:ext cx="9144000" cy="2387600"/>
          </a:xfrm>
        </p:spPr>
        <p:txBody>
          <a:bodyPr>
            <a:normAutofit/>
          </a:bodyPr>
          <a:lstStyle/>
          <a:p>
            <a: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  <a:t>Remember…</a:t>
            </a:r>
            <a:b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</a:br>
            <a: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  <a:t>Safety First!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AA65E432-C1E6-4C36-BF8E-2DA25E65DC3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/>
          <p:nvPr/>
        </p:nvCxnSpPr>
        <p:spPr>
          <a:xfrm>
            <a:off x="3579677" y="3278339"/>
            <a:ext cx="49149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D05F6415-1E7C-453D-B6B7-DBF76BDA69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65127" y="3620366"/>
            <a:ext cx="9144000" cy="1655762"/>
          </a:xfrm>
        </p:spPr>
        <p:txBody>
          <a:bodyPr>
            <a:normAutofit/>
          </a:bodyPr>
          <a:lstStyle/>
          <a:p>
            <a:r>
              <a:rPr lang="en-US" sz="20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Thank you!</a:t>
            </a:r>
            <a:endParaRPr lang="en-US" sz="20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5" name="Graphic 14" descr="Clipboard">
            <a:extLst>
              <a:ext uri="{FF2B5EF4-FFF2-40B4-BE49-F238E27FC236}">
                <a16:creationId xmlns="" xmlns:a16="http://schemas.microsoft.com/office/drawing/2014/main" id="{2A123BD8-A09C-49C0-98E8-54B55610A9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631394">
            <a:off x="-514584" y="4127150"/>
            <a:ext cx="3194131" cy="3194131"/>
          </a:xfrm>
          <a:prstGeom prst="rect">
            <a:avLst/>
          </a:prstGeom>
        </p:spPr>
      </p:pic>
      <p:pic>
        <p:nvPicPr>
          <p:cNvPr id="19" name="Graphic 18" descr="Ruler">
            <a:extLst>
              <a:ext uri="{FF2B5EF4-FFF2-40B4-BE49-F238E27FC236}">
                <a16:creationId xmlns="" xmlns:a16="http://schemas.microsoft.com/office/drawing/2014/main" id="{39130E3C-1E93-4315-AE76-13C55147DC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8889495">
            <a:off x="10171718" y="145767"/>
            <a:ext cx="1574403" cy="1574403"/>
          </a:xfrm>
          <a:prstGeom prst="rect">
            <a:avLst/>
          </a:prstGeom>
        </p:spPr>
      </p:pic>
      <p:pic>
        <p:nvPicPr>
          <p:cNvPr id="21" name="Graphic 20" descr="Pencil">
            <a:extLst>
              <a:ext uri="{FF2B5EF4-FFF2-40B4-BE49-F238E27FC236}">
                <a16:creationId xmlns="" xmlns:a16="http://schemas.microsoft.com/office/drawing/2014/main" id="{FFEC1660-205F-490E-800A-0D57D250BA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0520790">
            <a:off x="10917677" y="783939"/>
            <a:ext cx="1488402" cy="148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31359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p14:dur="10"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77757" y="2436453"/>
            <a:ext cx="102614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smtClean="0">
                <a:ln w="0"/>
                <a:gradFill flip="none" rotWithShape="1">
                  <a:gsLst>
                    <a:gs pos="38000">
                      <a:srgbClr val="FFFF00"/>
                    </a:gs>
                    <a:gs pos="19000">
                      <a:srgbClr val="00B050"/>
                    </a:gs>
                    <a:gs pos="0">
                      <a:srgbClr val="FF0000"/>
                    </a:gs>
                    <a:gs pos="58000">
                      <a:srgbClr val="FF0000"/>
                    </a:gs>
                    <a:gs pos="80000">
                      <a:srgbClr val="7030A0"/>
                    </a:gs>
                    <a:gs pos="100000">
                      <a:srgbClr val="0070C0"/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  <a:reflection blurRad="6350" stA="55000" endA="50" endPos="85000" dist="29997" dir="5400000" sy="-100000" algn="bl" rotWithShape="0"/>
                </a:effectLst>
                <a:latin typeface="Action Jackson" panose="00000400000000000000" pitchFamily="2" charset="0"/>
                <a:cs typeface="Arial" panose="020B0604020202020204" pitchFamily="34" charset="0"/>
              </a:rPr>
              <a:t>HỎI NHANH – ĐÁP NHANH</a:t>
            </a:r>
          </a:p>
        </p:txBody>
      </p:sp>
      <p:sp>
        <p:nvSpPr>
          <p:cNvPr id="5" name="Rectangle 4"/>
          <p:cNvSpPr/>
          <p:nvPr/>
        </p:nvSpPr>
        <p:spPr>
          <a:xfrm>
            <a:off x="3830393" y="1125974"/>
            <a:ext cx="3756156" cy="830997"/>
          </a:xfrm>
          <a:prstGeom prst="rect">
            <a:avLst/>
          </a:prstGeom>
          <a:gradFill flip="none" rotWithShape="1">
            <a:gsLst>
              <a:gs pos="35000">
                <a:srgbClr val="942478"/>
              </a:gs>
              <a:gs pos="16000">
                <a:srgbClr val="FFFF00"/>
              </a:gs>
              <a:gs pos="0">
                <a:srgbClr val="FF0000"/>
              </a:gs>
              <a:gs pos="54000">
                <a:srgbClr val="00B050"/>
              </a:gs>
              <a:gs pos="73000">
                <a:srgbClr val="009088"/>
              </a:gs>
              <a:gs pos="90000">
                <a:srgbClr val="FFC000"/>
              </a:gs>
            </a:gsLst>
            <a:lin ang="2700000" scaled="1"/>
            <a:tileRect/>
          </a:gradFill>
        </p:spPr>
        <p:txBody>
          <a:bodyPr wrap="none">
            <a:spAutoFit/>
          </a:bodyPr>
          <a:lstStyle/>
          <a:p>
            <a:r>
              <a:rPr lang="en-US" sz="48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  <a:endParaRPr lang="en-US" sz="48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9506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>
            <a:extLst>
              <a:ext uri="{FF2B5EF4-FFF2-40B4-BE49-F238E27FC236}">
                <a16:creationId xmlns=""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34" name="Rectangle 33">
              <a:extLst>
                <a:ext uri="{FF2B5EF4-FFF2-40B4-BE49-F238E27FC236}">
                  <a16:creationId xmlns=""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=""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=""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=""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=""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681925" y="433953"/>
            <a:ext cx="105853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1.</a:t>
            </a:r>
            <a:r>
              <a:rPr lang="en-US" sz="3600" b="1" smtClean="0">
                <a:latin typeface="Arial" panose="020B0604020202020204" pitchFamily="34" charset="0"/>
                <a:cs typeface="Arial" panose="020B0604020202020204" pitchFamily="34" charset="0"/>
              </a:rPr>
              <a:t> Cách viết nào sau đây cho ta phân số?</a:t>
            </a:r>
            <a:endParaRPr lang="en-US" sz="3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628944" y="1984851"/>
                <a:ext cx="1782305" cy="11474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smtClean="0"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</a:rPr>
                          <m:t>0,25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4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944" y="1984851"/>
                <a:ext cx="1782305" cy="1147430"/>
              </a:xfrm>
              <a:prstGeom prst="rect">
                <a:avLst/>
              </a:prstGeom>
              <a:blipFill rotWithShape="0">
                <a:blip r:embed="rId5"/>
                <a:stretch>
                  <a:fillRect l="-13652" b="-85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3442581" y="2026500"/>
                <a:ext cx="1782305" cy="11474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  <a:r>
                  <a:rPr lang="en-US" sz="4400" smtClean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</a:rPr>
                          <m:t>25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4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42581" y="2026500"/>
                <a:ext cx="1782305" cy="1147430"/>
              </a:xfrm>
              <a:prstGeom prst="rect">
                <a:avLst/>
              </a:prstGeom>
              <a:blipFill rotWithShape="0">
                <a:blip r:embed="rId6"/>
                <a:stretch>
                  <a:fillRect l="-14041" b="-79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6257411" y="1984851"/>
                <a:ext cx="1782305" cy="12079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smtClean="0"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</a:rPr>
                          <m:t>25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</a:rPr>
                          <m:t>0,4</m:t>
                        </m:r>
                      </m:den>
                    </m:f>
                  </m:oMath>
                </a14:m>
                <a:endParaRPr lang="en-US" sz="4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7411" y="1984851"/>
                <a:ext cx="1782305" cy="1207959"/>
              </a:xfrm>
              <a:prstGeom prst="rect">
                <a:avLst/>
              </a:prstGeom>
              <a:blipFill rotWithShape="0">
                <a:blip r:embed="rId7"/>
                <a:stretch>
                  <a:fillRect l="-13652" b="-30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9238251" y="2039484"/>
                <a:ext cx="1782305" cy="11520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smtClean="0"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</a:rPr>
                          <m:t>254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den>
                    </m:f>
                  </m:oMath>
                </a14:m>
                <a:endParaRPr lang="en-US" sz="4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38251" y="2039484"/>
                <a:ext cx="1782305" cy="1152047"/>
              </a:xfrm>
              <a:prstGeom prst="rect">
                <a:avLst/>
              </a:prstGeom>
              <a:blipFill rotWithShape="0">
                <a:blip r:embed="rId8"/>
                <a:stretch>
                  <a:fillRect l="-13652" b="-79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629878" y="3967987"/>
                <a:ext cx="8260596" cy="1327799"/>
              </a:xfrm>
              <a:prstGeom prst="rect">
                <a:avLst/>
              </a:prstGeom>
              <a:solidFill>
                <a:schemeClr val="accent2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4400" smtClean="0">
                    <a:latin typeface="Arial" panose="020B0604020202020204" pitchFamily="34" charset="0"/>
                    <a:cs typeface="Arial" panose="020B0604020202020204" pitchFamily="34" charset="0"/>
                  </a:rPr>
                  <a:t>Phân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num>
                      <m:den>
                        <m:r>
                          <a:rPr lang="en-US" sz="60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den>
                    </m:f>
                  </m:oMath>
                </a14:m>
                <a:r>
                  <a:rPr lang="en-US" sz="4400" smtClean="0">
                    <a:latin typeface="Arial" panose="020B0604020202020204" pitchFamily="34" charset="0"/>
                    <a:cs typeface="Arial" panose="020B0604020202020204" pitchFamily="34" charset="0"/>
                  </a:rPr>
                  <a:t> có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 ∈</m:t>
                    </m:r>
                    <m:r>
                      <a:rPr lang="en-US" sz="4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𝑍</m:t>
                    </m:r>
                    <m:r>
                      <a:rPr lang="en-US" sz="4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a:rPr lang="en-US" sz="4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𝑏</m:t>
                    </m:r>
                    <m:r>
                      <a:rPr lang="en-US" sz="4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≠0</m:t>
                    </m:r>
                  </m:oMath>
                </a14:m>
                <a:endParaRPr lang="en-US" sz="4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9878" y="3967987"/>
                <a:ext cx="8260596" cy="1327799"/>
              </a:xfrm>
              <a:prstGeom prst="rect">
                <a:avLst/>
              </a:prstGeom>
              <a:blipFill rotWithShape="0">
                <a:blip r:embed="rId9"/>
                <a:stretch>
                  <a:fillRect l="-2952" b="-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Đồng hồ đếm ngược 30 giấy có âm thanh sinh độ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687521" y="5563392"/>
            <a:ext cx="2301525" cy="1294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43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1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10" grpId="0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82040" y="457200"/>
            <a:ext cx="9387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2.</a:t>
            </a:r>
            <a:r>
              <a:rPr lang="en-US" sz="3600" b="1" smtClean="0">
                <a:latin typeface="Arial" panose="020B0604020202020204" pitchFamily="34" charset="0"/>
                <a:cs typeface="Arial" panose="020B0604020202020204" pitchFamily="34" charset="0"/>
              </a:rPr>
              <a:t> Điền số thích hợp vào ô trống:</a:t>
            </a:r>
            <a:endParaRPr lang="en-US" sz="3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4174985" y="1262636"/>
                <a:ext cx="2400914" cy="120956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</m:num>
                        <m:den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/>
                        <m:den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−27</m:t>
                          </m:r>
                        </m:den>
                      </m:f>
                    </m:oMath>
                  </m:oMathPara>
                </a14:m>
                <a:endParaRPr lang="en-US" sz="400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4985" y="1262636"/>
                <a:ext cx="2400914" cy="1209562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1379773" y="4190216"/>
            <a:ext cx="96316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Cách 1. Tính chất </a:t>
            </a:r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bằng </a:t>
            </a:r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nhau của hai phân số</a:t>
            </a:r>
            <a:endParaRPr 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79773" y="4885070"/>
            <a:ext cx="96316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Cách 2. Tính chất cơ bản của phân số</a:t>
            </a:r>
            <a:endParaRPr 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36477" y="1103531"/>
            <a:ext cx="716280" cy="707886"/>
          </a:xfrm>
          <a:prstGeom prst="rect">
            <a:avLst/>
          </a:prstGeom>
          <a:noFill/>
          <a:ln w="38100">
            <a:solidFill>
              <a:srgbClr val="15142A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11" name="Rectangle 10">
              <a:extLst>
                <a:ext uri="{FF2B5EF4-FFF2-40B4-BE49-F238E27FC236}">
                  <a16:creationId xmlns=""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=""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6" name="Đồng hồ đếm ngược 30 giấy có âm thanh sinh độ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87521" y="5563392"/>
            <a:ext cx="2301525" cy="129460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88620" y="2902834"/>
            <a:ext cx="17823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smtClean="0">
                <a:latin typeface="Arial" panose="020B0604020202020204" pitchFamily="34" charset="0"/>
                <a:cs typeface="Arial" panose="020B0604020202020204" pitchFamily="34" charset="0"/>
              </a:rPr>
              <a:t>A. 6</a:t>
            </a:r>
            <a:endParaRPr lang="en-US" sz="4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104992" y="2849262"/>
            <a:ext cx="17823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4400" smtClean="0">
                <a:latin typeface="Arial" panose="020B0604020202020204" pitchFamily="34" charset="0"/>
                <a:cs typeface="Arial" panose="020B0604020202020204" pitchFamily="34" charset="0"/>
              </a:rPr>
              <a:t>. – 6</a:t>
            </a:r>
            <a:endParaRPr lang="en-US" sz="4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6248308" y="2662617"/>
                <a:ext cx="1782305" cy="11399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smtClean="0"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endParaRPr lang="en-US" sz="4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8308" y="2662617"/>
                <a:ext cx="1782305" cy="1139927"/>
              </a:xfrm>
              <a:prstGeom prst="rect">
                <a:avLst/>
              </a:prstGeom>
              <a:blipFill rotWithShape="0">
                <a:blip r:embed="rId6"/>
                <a:stretch>
                  <a:fillRect l="-14041" b="-80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9229148" y="2717250"/>
                <a:ext cx="1782305" cy="11399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smtClean="0"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endParaRPr lang="en-US" sz="4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29148" y="2717250"/>
                <a:ext cx="1782305" cy="1139927"/>
              </a:xfrm>
              <a:prstGeom prst="rect">
                <a:avLst/>
              </a:prstGeom>
              <a:blipFill rotWithShape="0">
                <a:blip r:embed="rId7"/>
                <a:stretch>
                  <a:fillRect l="-14041" b="-80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2952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/>
              <p:cNvSpPr txBox="1"/>
              <p:nvPr/>
            </p:nvSpPr>
            <p:spPr>
              <a:xfrm>
                <a:off x="3947160" y="1103531"/>
                <a:ext cx="3063240" cy="12488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12</m:t>
                          </m:r>
                        </m:num>
                        <m:den>
                          <m:r>
                            <a:rPr lang="en-US" sz="40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15</m:t>
                          </m:r>
                        </m:den>
                      </m:f>
                      <m:r>
                        <a:rPr lang="en-US" sz="4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 </m:t>
                          </m:r>
                          <m:r>
                            <a:rPr lang="en-US" sz="40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4</m:t>
                          </m:r>
                          <m:r>
                            <a:rPr lang="en-US" sz="40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 </m:t>
                          </m:r>
                        </m:num>
                        <m:den/>
                      </m:f>
                    </m:oMath>
                  </m:oMathPara>
                </a14:m>
                <a:endParaRPr lang="en-US" sz="32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7160" y="1103531"/>
                <a:ext cx="3063240" cy="1248803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3" name="Group 32">
            <a:extLst>
              <a:ext uri="{FF2B5EF4-FFF2-40B4-BE49-F238E27FC236}">
                <a16:creationId xmlns=""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34" name="Rectangle 33">
              <a:extLst>
                <a:ext uri="{FF2B5EF4-FFF2-40B4-BE49-F238E27FC236}">
                  <a16:creationId xmlns=""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=""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=""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=""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=""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082040" y="457200"/>
            <a:ext cx="9387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</a:t>
            </a:r>
            <a:r>
              <a:rPr lang="en-US" sz="3600" b="1" u="sng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</a:t>
            </a:r>
            <a:r>
              <a:rPr lang="en-US" sz="3600" b="1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smtClean="0">
                <a:latin typeface="Arial" panose="020B0604020202020204" pitchFamily="34" charset="0"/>
                <a:cs typeface="Arial" panose="020B0604020202020204" pitchFamily="34" charset="0"/>
              </a:rPr>
              <a:t>Điền số thích hợp vào ô trống:</a:t>
            </a:r>
            <a:endParaRPr lang="en-US" sz="3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15000" y="1846949"/>
            <a:ext cx="716280" cy="707886"/>
          </a:xfrm>
          <a:prstGeom prst="rect">
            <a:avLst/>
          </a:prstGeom>
          <a:noFill/>
          <a:ln w="38100">
            <a:solidFill>
              <a:srgbClr val="15142A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3621" y="3173930"/>
            <a:ext cx="17823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smtClean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4400" smtClean="0">
                <a:latin typeface="Arial" panose="020B0604020202020204" pitchFamily="34" charset="0"/>
                <a:cs typeface="Arial" panose="020B0604020202020204" pitchFamily="34" charset="0"/>
              </a:rPr>
              <a:t>– 5 </a:t>
            </a:r>
            <a:endParaRPr lang="en-US" sz="4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29034" y="3173929"/>
            <a:ext cx="17823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4400" smtClean="0">
                <a:latin typeface="Arial" panose="020B0604020202020204" pitchFamily="34" charset="0"/>
                <a:cs typeface="Arial" panose="020B0604020202020204" pitchFamily="34" charset="0"/>
              </a:rPr>
              <a:t>. – </a:t>
            </a:r>
            <a:r>
              <a:rPr lang="en-US" sz="440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4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446089" y="3173928"/>
            <a:ext cx="17823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smtClean="0"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440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4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150107" y="3173927"/>
            <a:ext cx="13197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smtClean="0"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440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4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Đồng hồ đếm ngược 30 giấy có âm thanh sinh độ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87521" y="5563392"/>
            <a:ext cx="2301525" cy="1294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49914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459226" y="757149"/>
                <a:ext cx="1153073" cy="101752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12</m:t>
                          </m:r>
                        </m:num>
                        <m:den>
                          <m:r>
                            <a:rPr lang="en-US" sz="32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15</m:t>
                          </m:r>
                        </m:den>
                      </m:f>
                      <m:r>
                        <a:rPr lang="en-US" sz="3200" i="1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</m:oMath>
                  </m:oMathPara>
                </a14:m>
                <a:endParaRPr lang="en-US" sz="320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9226" y="757149"/>
                <a:ext cx="1153073" cy="1017523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=""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=""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=""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2612299" y="648298"/>
                <a:ext cx="505267" cy="101572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4</m:t>
                          </m:r>
                        </m:num>
                        <m:den>
                          <m:r>
                            <a:rPr lang="en-US" sz="32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3200"/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2299" y="648298"/>
                <a:ext cx="505267" cy="1015727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/>
              <p:cNvSpPr/>
              <p:nvPr/>
            </p:nvSpPr>
            <p:spPr>
              <a:xfrm>
                <a:off x="2612299" y="745276"/>
                <a:ext cx="1558119" cy="101752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12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:3</m:t>
                          </m:r>
                        </m:num>
                        <m:den>
                          <m:r>
                            <a:rPr lang="en-US" sz="32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15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:3</m:t>
                          </m:r>
                        </m:den>
                      </m:f>
                      <m:r>
                        <a:rPr lang="en-US" sz="32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</m:oMath>
                  </m:oMathPara>
                </a14:m>
                <a:endParaRPr lang="en-US" sz="3200"/>
              </a:p>
            </p:txBody>
          </p:sp>
        </mc:Choice>
        <mc:Fallback xmlns="">
          <p:sp>
            <p:nvSpPr>
              <p:cNvPr id="25" name="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2299" y="745276"/>
                <a:ext cx="1558119" cy="1017523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ight Arrow 1"/>
          <p:cNvSpPr/>
          <p:nvPr/>
        </p:nvSpPr>
        <p:spPr>
          <a:xfrm>
            <a:off x="5161968" y="1115878"/>
            <a:ext cx="697424" cy="45701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982345" y="1082777"/>
            <a:ext cx="30221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Rút gọn phân số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676467" y="1082777"/>
            <a:ext cx="30221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về dạng tối giản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loud Callout 10"/>
              <p:cNvSpPr/>
              <p:nvPr/>
            </p:nvSpPr>
            <p:spPr>
              <a:xfrm>
                <a:off x="752700" y="2216258"/>
                <a:ext cx="9910134" cy="3223647"/>
              </a:xfrm>
              <a:prstGeom prst="cloudCallout">
                <a:avLst/>
              </a:prstGeom>
              <a:solidFill>
                <a:srgbClr val="0070C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smtClean="0">
                    <a:solidFill>
                      <a:srgbClr val="FAED3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Làm thế nào để rút gọn phân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FAED3B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rgbClr val="FAED3B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𝟏𝟐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AED3B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400" b="1" i="1">
                            <a:solidFill>
                              <a:srgbClr val="FAED3B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lang="en-US" sz="3200" b="1" smtClean="0">
                    <a:solidFill>
                      <a:srgbClr val="FAED3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về phân số tối giản?</a:t>
                </a:r>
                <a:endParaRPr lang="en-US" sz="3200" b="1">
                  <a:solidFill>
                    <a:srgbClr val="FAED3B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Cloud Callout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700" y="2216258"/>
                <a:ext cx="9910134" cy="3223647"/>
              </a:xfrm>
              <a:prstGeom prst="cloudCallou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79292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48148E-6 L 0.12981 0.0009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84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" grpId="0" animBg="1"/>
      <p:bldP spid="3" grpId="0"/>
      <p:bldP spid="13" grpId="0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=""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=""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="" xmlns:a16="http://schemas.microsoft.com/office/drawing/2014/main" id="{1ED5D934-1005-42E7-B9E8-65E9CE12B957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="" xmlns:a16="http://schemas.microsoft.com/office/drawing/2014/main" id="{E77C13A5-0834-400F-A56E-4C74E35B6AE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1" name="TextBox 40">
              <a:extLst>
                <a:ext uri="{FF2B5EF4-FFF2-40B4-BE49-F238E27FC236}">
                  <a16:creationId xmlns="" xmlns:a16="http://schemas.microsoft.com/office/drawing/2014/main" id="{9512712A-CFC7-4140-8BF0-0E597115E51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446678" y="464877"/>
            <a:ext cx="51454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mtClean="0">
                <a:latin typeface="Arial" panose="020B0604020202020204" pitchFamily="34" charset="0"/>
                <a:cs typeface="Arial" panose="020B0604020202020204" pitchFamily="34" charset="0"/>
              </a:rPr>
              <a:t>a) Định nghĩa</a:t>
            </a: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16148" y="1923510"/>
            <a:ext cx="11055495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4000" smtClean="0">
                <a:latin typeface="Arial" panose="020B0604020202020204" pitchFamily="34" charset="0"/>
                <a:cs typeface="Arial" panose="020B0604020202020204" pitchFamily="34" charset="0"/>
              </a:rPr>
              <a:t>Phân số tối giản là phân số mà tử và mẫu chỉ có ước chung là 1 và -1</a:t>
            </a: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>
            <a:off x="4178996" y="3193381"/>
            <a:ext cx="141311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V="1">
            <a:off x="1094299" y="3232073"/>
            <a:ext cx="2502430" cy="2223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899121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5" name="Rectangle 4">
              <a:extLst>
                <a:ext uri="{FF2B5EF4-FFF2-40B4-BE49-F238E27FC236}">
                  <a16:creationId xmlns=""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=""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=""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1ED5D934-1005-42E7-B9E8-65E9CE12B957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11" name="Rectangle: Rounded Corners 39">
              <a:extLst>
                <a:ext uri="{FF2B5EF4-FFF2-40B4-BE49-F238E27FC236}">
                  <a16:creationId xmlns="" xmlns:a16="http://schemas.microsoft.com/office/drawing/2014/main" id="{E77C13A5-0834-400F-A56E-4C74E35B6AE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9512712A-CFC7-4140-8BF0-0E597115E51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400183" y="464877"/>
            <a:ext cx="51454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3200" smtClean="0">
                <a:latin typeface="Arial" panose="020B0604020202020204" pitchFamily="34" charset="0"/>
                <a:cs typeface="Arial" panose="020B0604020202020204" pitchFamily="34" charset="0"/>
              </a:rPr>
              <a:t>) Quy tắc</a:t>
            </a:r>
            <a:endParaRPr lang="en-US" sz="3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13447" y="1142720"/>
            <a:ext cx="104523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Arial" panose="020B0604020202020204" pitchFamily="34" charset="0"/>
                <a:cs typeface="Arial" panose="020B0604020202020204" pitchFamily="34" charset="0"/>
              </a:rPr>
              <a:t>Để rút gọn phân số với tử và mẫu là số nguyên về phân số tối giản, ta thường làm như sau:</a:t>
            </a:r>
            <a:endParaRPr lang="en-US" sz="3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13447" y="2438462"/>
            <a:ext cx="10758196" cy="107721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200" i="1" smtClean="0">
                <a:latin typeface="Arial" panose="020B0604020202020204" pitchFamily="34" charset="0"/>
                <a:cs typeface="Arial" panose="020B0604020202020204" pitchFamily="34" charset="0"/>
              </a:rPr>
              <a:t>Bước 1.</a:t>
            </a:r>
            <a:r>
              <a:rPr lang="en-US" sz="3200" smtClean="0">
                <a:latin typeface="Arial" panose="020B0604020202020204" pitchFamily="34" charset="0"/>
                <a:cs typeface="Arial" panose="020B0604020202020204" pitchFamily="34" charset="0"/>
              </a:rPr>
              <a:t> Tìm </a:t>
            </a:r>
            <a:r>
              <a:rPr lang="en-US" sz="32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ƯCLN</a:t>
            </a:r>
            <a:r>
              <a:rPr lang="en-US" sz="3200" smtClean="0">
                <a:latin typeface="Arial" panose="020B0604020202020204" pitchFamily="34" charset="0"/>
                <a:cs typeface="Arial" panose="020B0604020202020204" pitchFamily="34" charset="0"/>
              </a:rPr>
              <a:t> của tử và mẫu sau khi đã bỏ đi </a:t>
            </a:r>
            <a:r>
              <a:rPr lang="en-US" sz="3200" smtClean="0"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</a:p>
          <a:p>
            <a:r>
              <a:rPr lang="en-US" sz="320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“-”</a:t>
            </a:r>
            <a:r>
              <a:rPr lang="en-US" sz="3200" smtClean="0">
                <a:latin typeface="Arial" panose="020B0604020202020204" pitchFamily="34" charset="0"/>
                <a:cs typeface="Arial" panose="020B0604020202020204" pitchFamily="34" charset="0"/>
              </a:rPr>
              <a:t> (nếu có)</a:t>
            </a:r>
            <a:endParaRPr lang="en-US" sz="3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3447" y="3756497"/>
            <a:ext cx="10819687" cy="1077218"/>
          </a:xfrm>
          <a:prstGeom prst="rect">
            <a:avLst/>
          </a:prstGeom>
          <a:solidFill>
            <a:srgbClr val="FFD347"/>
          </a:solidFill>
        </p:spPr>
        <p:txBody>
          <a:bodyPr wrap="square" rtlCol="0">
            <a:spAutoFit/>
          </a:bodyPr>
          <a:lstStyle/>
          <a:p>
            <a:r>
              <a:rPr lang="en-US" sz="3200" i="1" smtClean="0">
                <a:latin typeface="Arial" panose="020B0604020202020204" pitchFamily="34" charset="0"/>
                <a:cs typeface="Arial" panose="020B0604020202020204" pitchFamily="34" charset="0"/>
              </a:rPr>
              <a:t>Bước 2.</a:t>
            </a:r>
            <a:r>
              <a:rPr lang="en-US" sz="320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Chia</a:t>
            </a:r>
            <a:r>
              <a:rPr lang="en-US" sz="3200" smtClean="0">
                <a:latin typeface="Arial" panose="020B0604020202020204" pitchFamily="34" charset="0"/>
                <a:cs typeface="Arial" panose="020B0604020202020204" pitchFamily="34" charset="0"/>
              </a:rPr>
              <a:t> cả tử và mẫu cho </a:t>
            </a:r>
            <a:r>
              <a:rPr lang="en-US" sz="32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ƯCLN</a:t>
            </a:r>
            <a:r>
              <a:rPr lang="en-US" sz="3200" smtClean="0">
                <a:latin typeface="Arial" panose="020B0604020202020204" pitchFamily="34" charset="0"/>
                <a:cs typeface="Arial" panose="020B0604020202020204" pitchFamily="34" charset="0"/>
              </a:rPr>
              <a:t> vừa tìm được, ta có phân số tối giản cần tìm</a:t>
            </a:r>
            <a:endParaRPr lang="en-US" sz="3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7353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 animBg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29601" y="1209674"/>
            <a:ext cx="83892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smtClean="0">
                <a:ln w="0"/>
                <a:gradFill flip="none" rotWithShape="1">
                  <a:gsLst>
                    <a:gs pos="38000">
                      <a:srgbClr val="FFFF00"/>
                    </a:gs>
                    <a:gs pos="19000">
                      <a:srgbClr val="00B050"/>
                    </a:gs>
                    <a:gs pos="0">
                      <a:srgbClr val="FF0000"/>
                    </a:gs>
                    <a:gs pos="58000">
                      <a:srgbClr val="FF0000"/>
                    </a:gs>
                    <a:gs pos="80000">
                      <a:srgbClr val="7030A0"/>
                    </a:gs>
                    <a:gs pos="100000">
                      <a:srgbClr val="0070C0"/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  <a:reflection blurRad="6350" stA="55000" endA="50" endPos="85000" dist="29997" dir="5400000" sy="-100000" algn="bl" rotWithShape="0"/>
                </a:effectLst>
                <a:latin typeface="AntsyPants" pitchFamily="2" charset="0"/>
                <a:cs typeface="Arial" panose="020B0604020202020204" pitchFamily="34" charset="0"/>
              </a:rPr>
              <a:t>AI TINH MẮT HƠN?</a:t>
            </a:r>
          </a:p>
        </p:txBody>
      </p:sp>
      <p:sp>
        <p:nvSpPr>
          <p:cNvPr id="5" name="Rectangle 4"/>
          <p:cNvSpPr/>
          <p:nvPr/>
        </p:nvSpPr>
        <p:spPr>
          <a:xfrm>
            <a:off x="3876113" y="211574"/>
            <a:ext cx="3243196" cy="830997"/>
          </a:xfrm>
          <a:prstGeom prst="rect">
            <a:avLst/>
          </a:prstGeom>
          <a:gradFill flip="none" rotWithShape="1">
            <a:gsLst>
              <a:gs pos="35000">
                <a:srgbClr val="942478"/>
              </a:gs>
              <a:gs pos="16000">
                <a:srgbClr val="FFFF00"/>
              </a:gs>
              <a:gs pos="0">
                <a:srgbClr val="FF0000"/>
              </a:gs>
              <a:gs pos="54000">
                <a:srgbClr val="00B050"/>
              </a:gs>
              <a:gs pos="73000">
                <a:srgbClr val="009088"/>
              </a:gs>
              <a:gs pos="90000">
                <a:srgbClr val="FFC000"/>
              </a:gs>
            </a:gsLst>
            <a:lin ang="2700000" scaled="1"/>
            <a:tileRect/>
          </a:gradFill>
        </p:spPr>
        <p:txBody>
          <a:bodyPr wrap="none">
            <a:spAutoFit/>
          </a:bodyPr>
          <a:lstStyle/>
          <a:p>
            <a:r>
              <a:rPr lang="en-US" sz="4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CHƠI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67640" y="2621280"/>
            <a:ext cx="12192000" cy="2862322"/>
          </a:xfrm>
          <a:prstGeom prst="rect">
            <a:avLst/>
          </a:prstGeom>
          <a:solidFill>
            <a:srgbClr val="FAED3B"/>
          </a:solidFill>
        </p:spPr>
        <p:txBody>
          <a:bodyPr wrap="square" rtlCol="0">
            <a:spAutoFit/>
          </a:bodyPr>
          <a:lstStyle/>
          <a:p>
            <a:r>
              <a:rPr lang="en-US" sz="3000" smtClean="0">
                <a:latin typeface="Arial" panose="020B0604020202020204" pitchFamily="34" charset="0"/>
                <a:cs typeface="Arial" panose="020B0604020202020204" pitchFamily="34" charset="0"/>
              </a:rPr>
              <a:t>- Các đội chơi gồm 5 thành viên</a:t>
            </a:r>
          </a:p>
          <a:p>
            <a:r>
              <a:rPr lang="en-US" sz="3000" smtClean="0">
                <a:latin typeface="Arial" panose="020B0604020202020204" pitchFamily="34" charset="0"/>
                <a:cs typeface="Arial" panose="020B0604020202020204" pitchFamily="34" charset="0"/>
              </a:rPr>
              <a:t>- Trò chơi gồm 2 phần:</a:t>
            </a:r>
          </a:p>
          <a:p>
            <a:r>
              <a:rPr lang="en-US" sz="3000" smtClean="0">
                <a:latin typeface="Arial" panose="020B0604020202020204" pitchFamily="34" charset="0"/>
                <a:cs typeface="Arial" panose="020B0604020202020204" pitchFamily="34" charset="0"/>
              </a:rPr>
              <a:t>+ Phần 1: Rút gọn phân số về phân số tối giản trong thời gian 2 phút</a:t>
            </a:r>
          </a:p>
          <a:p>
            <a:r>
              <a:rPr lang="en-US" sz="3000" smtClean="0">
                <a:latin typeface="Arial" panose="020B0604020202020204" pitchFamily="34" charset="0"/>
                <a:cs typeface="Arial" panose="020B0604020202020204" pitchFamily="34" charset="0"/>
              </a:rPr>
              <a:t>+ Phần 2: Lật cặp hình mở các phân số với phân số tối giản tương ứng để tim bức tranh bí ẩn trong thời gian tối đa 30 giây</a:t>
            </a:r>
          </a:p>
          <a:p>
            <a:r>
              <a:rPr lang="en-US" sz="3000" smtClean="0">
                <a:latin typeface="Arial" panose="020B0604020202020204" pitchFamily="34" charset="0"/>
                <a:cs typeface="Arial" panose="020B0604020202020204" pitchFamily="34" charset="0"/>
              </a:rPr>
              <a:t>- Đội nào hoàn thành nhanh hơn sẽ giành chiến thắng</a:t>
            </a:r>
            <a:endParaRPr lang="en-US" sz="3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509014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FOLDER" val="E:\Dự án Toán 6 Cánh Diều\Toán 6 Cánh diều\Chương V số Bài 1 Phân số với tử và mẫu là số nguyên\Chương V Bài 1 (tiết 2)\"/>
  <p:tag name="ISPRING_PRESENTATION_PATH" val="E:\Dự án Toán 6 Cánh Diều\Toán 6 Cánh diều\Chương V số Bài 1 Phân số với tử và mẫu là số nguyên\Chương V Bài 1 (tiết 2).pptx"/>
  <p:tag name="ISPRING_PROJECT_VERSION" val="9"/>
  <p:tag name="ISPRING_PROJECT_FOLDER_UPDATED" val="1"/>
  <p:tag name="ISPRING_SCREEN_RECS_UPDATED" val="E:\Dự án Toán 6 Cánh Diều\Toán 6 Cánh diều\Chương V số Bài 1 Phân số với tử và mẫu là số nguyên\Chương V Bài 1 (tiết 2)\"/>
  <p:tag name="ISPRING_UUID" val="{A5F150C8-215C-4398-9E4F-D207652FDDEA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33787325_Lab safety_AAS_v3" id="{898BC5E2-691B-4B41-A97D-F35AD4FFF20D}" vid="{295F60D3-032D-43CA-A300-E4752067AD5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19E59094-1E6F-42D5-A62B-D0344AFFFAC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04BA817-A03C-4EA3-86C4-6E42BD37F52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0096A91-93C8-4C7A-BF68-944591874A6D}">
  <ds:schemaRefs>
    <ds:schemaRef ds:uri="http://purl.org/dc/elements/1.1/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http://schemas.microsoft.com/office/2006/metadata/properties"/>
    <ds:schemaRef ds:uri="16c05727-aa75-4e4a-9b5f-8a80a1165891"/>
    <ds:schemaRef ds:uri="http://schemas.microsoft.com/office/infopath/2007/PartnerControls"/>
    <ds:schemaRef ds:uri="71af3243-3dd4-4a8d-8c0d-dd76da1f02a5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Lab safety</Template>
  <TotalTime>1377</TotalTime>
  <Words>706</Words>
  <Application>Microsoft Office PowerPoint</Application>
  <PresentationFormat>Widescreen</PresentationFormat>
  <Paragraphs>121</Paragraphs>
  <Slides>17</Slides>
  <Notes>4</Notes>
  <HiddenSlides>0</HiddenSlides>
  <MMClips>5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30" baseType="lpstr">
      <vt:lpstr>Action Jackson</vt:lpstr>
      <vt:lpstr>AntsyPants</vt:lpstr>
      <vt:lpstr>Arial</vt:lpstr>
      <vt:lpstr>Calibri</vt:lpstr>
      <vt:lpstr>Calibri Light</vt:lpstr>
      <vt:lpstr>Cambria Math</vt:lpstr>
      <vt:lpstr>Lamsymbol</vt:lpstr>
      <vt:lpstr>Rockwell</vt:lpstr>
      <vt:lpstr>Tahoma</vt:lpstr>
      <vt:lpstr>Times New Roman</vt:lpstr>
      <vt:lpstr>Office Theme</vt:lpstr>
      <vt:lpstr>MathType 7.0 Equation</vt:lpstr>
      <vt:lpstr>Equation</vt:lpstr>
      <vt:lpstr>1. Phân số với tử và mẫu là số nguyên (Tiết 2/3)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Remember… Safety First!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Lab Safety</dc:title>
  <dc:creator>Lê Hải</dc:creator>
  <cp:lastModifiedBy>Hp</cp:lastModifiedBy>
  <cp:revision>161</cp:revision>
  <dcterms:created xsi:type="dcterms:W3CDTF">2021-06-07T13:44:30Z</dcterms:created>
  <dcterms:modified xsi:type="dcterms:W3CDTF">2021-08-05T15:27:29Z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