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83" r:id="rId6"/>
    <p:sldId id="257" r:id="rId7"/>
    <p:sldId id="258" r:id="rId8"/>
    <p:sldId id="264" r:id="rId9"/>
    <p:sldId id="265" r:id="rId10"/>
    <p:sldId id="293" r:id="rId11"/>
    <p:sldId id="296" r:id="rId12"/>
    <p:sldId id="297" r:id="rId13"/>
    <p:sldId id="266" r:id="rId14"/>
    <p:sldId id="267" r:id="rId15"/>
    <p:sldId id="284" r:id="rId16"/>
    <p:sldId id="285" r:id="rId17"/>
    <p:sldId id="286" r:id="rId18"/>
    <p:sldId id="268" r:id="rId19"/>
    <p:sldId id="294" r:id="rId20"/>
    <p:sldId id="287" r:id="rId21"/>
    <p:sldId id="288" r:id="rId22"/>
    <p:sldId id="289" r:id="rId23"/>
    <p:sldId id="290" r:id="rId24"/>
    <p:sldId id="291" r:id="rId25"/>
    <p:sldId id="292" r:id="rId26"/>
    <p:sldId id="295"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C0D0E"/>
    <a:srgbClr val="C55A11"/>
    <a:srgbClr val="15142A"/>
    <a:srgbClr val="A7FDFF"/>
    <a:srgbClr val="FAED3B"/>
    <a:srgbClr val="70AD47"/>
    <a:srgbClr val="3CDFE6"/>
    <a:srgbClr val="ED7D3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varScale="1">
        <p:scale>
          <a:sx n="63" d="100"/>
          <a:sy n="63" d="100"/>
        </p:scale>
        <p:origin x="4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33576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8/5/2021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8/5/2021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34.png"/><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7.png"/><Relationship Id="rId4" Type="http://schemas.openxmlformats.org/officeDocument/2006/relationships/image" Target="../media/image4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7.png"/><Relationship Id="rId4" Type="http://schemas.openxmlformats.org/officeDocument/2006/relationships/image" Target="../media/image4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7.png"/><Relationship Id="rId4" Type="http://schemas.openxmlformats.org/officeDocument/2006/relationships/image" Target="../media/image4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9.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7.png"/><Relationship Id="rId4" Type="http://schemas.openxmlformats.org/officeDocument/2006/relationships/image" Target="../media/image46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mp4"/><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119814" y="2628186"/>
            <a:ext cx="11952372" cy="1710022"/>
          </a:xfrm>
        </p:spPr>
        <p:txBody>
          <a:bodyPr>
            <a:noAutofit/>
          </a:bodyPr>
          <a:lstStyle/>
          <a:p>
            <a:r>
              <a:rPr lang="en-US" sz="4800" b="1" smtClean="0">
                <a:solidFill>
                  <a:srgbClr val="FFFF00"/>
                </a:solidFill>
                <a:latin typeface="Arial" panose="020B0604020202020204" pitchFamily="34" charset="0"/>
                <a:cs typeface="Arial" panose="020B0604020202020204" pitchFamily="34" charset="0"/>
                <a:sym typeface="Lamsymbol" panose="05010101010101010101" pitchFamily="2" charset="2"/>
              </a:rPr>
              <a:t>1. </a:t>
            </a:r>
            <a:r>
              <a:rPr lang="en-US" sz="4800" b="1" smtClean="0">
                <a:solidFill>
                  <a:srgbClr val="FFFF00"/>
                </a:solidFill>
                <a:latin typeface="Arial" panose="020B0604020202020204" pitchFamily="34" charset="0"/>
                <a:cs typeface="Arial" panose="020B0604020202020204" pitchFamily="34" charset="0"/>
              </a:rPr>
              <a:t>Phân số với tử và mẫu là số nguyên</a:t>
            </a:r>
            <a:br>
              <a:rPr lang="en-US" sz="4800" b="1" smtClean="0">
                <a:solidFill>
                  <a:srgbClr val="FFFF00"/>
                </a:solidFill>
                <a:latin typeface="Arial" panose="020B0604020202020204" pitchFamily="34" charset="0"/>
                <a:cs typeface="Arial" panose="020B0604020202020204" pitchFamily="34" charset="0"/>
              </a:rPr>
            </a:br>
            <a:r>
              <a:rPr lang="en-US" sz="4800" b="1" smtClean="0">
                <a:solidFill>
                  <a:srgbClr val="FFFF00"/>
                </a:solidFill>
                <a:latin typeface="Arial" panose="020B0604020202020204" pitchFamily="34" charset="0"/>
                <a:cs typeface="Arial" panose="020B0604020202020204" pitchFamily="34" charset="0"/>
              </a:rPr>
              <a:t>(Tiết 1/3)</a:t>
            </a:r>
            <a:endParaRPr lang="en-US" sz="4800" b="1" dirty="0">
              <a:solidFill>
                <a:srgbClr val="FFFF0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Giáo viên:……………………………</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p>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TRƯỜNG 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4" name="!!1">
            <a:extLst>
              <a:ext uri="{FF2B5EF4-FFF2-40B4-BE49-F238E27FC236}">
                <a16:creationId xmlns:a16="http://schemas.microsoft.com/office/drawing/2014/main" xmlns="" id="{0E246211-C9C9-4B3E-9DDF-914AB989AE93}"/>
              </a:ext>
            </a:extLst>
          </p:cNvPr>
          <p:cNvSpPr txBox="1"/>
          <p:nvPr/>
        </p:nvSpPr>
        <p:spPr>
          <a:xfrm>
            <a:off x="702052" y="1455051"/>
            <a:ext cx="10787895" cy="1323439"/>
          </a:xfrm>
          <a:prstGeom prst="rect">
            <a:avLst/>
          </a:prstGeom>
          <a:noFill/>
        </p:spPr>
        <p:txBody>
          <a:bodyPr wrap="square">
            <a:spAutoFit/>
          </a:bodyPr>
          <a:lstStyle/>
          <a:p>
            <a:pPr algn="ctr"/>
            <a:r>
              <a:rPr lang="en-US" sz="4000" b="1" smtClean="0">
                <a:solidFill>
                  <a:srgbClr val="FFC000"/>
                </a:solidFill>
                <a:latin typeface="Arial" panose="020B0604020202020204" pitchFamily="34" charset="0"/>
                <a:cs typeface="Arial" panose="020B0604020202020204" pitchFamily="34" charset="0"/>
              </a:rPr>
              <a:t>SỐ HỌC 6 - CHƯƠNG V</a:t>
            </a:r>
          </a:p>
          <a:p>
            <a:pPr algn="ctr"/>
            <a:r>
              <a:rPr lang="en-US" sz="4000" b="1" smtClean="0">
                <a:solidFill>
                  <a:srgbClr val="FFC000"/>
                </a:solidFill>
                <a:latin typeface="Arial" panose="020B0604020202020204" pitchFamily="34" charset="0"/>
                <a:cs typeface="Arial" panose="020B0604020202020204" pitchFamily="34" charset="0"/>
              </a:rPr>
              <a:t>PHÂN SỐ VÀ SỐ THẬP PHÂN</a:t>
            </a:r>
            <a:endParaRPr lang="en-US" sz="400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769125" y="2936974"/>
            <a:ext cx="1069706" cy="969090"/>
          </a:xfrm>
          <a:prstGeom prst="rect">
            <a:avLst/>
          </a:prstGeom>
          <a:noFill/>
          <a:ln>
            <a:noFill/>
          </a:ln>
        </p:spPr>
      </p:pic>
      <mc:AlternateContent xmlns:mc="http://schemas.openxmlformats.org/markup-compatibility/2006" xmlns:a14="http://schemas.microsoft.com/office/drawing/2010/main">
        <mc:Choice Requires="a14">
          <p:sp>
            <p:nvSpPr>
              <p:cNvPr id="15" name="TextBox 14"/>
              <p:cNvSpPr txBox="1"/>
              <p:nvPr/>
            </p:nvSpPr>
            <p:spPr>
              <a:xfrm>
                <a:off x="1978966" y="2820251"/>
                <a:ext cx="9070792" cy="1815369"/>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Mọi </a:t>
                </a:r>
                <a:r>
                  <a:rPr lang="en-US" sz="4000" smtClean="0">
                    <a:solidFill>
                      <a:srgbClr val="FF0000"/>
                    </a:solidFill>
                    <a:latin typeface="Arial" panose="020B0604020202020204" pitchFamily="34" charset="0"/>
                    <a:cs typeface="Arial" panose="020B0604020202020204" pitchFamily="34" charset="0"/>
                  </a:rPr>
                  <a:t>số nguyên </a:t>
                </a:r>
                <a14:m>
                  <m:oMath xmlns:m="http://schemas.openxmlformats.org/officeDocument/2006/math">
                    <m:r>
                      <a:rPr lang="en-US" sz="4000" b="0" i="1" smtClean="0">
                        <a:solidFill>
                          <a:srgbClr val="FF0000"/>
                        </a:solidFill>
                        <a:latin typeface="Cambria Math" panose="02040503050406030204" pitchFamily="18" charset="0"/>
                        <a:cs typeface="Arial" panose="020B0604020202020204" pitchFamily="34" charset="0"/>
                      </a:rPr>
                      <m:t>𝑎</m:t>
                    </m:r>
                  </m:oMath>
                </a14:m>
                <a:r>
                  <a:rPr lang="en-US" sz="4000" smtClean="0">
                    <a:latin typeface="Arial" panose="020B0604020202020204" pitchFamily="34" charset="0"/>
                    <a:cs typeface="Arial" panose="020B0604020202020204" pitchFamily="34" charset="0"/>
                  </a:rPr>
                  <a:t> có thể viết dưới dạng phân số là </a:t>
                </a:r>
                <a14:m>
                  <m:oMath xmlns:m="http://schemas.openxmlformats.org/officeDocument/2006/math">
                    <m:f>
                      <m:fPr>
                        <m:ctrlPr>
                          <a:rPr lang="en-US" sz="5400" i="1" smtClean="0">
                            <a:solidFill>
                              <a:srgbClr val="FF0000"/>
                            </a:solidFill>
                            <a:latin typeface="Cambria Math" panose="02040503050406030204" pitchFamily="18" charset="0"/>
                          </a:rPr>
                        </m:ctrlPr>
                      </m:fPr>
                      <m:num>
                        <m:r>
                          <a:rPr lang="en-US" sz="5400" i="1">
                            <a:solidFill>
                              <a:srgbClr val="FF0000"/>
                            </a:solidFill>
                            <a:latin typeface="Cambria Math" panose="02040503050406030204" pitchFamily="18" charset="0"/>
                          </a:rPr>
                          <m:t>𝑎</m:t>
                        </m:r>
                      </m:num>
                      <m:den>
                        <m:r>
                          <a:rPr lang="en-US" sz="5400" b="0" i="1" smtClean="0">
                            <a:solidFill>
                              <a:srgbClr val="FF0000"/>
                            </a:solidFill>
                            <a:latin typeface="Cambria Math" panose="02040503050406030204" pitchFamily="18" charset="0"/>
                          </a:rPr>
                          <m:t>1</m:t>
                        </m:r>
                      </m:den>
                    </m:f>
                  </m:oMath>
                </a14:m>
                <a:endParaRPr lang="en-US" sz="400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978966" y="2820251"/>
                <a:ext cx="9070792" cy="1815369"/>
              </a:xfrm>
              <a:prstGeom prst="rect">
                <a:avLst/>
              </a:prstGeom>
              <a:blipFill rotWithShape="0">
                <a:blip r:embed="rId4"/>
                <a:stretch>
                  <a:fillRect l="-2419" t="-6061" r="-1613" b="-1010"/>
                </a:stretch>
              </a:blipFill>
            </p:spPr>
            <p:txBody>
              <a:bodyPr/>
              <a:lstStyle/>
              <a:p>
                <a:r>
                  <a:rPr lang="en-US">
                    <a:noFill/>
                  </a:rPr>
                  <a:t> </a:t>
                </a:r>
              </a:p>
            </p:txBody>
          </p:sp>
        </mc:Fallback>
      </mc:AlternateContent>
      <p:sp>
        <p:nvSpPr>
          <p:cNvPr id="2" name="TextBox 1"/>
          <p:cNvSpPr txBox="1"/>
          <p:nvPr/>
        </p:nvSpPr>
        <p:spPr>
          <a:xfrm>
            <a:off x="1018071" y="1456724"/>
            <a:ext cx="4855787"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Qua Ví dụ 2, ta thấy:</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138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aphicFrame>
        <p:nvGraphicFramePr>
          <p:cNvPr id="2" name="Table 1"/>
          <p:cNvGraphicFramePr>
            <a:graphicFrameLocks noGrp="1"/>
          </p:cNvGraphicFramePr>
          <p:nvPr>
            <p:extLst>
              <p:ext uri="{D42A27DB-BD31-4B8C-83A1-F6EECF244321}">
                <p14:modId xmlns:p14="http://schemas.microsoft.com/office/powerpoint/2010/main" val="913502344"/>
              </p:ext>
            </p:extLst>
          </p:nvPr>
        </p:nvGraphicFramePr>
        <p:xfrm>
          <a:off x="902455" y="2145448"/>
          <a:ext cx="8128000" cy="741680"/>
        </p:xfrm>
        <a:graphic>
          <a:graphicData uri="http://schemas.openxmlformats.org/drawingml/2006/table">
            <a:tbl>
              <a:tblPr firstRow="1" bandRow="1">
                <a:tableStyleId>{5940675A-B579-460E-94D1-54222C63F5DA}</a:tableStyleId>
              </a:tblPr>
              <a:tblGrid>
                <a:gridCol w="4064000"/>
                <a:gridCol w="4064000"/>
              </a:tblGrid>
              <a:tr h="370840">
                <a:tc>
                  <a:txBody>
                    <a:bodyPr/>
                    <a:lstStyle/>
                    <a:p>
                      <a:endParaRPr lang="en-US" sz="1800" kern="1200">
                        <a:solidFill>
                          <a:schemeClr val="tx1"/>
                        </a:solidFill>
                        <a:latin typeface="+mn-lt"/>
                        <a:ea typeface="+mn-ea"/>
                        <a:cs typeface="+mn-cs"/>
                      </a:endParaRPr>
                    </a:p>
                  </a:txBody>
                  <a:tcPr>
                    <a:solidFill>
                      <a:srgbClr val="FFFF00"/>
                    </a:solidFill>
                  </a:tcPr>
                </a:tc>
                <a:tc>
                  <a:txBody>
                    <a:bodyPr/>
                    <a:lstStyle/>
                    <a:p>
                      <a:endParaRPr lang="en-US" sz="1800" kern="1200">
                        <a:solidFill>
                          <a:schemeClr val="tx1"/>
                        </a:solidFill>
                        <a:latin typeface="+mn-lt"/>
                        <a:ea typeface="+mn-ea"/>
                        <a:cs typeface="+mn-cs"/>
                      </a:endParaRPr>
                    </a:p>
                  </a:txBody>
                  <a:tcPr/>
                </a:tc>
              </a:tr>
              <a:tr h="370840">
                <a:tc>
                  <a:txBody>
                    <a:bodyPr/>
                    <a:lstStyle/>
                    <a:p>
                      <a:endParaRPr lang="en-US"/>
                    </a:p>
                  </a:txBody>
                  <a:tcPr/>
                </a:tc>
                <a:tc>
                  <a:txBody>
                    <a:bodyPr/>
                    <a:lstStyle/>
                    <a:p>
                      <a:endParaRPr lang="en-US"/>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043277664"/>
              </p:ext>
            </p:extLst>
          </p:nvPr>
        </p:nvGraphicFramePr>
        <p:xfrm>
          <a:off x="902455" y="3465160"/>
          <a:ext cx="8128000" cy="741680"/>
        </p:xfrm>
        <a:graphic>
          <a:graphicData uri="http://schemas.openxmlformats.org/drawingml/2006/table">
            <a:tbl>
              <a:tblPr firstRow="1" bandRow="1">
                <a:tableStyleId>{5940675A-B579-460E-94D1-54222C63F5DA}</a:tableStyleId>
              </a:tblPr>
              <a:tblGrid>
                <a:gridCol w="2032000"/>
                <a:gridCol w="2032000"/>
                <a:gridCol w="2032000"/>
                <a:gridCol w="2032000"/>
              </a:tblGrid>
              <a:tr h="370840">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bl>
          </a:graphicData>
        </a:graphic>
      </p:graphicFrame>
      <p:sp>
        <p:nvSpPr>
          <p:cNvPr id="9" name="TextBox 8"/>
          <p:cNvSpPr txBox="1"/>
          <p:nvPr/>
        </p:nvSpPr>
        <p:spPr>
          <a:xfrm>
            <a:off x="1451550" y="604433"/>
            <a:ext cx="9981584" cy="1077218"/>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Viết các phân số biểu thị phần đã tô màu trong mỗi hình bên</a:t>
            </a:r>
            <a:endParaRPr lang="en-US" sz="320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19" name="Rectangle 18">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p:cNvPicPr>
            <a:picLocks noChangeAspect="1"/>
          </p:cNvPicPr>
          <p:nvPr/>
        </p:nvPicPr>
        <p:blipFill>
          <a:blip r:embed="rId2"/>
          <a:stretch>
            <a:fillRect/>
          </a:stretch>
        </p:blipFill>
        <p:spPr>
          <a:xfrm>
            <a:off x="387879" y="604433"/>
            <a:ext cx="1029152" cy="552693"/>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flipH="1">
                <a:off x="9379383" y="2123269"/>
                <a:ext cx="679017" cy="806631"/>
              </a:xfrm>
              <a:prstGeom prst="rect">
                <a:avLst/>
              </a:prstGeom>
              <a:solidFill>
                <a:schemeClr val="accent1">
                  <a:lumMod val="60000"/>
                  <a:lumOff val="4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4</m:t>
                          </m:r>
                        </m:den>
                      </m:f>
                    </m:oMath>
                  </m:oMathPara>
                </a14:m>
                <a:endParaRPr lang="en-US" sz="2800"/>
              </a:p>
            </p:txBody>
          </p:sp>
        </mc:Choice>
        <mc:Fallback xmlns="">
          <p:sp>
            <p:nvSpPr>
              <p:cNvPr id="17" name="TextBox 16"/>
              <p:cNvSpPr txBox="1">
                <a:spLocks noRot="1" noChangeAspect="1" noMove="1" noResize="1" noEditPoints="1" noAdjustHandles="1" noChangeArrowheads="1" noChangeShapeType="1" noTextEdit="1"/>
              </p:cNvSpPr>
              <p:nvPr/>
            </p:nvSpPr>
            <p:spPr>
              <a:xfrm flipH="1">
                <a:off x="9379383" y="2123269"/>
                <a:ext cx="679017" cy="80663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flipH="1">
                <a:off x="9379383" y="3577527"/>
                <a:ext cx="679017" cy="806631"/>
              </a:xfrm>
              <a:prstGeom prst="rect">
                <a:avLst/>
              </a:prstGeom>
              <a:solidFill>
                <a:schemeClr val="accent1">
                  <a:lumMod val="60000"/>
                  <a:lumOff val="4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2</m:t>
                          </m:r>
                        </m:num>
                        <m:den>
                          <m:r>
                            <a:rPr lang="en-US" sz="2800" b="0" i="1" smtClean="0">
                              <a:latin typeface="Cambria Math" panose="02040503050406030204" pitchFamily="18" charset="0"/>
                            </a:rPr>
                            <m:t>8</m:t>
                          </m:r>
                        </m:den>
                      </m:f>
                    </m:oMath>
                  </m:oMathPara>
                </a14:m>
                <a:endParaRPr lang="en-US" sz="2800"/>
              </a:p>
            </p:txBody>
          </p:sp>
        </mc:Choice>
        <mc:Fallback xmlns="">
          <p:sp>
            <p:nvSpPr>
              <p:cNvPr id="28" name="TextBox 27"/>
              <p:cNvSpPr txBox="1">
                <a:spLocks noRot="1" noChangeAspect="1" noMove="1" noResize="1" noEditPoints="1" noAdjustHandles="1" noChangeArrowheads="1" noChangeShapeType="1" noTextEdit="1"/>
              </p:cNvSpPr>
              <p:nvPr/>
            </p:nvSpPr>
            <p:spPr>
              <a:xfrm flipH="1">
                <a:off x="9379383" y="3577527"/>
                <a:ext cx="679017" cy="806631"/>
              </a:xfrm>
              <a:prstGeom prst="rect">
                <a:avLst/>
              </a:prstGeom>
              <a:blipFill rotWithShape="0">
                <a:blip r:embed="rId4"/>
                <a:stretch>
                  <a:fillRect/>
                </a:stretch>
              </a:blipFill>
            </p:spPr>
            <p:txBody>
              <a:bodyPr/>
              <a:lstStyle/>
              <a:p>
                <a:r>
                  <a:rPr lang="en-US">
                    <a:noFill/>
                  </a:rPr>
                  <a:t> </a:t>
                </a:r>
              </a:p>
            </p:txBody>
          </p:sp>
        </mc:Fallback>
      </mc:AlternateContent>
      <p:sp>
        <p:nvSpPr>
          <p:cNvPr id="3" name="TextBox 2"/>
          <p:cNvSpPr txBox="1"/>
          <p:nvPr/>
        </p:nvSpPr>
        <p:spPr>
          <a:xfrm>
            <a:off x="4622050" y="4881965"/>
            <a:ext cx="619932"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90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autoRev="1" fill="hold" nodeType="clickEffect">
                                  <p:stCondLst>
                                    <p:cond delay="0"/>
                                  </p:stCondLst>
                                  <p:childTnLst>
                                    <p:animMotion origin="layout" path="M -1.66667E-6 1.85185E-6 L 0.00078 0.1912 " pathEditMode="relative" rAng="0" ptsTypes="AA">
                                      <p:cBhvr>
                                        <p:cTn id="18" dur="3000" fill="hold"/>
                                        <p:tgtEl>
                                          <p:spTgt spid="2"/>
                                        </p:tgtEl>
                                        <p:attrNameLst>
                                          <p:attrName>ppt_x</p:attrName>
                                          <p:attrName>ppt_y</p:attrName>
                                        </p:attrNameLst>
                                      </p:cBhvr>
                                      <p:rCtr x="39" y="956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4.58333E-6 -0.00023 L -0.45013 0.39074 " pathEditMode="relative" rAng="0" ptsTypes="AA">
                                      <p:cBhvr>
                                        <p:cTn id="22" dur="2000" fill="hold"/>
                                        <p:tgtEl>
                                          <p:spTgt spid="17"/>
                                        </p:tgtEl>
                                        <p:attrNameLst>
                                          <p:attrName>ppt_x</p:attrName>
                                          <p:attrName>ppt_y</p:attrName>
                                        </p:attrNameLst>
                                      </p:cBhvr>
                                      <p:rCtr x="-22513" y="19537"/>
                                    </p:animMotion>
                                  </p:childTnLst>
                                </p:cTn>
                              </p:par>
                              <p:par>
                                <p:cTn id="23" presetID="42" presetClass="path" presetSubtype="0" accel="50000" decel="50000" fill="hold" grpId="1" nodeType="withEffect">
                                  <p:stCondLst>
                                    <p:cond delay="0"/>
                                  </p:stCondLst>
                                  <p:childTnLst>
                                    <p:animMotion origin="layout" path="M -0.04115 -0.01274 L -0.34141 0.17291 " pathEditMode="relative" rAng="0" ptsTypes="AA">
                                      <p:cBhvr>
                                        <p:cTn id="24" dur="2000" fill="hold"/>
                                        <p:tgtEl>
                                          <p:spTgt spid="28"/>
                                        </p:tgtEl>
                                        <p:attrNameLst>
                                          <p:attrName>ppt_x</p:attrName>
                                          <p:attrName>ppt_y</p:attrName>
                                        </p:attrNameLst>
                                      </p:cBhvr>
                                      <p:rCtr x="-15013" y="9282"/>
                                    </p:animMotion>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8" grpId="0" animBg="1"/>
      <p:bldP spid="28" grpId="1"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5"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7" name="Group 6">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8" name="Rectangle 7">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1629878" y="381032"/>
            <a:ext cx="9327424" cy="830997"/>
          </a:xfrm>
          <a:prstGeom prst="rect">
            <a:avLst/>
          </a:prstGeom>
          <a:noFill/>
        </p:spPr>
        <p:txBody>
          <a:bodyPr wrap="square" rtlCol="0">
            <a:spAutoFit/>
          </a:bodyPr>
          <a:lstStyle/>
          <a:p>
            <a:r>
              <a:rPr lang="en-US" sz="4800" smtClean="0">
                <a:latin typeface="Arial" panose="020B0604020202020204" pitchFamily="34" charset="0"/>
                <a:cs typeface="Arial" panose="020B0604020202020204" pitchFamily="34" charset="0"/>
              </a:rPr>
              <a:t>Khái niệm hai phân số bằng nhau</a:t>
            </a:r>
            <a:endParaRPr lang="en-US" sz="4800">
              <a:latin typeface="Arial" panose="020B0604020202020204" pitchFamily="34" charset="0"/>
              <a:cs typeface="Arial" panose="020B0604020202020204" pitchFamily="34" charset="0"/>
            </a:endParaRPr>
          </a:p>
        </p:txBody>
      </p:sp>
      <p:pic>
        <p:nvPicPr>
          <p:cNvPr id="14"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335580" y="208639"/>
            <a:ext cx="1294298" cy="1175782"/>
          </a:xfrm>
          <a:prstGeom prst="rect">
            <a:avLst/>
          </a:prstGeom>
          <a:noFill/>
          <a:ln>
            <a:noFill/>
          </a:ln>
        </p:spPr>
      </p:pic>
      <p:sp>
        <p:nvSpPr>
          <p:cNvPr id="15" name="TextBox 14"/>
          <p:cNvSpPr txBox="1"/>
          <p:nvPr/>
        </p:nvSpPr>
        <p:spPr>
          <a:xfrm>
            <a:off x="335581" y="2098080"/>
            <a:ext cx="11228084" cy="1323439"/>
          </a:xfrm>
          <a:prstGeom prst="rect">
            <a:avLst/>
          </a:prstGeom>
          <a:noFill/>
        </p:spPr>
        <p:txBody>
          <a:bodyPr wrap="square" rtlCol="0">
            <a:spAutoFit/>
          </a:bodyPr>
          <a:lstStyle/>
          <a:p>
            <a:r>
              <a:rPr lang="en-US" sz="4000" smtClean="0">
                <a:solidFill>
                  <a:schemeClr val="accent1">
                    <a:lumMod val="75000"/>
                  </a:schemeClr>
                </a:solidFill>
                <a:latin typeface="Arial" panose="020B0604020202020204" pitchFamily="34" charset="0"/>
                <a:cs typeface="Arial" panose="020B0604020202020204" pitchFamily="34" charset="0"/>
              </a:rPr>
              <a:t>Hai phân số được gọi là </a:t>
            </a:r>
            <a:r>
              <a:rPr lang="en-US" sz="4000" smtClean="0">
                <a:solidFill>
                  <a:srgbClr val="FF0000"/>
                </a:solidFill>
                <a:latin typeface="Arial" panose="020B0604020202020204" pitchFamily="34" charset="0"/>
                <a:cs typeface="Arial" panose="020B0604020202020204" pitchFamily="34" charset="0"/>
              </a:rPr>
              <a:t>bằng nhau </a:t>
            </a:r>
            <a:r>
              <a:rPr lang="en-US" sz="4000" smtClean="0">
                <a:solidFill>
                  <a:schemeClr val="accent1">
                    <a:lumMod val="75000"/>
                  </a:schemeClr>
                </a:solidFill>
                <a:latin typeface="Arial" panose="020B0604020202020204" pitchFamily="34" charset="0"/>
                <a:cs typeface="Arial" panose="020B0604020202020204" pitchFamily="34" charset="0"/>
              </a:rPr>
              <a:t>nếu chúng cùng </a:t>
            </a:r>
            <a:r>
              <a:rPr lang="en-US" sz="4000" smtClean="0">
                <a:solidFill>
                  <a:srgbClr val="FF0000"/>
                </a:solidFill>
                <a:latin typeface="Arial" panose="020B0604020202020204" pitchFamily="34" charset="0"/>
                <a:cs typeface="Arial" panose="020B0604020202020204" pitchFamily="34" charset="0"/>
              </a:rPr>
              <a:t>biểu diễn một giá trị</a:t>
            </a:r>
            <a:r>
              <a:rPr lang="en-US" sz="4000" smtClean="0">
                <a:solidFill>
                  <a:schemeClr val="accent1">
                    <a:lumMod val="75000"/>
                  </a:schemeClr>
                </a:solidFill>
                <a:latin typeface="Arial" panose="020B0604020202020204" pitchFamily="34" charset="0"/>
                <a:cs typeface="Arial" panose="020B0604020202020204" pitchFamily="34" charset="0"/>
              </a:rPr>
              <a:t>.</a:t>
            </a:r>
            <a:endParaRPr lang="en-US" sz="400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221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5"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7" name="Group 6">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8" name="Rectangle 7">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3" name="TextBox 12"/>
              <p:cNvSpPr txBox="1"/>
              <p:nvPr/>
            </p:nvSpPr>
            <p:spPr>
              <a:xfrm flipH="1">
                <a:off x="3493583" y="464877"/>
                <a:ext cx="679017" cy="1152495"/>
              </a:xfrm>
              <a:prstGeom prst="rect">
                <a:avLst/>
              </a:prstGeom>
              <a:solidFill>
                <a:schemeClr val="accent1">
                  <a:lumMod val="60000"/>
                  <a:lumOff val="4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4</m:t>
                          </m:r>
                        </m:den>
                      </m:f>
                    </m:oMath>
                  </m:oMathPara>
                </a14:m>
                <a:endParaRPr lang="en-US" sz="4000"/>
              </a:p>
            </p:txBody>
          </p:sp>
        </mc:Choice>
        <mc:Fallback xmlns="">
          <p:sp>
            <p:nvSpPr>
              <p:cNvPr id="13" name="TextBox 12"/>
              <p:cNvSpPr txBox="1">
                <a:spLocks noRot="1" noChangeAspect="1" noMove="1" noResize="1" noEditPoints="1" noAdjustHandles="1" noChangeArrowheads="1" noChangeShapeType="1" noTextEdit="1"/>
              </p:cNvSpPr>
              <p:nvPr/>
            </p:nvSpPr>
            <p:spPr>
              <a:xfrm flipH="1">
                <a:off x="3493583" y="464877"/>
                <a:ext cx="679017" cy="115249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flipH="1">
                <a:off x="4851617" y="464876"/>
                <a:ext cx="679017" cy="1156470"/>
              </a:xfrm>
              <a:prstGeom prst="rect">
                <a:avLst/>
              </a:prstGeom>
              <a:solidFill>
                <a:schemeClr val="accent1">
                  <a:lumMod val="60000"/>
                  <a:lumOff val="4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8</m:t>
                          </m:r>
                        </m:den>
                      </m:f>
                    </m:oMath>
                  </m:oMathPara>
                </a14:m>
                <a:endParaRPr lang="en-US" sz="4000"/>
              </a:p>
            </p:txBody>
          </p:sp>
        </mc:Choice>
        <mc:Fallback xmlns="">
          <p:sp>
            <p:nvSpPr>
              <p:cNvPr id="14" name="TextBox 13"/>
              <p:cNvSpPr txBox="1">
                <a:spLocks noRot="1" noChangeAspect="1" noMove="1" noResize="1" noEditPoints="1" noAdjustHandles="1" noChangeArrowheads="1" noChangeShapeType="1" noTextEdit="1"/>
              </p:cNvSpPr>
              <p:nvPr/>
            </p:nvSpPr>
            <p:spPr>
              <a:xfrm flipH="1">
                <a:off x="4851617" y="464876"/>
                <a:ext cx="679017" cy="1156470"/>
              </a:xfrm>
              <a:prstGeom prst="rect">
                <a:avLst/>
              </a:prstGeom>
              <a:blipFill rotWithShape="0">
                <a:blip r:embed="rId3"/>
                <a:stretch>
                  <a:fillRect/>
                </a:stretch>
              </a:blipFill>
            </p:spPr>
            <p:txBody>
              <a:bodyPr/>
              <a:lstStyle/>
              <a:p>
                <a:r>
                  <a:rPr lang="en-US">
                    <a:noFill/>
                  </a:rPr>
                  <a:t> </a:t>
                </a:r>
              </a:p>
            </p:txBody>
          </p:sp>
        </mc:Fallback>
      </mc:AlternateContent>
      <p:sp>
        <p:nvSpPr>
          <p:cNvPr id="15" name="TextBox 14"/>
          <p:cNvSpPr txBox="1"/>
          <p:nvPr/>
        </p:nvSpPr>
        <p:spPr>
          <a:xfrm>
            <a:off x="4172600" y="588935"/>
            <a:ext cx="619932" cy="769441"/>
          </a:xfrm>
          <a:prstGeom prst="rect">
            <a:avLst/>
          </a:prstGeom>
          <a:noFill/>
        </p:spPr>
        <p:txBody>
          <a:bodyPr wrap="square" rtlCol="0">
            <a:spAutoFit/>
          </a:bodyPr>
          <a:lstStyle/>
          <a:p>
            <a:pPr algn="ctr"/>
            <a:r>
              <a:rPr lang="en-US" sz="4400" smtClean="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3524552" y="362052"/>
                <a:ext cx="606256" cy="707886"/>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rPr>
                        <m:t>𝟏</m:t>
                      </m:r>
                    </m:oMath>
                  </m:oMathPara>
                </a14:m>
                <a:endParaRPr lang="en-US" sz="4000" b="1">
                  <a:solidFill>
                    <a:srgbClr val="FF0000"/>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3524552" y="362052"/>
                <a:ext cx="606256" cy="707886"/>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898679" y="1080849"/>
                <a:ext cx="606256" cy="707886"/>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rPr>
                        <m:t>𝟖</m:t>
                      </m:r>
                    </m:oMath>
                  </m:oMathPara>
                </a14:m>
                <a:endParaRPr lang="en-US" sz="4000" b="1">
                  <a:solidFill>
                    <a:srgbClr val="FF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898679" y="1080849"/>
                <a:ext cx="606256" cy="70788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534737" y="1080848"/>
                <a:ext cx="606256" cy="707886"/>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AED3B"/>
                          </a:solidFill>
                          <a:latin typeface="Cambria Math" panose="02040503050406030204" pitchFamily="18" charset="0"/>
                        </a:rPr>
                        <m:t>𝟒</m:t>
                      </m:r>
                    </m:oMath>
                  </m:oMathPara>
                </a14:m>
                <a:endParaRPr lang="en-US" sz="4000" b="1">
                  <a:solidFill>
                    <a:srgbClr val="FAED3B"/>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3534737" y="1080848"/>
                <a:ext cx="606256" cy="70788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908711" y="362051"/>
                <a:ext cx="606256" cy="707886"/>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solidFill>
                            <a:srgbClr val="FAED3B"/>
                          </a:solidFill>
                          <a:latin typeface="Cambria Math" panose="02040503050406030204" pitchFamily="18" charset="0"/>
                        </a:rPr>
                        <m:t>𝟐</m:t>
                      </m:r>
                    </m:oMath>
                  </m:oMathPara>
                </a14:m>
                <a:endParaRPr lang="en-US" sz="4000" b="1">
                  <a:solidFill>
                    <a:srgbClr val="FAED3B"/>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4908711" y="362051"/>
                <a:ext cx="606256" cy="707886"/>
              </a:xfrm>
              <a:prstGeom prst="rect">
                <a:avLst/>
              </a:prstGeom>
              <a:blipFill rotWithShape="0">
                <a:blip r:embed="rId7"/>
                <a:stretch>
                  <a:fillRect/>
                </a:stretch>
              </a:blipFill>
            </p:spPr>
            <p:txBody>
              <a:bodyPr/>
              <a:lstStyle/>
              <a:p>
                <a:r>
                  <a:rPr lang="en-US">
                    <a:noFill/>
                  </a:rPr>
                  <a:t> </a:t>
                </a:r>
              </a:p>
            </p:txBody>
          </p:sp>
        </mc:Fallback>
      </mc:AlternateContent>
      <p:sp>
        <p:nvSpPr>
          <p:cNvPr id="20" name="TextBox 19"/>
          <p:cNvSpPr txBox="1"/>
          <p:nvPr/>
        </p:nvSpPr>
        <p:spPr>
          <a:xfrm>
            <a:off x="3418498" y="2658760"/>
            <a:ext cx="356461" cy="830997"/>
          </a:xfrm>
          <a:prstGeom prst="rect">
            <a:avLst/>
          </a:prstGeom>
          <a:noFill/>
        </p:spPr>
        <p:txBody>
          <a:bodyPr wrap="square" rtlCol="0">
            <a:spAutoFit/>
          </a:bodyPr>
          <a:lstStyle/>
          <a:p>
            <a:r>
              <a:rPr lang="en-US" sz="4800" b="1" smtClean="0"/>
              <a:t>.</a:t>
            </a:r>
            <a:endParaRPr lang="en-US" sz="4800" b="1"/>
          </a:p>
        </p:txBody>
      </p:sp>
      <p:sp>
        <p:nvSpPr>
          <p:cNvPr id="21" name="TextBox 20"/>
          <p:cNvSpPr txBox="1"/>
          <p:nvPr/>
        </p:nvSpPr>
        <p:spPr>
          <a:xfrm>
            <a:off x="5352403" y="2658759"/>
            <a:ext cx="356461" cy="830997"/>
          </a:xfrm>
          <a:prstGeom prst="rect">
            <a:avLst/>
          </a:prstGeom>
          <a:noFill/>
        </p:spPr>
        <p:txBody>
          <a:bodyPr wrap="square" rtlCol="0">
            <a:spAutoFit/>
          </a:bodyPr>
          <a:lstStyle/>
          <a:p>
            <a:r>
              <a:rPr lang="en-US" sz="4800" b="1" smtClean="0"/>
              <a:t>.</a:t>
            </a:r>
            <a:endParaRPr lang="en-US" sz="4800" b="1"/>
          </a:p>
        </p:txBody>
      </p:sp>
      <p:sp>
        <p:nvSpPr>
          <p:cNvPr id="22" name="TextBox 21"/>
          <p:cNvSpPr txBox="1"/>
          <p:nvPr/>
        </p:nvSpPr>
        <p:spPr>
          <a:xfrm>
            <a:off x="4304335" y="2736249"/>
            <a:ext cx="356461" cy="830997"/>
          </a:xfrm>
          <a:prstGeom prst="rect">
            <a:avLst/>
          </a:prstGeom>
          <a:noFill/>
        </p:spPr>
        <p:txBody>
          <a:bodyPr wrap="square" rtlCol="0">
            <a:spAutoFit/>
          </a:bodyPr>
          <a:lstStyle/>
          <a:p>
            <a:r>
              <a:rPr lang="en-US" sz="4800" b="1"/>
              <a:t>=</a:t>
            </a:r>
          </a:p>
        </p:txBody>
      </p:sp>
      <p:sp>
        <p:nvSpPr>
          <p:cNvPr id="23" name="TextBox 22"/>
          <p:cNvSpPr txBox="1"/>
          <p:nvPr/>
        </p:nvSpPr>
        <p:spPr>
          <a:xfrm>
            <a:off x="6134537" y="2736249"/>
            <a:ext cx="1483798" cy="830997"/>
          </a:xfrm>
          <a:prstGeom prst="rect">
            <a:avLst/>
          </a:prstGeom>
          <a:noFill/>
        </p:spPr>
        <p:txBody>
          <a:bodyPr wrap="square" rtlCol="0">
            <a:spAutoFit/>
          </a:bodyPr>
          <a:lstStyle/>
          <a:p>
            <a:r>
              <a:rPr lang="en-US" sz="4800" b="1" smtClean="0"/>
              <a:t>(= 8)</a:t>
            </a:r>
            <a:endParaRPr lang="en-US" sz="4800" b="1"/>
          </a:p>
        </p:txBody>
      </p:sp>
    </p:spTree>
    <p:extLst>
      <p:ext uri="{BB962C8B-B14F-4D97-AF65-F5344CB8AC3E}">
        <p14:creationId xmlns:p14="http://schemas.microsoft.com/office/powerpoint/2010/main" val="404937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2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repeatCount="200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repeatCount="200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par>
                                <p:cTn id="16" presetID="10" presetClass="entr" presetSubtype="0" repeatCount="2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2.29167E-6 1.85185E-6 L -0.05338 0.34907 " pathEditMode="relative" rAng="0" ptsTypes="AA">
                                      <p:cBhvr>
                                        <p:cTn id="22" dur="2000" fill="hold"/>
                                        <p:tgtEl>
                                          <p:spTgt spid="16"/>
                                        </p:tgtEl>
                                        <p:attrNameLst>
                                          <p:attrName>ppt_x</p:attrName>
                                          <p:attrName>ppt_y</p:attrName>
                                        </p:attrNameLst>
                                      </p:cBhvr>
                                      <p:rCtr x="-2669" y="17454"/>
                                    </p:animMotion>
                                  </p:childTnLst>
                                </p:cTn>
                              </p:par>
                              <p:par>
                                <p:cTn id="23" presetID="42" presetClass="path" presetSubtype="0" accel="50000" decel="50000" fill="hold" grpId="1" nodeType="withEffect">
                                  <p:stCondLst>
                                    <p:cond delay="0"/>
                                  </p:stCondLst>
                                  <p:childTnLst>
                                    <p:animMotion origin="layout" path="M -2.70833E-6 7.40741E-7 L -0.10377 0.24491 " pathEditMode="relative" rAng="0" ptsTypes="AA">
                                      <p:cBhvr>
                                        <p:cTn id="24" dur="2000" fill="hold"/>
                                        <p:tgtEl>
                                          <p:spTgt spid="17"/>
                                        </p:tgtEl>
                                        <p:attrNameLst>
                                          <p:attrName>ppt_x</p:attrName>
                                          <p:attrName>ppt_y</p:attrName>
                                        </p:attrNameLst>
                                      </p:cBhvr>
                                      <p:rCtr x="-5195" y="12245"/>
                                    </p:animMotion>
                                  </p:childTnLst>
                                </p:cTn>
                              </p:par>
                              <p:par>
                                <p:cTn id="25" presetID="42" presetClass="path" presetSubtype="0" accel="50000" decel="50000" fill="hold" grpId="1" nodeType="withEffect">
                                  <p:stCondLst>
                                    <p:cond delay="0"/>
                                  </p:stCondLst>
                                  <p:childTnLst>
                                    <p:animMotion origin="layout" path="M -3.95833E-6 1.85185E-6 L 0.05938 0.35208 " pathEditMode="relative" rAng="0" ptsTypes="AA">
                                      <p:cBhvr>
                                        <p:cTn id="26" dur="2000" fill="hold"/>
                                        <p:tgtEl>
                                          <p:spTgt spid="19"/>
                                        </p:tgtEl>
                                        <p:attrNameLst>
                                          <p:attrName>ppt_x</p:attrName>
                                          <p:attrName>ppt_y</p:attrName>
                                        </p:attrNameLst>
                                      </p:cBhvr>
                                      <p:rCtr x="2969" y="17593"/>
                                    </p:animMotion>
                                  </p:childTnLst>
                                </p:cTn>
                              </p:par>
                              <p:par>
                                <p:cTn id="27" presetID="42" presetClass="path" presetSubtype="0" accel="50000" decel="50000" fill="hold" grpId="1" nodeType="withEffect">
                                  <p:stCondLst>
                                    <p:cond delay="0"/>
                                  </p:stCondLst>
                                  <p:childTnLst>
                                    <p:animMotion origin="layout" path="M -3.54167E-6 7.40741E-7 L 0.1099 0.24491 " pathEditMode="relative" rAng="0" ptsTypes="AA">
                                      <p:cBhvr>
                                        <p:cTn id="28" dur="2000" fill="hold"/>
                                        <p:tgtEl>
                                          <p:spTgt spid="18"/>
                                        </p:tgtEl>
                                        <p:attrNameLst>
                                          <p:attrName>ppt_x</p:attrName>
                                          <p:attrName>ppt_y</p:attrName>
                                        </p:attrNameLst>
                                      </p:cBhvr>
                                      <p:rCtr x="5495" y="12245"/>
                                    </p:animMotion>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5"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7" name="Group 6">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8" name="Rectangle 7">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1558843" y="464877"/>
            <a:ext cx="994333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Quy tắc bằng nhau của hai phân số</a:t>
            </a:r>
            <a:endParaRPr lang="en-US" sz="4000">
              <a:latin typeface="Arial" panose="020B0604020202020204" pitchFamily="34" charset="0"/>
              <a:cs typeface="Arial" panose="020B0604020202020204" pitchFamily="34" charset="0"/>
            </a:endParaRPr>
          </a:p>
        </p:txBody>
      </p:sp>
      <p:pic>
        <p:nvPicPr>
          <p:cNvPr id="14"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264545" y="276985"/>
            <a:ext cx="1294298" cy="1175782"/>
          </a:xfrm>
          <a:prstGeom prst="rect">
            <a:avLst/>
          </a:prstGeom>
          <a:noFill/>
          <a:ln>
            <a:noFill/>
          </a:ln>
        </p:spPr>
      </p:pic>
      <mc:AlternateContent xmlns:mc="http://schemas.openxmlformats.org/markup-compatibility/2006" xmlns:a14="http://schemas.microsoft.com/office/drawing/2010/main">
        <mc:Choice Requires="a14">
          <p:sp>
            <p:nvSpPr>
              <p:cNvPr id="15" name="TextBox 14"/>
              <p:cNvSpPr txBox="1"/>
              <p:nvPr/>
            </p:nvSpPr>
            <p:spPr>
              <a:xfrm>
                <a:off x="1047053" y="1452767"/>
                <a:ext cx="6571281" cy="916020"/>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Xét hai phân số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𝑎</m:t>
                        </m:r>
                      </m:num>
                      <m:den>
                        <m:r>
                          <a:rPr lang="en-US" sz="4000" b="0" i="1" smtClean="0">
                            <a:latin typeface="Cambria Math" panose="02040503050406030204" pitchFamily="18" charset="0"/>
                          </a:rPr>
                          <m:t>𝑏</m:t>
                        </m:r>
                      </m:den>
                    </m:f>
                  </m:oMath>
                </a14:m>
                <a:r>
                  <a:rPr lang="en-US" sz="4000" smtClean="0">
                    <a:latin typeface="Arial" panose="020B0604020202020204" pitchFamily="34" charset="0"/>
                    <a:cs typeface="Arial" panose="020B0604020202020204" pitchFamily="34" charset="0"/>
                  </a:rPr>
                  <a:t> và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𝑐</m:t>
                        </m:r>
                      </m:num>
                      <m:den>
                        <m:r>
                          <a:rPr lang="en-US" sz="4000" b="0" i="1" smtClean="0">
                            <a:latin typeface="Cambria Math" panose="02040503050406030204" pitchFamily="18" charset="0"/>
                          </a:rPr>
                          <m:t>𝑑</m:t>
                        </m:r>
                      </m:den>
                    </m:f>
                  </m:oMath>
                </a14:m>
                <a:endParaRPr lang="en-US" sz="400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47053" y="1452767"/>
                <a:ext cx="6571281" cy="916020"/>
              </a:xfrm>
              <a:prstGeom prst="rect">
                <a:avLst/>
              </a:prstGeom>
              <a:blipFill rotWithShape="0">
                <a:blip r:embed="rId3"/>
                <a:stretch>
                  <a:fillRect l="-3340" t="-5298" b="-11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108451" y="3968086"/>
                <a:ext cx="8048810" cy="916020"/>
              </a:xfrm>
              <a:prstGeom prst="rect">
                <a:avLst/>
              </a:prstGeom>
              <a:solidFill>
                <a:schemeClr val="accent1">
                  <a:lumMod val="60000"/>
                  <a:lumOff val="40000"/>
                </a:schemeClr>
              </a:solidFill>
            </p:spPr>
            <p:txBody>
              <a:bodyPr wrap="square" rtlCol="0">
                <a:spAutoFit/>
              </a:bodyPr>
              <a:lstStyle/>
              <a:p>
                <a:r>
                  <a:rPr lang="en-US" sz="4000" smtClean="0">
                    <a:solidFill>
                      <a:srgbClr val="15142A"/>
                    </a:solidFill>
                    <a:latin typeface="Arial" panose="020B0604020202020204" pitchFamily="34" charset="0"/>
                    <a:cs typeface="Arial" panose="020B0604020202020204" pitchFamily="34" charset="0"/>
                  </a:rPr>
                  <a:t>Ngược lại</a:t>
                </a:r>
                <a:r>
                  <a:rPr lang="en-US" sz="4000" smtClean="0">
                    <a:latin typeface="Arial" panose="020B0604020202020204" pitchFamily="34" charset="0"/>
                    <a:cs typeface="Arial" panose="020B0604020202020204" pitchFamily="34" charset="0"/>
                  </a:rPr>
                  <a:t>, nếu </a:t>
                </a:r>
                <a14:m>
                  <m:oMath xmlns:m="http://schemas.openxmlformats.org/officeDocument/2006/math">
                    <m:r>
                      <a:rPr lang="en-US" sz="4000" i="1" smtClean="0">
                        <a:solidFill>
                          <a:srgbClr val="FF0000"/>
                        </a:solidFill>
                        <a:latin typeface="Cambria Math" panose="02040503050406030204" pitchFamily="18" charset="0"/>
                      </a:rPr>
                      <m:t>𝑎</m:t>
                    </m:r>
                    <m:r>
                      <a:rPr lang="en-US" sz="4000" i="1" smtClean="0">
                        <a:solidFill>
                          <a:srgbClr val="FF0000"/>
                        </a:solidFill>
                        <a:latin typeface="Cambria Math" panose="02040503050406030204" pitchFamily="18" charset="0"/>
                      </a:rPr>
                      <m:t>.</m:t>
                    </m:r>
                    <m:r>
                      <a:rPr lang="en-US" sz="4000" i="1" smtClean="0">
                        <a:solidFill>
                          <a:srgbClr val="FF0000"/>
                        </a:solidFill>
                        <a:latin typeface="Cambria Math" panose="02040503050406030204" pitchFamily="18" charset="0"/>
                      </a:rPr>
                      <m:t>𝑑</m:t>
                    </m:r>
                    <m:r>
                      <a:rPr lang="en-US" sz="4000" i="1" smtClean="0">
                        <a:solidFill>
                          <a:srgbClr val="FF0000"/>
                        </a:solidFill>
                        <a:latin typeface="Cambria Math" panose="02040503050406030204" pitchFamily="18" charset="0"/>
                      </a:rPr>
                      <m:t>=</m:t>
                    </m:r>
                    <m:r>
                      <a:rPr lang="en-US" sz="4000" i="1" smtClean="0">
                        <a:solidFill>
                          <a:srgbClr val="FF0000"/>
                        </a:solidFill>
                        <a:latin typeface="Cambria Math" panose="02040503050406030204" pitchFamily="18" charset="0"/>
                      </a:rPr>
                      <m:t>𝑏</m:t>
                    </m:r>
                    <m:r>
                      <a:rPr lang="en-US" sz="4000" i="1" smtClean="0">
                        <a:solidFill>
                          <a:srgbClr val="FF0000"/>
                        </a:solidFill>
                        <a:latin typeface="Cambria Math" panose="02040503050406030204" pitchFamily="18" charset="0"/>
                      </a:rPr>
                      <m:t>.</m:t>
                    </m:r>
                    <m:r>
                      <a:rPr lang="en-US" sz="4000" i="1" smtClean="0">
                        <a:solidFill>
                          <a:srgbClr val="FF0000"/>
                        </a:solidFill>
                        <a:latin typeface="Cambria Math" panose="02040503050406030204" pitchFamily="18" charset="0"/>
                      </a:rPr>
                      <m:t>𝑐</m:t>
                    </m:r>
                  </m:oMath>
                </a14:m>
                <a:r>
                  <a:rPr lang="en-US" sz="4000" smtClean="0">
                    <a:solidFill>
                      <a:srgbClr val="FF0000"/>
                    </a:solidFill>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thì </a:t>
                </a:r>
                <a14:m>
                  <m:oMath xmlns:m="http://schemas.openxmlformats.org/officeDocument/2006/math">
                    <m:f>
                      <m:fPr>
                        <m:ctrlPr>
                          <a:rPr lang="en-US" sz="4000" i="1" smtClean="0">
                            <a:solidFill>
                              <a:srgbClr val="FF0000"/>
                            </a:solidFill>
                            <a:latin typeface="Cambria Math" panose="02040503050406030204" pitchFamily="18" charset="0"/>
                          </a:rPr>
                        </m:ctrlPr>
                      </m:fPr>
                      <m:num>
                        <m:r>
                          <a:rPr lang="en-US" sz="4000" i="1">
                            <a:solidFill>
                              <a:srgbClr val="FF0000"/>
                            </a:solidFill>
                            <a:latin typeface="Cambria Math" panose="02040503050406030204" pitchFamily="18" charset="0"/>
                          </a:rPr>
                          <m:t>𝑎</m:t>
                        </m:r>
                      </m:num>
                      <m:den>
                        <m:r>
                          <a:rPr lang="en-US" sz="4000" i="1">
                            <a:solidFill>
                              <a:srgbClr val="FF0000"/>
                            </a:solidFill>
                            <a:latin typeface="Cambria Math" panose="02040503050406030204" pitchFamily="18" charset="0"/>
                          </a:rPr>
                          <m:t>𝑏</m:t>
                        </m:r>
                      </m:den>
                    </m:f>
                    <m:r>
                      <a:rPr lang="en-US" sz="4000" b="0" i="0" smtClean="0">
                        <a:solidFill>
                          <a:srgbClr val="FF0000"/>
                        </a:solidFill>
                        <a:latin typeface="Cambria Math" panose="02040503050406030204" pitchFamily="18" charset="0"/>
                      </a:rPr>
                      <m:t>=</m:t>
                    </m:r>
                    <m:f>
                      <m:fPr>
                        <m:ctrlPr>
                          <a:rPr lang="en-US" sz="4000" i="1">
                            <a:solidFill>
                              <a:srgbClr val="FF0000"/>
                            </a:solidFill>
                            <a:latin typeface="Cambria Math" panose="02040503050406030204" pitchFamily="18" charset="0"/>
                          </a:rPr>
                        </m:ctrlPr>
                      </m:fPr>
                      <m:num>
                        <m:r>
                          <a:rPr lang="en-US" sz="4000" i="1">
                            <a:solidFill>
                              <a:srgbClr val="FF0000"/>
                            </a:solidFill>
                            <a:latin typeface="Cambria Math" panose="02040503050406030204" pitchFamily="18" charset="0"/>
                          </a:rPr>
                          <m:t>𝑐</m:t>
                        </m:r>
                      </m:num>
                      <m:den>
                        <m:r>
                          <a:rPr lang="en-US" sz="4000" i="1">
                            <a:solidFill>
                              <a:srgbClr val="FF0000"/>
                            </a:solidFill>
                            <a:latin typeface="Cambria Math" panose="02040503050406030204" pitchFamily="18" charset="0"/>
                          </a:rPr>
                          <m:t>𝑑</m:t>
                        </m:r>
                      </m:den>
                    </m:f>
                  </m:oMath>
                </a14:m>
                <a:endParaRPr lang="en-US" sz="400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108451" y="3968086"/>
                <a:ext cx="8048810" cy="916020"/>
              </a:xfrm>
              <a:prstGeom prst="rect">
                <a:avLst/>
              </a:prstGeom>
              <a:blipFill rotWithShape="0">
                <a:blip r:embed="rId4"/>
                <a:stretch>
                  <a:fillRect l="-2727" t="-533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108451" y="2699106"/>
                <a:ext cx="8048810" cy="916020"/>
              </a:xfrm>
              <a:prstGeom prst="rect">
                <a:avLst/>
              </a:prstGeom>
              <a:solidFill>
                <a:schemeClr val="accent1">
                  <a:lumMod val="60000"/>
                  <a:lumOff val="40000"/>
                </a:schemeClr>
              </a:solidFill>
            </p:spPr>
            <p:txBody>
              <a:bodyPr wrap="square" rtlCol="0">
                <a:spAutoFit/>
              </a:bodyPr>
              <a:lstStyle/>
              <a:p>
                <a:r>
                  <a:rPr lang="en-US" sz="4000" smtClean="0">
                    <a:latin typeface="Arial" panose="020B0604020202020204" pitchFamily="34" charset="0"/>
                    <a:cs typeface="Arial" panose="020B0604020202020204" pitchFamily="34" charset="0"/>
                  </a:rPr>
                  <a:t>Nếu </a:t>
                </a:r>
                <a14:m>
                  <m:oMath xmlns:m="http://schemas.openxmlformats.org/officeDocument/2006/math">
                    <m:f>
                      <m:fPr>
                        <m:ctrlPr>
                          <a:rPr lang="en-US" sz="4000" i="1" smtClean="0">
                            <a:solidFill>
                              <a:srgbClr val="FF0000"/>
                            </a:solidFill>
                            <a:latin typeface="Cambria Math" panose="02040503050406030204" pitchFamily="18" charset="0"/>
                          </a:rPr>
                        </m:ctrlPr>
                      </m:fPr>
                      <m:num>
                        <m:r>
                          <a:rPr lang="en-US" sz="4000" i="1">
                            <a:solidFill>
                              <a:srgbClr val="FF0000"/>
                            </a:solidFill>
                            <a:latin typeface="Cambria Math" panose="02040503050406030204" pitchFamily="18" charset="0"/>
                          </a:rPr>
                          <m:t>𝑎</m:t>
                        </m:r>
                      </m:num>
                      <m:den>
                        <m:r>
                          <a:rPr lang="en-US" sz="4000" i="1">
                            <a:solidFill>
                              <a:srgbClr val="FF0000"/>
                            </a:solidFill>
                            <a:latin typeface="Cambria Math" panose="02040503050406030204" pitchFamily="18" charset="0"/>
                          </a:rPr>
                          <m:t>𝑏</m:t>
                        </m:r>
                      </m:den>
                    </m:f>
                    <m:r>
                      <a:rPr lang="en-US" sz="4000" b="0" i="0" smtClean="0">
                        <a:solidFill>
                          <a:srgbClr val="FF0000"/>
                        </a:solidFill>
                        <a:latin typeface="Cambria Math" panose="02040503050406030204" pitchFamily="18" charset="0"/>
                      </a:rPr>
                      <m:t>=</m:t>
                    </m:r>
                    <m:f>
                      <m:fPr>
                        <m:ctrlPr>
                          <a:rPr lang="en-US" sz="4000" i="1">
                            <a:solidFill>
                              <a:srgbClr val="FF0000"/>
                            </a:solidFill>
                            <a:latin typeface="Cambria Math" panose="02040503050406030204" pitchFamily="18" charset="0"/>
                          </a:rPr>
                        </m:ctrlPr>
                      </m:fPr>
                      <m:num>
                        <m:r>
                          <a:rPr lang="en-US" sz="4000" i="1">
                            <a:solidFill>
                              <a:srgbClr val="FF0000"/>
                            </a:solidFill>
                            <a:latin typeface="Cambria Math" panose="02040503050406030204" pitchFamily="18" charset="0"/>
                          </a:rPr>
                          <m:t>𝑐</m:t>
                        </m:r>
                      </m:num>
                      <m:den>
                        <m:r>
                          <a:rPr lang="en-US" sz="4000" i="1">
                            <a:solidFill>
                              <a:srgbClr val="FF0000"/>
                            </a:solidFill>
                            <a:latin typeface="Cambria Math" panose="02040503050406030204" pitchFamily="18" charset="0"/>
                          </a:rPr>
                          <m:t>𝑑</m:t>
                        </m:r>
                      </m:den>
                    </m:f>
                  </m:oMath>
                </a14:m>
                <a:r>
                  <a:rPr lang="en-US" sz="4000" smtClean="0">
                    <a:latin typeface="Arial" panose="020B0604020202020204" pitchFamily="34" charset="0"/>
                    <a:cs typeface="Arial" panose="020B0604020202020204" pitchFamily="34" charset="0"/>
                  </a:rPr>
                  <a:t> thì </a:t>
                </a:r>
                <a14:m>
                  <m:oMath xmlns:m="http://schemas.openxmlformats.org/officeDocument/2006/math">
                    <m:r>
                      <a:rPr lang="en-US" sz="4000" b="0" i="1" smtClean="0">
                        <a:solidFill>
                          <a:srgbClr val="FF0000"/>
                        </a:solidFill>
                        <a:latin typeface="Cambria Math" panose="02040503050406030204" pitchFamily="18" charset="0"/>
                      </a:rPr>
                      <m:t>𝑎</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𝑑</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𝑏</m:t>
                    </m:r>
                    <m:r>
                      <a:rPr lang="en-US" sz="4000" b="0" i="1" smtClean="0">
                        <a:solidFill>
                          <a:srgbClr val="FF0000"/>
                        </a:solidFill>
                        <a:latin typeface="Cambria Math" panose="02040503050406030204" pitchFamily="18" charset="0"/>
                      </a:rPr>
                      <m:t>.</m:t>
                    </m:r>
                    <m:r>
                      <a:rPr lang="en-US" sz="4000" b="0" i="1" smtClean="0">
                        <a:solidFill>
                          <a:srgbClr val="FF0000"/>
                        </a:solidFill>
                        <a:latin typeface="Cambria Math" panose="02040503050406030204" pitchFamily="18" charset="0"/>
                      </a:rPr>
                      <m:t>𝑐</m:t>
                    </m:r>
                  </m:oMath>
                </a14:m>
                <a:endParaRPr lang="en-US" sz="4000">
                  <a:solidFill>
                    <a:srgbClr val="FF0000"/>
                  </a:solidFill>
                  <a:latin typeface="Arial" panose="020B0604020202020204" pitchFamily="34" charset="0"/>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108451" y="2699106"/>
                <a:ext cx="8048810" cy="916020"/>
              </a:xfrm>
              <a:prstGeom prst="rect">
                <a:avLst/>
              </a:prstGeom>
              <a:blipFill rotWithShape="0">
                <a:blip r:embed="rId5"/>
                <a:stretch>
                  <a:fillRect l="-2727" t="-5333" b="-12000"/>
                </a:stretch>
              </a:blipFill>
            </p:spPr>
            <p:txBody>
              <a:bodyPr/>
              <a:lstStyle/>
              <a:p>
                <a:r>
                  <a:rPr lang="en-US">
                    <a:noFill/>
                  </a:rPr>
                  <a:t> </a:t>
                </a:r>
              </a:p>
            </p:txBody>
          </p:sp>
        </mc:Fallback>
      </mc:AlternateContent>
    </p:spTree>
    <p:extLst>
      <p:ext uri="{BB962C8B-B14F-4D97-AF65-F5344CB8AC3E}">
        <p14:creationId xmlns:p14="http://schemas.microsoft.com/office/powerpoint/2010/main" val="33321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4" name="Picture 3"/>
          <p:cNvPicPr>
            <a:picLocks noChangeAspect="1"/>
          </p:cNvPicPr>
          <p:nvPr/>
        </p:nvPicPr>
        <p:blipFill>
          <a:blip r:embed="rId3"/>
          <a:stretch>
            <a:fillRect/>
          </a:stretch>
        </p:blipFill>
        <p:spPr>
          <a:xfrm>
            <a:off x="0" y="211035"/>
            <a:ext cx="1249680" cy="665152"/>
          </a:xfrm>
          <a:prstGeom prst="rect">
            <a:avLst/>
          </a:prstGeom>
        </p:spPr>
      </p:pic>
      <p:sp>
        <p:nvSpPr>
          <p:cNvPr id="5" name="TextBox 4"/>
          <p:cNvSpPr txBox="1"/>
          <p:nvPr/>
        </p:nvSpPr>
        <p:spPr>
          <a:xfrm>
            <a:off x="1249680" y="289087"/>
            <a:ext cx="5370771"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Tìm số nguyên thích hợp ở </a:t>
            </a:r>
            <a:endParaRPr lang="en-US" sz="3200">
              <a:latin typeface="Arial" panose="020B0604020202020204" pitchFamily="34" charset="0"/>
              <a:cs typeface="Arial" panose="020B0604020202020204" pitchFamily="34" charset="0"/>
            </a:endParaRPr>
          </a:p>
        </p:txBody>
      </p:sp>
      <p:sp>
        <p:nvSpPr>
          <p:cNvPr id="6" name="TextBox 5"/>
          <p:cNvSpPr txBox="1"/>
          <p:nvPr/>
        </p:nvSpPr>
        <p:spPr>
          <a:xfrm>
            <a:off x="6399471" y="134995"/>
            <a:ext cx="441960" cy="584775"/>
          </a:xfrm>
          <a:prstGeom prst="rect">
            <a:avLst/>
          </a:prstGeom>
          <a:noFill/>
          <a:ln>
            <a:solidFill>
              <a:srgbClr val="15142A"/>
            </a:solidFill>
          </a:ln>
        </p:spPr>
        <p:txBody>
          <a:bodyPr wrap="square" rtlCol="0">
            <a:spAutoFit/>
          </a:bodyPr>
          <a:lstStyle/>
          <a:p>
            <a:pPr algn="ctr"/>
            <a:r>
              <a:rPr lang="en-US" sz="3200" smtClean="0">
                <a:latin typeface="Arial" panose="020B0604020202020204" pitchFamily="34" charset="0"/>
                <a:cs typeface="Arial" panose="020B0604020202020204" pitchFamily="34" charset="0"/>
              </a:rPr>
              <a:t>?</a:t>
            </a:r>
            <a:endParaRPr lang="en-US" sz="3200">
              <a:latin typeface="Arial" panose="020B0604020202020204" pitchFamily="34" charset="0"/>
              <a:cs typeface="Arial" panose="020B0604020202020204" pitchFamily="34" charset="0"/>
            </a:endParaRPr>
          </a:p>
        </p:txBody>
      </p:sp>
      <p:sp>
        <p:nvSpPr>
          <p:cNvPr id="7" name="TextBox 6"/>
          <p:cNvSpPr txBox="1"/>
          <p:nvPr/>
        </p:nvSpPr>
        <p:spPr>
          <a:xfrm>
            <a:off x="476914" y="1143000"/>
            <a:ext cx="772766"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a)</a:t>
            </a:r>
            <a:endParaRPr lang="en-US" sz="32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1447800" y="982699"/>
                <a:ext cx="2722155"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5</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2</m:t>
                          </m:r>
                        </m:num>
                        <m:den>
                          <m:r>
                            <a:rPr lang="en-US" sz="3200" b="0" i="1" smtClean="0">
                              <a:latin typeface="Cambria Math" panose="02040503050406030204" pitchFamily="18" charset="0"/>
                            </a:rPr>
                            <m:t>10</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1 .   </m:t>
                          </m:r>
                          <m:r>
                            <a:rPr lang="en-US" sz="3200" b="0" i="1" smtClean="0">
                              <a:solidFill>
                                <a:srgbClr val="FF0000"/>
                              </a:solidFill>
                              <a:latin typeface="Cambria Math" panose="02040503050406030204" pitchFamily="18" charset="0"/>
                            </a:rPr>
                            <m:t>2</m:t>
                          </m:r>
                        </m:num>
                        <m:den>
                          <m:r>
                            <a:rPr lang="en-US" sz="3200" b="0" i="1" smtClean="0">
                              <a:latin typeface="Cambria Math" panose="02040503050406030204" pitchFamily="18" charset="0"/>
                            </a:rPr>
                            <m:t>5 .   </m:t>
                          </m:r>
                          <m:r>
                            <a:rPr lang="en-US" sz="3200" b="0" i="1" smtClean="0">
                              <a:solidFill>
                                <a:srgbClr val="FF0000"/>
                              </a:solidFill>
                              <a:latin typeface="Cambria Math" panose="02040503050406030204" pitchFamily="18" charset="0"/>
                            </a:rPr>
                            <m:t>2</m:t>
                          </m:r>
                        </m:den>
                      </m:f>
                    </m:oMath>
                  </m:oMathPara>
                </a14:m>
                <a:endParaRPr lang="en-US" sz="3200"/>
              </a:p>
            </p:txBody>
          </p:sp>
        </mc:Choice>
        <mc:Fallback xmlns="">
          <p:sp>
            <p:nvSpPr>
              <p:cNvPr id="8" name="TextBox 7"/>
              <p:cNvSpPr txBox="1">
                <a:spLocks noRot="1" noChangeAspect="1" noMove="1" noResize="1" noEditPoints="1" noAdjustHandles="1" noChangeArrowheads="1" noChangeShapeType="1" noTextEdit="1"/>
              </p:cNvSpPr>
              <p:nvPr/>
            </p:nvSpPr>
            <p:spPr>
              <a:xfrm>
                <a:off x="1447800" y="982699"/>
                <a:ext cx="2722155" cy="92519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841431" y="1068660"/>
                <a:ext cx="4101636" cy="1025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4</m:t>
                          </m:r>
                        </m:num>
                        <m:den>
                          <m:r>
                            <a:rPr lang="en-US" sz="3200" b="0" i="1" smtClean="0">
                              <a:latin typeface="Cambria Math" panose="02040503050406030204" pitchFamily="18" charset="0"/>
                            </a:rPr>
                            <m:t>24</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−6</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  4 :  </m:t>
                          </m:r>
                          <m:r>
                            <a:rPr lang="en-US" sz="3200" b="0" i="1" smtClean="0">
                              <a:solidFill>
                                <a:srgbClr val="FF0000"/>
                              </a:solidFill>
                              <a:latin typeface="Cambria Math" panose="02040503050406030204" pitchFamily="18" charset="0"/>
                            </a:rPr>
                            <m:t>(−4)</m:t>
                          </m:r>
                        </m:num>
                        <m:den>
                          <m:r>
                            <a:rPr lang="en-US" sz="3200" b="0" i="1" smtClean="0">
                              <a:latin typeface="Cambria Math" panose="02040503050406030204" pitchFamily="18" charset="0"/>
                            </a:rPr>
                            <m:t>24 :   </m:t>
                          </m:r>
                          <m:r>
                            <a:rPr lang="en-US" sz="3200" b="0" i="1" smtClean="0">
                              <a:solidFill>
                                <a:srgbClr val="FF0000"/>
                              </a:solidFill>
                              <a:latin typeface="Cambria Math" panose="02040503050406030204" pitchFamily="18" charset="0"/>
                            </a:rPr>
                            <m:t>(−4)</m:t>
                          </m:r>
                        </m:den>
                      </m:f>
                    </m:oMath>
                  </m:oMathPara>
                </a14:m>
                <a:endParaRPr lang="en-US" sz="3200"/>
              </a:p>
            </p:txBody>
          </p:sp>
        </mc:Choice>
        <mc:Fallback xmlns="">
          <p:sp>
            <p:nvSpPr>
              <p:cNvPr id="15" name="TextBox 14"/>
              <p:cNvSpPr txBox="1">
                <a:spLocks noRot="1" noChangeAspect="1" noMove="1" noResize="1" noEditPoints="1" noAdjustHandles="1" noChangeArrowheads="1" noChangeShapeType="1" noTextEdit="1"/>
              </p:cNvSpPr>
              <p:nvPr/>
            </p:nvSpPr>
            <p:spPr>
              <a:xfrm>
                <a:off x="6841431" y="1068660"/>
                <a:ext cx="4101636" cy="1025345"/>
              </a:xfrm>
              <a:prstGeom prst="rect">
                <a:avLst/>
              </a:prstGeom>
              <a:blipFill rotWithShape="0">
                <a:blip r:embed="rId5"/>
                <a:stretch>
                  <a:fillRect/>
                </a:stretch>
              </a:blipFill>
            </p:spPr>
            <p:txBody>
              <a:bodyPr/>
              <a:lstStyle/>
              <a:p>
                <a:r>
                  <a:rPr lang="en-US">
                    <a:noFill/>
                  </a:rPr>
                  <a:t> </a:t>
                </a:r>
              </a:p>
            </p:txBody>
          </p:sp>
        </mc:Fallback>
      </mc:AlternateContent>
      <p:sp>
        <p:nvSpPr>
          <p:cNvPr id="16" name="TextBox 15"/>
          <p:cNvSpPr txBox="1"/>
          <p:nvPr/>
        </p:nvSpPr>
        <p:spPr>
          <a:xfrm>
            <a:off x="5878406" y="1238867"/>
            <a:ext cx="772766"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b</a:t>
            </a:r>
            <a:r>
              <a:rPr lang="en-US" sz="3200" smtClean="0">
                <a:latin typeface="Arial" panose="020B0604020202020204" pitchFamily="34" charset="0"/>
                <a:cs typeface="Arial" panose="020B0604020202020204" pitchFamily="34" charset="0"/>
              </a:rPr>
              <a:t>)</a:t>
            </a:r>
            <a:endParaRPr lang="en-US" sz="3200">
              <a:latin typeface="Arial" panose="020B0604020202020204" pitchFamily="34" charset="0"/>
              <a:cs typeface="Arial" panose="020B0604020202020204" pitchFamily="34" charset="0"/>
            </a:endParaRPr>
          </a:p>
        </p:txBody>
      </p:sp>
      <p:sp>
        <p:nvSpPr>
          <p:cNvPr id="22" name="TextBox 21"/>
          <p:cNvSpPr txBox="1"/>
          <p:nvPr/>
        </p:nvSpPr>
        <p:spPr>
          <a:xfrm>
            <a:off x="3676903" y="850612"/>
            <a:ext cx="441960" cy="584775"/>
          </a:xfrm>
          <a:prstGeom prst="rect">
            <a:avLst/>
          </a:prstGeom>
          <a:solidFill>
            <a:schemeClr val="bg1"/>
          </a:solidFill>
          <a:ln>
            <a:solidFill>
              <a:srgbClr val="15142A"/>
            </a:solidFill>
          </a:ln>
        </p:spPr>
        <p:txBody>
          <a:bodyPr wrap="square" rtlCol="0">
            <a:spAutoFit/>
          </a:bodyPr>
          <a:lstStyle/>
          <a:p>
            <a:pPr algn="ctr"/>
            <a:r>
              <a:rPr lang="en-US" sz="3200" smtClean="0">
                <a:latin typeface="Arial" panose="020B0604020202020204" pitchFamily="34" charset="0"/>
                <a:cs typeface="Arial" panose="020B0604020202020204" pitchFamily="34" charset="0"/>
              </a:rPr>
              <a:t>?</a:t>
            </a:r>
            <a:endParaRPr lang="en-US" sz="3200">
              <a:latin typeface="Arial" panose="020B0604020202020204" pitchFamily="34" charset="0"/>
              <a:cs typeface="Arial" panose="020B0604020202020204" pitchFamily="34" charset="0"/>
            </a:endParaRPr>
          </a:p>
        </p:txBody>
      </p:sp>
      <p:sp>
        <p:nvSpPr>
          <p:cNvPr id="23" name="TextBox 22"/>
          <p:cNvSpPr txBox="1"/>
          <p:nvPr/>
        </p:nvSpPr>
        <p:spPr>
          <a:xfrm>
            <a:off x="9917153" y="1633768"/>
            <a:ext cx="925525" cy="584775"/>
          </a:xfrm>
          <a:prstGeom prst="rect">
            <a:avLst/>
          </a:prstGeom>
          <a:solidFill>
            <a:schemeClr val="bg1"/>
          </a:solidFill>
          <a:ln>
            <a:solidFill>
              <a:srgbClr val="15142A"/>
            </a:solidFill>
          </a:ln>
        </p:spPr>
        <p:txBody>
          <a:bodyPr wrap="square" rtlCol="0">
            <a:spAutoFit/>
          </a:bodyPr>
          <a:lstStyle/>
          <a:p>
            <a:pPr algn="ctr"/>
            <a:r>
              <a:rPr lang="en-US" sz="3200" smtClean="0">
                <a:latin typeface="Arial" panose="020B0604020202020204" pitchFamily="34" charset="0"/>
                <a:cs typeface="Arial" panose="020B0604020202020204" pitchFamily="34" charset="0"/>
              </a:rPr>
              <a:t>?</a:t>
            </a:r>
            <a:endParaRPr lang="en-US" sz="3200">
              <a:latin typeface="Arial" panose="020B0604020202020204" pitchFamily="34" charset="0"/>
              <a:cs typeface="Arial" panose="020B0604020202020204" pitchFamily="34" charset="0"/>
            </a:endParaRPr>
          </a:p>
        </p:txBody>
      </p:sp>
      <p:sp>
        <p:nvSpPr>
          <p:cNvPr id="24" name="TextBox 23"/>
          <p:cNvSpPr txBox="1"/>
          <p:nvPr/>
        </p:nvSpPr>
        <p:spPr>
          <a:xfrm>
            <a:off x="9917153" y="946479"/>
            <a:ext cx="925525" cy="584775"/>
          </a:xfrm>
          <a:prstGeom prst="rect">
            <a:avLst/>
          </a:prstGeom>
          <a:solidFill>
            <a:schemeClr val="bg1"/>
          </a:solidFill>
          <a:ln>
            <a:solidFill>
              <a:srgbClr val="15142A"/>
            </a:solidFill>
          </a:ln>
        </p:spPr>
        <p:txBody>
          <a:bodyPr wrap="square" rtlCol="0">
            <a:spAutoFit/>
          </a:bodyPr>
          <a:lstStyle/>
          <a:p>
            <a:pPr algn="ctr"/>
            <a:r>
              <a:rPr lang="en-US" sz="3200" smtClean="0">
                <a:latin typeface="Arial" panose="020B0604020202020204" pitchFamily="34" charset="0"/>
                <a:cs typeface="Arial" panose="020B0604020202020204" pitchFamily="34" charset="0"/>
              </a:rPr>
              <a:t>?</a:t>
            </a:r>
            <a:endParaRPr lang="en-US" sz="3200">
              <a:latin typeface="Arial" panose="020B0604020202020204" pitchFamily="34" charset="0"/>
              <a:cs typeface="Arial" panose="020B0604020202020204" pitchFamily="34" charset="0"/>
            </a:endParaRPr>
          </a:p>
        </p:txBody>
      </p:sp>
      <p:sp>
        <p:nvSpPr>
          <p:cNvPr id="25" name="TextBox 24"/>
          <p:cNvSpPr txBox="1"/>
          <p:nvPr/>
        </p:nvSpPr>
        <p:spPr>
          <a:xfrm>
            <a:off x="3657358" y="1544769"/>
            <a:ext cx="441960" cy="584775"/>
          </a:xfrm>
          <a:prstGeom prst="rect">
            <a:avLst/>
          </a:prstGeom>
          <a:solidFill>
            <a:schemeClr val="bg1"/>
          </a:solidFill>
          <a:ln>
            <a:solidFill>
              <a:srgbClr val="15142A"/>
            </a:solidFill>
          </a:ln>
        </p:spPr>
        <p:txBody>
          <a:bodyPr wrap="square" rtlCol="0">
            <a:spAutoFit/>
          </a:bodyPr>
          <a:lstStyle/>
          <a:p>
            <a:pPr algn="ctr"/>
            <a:r>
              <a:rPr lang="en-US" sz="3200" smtClean="0">
                <a:latin typeface="Arial" panose="020B0604020202020204" pitchFamily="34" charset="0"/>
                <a:cs typeface="Arial" panose="020B0604020202020204" pitchFamily="34" charset="0"/>
              </a:rPr>
              <a:t>?</a:t>
            </a:r>
            <a:endParaRPr lang="en-US" sz="32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Cloud Callout 1"/>
              <p:cNvSpPr/>
              <p:nvPr/>
            </p:nvSpPr>
            <p:spPr>
              <a:xfrm>
                <a:off x="-153730" y="2218320"/>
                <a:ext cx="6995161" cy="2560953"/>
              </a:xfrm>
              <a:prstGeom prst="cloudCallout">
                <a:avLst>
                  <a:gd name="adj1" fmla="val -20833"/>
                  <a:gd name="adj2" fmla="val -6306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Nhận xét gì về giá trị của phân số </a:t>
                </a:r>
                <a14:m>
                  <m:oMath xmlns:m="http://schemas.openxmlformats.org/officeDocument/2006/math">
                    <m:f>
                      <m:fPr>
                        <m:ctrlPr>
                          <a:rPr lang="en-US" sz="3600" i="1">
                            <a:solidFill>
                              <a:schemeClr val="tx1"/>
                            </a:solidFill>
                            <a:latin typeface="Cambria Math" panose="02040503050406030204" pitchFamily="18" charset="0"/>
                          </a:rPr>
                        </m:ctrlPr>
                      </m:fPr>
                      <m:num>
                        <m:r>
                          <a:rPr lang="en-US" sz="3600" i="1">
                            <a:solidFill>
                              <a:schemeClr val="tx1"/>
                            </a:solidFill>
                            <a:latin typeface="Cambria Math" panose="02040503050406030204" pitchFamily="18" charset="0"/>
                          </a:rPr>
                          <m:t>1</m:t>
                        </m:r>
                      </m:num>
                      <m:den>
                        <m:r>
                          <a:rPr lang="en-US" sz="3600" i="1">
                            <a:solidFill>
                              <a:schemeClr val="tx1"/>
                            </a:solidFill>
                            <a:latin typeface="Cambria Math" panose="02040503050406030204" pitchFamily="18" charset="0"/>
                          </a:rPr>
                          <m:t>5</m:t>
                        </m:r>
                      </m:den>
                    </m:f>
                  </m:oMath>
                </a14:m>
                <a:r>
                  <a:rPr lang="en-US" sz="2800" smtClean="0">
                    <a:solidFill>
                      <a:schemeClr val="tx1"/>
                    </a:solidFill>
                    <a:latin typeface="Arial" panose="020B0604020202020204" pitchFamily="34" charset="0"/>
                    <a:cs typeface="Arial" panose="020B0604020202020204" pitchFamily="34" charset="0"/>
                  </a:rPr>
                  <a:t> khi </a:t>
                </a:r>
                <a:r>
                  <a:rPr lang="en-US" sz="2800" smtClean="0">
                    <a:solidFill>
                      <a:srgbClr val="FF0000"/>
                    </a:solidFill>
                    <a:latin typeface="Arial" panose="020B0604020202020204" pitchFamily="34" charset="0"/>
                    <a:cs typeface="Arial" panose="020B0604020202020204" pitchFamily="34" charset="0"/>
                  </a:rPr>
                  <a:t>nhân</a:t>
                </a:r>
                <a:r>
                  <a:rPr lang="en-US" sz="2800" smtClean="0">
                    <a:solidFill>
                      <a:schemeClr val="tx1"/>
                    </a:solidFill>
                    <a:latin typeface="Arial" panose="020B0604020202020204" pitchFamily="34" charset="0"/>
                    <a:cs typeface="Arial" panose="020B0604020202020204" pitchFamily="34" charset="0"/>
                  </a:rPr>
                  <a:t> cả tử và mẫu với 2 ?</a:t>
                </a:r>
                <a:endParaRPr lang="en-US" sz="2800">
                  <a:solidFill>
                    <a:schemeClr val="tx1"/>
                  </a:solidFill>
                  <a:latin typeface="Arial" panose="020B0604020202020204" pitchFamily="34" charset="0"/>
                  <a:cs typeface="Arial" panose="020B0604020202020204" pitchFamily="34" charset="0"/>
                </a:endParaRPr>
              </a:p>
            </p:txBody>
          </p:sp>
        </mc:Choice>
        <mc:Fallback xmlns="">
          <p:sp>
            <p:nvSpPr>
              <p:cNvPr id="2" name="Cloud Callout 1"/>
              <p:cNvSpPr>
                <a:spLocks noRot="1" noChangeAspect="1" noMove="1" noResize="1" noEditPoints="1" noAdjustHandles="1" noChangeArrowheads="1" noChangeShapeType="1" noTextEdit="1"/>
              </p:cNvSpPr>
              <p:nvPr/>
            </p:nvSpPr>
            <p:spPr>
              <a:xfrm>
                <a:off x="-153730" y="2218320"/>
                <a:ext cx="6995161" cy="2560953"/>
              </a:xfrm>
              <a:prstGeom prst="cloudCallout">
                <a:avLst>
                  <a:gd name="adj1" fmla="val -20833"/>
                  <a:gd name="adj2" fmla="val -63064"/>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loud Callout 31"/>
              <p:cNvSpPr/>
              <p:nvPr/>
            </p:nvSpPr>
            <p:spPr>
              <a:xfrm>
                <a:off x="5394668" y="2372635"/>
                <a:ext cx="6995161" cy="2560953"/>
              </a:xfrm>
              <a:prstGeom prst="cloudCallout">
                <a:avLst>
                  <a:gd name="adj1" fmla="val -18872"/>
                  <a:gd name="adj2" fmla="val -6544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Nhận xét gì về giá trị của phân số </a:t>
                </a:r>
                <a14:m>
                  <m:oMath xmlns:m="http://schemas.openxmlformats.org/officeDocument/2006/math">
                    <m:f>
                      <m:fPr>
                        <m:ctrlPr>
                          <a:rPr lang="en-US" sz="3600" i="1">
                            <a:solidFill>
                              <a:schemeClr val="tx1"/>
                            </a:solidFill>
                            <a:latin typeface="Cambria Math" panose="02040503050406030204" pitchFamily="18" charset="0"/>
                          </a:rPr>
                        </m:ctrlPr>
                      </m:fPr>
                      <m:num>
                        <m:r>
                          <a:rPr lang="en-US" sz="3600" b="0" i="1" smtClean="0">
                            <a:solidFill>
                              <a:schemeClr val="tx1"/>
                            </a:solidFill>
                            <a:latin typeface="Cambria Math" panose="02040503050406030204" pitchFamily="18" charset="0"/>
                          </a:rPr>
                          <m:t>4</m:t>
                        </m:r>
                      </m:num>
                      <m:den>
                        <m:r>
                          <a:rPr lang="en-US" sz="3600" b="0" i="1" smtClean="0">
                            <a:solidFill>
                              <a:schemeClr val="tx1"/>
                            </a:solidFill>
                            <a:latin typeface="Cambria Math" panose="02040503050406030204" pitchFamily="18" charset="0"/>
                          </a:rPr>
                          <m:t>24</m:t>
                        </m:r>
                      </m:den>
                    </m:f>
                  </m:oMath>
                </a14:m>
                <a:r>
                  <a:rPr lang="en-US" sz="2800" smtClean="0">
                    <a:solidFill>
                      <a:schemeClr val="tx1"/>
                    </a:solidFill>
                    <a:latin typeface="Arial" panose="020B0604020202020204" pitchFamily="34" charset="0"/>
                    <a:cs typeface="Arial" panose="020B0604020202020204" pitchFamily="34" charset="0"/>
                  </a:rPr>
                  <a:t> khi </a:t>
                </a:r>
                <a:r>
                  <a:rPr lang="en-US" sz="2800" smtClean="0">
                    <a:solidFill>
                      <a:srgbClr val="FF0000"/>
                    </a:solidFill>
                    <a:latin typeface="Arial" panose="020B0604020202020204" pitchFamily="34" charset="0"/>
                    <a:cs typeface="Arial" panose="020B0604020202020204" pitchFamily="34" charset="0"/>
                  </a:rPr>
                  <a:t>chia</a:t>
                </a:r>
                <a:r>
                  <a:rPr lang="en-US" sz="2800" smtClean="0">
                    <a:solidFill>
                      <a:schemeClr val="tx1"/>
                    </a:solidFill>
                    <a:latin typeface="Arial" panose="020B0604020202020204" pitchFamily="34" charset="0"/>
                    <a:cs typeface="Arial" panose="020B0604020202020204" pitchFamily="34" charset="0"/>
                  </a:rPr>
                  <a:t> cả tử và mẫu cho (- 4) ?</a:t>
                </a:r>
                <a:endParaRPr lang="en-US" sz="2800">
                  <a:solidFill>
                    <a:schemeClr val="tx1"/>
                  </a:solidFill>
                  <a:latin typeface="Arial" panose="020B0604020202020204" pitchFamily="34" charset="0"/>
                  <a:cs typeface="Arial" panose="020B0604020202020204" pitchFamily="34" charset="0"/>
                </a:endParaRPr>
              </a:p>
            </p:txBody>
          </p:sp>
        </mc:Choice>
        <mc:Fallback xmlns="">
          <p:sp>
            <p:nvSpPr>
              <p:cNvPr id="32" name="Cloud Callout 31"/>
              <p:cNvSpPr>
                <a:spLocks noRot="1" noChangeAspect="1" noMove="1" noResize="1" noEditPoints="1" noAdjustHandles="1" noChangeArrowheads="1" noChangeShapeType="1" noTextEdit="1"/>
              </p:cNvSpPr>
              <p:nvPr/>
            </p:nvSpPr>
            <p:spPr>
              <a:xfrm>
                <a:off x="5394668" y="2372635"/>
                <a:ext cx="6995161" cy="2560953"/>
              </a:xfrm>
              <a:prstGeom prst="cloudCallout">
                <a:avLst>
                  <a:gd name="adj1" fmla="val -18872"/>
                  <a:gd name="adj2" fmla="val -65444"/>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Callout 9"/>
              <p:cNvSpPr/>
              <p:nvPr/>
            </p:nvSpPr>
            <p:spPr>
              <a:xfrm>
                <a:off x="-30587" y="2496294"/>
                <a:ext cx="5678928" cy="1950765"/>
              </a:xfrm>
              <a:prstGeom prst="wedgeEllipseCallout">
                <a:avLst>
                  <a:gd name="adj1" fmla="val -16365"/>
                  <a:gd name="adj2" fmla="val -7843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Giá </a:t>
                </a:r>
                <a:r>
                  <a:rPr lang="en-US" sz="2800">
                    <a:solidFill>
                      <a:schemeClr val="tx1"/>
                    </a:solidFill>
                    <a:latin typeface="Arial" panose="020B0604020202020204" pitchFamily="34" charset="0"/>
                    <a:cs typeface="Arial" panose="020B0604020202020204" pitchFamily="34" charset="0"/>
                  </a:rPr>
                  <a:t>trị của phân số </a:t>
                </a:r>
                <a14:m>
                  <m:oMath xmlns:m="http://schemas.openxmlformats.org/officeDocument/2006/math">
                    <m:f>
                      <m:fPr>
                        <m:ctrlPr>
                          <a:rPr lang="en-US" sz="3600" i="1">
                            <a:solidFill>
                              <a:schemeClr val="tx1"/>
                            </a:solidFill>
                            <a:latin typeface="Cambria Math" panose="02040503050406030204" pitchFamily="18" charset="0"/>
                          </a:rPr>
                        </m:ctrlPr>
                      </m:fPr>
                      <m:num>
                        <m:r>
                          <a:rPr lang="en-US" sz="3600" i="1">
                            <a:solidFill>
                              <a:schemeClr val="tx1"/>
                            </a:solidFill>
                            <a:latin typeface="Cambria Math" panose="02040503050406030204" pitchFamily="18" charset="0"/>
                          </a:rPr>
                          <m:t>1</m:t>
                        </m:r>
                      </m:num>
                      <m:den>
                        <m:r>
                          <a:rPr lang="en-US" sz="3600" i="1">
                            <a:solidFill>
                              <a:schemeClr val="tx1"/>
                            </a:solidFill>
                            <a:latin typeface="Cambria Math" panose="02040503050406030204" pitchFamily="18" charset="0"/>
                          </a:rPr>
                          <m:t>5</m:t>
                        </m:r>
                      </m:den>
                    </m:f>
                  </m:oMath>
                </a14:m>
                <a:r>
                  <a:rPr lang="en-US" sz="2800">
                    <a:solidFill>
                      <a:schemeClr val="tx1"/>
                    </a:solidFill>
                    <a:latin typeface="Arial" panose="020B0604020202020204" pitchFamily="34" charset="0"/>
                    <a:cs typeface="Arial" panose="020B0604020202020204" pitchFamily="34" charset="0"/>
                  </a:rPr>
                  <a:t> </a:t>
                </a:r>
                <a:r>
                  <a:rPr lang="en-US" sz="2800" smtClean="0">
                    <a:solidFill>
                      <a:srgbClr val="FF0000"/>
                    </a:solidFill>
                    <a:latin typeface="Arial" panose="020B0604020202020204" pitchFamily="34" charset="0"/>
                    <a:cs typeface="Arial" panose="020B0604020202020204" pitchFamily="34" charset="0"/>
                  </a:rPr>
                  <a:t>không thay đổi </a:t>
                </a:r>
                <a:r>
                  <a:rPr lang="en-US" sz="2800" smtClean="0">
                    <a:solidFill>
                      <a:schemeClr val="tx1"/>
                    </a:solidFill>
                    <a:latin typeface="Arial" panose="020B0604020202020204" pitchFamily="34" charset="0"/>
                    <a:cs typeface="Arial" panose="020B0604020202020204" pitchFamily="34" charset="0"/>
                  </a:rPr>
                  <a:t>khi </a:t>
                </a:r>
                <a:r>
                  <a:rPr lang="en-US" sz="2800">
                    <a:solidFill>
                      <a:srgbClr val="FF0000"/>
                    </a:solidFill>
                    <a:latin typeface="Arial" panose="020B0604020202020204" pitchFamily="34" charset="0"/>
                    <a:cs typeface="Arial" panose="020B0604020202020204" pitchFamily="34" charset="0"/>
                  </a:rPr>
                  <a:t>nhân</a:t>
                </a:r>
                <a:r>
                  <a:rPr lang="en-US" sz="2800">
                    <a:solidFill>
                      <a:schemeClr val="tx1"/>
                    </a:solidFill>
                    <a:latin typeface="Arial" panose="020B0604020202020204" pitchFamily="34" charset="0"/>
                    <a:cs typeface="Arial" panose="020B0604020202020204" pitchFamily="34" charset="0"/>
                  </a:rPr>
                  <a:t> cả tử và mẫu với </a:t>
                </a:r>
                <a:r>
                  <a:rPr lang="en-US" sz="2800" smtClean="0">
                    <a:solidFill>
                      <a:schemeClr val="tx1"/>
                    </a:solidFill>
                    <a:latin typeface="Arial" panose="020B0604020202020204" pitchFamily="34" charset="0"/>
                    <a:cs typeface="Arial" panose="020B0604020202020204" pitchFamily="34" charset="0"/>
                  </a:rPr>
                  <a:t>2.</a:t>
                </a:r>
                <a:endParaRPr lang="en-US" sz="2800">
                  <a:latin typeface="Arial" panose="020B0604020202020204" pitchFamily="34" charset="0"/>
                  <a:cs typeface="Arial" panose="020B0604020202020204" pitchFamily="34" charset="0"/>
                </a:endParaRPr>
              </a:p>
            </p:txBody>
          </p:sp>
        </mc:Choice>
        <mc:Fallback xmlns="">
          <p:sp>
            <p:nvSpPr>
              <p:cNvPr id="10" name="Oval Callout 9"/>
              <p:cNvSpPr>
                <a:spLocks noRot="1" noChangeAspect="1" noMove="1" noResize="1" noEditPoints="1" noAdjustHandles="1" noChangeArrowheads="1" noChangeShapeType="1" noTextEdit="1"/>
              </p:cNvSpPr>
              <p:nvPr/>
            </p:nvSpPr>
            <p:spPr>
              <a:xfrm>
                <a:off x="-30587" y="2496294"/>
                <a:ext cx="5678928" cy="1950765"/>
              </a:xfrm>
              <a:prstGeom prst="wedgeEllipseCallout">
                <a:avLst>
                  <a:gd name="adj1" fmla="val -16365"/>
                  <a:gd name="adj2" fmla="val -78439"/>
                </a:avLst>
              </a:prstGeom>
              <a:blipFill rotWithShape="0">
                <a:blip r:embed="rId8"/>
                <a:stretch>
                  <a:fillRect b="-1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val Callout 32"/>
              <p:cNvSpPr/>
              <p:nvPr/>
            </p:nvSpPr>
            <p:spPr>
              <a:xfrm>
                <a:off x="5823245" y="2535223"/>
                <a:ext cx="5678928" cy="1911836"/>
              </a:xfrm>
              <a:prstGeom prst="wedgeEllipseCallout">
                <a:avLst>
                  <a:gd name="adj1" fmla="val -20390"/>
                  <a:gd name="adj2" fmla="val -7384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Arial" panose="020B0604020202020204" pitchFamily="34" charset="0"/>
                    <a:cs typeface="Arial" panose="020B0604020202020204" pitchFamily="34" charset="0"/>
                  </a:rPr>
                  <a:t>Giá </a:t>
                </a:r>
                <a:r>
                  <a:rPr lang="en-US" sz="2800">
                    <a:solidFill>
                      <a:schemeClr val="tx1"/>
                    </a:solidFill>
                    <a:latin typeface="Arial" panose="020B0604020202020204" pitchFamily="34" charset="0"/>
                    <a:cs typeface="Arial" panose="020B0604020202020204" pitchFamily="34" charset="0"/>
                  </a:rPr>
                  <a:t>trị của phân số </a:t>
                </a:r>
                <a14:m>
                  <m:oMath xmlns:m="http://schemas.openxmlformats.org/officeDocument/2006/math">
                    <m:f>
                      <m:fPr>
                        <m:ctrlPr>
                          <a:rPr lang="en-US" sz="3600" i="1">
                            <a:solidFill>
                              <a:schemeClr val="tx1"/>
                            </a:solidFill>
                            <a:latin typeface="Cambria Math" panose="02040503050406030204" pitchFamily="18" charset="0"/>
                          </a:rPr>
                        </m:ctrlPr>
                      </m:fPr>
                      <m:num>
                        <m:r>
                          <a:rPr lang="en-US" sz="3600" b="0" i="1" smtClean="0">
                            <a:solidFill>
                              <a:schemeClr val="tx1"/>
                            </a:solidFill>
                            <a:latin typeface="Cambria Math" panose="02040503050406030204" pitchFamily="18" charset="0"/>
                          </a:rPr>
                          <m:t>4</m:t>
                        </m:r>
                      </m:num>
                      <m:den>
                        <m:r>
                          <a:rPr lang="en-US" sz="3600" b="0" i="1" smtClean="0">
                            <a:solidFill>
                              <a:schemeClr val="tx1"/>
                            </a:solidFill>
                            <a:latin typeface="Cambria Math" panose="02040503050406030204" pitchFamily="18" charset="0"/>
                          </a:rPr>
                          <m:t>24</m:t>
                        </m:r>
                      </m:den>
                    </m:f>
                  </m:oMath>
                </a14:m>
                <a:r>
                  <a:rPr lang="en-US" sz="2800">
                    <a:solidFill>
                      <a:schemeClr val="tx1"/>
                    </a:solidFill>
                    <a:latin typeface="Arial" panose="020B0604020202020204" pitchFamily="34" charset="0"/>
                    <a:cs typeface="Arial" panose="020B0604020202020204" pitchFamily="34" charset="0"/>
                  </a:rPr>
                  <a:t> </a:t>
                </a:r>
                <a:r>
                  <a:rPr lang="en-US" sz="2800" smtClean="0">
                    <a:solidFill>
                      <a:srgbClr val="FF0000"/>
                    </a:solidFill>
                    <a:latin typeface="Arial" panose="020B0604020202020204" pitchFamily="34" charset="0"/>
                    <a:cs typeface="Arial" panose="020B0604020202020204" pitchFamily="34" charset="0"/>
                  </a:rPr>
                  <a:t>không thay đổi </a:t>
                </a:r>
                <a:r>
                  <a:rPr lang="en-US" sz="2800" smtClean="0">
                    <a:solidFill>
                      <a:schemeClr val="tx1"/>
                    </a:solidFill>
                    <a:latin typeface="Arial" panose="020B0604020202020204" pitchFamily="34" charset="0"/>
                    <a:cs typeface="Arial" panose="020B0604020202020204" pitchFamily="34" charset="0"/>
                  </a:rPr>
                  <a:t>khi </a:t>
                </a:r>
                <a:r>
                  <a:rPr lang="en-US" sz="2800" smtClean="0">
                    <a:solidFill>
                      <a:srgbClr val="FF0000"/>
                    </a:solidFill>
                    <a:latin typeface="Arial" panose="020B0604020202020204" pitchFamily="34" charset="0"/>
                    <a:cs typeface="Arial" panose="020B0604020202020204" pitchFamily="34" charset="0"/>
                  </a:rPr>
                  <a:t>chia</a:t>
                </a:r>
                <a:r>
                  <a:rPr lang="en-US" sz="2800" smtClean="0">
                    <a:solidFill>
                      <a:schemeClr val="tx1"/>
                    </a:solidFill>
                    <a:latin typeface="Arial" panose="020B0604020202020204" pitchFamily="34" charset="0"/>
                    <a:cs typeface="Arial" panose="020B0604020202020204" pitchFamily="34" charset="0"/>
                  </a:rPr>
                  <a:t> </a:t>
                </a:r>
                <a:r>
                  <a:rPr lang="en-US" sz="2800">
                    <a:solidFill>
                      <a:schemeClr val="tx1"/>
                    </a:solidFill>
                    <a:latin typeface="Arial" panose="020B0604020202020204" pitchFamily="34" charset="0"/>
                    <a:cs typeface="Arial" panose="020B0604020202020204" pitchFamily="34" charset="0"/>
                  </a:rPr>
                  <a:t>cả tử và mẫu cho (- 4</a:t>
                </a:r>
                <a:r>
                  <a:rPr lang="en-US" sz="2800" smtClean="0">
                    <a:solidFill>
                      <a:schemeClr val="tx1"/>
                    </a:solidFill>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mc:Choice>
        <mc:Fallback xmlns="">
          <p:sp>
            <p:nvSpPr>
              <p:cNvPr id="33" name="Oval Callout 32"/>
              <p:cNvSpPr>
                <a:spLocks noRot="1" noChangeAspect="1" noMove="1" noResize="1" noEditPoints="1" noAdjustHandles="1" noChangeArrowheads="1" noChangeShapeType="1" noTextEdit="1"/>
              </p:cNvSpPr>
              <p:nvPr/>
            </p:nvSpPr>
            <p:spPr>
              <a:xfrm>
                <a:off x="5823245" y="2535223"/>
                <a:ext cx="5678928" cy="1911836"/>
              </a:xfrm>
              <a:prstGeom prst="wedgeEllipseCallout">
                <a:avLst>
                  <a:gd name="adj1" fmla="val -20390"/>
                  <a:gd name="adj2" fmla="val -73840"/>
                </a:avLst>
              </a:prstGeom>
              <a:blipFill rotWithShape="0">
                <a:blip r:embed="rId9"/>
                <a:stretch>
                  <a:fillRect b="-2545"/>
                </a:stretch>
              </a:blipFill>
            </p:spPr>
            <p:txBody>
              <a:bodyPr/>
              <a:lstStyle/>
              <a:p>
                <a:r>
                  <a:rPr lang="en-US">
                    <a:noFill/>
                  </a:rPr>
                  <a:t> </a:t>
                </a:r>
              </a:p>
            </p:txBody>
          </p:sp>
        </mc:Fallback>
      </mc:AlternateContent>
      <p:sp>
        <p:nvSpPr>
          <p:cNvPr id="34" name="TextBox 33"/>
          <p:cNvSpPr txBox="1"/>
          <p:nvPr/>
        </p:nvSpPr>
        <p:spPr>
          <a:xfrm>
            <a:off x="624840" y="4534401"/>
            <a:ext cx="10327846" cy="954107"/>
          </a:xfrm>
          <a:prstGeom prst="rect">
            <a:avLst/>
          </a:prstGeom>
          <a:solidFill>
            <a:schemeClr val="accent1">
              <a:lumMod val="60000"/>
              <a:lumOff val="40000"/>
            </a:schemeClr>
          </a:solidFill>
        </p:spPr>
        <p:txBody>
          <a:bodyPr wrap="square" rtlCol="0">
            <a:spAutoFit/>
          </a:bodyPr>
          <a:lstStyle/>
          <a:p>
            <a:r>
              <a:rPr lang="en-US" sz="2800" smtClean="0">
                <a:latin typeface="Arial" panose="020B0604020202020204" pitchFamily="34" charset="0"/>
                <a:cs typeface="Arial" panose="020B0604020202020204" pitchFamily="34" charset="0"/>
              </a:rPr>
              <a:t>Nếu ta </a:t>
            </a:r>
            <a:r>
              <a:rPr lang="en-US" sz="2800" smtClean="0">
                <a:solidFill>
                  <a:srgbClr val="FF0000"/>
                </a:solidFill>
                <a:latin typeface="Arial" panose="020B0604020202020204" pitchFamily="34" charset="0"/>
                <a:cs typeface="Arial" panose="020B0604020202020204" pitchFamily="34" charset="0"/>
              </a:rPr>
              <a:t>nhân</a:t>
            </a:r>
            <a:r>
              <a:rPr lang="en-US" sz="2800" smtClean="0">
                <a:latin typeface="Arial" panose="020B0604020202020204" pitchFamily="34" charset="0"/>
                <a:cs typeface="Arial" panose="020B0604020202020204" pitchFamily="34" charset="0"/>
              </a:rPr>
              <a:t> cả tử và mẫu của một phân số với cùng </a:t>
            </a:r>
            <a:r>
              <a:rPr lang="en-US" sz="2800" smtClean="0">
                <a:solidFill>
                  <a:srgbClr val="FF0000"/>
                </a:solidFill>
                <a:latin typeface="Arial" panose="020B0604020202020204" pitchFamily="34" charset="0"/>
                <a:cs typeface="Arial" panose="020B0604020202020204" pitchFamily="34" charset="0"/>
              </a:rPr>
              <a:t>một số nguyên khác 0</a:t>
            </a:r>
            <a:r>
              <a:rPr lang="en-US" sz="2800" smtClean="0">
                <a:latin typeface="Arial" panose="020B0604020202020204" pitchFamily="34" charset="0"/>
                <a:cs typeface="Arial" panose="020B0604020202020204" pitchFamily="34" charset="0"/>
              </a:rPr>
              <a:t> thì ta được một phân số </a:t>
            </a:r>
            <a:r>
              <a:rPr lang="en-US" sz="2800" smtClean="0">
                <a:solidFill>
                  <a:srgbClr val="FF0000"/>
                </a:solidFill>
                <a:latin typeface="Arial" panose="020B0604020202020204" pitchFamily="34" charset="0"/>
                <a:cs typeface="Arial" panose="020B0604020202020204" pitchFamily="34" charset="0"/>
              </a:rPr>
              <a:t>bằng</a:t>
            </a:r>
            <a:r>
              <a:rPr lang="en-US" sz="2800" smtClean="0">
                <a:latin typeface="Arial" panose="020B0604020202020204" pitchFamily="34" charset="0"/>
                <a:cs typeface="Arial" panose="020B0604020202020204" pitchFamily="34" charset="0"/>
              </a:rPr>
              <a:t> phân số đã cho.</a:t>
            </a:r>
            <a:endParaRPr lang="en-US" sz="2800">
              <a:latin typeface="Arial" panose="020B0604020202020204" pitchFamily="34" charset="0"/>
              <a:cs typeface="Arial" panose="020B0604020202020204" pitchFamily="34" charset="0"/>
            </a:endParaRPr>
          </a:p>
        </p:txBody>
      </p:sp>
      <p:sp>
        <p:nvSpPr>
          <p:cNvPr id="35" name="TextBox 34"/>
          <p:cNvSpPr txBox="1"/>
          <p:nvPr/>
        </p:nvSpPr>
        <p:spPr>
          <a:xfrm>
            <a:off x="584741" y="5654718"/>
            <a:ext cx="10358326" cy="954107"/>
          </a:xfrm>
          <a:prstGeom prst="rect">
            <a:avLst/>
          </a:prstGeom>
          <a:solidFill>
            <a:srgbClr val="FFFF00"/>
          </a:solidFill>
        </p:spPr>
        <p:txBody>
          <a:bodyPr wrap="square" rtlCol="0">
            <a:spAutoFit/>
          </a:bodyPr>
          <a:lstStyle/>
          <a:p>
            <a:r>
              <a:rPr lang="en-US" sz="2800" smtClean="0">
                <a:latin typeface="Arial" panose="020B0604020202020204" pitchFamily="34" charset="0"/>
                <a:cs typeface="Arial" panose="020B0604020202020204" pitchFamily="34" charset="0"/>
              </a:rPr>
              <a:t>Nếu ta </a:t>
            </a:r>
            <a:r>
              <a:rPr lang="en-US" sz="2800" smtClean="0">
                <a:solidFill>
                  <a:srgbClr val="FF0000"/>
                </a:solidFill>
                <a:latin typeface="Arial" panose="020B0604020202020204" pitchFamily="34" charset="0"/>
                <a:cs typeface="Arial" panose="020B0604020202020204" pitchFamily="34" charset="0"/>
              </a:rPr>
              <a:t>chia</a:t>
            </a:r>
            <a:r>
              <a:rPr lang="en-US" sz="2800" smtClean="0">
                <a:latin typeface="Arial" panose="020B0604020202020204" pitchFamily="34" charset="0"/>
                <a:cs typeface="Arial" panose="020B0604020202020204" pitchFamily="34" charset="0"/>
              </a:rPr>
              <a:t> cả tử và mẫu của một phân số cho cùng </a:t>
            </a:r>
            <a:r>
              <a:rPr lang="en-US" sz="2800" smtClean="0">
                <a:solidFill>
                  <a:srgbClr val="FF0000"/>
                </a:solidFill>
                <a:latin typeface="Arial" panose="020B0604020202020204" pitchFamily="34" charset="0"/>
                <a:cs typeface="Arial" panose="020B0604020202020204" pitchFamily="34" charset="0"/>
              </a:rPr>
              <a:t>một ước chung </a:t>
            </a:r>
            <a:r>
              <a:rPr lang="en-US" sz="2800" smtClean="0">
                <a:latin typeface="Arial" panose="020B0604020202020204" pitchFamily="34" charset="0"/>
                <a:cs typeface="Arial" panose="020B0604020202020204" pitchFamily="34" charset="0"/>
              </a:rPr>
              <a:t>của chúng thì ta được một phân số </a:t>
            </a:r>
            <a:r>
              <a:rPr lang="en-US" sz="2800" smtClean="0">
                <a:solidFill>
                  <a:srgbClr val="FF0000"/>
                </a:solidFill>
                <a:latin typeface="Arial" panose="020B0604020202020204" pitchFamily="34" charset="0"/>
                <a:cs typeface="Arial" panose="020B0604020202020204" pitchFamily="34" charset="0"/>
              </a:rPr>
              <a:t>bằng</a:t>
            </a:r>
            <a:r>
              <a:rPr lang="en-US" sz="2800" smtClean="0">
                <a:latin typeface="Arial" panose="020B0604020202020204" pitchFamily="34" charset="0"/>
                <a:cs typeface="Arial" panose="020B0604020202020204" pitchFamily="34" charset="0"/>
              </a:rPr>
              <a:t> phân số đã cho.</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162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25"/>
                                        </p:tgtEl>
                                      </p:cBhvr>
                                    </p:animEffect>
                                    <p:set>
                                      <p:cBhvr>
                                        <p:cTn id="10" dur="1" fill="hold">
                                          <p:stCondLst>
                                            <p:cond delay="1999"/>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4"/>
                                        </p:tgtEl>
                                      </p:cBhvr>
                                    </p:animEffect>
                                    <p:set>
                                      <p:cBhvr>
                                        <p:cTn id="15" dur="1" fill="hold">
                                          <p:stCondLst>
                                            <p:cond delay="1999"/>
                                          </p:stCondLst>
                                        </p:cTn>
                                        <p:tgtEl>
                                          <p:spTgt spid="24"/>
                                        </p:tgtEl>
                                        <p:attrNameLst>
                                          <p:attrName>style.visibility</p:attrName>
                                        </p:attrNameLst>
                                      </p:cBhvr>
                                      <p:to>
                                        <p:strVal val="hidden"/>
                                      </p:to>
                                    </p:set>
                                  </p:childTnLst>
                                </p:cTn>
                              </p:par>
                              <p:par>
                                <p:cTn id="16" presetID="6" presetClass="exit" presetSubtype="32" fill="hold" grpId="0" nodeType="withEffect">
                                  <p:stCondLst>
                                    <p:cond delay="0"/>
                                  </p:stCondLst>
                                  <p:childTnLst>
                                    <p:animEffect transition="out" filter="circle(out)">
                                      <p:cBhvr>
                                        <p:cTn id="17" dur="2000"/>
                                        <p:tgtEl>
                                          <p:spTgt spid="23"/>
                                        </p:tgtEl>
                                      </p:cBhvr>
                                    </p:animEffect>
                                    <p:set>
                                      <p:cBhvr>
                                        <p:cTn id="18" dur="1" fill="hold">
                                          <p:stCondLst>
                                            <p:cond delay="1999"/>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1" presetClass="exit" presetSubtype="0" fill="hold" grpId="1"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par>
                                <p:cTn id="45" presetID="1" presetClass="exit" presetSubtype="0" fill="hold" grpId="1" nodeType="with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anim calcmode="lin" valueType="num">
                                      <p:cBhvr>
                                        <p:cTn id="59" dur="1000" fill="hold"/>
                                        <p:tgtEl>
                                          <p:spTgt spid="35"/>
                                        </p:tgtEl>
                                        <p:attrNameLst>
                                          <p:attrName>ppt_x</p:attrName>
                                        </p:attrNameLst>
                                      </p:cBhvr>
                                      <p:tavLst>
                                        <p:tav tm="0">
                                          <p:val>
                                            <p:strVal val="#ppt_x"/>
                                          </p:val>
                                        </p:tav>
                                        <p:tav tm="100000">
                                          <p:val>
                                            <p:strVal val="#ppt_x"/>
                                          </p:val>
                                        </p:tav>
                                      </p:tavLst>
                                    </p:anim>
                                    <p:anim calcmode="lin" valueType="num">
                                      <p:cBhvr>
                                        <p:cTn id="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 grpId="0" animBg="1"/>
      <p:bldP spid="2" grpId="1" animBg="1"/>
      <p:bldP spid="32" grpId="0" animBg="1"/>
      <p:bldP spid="32" grpId="1" animBg="1"/>
      <p:bldP spid="10"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0327" y="849968"/>
            <a:ext cx="6305913" cy="646331"/>
          </a:xfrm>
          <a:prstGeom prst="rect">
            <a:avLst/>
          </a:prstGeom>
          <a:noFill/>
        </p:spPr>
        <p:txBody>
          <a:bodyPr wrap="square" rtlCol="0">
            <a:spAutoFit/>
          </a:bodyPr>
          <a:lstStyle/>
          <a:p>
            <a:r>
              <a:rPr lang="en-US" sz="3600" smtClean="0">
                <a:solidFill>
                  <a:srgbClr val="C00000"/>
                </a:solidFill>
                <a:latin typeface="Arial" panose="020B0604020202020204" pitchFamily="34" charset="0"/>
                <a:cs typeface="Arial" panose="020B0604020202020204" pitchFamily="34" charset="0"/>
              </a:rPr>
              <a:t>Tính chất cơ bản của phân số</a:t>
            </a:r>
            <a:endParaRPr lang="en-US" sz="360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083431" y="1842951"/>
            <a:ext cx="10327846" cy="954107"/>
          </a:xfrm>
          <a:prstGeom prst="rect">
            <a:avLst/>
          </a:prstGeom>
          <a:solidFill>
            <a:schemeClr val="accent1">
              <a:lumMod val="60000"/>
              <a:lumOff val="40000"/>
            </a:schemeClr>
          </a:solidFill>
        </p:spPr>
        <p:txBody>
          <a:bodyPr wrap="square" rtlCol="0">
            <a:spAutoFit/>
          </a:bodyPr>
          <a:lstStyle/>
          <a:p>
            <a:r>
              <a:rPr lang="en-US" sz="2800" smtClean="0">
                <a:latin typeface="Arial" panose="020B0604020202020204" pitchFamily="34" charset="0"/>
                <a:cs typeface="Arial" panose="020B0604020202020204" pitchFamily="34" charset="0"/>
              </a:rPr>
              <a:t>Nếu ta </a:t>
            </a:r>
            <a:r>
              <a:rPr lang="en-US" sz="2800" smtClean="0">
                <a:solidFill>
                  <a:srgbClr val="FF0000"/>
                </a:solidFill>
                <a:latin typeface="Arial" panose="020B0604020202020204" pitchFamily="34" charset="0"/>
                <a:cs typeface="Arial" panose="020B0604020202020204" pitchFamily="34" charset="0"/>
              </a:rPr>
              <a:t>nhân</a:t>
            </a:r>
            <a:r>
              <a:rPr lang="en-US" sz="2800" smtClean="0">
                <a:latin typeface="Arial" panose="020B0604020202020204" pitchFamily="34" charset="0"/>
                <a:cs typeface="Arial" panose="020B0604020202020204" pitchFamily="34" charset="0"/>
              </a:rPr>
              <a:t> cả tử và mẫu của một phân số với cùng </a:t>
            </a:r>
            <a:r>
              <a:rPr lang="en-US" sz="2800" smtClean="0">
                <a:solidFill>
                  <a:srgbClr val="FF0000"/>
                </a:solidFill>
                <a:latin typeface="Arial" panose="020B0604020202020204" pitchFamily="34" charset="0"/>
                <a:cs typeface="Arial" panose="020B0604020202020204" pitchFamily="34" charset="0"/>
              </a:rPr>
              <a:t>một số nguyên khác 0</a:t>
            </a:r>
            <a:r>
              <a:rPr lang="en-US" sz="2800" smtClean="0">
                <a:latin typeface="Arial" panose="020B0604020202020204" pitchFamily="34" charset="0"/>
                <a:cs typeface="Arial" panose="020B0604020202020204" pitchFamily="34" charset="0"/>
              </a:rPr>
              <a:t> thì ta được một phân số </a:t>
            </a:r>
            <a:r>
              <a:rPr lang="en-US" sz="2800" smtClean="0">
                <a:solidFill>
                  <a:srgbClr val="FF0000"/>
                </a:solidFill>
                <a:latin typeface="Arial" panose="020B0604020202020204" pitchFamily="34" charset="0"/>
                <a:cs typeface="Arial" panose="020B0604020202020204" pitchFamily="34" charset="0"/>
              </a:rPr>
              <a:t>bằng</a:t>
            </a:r>
            <a:r>
              <a:rPr lang="en-US" sz="2800" smtClean="0">
                <a:latin typeface="Arial" panose="020B0604020202020204" pitchFamily="34" charset="0"/>
                <a:cs typeface="Arial" panose="020B0604020202020204" pitchFamily="34" charset="0"/>
              </a:rPr>
              <a:t> phân số đã cho.</a:t>
            </a:r>
            <a:endParaRPr lang="en-US" sz="2800">
              <a:latin typeface="Arial" panose="020B0604020202020204" pitchFamily="34" charset="0"/>
              <a:cs typeface="Arial" panose="020B0604020202020204" pitchFamily="34" charset="0"/>
            </a:endParaRPr>
          </a:p>
        </p:txBody>
      </p:sp>
      <p:sp>
        <p:nvSpPr>
          <p:cNvPr id="6" name="TextBox 5"/>
          <p:cNvSpPr txBox="1"/>
          <p:nvPr/>
        </p:nvSpPr>
        <p:spPr>
          <a:xfrm>
            <a:off x="1068191" y="4222927"/>
            <a:ext cx="10358326" cy="954107"/>
          </a:xfrm>
          <a:prstGeom prst="rect">
            <a:avLst/>
          </a:prstGeom>
          <a:solidFill>
            <a:srgbClr val="FFFF00"/>
          </a:solidFill>
        </p:spPr>
        <p:txBody>
          <a:bodyPr wrap="square" rtlCol="0">
            <a:spAutoFit/>
          </a:bodyPr>
          <a:lstStyle/>
          <a:p>
            <a:r>
              <a:rPr lang="en-US" sz="2800" smtClean="0">
                <a:latin typeface="Arial" panose="020B0604020202020204" pitchFamily="34" charset="0"/>
                <a:cs typeface="Arial" panose="020B0604020202020204" pitchFamily="34" charset="0"/>
              </a:rPr>
              <a:t>Nếu ta </a:t>
            </a:r>
            <a:r>
              <a:rPr lang="en-US" sz="2800" smtClean="0">
                <a:solidFill>
                  <a:srgbClr val="FF0000"/>
                </a:solidFill>
                <a:latin typeface="Arial" panose="020B0604020202020204" pitchFamily="34" charset="0"/>
                <a:cs typeface="Arial" panose="020B0604020202020204" pitchFamily="34" charset="0"/>
              </a:rPr>
              <a:t>chia</a:t>
            </a:r>
            <a:r>
              <a:rPr lang="en-US" sz="2800" smtClean="0">
                <a:latin typeface="Arial" panose="020B0604020202020204" pitchFamily="34" charset="0"/>
                <a:cs typeface="Arial" panose="020B0604020202020204" pitchFamily="34" charset="0"/>
              </a:rPr>
              <a:t> cả tử và mẫu của một phân số cho cùng </a:t>
            </a:r>
            <a:r>
              <a:rPr lang="en-US" sz="2800" smtClean="0">
                <a:solidFill>
                  <a:srgbClr val="FF0000"/>
                </a:solidFill>
                <a:latin typeface="Arial" panose="020B0604020202020204" pitchFamily="34" charset="0"/>
                <a:cs typeface="Arial" panose="020B0604020202020204" pitchFamily="34" charset="0"/>
              </a:rPr>
              <a:t>một ước chung </a:t>
            </a:r>
            <a:r>
              <a:rPr lang="en-US" sz="2800" smtClean="0">
                <a:latin typeface="Arial" panose="020B0604020202020204" pitchFamily="34" charset="0"/>
                <a:cs typeface="Arial" panose="020B0604020202020204" pitchFamily="34" charset="0"/>
              </a:rPr>
              <a:t>của chúng thì ta được một phân số </a:t>
            </a:r>
            <a:r>
              <a:rPr lang="en-US" sz="2800" smtClean="0">
                <a:solidFill>
                  <a:srgbClr val="FF0000"/>
                </a:solidFill>
                <a:latin typeface="Arial" panose="020B0604020202020204" pitchFamily="34" charset="0"/>
                <a:cs typeface="Arial" panose="020B0604020202020204" pitchFamily="34" charset="0"/>
              </a:rPr>
              <a:t>bằng</a:t>
            </a:r>
            <a:r>
              <a:rPr lang="en-US" sz="2800" smtClean="0">
                <a:latin typeface="Arial" panose="020B0604020202020204" pitchFamily="34" charset="0"/>
                <a:cs typeface="Arial" panose="020B0604020202020204" pitchFamily="34" charset="0"/>
              </a:rPr>
              <a:t> phân số đã cho.</a:t>
            </a:r>
            <a:endParaRPr lang="en-US" sz="2800">
              <a:latin typeface="Arial" panose="020B0604020202020204" pitchFamily="34" charset="0"/>
              <a:cs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456536" y="503316"/>
            <a:ext cx="1253791" cy="1179009"/>
          </a:xfrm>
          <a:prstGeom prst="rect">
            <a:avLst/>
          </a:prstGeom>
          <a:noFill/>
          <a:ln>
            <a:noFill/>
          </a:ln>
        </p:spPr>
      </p:pic>
      <mc:AlternateContent xmlns:mc="http://schemas.openxmlformats.org/markup-compatibility/2006" xmlns:a14="http://schemas.microsoft.com/office/drawing/2010/main">
        <mc:Choice Requires="a14">
          <p:sp>
            <p:nvSpPr>
              <p:cNvPr id="2" name="TextBox 1"/>
              <p:cNvSpPr txBox="1"/>
              <p:nvPr/>
            </p:nvSpPr>
            <p:spPr>
              <a:xfrm>
                <a:off x="2956560" y="2989863"/>
                <a:ext cx="4922520" cy="830292"/>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𝑏</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𝑚</m:t>
                          </m:r>
                        </m:num>
                        <m:den>
                          <m:r>
                            <a:rPr lang="en-US" sz="2800" b="0" i="1" smtClean="0">
                              <a:latin typeface="Cambria Math" panose="02040503050406030204" pitchFamily="18" charset="0"/>
                            </a:rPr>
                            <m:t>𝑏</m:t>
                          </m:r>
                          <m:r>
                            <a:rPr lang="en-US" sz="2800" b="0" i="1" smtClean="0">
                              <a:latin typeface="Cambria Math" panose="02040503050406030204" pitchFamily="18" charset="0"/>
                            </a:rPr>
                            <m:t>.</m:t>
                          </m:r>
                          <m:r>
                            <a:rPr lang="en-US" sz="2800" b="0" i="1" smtClean="0">
                              <a:latin typeface="Cambria Math" panose="02040503050406030204" pitchFamily="18" charset="0"/>
                            </a:rPr>
                            <m:t>𝑚</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0" smtClean="0">
                          <a:latin typeface="Cambria Math" panose="02040503050406030204" pitchFamily="18" charset="0"/>
                        </a:rPr>
                        <m:t>ớ</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a:rPr lang="en-US" sz="2800" b="0" i="1" smtClean="0">
                          <a:latin typeface="Cambria Math" panose="02040503050406030204" pitchFamily="18" charset="0"/>
                        </a:rPr>
                        <m:t>𝑚</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𝑍</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𝑚</m:t>
                      </m:r>
                      <m:r>
                        <a:rPr lang="en-US" sz="2800" b="0" i="1" smtClean="0">
                          <a:latin typeface="Cambria Math" panose="02040503050406030204" pitchFamily="18" charset="0"/>
                          <a:ea typeface="Cambria Math" panose="02040503050406030204" pitchFamily="18" charset="0"/>
                        </a:rPr>
                        <m:t>≠0</m:t>
                      </m:r>
                    </m:oMath>
                  </m:oMathPara>
                </a14:m>
                <a:endParaRPr lang="en-US" sz="28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956560" y="2989863"/>
                <a:ext cx="4922520" cy="830292"/>
              </a:xfrm>
              <a:prstGeom prst="rect">
                <a:avLst/>
              </a:prstGeom>
              <a:blipFill rotWithShape="0">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956560" y="5428263"/>
                <a:ext cx="4922520" cy="830292"/>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𝑏</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𝑛</m:t>
                          </m:r>
                        </m:num>
                        <m:den>
                          <m:r>
                            <a:rPr lang="en-US" sz="2800" b="0" i="1" smtClean="0">
                              <a:latin typeface="Cambria Math" panose="02040503050406030204" pitchFamily="18" charset="0"/>
                            </a:rPr>
                            <m:t>𝑏</m:t>
                          </m:r>
                          <m:r>
                            <a:rPr lang="en-US" sz="2800" b="0" i="1" smtClean="0">
                              <a:latin typeface="Cambria Math" panose="02040503050406030204" pitchFamily="18" charset="0"/>
                            </a:rPr>
                            <m:t>:</m:t>
                          </m:r>
                          <m:r>
                            <a:rPr lang="en-US" sz="2800" b="0" i="1" smtClean="0">
                              <a:latin typeface="Cambria Math" panose="02040503050406030204" pitchFamily="18" charset="0"/>
                            </a:rPr>
                            <m:t>𝑛</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0" smtClean="0">
                          <a:latin typeface="Cambria Math" panose="02040503050406030204" pitchFamily="18" charset="0"/>
                        </a:rPr>
                        <m:t>ớ</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a:rPr lang="en-US" sz="2800" b="0" i="1" smtClean="0">
                          <a:latin typeface="Cambria Math" panose="02040503050406030204" pitchFamily="18" charset="0"/>
                        </a:rPr>
                        <m:t>𝑛</m:t>
                      </m:r>
                      <m:r>
                        <a:rPr lang="en-US" sz="2800" b="0" i="1" smtClean="0">
                          <a:latin typeface="Cambria Math" panose="02040503050406030204" pitchFamily="18" charset="0"/>
                          <a:ea typeface="Cambria Math" panose="02040503050406030204" pitchFamily="18" charset="0"/>
                        </a:rPr>
                        <m:t>∈</m:t>
                      </m:r>
                      <m:r>
                        <a:rPr lang="en-US" sz="2800" b="0" i="0" smtClean="0">
                          <a:latin typeface="Cambria Math" panose="02040503050406030204" pitchFamily="18" charset="0"/>
                          <a:ea typeface="Cambria Math" panose="02040503050406030204" pitchFamily="18" charset="0"/>
                        </a:rPr>
                        <m:t>Ư</m:t>
                      </m:r>
                      <m:r>
                        <m:rPr>
                          <m:sty m:val="p"/>
                        </m:rPr>
                        <a:rPr lang="en-US" sz="2800" b="0" i="0" smtClean="0">
                          <a:latin typeface="Cambria Math" panose="02040503050406030204" pitchFamily="18" charset="0"/>
                          <a:ea typeface="Cambria Math" panose="02040503050406030204" pitchFamily="18" charset="0"/>
                        </a:rPr>
                        <m:t>C</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𝑏</m:t>
                      </m:r>
                      <m:r>
                        <a:rPr lang="en-US" sz="2800" b="0" i="1" smtClean="0">
                          <a:latin typeface="Cambria Math" panose="02040503050406030204" pitchFamily="18" charset="0"/>
                          <a:ea typeface="Cambria Math" panose="02040503050406030204" pitchFamily="18" charset="0"/>
                        </a:rPr>
                        <m:t>)</m:t>
                      </m:r>
                    </m:oMath>
                  </m:oMathPara>
                </a14:m>
                <a:endParaRPr lang="en-US" sz="28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956560" y="5428263"/>
                <a:ext cx="4922520" cy="830292"/>
              </a:xfrm>
              <a:prstGeom prst="rect">
                <a:avLst/>
              </a:prstGeom>
              <a:blipFill rotWithShape="0">
                <a:blip r:embed="rId4"/>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5786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303" y="1235076"/>
            <a:ext cx="8586278" cy="923330"/>
          </a:xfrm>
          <a:prstGeom prst="rect">
            <a:avLst/>
          </a:prstGeom>
          <a:noFill/>
        </p:spPr>
        <p:txBody>
          <a:bodyPr wrap="square" rtlCol="0">
            <a:spAutoFit/>
          </a:bodyPr>
          <a:lstStyle/>
          <a:p>
            <a:r>
              <a:rPr lang="en-US" sz="5400" smtClean="0">
                <a:ln w="0"/>
                <a:gradFill flip="none" rotWithShape="1">
                  <a:gsLst>
                    <a:gs pos="38000">
                      <a:srgbClr val="FFFF00"/>
                    </a:gs>
                    <a:gs pos="19000">
                      <a:srgbClr val="00B050"/>
                    </a:gs>
                    <a:gs pos="0">
                      <a:srgbClr val="FF0000"/>
                    </a:gs>
                    <a:gs pos="58000">
                      <a:srgbClr val="FF0000"/>
                    </a:gs>
                    <a:gs pos="80000">
                      <a:srgbClr val="7030A0"/>
                    </a:gs>
                    <a:gs pos="100000">
                      <a:srgbClr val="0070C0"/>
                    </a:gs>
                  </a:gsLst>
                  <a:path path="circle">
                    <a:fillToRect t="100000" r="100000"/>
                  </a:path>
                  <a:tileRect l="-100000" b="-100000"/>
                </a:gradFill>
                <a:effectLst>
                  <a:outerShdw blurRad="50800" dist="38100" dir="13500000" algn="br" rotWithShape="0">
                    <a:prstClr val="black">
                      <a:alpha val="40000"/>
                    </a:prstClr>
                  </a:outerShdw>
                  <a:reflection blurRad="6350" stA="55000" endA="50" endPos="85000" dist="29997" dir="5400000" sy="-100000" algn="bl" rotWithShape="0"/>
                </a:effectLst>
                <a:latin typeface="AntsyPants" pitchFamily="2" charset="0"/>
                <a:cs typeface="Arial" panose="020B0604020202020204" pitchFamily="34" charset="0"/>
              </a:rPr>
              <a:t>THỬ TÀI LIÊN KẾT</a:t>
            </a:r>
          </a:p>
        </p:txBody>
      </p:sp>
      <p:sp>
        <p:nvSpPr>
          <p:cNvPr id="3" name="Rectangle 2"/>
          <p:cNvSpPr/>
          <p:nvPr/>
        </p:nvSpPr>
        <p:spPr>
          <a:xfrm>
            <a:off x="3876113" y="211574"/>
            <a:ext cx="3243196" cy="830997"/>
          </a:xfrm>
          <a:prstGeom prst="rect">
            <a:avLst/>
          </a:prstGeom>
          <a:gradFill flip="none" rotWithShape="1">
            <a:gsLst>
              <a:gs pos="35000">
                <a:srgbClr val="942478"/>
              </a:gs>
              <a:gs pos="16000">
                <a:srgbClr val="FFFF00"/>
              </a:gs>
              <a:gs pos="0">
                <a:srgbClr val="FF0000"/>
              </a:gs>
              <a:gs pos="54000">
                <a:srgbClr val="00B050"/>
              </a:gs>
              <a:gs pos="73000">
                <a:srgbClr val="009088"/>
              </a:gs>
              <a:gs pos="90000">
                <a:srgbClr val="FFC000"/>
              </a:gs>
            </a:gsLst>
            <a:lin ang="2700000" scaled="1"/>
            <a:tileRect/>
          </a:gradFill>
        </p:spPr>
        <p:txBody>
          <a:bodyPr wrap="none">
            <a:spAutoFit/>
          </a:bodyPr>
          <a:lstStyle/>
          <a:p>
            <a:r>
              <a:rPr lang="en-US" sz="4800">
                <a:solidFill>
                  <a:srgbClr val="FF0000"/>
                </a:solidFill>
                <a:latin typeface="Arial" panose="020B0604020202020204" pitchFamily="34" charset="0"/>
                <a:cs typeface="Arial" panose="020B0604020202020204" pitchFamily="34" charset="0"/>
              </a:rPr>
              <a:t>TRÒ CHƠI</a:t>
            </a:r>
          </a:p>
        </p:txBody>
      </p:sp>
      <p:sp>
        <p:nvSpPr>
          <p:cNvPr id="4" name="TextBox 3"/>
          <p:cNvSpPr txBox="1"/>
          <p:nvPr/>
        </p:nvSpPr>
        <p:spPr>
          <a:xfrm>
            <a:off x="502920" y="3027948"/>
            <a:ext cx="10607040" cy="2554545"/>
          </a:xfrm>
          <a:prstGeom prst="rect">
            <a:avLst/>
          </a:prstGeom>
          <a:solidFill>
            <a:srgbClr val="FFFF00"/>
          </a:solidFill>
        </p:spPr>
        <p:txBody>
          <a:bodyPr wrap="square" rtlCol="0">
            <a:spAutoFit/>
          </a:bodyPr>
          <a:lstStyle/>
          <a:p>
            <a:r>
              <a:rPr lang="en-US" sz="3200" smtClean="0">
                <a:latin typeface="Arial" panose="020B0604020202020204" pitchFamily="34" charset="0"/>
                <a:cs typeface="Arial" panose="020B0604020202020204" pitchFamily="34" charset="0"/>
              </a:rPr>
              <a:t>Luật chơi</a:t>
            </a:r>
          </a:p>
          <a:p>
            <a:pPr marL="285750" indent="-285750">
              <a:buFontTx/>
              <a:buChar char="-"/>
            </a:pPr>
            <a:r>
              <a:rPr lang="en-US" sz="3200" smtClean="0">
                <a:latin typeface="Arial" panose="020B0604020202020204" pitchFamily="34" charset="0"/>
                <a:cs typeface="Arial" panose="020B0604020202020204" pitchFamily="34" charset="0"/>
              </a:rPr>
              <a:t>Có 5 câu hỏi, thời gian vừa đọc vừa trả lời mỗi câu hỏi là 30 giây</a:t>
            </a:r>
          </a:p>
          <a:p>
            <a:pPr marL="285750" indent="-285750">
              <a:buFontTx/>
              <a:buChar char="-"/>
            </a:pPr>
            <a:r>
              <a:rPr lang="en-US" sz="3200" smtClean="0">
                <a:latin typeface="Arial" panose="020B0604020202020204" pitchFamily="34" charset="0"/>
                <a:cs typeface="Arial" panose="020B0604020202020204" pitchFamily="34" charset="0"/>
              </a:rPr>
              <a:t>Hết thời gian 5 câu, các thí sinh đổi bài chấm chéo</a:t>
            </a:r>
          </a:p>
          <a:p>
            <a:pPr marL="285750" indent="-285750">
              <a:buFontTx/>
              <a:buChar char="-"/>
            </a:pPr>
            <a:r>
              <a:rPr lang="en-US" sz="3200">
                <a:latin typeface="Arial" panose="020B0604020202020204" pitchFamily="34" charset="0"/>
                <a:cs typeface="Arial" panose="020B0604020202020204" pitchFamily="34" charset="0"/>
              </a:rPr>
              <a:t>Trả lời đúng mỗi câu hỏi được 2 </a:t>
            </a:r>
            <a:r>
              <a:rPr lang="en-US" sz="3200" smtClean="0">
                <a:latin typeface="Arial" panose="020B0604020202020204" pitchFamily="34" charset="0"/>
                <a:cs typeface="Arial" panose="020B0604020202020204" pitchFamily="34" charset="0"/>
              </a:rPr>
              <a:t>điểm</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7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6" presetClass="emph" presetSubtype="0" fill="hold" grpId="1" nodeType="withEffect">
                                  <p:stCondLst>
                                    <p:cond delay="0"/>
                                  </p:stCondLst>
                                  <p:childTnLst>
                                    <p:animScale>
                                      <p:cBhvr>
                                        <p:cTn id="12" dur="2000" fill="hold"/>
                                        <p:tgtEl>
                                          <p:spTgt spid="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625642" y="673769"/>
                <a:ext cx="9047747" cy="1268681"/>
              </a:xfrm>
              <a:prstGeom prst="rect">
                <a:avLst/>
              </a:prstGeom>
              <a:noFill/>
            </p:spPr>
            <p:txBody>
              <a:bodyPr wrap="square" rtlCol="0">
                <a:spAutoFit/>
              </a:bodyPr>
              <a:lstStyle/>
              <a:p>
                <a:r>
                  <a:rPr lang="en-US" sz="4000" b="1" u="sng" smtClean="0">
                    <a:solidFill>
                      <a:srgbClr val="FF0000"/>
                    </a:solidFill>
                    <a:latin typeface="Arial" panose="020B0604020202020204" pitchFamily="34" charset="0"/>
                    <a:cs typeface="Arial" panose="020B0604020202020204" pitchFamily="34" charset="0"/>
                  </a:rPr>
                  <a:t>Câu 1.</a:t>
                </a:r>
                <a:r>
                  <a:rPr lang="en-US" sz="4000" smtClean="0">
                    <a:latin typeface="Arial" panose="020B0604020202020204" pitchFamily="34" charset="0"/>
                    <a:cs typeface="Arial" panose="020B0604020202020204" pitchFamily="34" charset="0"/>
                  </a:rPr>
                  <a:t> Cách đọc phân số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−3</m:t>
                        </m:r>
                      </m:num>
                      <m:den>
                        <m:r>
                          <a:rPr lang="en-US" sz="5400" b="0" i="1" smtClean="0">
                            <a:latin typeface="Cambria Math" panose="02040503050406030204" pitchFamily="18" charset="0"/>
                          </a:rPr>
                          <m:t>8</m:t>
                        </m:r>
                      </m:den>
                    </m:f>
                  </m:oMath>
                </a14:m>
                <a:r>
                  <a:rPr lang="en-US" sz="4000" smtClean="0">
                    <a:latin typeface="Arial" panose="020B0604020202020204" pitchFamily="34" charset="0"/>
                    <a:cs typeface="Arial" panose="020B0604020202020204" pitchFamily="34" charset="0"/>
                  </a:rPr>
                  <a:t> là:</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25642" y="673769"/>
                <a:ext cx="9047747" cy="1268681"/>
              </a:xfrm>
              <a:prstGeom prst="rect">
                <a:avLst/>
              </a:prstGeom>
              <a:blipFill rotWithShape="0">
                <a:blip r:embed="rId4"/>
                <a:stretch>
                  <a:fillRect l="-2426" b="-1442"/>
                </a:stretch>
              </a:blipFill>
            </p:spPr>
            <p:txBody>
              <a:bodyPr/>
              <a:lstStyle/>
              <a:p>
                <a:r>
                  <a:rPr lang="en-US">
                    <a:noFill/>
                  </a:rPr>
                  <a:t> </a:t>
                </a:r>
              </a:p>
            </p:txBody>
          </p:sp>
        </mc:Fallback>
      </mc:AlternateContent>
      <p:sp>
        <p:nvSpPr>
          <p:cNvPr id="5" name="TextBox 4"/>
          <p:cNvSpPr txBox="1"/>
          <p:nvPr/>
        </p:nvSpPr>
        <p:spPr>
          <a:xfrm>
            <a:off x="2999875" y="2566738"/>
            <a:ext cx="5213683" cy="923330"/>
          </a:xfrm>
          <a:prstGeom prst="rect">
            <a:avLst/>
          </a:prstGeom>
          <a:solidFill>
            <a:srgbClr val="FFFF00"/>
          </a:solidFill>
        </p:spPr>
        <p:txBody>
          <a:bodyPr wrap="square" rtlCol="0">
            <a:spAutoFit/>
          </a:bodyPr>
          <a:lstStyle/>
          <a:p>
            <a:r>
              <a:rPr lang="en-US" sz="5400" smtClean="0">
                <a:latin typeface="Arial" panose="020B0604020202020204" pitchFamily="34" charset="0"/>
                <a:cs typeface="Arial" panose="020B0604020202020204" pitchFamily="34" charset="0"/>
              </a:rPr>
              <a:t>Âm ba phần tám</a:t>
            </a:r>
            <a:endParaRPr lang="en-US" sz="5400">
              <a:latin typeface="Arial" panose="020B0604020202020204" pitchFamily="34" charset="0"/>
              <a:cs typeface="Arial" panose="020B0604020202020204" pitchFamily="34" charset="0"/>
            </a:endParaRPr>
          </a:p>
        </p:txBody>
      </p:sp>
      <p:pic>
        <p:nvPicPr>
          <p:cNvPr id="2"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4854742"/>
            <a:ext cx="3561347" cy="2003258"/>
          </a:xfrm>
          <a:prstGeom prst="rect">
            <a:avLst/>
          </a:prstGeom>
        </p:spPr>
      </p:pic>
    </p:spTree>
    <p:extLst>
      <p:ext uri="{BB962C8B-B14F-4D97-AF65-F5344CB8AC3E}">
        <p14:creationId xmlns:p14="http://schemas.microsoft.com/office/powerpoint/2010/main" val="3824607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625642" y="673769"/>
                <a:ext cx="11566358" cy="3069558"/>
              </a:xfrm>
              <a:prstGeom prst="rect">
                <a:avLst/>
              </a:prstGeom>
              <a:noFill/>
            </p:spPr>
            <p:txBody>
              <a:bodyPr wrap="square" rtlCol="0">
                <a:spAutoFit/>
              </a:bodyPr>
              <a:lstStyle/>
              <a:p>
                <a:r>
                  <a:rPr lang="en-US" sz="4000" b="1" u="sng" smtClean="0">
                    <a:solidFill>
                      <a:srgbClr val="FF0000"/>
                    </a:solidFill>
                    <a:latin typeface="Arial" panose="020B0604020202020204" pitchFamily="34" charset="0"/>
                    <a:cs typeface="Arial" panose="020B0604020202020204" pitchFamily="34" charset="0"/>
                  </a:rPr>
                  <a:t>Câu 2.</a:t>
                </a:r>
                <a:r>
                  <a:rPr lang="en-US" sz="4000" smtClean="0">
                    <a:latin typeface="Arial" panose="020B0604020202020204" pitchFamily="34" charset="0"/>
                    <a:cs typeface="Arial" panose="020B0604020202020204" pitchFamily="34" charset="0"/>
                  </a:rPr>
                  <a:t> Điền vào chỗ trống để được kết luận đúng:</a:t>
                </a:r>
              </a:p>
              <a:p>
                <a:r>
                  <a:rPr lang="en-US" sz="4000" smtClean="0">
                    <a:latin typeface="Arial" panose="020B0604020202020204" pitchFamily="34" charset="0"/>
                    <a:cs typeface="Arial" panose="020B0604020202020204" pitchFamily="34" charset="0"/>
                  </a:rPr>
                  <a:t>Cho hai phân số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−3</m:t>
                        </m:r>
                      </m:num>
                      <m:den>
                        <m:r>
                          <a:rPr lang="en-US" sz="5400" b="0" i="1" smtClean="0">
                            <a:latin typeface="Cambria Math" panose="02040503050406030204" pitchFamily="18" charset="0"/>
                          </a:rPr>
                          <m:t>8</m:t>
                        </m:r>
                      </m:den>
                    </m:f>
                  </m:oMath>
                </a14:m>
                <a:r>
                  <a:rPr lang="en-US" sz="4000" smtClean="0">
                    <a:latin typeface="Arial" panose="020B0604020202020204" pitchFamily="34" charset="0"/>
                    <a:cs typeface="Arial" panose="020B0604020202020204" pitchFamily="34" charset="0"/>
                  </a:rPr>
                  <a:t> và </a:t>
                </a:r>
                <a14:m>
                  <m:oMath xmlns:m="http://schemas.openxmlformats.org/officeDocument/2006/math">
                    <m:f>
                      <m:fPr>
                        <m:ctrlPr>
                          <a:rPr lang="en-US" sz="5400" i="1">
                            <a:latin typeface="Cambria Math" panose="02040503050406030204" pitchFamily="18" charset="0"/>
                          </a:rPr>
                        </m:ctrlPr>
                      </m:fPr>
                      <m:num>
                        <m:r>
                          <a:rPr lang="en-US" sz="5400" b="0" i="1" smtClean="0">
                            <a:latin typeface="Cambria Math" panose="02040503050406030204" pitchFamily="18" charset="0"/>
                          </a:rPr>
                          <m:t>6</m:t>
                        </m:r>
                      </m:num>
                      <m:den>
                        <m:r>
                          <a:rPr lang="en-US" sz="5400" b="0" i="1" smtClean="0">
                            <a:latin typeface="Cambria Math" panose="02040503050406030204" pitchFamily="18" charset="0"/>
                          </a:rPr>
                          <m:t>−16</m:t>
                        </m:r>
                      </m:den>
                    </m:f>
                  </m:oMath>
                </a14:m>
                <a:r>
                  <a:rPr lang="en-US" sz="4000" smtClean="0">
                    <a:latin typeface="Arial" panose="020B0604020202020204" pitchFamily="34" charset="0"/>
                    <a:cs typeface="Arial" panose="020B0604020202020204" pitchFamily="34" charset="0"/>
                  </a:rPr>
                  <a:t> .</a:t>
                </a:r>
              </a:p>
              <a:p>
                <a:r>
                  <a:rPr lang="en-US" sz="4000" smtClean="0">
                    <a:latin typeface="Arial" panose="020B0604020202020204" pitchFamily="34" charset="0"/>
                    <a:cs typeface="Arial" panose="020B0604020202020204" pitchFamily="34" charset="0"/>
                  </a:rPr>
                  <a:t>Có </a:t>
                </a:r>
                <a14:m>
                  <m:oMath xmlns:m="http://schemas.openxmlformats.org/officeDocument/2006/math">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m:t>
                        </m:r>
                      </m:e>
                    </m:d>
                    <m:r>
                      <a:rPr lang="en-US" sz="4000" b="0" i="1" smtClean="0">
                        <a:latin typeface="Cambria Math" panose="02040503050406030204" pitchFamily="18" charset="0"/>
                        <a:cs typeface="Arial" panose="020B0604020202020204" pitchFamily="34" charset="0"/>
                      </a:rPr>
                      <m:t>. </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−16</m:t>
                        </m:r>
                      </m:e>
                    </m:d>
                    <m:r>
                      <a:rPr lang="en-US" sz="4000" b="0" i="1" smtClean="0">
                        <a:latin typeface="Cambria Math" panose="02040503050406030204" pitchFamily="18" charset="0"/>
                        <a:cs typeface="Arial" panose="020B0604020202020204" pitchFamily="34" charset="0"/>
                      </a:rPr>
                      <m:t>=8. 6</m:t>
                    </m:r>
                  </m:oMath>
                </a14:m>
                <a:r>
                  <a:rPr lang="en-US" sz="4000" smtClean="0">
                    <a:latin typeface="Arial" panose="020B0604020202020204" pitchFamily="34" charset="0"/>
                    <a:cs typeface="Arial" panose="020B0604020202020204" pitchFamily="34" charset="0"/>
                  </a:rPr>
                  <a:t> nên </a:t>
                </a:r>
                <a14:m>
                  <m:oMath xmlns:m="http://schemas.openxmlformats.org/officeDocument/2006/math">
                    <m:f>
                      <m:fPr>
                        <m:ctrlPr>
                          <a:rPr lang="en-US" sz="5400" i="1">
                            <a:latin typeface="Cambria Math" panose="02040503050406030204" pitchFamily="18" charset="0"/>
                          </a:rPr>
                        </m:ctrlPr>
                      </m:fPr>
                      <m:num>
                        <m:r>
                          <a:rPr lang="en-US" sz="5400" i="1">
                            <a:latin typeface="Cambria Math" panose="02040503050406030204" pitchFamily="18" charset="0"/>
                          </a:rPr>
                          <m:t>−3</m:t>
                        </m:r>
                      </m:num>
                      <m:den>
                        <m:r>
                          <a:rPr lang="en-US" sz="5400" i="1">
                            <a:latin typeface="Cambria Math" panose="02040503050406030204" pitchFamily="18" charset="0"/>
                          </a:rPr>
                          <m:t>8</m:t>
                        </m:r>
                      </m:den>
                    </m:f>
                  </m:oMath>
                </a14:m>
                <a:r>
                  <a:rPr lang="en-US" sz="5400">
                    <a:latin typeface="Arial" panose="020B0604020202020204" pitchFamily="34" charset="0"/>
                    <a:cs typeface="Arial" panose="020B0604020202020204" pitchFamily="34" charset="0"/>
                  </a:rPr>
                  <a:t> </a:t>
                </a:r>
                <a:r>
                  <a:rPr lang="en-US" sz="5400" smtClean="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rPr>
                        </m:ctrlPr>
                      </m:fPr>
                      <m:num>
                        <m:r>
                          <a:rPr lang="en-US" sz="5400" i="1">
                            <a:latin typeface="Cambria Math" panose="02040503050406030204" pitchFamily="18" charset="0"/>
                          </a:rPr>
                          <m:t>6</m:t>
                        </m:r>
                      </m:num>
                      <m:den>
                        <m:r>
                          <a:rPr lang="en-US" sz="5400" i="1">
                            <a:latin typeface="Cambria Math" panose="02040503050406030204" pitchFamily="18" charset="0"/>
                          </a:rPr>
                          <m:t>−16</m:t>
                        </m:r>
                      </m:den>
                    </m:f>
                  </m:oMath>
                </a14:m>
                <a:endParaRPr lang="en-US" sz="54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25642" y="673769"/>
                <a:ext cx="11566358" cy="3069558"/>
              </a:xfrm>
              <a:prstGeom prst="rect">
                <a:avLst/>
              </a:prstGeom>
              <a:blipFill rotWithShape="0">
                <a:blip r:embed="rId4"/>
                <a:stretch>
                  <a:fillRect l="-1898" t="-3579" r="-1265" b="-4970"/>
                </a:stretch>
              </a:blipFill>
            </p:spPr>
            <p:txBody>
              <a:bodyPr/>
              <a:lstStyle/>
              <a:p>
                <a:r>
                  <a:rPr lang="en-US">
                    <a:noFill/>
                  </a:rPr>
                  <a:t> </a:t>
                </a:r>
              </a:p>
            </p:txBody>
          </p:sp>
        </mc:Fallback>
      </mc:AlternateContent>
      <p:sp>
        <p:nvSpPr>
          <p:cNvPr id="8" name="TextBox 7"/>
          <p:cNvSpPr txBox="1"/>
          <p:nvPr/>
        </p:nvSpPr>
        <p:spPr>
          <a:xfrm>
            <a:off x="7640422" y="2684548"/>
            <a:ext cx="1155032" cy="830997"/>
          </a:xfrm>
          <a:prstGeom prst="rect">
            <a:avLst/>
          </a:prstGeom>
          <a:solidFill>
            <a:srgbClr val="FFFF00"/>
          </a:solidFill>
        </p:spPr>
        <p:txBody>
          <a:bodyPr wrap="square" rtlCol="0">
            <a:spAutoFit/>
          </a:bodyPr>
          <a:lstStyle/>
          <a:p>
            <a:pPr algn="ctr"/>
            <a:r>
              <a:rPr lang="en-US" sz="4800" smtClean="0">
                <a:latin typeface="Arial" panose="020B0604020202020204" pitchFamily="34" charset="0"/>
                <a:cs typeface="Arial" panose="020B0604020202020204" pitchFamily="34" charset="0"/>
              </a:rPr>
              <a:t>=</a:t>
            </a:r>
            <a:endParaRPr lang="en-US" sz="4800">
              <a:latin typeface="Arial" panose="020B0604020202020204" pitchFamily="34" charset="0"/>
              <a:cs typeface="Arial" panose="020B0604020202020204" pitchFamily="34" charset="0"/>
            </a:endParaRPr>
          </a:p>
        </p:txBody>
      </p:sp>
      <p:pic>
        <p:nvPicPr>
          <p:cNvPr id="9"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4854742"/>
            <a:ext cx="3561347" cy="2003258"/>
          </a:xfrm>
          <a:prstGeom prst="rect">
            <a:avLst/>
          </a:prstGeom>
        </p:spPr>
      </p:pic>
    </p:spTree>
    <p:extLst>
      <p:ext uri="{BB962C8B-B14F-4D97-AF65-F5344CB8AC3E}">
        <p14:creationId xmlns:p14="http://schemas.microsoft.com/office/powerpoint/2010/main" val="398275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9"/>
                                        </p:tgtEl>
                                      </p:cBhvr>
                                    </p:cmd>
                                  </p:childTnLst>
                                </p:cTn>
                              </p:par>
                            </p:childTnLst>
                          </p:cTn>
                        </p:par>
                      </p:childTnLst>
                    </p:cTn>
                  </p:par>
                </p:childTnLst>
              </p:cTn>
              <p:nextCondLst>
                <p:cond evt="onClick" delay="0">
                  <p:tgtEl>
                    <p:spTgt spid="9"/>
                  </p:tgtEl>
                </p:cond>
              </p:nextCondLst>
            </p:seq>
            <p:video>
              <p:cMediaNode vol="80000">
                <p:cTn id="14" fill="hold" display="0">
                  <p:stCondLst>
                    <p:cond delay="indefinite"/>
                  </p:stCondLst>
                </p:cTn>
                <p:tgtEl>
                  <p:spTgt spid="9"/>
                </p:tgtEl>
              </p:cMediaNode>
            </p:vide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72337" y="105919"/>
            <a:ext cx="8276095" cy="1069383"/>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smtClean="0">
                <a:latin typeface="Arial" panose="020B0604020202020204" pitchFamily="34" charset="0"/>
                <a:cs typeface="Arial" panose="020B0604020202020204" pitchFamily="34" charset="0"/>
              </a:rPr>
              <a:t>CHƯƠNG V:</a:t>
            </a:r>
          </a:p>
          <a:p>
            <a:pPr algn="ctr"/>
            <a:r>
              <a:rPr lang="en-US" sz="3200" smtClean="0">
                <a:latin typeface="Arial" panose="020B0604020202020204" pitchFamily="34" charset="0"/>
                <a:cs typeface="Arial" panose="020B0604020202020204" pitchFamily="34" charset="0"/>
              </a:rPr>
              <a:t>PHÂN SỐ VÀ SỐ THẬP PHÂN</a:t>
            </a:r>
            <a:endParaRPr lang="en-US" sz="3200">
              <a:latin typeface="Arial" panose="020B0604020202020204" pitchFamily="34" charset="0"/>
              <a:cs typeface="Arial" panose="020B0604020202020204" pitchFamily="34" charset="0"/>
            </a:endParaRPr>
          </a:p>
        </p:txBody>
      </p:sp>
      <p:sp>
        <p:nvSpPr>
          <p:cNvPr id="7" name="Rounded Rectangle 6"/>
          <p:cNvSpPr/>
          <p:nvPr/>
        </p:nvSpPr>
        <p:spPr>
          <a:xfrm>
            <a:off x="1170120" y="1584711"/>
            <a:ext cx="8880530" cy="820115"/>
          </a:xfrm>
          <a:prstGeom prst="round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Arial" panose="020B0604020202020204" pitchFamily="34" charset="0"/>
                <a:cs typeface="Arial" panose="020B0604020202020204" pitchFamily="34" charset="0"/>
              </a:rPr>
              <a:t>PHÂN SỐ VỚI TỬ VÀ MẪU LÀ SỐ NGUYÊN</a:t>
            </a:r>
            <a:endParaRPr lang="en-US" sz="2800">
              <a:latin typeface="Arial" panose="020B0604020202020204" pitchFamily="34" charset="0"/>
              <a:cs typeface="Arial" panose="020B0604020202020204" pitchFamily="34" charset="0"/>
            </a:endParaRPr>
          </a:p>
        </p:txBody>
      </p:sp>
      <p:sp>
        <p:nvSpPr>
          <p:cNvPr id="8" name="Rounded Rectangle 7"/>
          <p:cNvSpPr/>
          <p:nvPr/>
        </p:nvSpPr>
        <p:spPr>
          <a:xfrm>
            <a:off x="1170119" y="3571072"/>
            <a:ext cx="8880530" cy="728420"/>
          </a:xfrm>
          <a:prstGeom prst="roundRect">
            <a:avLst/>
          </a:prstGeom>
          <a:solidFill>
            <a:srgbClr val="1514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Arial" panose="020B0604020202020204" pitchFamily="34" charset="0"/>
                <a:cs typeface="Arial" panose="020B0604020202020204" pitchFamily="34" charset="0"/>
              </a:rPr>
              <a:t>SỐ THẬP PHÂN</a:t>
            </a:r>
            <a:endParaRPr lang="en-US" sz="2800">
              <a:latin typeface="Arial" panose="020B0604020202020204" pitchFamily="34" charset="0"/>
              <a:cs typeface="Arial" panose="020B0604020202020204" pitchFamily="34" charset="0"/>
            </a:endParaRPr>
          </a:p>
        </p:txBody>
      </p:sp>
      <p:sp>
        <p:nvSpPr>
          <p:cNvPr id="15" name="Rounded Rectangle 14"/>
          <p:cNvSpPr/>
          <p:nvPr/>
        </p:nvSpPr>
        <p:spPr>
          <a:xfrm>
            <a:off x="1170119" y="2550765"/>
            <a:ext cx="8880530" cy="812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Arial" panose="020B0604020202020204" pitchFamily="34" charset="0"/>
                <a:cs typeface="Arial" panose="020B0604020202020204" pitchFamily="34" charset="0"/>
              </a:rPr>
              <a:t>CÁC PHÉP TÍNH VỚI PHÂN SỐ</a:t>
            </a:r>
            <a:endParaRPr lang="en-US" sz="2800">
              <a:latin typeface="Arial" panose="020B0604020202020204" pitchFamily="34" charset="0"/>
              <a:cs typeface="Arial" panose="020B0604020202020204" pitchFamily="34" charset="0"/>
            </a:endParaRPr>
          </a:p>
        </p:txBody>
      </p:sp>
      <p:sp>
        <p:nvSpPr>
          <p:cNvPr id="16" name="Rounded Rectangle 15"/>
          <p:cNvSpPr/>
          <p:nvPr/>
        </p:nvSpPr>
        <p:spPr>
          <a:xfrm>
            <a:off x="1170119" y="4507429"/>
            <a:ext cx="8880530" cy="81237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Arial" panose="020B0604020202020204" pitchFamily="34" charset="0"/>
                <a:cs typeface="Arial" panose="020B0604020202020204" pitchFamily="34" charset="0"/>
              </a:rPr>
              <a:t>CÁC PHÉP TÍNH VỚI SỐ THẬP PHÂN</a:t>
            </a:r>
            <a:endParaRPr lang="en-US" sz="2800">
              <a:latin typeface="Arial" panose="020B0604020202020204" pitchFamily="34" charset="0"/>
              <a:cs typeface="Arial" panose="020B0604020202020204" pitchFamily="34" charset="0"/>
            </a:endParaRPr>
          </a:p>
        </p:txBody>
      </p:sp>
      <p:sp>
        <p:nvSpPr>
          <p:cNvPr id="17" name="Rounded Rectangle 16"/>
          <p:cNvSpPr/>
          <p:nvPr/>
        </p:nvSpPr>
        <p:spPr>
          <a:xfrm>
            <a:off x="1170119" y="5507068"/>
            <a:ext cx="8880530" cy="8123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Arial" panose="020B0604020202020204" pitchFamily="34" charset="0"/>
                <a:cs typeface="Arial" panose="020B0604020202020204" pitchFamily="34" charset="0"/>
              </a:rPr>
              <a:t>TỈ SỐ. TỈ SỐ PHẦN TRĂM. LÀM TRÒN SỐ</a:t>
            </a:r>
            <a:endParaRPr lang="en-US" sz="2800">
              <a:latin typeface="Arial" panose="020B0604020202020204" pitchFamily="34" charset="0"/>
              <a:cs typeface="Arial" panose="020B0604020202020204" pitchFamily="34" charset="0"/>
            </a:endParaRPr>
          </a:p>
        </p:txBody>
      </p:sp>
      <p:grpSp>
        <p:nvGrpSpPr>
          <p:cNvPr id="26" name="Group 25"/>
          <p:cNvGrpSpPr/>
          <p:nvPr/>
        </p:nvGrpSpPr>
        <p:grpSpPr>
          <a:xfrm>
            <a:off x="418454" y="1994768"/>
            <a:ext cx="632846" cy="3918485"/>
            <a:chOff x="418454" y="1994768"/>
            <a:chExt cx="632846" cy="3918485"/>
          </a:xfrm>
        </p:grpSpPr>
        <p:cxnSp>
          <p:nvCxnSpPr>
            <p:cNvPr id="19" name="Straight Connector 18"/>
            <p:cNvCxnSpPr/>
            <p:nvPr/>
          </p:nvCxnSpPr>
          <p:spPr>
            <a:xfrm flipH="1">
              <a:off x="418454" y="1994768"/>
              <a:ext cx="30997" cy="3918485"/>
            </a:xfrm>
            <a:prstGeom prst="line">
              <a:avLst/>
            </a:prstGeom>
            <a:ln w="76200">
              <a:solidFill>
                <a:schemeClr val="tx2">
                  <a:lumMod val="50000"/>
                </a:schemeClr>
              </a:solidFill>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433953" y="1994768"/>
              <a:ext cx="588935" cy="0"/>
            </a:xfrm>
            <a:prstGeom prst="straightConnector1">
              <a:avLst/>
            </a:prstGeom>
            <a:ln w="57150">
              <a:solidFill>
                <a:srgbClr val="70AD4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62365" y="2956950"/>
              <a:ext cx="588935"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449451" y="3935282"/>
              <a:ext cx="588935" cy="0"/>
            </a:xfrm>
            <a:prstGeom prst="straightConnector1">
              <a:avLst/>
            </a:prstGeom>
            <a:ln w="57150">
              <a:solidFill>
                <a:srgbClr val="15142A"/>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49451" y="4913614"/>
              <a:ext cx="588935" cy="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18454" y="5913253"/>
              <a:ext cx="588935"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642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642" y="673769"/>
            <a:ext cx="11389895" cy="1323439"/>
          </a:xfrm>
          <a:prstGeom prst="rect">
            <a:avLst/>
          </a:prstGeom>
          <a:noFill/>
        </p:spPr>
        <p:txBody>
          <a:bodyPr wrap="square" rtlCol="0">
            <a:spAutoFit/>
          </a:bodyPr>
          <a:lstStyle/>
          <a:p>
            <a:r>
              <a:rPr lang="en-US" sz="4000" b="1" u="sng" smtClean="0">
                <a:solidFill>
                  <a:srgbClr val="FF0000"/>
                </a:solidFill>
                <a:latin typeface="Arial" panose="020B0604020202020204" pitchFamily="34" charset="0"/>
                <a:cs typeface="Arial" panose="020B0604020202020204" pitchFamily="34" charset="0"/>
              </a:rPr>
              <a:t>Câu </a:t>
            </a:r>
            <a:r>
              <a:rPr lang="en-US" sz="4000" b="1" u="sng">
                <a:solidFill>
                  <a:srgbClr val="FF0000"/>
                </a:solidFill>
                <a:latin typeface="Arial" panose="020B0604020202020204" pitchFamily="34" charset="0"/>
                <a:cs typeface="Arial" panose="020B0604020202020204" pitchFamily="34" charset="0"/>
              </a:rPr>
              <a:t>3</a:t>
            </a:r>
            <a:r>
              <a:rPr lang="en-US" sz="4000" b="1" u="sng" smtClean="0">
                <a:solidFill>
                  <a:srgbClr val="FF0000"/>
                </a:solidFill>
                <a:latin typeface="Arial" panose="020B0604020202020204" pitchFamily="34" charset="0"/>
                <a:cs typeface="Arial" panose="020B0604020202020204" pitchFamily="34" charset="0"/>
              </a:rPr>
              <a:t>.</a:t>
            </a:r>
            <a:r>
              <a:rPr lang="en-US" sz="4000" smtClean="0">
                <a:latin typeface="Arial" panose="020B0604020202020204" pitchFamily="34" charset="0"/>
                <a:cs typeface="Arial" panose="020B0604020202020204" pitchFamily="34" charset="0"/>
              </a:rPr>
              <a:t> Phân số có cách đọc </a:t>
            </a:r>
          </a:p>
          <a:p>
            <a:pPr algn="ctr"/>
            <a:r>
              <a:rPr lang="en-US" sz="4000" smtClean="0">
                <a:latin typeface="Arial" panose="020B0604020202020204" pitchFamily="34" charset="0"/>
                <a:cs typeface="Arial" panose="020B0604020202020204" pitchFamily="34" charset="0"/>
              </a:rPr>
              <a:t>“</a:t>
            </a:r>
            <a:r>
              <a:rPr lang="en-US" sz="4000" u="sng" smtClean="0">
                <a:latin typeface="Arial" panose="020B0604020202020204" pitchFamily="34" charset="0"/>
                <a:cs typeface="Arial" panose="020B0604020202020204" pitchFamily="34" charset="0"/>
              </a:rPr>
              <a:t>hai mươi ba phần âm 12</a:t>
            </a:r>
            <a:r>
              <a:rPr lang="en-US" sz="4000" smtClean="0">
                <a:latin typeface="Arial" panose="020B0604020202020204" pitchFamily="34" charset="0"/>
                <a:cs typeface="Arial" panose="020B0604020202020204" pitchFamily="34" charset="0"/>
              </a:rPr>
              <a:t>” là:</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5232977" y="2745981"/>
                <a:ext cx="1359667" cy="1359988"/>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23</m:t>
                          </m:r>
                        </m:num>
                        <m:den>
                          <m:r>
                            <a:rPr lang="en-US" sz="4400" b="0" i="1" smtClean="0">
                              <a:latin typeface="Cambria Math" panose="02040503050406030204" pitchFamily="18" charset="0"/>
                            </a:rPr>
                            <m:t>−12</m:t>
                          </m:r>
                        </m:den>
                      </m:f>
                    </m:oMath>
                  </m:oMathPara>
                </a14:m>
                <a:endParaRPr lang="en-US" sz="4400"/>
              </a:p>
            </p:txBody>
          </p:sp>
        </mc:Choice>
        <mc:Fallback xmlns="">
          <p:sp>
            <p:nvSpPr>
              <p:cNvPr id="5" name="Rectangle 4"/>
              <p:cNvSpPr>
                <a:spLocks noRot="1" noChangeAspect="1" noMove="1" noResize="1" noEditPoints="1" noAdjustHandles="1" noChangeArrowheads="1" noChangeShapeType="1" noTextEdit="1"/>
              </p:cNvSpPr>
              <p:nvPr/>
            </p:nvSpPr>
            <p:spPr>
              <a:xfrm>
                <a:off x="5232977" y="2745981"/>
                <a:ext cx="1359667" cy="1359988"/>
              </a:xfrm>
              <a:prstGeom prst="rect">
                <a:avLst/>
              </a:prstGeom>
              <a:blipFill rotWithShape="0">
                <a:blip r:embed="rId4"/>
                <a:stretch>
                  <a:fillRect/>
                </a:stretch>
              </a:blipFill>
            </p:spPr>
            <p:txBody>
              <a:bodyPr/>
              <a:lstStyle/>
              <a:p>
                <a:r>
                  <a:rPr lang="en-US">
                    <a:noFill/>
                  </a:rPr>
                  <a:t> </a:t>
                </a:r>
              </a:p>
            </p:txBody>
          </p:sp>
        </mc:Fallback>
      </mc:AlternateContent>
      <p:pic>
        <p:nvPicPr>
          <p:cNvPr id="6"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4854742"/>
            <a:ext cx="3561347" cy="2003258"/>
          </a:xfrm>
          <a:prstGeom prst="rect">
            <a:avLst/>
          </a:prstGeom>
        </p:spPr>
      </p:pic>
    </p:spTree>
    <p:extLst>
      <p:ext uri="{BB962C8B-B14F-4D97-AF65-F5344CB8AC3E}">
        <p14:creationId xmlns:p14="http://schemas.microsoft.com/office/powerpoint/2010/main" val="990382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625642" y="673769"/>
                <a:ext cx="11566358" cy="2340834"/>
              </a:xfrm>
              <a:prstGeom prst="rect">
                <a:avLst/>
              </a:prstGeom>
              <a:noFill/>
            </p:spPr>
            <p:txBody>
              <a:bodyPr wrap="square" rtlCol="0">
                <a:spAutoFit/>
              </a:bodyPr>
              <a:lstStyle/>
              <a:p>
                <a:r>
                  <a:rPr lang="en-US" sz="4000" b="1" u="sng" smtClean="0">
                    <a:solidFill>
                      <a:srgbClr val="FF0000"/>
                    </a:solidFill>
                    <a:latin typeface="Arial" panose="020B0604020202020204" pitchFamily="34" charset="0"/>
                    <a:cs typeface="Arial" panose="020B0604020202020204" pitchFamily="34" charset="0"/>
                  </a:rPr>
                  <a:t>Câu 4.</a:t>
                </a:r>
                <a:r>
                  <a:rPr lang="en-US" sz="4000" smtClean="0">
                    <a:latin typeface="Arial" panose="020B0604020202020204" pitchFamily="34" charset="0"/>
                    <a:cs typeface="Arial" panose="020B0604020202020204" pitchFamily="34" charset="0"/>
                  </a:rPr>
                  <a:t> Điền vào chỗ trống để được kết luận đúng:</a:t>
                </a:r>
              </a:p>
              <a:p>
                <a:pPr/>
                <a14:m>
                  <m:oMathPara xmlns:m="http://schemas.openxmlformats.org/officeDocument/2006/math">
                    <m:oMathParaPr>
                      <m:jc m:val="centerGroup"/>
                    </m:oMathParaPr>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28</m:t>
                          </m:r>
                        </m:num>
                        <m:den>
                          <m:r>
                            <a:rPr lang="en-US" sz="5400" b="0" i="1" smtClean="0">
                              <a:latin typeface="Cambria Math" panose="02040503050406030204" pitchFamily="18" charset="0"/>
                            </a:rPr>
                            <m:t>−56</m:t>
                          </m:r>
                        </m:den>
                      </m:f>
                      <m:r>
                        <a:rPr lang="en-US" sz="5400" b="0" i="1" smtClean="0">
                          <a:latin typeface="Cambria Math" panose="02040503050406030204" pitchFamily="18" charset="0"/>
                        </a:rPr>
                        <m:t>=</m:t>
                      </m:r>
                      <m:f>
                        <m:fPr>
                          <m:ctrlPr>
                            <a:rPr lang="en-US" sz="5400" b="0" i="1" smtClean="0">
                              <a:latin typeface="Cambria Math" panose="02040503050406030204" pitchFamily="18" charset="0"/>
                            </a:rPr>
                          </m:ctrlPr>
                        </m:fPr>
                        <m:num>
                          <m:r>
                            <a:rPr lang="en-US" sz="5400" b="0" i="1" smtClean="0">
                              <a:latin typeface="Cambria Math" panose="02040503050406030204" pitchFamily="18" charset="0"/>
                            </a:rPr>
                            <m:t>  7 </m:t>
                          </m:r>
                        </m:num>
                        <m:den/>
                      </m:f>
                    </m:oMath>
                  </m:oMathPara>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25642" y="673769"/>
                <a:ext cx="11566358" cy="2340834"/>
              </a:xfrm>
              <a:prstGeom prst="rect">
                <a:avLst/>
              </a:prstGeom>
              <a:blipFill rotWithShape="0">
                <a:blip r:embed="rId4"/>
                <a:stretch>
                  <a:fillRect l="-1898" t="-4688" r="-1265"/>
                </a:stretch>
              </a:blipFill>
            </p:spPr>
            <p:txBody>
              <a:bodyPr/>
              <a:lstStyle/>
              <a:p>
                <a:r>
                  <a:rPr lang="en-US">
                    <a:noFill/>
                  </a:rPr>
                  <a:t> </a:t>
                </a:r>
              </a:p>
            </p:txBody>
          </p:sp>
        </mc:Fallback>
      </mc:AlternateContent>
      <p:sp>
        <p:nvSpPr>
          <p:cNvPr id="6" name="TextBox 5"/>
          <p:cNvSpPr txBox="1"/>
          <p:nvPr/>
        </p:nvSpPr>
        <p:spPr>
          <a:xfrm>
            <a:off x="7138737" y="2259311"/>
            <a:ext cx="753979" cy="755292"/>
          </a:xfrm>
          <a:prstGeom prst="rect">
            <a:avLst/>
          </a:prstGeom>
          <a:solidFill>
            <a:schemeClr val="bg1"/>
          </a:solidFill>
          <a:ln w="28575">
            <a:solidFill>
              <a:schemeClr val="tx1"/>
            </a:solidFill>
          </a:ln>
        </p:spPr>
        <p:txBody>
          <a:bodyPr wrap="square" rtlCol="0">
            <a:spAutoFit/>
          </a:bodyPr>
          <a:lstStyle/>
          <a:p>
            <a:endParaRPr lang="en-US"/>
          </a:p>
        </p:txBody>
      </p:sp>
      <p:sp>
        <p:nvSpPr>
          <p:cNvPr id="7" name="TextBox 6"/>
          <p:cNvSpPr txBox="1"/>
          <p:nvPr/>
        </p:nvSpPr>
        <p:spPr>
          <a:xfrm>
            <a:off x="6974304" y="2259311"/>
            <a:ext cx="1082843" cy="923330"/>
          </a:xfrm>
          <a:prstGeom prst="rect">
            <a:avLst/>
          </a:prstGeom>
          <a:solidFill>
            <a:srgbClr val="FFFF00"/>
          </a:solidFill>
          <a:ln w="28575">
            <a:solidFill>
              <a:schemeClr val="tx1"/>
            </a:solidFill>
          </a:ln>
        </p:spPr>
        <p:txBody>
          <a:bodyPr wrap="square" rtlCol="0">
            <a:spAutoFit/>
          </a:bodyPr>
          <a:lstStyle/>
          <a:p>
            <a:pPr algn="ctr"/>
            <a:r>
              <a:rPr lang="en-US" sz="5400" smtClean="0"/>
              <a:t>14</a:t>
            </a:r>
            <a:endParaRPr lang="en-US" sz="5400"/>
          </a:p>
        </p:txBody>
      </p:sp>
      <p:pic>
        <p:nvPicPr>
          <p:cNvPr id="8"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4854742"/>
            <a:ext cx="3561347" cy="2003258"/>
          </a:xfrm>
          <a:prstGeom prst="rect">
            <a:avLst/>
          </a:prstGeom>
        </p:spPr>
      </p:pic>
    </p:spTree>
    <p:extLst>
      <p:ext uri="{BB962C8B-B14F-4D97-AF65-F5344CB8AC3E}">
        <p14:creationId xmlns:p14="http://schemas.microsoft.com/office/powerpoint/2010/main" val="3348847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fill="hold" display="0">
                  <p:stCondLst>
                    <p:cond delay="indefinite"/>
                  </p:stCondLst>
                </p:cTn>
                <p:tgtEl>
                  <p:spTgt spid="8"/>
                </p:tgtEl>
              </p:cMediaNode>
            </p:video>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625642" y="673769"/>
                <a:ext cx="11566358" cy="2956387"/>
              </a:xfrm>
              <a:prstGeom prst="rect">
                <a:avLst/>
              </a:prstGeom>
              <a:noFill/>
            </p:spPr>
            <p:txBody>
              <a:bodyPr wrap="square" rtlCol="0">
                <a:spAutoFit/>
              </a:bodyPr>
              <a:lstStyle/>
              <a:p>
                <a:r>
                  <a:rPr lang="en-US" sz="4000" b="1" u="sng" smtClean="0">
                    <a:solidFill>
                      <a:srgbClr val="FF0000"/>
                    </a:solidFill>
                    <a:latin typeface="Arial" panose="020B0604020202020204" pitchFamily="34" charset="0"/>
                    <a:cs typeface="Arial" panose="020B0604020202020204" pitchFamily="34" charset="0"/>
                  </a:rPr>
                  <a:t>Câu 5.</a:t>
                </a:r>
                <a:r>
                  <a:rPr lang="en-US" sz="4000" smtClean="0">
                    <a:latin typeface="Arial" panose="020B0604020202020204" pitchFamily="34" charset="0"/>
                    <a:cs typeface="Arial" panose="020B0604020202020204" pitchFamily="34" charset="0"/>
                  </a:rPr>
                  <a:t> Điền vào chỗ trống để được kết luận đúng:</a:t>
                </a:r>
              </a:p>
              <a:p>
                <a:endParaRPr lang="en-US" sz="4000" smtClean="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2</m:t>
                          </m:r>
                        </m:num>
                        <m:den>
                          <m:r>
                            <a:rPr lang="en-US" sz="5400" b="0" i="1" smtClean="0">
                              <a:latin typeface="Cambria Math" panose="02040503050406030204" pitchFamily="18" charset="0"/>
                            </a:rPr>
                            <m:t>−5</m:t>
                          </m:r>
                        </m:den>
                      </m:f>
                      <m:r>
                        <a:rPr lang="en-US" sz="5400" b="0" i="1" smtClean="0">
                          <a:latin typeface="Cambria Math" panose="02040503050406030204" pitchFamily="18" charset="0"/>
                        </a:rPr>
                        <m:t>=</m:t>
                      </m:r>
                      <m:f>
                        <m:fPr>
                          <m:ctrlPr>
                            <a:rPr lang="en-US" sz="5400" b="0" i="1" smtClean="0">
                              <a:latin typeface="Cambria Math" panose="02040503050406030204" pitchFamily="18" charset="0"/>
                            </a:rPr>
                          </m:ctrlPr>
                        </m:fPr>
                        <m:num/>
                        <m:den>
                          <m:r>
                            <a:rPr lang="en-US" sz="5400" b="0" i="1" smtClean="0">
                              <a:latin typeface="Cambria Math" panose="02040503050406030204" pitchFamily="18" charset="0"/>
                            </a:rPr>
                            <m:t> 15 </m:t>
                          </m:r>
                        </m:den>
                      </m:f>
                    </m:oMath>
                  </m:oMathPara>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25642" y="673769"/>
                <a:ext cx="11566358" cy="2956387"/>
              </a:xfrm>
              <a:prstGeom prst="rect">
                <a:avLst/>
              </a:prstGeom>
              <a:blipFill rotWithShape="0">
                <a:blip r:embed="rId4"/>
                <a:stretch>
                  <a:fillRect l="-1898" t="-3719" r="-1265"/>
                </a:stretch>
              </a:blipFill>
            </p:spPr>
            <p:txBody>
              <a:bodyPr/>
              <a:lstStyle/>
              <a:p>
                <a:r>
                  <a:rPr lang="en-US">
                    <a:noFill/>
                  </a:rPr>
                  <a:t> </a:t>
                </a:r>
              </a:p>
            </p:txBody>
          </p:sp>
        </mc:Fallback>
      </mc:AlternateContent>
      <p:pic>
        <p:nvPicPr>
          <p:cNvPr id="5"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4854742"/>
            <a:ext cx="3561347" cy="2003258"/>
          </a:xfrm>
          <a:prstGeom prst="rect">
            <a:avLst/>
          </a:prstGeom>
        </p:spPr>
      </p:pic>
      <p:sp>
        <p:nvSpPr>
          <p:cNvPr id="6" name="TextBox 5"/>
          <p:cNvSpPr txBox="1"/>
          <p:nvPr/>
        </p:nvSpPr>
        <p:spPr>
          <a:xfrm>
            <a:off x="6910137" y="1938468"/>
            <a:ext cx="753979" cy="755292"/>
          </a:xfrm>
          <a:prstGeom prst="rect">
            <a:avLst/>
          </a:prstGeom>
          <a:solidFill>
            <a:schemeClr val="bg1"/>
          </a:solidFill>
          <a:ln w="28575">
            <a:solidFill>
              <a:schemeClr val="tx1"/>
            </a:solidFill>
          </a:ln>
        </p:spPr>
        <p:txBody>
          <a:bodyPr wrap="square" rtlCol="0">
            <a:spAutoFit/>
          </a:bodyPr>
          <a:lstStyle/>
          <a:p>
            <a:endParaRPr lang="en-US"/>
          </a:p>
        </p:txBody>
      </p:sp>
      <p:sp>
        <p:nvSpPr>
          <p:cNvPr id="7" name="TextBox 6"/>
          <p:cNvSpPr txBox="1"/>
          <p:nvPr/>
        </p:nvSpPr>
        <p:spPr>
          <a:xfrm>
            <a:off x="6745704" y="1854449"/>
            <a:ext cx="1082843" cy="923330"/>
          </a:xfrm>
          <a:prstGeom prst="rect">
            <a:avLst/>
          </a:prstGeom>
          <a:solidFill>
            <a:srgbClr val="FFFF00"/>
          </a:solidFill>
          <a:ln w="28575">
            <a:solidFill>
              <a:schemeClr val="tx1"/>
            </a:solidFill>
          </a:ln>
        </p:spPr>
        <p:txBody>
          <a:bodyPr wrap="square" rtlCol="0">
            <a:spAutoFit/>
          </a:bodyPr>
          <a:lstStyle/>
          <a:p>
            <a:pPr algn="ctr"/>
            <a:r>
              <a:rPr lang="en-US" sz="5400" smtClean="0"/>
              <a:t>-6</a:t>
            </a:r>
            <a:endParaRPr lang="en-US" sz="5400"/>
          </a:p>
        </p:txBody>
      </p:sp>
    </p:spTree>
    <p:extLst>
      <p:ext uri="{BB962C8B-B14F-4D97-AF65-F5344CB8AC3E}">
        <p14:creationId xmlns:p14="http://schemas.microsoft.com/office/powerpoint/2010/main" val="2440362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31766"/>
            <a:ext cx="1615440" cy="954107"/>
          </a:xfrm>
          <a:prstGeom prst="rect">
            <a:avLst/>
          </a:prstGeom>
          <a:noFill/>
          <a:ln w="38100">
            <a:solidFill>
              <a:srgbClr val="C00000"/>
            </a:solidFill>
          </a:ln>
        </p:spPr>
        <p:txBody>
          <a:bodyPr wrap="square" rtlCol="0">
            <a:spAutoFit/>
          </a:bodyPr>
          <a:lstStyle/>
          <a:p>
            <a:r>
              <a:rPr lang="en-US" sz="2800" smtClean="0">
                <a:latin typeface="Arial" panose="020B0604020202020204" pitchFamily="34" charset="0"/>
                <a:cs typeface="Arial" panose="020B0604020202020204" pitchFamily="34" charset="0"/>
              </a:rPr>
              <a:t>Nội dung bài học</a:t>
            </a:r>
            <a:endParaRPr lang="en-US" sz="2800">
              <a:latin typeface="Arial" panose="020B0604020202020204" pitchFamily="34" charset="0"/>
              <a:cs typeface="Arial" panose="020B0604020202020204" pitchFamily="34" charset="0"/>
            </a:endParaRPr>
          </a:p>
        </p:txBody>
      </p:sp>
      <p:sp>
        <p:nvSpPr>
          <p:cNvPr id="3" name="TextBox 2"/>
          <p:cNvSpPr txBox="1"/>
          <p:nvPr/>
        </p:nvSpPr>
        <p:spPr>
          <a:xfrm>
            <a:off x="2636520" y="2658956"/>
            <a:ext cx="2270760" cy="1384995"/>
          </a:xfrm>
          <a:prstGeom prst="rect">
            <a:avLst/>
          </a:prstGeom>
          <a:noFill/>
          <a:ln w="38100">
            <a:solidFill>
              <a:srgbClr val="7030A0"/>
            </a:solidFill>
          </a:ln>
        </p:spPr>
        <p:txBody>
          <a:bodyPr wrap="square" rtlCol="0">
            <a:spAutoFit/>
          </a:bodyPr>
          <a:lstStyle/>
          <a:p>
            <a:pPr algn="ctr"/>
            <a:r>
              <a:rPr lang="en-US" sz="2800" smtClean="0">
                <a:latin typeface="Arial" panose="020B0604020202020204" pitchFamily="34" charset="0"/>
                <a:cs typeface="Arial" panose="020B0604020202020204" pitchFamily="34" charset="0"/>
              </a:rPr>
              <a:t>Quy tắc bằng nhau của phân số</a:t>
            </a:r>
            <a:endParaRPr lang="en-US" sz="2800">
              <a:latin typeface="Arial" panose="020B0604020202020204" pitchFamily="34" charset="0"/>
              <a:cs typeface="Arial" panose="020B0604020202020204" pitchFamily="34" charset="0"/>
            </a:endParaRPr>
          </a:p>
        </p:txBody>
      </p:sp>
      <p:sp>
        <p:nvSpPr>
          <p:cNvPr id="4" name="TextBox 3"/>
          <p:cNvSpPr txBox="1"/>
          <p:nvPr/>
        </p:nvSpPr>
        <p:spPr>
          <a:xfrm>
            <a:off x="5768340" y="256550"/>
            <a:ext cx="2026920" cy="523220"/>
          </a:xfrm>
          <a:prstGeom prst="rect">
            <a:avLst/>
          </a:prstGeom>
          <a:noFill/>
          <a:ln w="38100">
            <a:solidFill>
              <a:schemeClr val="accent5">
                <a:lumMod val="75000"/>
              </a:schemeClr>
            </a:solidFill>
          </a:ln>
        </p:spPr>
        <p:txBody>
          <a:bodyPr wrap="square" rtlCol="0">
            <a:spAutoFit/>
          </a:bodyPr>
          <a:lstStyle/>
          <a:p>
            <a:pPr algn="ctr"/>
            <a:r>
              <a:rPr lang="en-US" sz="2800" smtClean="0">
                <a:latin typeface="Arial" panose="020B0604020202020204" pitchFamily="34" charset="0"/>
                <a:cs typeface="Arial" panose="020B0604020202020204" pitchFamily="34" charset="0"/>
              </a:rPr>
              <a:t>Phân số</a:t>
            </a:r>
            <a:endParaRPr lang="en-US" sz="2800">
              <a:latin typeface="Arial" panose="020B0604020202020204" pitchFamily="34" charset="0"/>
              <a:cs typeface="Arial" panose="020B0604020202020204" pitchFamily="34" charset="0"/>
            </a:endParaRPr>
          </a:p>
        </p:txBody>
      </p:sp>
      <p:sp>
        <p:nvSpPr>
          <p:cNvPr id="5" name="TextBox 4"/>
          <p:cNvSpPr txBox="1"/>
          <p:nvPr/>
        </p:nvSpPr>
        <p:spPr>
          <a:xfrm>
            <a:off x="5707380" y="1245181"/>
            <a:ext cx="2072640" cy="954107"/>
          </a:xfrm>
          <a:prstGeom prst="rect">
            <a:avLst/>
          </a:prstGeom>
          <a:noFill/>
          <a:ln w="38100">
            <a:solidFill>
              <a:schemeClr val="accent5">
                <a:lumMod val="75000"/>
              </a:schemeClr>
            </a:solidFill>
          </a:ln>
        </p:spPr>
        <p:txBody>
          <a:bodyPr wrap="square" rtlCol="0">
            <a:spAutoFit/>
          </a:bodyPr>
          <a:lstStyle/>
          <a:p>
            <a:pPr algn="ctr"/>
            <a:r>
              <a:rPr lang="en-US" sz="2800" smtClean="0">
                <a:latin typeface="Arial" panose="020B0604020202020204" pitchFamily="34" charset="0"/>
                <a:cs typeface="Arial" panose="020B0604020202020204" pitchFamily="34" charset="0"/>
              </a:rPr>
              <a:t>Phân số bằng nhau</a:t>
            </a:r>
            <a:endParaRPr lang="en-US" sz="2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8321040" y="109295"/>
                <a:ext cx="3611880" cy="830292"/>
              </a:xfrm>
              <a:prstGeom prst="rect">
                <a:avLst/>
              </a:prstGeom>
              <a:noFill/>
              <a:ln w="38100">
                <a:solidFill>
                  <a:schemeClr val="accent1">
                    <a:lumMod val="60000"/>
                    <a:lumOff val="4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𝑏</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0" smtClean="0">
                          <a:latin typeface="Cambria Math" panose="02040503050406030204" pitchFamily="18" charset="0"/>
                        </a:rPr>
                        <m:t>ớ</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𝑍</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𝑏</m:t>
                      </m:r>
                      <m:r>
                        <a:rPr lang="en-US" sz="2800" b="0" i="1" smtClean="0">
                          <a:latin typeface="Cambria Math" panose="02040503050406030204" pitchFamily="18" charset="0"/>
                          <a:ea typeface="Cambria Math" panose="02040503050406030204" pitchFamily="18" charset="0"/>
                        </a:rPr>
                        <m:t>≠0</m:t>
                      </m:r>
                    </m:oMath>
                  </m:oMathPara>
                </a14:m>
                <a:endParaRPr lang="en-US" sz="28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321040" y="109295"/>
                <a:ext cx="3611880" cy="830292"/>
              </a:xfrm>
              <a:prstGeom prst="rect">
                <a:avLst/>
              </a:prstGeom>
              <a:blipFill rotWithShape="0">
                <a:blip r:embed="rId2"/>
                <a:stretch>
                  <a:fillRect/>
                </a:stretch>
              </a:blipFill>
              <a:ln w="38100">
                <a:solidFill>
                  <a:schemeClr val="accent1">
                    <a:lumMod val="60000"/>
                    <a:lumOff val="40000"/>
                  </a:schemeClr>
                </a:solidFill>
              </a:ln>
            </p:spPr>
            <p:txBody>
              <a:bodyPr/>
              <a:lstStyle/>
              <a:p>
                <a:r>
                  <a:rPr lang="en-US">
                    <a:noFill/>
                  </a:rPr>
                  <a:t> </a:t>
                </a:r>
              </a:p>
            </p:txBody>
          </p:sp>
        </mc:Fallback>
      </mc:AlternateContent>
      <p:sp>
        <p:nvSpPr>
          <p:cNvPr id="7" name="TextBox 6"/>
          <p:cNvSpPr txBox="1"/>
          <p:nvPr/>
        </p:nvSpPr>
        <p:spPr>
          <a:xfrm>
            <a:off x="8321040" y="1250106"/>
            <a:ext cx="3611880" cy="954107"/>
          </a:xfrm>
          <a:prstGeom prst="rect">
            <a:avLst/>
          </a:prstGeom>
          <a:noFill/>
          <a:ln w="38100">
            <a:solidFill>
              <a:schemeClr val="accent1">
                <a:lumMod val="60000"/>
                <a:lumOff val="40000"/>
              </a:schemeClr>
            </a:solidFill>
          </a:ln>
        </p:spPr>
        <p:txBody>
          <a:bodyPr wrap="square" rtlCol="0">
            <a:spAutoFit/>
          </a:bodyPr>
          <a:lstStyle/>
          <a:p>
            <a:r>
              <a:rPr lang="en-US" sz="2800" smtClean="0">
                <a:latin typeface="Arial" panose="020B0604020202020204" pitchFamily="34" charset="0"/>
                <a:cs typeface="Arial" panose="020B0604020202020204" pitchFamily="34" charset="0"/>
              </a:rPr>
              <a:t>Cùng biểu diễn một giá trị</a:t>
            </a:r>
            <a:endParaRPr lang="en-US" sz="2800">
              <a:latin typeface="Arial" panose="020B0604020202020204" pitchFamily="34" charset="0"/>
              <a:cs typeface="Arial" panose="020B0604020202020204" pitchFamily="34" charset="0"/>
            </a:endParaRPr>
          </a:p>
        </p:txBody>
      </p:sp>
      <p:sp>
        <p:nvSpPr>
          <p:cNvPr id="8" name="TextBox 7"/>
          <p:cNvSpPr txBox="1"/>
          <p:nvPr/>
        </p:nvSpPr>
        <p:spPr>
          <a:xfrm>
            <a:off x="2636520" y="721961"/>
            <a:ext cx="2270760" cy="523220"/>
          </a:xfrm>
          <a:prstGeom prst="rect">
            <a:avLst/>
          </a:prstGeom>
          <a:noFill/>
          <a:ln w="38100">
            <a:solidFill>
              <a:srgbClr val="1F4E79"/>
            </a:solidFill>
          </a:ln>
        </p:spPr>
        <p:txBody>
          <a:bodyPr wrap="square" rtlCol="0">
            <a:spAutoFit/>
          </a:bodyPr>
          <a:lstStyle/>
          <a:p>
            <a:pPr algn="ctr"/>
            <a:r>
              <a:rPr lang="en-US" sz="2800" smtClean="0">
                <a:latin typeface="Arial" panose="020B0604020202020204" pitchFamily="34" charset="0"/>
                <a:cs typeface="Arial" panose="020B0604020202020204" pitchFamily="34" charset="0"/>
              </a:rPr>
              <a:t>Khái niệm</a:t>
            </a:r>
            <a:endParaRPr lang="en-US" sz="2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6667500" y="3410397"/>
                <a:ext cx="3962400" cy="668837"/>
              </a:xfrm>
              <a:prstGeom prst="rect">
                <a:avLst/>
              </a:prstGeom>
              <a:noFill/>
              <a:ln w="38100">
                <a:solidFill>
                  <a:schemeClr val="accent2">
                    <a:lumMod val="60000"/>
                    <a:lumOff val="40000"/>
                  </a:schemeClr>
                </a:solidFill>
              </a:ln>
            </p:spPr>
            <p:txBody>
              <a:bodyPr wrap="square" rtlCol="0">
                <a:spAutoFit/>
              </a:bodyPr>
              <a:lstStyle/>
              <a:p>
                <a:r>
                  <a:rPr lang="en-US" sz="2800" smtClean="0">
                    <a:solidFill>
                      <a:schemeClr val="tx1"/>
                    </a:solidFill>
                    <a:latin typeface="Arial" panose="020B0604020202020204" pitchFamily="34" charset="0"/>
                    <a:cs typeface="Arial" panose="020B0604020202020204" pitchFamily="34" charset="0"/>
                  </a:rPr>
                  <a:t>Nếu </a:t>
                </a:r>
                <a14:m>
                  <m:oMath xmlns:m="http://schemas.openxmlformats.org/officeDocument/2006/math">
                    <m:r>
                      <a:rPr lang="en-US" sz="2800" i="1" smtClean="0">
                        <a:solidFill>
                          <a:schemeClr val="tx1"/>
                        </a:solidFill>
                        <a:latin typeface="Cambria Math" panose="02040503050406030204" pitchFamily="18" charset="0"/>
                      </a:rPr>
                      <m:t>𝑎</m:t>
                    </m:r>
                    <m:r>
                      <a:rPr lang="en-US" sz="2800" i="1" smtClean="0">
                        <a:solidFill>
                          <a:schemeClr val="tx1"/>
                        </a:solidFill>
                        <a:latin typeface="Cambria Math" panose="02040503050406030204" pitchFamily="18" charset="0"/>
                      </a:rPr>
                      <m:t>.</m:t>
                    </m:r>
                    <m:r>
                      <a:rPr lang="en-US" sz="2800" i="1" smtClean="0">
                        <a:solidFill>
                          <a:schemeClr val="tx1"/>
                        </a:solidFill>
                        <a:latin typeface="Cambria Math" panose="02040503050406030204" pitchFamily="18" charset="0"/>
                      </a:rPr>
                      <m:t>𝑑</m:t>
                    </m:r>
                    <m:r>
                      <a:rPr lang="en-US" sz="2800" i="1" smtClean="0">
                        <a:solidFill>
                          <a:schemeClr val="tx1"/>
                        </a:solidFill>
                        <a:latin typeface="Cambria Math" panose="02040503050406030204" pitchFamily="18" charset="0"/>
                      </a:rPr>
                      <m:t>=</m:t>
                    </m:r>
                    <m:r>
                      <a:rPr lang="en-US" sz="2800" i="1" smtClean="0">
                        <a:solidFill>
                          <a:schemeClr val="tx1"/>
                        </a:solidFill>
                        <a:latin typeface="Cambria Math" panose="02040503050406030204" pitchFamily="18" charset="0"/>
                      </a:rPr>
                      <m:t>𝑏</m:t>
                    </m:r>
                    <m:r>
                      <a:rPr lang="en-US" sz="2800" i="1" smtClean="0">
                        <a:solidFill>
                          <a:schemeClr val="tx1"/>
                        </a:solidFill>
                        <a:latin typeface="Cambria Math" panose="02040503050406030204" pitchFamily="18" charset="0"/>
                      </a:rPr>
                      <m:t>.</m:t>
                    </m:r>
                    <m:r>
                      <a:rPr lang="en-US" sz="2800" i="1" smtClean="0">
                        <a:solidFill>
                          <a:schemeClr val="tx1"/>
                        </a:solidFill>
                        <a:latin typeface="Cambria Math" panose="02040503050406030204" pitchFamily="18" charset="0"/>
                      </a:rPr>
                      <m:t>𝑐</m:t>
                    </m:r>
                  </m:oMath>
                </a14:m>
                <a:r>
                  <a:rPr lang="en-US" sz="2800" smtClean="0">
                    <a:solidFill>
                      <a:schemeClr val="tx1"/>
                    </a:solidFill>
                    <a:latin typeface="Arial" panose="020B0604020202020204" pitchFamily="34" charset="0"/>
                    <a:cs typeface="Arial" panose="020B0604020202020204" pitchFamily="34" charset="0"/>
                  </a:rPr>
                  <a:t> thì </a:t>
                </a:r>
                <a14:m>
                  <m:oMath xmlns:m="http://schemas.openxmlformats.org/officeDocument/2006/math">
                    <m:f>
                      <m:fPr>
                        <m:ctrlPr>
                          <a:rPr lang="en-US" sz="2800" i="1" smtClean="0">
                            <a:solidFill>
                              <a:schemeClr val="tx1"/>
                            </a:solidFill>
                            <a:latin typeface="Cambria Math" panose="02040503050406030204" pitchFamily="18" charset="0"/>
                          </a:rPr>
                        </m:ctrlPr>
                      </m:fPr>
                      <m:num>
                        <m:r>
                          <a:rPr lang="en-US" sz="2800" i="1">
                            <a:solidFill>
                              <a:schemeClr val="tx1"/>
                            </a:solidFill>
                            <a:latin typeface="Cambria Math" panose="02040503050406030204" pitchFamily="18" charset="0"/>
                          </a:rPr>
                          <m:t>𝑎</m:t>
                        </m:r>
                      </m:num>
                      <m:den>
                        <m:r>
                          <a:rPr lang="en-US" sz="2800" i="1">
                            <a:solidFill>
                              <a:schemeClr val="tx1"/>
                            </a:solidFill>
                            <a:latin typeface="Cambria Math" panose="02040503050406030204" pitchFamily="18" charset="0"/>
                          </a:rPr>
                          <m:t>𝑏</m:t>
                        </m:r>
                      </m:den>
                    </m:f>
                    <m:r>
                      <a:rPr lang="en-US" sz="2800" b="0" i="0" smtClean="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r>
                          <a:rPr lang="en-US" sz="2800" i="1">
                            <a:solidFill>
                              <a:schemeClr val="tx1"/>
                            </a:solidFill>
                            <a:latin typeface="Cambria Math" panose="02040503050406030204" pitchFamily="18" charset="0"/>
                          </a:rPr>
                          <m:t>𝑐</m:t>
                        </m:r>
                      </m:num>
                      <m:den>
                        <m:r>
                          <a:rPr lang="en-US" sz="2800" i="1">
                            <a:solidFill>
                              <a:schemeClr val="tx1"/>
                            </a:solidFill>
                            <a:latin typeface="Cambria Math" panose="02040503050406030204" pitchFamily="18" charset="0"/>
                          </a:rPr>
                          <m:t>𝑑</m:t>
                        </m:r>
                      </m:den>
                    </m:f>
                  </m:oMath>
                </a14:m>
                <a:endParaRPr lang="en-US" sz="2800">
                  <a:solidFill>
                    <a:schemeClr val="tx1"/>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667500" y="3410397"/>
                <a:ext cx="3962400" cy="668837"/>
              </a:xfrm>
              <a:prstGeom prst="rect">
                <a:avLst/>
              </a:prstGeom>
              <a:blipFill rotWithShape="0">
                <a:blip r:embed="rId3"/>
                <a:stretch>
                  <a:fillRect l="-2744" b="-6034"/>
                </a:stretch>
              </a:blipFill>
              <a:ln w="38100">
                <a:solidFill>
                  <a:schemeClr val="accent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667500" y="2590032"/>
                <a:ext cx="3962400" cy="668837"/>
              </a:xfrm>
              <a:prstGeom prst="rect">
                <a:avLst/>
              </a:prstGeom>
              <a:noFill/>
              <a:ln w="38100">
                <a:solidFill>
                  <a:schemeClr val="accent2">
                    <a:lumMod val="60000"/>
                    <a:lumOff val="40000"/>
                  </a:schemeClr>
                </a:solidFill>
              </a:ln>
            </p:spPr>
            <p:txBody>
              <a:bodyPr wrap="square" rtlCol="0">
                <a:spAutoFit/>
              </a:bodyPr>
              <a:lstStyle/>
              <a:p>
                <a:r>
                  <a:rPr lang="en-US" sz="2800" smtClean="0">
                    <a:solidFill>
                      <a:schemeClr val="tx1"/>
                    </a:solidFill>
                    <a:latin typeface="Arial" panose="020B0604020202020204" pitchFamily="34" charset="0"/>
                    <a:cs typeface="Arial" panose="020B0604020202020204" pitchFamily="34" charset="0"/>
                  </a:rPr>
                  <a:t>Nếu </a:t>
                </a:r>
                <a14:m>
                  <m:oMath xmlns:m="http://schemas.openxmlformats.org/officeDocument/2006/math">
                    <m:f>
                      <m:fPr>
                        <m:ctrlPr>
                          <a:rPr lang="en-US" sz="2800" i="1" smtClean="0">
                            <a:solidFill>
                              <a:schemeClr val="tx1"/>
                            </a:solidFill>
                            <a:latin typeface="Cambria Math" panose="02040503050406030204" pitchFamily="18" charset="0"/>
                          </a:rPr>
                        </m:ctrlPr>
                      </m:fPr>
                      <m:num>
                        <m:r>
                          <a:rPr lang="en-US" sz="2800" i="1">
                            <a:solidFill>
                              <a:schemeClr val="tx1"/>
                            </a:solidFill>
                            <a:latin typeface="Cambria Math" panose="02040503050406030204" pitchFamily="18" charset="0"/>
                          </a:rPr>
                          <m:t>𝑎</m:t>
                        </m:r>
                      </m:num>
                      <m:den>
                        <m:r>
                          <a:rPr lang="en-US" sz="2800" i="1">
                            <a:solidFill>
                              <a:schemeClr val="tx1"/>
                            </a:solidFill>
                            <a:latin typeface="Cambria Math" panose="02040503050406030204" pitchFamily="18" charset="0"/>
                          </a:rPr>
                          <m:t>𝑏</m:t>
                        </m:r>
                      </m:den>
                    </m:f>
                    <m:r>
                      <a:rPr lang="en-US" sz="2800" b="0" i="0" smtClean="0">
                        <a:solidFill>
                          <a:schemeClr val="tx1"/>
                        </a:solidFill>
                        <a:latin typeface="Cambria Math" panose="02040503050406030204" pitchFamily="18" charset="0"/>
                      </a:rPr>
                      <m:t>=</m:t>
                    </m:r>
                    <m:f>
                      <m:fPr>
                        <m:ctrlPr>
                          <a:rPr lang="en-US" sz="2800" i="1">
                            <a:solidFill>
                              <a:schemeClr val="tx1"/>
                            </a:solidFill>
                            <a:latin typeface="Cambria Math" panose="02040503050406030204" pitchFamily="18" charset="0"/>
                          </a:rPr>
                        </m:ctrlPr>
                      </m:fPr>
                      <m:num>
                        <m:r>
                          <a:rPr lang="en-US" sz="2800" i="1">
                            <a:solidFill>
                              <a:schemeClr val="tx1"/>
                            </a:solidFill>
                            <a:latin typeface="Cambria Math" panose="02040503050406030204" pitchFamily="18" charset="0"/>
                          </a:rPr>
                          <m:t>𝑐</m:t>
                        </m:r>
                      </m:num>
                      <m:den>
                        <m:r>
                          <a:rPr lang="en-US" sz="2800" i="1">
                            <a:solidFill>
                              <a:schemeClr val="tx1"/>
                            </a:solidFill>
                            <a:latin typeface="Cambria Math" panose="02040503050406030204" pitchFamily="18" charset="0"/>
                          </a:rPr>
                          <m:t>𝑑</m:t>
                        </m:r>
                      </m:den>
                    </m:f>
                  </m:oMath>
                </a14:m>
                <a:r>
                  <a:rPr lang="en-US" sz="2800" smtClean="0">
                    <a:solidFill>
                      <a:schemeClr val="tx1"/>
                    </a:solidFill>
                    <a:latin typeface="Arial" panose="020B0604020202020204" pitchFamily="34" charset="0"/>
                    <a:cs typeface="Arial" panose="020B0604020202020204" pitchFamily="34" charset="0"/>
                  </a:rPr>
                  <a:t> thì </a:t>
                </a:r>
                <a14:m>
                  <m:oMath xmlns:m="http://schemas.openxmlformats.org/officeDocument/2006/math">
                    <m:r>
                      <a:rPr lang="en-US" sz="2800" b="0" i="1" smtClean="0">
                        <a:solidFill>
                          <a:schemeClr val="tx1"/>
                        </a:solidFill>
                        <a:latin typeface="Cambria Math" panose="02040503050406030204" pitchFamily="18" charset="0"/>
                      </a:rPr>
                      <m:t>𝑎</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𝑑</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𝑏</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𝑐</m:t>
                    </m:r>
                  </m:oMath>
                </a14:m>
                <a:endParaRPr lang="en-US" sz="2800">
                  <a:solidFill>
                    <a:schemeClr val="tx1"/>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667500" y="2590032"/>
                <a:ext cx="3962400" cy="668837"/>
              </a:xfrm>
              <a:prstGeom prst="rect">
                <a:avLst/>
              </a:prstGeom>
              <a:blipFill rotWithShape="0">
                <a:blip r:embed="rId4"/>
                <a:stretch>
                  <a:fillRect l="-2744" t="-862" b="-6034"/>
                </a:stretch>
              </a:blipFill>
              <a:ln w="38100">
                <a:solidFill>
                  <a:schemeClr val="accent2">
                    <a:lumMod val="60000"/>
                    <a:lumOff val="40000"/>
                  </a:schemeClr>
                </a:solidFill>
              </a:ln>
            </p:spPr>
            <p:txBody>
              <a:bodyPr/>
              <a:lstStyle/>
              <a:p>
                <a:r>
                  <a:rPr lang="en-US">
                    <a:noFill/>
                  </a:rPr>
                  <a:t> </a:t>
                </a:r>
              </a:p>
            </p:txBody>
          </p:sp>
        </mc:Fallback>
      </mc:AlternateContent>
      <p:sp>
        <p:nvSpPr>
          <p:cNvPr id="11" name="TextBox 10"/>
          <p:cNvSpPr txBox="1"/>
          <p:nvPr/>
        </p:nvSpPr>
        <p:spPr>
          <a:xfrm>
            <a:off x="2636520" y="4765228"/>
            <a:ext cx="2270760" cy="1384995"/>
          </a:xfrm>
          <a:prstGeom prst="rect">
            <a:avLst/>
          </a:prstGeom>
          <a:noFill/>
          <a:ln w="38100">
            <a:solidFill>
              <a:srgbClr val="FFC000"/>
            </a:solidFill>
          </a:ln>
        </p:spPr>
        <p:txBody>
          <a:bodyPr wrap="square" rtlCol="0">
            <a:spAutoFit/>
          </a:bodyPr>
          <a:lstStyle/>
          <a:p>
            <a:pPr algn="ctr"/>
            <a:r>
              <a:rPr lang="en-US" sz="2800" smtClean="0">
                <a:latin typeface="Arial" panose="020B0604020202020204" pitchFamily="34" charset="0"/>
                <a:cs typeface="Arial" panose="020B0604020202020204" pitchFamily="34" charset="0"/>
              </a:rPr>
              <a:t>Tính chất </a:t>
            </a:r>
          </a:p>
          <a:p>
            <a:pPr algn="ctr"/>
            <a:r>
              <a:rPr lang="en-US" sz="2800" smtClean="0">
                <a:latin typeface="Arial" panose="020B0604020202020204" pitchFamily="34" charset="0"/>
                <a:cs typeface="Arial" panose="020B0604020202020204" pitchFamily="34" charset="0"/>
              </a:rPr>
              <a:t>cơ bản</a:t>
            </a:r>
          </a:p>
          <a:p>
            <a:pPr algn="ctr"/>
            <a:r>
              <a:rPr lang="en-US" sz="2800" smtClean="0">
                <a:latin typeface="Arial" panose="020B0604020202020204" pitchFamily="34" charset="0"/>
                <a:cs typeface="Arial" panose="020B0604020202020204" pitchFamily="34" charset="0"/>
              </a:rPr>
              <a:t>của phân số</a:t>
            </a:r>
            <a:endParaRPr lang="en-US" sz="2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5768340" y="4460583"/>
                <a:ext cx="4922520" cy="830292"/>
              </a:xfrm>
              <a:prstGeom prst="rect">
                <a:avLst/>
              </a:prstGeom>
              <a:noFill/>
              <a:ln w="38100">
                <a:solidFill>
                  <a:schemeClr val="accent4">
                    <a:lumMod val="60000"/>
                    <a:lumOff val="4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𝑏</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𝑚</m:t>
                          </m:r>
                        </m:num>
                        <m:den>
                          <m:r>
                            <a:rPr lang="en-US" sz="2800" b="0" i="1" smtClean="0">
                              <a:latin typeface="Cambria Math" panose="02040503050406030204" pitchFamily="18" charset="0"/>
                            </a:rPr>
                            <m:t>𝑏</m:t>
                          </m:r>
                          <m:r>
                            <a:rPr lang="en-US" sz="2800" b="0" i="1" smtClean="0">
                              <a:latin typeface="Cambria Math" panose="02040503050406030204" pitchFamily="18" charset="0"/>
                            </a:rPr>
                            <m:t>.</m:t>
                          </m:r>
                          <m:r>
                            <a:rPr lang="en-US" sz="2800" b="0" i="1" smtClean="0">
                              <a:latin typeface="Cambria Math" panose="02040503050406030204" pitchFamily="18" charset="0"/>
                            </a:rPr>
                            <m:t>𝑚</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0" smtClean="0">
                          <a:latin typeface="Cambria Math" panose="02040503050406030204" pitchFamily="18" charset="0"/>
                        </a:rPr>
                        <m:t>ớ</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a:rPr lang="en-US" sz="2800" b="0" i="1" smtClean="0">
                          <a:latin typeface="Cambria Math" panose="02040503050406030204" pitchFamily="18" charset="0"/>
                        </a:rPr>
                        <m:t>𝑚</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𝑍</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𝑚</m:t>
                      </m:r>
                      <m:r>
                        <a:rPr lang="en-US" sz="2800" b="0" i="1" smtClean="0">
                          <a:latin typeface="Cambria Math" panose="02040503050406030204" pitchFamily="18" charset="0"/>
                          <a:ea typeface="Cambria Math" panose="02040503050406030204" pitchFamily="18" charset="0"/>
                        </a:rPr>
                        <m:t>≠0</m:t>
                      </m:r>
                    </m:oMath>
                  </m:oMathPara>
                </a14:m>
                <a:endParaRPr lang="en-US" sz="28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768340" y="4460583"/>
                <a:ext cx="4922520" cy="830292"/>
              </a:xfrm>
              <a:prstGeom prst="rect">
                <a:avLst/>
              </a:prstGeom>
              <a:blipFill rotWithShape="0">
                <a:blip r:embed="rId5"/>
                <a:stretch>
                  <a:fillRect/>
                </a:stretch>
              </a:blipFill>
              <a:ln w="38100">
                <a:solidFill>
                  <a:schemeClr val="accent4">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68340" y="5505312"/>
                <a:ext cx="4922520" cy="830292"/>
              </a:xfrm>
              <a:prstGeom prst="rect">
                <a:avLst/>
              </a:prstGeom>
              <a:noFill/>
              <a:ln w="38100">
                <a:solidFill>
                  <a:schemeClr val="accent4">
                    <a:lumMod val="60000"/>
                    <a:lumOff val="4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𝑏</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𝑛</m:t>
                          </m:r>
                        </m:num>
                        <m:den>
                          <m:r>
                            <a:rPr lang="en-US" sz="2800" b="0" i="1" smtClean="0">
                              <a:latin typeface="Cambria Math" panose="02040503050406030204" pitchFamily="18" charset="0"/>
                            </a:rPr>
                            <m:t>𝑏</m:t>
                          </m:r>
                          <m:r>
                            <a:rPr lang="en-US" sz="2800" b="0" i="1" smtClean="0">
                              <a:latin typeface="Cambria Math" panose="02040503050406030204" pitchFamily="18" charset="0"/>
                            </a:rPr>
                            <m:t>:</m:t>
                          </m:r>
                          <m:r>
                            <a:rPr lang="en-US" sz="2800" b="0" i="1" smtClean="0">
                              <a:latin typeface="Cambria Math" panose="02040503050406030204" pitchFamily="18" charset="0"/>
                            </a:rPr>
                            <m:t>𝑛</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v</m:t>
                      </m:r>
                      <m:r>
                        <a:rPr lang="en-US" sz="2800" b="0" i="0" smtClean="0">
                          <a:latin typeface="Cambria Math" panose="02040503050406030204" pitchFamily="18" charset="0"/>
                        </a:rPr>
                        <m:t>ớ</m:t>
                      </m:r>
                      <m:r>
                        <m:rPr>
                          <m:sty m:val="p"/>
                        </m:rPr>
                        <a:rPr lang="en-US" sz="2800" b="0" i="0" smtClean="0">
                          <a:latin typeface="Cambria Math" panose="02040503050406030204" pitchFamily="18" charset="0"/>
                        </a:rPr>
                        <m:t>i</m:t>
                      </m:r>
                      <m:r>
                        <a:rPr lang="en-US" sz="2800" b="0" i="0" smtClean="0">
                          <a:latin typeface="Cambria Math" panose="02040503050406030204" pitchFamily="18" charset="0"/>
                        </a:rPr>
                        <m:t> </m:t>
                      </m:r>
                      <m:r>
                        <a:rPr lang="en-US" sz="2800" b="0" i="1" smtClean="0">
                          <a:latin typeface="Cambria Math" panose="02040503050406030204" pitchFamily="18" charset="0"/>
                        </a:rPr>
                        <m:t>𝑛</m:t>
                      </m:r>
                      <m:r>
                        <a:rPr lang="en-US" sz="2800" b="0" i="1" smtClean="0">
                          <a:latin typeface="Cambria Math" panose="02040503050406030204" pitchFamily="18" charset="0"/>
                          <a:ea typeface="Cambria Math" panose="02040503050406030204" pitchFamily="18" charset="0"/>
                        </a:rPr>
                        <m:t>∈</m:t>
                      </m:r>
                      <m:r>
                        <a:rPr lang="en-US" sz="2800" b="0" i="0" smtClean="0">
                          <a:latin typeface="Cambria Math" panose="02040503050406030204" pitchFamily="18" charset="0"/>
                          <a:ea typeface="Cambria Math" panose="02040503050406030204" pitchFamily="18" charset="0"/>
                        </a:rPr>
                        <m:t>Ư</m:t>
                      </m:r>
                      <m:r>
                        <m:rPr>
                          <m:sty m:val="p"/>
                        </m:rPr>
                        <a:rPr lang="en-US" sz="2800" b="0" i="0" smtClean="0">
                          <a:latin typeface="Cambria Math" panose="02040503050406030204" pitchFamily="18" charset="0"/>
                          <a:ea typeface="Cambria Math" panose="02040503050406030204" pitchFamily="18" charset="0"/>
                        </a:rPr>
                        <m:t>C</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𝑏</m:t>
                      </m:r>
                      <m:r>
                        <a:rPr lang="en-US" sz="2800" b="0" i="1" smtClean="0">
                          <a:latin typeface="Cambria Math" panose="02040503050406030204" pitchFamily="18" charset="0"/>
                          <a:ea typeface="Cambria Math" panose="02040503050406030204" pitchFamily="18" charset="0"/>
                        </a:rPr>
                        <m:t>)</m:t>
                      </m:r>
                    </m:oMath>
                  </m:oMathPara>
                </a14:m>
                <a:endParaRPr lang="en-US" sz="280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768340" y="5505312"/>
                <a:ext cx="4922520" cy="830292"/>
              </a:xfrm>
              <a:prstGeom prst="rect">
                <a:avLst/>
              </a:prstGeom>
              <a:blipFill rotWithShape="0">
                <a:blip r:embed="rId6"/>
                <a:stretch>
                  <a:fillRect/>
                </a:stretch>
              </a:blipFill>
              <a:ln w="38100">
                <a:solidFill>
                  <a:schemeClr val="accent4">
                    <a:lumMod val="60000"/>
                    <a:lumOff val="40000"/>
                  </a:schemeClr>
                </a:solidFill>
              </a:ln>
            </p:spPr>
            <p:txBody>
              <a:bodyPr/>
              <a:lstStyle/>
              <a:p>
                <a:r>
                  <a:rPr lang="en-US">
                    <a:noFill/>
                  </a:rPr>
                  <a:t> </a:t>
                </a:r>
              </a:p>
            </p:txBody>
          </p:sp>
        </mc:Fallback>
      </mc:AlternateContent>
      <p:cxnSp>
        <p:nvCxnSpPr>
          <p:cNvPr id="15" name="Straight Arrow Connector 14"/>
          <p:cNvCxnSpPr>
            <a:stCxn id="2" idx="3"/>
            <a:endCxn id="8" idx="1"/>
          </p:cNvCxnSpPr>
          <p:nvPr/>
        </p:nvCxnSpPr>
        <p:spPr>
          <a:xfrm flipV="1">
            <a:off x="1615440" y="983571"/>
            <a:ext cx="1021080" cy="2225249"/>
          </a:xfrm>
          <a:prstGeom prst="straightConnector1">
            <a:avLst/>
          </a:prstGeom>
          <a:ln w="57150">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 idx="3"/>
            <a:endCxn id="3" idx="1"/>
          </p:cNvCxnSpPr>
          <p:nvPr/>
        </p:nvCxnSpPr>
        <p:spPr>
          <a:xfrm>
            <a:off x="1615440" y="3208820"/>
            <a:ext cx="1021080" cy="14263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 idx="3"/>
            <a:endCxn id="11" idx="1"/>
          </p:cNvCxnSpPr>
          <p:nvPr/>
        </p:nvCxnSpPr>
        <p:spPr>
          <a:xfrm>
            <a:off x="1615440" y="3208820"/>
            <a:ext cx="1021080" cy="224890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3"/>
            <a:endCxn id="4" idx="1"/>
          </p:cNvCxnSpPr>
          <p:nvPr/>
        </p:nvCxnSpPr>
        <p:spPr>
          <a:xfrm flipV="1">
            <a:off x="4907280" y="518160"/>
            <a:ext cx="861060" cy="465411"/>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3"/>
            <a:endCxn id="5" idx="1"/>
          </p:cNvCxnSpPr>
          <p:nvPr/>
        </p:nvCxnSpPr>
        <p:spPr>
          <a:xfrm>
            <a:off x="4907280" y="983571"/>
            <a:ext cx="800100" cy="738664"/>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 idx="3"/>
            <a:endCxn id="10" idx="1"/>
          </p:cNvCxnSpPr>
          <p:nvPr/>
        </p:nvCxnSpPr>
        <p:spPr>
          <a:xfrm flipV="1">
            <a:off x="4907280" y="2924451"/>
            <a:ext cx="1760220" cy="427003"/>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 idx="3"/>
            <a:endCxn id="9" idx="1"/>
          </p:cNvCxnSpPr>
          <p:nvPr/>
        </p:nvCxnSpPr>
        <p:spPr>
          <a:xfrm>
            <a:off x="4907280" y="3351454"/>
            <a:ext cx="1760220" cy="393362"/>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1" idx="3"/>
            <a:endCxn id="12" idx="1"/>
          </p:cNvCxnSpPr>
          <p:nvPr/>
        </p:nvCxnSpPr>
        <p:spPr>
          <a:xfrm flipV="1">
            <a:off x="4907280" y="4875729"/>
            <a:ext cx="861060" cy="581997"/>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1" idx="3"/>
            <a:endCxn id="13" idx="1"/>
          </p:cNvCxnSpPr>
          <p:nvPr/>
        </p:nvCxnSpPr>
        <p:spPr>
          <a:xfrm>
            <a:off x="4907280" y="5457726"/>
            <a:ext cx="861060" cy="462732"/>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 idx="3"/>
            <a:endCxn id="6" idx="1"/>
          </p:cNvCxnSpPr>
          <p:nvPr/>
        </p:nvCxnSpPr>
        <p:spPr>
          <a:xfrm>
            <a:off x="7795260" y="518160"/>
            <a:ext cx="525780" cy="6281"/>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5" idx="3"/>
            <a:endCxn id="7" idx="1"/>
          </p:cNvCxnSpPr>
          <p:nvPr/>
        </p:nvCxnSpPr>
        <p:spPr>
          <a:xfrm>
            <a:off x="7780020" y="1722235"/>
            <a:ext cx="541020" cy="4925"/>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5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down)">
                                      <p:cBhvr>
                                        <p:cTn id="43" dur="500"/>
                                        <p:tgtEl>
                                          <p:spTgt spid="4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000"/>
                                        <p:tgtEl>
                                          <p:spTgt spid="1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circle(in)">
                                      <p:cBhvr>
                                        <p:cTn id="54" dur="20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circle(in)">
                                      <p:cBhvr>
                                        <p:cTn id="83" dur="2000"/>
                                        <p:tgtEl>
                                          <p:spTgt spid="21"/>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circle(in)">
                                      <p:cBhvr>
                                        <p:cTn id="86" dur="20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heel(1)">
                                      <p:cBhvr>
                                        <p:cTn id="91" dur="2000"/>
                                        <p:tgtEl>
                                          <p:spTgt spid="40"/>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wheel(1)">
                                      <p:cBhvr>
                                        <p:cTn id="94" dur="2000"/>
                                        <p:tgtEl>
                                          <p:spTgt spid="12"/>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heel(1)">
                                      <p:cBhvr>
                                        <p:cTn id="99" dur="2000"/>
                                        <p:tgtEl>
                                          <p:spTgt spid="42"/>
                                        </p:tgtEl>
                                      </p:cBhvr>
                                    </p:animEffect>
                                  </p:childTnLst>
                                </p:cTn>
                              </p:par>
                              <p:par>
                                <p:cTn id="100" presetID="21" presetClass="entr" presetSubtype="1"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heel(1)">
                                      <p:cBhvr>
                                        <p:cTn id="10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mc="http://schemas.openxmlformats.org/markup-compatibility/2006" xmlns:a14="http://schemas.microsoft.com/office/drawing/2010/main" xmlns:a16="http://schemas.microsoft.com/office/drawing/2014/main" xmlns="" id="{CE530CE9-79B6-4A34-9DE8-7F769B44A120}"/>
              </a:ext>
            </a:extLst>
          </p:cNvPr>
          <p:cNvSpPr txBox="1"/>
          <p:nvPr/>
        </p:nvSpPr>
        <p:spPr>
          <a:xfrm>
            <a:off x="685800" y="1690724"/>
            <a:ext cx="10985500" cy="3539430"/>
          </a:xfrm>
          <a:prstGeom prst="rect">
            <a:avLst/>
          </a:prstGeom>
          <a:noFill/>
        </p:spPr>
        <p:txBody>
          <a:bodyPr wrap="square">
            <a:spAutoFit/>
          </a:bodyPr>
          <a:lstStyle/>
          <a:p>
            <a:pPr marL="457200" indent="-457200">
              <a:buFontTx/>
              <a:buChar char="-"/>
            </a:pPr>
            <a:r>
              <a:rPr lang="en-US" sz="3200" smtClean="0">
                <a:latin typeface="Arial" panose="020B0604020202020204" pitchFamily="34" charset="0"/>
                <a:cs typeface="Arial" panose="020B0604020202020204" pitchFamily="34" charset="0"/>
              </a:rPr>
              <a:t>Đọc lại toàn bộ nội dung bài đã học.</a:t>
            </a:r>
          </a:p>
          <a:p>
            <a:pPr marL="457200" indent="-457200">
              <a:buFontTx/>
              <a:buChar char="-"/>
            </a:pPr>
            <a:r>
              <a:rPr lang="en-US" sz="3200" smtClean="0">
                <a:latin typeface="Arial" panose="020B0604020202020204" pitchFamily="34" charset="0"/>
                <a:cs typeface="Arial" panose="020B0604020202020204" pitchFamily="34" charset="0"/>
              </a:rPr>
              <a:t>Học thuộc: khái niệm phân số, phân số bằng nhau, tính chất cơ bản của phân số (dưới dạng lời văn và công thức tổng quát) cùng các chú ý.</a:t>
            </a:r>
          </a:p>
          <a:p>
            <a:pPr marL="457200" indent="-457200">
              <a:buFontTx/>
              <a:buChar char="-"/>
            </a:pPr>
            <a:r>
              <a:rPr lang="en-US" sz="3200" smtClean="0">
                <a:latin typeface="Arial" panose="020B0604020202020204" pitchFamily="34" charset="0"/>
                <a:cs typeface="Arial" panose="020B0604020202020204" pitchFamily="34" charset="0"/>
              </a:rPr>
              <a:t>Làm bài tập 2; 3 SGK trang 30.</a:t>
            </a:r>
          </a:p>
          <a:p>
            <a:pPr marL="457200" indent="-457200">
              <a:buFontTx/>
              <a:buChar char="-"/>
            </a:pPr>
            <a:r>
              <a:rPr lang="en-US" sz="3200" smtClean="0">
                <a:latin typeface="Arial" panose="020B0604020202020204" pitchFamily="34" charset="0"/>
                <a:cs typeface="Arial" panose="020B0604020202020204" pitchFamily="34" charset="0"/>
              </a:rPr>
              <a:t>Đọc nội dung phần còn lại của bài, tiết sau học tiếp.</a:t>
            </a:r>
          </a:p>
          <a:p>
            <a:pPr marL="457200" indent="-457200">
              <a:buFontTx/>
              <a:buChar char="-"/>
            </a:pPr>
            <a:r>
              <a:rPr lang="en-US" sz="3200" smtClean="0">
                <a:latin typeface="Arial" panose="020B0604020202020204" pitchFamily="34" charset="0"/>
                <a:cs typeface="Arial" panose="020B0604020202020204" pitchFamily="34" charset="0"/>
              </a:rPr>
              <a:t>Ôn lại kiến thức phần phân số đã được học ở Tiểu học.</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409380" y="-1820151"/>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latin typeface="Arial" panose="020B0604020202020204" pitchFamily="34" charset="0"/>
              <a:cs typeface="Arial" panose="020B0604020202020204" pitchFamily="34" charset="0"/>
            </a:endParaRPr>
          </a:p>
        </p:txBody>
      </p:sp>
      <p:sp>
        <p:nvSpPr>
          <p:cNvPr id="6" name="TextBox 5"/>
          <p:cNvSpPr txBox="1"/>
          <p:nvPr/>
        </p:nvSpPr>
        <p:spPr>
          <a:xfrm>
            <a:off x="1852664" y="1405525"/>
            <a:ext cx="6292183" cy="707886"/>
          </a:xfrm>
          <a:prstGeom prst="rect">
            <a:avLst/>
          </a:prstGeom>
          <a:noFill/>
        </p:spPr>
        <p:txBody>
          <a:bodyPr wrap="square" rtlCol="0">
            <a:spAutoFit/>
          </a:bodyPr>
          <a:lstStyle/>
          <a:p>
            <a:r>
              <a:rPr lang="en-US" sz="4000" b="1" smtClean="0">
                <a:ln w="6600">
                  <a:solidFill>
                    <a:schemeClr val="accent2"/>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rPr>
              <a:t>Hoạt động nhóm (1 phút)</a:t>
            </a:r>
            <a:endParaRPr lang="en-US" sz="4000" b="1">
              <a:ln w="6600">
                <a:solidFill>
                  <a:schemeClr val="accent2"/>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7" name="TextBox 6"/>
          <p:cNvSpPr txBox="1"/>
          <p:nvPr/>
        </p:nvSpPr>
        <p:spPr>
          <a:xfrm>
            <a:off x="601531" y="2332096"/>
            <a:ext cx="9457902" cy="1908215"/>
          </a:xfrm>
          <a:prstGeom prst="rect">
            <a:avLst/>
          </a:prstGeom>
          <a:noFill/>
        </p:spPr>
        <p:txBody>
          <a:bodyPr wrap="square" rtlCol="0">
            <a:spAutoFit/>
          </a:bodyPr>
          <a:lstStyle/>
          <a:p>
            <a:pPr marL="285750" indent="-285750">
              <a:spcAft>
                <a:spcPts val="600"/>
              </a:spcAft>
              <a:buFontTx/>
              <a:buChar char="-"/>
            </a:pPr>
            <a:r>
              <a:rPr lang="en-US" sz="3600" b="1" smtClean="0">
                <a:latin typeface="Arial" panose="020B0604020202020204" pitchFamily="34" charset="0"/>
                <a:cs typeface="Arial" panose="020B0604020202020204" pitchFamily="34" charset="0"/>
              </a:rPr>
              <a:t>Hoạt động theo nhóm 4 người</a:t>
            </a:r>
          </a:p>
          <a:p>
            <a:pPr marL="285750" indent="-285750">
              <a:spcAft>
                <a:spcPts val="600"/>
              </a:spcAft>
              <a:buFontTx/>
              <a:buChar char="-"/>
            </a:pPr>
            <a:r>
              <a:rPr lang="en-US" sz="3600" b="1" smtClean="0">
                <a:latin typeface="Arial" panose="020B0604020202020204" pitchFamily="34" charset="0"/>
                <a:cs typeface="Arial" panose="020B0604020202020204" pitchFamily="34" charset="0"/>
              </a:rPr>
              <a:t>Viết các ví dụ về phân số lên bảng nhóm</a:t>
            </a:r>
          </a:p>
          <a:p>
            <a:pPr>
              <a:spcAft>
                <a:spcPts val="600"/>
              </a:spcAft>
            </a:pPr>
            <a:r>
              <a:rPr lang="en-US" sz="3600" b="1" smtClean="0">
                <a:latin typeface="Arial" panose="020B0604020202020204" pitchFamily="34" charset="0"/>
                <a:cs typeface="Arial" panose="020B0604020202020204" pitchFamily="34" charset="0"/>
              </a:rPr>
              <a:t>và trình bày</a:t>
            </a:r>
          </a:p>
        </p:txBody>
      </p:sp>
      <p:grpSp>
        <p:nvGrpSpPr>
          <p:cNvPr id="3" name="Group 2"/>
          <p:cNvGrpSpPr/>
          <p:nvPr/>
        </p:nvGrpSpPr>
        <p:grpSpPr>
          <a:xfrm>
            <a:off x="6522719" y="3543620"/>
            <a:ext cx="2987041" cy="3114792"/>
            <a:chOff x="6522719" y="3543620"/>
            <a:chExt cx="2987041" cy="3114792"/>
          </a:xfrm>
        </p:grpSpPr>
        <p:pic>
          <p:nvPicPr>
            <p:cNvPr id="13" name="Picture 211" descr="C:\Users\anhtuan\Downloads\ScreenHunter_03 Dec. 04 13.48.gif"/>
            <p:cNvPicPr>
              <a:picLocks noChangeAspect="1" noChangeArrowheads="1"/>
            </p:cNvPicPr>
            <p:nvPr/>
          </p:nvPicPr>
          <p:blipFill rotWithShape="1">
            <a:blip r:embed="rId6">
              <a:extLst>
                <a:ext uri="{28A0092B-C50C-407E-A947-70E740481C1C}">
                  <a14:useLocalDpi xmlns:a14="http://schemas.microsoft.com/office/drawing/2010/main" val="0"/>
                </a:ext>
              </a:extLst>
            </a:blip>
            <a:srcRect l="8823" t="7782" r="4724" b="9699"/>
            <a:stretch/>
          </p:blipFill>
          <p:spPr bwMode="auto">
            <a:xfrm>
              <a:off x="6522719" y="3543620"/>
              <a:ext cx="2987041" cy="311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080743" y="4314750"/>
              <a:ext cx="1830784" cy="172959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onut 3"/>
          <p:cNvSpPr/>
          <p:nvPr/>
        </p:nvSpPr>
        <p:spPr>
          <a:xfrm rot="5400000">
            <a:off x="6760673" y="3847547"/>
            <a:ext cx="2518653" cy="2665708"/>
          </a:xfrm>
          <a:prstGeom prst="donut">
            <a:avLst>
              <a:gd name="adj" fmla="val 201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rot="5400000">
            <a:off x="6752262" y="3858416"/>
            <a:ext cx="2518653" cy="2665708"/>
          </a:xfrm>
          <a:prstGeom prst="donut">
            <a:avLst>
              <a:gd name="adj" fmla="val 2013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7811147" y="3931943"/>
            <a:ext cx="385036" cy="584775"/>
          </a:xfrm>
          <a:prstGeom prst="rect">
            <a:avLst/>
          </a:prstGeom>
          <a:noFill/>
        </p:spPr>
        <p:txBody>
          <a:bodyPr wrap="square" rtlCol="0">
            <a:spAutoFit/>
          </a:bodyPr>
          <a:lstStyle/>
          <a:p>
            <a:r>
              <a:rPr lang="en-US" sz="3200" b="1" smtClean="0">
                <a:ln w="22225">
                  <a:solidFill>
                    <a:schemeClr val="accent2"/>
                  </a:solidFill>
                  <a:prstDash val="solid"/>
                </a:ln>
                <a:solidFill>
                  <a:srgbClr val="FF0000"/>
                </a:solidFill>
                <a:latin typeface="Arial" panose="020B0604020202020204" pitchFamily="34" charset="0"/>
                <a:cs typeface="Arial" panose="020B0604020202020204" pitchFamily="34" charset="0"/>
              </a:rPr>
              <a:t>0</a:t>
            </a:r>
            <a:endParaRPr lang="en-US" sz="3200" b="1">
              <a:ln w="22225">
                <a:solidFill>
                  <a:schemeClr val="accent2"/>
                </a:solidFill>
                <a:prstDash val="solid"/>
              </a:ln>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8783358" y="4898882"/>
            <a:ext cx="668872" cy="584775"/>
          </a:xfrm>
          <a:prstGeom prst="rect">
            <a:avLst/>
          </a:prstGeom>
          <a:noFill/>
        </p:spPr>
        <p:txBody>
          <a:bodyPr wrap="square" rtlCol="0">
            <a:spAutoFit/>
          </a:bodyPr>
          <a:lstStyle/>
          <a:p>
            <a:r>
              <a:rPr lang="en-US" sz="3200" b="1" smtClean="0">
                <a:ln w="22225">
                  <a:solidFill>
                    <a:schemeClr val="accent2"/>
                  </a:solidFill>
                  <a:prstDash val="solid"/>
                </a:ln>
                <a:solidFill>
                  <a:srgbClr val="FF0000"/>
                </a:solidFill>
                <a:latin typeface="Arial" panose="020B0604020202020204" pitchFamily="34" charset="0"/>
                <a:cs typeface="Arial" panose="020B0604020202020204" pitchFamily="34" charset="0"/>
              </a:rPr>
              <a:t>45</a:t>
            </a:r>
            <a:endParaRPr lang="en-US" sz="3200" b="1">
              <a:ln w="22225">
                <a:solidFill>
                  <a:schemeClr val="accent2"/>
                </a:solidFill>
                <a:prstDash val="solid"/>
              </a:ln>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7661655" y="5868847"/>
            <a:ext cx="668872" cy="584775"/>
          </a:xfrm>
          <a:prstGeom prst="rect">
            <a:avLst/>
          </a:prstGeom>
          <a:noFill/>
        </p:spPr>
        <p:txBody>
          <a:bodyPr wrap="square" rtlCol="0">
            <a:spAutoFit/>
          </a:bodyPr>
          <a:lstStyle/>
          <a:p>
            <a:r>
              <a:rPr lang="en-US" sz="3200" b="1" smtClean="0">
                <a:ln w="22225">
                  <a:solidFill>
                    <a:schemeClr val="accent2"/>
                  </a:solidFill>
                  <a:prstDash val="solid"/>
                </a:ln>
                <a:solidFill>
                  <a:srgbClr val="FF0000"/>
                </a:solidFill>
                <a:latin typeface="Arial" panose="020B0604020202020204" pitchFamily="34" charset="0"/>
                <a:cs typeface="Arial" panose="020B0604020202020204" pitchFamily="34" charset="0"/>
              </a:rPr>
              <a:t>30</a:t>
            </a:r>
            <a:endParaRPr lang="en-US" sz="3200" b="1">
              <a:ln w="22225">
                <a:solidFill>
                  <a:schemeClr val="accent2"/>
                </a:solidFill>
                <a:prstDash val="solid"/>
              </a:ln>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626585" y="4887157"/>
            <a:ext cx="668872" cy="584775"/>
          </a:xfrm>
          <a:prstGeom prst="rect">
            <a:avLst/>
          </a:prstGeom>
          <a:noFill/>
        </p:spPr>
        <p:txBody>
          <a:bodyPr wrap="square" rtlCol="0">
            <a:spAutoFit/>
          </a:bodyPr>
          <a:lstStyle/>
          <a:p>
            <a:r>
              <a:rPr lang="en-US" sz="3200" b="1" smtClean="0">
                <a:ln w="22225">
                  <a:solidFill>
                    <a:schemeClr val="accent2"/>
                  </a:solidFill>
                  <a:prstDash val="solid"/>
                </a:ln>
                <a:solidFill>
                  <a:srgbClr val="FF0000"/>
                </a:solidFill>
                <a:latin typeface="Arial" panose="020B0604020202020204" pitchFamily="34" charset="0"/>
                <a:cs typeface="Arial" panose="020B0604020202020204" pitchFamily="34" charset="0"/>
              </a:rPr>
              <a:t>15</a:t>
            </a:r>
            <a:endParaRPr lang="en-US" sz="3200" b="1">
              <a:ln w="22225">
                <a:solidFill>
                  <a:schemeClr val="accent2"/>
                </a:solidFill>
                <a:prstDash val="solid"/>
              </a:ln>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7935132" y="4527587"/>
            <a:ext cx="90931" cy="1304859"/>
            <a:chOff x="7947729" y="4540905"/>
            <a:chExt cx="93951" cy="1214681"/>
          </a:xfrm>
        </p:grpSpPr>
        <p:sp>
          <p:nvSpPr>
            <p:cNvPr id="9" name="Up Arrow 8"/>
            <p:cNvSpPr/>
            <p:nvPr/>
          </p:nvSpPr>
          <p:spPr>
            <a:xfrm>
              <a:off x="7947729" y="4540905"/>
              <a:ext cx="93951" cy="5842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Up Arrow 125"/>
            <p:cNvSpPr/>
            <p:nvPr/>
          </p:nvSpPr>
          <p:spPr>
            <a:xfrm>
              <a:off x="7947729" y="5171288"/>
              <a:ext cx="91179" cy="584298"/>
            </a:xfrm>
            <a:prstGeom prst="up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7935133" y="5123040"/>
            <a:ext cx="101003" cy="1394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ieng-chuong-het-gio-re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7463" y="3543620"/>
            <a:ext cx="609600" cy="609600"/>
          </a:xfrm>
          <a:prstGeom prst="rect">
            <a:avLst/>
          </a:prstGeom>
        </p:spPr>
      </p:pic>
      <p:pic>
        <p:nvPicPr>
          <p:cNvPr id="15" name="Nhac-phim-mo-dau-video-nhe-nha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76445" y="2817036"/>
            <a:ext cx="609600" cy="609600"/>
          </a:xfrm>
          <a:prstGeom prst="rect">
            <a:avLst/>
          </a:prstGeom>
        </p:spPr>
      </p:pic>
      <p:sp>
        <p:nvSpPr>
          <p:cNvPr id="10" name="TextBox 9"/>
          <p:cNvSpPr txBox="1"/>
          <p:nvPr/>
        </p:nvSpPr>
        <p:spPr>
          <a:xfrm>
            <a:off x="7192118" y="4950124"/>
            <a:ext cx="1673817" cy="523220"/>
          </a:xfrm>
          <a:prstGeom prst="rect">
            <a:avLst/>
          </a:prstGeom>
          <a:solidFill>
            <a:srgbClr val="70AD47"/>
          </a:solidFill>
        </p:spPr>
        <p:txBody>
          <a:bodyPr wrap="square" rtlCol="0">
            <a:spAutoFit/>
          </a:bodyPr>
          <a:lstStyle/>
          <a:p>
            <a:r>
              <a:rPr lang="en-US" sz="2800" b="1" smtClean="0">
                <a:ln w="0"/>
                <a:solidFill>
                  <a:srgbClr val="15142A"/>
                </a:solidFill>
                <a:effectLst>
                  <a:reflection blurRad="6350" stA="53000" endA="300" endPos="35500" dir="5400000" sy="-90000" algn="bl" rotWithShape="0"/>
                </a:effectLst>
                <a:latin typeface="Arial" panose="020B0604020202020204" pitchFamily="34" charset="0"/>
                <a:cs typeface="Arial" panose="020B0604020202020204" pitchFamily="34" charset="0"/>
              </a:rPr>
              <a:t>HẾT GIỜ</a:t>
            </a:r>
            <a:endParaRPr lang="en-US" sz="2800" b="1">
              <a:ln w="0"/>
              <a:solidFill>
                <a:srgbClr val="15142A"/>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pic>
        <p:nvPicPr>
          <p:cNvPr id="32" name="!!3">
            <a:extLst>
              <a:ext uri="{FF2B5EF4-FFF2-40B4-BE49-F238E27FC236}">
                <a16:creationId xmlns="" xmlns:a16="http://schemas.microsoft.com/office/drawing/2014/main" id="{5B19332C-1BE9-4073-BC1C-34C9F014F4D4}"/>
              </a:ext>
            </a:extLst>
          </p:cNvPr>
          <p:cNvPicPr>
            <a:picLocks noChangeAspect="1"/>
          </p:cNvPicPr>
          <p:nvPr/>
        </p:nvPicPr>
        <p:blipFill>
          <a:blip r:embed="rId8"/>
          <a:stretch>
            <a:fillRect/>
          </a:stretch>
        </p:blipFill>
        <p:spPr>
          <a:xfrm>
            <a:off x="160221" y="4984620"/>
            <a:ext cx="1982987" cy="1768453"/>
          </a:xfrm>
          <a:prstGeom prst="rect">
            <a:avLst/>
          </a:prstGeom>
        </p:spPr>
      </p:pic>
    </p:spTree>
    <p:extLst>
      <p:ext uri="{BB962C8B-B14F-4D97-AF65-F5344CB8AC3E}">
        <p14:creationId xmlns:p14="http://schemas.microsoft.com/office/powerpoint/2010/main" val="2490499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60000"/>
                                        <p:tgtEl>
                                          <p:spTgt spid="17"/>
                                        </p:tgtEl>
                                      </p:cBhvr>
                                    </p:animEffect>
                                    <p:set>
                                      <p:cBhvr>
                                        <p:cTn id="7" dur="1" fill="hold">
                                          <p:stCondLst>
                                            <p:cond delay="59999"/>
                                          </p:stCondLst>
                                        </p:cTn>
                                        <p:tgtEl>
                                          <p:spTgt spid="17"/>
                                        </p:tgtEl>
                                        <p:attrNameLst>
                                          <p:attrName>style.visibility</p:attrName>
                                        </p:attrNameLst>
                                      </p:cBhvr>
                                      <p:to>
                                        <p:strVal val="hidden"/>
                                      </p:to>
                                    </p:set>
                                  </p:childTnLst>
                                </p:cTn>
                              </p:par>
                              <p:par>
                                <p:cTn id="8" presetID="8" presetClass="emph" presetSubtype="0" fill="hold" nodeType="withEffect">
                                  <p:stCondLst>
                                    <p:cond delay="1000"/>
                                  </p:stCondLst>
                                  <p:childTnLst>
                                    <p:animRot by="21600000">
                                      <p:cBhvr>
                                        <p:cTn id="9" dur="59000" fill="hold"/>
                                        <p:tgtEl>
                                          <p:spTgt spid="11"/>
                                        </p:tgtEl>
                                        <p:attrNameLst>
                                          <p:attrName>r</p:attrName>
                                        </p:attrNameLst>
                                      </p:cBhvr>
                                    </p:animRot>
                                  </p:childTnLst>
                                </p:cTn>
                              </p:par>
                              <p:par>
                                <p:cTn id="10" presetID="1" presetClass="mediacall" presetSubtype="0" fill="hold" nodeType="withEffect">
                                  <p:stCondLst>
                                    <p:cond delay="1000"/>
                                  </p:stCondLst>
                                  <p:childTnLst>
                                    <p:cmd type="call" cmd="playFrom(0.0)">
                                      <p:cBhvr>
                                        <p:cTn id="11" dur="34925" fill="hold"/>
                                        <p:tgtEl>
                                          <p:spTgt spid="15"/>
                                        </p:tgtEl>
                                      </p:cBhvr>
                                    </p:cmd>
                                  </p:childTnLst>
                                </p:cTn>
                              </p:par>
                            </p:childTnLst>
                          </p:cTn>
                        </p:par>
                        <p:par>
                          <p:cTn id="12" fill="hold">
                            <p:stCondLst>
                              <p:cond delay="60000"/>
                            </p:stCondLst>
                            <p:childTnLst>
                              <p:par>
                                <p:cTn id="13" presetID="1" presetClass="mediacall" presetSubtype="0" fill="hold" nodeType="afterEffect">
                                  <p:stCondLst>
                                    <p:cond delay="0"/>
                                  </p:stCondLst>
                                  <p:childTnLst>
                                    <p:cmd type="call" cmd="playFrom(0.0)">
                                      <p:cBhvr>
                                        <p:cTn id="14" dur="5198" fill="hold"/>
                                        <p:tgtEl>
                                          <p:spTgt spid="14"/>
                                        </p:tgtEl>
                                      </p:cBhvr>
                                    </p:cmd>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nextCondLst>
                <p:cond evt="onClick" delay="0">
                  <p:tgtEl>
                    <p:spTgt spid="3"/>
                  </p:tgtEl>
                </p:cond>
              </p:nextCondLst>
            </p:seq>
            <p:audio>
              <p:cMediaNode vol="6061">
                <p:cTn id="21" fill="hold" display="0">
                  <p:stCondLst>
                    <p:cond delay="indefinite"/>
                  </p:stCondLst>
                  <p:endCondLst>
                    <p:cond evt="onStopAudio" delay="0">
                      <p:tgtEl>
                        <p:sldTgt/>
                      </p:tgtEl>
                    </p:cond>
                  </p:endCondLst>
                </p:cTn>
                <p:tgtEl>
                  <p:spTgt spid="14"/>
                </p:tgtEl>
              </p:cMediaNode>
            </p:audio>
            <p:audio>
              <p:cMediaNode vol="22727">
                <p:cTn id="22" repeatCount="3000" fill="hold" display="0">
                  <p:stCondLst>
                    <p:cond delay="indefinite"/>
                  </p:stCondLst>
                  <p:endCondLst>
                    <p:cond evt="onStopAudio" delay="0">
                      <p:tgtEl>
                        <p:sldTgt/>
                      </p:tgtEl>
                    </p:cond>
                  </p:endCondLst>
                </p:cTn>
                <p:tgtEl>
                  <p:spTgt spid="15"/>
                </p:tgtEl>
              </p:cMediaNode>
            </p:audio>
          </p:childTnLst>
        </p:cTn>
      </p:par>
    </p:tnLst>
    <p:bldLst>
      <p:bldP spid="1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2" name="Picture 11"/>
          <p:cNvPicPr>
            <a:picLocks noChangeAspect="1"/>
          </p:cNvPicPr>
          <p:nvPr/>
        </p:nvPicPr>
        <p:blipFill>
          <a:blip r:embed="rId2"/>
          <a:stretch>
            <a:fillRect/>
          </a:stretch>
        </p:blipFill>
        <p:spPr>
          <a:xfrm>
            <a:off x="0" y="177040"/>
            <a:ext cx="993710" cy="581226"/>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876773" y="209031"/>
                <a:ext cx="10839239" cy="1815882"/>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Một tòa nhà chung cư có ba tầng hầm được kí hiệu theo thứ tự từ trên xuống là B1, B2, B3. Độ cao của ba tầng hầm là bằng nhau. Biết rằng độ cao của mặt sàn tầng hầm B3 so với mặt đất là </a:t>
                </a:r>
                <a14:m>
                  <m:oMath xmlns:m="http://schemas.openxmlformats.org/officeDocument/2006/math">
                    <m:r>
                      <a:rPr lang="en-US" sz="2800" b="0" i="0" smtClean="0">
                        <a:latin typeface="Cambria Math" panose="02040503050406030204" pitchFamily="18" charset="0"/>
                      </a:rPr>
                      <m:t>−10</m:t>
                    </m:r>
                    <m:r>
                      <m:rPr>
                        <m:sty m:val="p"/>
                      </m:rPr>
                      <a:rPr lang="en-US" sz="2800" b="0" i="0" smtClean="0">
                        <a:latin typeface="Cambria Math" panose="02040503050406030204" pitchFamily="18" charset="0"/>
                      </a:rPr>
                      <m:t>m</m:t>
                    </m:r>
                  </m:oMath>
                </a14:m>
                <a:r>
                  <a:rPr lang="en-US" sz="2800" smtClean="0">
                    <a:latin typeface="Arial" panose="020B0604020202020204" pitchFamily="34" charset="0"/>
                    <a:cs typeface="Arial" panose="020B0604020202020204" pitchFamily="34" charset="0"/>
                  </a:rPr>
                  <a:t>. Tính độ cao của mặt sàn tầng hầm B1 so với mặt đất.</a:t>
                </a:r>
                <a:endParaRPr lang="en-US" sz="280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76773" y="209031"/>
                <a:ext cx="10839239" cy="1815882"/>
              </a:xfrm>
              <a:prstGeom prst="rect">
                <a:avLst/>
              </a:prstGeom>
              <a:blipFill rotWithShape="0">
                <a:blip r:embed="rId3"/>
                <a:stretch>
                  <a:fillRect l="-1181" t="-3356" r="-1800" b="-8389"/>
                </a:stretch>
              </a:blipFill>
            </p:spPr>
            <p:txBody>
              <a:bodyPr/>
              <a:lstStyle/>
              <a:p>
                <a:r>
                  <a:rPr lang="en-US">
                    <a:noFill/>
                  </a:rPr>
                  <a:t> </a:t>
                </a:r>
              </a:p>
            </p:txBody>
          </p:sp>
        </mc:Fallback>
      </mc:AlternateContent>
      <p:grpSp>
        <p:nvGrpSpPr>
          <p:cNvPr id="36" name="Group 35"/>
          <p:cNvGrpSpPr/>
          <p:nvPr/>
        </p:nvGrpSpPr>
        <p:grpSpPr>
          <a:xfrm>
            <a:off x="1621049" y="2134195"/>
            <a:ext cx="1714500" cy="4011126"/>
            <a:chOff x="4248631" y="2206794"/>
            <a:chExt cx="1243050" cy="3727285"/>
          </a:xfrm>
        </p:grpSpPr>
        <p:grpSp>
          <p:nvGrpSpPr>
            <p:cNvPr id="35" name="Group 34"/>
            <p:cNvGrpSpPr/>
            <p:nvPr/>
          </p:nvGrpSpPr>
          <p:grpSpPr>
            <a:xfrm>
              <a:off x="4248631" y="2206794"/>
              <a:ext cx="1243050" cy="3672840"/>
              <a:chOff x="8982990" y="2194560"/>
              <a:chExt cx="1243050" cy="3672840"/>
            </a:xfrm>
          </p:grpSpPr>
          <p:sp>
            <p:nvSpPr>
              <p:cNvPr id="2" name="Rectangle 1"/>
              <p:cNvSpPr/>
              <p:nvPr/>
            </p:nvSpPr>
            <p:spPr>
              <a:xfrm>
                <a:off x="9052560" y="2194560"/>
                <a:ext cx="1173480" cy="3672840"/>
              </a:xfrm>
              <a:prstGeom prst="rect">
                <a:avLst/>
              </a:prstGeom>
              <a:solidFill>
                <a:srgbClr val="FAED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9052560" y="4236720"/>
                <a:ext cx="1158240" cy="15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052560" y="4751237"/>
                <a:ext cx="1158240" cy="15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052560" y="5318760"/>
                <a:ext cx="1158240" cy="152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357360" y="3421519"/>
                <a:ext cx="533400" cy="8152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224010" y="2310733"/>
                <a:ext cx="266700" cy="289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224010" y="2708985"/>
                <a:ext cx="266700" cy="289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224010" y="3107092"/>
                <a:ext cx="266700" cy="289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757410" y="2310733"/>
                <a:ext cx="266700" cy="289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757410" y="2708985"/>
                <a:ext cx="266700" cy="289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757410" y="3107092"/>
                <a:ext cx="266700" cy="289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flipH="1">
                <a:off x="9757409" y="3813746"/>
                <a:ext cx="45719" cy="2248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982990" y="4369415"/>
                <a:ext cx="681494" cy="461665"/>
              </a:xfrm>
              <a:prstGeom prst="rect">
                <a:avLst/>
              </a:prstGeom>
              <a:noFill/>
            </p:spPr>
            <p:txBody>
              <a:bodyPr wrap="square" rtlCol="0">
                <a:spAutoFit/>
              </a:bodyPr>
              <a:lstStyle/>
              <a:p>
                <a:r>
                  <a:rPr lang="en-US" sz="2400" b="1" smtClean="0">
                    <a:latin typeface="Arial" panose="020B0604020202020204" pitchFamily="34" charset="0"/>
                    <a:cs typeface="Arial" panose="020B0604020202020204" pitchFamily="34" charset="0"/>
                  </a:rPr>
                  <a:t>B1</a:t>
                </a:r>
                <a:endParaRPr lang="en-US" sz="2400" b="1">
                  <a:latin typeface="Arial" panose="020B0604020202020204" pitchFamily="34" charset="0"/>
                  <a:cs typeface="Arial" panose="020B0604020202020204" pitchFamily="34" charset="0"/>
                </a:endParaRPr>
              </a:p>
            </p:txBody>
          </p:sp>
          <p:sp>
            <p:nvSpPr>
              <p:cNvPr id="28" name="TextBox 27"/>
              <p:cNvSpPr txBox="1"/>
              <p:nvPr/>
            </p:nvSpPr>
            <p:spPr>
              <a:xfrm>
                <a:off x="9026371" y="4900580"/>
                <a:ext cx="681494" cy="461665"/>
              </a:xfrm>
              <a:prstGeom prst="rect">
                <a:avLst/>
              </a:prstGeom>
              <a:noFill/>
            </p:spPr>
            <p:txBody>
              <a:bodyPr wrap="square" rtlCol="0">
                <a:spAutoFit/>
              </a:bodyPr>
              <a:lstStyle/>
              <a:p>
                <a:r>
                  <a:rPr lang="en-US" sz="2400" b="1" smtClean="0">
                    <a:latin typeface="Arial" panose="020B0604020202020204" pitchFamily="34" charset="0"/>
                    <a:cs typeface="Arial" panose="020B0604020202020204" pitchFamily="34" charset="0"/>
                  </a:rPr>
                  <a:t>B2</a:t>
                </a:r>
                <a:endParaRPr lang="en-US" sz="2400" b="1">
                  <a:latin typeface="Arial" panose="020B0604020202020204" pitchFamily="34" charset="0"/>
                  <a:cs typeface="Arial" panose="020B0604020202020204" pitchFamily="34" charset="0"/>
                </a:endParaRPr>
              </a:p>
            </p:txBody>
          </p:sp>
        </p:grpSp>
        <p:sp>
          <p:nvSpPr>
            <p:cNvPr id="29" name="TextBox 28"/>
            <p:cNvSpPr txBox="1"/>
            <p:nvPr/>
          </p:nvSpPr>
          <p:spPr>
            <a:xfrm>
              <a:off x="4282254" y="5472414"/>
              <a:ext cx="681494" cy="461665"/>
            </a:xfrm>
            <a:prstGeom prst="rect">
              <a:avLst/>
            </a:prstGeom>
            <a:noFill/>
          </p:spPr>
          <p:txBody>
            <a:bodyPr wrap="square" rtlCol="0">
              <a:spAutoFit/>
            </a:bodyPr>
            <a:lstStyle/>
            <a:p>
              <a:r>
                <a:rPr lang="en-US" sz="2400" b="1" smtClean="0">
                  <a:latin typeface="Arial" panose="020B0604020202020204" pitchFamily="34" charset="0"/>
                  <a:cs typeface="Arial" panose="020B0604020202020204" pitchFamily="34" charset="0"/>
                </a:rPr>
                <a:t>B3</a:t>
              </a:r>
              <a:endParaRPr lang="en-US" sz="2400" b="1">
                <a:latin typeface="Arial" panose="020B0604020202020204" pitchFamily="34" charset="0"/>
                <a:cs typeface="Arial" panose="020B0604020202020204" pitchFamily="34" charset="0"/>
              </a:endParaRPr>
            </a:p>
          </p:txBody>
        </p:sp>
      </p:grpSp>
      <p:cxnSp>
        <p:nvCxnSpPr>
          <p:cNvPr id="26" name="Straight Arrow Connector 25"/>
          <p:cNvCxnSpPr/>
          <p:nvPr/>
        </p:nvCxnSpPr>
        <p:spPr>
          <a:xfrm>
            <a:off x="1513393" y="4335981"/>
            <a:ext cx="30165" cy="175486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585033" y="5051598"/>
            <a:ext cx="1098838" cy="523220"/>
          </a:xfrm>
          <a:prstGeom prst="rect">
            <a:avLst/>
          </a:prstGeom>
          <a:solidFill>
            <a:srgbClr val="A7FDFF"/>
          </a:solidFill>
        </p:spPr>
        <p:txBody>
          <a:bodyPr wrap="square" rtlCol="0">
            <a:spAutoFit/>
          </a:bodyPr>
          <a:lstStyle/>
          <a:p>
            <a:pPr algn="ctr"/>
            <a:r>
              <a:rPr lang="en-US" sz="2800" smtClean="0">
                <a:latin typeface="Arial" panose="020B0604020202020204" pitchFamily="34" charset="0"/>
                <a:cs typeface="Arial" panose="020B0604020202020204" pitchFamily="34" charset="0"/>
              </a:rPr>
              <a:t>-10m</a:t>
            </a:r>
            <a:endParaRPr lang="en-US" sz="2800">
              <a:latin typeface="Arial" panose="020B0604020202020204" pitchFamily="34" charset="0"/>
              <a:cs typeface="Arial" panose="020B0604020202020204" pitchFamily="34" charset="0"/>
            </a:endParaRPr>
          </a:p>
        </p:txBody>
      </p:sp>
      <p:cxnSp>
        <p:nvCxnSpPr>
          <p:cNvPr id="33" name="Straight Arrow Connector 32"/>
          <p:cNvCxnSpPr/>
          <p:nvPr/>
        </p:nvCxnSpPr>
        <p:spPr>
          <a:xfrm>
            <a:off x="3502015" y="4312603"/>
            <a:ext cx="0" cy="62322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624553" y="4360413"/>
            <a:ext cx="544173" cy="523220"/>
          </a:xfrm>
          <a:prstGeom prst="rect">
            <a:avLst/>
          </a:prstGeom>
          <a:solidFill>
            <a:srgbClr val="92D050"/>
          </a:solidFill>
        </p:spPr>
        <p:txBody>
          <a:bodyPr wrap="square" rtlCol="0">
            <a:spAutoFit/>
          </a:bodyPr>
          <a:lstStyle/>
          <a:p>
            <a:pPr algn="ctr"/>
            <a:r>
              <a:rPr lang="en-US" sz="2800" smtClean="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
        <p:nvSpPr>
          <p:cNvPr id="42" name="TextBox 41"/>
          <p:cNvSpPr txBox="1"/>
          <p:nvPr/>
        </p:nvSpPr>
        <p:spPr>
          <a:xfrm>
            <a:off x="4325576" y="2682855"/>
            <a:ext cx="6839141" cy="954107"/>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Đ</a:t>
            </a:r>
            <a:r>
              <a:rPr lang="en-US" sz="2800" smtClean="0">
                <a:solidFill>
                  <a:srgbClr val="C00000"/>
                </a:solidFill>
                <a:latin typeface="Arial" panose="020B0604020202020204" pitchFamily="34" charset="0"/>
                <a:cs typeface="Arial" panose="020B0604020202020204" pitchFamily="34" charset="0"/>
              </a:rPr>
              <a:t>ộ </a:t>
            </a:r>
            <a:r>
              <a:rPr lang="en-US" sz="2800">
                <a:solidFill>
                  <a:srgbClr val="C00000"/>
                </a:solidFill>
                <a:latin typeface="Arial" panose="020B0604020202020204" pitchFamily="34" charset="0"/>
                <a:cs typeface="Arial" panose="020B0604020202020204" pitchFamily="34" charset="0"/>
              </a:rPr>
              <a:t>cao của mặt sàn tầng hầm B1 so với mặt </a:t>
            </a:r>
            <a:r>
              <a:rPr lang="en-US" sz="2800" smtClean="0">
                <a:solidFill>
                  <a:srgbClr val="C00000"/>
                </a:solidFill>
                <a:latin typeface="Arial" panose="020B0604020202020204" pitchFamily="34" charset="0"/>
                <a:cs typeface="Arial" panose="020B0604020202020204" pitchFamily="34" charset="0"/>
              </a:rPr>
              <a:t>đất là:</a:t>
            </a:r>
            <a:endParaRPr lang="en-US" sz="280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4" name="TextBox 43"/>
              <p:cNvSpPr txBox="1"/>
              <p:nvPr/>
            </p:nvSpPr>
            <p:spPr>
              <a:xfrm>
                <a:off x="6141167" y="3148273"/>
                <a:ext cx="14464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0" smtClean="0">
                          <a:solidFill>
                            <a:schemeClr val="tx1"/>
                          </a:solidFill>
                          <a:latin typeface="Cambria Math" panose="02040503050406030204" pitchFamily="18" charset="0"/>
                        </a:rPr>
                        <m:t>(−</m:t>
                      </m:r>
                      <m:r>
                        <a:rPr lang="en-US" sz="2800" b="1" i="0" smtClean="0">
                          <a:solidFill>
                            <a:schemeClr val="tx1"/>
                          </a:solidFill>
                          <a:latin typeface="Cambria Math" panose="02040503050406030204" pitchFamily="18" charset="0"/>
                        </a:rPr>
                        <m:t>𝟏𝟎</m:t>
                      </m:r>
                      <m:r>
                        <a:rPr lang="en-US" sz="2800" b="1" i="0" smtClean="0">
                          <a:solidFill>
                            <a:schemeClr val="tx1"/>
                          </a:solidFill>
                          <a:latin typeface="Cambria Math" panose="02040503050406030204" pitchFamily="18" charset="0"/>
                        </a:rPr>
                        <m:t>):</m:t>
                      </m:r>
                      <m:r>
                        <a:rPr lang="en-US" sz="2800" b="1" i="0" smtClean="0">
                          <a:solidFill>
                            <a:schemeClr val="tx1"/>
                          </a:solidFill>
                          <a:latin typeface="Cambria Math" panose="02040503050406030204" pitchFamily="18" charset="0"/>
                        </a:rPr>
                        <m:t>𝟑</m:t>
                      </m:r>
                    </m:oMath>
                  </m:oMathPara>
                </a14:m>
                <a:endParaRPr lang="en-US" sz="2800" b="1">
                  <a:solidFill>
                    <a:schemeClr val="tx1"/>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6141167" y="3148273"/>
                <a:ext cx="1446422"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5506899" y="3961086"/>
                <a:ext cx="5918998" cy="954107"/>
              </a:xfrm>
              <a:prstGeom prst="rect">
                <a:avLst/>
              </a:prstGeom>
              <a:noFill/>
            </p:spPr>
            <p:txBody>
              <a:bodyPr wrap="square" rtlCol="0">
                <a:spAutoFit/>
              </a:bodyPr>
              <a:lstStyle/>
              <a:p>
                <a:pPr>
                  <a:spcAft>
                    <a:spcPts val="600"/>
                  </a:spcAft>
                </a:pPr>
                <a:r>
                  <a:rPr lang="en-US" sz="2800" smtClean="0">
                    <a:latin typeface="Arial" panose="020B0604020202020204" pitchFamily="34" charset="0"/>
                    <a:cs typeface="Arial" panose="020B0604020202020204" pitchFamily="34" charset="0"/>
                  </a:rPr>
                  <a:t>Ta có thể viết kết quả của phép chia </a:t>
                </a:r>
                <a14:m>
                  <m:oMath xmlns:m="http://schemas.openxmlformats.org/officeDocument/2006/math">
                    <m:d>
                      <m:dPr>
                        <m:ctrlPr>
                          <a:rPr lang="en-US" sz="2800" b="1" i="1" smtClean="0">
                            <a:solidFill>
                              <a:srgbClr val="C00000"/>
                            </a:solidFill>
                            <a:latin typeface="Cambria Math" panose="02040503050406030204" pitchFamily="18" charset="0"/>
                          </a:rPr>
                        </m:ctrlPr>
                      </m:dPr>
                      <m:e>
                        <m:r>
                          <a:rPr lang="en-US" sz="2800" b="1" i="1" smtClean="0">
                            <a:solidFill>
                              <a:srgbClr val="C00000"/>
                            </a:solidFill>
                            <a:latin typeface="Cambria Math" panose="02040503050406030204" pitchFamily="18" charset="0"/>
                          </a:rPr>
                          <m:t>−</m:t>
                        </m:r>
                        <m:r>
                          <a:rPr lang="en-US" sz="2800" b="1" i="0" smtClean="0">
                            <a:solidFill>
                              <a:srgbClr val="C00000"/>
                            </a:solidFill>
                            <a:latin typeface="Cambria Math" panose="02040503050406030204" pitchFamily="18" charset="0"/>
                          </a:rPr>
                          <m:t>𝟏𝟎</m:t>
                        </m:r>
                      </m:e>
                    </m:d>
                    <m:r>
                      <a:rPr lang="en-US" sz="2800" b="1" i="1" smtClean="0">
                        <a:solidFill>
                          <a:srgbClr val="C00000"/>
                        </a:solidFill>
                        <a:latin typeface="Cambria Math" panose="02040503050406030204" pitchFamily="18" charset="0"/>
                      </a:rPr>
                      <m:t>:</m:t>
                    </m:r>
                    <m:r>
                      <a:rPr lang="en-US" sz="2800" b="1" i="1" smtClean="0">
                        <a:solidFill>
                          <a:srgbClr val="C00000"/>
                        </a:solidFill>
                        <a:latin typeface="Cambria Math" panose="02040503050406030204" pitchFamily="18" charset="0"/>
                      </a:rPr>
                      <m:t>𝟑</m:t>
                    </m:r>
                  </m:oMath>
                </a14:m>
                <a:r>
                  <a:rPr lang="en-US" sz="2800" b="1" smtClean="0">
                    <a:solidFill>
                      <a:srgbClr val="C00000"/>
                    </a:solidFill>
                    <a:latin typeface="Arial" panose="020B0604020202020204" pitchFamily="34" charset="0"/>
                    <a:cs typeface="Arial" panose="020B0604020202020204" pitchFamily="34" charset="0"/>
                  </a:rPr>
                  <a:t> </a:t>
                </a:r>
                <a:r>
                  <a:rPr lang="en-US" sz="2800" smtClean="0">
                    <a:latin typeface="Arial" panose="020B0604020202020204" pitchFamily="34" charset="0"/>
                    <a:cs typeface="Arial" panose="020B0604020202020204" pitchFamily="34" charset="0"/>
                  </a:rPr>
                  <a:t>dưới dạng</a:t>
                </a:r>
                <a:endParaRPr lang="en-US" sz="2800">
                  <a:latin typeface="Arial" panose="020B0604020202020204" pitchFamily="34" charset="0"/>
                  <a:cs typeface="Arial" panose="020B06040202020202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5506899" y="3961086"/>
                <a:ext cx="5918998" cy="954107"/>
              </a:xfrm>
              <a:prstGeom prst="rect">
                <a:avLst/>
              </a:prstGeom>
              <a:blipFill rotWithShape="0">
                <a:blip r:embed="rId5"/>
                <a:stretch>
                  <a:fillRect l="-2060" t="-7051" r="-2884" b="-17308"/>
                </a:stretch>
              </a:blipFill>
            </p:spPr>
            <p:txBody>
              <a:bodyPr/>
              <a:lstStyle/>
              <a:p>
                <a:r>
                  <a:rPr lang="en-US">
                    <a:noFill/>
                  </a:rPr>
                  <a:t> </a:t>
                </a:r>
              </a:p>
            </p:txBody>
          </p:sp>
        </mc:Fallback>
      </mc:AlternateContent>
      <p:pic>
        <p:nvPicPr>
          <p:cNvPr id="47" name="Picture 46"/>
          <p:cNvPicPr/>
          <p:nvPr/>
        </p:nvPicPr>
        <p:blipFill>
          <a:blip r:embed="rId6">
            <a:extLst>
              <a:ext uri="{28A0092B-C50C-407E-A947-70E740481C1C}">
                <a14:useLocalDpi xmlns:a14="http://schemas.microsoft.com/office/drawing/2010/main" val="0"/>
              </a:ext>
            </a:extLst>
          </a:blip>
          <a:srcRect/>
          <a:stretch>
            <a:fillRect/>
          </a:stretch>
        </p:blipFill>
        <p:spPr bwMode="auto">
          <a:xfrm>
            <a:off x="4395766" y="3776915"/>
            <a:ext cx="1030217" cy="1032613"/>
          </a:xfrm>
          <a:prstGeom prst="rect">
            <a:avLst/>
          </a:prstGeom>
          <a:noFill/>
          <a:ln>
            <a:noFill/>
          </a:ln>
        </p:spPr>
      </p:pic>
      <mc:AlternateContent xmlns:mc="http://schemas.openxmlformats.org/markup-compatibility/2006" xmlns:a14="http://schemas.microsoft.com/office/drawing/2010/main">
        <mc:Choice Requires="a14">
          <p:sp>
            <p:nvSpPr>
              <p:cNvPr id="48" name="TextBox 47"/>
              <p:cNvSpPr txBox="1"/>
              <p:nvPr/>
            </p:nvSpPr>
            <p:spPr>
              <a:xfrm>
                <a:off x="8824380" y="4425267"/>
                <a:ext cx="779059" cy="8094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C00000"/>
                              </a:solidFill>
                              <a:latin typeface="Cambria Math" panose="02040503050406030204" pitchFamily="18" charset="0"/>
                            </a:rPr>
                          </m:ctrlPr>
                        </m:fPr>
                        <m:num>
                          <m:r>
                            <a:rPr lang="en-US" sz="2800" b="1" i="0" smtClean="0">
                              <a:solidFill>
                                <a:srgbClr val="C00000"/>
                              </a:solidFill>
                              <a:latin typeface="Cambria Math" panose="02040503050406030204" pitchFamily="18" charset="0"/>
                            </a:rPr>
                            <m:t>−</m:t>
                          </m:r>
                          <m:r>
                            <a:rPr lang="en-US" sz="2800" b="1" i="0" smtClean="0">
                              <a:solidFill>
                                <a:srgbClr val="C00000"/>
                              </a:solidFill>
                              <a:latin typeface="Cambria Math" panose="02040503050406030204" pitchFamily="18" charset="0"/>
                            </a:rPr>
                            <m:t>𝟏𝟎</m:t>
                          </m:r>
                        </m:num>
                        <m:den>
                          <m:r>
                            <a:rPr lang="en-US" sz="2800" b="1" i="0" smtClean="0">
                              <a:solidFill>
                                <a:srgbClr val="C00000"/>
                              </a:solidFill>
                              <a:latin typeface="Cambria Math" panose="02040503050406030204" pitchFamily="18" charset="0"/>
                            </a:rPr>
                            <m:t>𝟑</m:t>
                          </m:r>
                        </m:den>
                      </m:f>
                    </m:oMath>
                  </m:oMathPara>
                </a14:m>
                <a:endParaRPr lang="en-US" sz="2800" b="1">
                  <a:solidFill>
                    <a:srgbClr val="C00000"/>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8824380" y="4425267"/>
                <a:ext cx="779059" cy="809452"/>
              </a:xfrm>
              <a:prstGeom prst="rect">
                <a:avLst/>
              </a:prstGeom>
              <a:blipFill rotWithShape="0">
                <a:blip r:embed="rId7"/>
                <a:stretch>
                  <a:fillRect/>
                </a:stretch>
              </a:blipFill>
            </p:spPr>
            <p:txBody>
              <a:bodyPr/>
              <a:lstStyle/>
              <a:p>
                <a:r>
                  <a:rPr lang="en-US">
                    <a:noFill/>
                  </a:rPr>
                  <a:t> </a:t>
                </a:r>
              </a:p>
            </p:txBody>
          </p:sp>
        </mc:Fallback>
      </mc:AlternateContent>
      <p:sp>
        <p:nvSpPr>
          <p:cNvPr id="49" name="TextBox 48"/>
          <p:cNvSpPr txBox="1"/>
          <p:nvPr/>
        </p:nvSpPr>
        <p:spPr>
          <a:xfrm>
            <a:off x="4325576" y="2066721"/>
            <a:ext cx="1687766" cy="523220"/>
          </a:xfrm>
          <a:prstGeom prst="rect">
            <a:avLst/>
          </a:prstGeom>
          <a:noFill/>
        </p:spPr>
        <p:txBody>
          <a:bodyPr wrap="square" rtlCol="0">
            <a:spAutoFit/>
          </a:bodyPr>
          <a:lstStyle/>
          <a:p>
            <a:r>
              <a:rPr lang="en-US" sz="2800" b="1" u="sng" smtClean="0">
                <a:solidFill>
                  <a:srgbClr val="C00000"/>
                </a:solidFill>
                <a:latin typeface="Arial" panose="020B0604020202020204" pitchFamily="34" charset="0"/>
                <a:cs typeface="Arial" panose="020B0604020202020204" pitchFamily="34" charset="0"/>
              </a:rPr>
              <a:t>Bài làm</a:t>
            </a:r>
            <a:endParaRPr lang="en-US" sz="2800" b="1" u="sng">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991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13"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plus(in)">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circle(in)">
                                      <p:cBhvr>
                                        <p:cTn id="20" dur="2000"/>
                                        <p:tgtEl>
                                          <p:spTgt spid="33"/>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ppt_x"/>
                                          </p:val>
                                        </p:tav>
                                        <p:tav tm="100000">
                                          <p:val>
                                            <p:strVal val="#ppt_x"/>
                                          </p:val>
                                        </p:tav>
                                      </p:tavLst>
                                    </p:anim>
                                    <p:anim calcmode="lin" valueType="num">
                                      <p:cBhvr additive="base">
                                        <p:cTn id="4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2000"/>
                                        <p:tgtEl>
                                          <p:spTgt spid="47"/>
                                        </p:tgtEl>
                                      </p:cBhvr>
                                    </p:animEffect>
                                    <p:anim calcmode="lin" valueType="num">
                                      <p:cBhvr>
                                        <p:cTn id="46" dur="2000" fill="hold"/>
                                        <p:tgtEl>
                                          <p:spTgt spid="47"/>
                                        </p:tgtEl>
                                        <p:attrNameLst>
                                          <p:attrName>ppt_w</p:attrName>
                                        </p:attrNameLst>
                                      </p:cBhvr>
                                      <p:tavLst>
                                        <p:tav tm="0" fmla="#ppt_w*sin(2.5*pi*$)">
                                          <p:val>
                                            <p:fltVal val="0"/>
                                          </p:val>
                                        </p:tav>
                                        <p:tav tm="100000">
                                          <p:val>
                                            <p:fltVal val="1"/>
                                          </p:val>
                                        </p:tav>
                                      </p:tavLst>
                                    </p:anim>
                                    <p:anim calcmode="lin" valueType="num">
                                      <p:cBhvr>
                                        <p:cTn id="47" dur="2000" fill="hold"/>
                                        <p:tgtEl>
                                          <p:spTgt spid="47"/>
                                        </p:tgtEl>
                                        <p:attrNameLst>
                                          <p:attrName>ppt_h</p:attrName>
                                        </p:attrNameLst>
                                      </p:cBhvr>
                                      <p:tavLst>
                                        <p:tav tm="0">
                                          <p:val>
                                            <p:strVal val="#ppt_h"/>
                                          </p:val>
                                        </p:tav>
                                        <p:tav tm="100000">
                                          <p:val>
                                            <p:strVal val="#ppt_h"/>
                                          </p:val>
                                        </p:tav>
                                      </p:tavLst>
                                    </p:anim>
                                  </p:childTnLst>
                                </p:cTn>
                              </p:par>
                              <p:par>
                                <p:cTn id="48" presetID="26"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80">
                                          <p:stCondLst>
                                            <p:cond delay="0"/>
                                          </p:stCondLst>
                                        </p:cTn>
                                        <p:tgtEl>
                                          <p:spTgt spid="45"/>
                                        </p:tgtEl>
                                      </p:cBhvr>
                                    </p:animEffect>
                                    <p:anim calcmode="lin" valueType="num">
                                      <p:cBhvr>
                                        <p:cTn id="5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56" dur="26">
                                          <p:stCondLst>
                                            <p:cond delay="650"/>
                                          </p:stCondLst>
                                        </p:cTn>
                                        <p:tgtEl>
                                          <p:spTgt spid="45"/>
                                        </p:tgtEl>
                                      </p:cBhvr>
                                      <p:to x="100000" y="60000"/>
                                    </p:animScale>
                                    <p:animScale>
                                      <p:cBhvr>
                                        <p:cTn id="57" dur="166" decel="50000">
                                          <p:stCondLst>
                                            <p:cond delay="676"/>
                                          </p:stCondLst>
                                        </p:cTn>
                                        <p:tgtEl>
                                          <p:spTgt spid="45"/>
                                        </p:tgtEl>
                                      </p:cBhvr>
                                      <p:to x="100000" y="100000"/>
                                    </p:animScale>
                                    <p:animScale>
                                      <p:cBhvr>
                                        <p:cTn id="58" dur="26">
                                          <p:stCondLst>
                                            <p:cond delay="1312"/>
                                          </p:stCondLst>
                                        </p:cTn>
                                        <p:tgtEl>
                                          <p:spTgt spid="45"/>
                                        </p:tgtEl>
                                      </p:cBhvr>
                                      <p:to x="100000" y="80000"/>
                                    </p:animScale>
                                    <p:animScale>
                                      <p:cBhvr>
                                        <p:cTn id="59" dur="166" decel="50000">
                                          <p:stCondLst>
                                            <p:cond delay="1338"/>
                                          </p:stCondLst>
                                        </p:cTn>
                                        <p:tgtEl>
                                          <p:spTgt spid="45"/>
                                        </p:tgtEl>
                                      </p:cBhvr>
                                      <p:to x="100000" y="100000"/>
                                    </p:animScale>
                                    <p:animScale>
                                      <p:cBhvr>
                                        <p:cTn id="60" dur="26">
                                          <p:stCondLst>
                                            <p:cond delay="1642"/>
                                          </p:stCondLst>
                                        </p:cTn>
                                        <p:tgtEl>
                                          <p:spTgt spid="45"/>
                                        </p:tgtEl>
                                      </p:cBhvr>
                                      <p:to x="100000" y="90000"/>
                                    </p:animScale>
                                    <p:animScale>
                                      <p:cBhvr>
                                        <p:cTn id="61" dur="166" decel="50000">
                                          <p:stCondLst>
                                            <p:cond delay="1668"/>
                                          </p:stCondLst>
                                        </p:cTn>
                                        <p:tgtEl>
                                          <p:spTgt spid="45"/>
                                        </p:tgtEl>
                                      </p:cBhvr>
                                      <p:to x="100000" y="100000"/>
                                    </p:animScale>
                                    <p:animScale>
                                      <p:cBhvr>
                                        <p:cTn id="62" dur="26">
                                          <p:stCondLst>
                                            <p:cond delay="1808"/>
                                          </p:stCondLst>
                                        </p:cTn>
                                        <p:tgtEl>
                                          <p:spTgt spid="45"/>
                                        </p:tgtEl>
                                      </p:cBhvr>
                                      <p:to x="100000" y="95000"/>
                                    </p:animScale>
                                    <p:animScale>
                                      <p:cBhvr>
                                        <p:cTn id="63" dur="166" decel="50000">
                                          <p:stCondLst>
                                            <p:cond delay="1834"/>
                                          </p:stCondLst>
                                        </p:cTn>
                                        <p:tgtEl>
                                          <p:spTgt spid="45"/>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80">
                                          <p:stCondLst>
                                            <p:cond delay="0"/>
                                          </p:stCondLst>
                                        </p:cTn>
                                        <p:tgtEl>
                                          <p:spTgt spid="48"/>
                                        </p:tgtEl>
                                      </p:cBhvr>
                                    </p:animEffect>
                                    <p:anim calcmode="lin" valueType="num">
                                      <p:cBhvr>
                                        <p:cTn id="67"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2" dur="26">
                                          <p:stCondLst>
                                            <p:cond delay="650"/>
                                          </p:stCondLst>
                                        </p:cTn>
                                        <p:tgtEl>
                                          <p:spTgt spid="48"/>
                                        </p:tgtEl>
                                      </p:cBhvr>
                                      <p:to x="100000" y="60000"/>
                                    </p:animScale>
                                    <p:animScale>
                                      <p:cBhvr>
                                        <p:cTn id="73" dur="166" decel="50000">
                                          <p:stCondLst>
                                            <p:cond delay="676"/>
                                          </p:stCondLst>
                                        </p:cTn>
                                        <p:tgtEl>
                                          <p:spTgt spid="48"/>
                                        </p:tgtEl>
                                      </p:cBhvr>
                                      <p:to x="100000" y="100000"/>
                                    </p:animScale>
                                    <p:animScale>
                                      <p:cBhvr>
                                        <p:cTn id="74" dur="26">
                                          <p:stCondLst>
                                            <p:cond delay="1312"/>
                                          </p:stCondLst>
                                        </p:cTn>
                                        <p:tgtEl>
                                          <p:spTgt spid="48"/>
                                        </p:tgtEl>
                                      </p:cBhvr>
                                      <p:to x="100000" y="80000"/>
                                    </p:animScale>
                                    <p:animScale>
                                      <p:cBhvr>
                                        <p:cTn id="75" dur="166" decel="50000">
                                          <p:stCondLst>
                                            <p:cond delay="1338"/>
                                          </p:stCondLst>
                                        </p:cTn>
                                        <p:tgtEl>
                                          <p:spTgt spid="48"/>
                                        </p:tgtEl>
                                      </p:cBhvr>
                                      <p:to x="100000" y="100000"/>
                                    </p:animScale>
                                    <p:animScale>
                                      <p:cBhvr>
                                        <p:cTn id="76" dur="26">
                                          <p:stCondLst>
                                            <p:cond delay="1642"/>
                                          </p:stCondLst>
                                        </p:cTn>
                                        <p:tgtEl>
                                          <p:spTgt spid="48"/>
                                        </p:tgtEl>
                                      </p:cBhvr>
                                      <p:to x="100000" y="90000"/>
                                    </p:animScale>
                                    <p:animScale>
                                      <p:cBhvr>
                                        <p:cTn id="77" dur="166" decel="50000">
                                          <p:stCondLst>
                                            <p:cond delay="1668"/>
                                          </p:stCondLst>
                                        </p:cTn>
                                        <p:tgtEl>
                                          <p:spTgt spid="48"/>
                                        </p:tgtEl>
                                      </p:cBhvr>
                                      <p:to x="100000" y="100000"/>
                                    </p:animScale>
                                    <p:animScale>
                                      <p:cBhvr>
                                        <p:cTn id="78" dur="26">
                                          <p:stCondLst>
                                            <p:cond delay="1808"/>
                                          </p:stCondLst>
                                        </p:cTn>
                                        <p:tgtEl>
                                          <p:spTgt spid="48"/>
                                        </p:tgtEl>
                                      </p:cBhvr>
                                      <p:to x="100000" y="95000"/>
                                    </p:animScale>
                                    <p:animScale>
                                      <p:cBhvr>
                                        <p:cTn id="79"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42" grpId="0"/>
      <p:bldP spid="44" grpId="0"/>
      <p:bldP spid="45"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6648773" y="1472340"/>
            <a:ext cx="588935" cy="90178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765678" y="2504054"/>
            <a:ext cx="721516" cy="90178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778554" y="3456532"/>
            <a:ext cx="721516" cy="90178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38126" y="4379707"/>
            <a:ext cx="721516" cy="90178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885820" y="5382492"/>
            <a:ext cx="946506" cy="90178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3" name="Picture 2"/>
          <p:cNvPicPr>
            <a:picLocks noChangeAspect="1"/>
          </p:cNvPicPr>
          <p:nvPr/>
        </p:nvPicPr>
        <p:blipFill>
          <a:blip r:embed="rId2"/>
          <a:stretch>
            <a:fillRect/>
          </a:stretch>
        </p:blipFill>
        <p:spPr>
          <a:xfrm>
            <a:off x="100437" y="99749"/>
            <a:ext cx="1124204" cy="657227"/>
          </a:xfrm>
          <a:prstGeom prst="rect">
            <a:avLst/>
          </a:prstGeom>
        </p:spPr>
      </p:pic>
      <p:sp>
        <p:nvSpPr>
          <p:cNvPr id="9" name="TextBox 8"/>
          <p:cNvSpPr txBox="1"/>
          <p:nvPr/>
        </p:nvSpPr>
        <p:spPr>
          <a:xfrm>
            <a:off x="1124204" y="166934"/>
            <a:ext cx="10439460"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Viết kết quả phép chia </a:t>
            </a:r>
            <a:r>
              <a:rPr lang="en-US" sz="2800" b="1" i="1" smtClean="0">
                <a:latin typeface="Arial" panose="020B0604020202020204" pitchFamily="34" charset="0"/>
                <a:cs typeface="Arial" panose="020B0604020202020204" pitchFamily="34" charset="0"/>
              </a:rPr>
              <a:t>a : b </a:t>
            </a:r>
            <a:r>
              <a:rPr lang="en-US" sz="2800" smtClean="0">
                <a:latin typeface="Arial" panose="020B0604020202020204" pitchFamily="34" charset="0"/>
                <a:cs typeface="Arial" panose="020B0604020202020204" pitchFamily="34" charset="0"/>
              </a:rPr>
              <a:t>trong mỗi trường hợp sau theo mẫu:</a:t>
            </a:r>
            <a:endParaRPr lang="en-US" sz="280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196519611"/>
              </p:ext>
            </p:extLst>
          </p:nvPr>
        </p:nvGraphicFramePr>
        <p:xfrm>
          <a:off x="1007664" y="890146"/>
          <a:ext cx="7144444" cy="5495156"/>
        </p:xfrm>
        <a:graphic>
          <a:graphicData uri="http://schemas.openxmlformats.org/drawingml/2006/table">
            <a:tbl>
              <a:tblPr firstRow="1" bandRow="1">
                <a:tableStyleId>{5940675A-B579-460E-94D1-54222C63F5DA}</a:tableStyleId>
              </a:tblPr>
              <a:tblGrid>
                <a:gridCol w="1751034"/>
                <a:gridCol w="1983783"/>
                <a:gridCol w="3409627"/>
              </a:tblGrid>
              <a:tr h="370840">
                <a:tc>
                  <a:txBody>
                    <a:bodyPr/>
                    <a:lstStyle/>
                    <a:p>
                      <a:pPr algn="ctr"/>
                      <a:r>
                        <a:rPr lang="en-US" sz="2800" b="1" i="1" smtClean="0">
                          <a:latin typeface="Arial" panose="020B0604020202020204" pitchFamily="34" charset="0"/>
                          <a:cs typeface="Arial" panose="020B0604020202020204" pitchFamily="34" charset="0"/>
                        </a:rPr>
                        <a:t>a</a:t>
                      </a:r>
                      <a:endParaRPr lang="en-US" sz="2800" b="1" i="1">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a:r>
                        <a:rPr lang="en-US" sz="2800" b="1" i="1" smtClean="0">
                          <a:latin typeface="Arial" panose="020B0604020202020204" pitchFamily="34" charset="0"/>
                          <a:cs typeface="Arial" panose="020B0604020202020204" pitchFamily="34" charset="0"/>
                        </a:rPr>
                        <a:t>b</a:t>
                      </a:r>
                      <a:endParaRPr lang="en-US" sz="2800" b="1" i="1">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pPr algn="ctr"/>
                      <a:r>
                        <a:rPr lang="en-US" sz="2800" b="1" smtClean="0">
                          <a:latin typeface="Arial" panose="020B0604020202020204" pitchFamily="34" charset="0"/>
                          <a:cs typeface="Arial" panose="020B0604020202020204" pitchFamily="34" charset="0"/>
                        </a:rPr>
                        <a:t>Kết</a:t>
                      </a:r>
                      <a:r>
                        <a:rPr lang="en-US" sz="2800" b="1" baseline="0" smtClean="0">
                          <a:latin typeface="Arial" panose="020B0604020202020204" pitchFamily="34" charset="0"/>
                          <a:cs typeface="Arial" panose="020B0604020202020204" pitchFamily="34" charset="0"/>
                        </a:rPr>
                        <a:t> quả </a:t>
                      </a:r>
                      <a:r>
                        <a:rPr lang="en-US" sz="2800" b="1" i="1" smtClean="0">
                          <a:latin typeface="Arial" panose="020B0604020202020204" pitchFamily="34" charset="0"/>
                          <a:cs typeface="Arial" panose="020B0604020202020204" pitchFamily="34" charset="0"/>
                        </a:rPr>
                        <a:t>a : b </a:t>
                      </a:r>
                      <a:endParaRPr lang="en-US" sz="2800" b="1">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r>
              <a:tr h="1055925">
                <a:tc>
                  <a:txBody>
                    <a:bodyPr/>
                    <a:lstStyle/>
                    <a:p>
                      <a:pPr algn="ctr"/>
                      <a:r>
                        <a:rPr lang="en-US" sz="2800" b="1" smtClean="0">
                          <a:latin typeface="Arial" panose="020B0604020202020204" pitchFamily="34" charset="0"/>
                          <a:cs typeface="Arial" panose="020B0604020202020204" pitchFamily="34" charset="0"/>
                        </a:rPr>
                        <a:t>22</a:t>
                      </a:r>
                      <a:endParaRPr lang="en-US" sz="2800" b="1">
                        <a:latin typeface="Arial" panose="020B0604020202020204" pitchFamily="34" charset="0"/>
                        <a:cs typeface="Arial" panose="020B0604020202020204" pitchFamily="34" charset="0"/>
                      </a:endParaRPr>
                    </a:p>
                  </a:txBody>
                  <a:tcPr anchor="ctr"/>
                </a:tc>
                <a:tc>
                  <a:txBody>
                    <a:bodyPr/>
                    <a:lstStyle/>
                    <a:p>
                      <a:pPr algn="ctr"/>
                      <a:r>
                        <a:rPr lang="en-US" sz="2800" b="1" smtClean="0">
                          <a:latin typeface="Arial" panose="020B0604020202020204" pitchFamily="34" charset="0"/>
                          <a:cs typeface="Arial" panose="020B0604020202020204" pitchFamily="34" charset="0"/>
                        </a:rPr>
                        <a:t>5</a:t>
                      </a:r>
                      <a:endParaRPr lang="en-US" sz="2800" b="1">
                        <a:latin typeface="Arial" panose="020B0604020202020204" pitchFamily="34" charset="0"/>
                        <a:cs typeface="Arial" panose="020B0604020202020204" pitchFamily="34" charset="0"/>
                      </a:endParaRPr>
                    </a:p>
                  </a:txBody>
                  <a:tcPr anchor="ctr"/>
                </a:tc>
                <a:tc>
                  <a:txBody>
                    <a:bodyPr/>
                    <a:lstStyle/>
                    <a:p>
                      <a:pPr algn="ctr"/>
                      <a:endParaRPr lang="en-US" sz="2800" b="1">
                        <a:latin typeface="Arial" panose="020B0604020202020204" pitchFamily="34" charset="0"/>
                        <a:cs typeface="Arial" panose="020B0604020202020204" pitchFamily="34" charset="0"/>
                      </a:endParaRPr>
                    </a:p>
                  </a:txBody>
                  <a:tcPr anchor="ctr"/>
                </a:tc>
              </a:tr>
              <a:tr h="945396">
                <a:tc>
                  <a:txBody>
                    <a:bodyPr/>
                    <a:lstStyle/>
                    <a:p>
                      <a:pPr algn="ctr"/>
                      <a:r>
                        <a:rPr lang="en-US" sz="2800" b="1" smtClean="0">
                          <a:latin typeface="Arial" panose="020B0604020202020204" pitchFamily="34" charset="0"/>
                          <a:cs typeface="Arial" panose="020B0604020202020204" pitchFamily="34" charset="0"/>
                        </a:rPr>
                        <a:t>-8</a:t>
                      </a:r>
                      <a:endParaRPr lang="en-US" sz="2800" b="1">
                        <a:latin typeface="Arial" panose="020B0604020202020204" pitchFamily="34" charset="0"/>
                        <a:cs typeface="Arial" panose="020B0604020202020204" pitchFamily="34" charset="0"/>
                      </a:endParaRPr>
                    </a:p>
                  </a:txBody>
                  <a:tcPr anchor="ctr"/>
                </a:tc>
                <a:tc>
                  <a:txBody>
                    <a:bodyPr/>
                    <a:lstStyle/>
                    <a:p>
                      <a:pPr algn="ctr"/>
                      <a:r>
                        <a:rPr lang="en-US" sz="2800" b="1" smtClean="0">
                          <a:latin typeface="Arial" panose="020B0604020202020204" pitchFamily="34" charset="0"/>
                          <a:cs typeface="Arial" panose="020B0604020202020204" pitchFamily="34" charset="0"/>
                        </a:rPr>
                        <a:t>11</a:t>
                      </a:r>
                      <a:endParaRPr lang="en-US" sz="2800" b="1">
                        <a:latin typeface="Arial" panose="020B0604020202020204" pitchFamily="34" charset="0"/>
                        <a:cs typeface="Arial" panose="020B0604020202020204" pitchFamily="34" charset="0"/>
                      </a:endParaRPr>
                    </a:p>
                  </a:txBody>
                  <a:tcPr anchor="ctr"/>
                </a:tc>
                <a:tc>
                  <a:txBody>
                    <a:bodyPr/>
                    <a:lstStyle/>
                    <a:p>
                      <a:pPr algn="ctr"/>
                      <a:endParaRPr lang="en-US" sz="2800" b="1">
                        <a:latin typeface="Arial" panose="020B0604020202020204" pitchFamily="34" charset="0"/>
                        <a:cs typeface="Arial" panose="020B0604020202020204" pitchFamily="34" charset="0"/>
                      </a:endParaRPr>
                    </a:p>
                  </a:txBody>
                  <a:tcPr anchor="ctr"/>
                </a:tc>
              </a:tr>
              <a:tr h="976393">
                <a:tc>
                  <a:txBody>
                    <a:bodyPr/>
                    <a:lstStyle/>
                    <a:p>
                      <a:pPr algn="ctr"/>
                      <a:r>
                        <a:rPr lang="en-US" sz="2800" b="1" smtClean="0">
                          <a:latin typeface="Arial" panose="020B0604020202020204" pitchFamily="34" charset="0"/>
                          <a:cs typeface="Arial" panose="020B0604020202020204" pitchFamily="34" charset="0"/>
                        </a:rPr>
                        <a:t>3</a:t>
                      </a:r>
                      <a:endParaRPr lang="en-US" sz="2800" b="1">
                        <a:latin typeface="Arial" panose="020B0604020202020204" pitchFamily="34" charset="0"/>
                        <a:cs typeface="Arial" panose="020B0604020202020204" pitchFamily="34" charset="0"/>
                      </a:endParaRPr>
                    </a:p>
                  </a:txBody>
                  <a:tcPr anchor="ctr"/>
                </a:tc>
                <a:tc>
                  <a:txBody>
                    <a:bodyPr/>
                    <a:lstStyle/>
                    <a:p>
                      <a:pPr algn="ctr"/>
                      <a:r>
                        <a:rPr lang="en-US" sz="2800" b="1" smtClean="0">
                          <a:latin typeface="Arial" panose="020B0604020202020204" pitchFamily="34" charset="0"/>
                          <a:cs typeface="Arial" panose="020B0604020202020204" pitchFamily="34" charset="0"/>
                        </a:rPr>
                        <a:t>-8</a:t>
                      </a:r>
                      <a:endParaRPr lang="en-US" sz="2800" b="1">
                        <a:latin typeface="Arial" panose="020B0604020202020204" pitchFamily="34" charset="0"/>
                        <a:cs typeface="Arial" panose="020B0604020202020204" pitchFamily="34" charset="0"/>
                      </a:endParaRPr>
                    </a:p>
                  </a:txBody>
                  <a:tcPr anchor="ctr"/>
                </a:tc>
                <a:tc>
                  <a:txBody>
                    <a:bodyPr/>
                    <a:lstStyle/>
                    <a:p>
                      <a:pPr algn="ctr"/>
                      <a:endParaRPr lang="en-US" sz="2800" b="1">
                        <a:latin typeface="Arial" panose="020B0604020202020204" pitchFamily="34" charset="0"/>
                        <a:cs typeface="Arial" panose="020B0604020202020204" pitchFamily="34" charset="0"/>
                      </a:endParaRPr>
                    </a:p>
                  </a:txBody>
                  <a:tcPr anchor="ctr"/>
                </a:tc>
              </a:tr>
              <a:tr h="914400">
                <a:tc>
                  <a:txBody>
                    <a:bodyPr/>
                    <a:lstStyle/>
                    <a:p>
                      <a:pPr algn="ctr"/>
                      <a:r>
                        <a:rPr lang="en-US" sz="2800" b="1" smtClean="0">
                          <a:latin typeface="Arial" panose="020B0604020202020204" pitchFamily="34" charset="0"/>
                          <a:cs typeface="Arial" panose="020B0604020202020204" pitchFamily="34" charset="0"/>
                        </a:rPr>
                        <a:t>-5</a:t>
                      </a:r>
                      <a:endParaRPr lang="en-US" sz="2800" b="1">
                        <a:latin typeface="Arial" panose="020B0604020202020204" pitchFamily="34" charset="0"/>
                        <a:cs typeface="Arial" panose="020B0604020202020204" pitchFamily="34" charset="0"/>
                      </a:endParaRPr>
                    </a:p>
                  </a:txBody>
                  <a:tcPr anchor="ctr"/>
                </a:tc>
                <a:tc>
                  <a:txBody>
                    <a:bodyPr/>
                    <a:lstStyle/>
                    <a:p>
                      <a:pPr algn="ctr"/>
                      <a:r>
                        <a:rPr lang="en-US" sz="2800" b="1" smtClean="0">
                          <a:latin typeface="Arial" panose="020B0604020202020204" pitchFamily="34" charset="0"/>
                          <a:cs typeface="Arial" panose="020B0604020202020204" pitchFamily="34" charset="0"/>
                        </a:rPr>
                        <a:t>-7</a:t>
                      </a:r>
                      <a:endParaRPr lang="en-US" sz="2800" b="1">
                        <a:latin typeface="Arial" panose="020B0604020202020204" pitchFamily="34" charset="0"/>
                        <a:cs typeface="Arial" panose="020B0604020202020204" pitchFamily="34" charset="0"/>
                      </a:endParaRPr>
                    </a:p>
                  </a:txBody>
                  <a:tcPr anchor="ctr"/>
                </a:tc>
                <a:tc>
                  <a:txBody>
                    <a:bodyPr/>
                    <a:lstStyle/>
                    <a:p>
                      <a:pPr algn="ctr"/>
                      <a:endParaRPr lang="en-US" sz="2800" b="1">
                        <a:latin typeface="Arial" panose="020B0604020202020204" pitchFamily="34" charset="0"/>
                        <a:cs typeface="Arial" panose="020B0604020202020204" pitchFamily="34" charset="0"/>
                      </a:endParaRPr>
                    </a:p>
                  </a:txBody>
                  <a:tcPr anchor="ctr"/>
                </a:tc>
              </a:tr>
              <a:tr h="1084882">
                <a:tc>
                  <a:txBody>
                    <a:bodyPr/>
                    <a:lstStyle/>
                    <a:p>
                      <a:pPr algn="ctr"/>
                      <a:r>
                        <a:rPr lang="en-US" sz="2800" b="1" smtClean="0">
                          <a:latin typeface="Arial" panose="020B0604020202020204" pitchFamily="34" charset="0"/>
                          <a:cs typeface="Arial" panose="020B0604020202020204" pitchFamily="34" charset="0"/>
                        </a:rPr>
                        <a:t>0</a:t>
                      </a:r>
                      <a:endParaRPr lang="en-US" sz="2800" b="1">
                        <a:latin typeface="Arial" panose="020B0604020202020204" pitchFamily="34" charset="0"/>
                        <a:cs typeface="Arial" panose="020B0604020202020204" pitchFamily="34" charset="0"/>
                      </a:endParaRPr>
                    </a:p>
                  </a:txBody>
                  <a:tcPr anchor="ctr"/>
                </a:tc>
                <a:tc>
                  <a:txBody>
                    <a:bodyPr/>
                    <a:lstStyle/>
                    <a:p>
                      <a:pPr algn="ctr"/>
                      <a:r>
                        <a:rPr lang="en-US" sz="2800" b="1" smtClean="0">
                          <a:latin typeface="Arial" panose="020B0604020202020204" pitchFamily="34" charset="0"/>
                          <a:cs typeface="Arial" panose="020B0604020202020204" pitchFamily="34" charset="0"/>
                        </a:rPr>
                        <a:t>-10</a:t>
                      </a:r>
                      <a:endParaRPr lang="en-US" sz="2800" b="1">
                        <a:latin typeface="Arial" panose="020B0604020202020204" pitchFamily="34" charset="0"/>
                        <a:cs typeface="Arial" panose="020B0604020202020204" pitchFamily="34" charset="0"/>
                      </a:endParaRPr>
                    </a:p>
                  </a:txBody>
                  <a:tcPr anchor="ctr"/>
                </a:tc>
                <a:tc>
                  <a:txBody>
                    <a:bodyPr/>
                    <a:lstStyle/>
                    <a:p>
                      <a:pPr algn="ctr"/>
                      <a:endParaRPr lang="en-US" sz="2800" b="1">
                        <a:latin typeface="Arial" panose="020B0604020202020204" pitchFamily="34" charset="0"/>
                        <a:cs typeface="Arial" panose="020B0604020202020204" pitchFamily="34" charset="0"/>
                      </a:endParaRPr>
                    </a:p>
                  </a:txBody>
                  <a:tcPr anchor="ctr"/>
                </a:tc>
              </a:tr>
            </a:tbl>
          </a:graphicData>
        </a:graphic>
      </p:graphicFrame>
      <mc:AlternateContent xmlns:mc="http://schemas.openxmlformats.org/markup-compatibility/2006" xmlns:a14="http://schemas.microsoft.com/office/drawing/2010/main">
        <mc:Choice Requires="a14">
          <p:sp>
            <p:nvSpPr>
              <p:cNvPr id="12" name="TextBox 11"/>
              <p:cNvSpPr txBox="1"/>
              <p:nvPr/>
            </p:nvSpPr>
            <p:spPr>
              <a:xfrm>
                <a:off x="5328795" y="1472340"/>
                <a:ext cx="203027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𝟐𝟐</m:t>
                      </m:r>
                      <m:r>
                        <a:rPr lang="en-US" sz="2800" b="1" i="1" smtClean="0">
                          <a:solidFill>
                            <a:srgbClr val="FF0000"/>
                          </a:solidFill>
                          <a:latin typeface="Cambria Math" panose="02040503050406030204" pitchFamily="18" charset="0"/>
                          <a:cs typeface="Arial" panose="020B0604020202020204" pitchFamily="34" charset="0"/>
                        </a:rPr>
                        <m:t>:</m:t>
                      </m:r>
                      <m:r>
                        <a:rPr lang="en-US" sz="2800" b="1" i="1" smtClean="0">
                          <a:solidFill>
                            <a:srgbClr val="FF0000"/>
                          </a:solidFill>
                          <a:latin typeface="Cambria Math" panose="02040503050406030204" pitchFamily="18" charset="0"/>
                          <a:cs typeface="Arial" panose="020B0604020202020204" pitchFamily="34" charset="0"/>
                        </a:rPr>
                        <m:t>𝟓</m:t>
                      </m:r>
                      <m:r>
                        <a:rPr lang="en-US" sz="2800" b="1" i="1" smtClean="0">
                          <a:solidFill>
                            <a:srgbClr val="FF0000"/>
                          </a:solidFill>
                          <a:latin typeface="Cambria Math" panose="02040503050406030204" pitchFamily="18" charset="0"/>
                          <a:cs typeface="Arial" panose="020B0604020202020204" pitchFamily="34" charset="0"/>
                        </a:rPr>
                        <m:t>=</m:t>
                      </m:r>
                      <m:f>
                        <m:fPr>
                          <m:ctrlPr>
                            <a:rPr lang="en-US" sz="2800" b="1" i="1">
                              <a:solidFill>
                                <a:srgbClr val="FF0000"/>
                              </a:solidFill>
                              <a:latin typeface="Cambria Math" panose="02040503050406030204" pitchFamily="18" charset="0"/>
                              <a:cs typeface="Arial" panose="020B0604020202020204" pitchFamily="34" charset="0"/>
                            </a:rPr>
                          </m:ctrlPr>
                        </m:fPr>
                        <m:num>
                          <m:r>
                            <a:rPr lang="en-US" sz="2800" b="1" i="1">
                              <a:solidFill>
                                <a:srgbClr val="FF0000"/>
                              </a:solidFill>
                              <a:latin typeface="Cambria Math" panose="02040503050406030204" pitchFamily="18" charset="0"/>
                              <a:cs typeface="Arial" panose="020B0604020202020204" pitchFamily="34" charset="0"/>
                            </a:rPr>
                            <m:t>𝟐𝟐</m:t>
                          </m:r>
                        </m:num>
                        <m:den>
                          <m:r>
                            <a:rPr lang="en-US" sz="2800" b="1" i="1">
                              <a:solidFill>
                                <a:srgbClr val="FF0000"/>
                              </a:solidFill>
                              <a:latin typeface="Cambria Math" panose="02040503050406030204" pitchFamily="18" charset="0"/>
                              <a:cs typeface="Arial" panose="020B0604020202020204" pitchFamily="34" charset="0"/>
                            </a:rPr>
                            <m:t>𝟓</m:t>
                          </m:r>
                        </m:den>
                      </m:f>
                    </m:oMath>
                  </m:oMathPara>
                </a14:m>
                <a:endParaRPr lang="en-US" sz="280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328795" y="1472340"/>
                <a:ext cx="2030278" cy="90178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733027" y="2440500"/>
                <a:ext cx="2885307"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m:t>
                      </m:r>
                      <m:r>
                        <a:rPr lang="en-US" sz="2800" b="1" i="1" smtClean="0">
                          <a:solidFill>
                            <a:srgbClr val="FF0000"/>
                          </a:solidFill>
                          <a:latin typeface="Cambria Math" panose="02040503050406030204" pitchFamily="18" charset="0"/>
                          <a:cs typeface="Arial" panose="020B0604020202020204" pitchFamily="34" charset="0"/>
                        </a:rPr>
                        <m:t>𝟖</m:t>
                      </m:r>
                      <m:r>
                        <a:rPr lang="en-US" sz="2800" b="1" i="1" smtClean="0">
                          <a:solidFill>
                            <a:srgbClr val="FF0000"/>
                          </a:solidFill>
                          <a:latin typeface="Cambria Math" panose="02040503050406030204" pitchFamily="18" charset="0"/>
                          <a:cs typeface="Arial" panose="020B0604020202020204" pitchFamily="34" charset="0"/>
                        </a:rPr>
                        <m:t>):</m:t>
                      </m:r>
                      <m:r>
                        <a:rPr lang="en-US" sz="2800" b="1" i="1" smtClean="0">
                          <a:solidFill>
                            <a:srgbClr val="FF0000"/>
                          </a:solidFill>
                          <a:latin typeface="Cambria Math" panose="02040503050406030204" pitchFamily="18" charset="0"/>
                          <a:cs typeface="Arial" panose="020B0604020202020204" pitchFamily="34" charset="0"/>
                        </a:rPr>
                        <m:t>𝟏𝟏</m:t>
                      </m:r>
                      <m:r>
                        <a:rPr lang="en-US" sz="2800" b="1" i="1" smtClean="0">
                          <a:solidFill>
                            <a:srgbClr val="FF0000"/>
                          </a:solidFill>
                          <a:latin typeface="Cambria Math" panose="02040503050406030204" pitchFamily="18" charset="0"/>
                          <a:cs typeface="Arial" panose="020B0604020202020204" pitchFamily="34" charset="0"/>
                        </a:rPr>
                        <m:t>=</m:t>
                      </m:r>
                      <m:f>
                        <m:fPr>
                          <m:ctrlPr>
                            <a:rPr lang="en-US" sz="2800" b="1" i="1">
                              <a:solidFill>
                                <a:srgbClr val="FF0000"/>
                              </a:solidFill>
                              <a:latin typeface="Cambria Math" panose="02040503050406030204" pitchFamily="18" charset="0"/>
                              <a:cs typeface="Arial" panose="020B0604020202020204" pitchFamily="34" charset="0"/>
                            </a:rPr>
                          </m:ctrlPr>
                        </m:fPr>
                        <m:num>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𝟖</m:t>
                          </m:r>
                        </m:num>
                        <m:den>
                          <m:r>
                            <a:rPr lang="en-US" sz="2800" b="1" i="1">
                              <a:solidFill>
                                <a:srgbClr val="FF0000"/>
                              </a:solidFill>
                              <a:latin typeface="Cambria Math" panose="02040503050406030204" pitchFamily="18" charset="0"/>
                              <a:cs typeface="Arial" panose="020B0604020202020204" pitchFamily="34" charset="0"/>
                            </a:rPr>
                            <m:t>𝟏𝟏</m:t>
                          </m:r>
                        </m:den>
                      </m:f>
                    </m:oMath>
                  </m:oMathPara>
                </a14:m>
                <a:endParaRPr lang="en-US" sz="280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733027" y="2440500"/>
                <a:ext cx="2885307" cy="89896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076160" y="3405839"/>
                <a:ext cx="2411034" cy="9019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𝟑</m:t>
                      </m:r>
                      <m:r>
                        <a:rPr lang="en-US" sz="2800" b="1" i="1" smtClean="0">
                          <a:solidFill>
                            <a:srgbClr val="FF0000"/>
                          </a:solidFill>
                          <a:latin typeface="Cambria Math" panose="02040503050406030204" pitchFamily="18" charset="0"/>
                          <a:cs typeface="Arial" panose="020B0604020202020204" pitchFamily="34" charset="0"/>
                        </a:rPr>
                        <m:t>:</m:t>
                      </m:r>
                      <m:d>
                        <m:dPr>
                          <m:ctrlPr>
                            <a:rPr lang="en-US" sz="2800" b="1" i="1">
                              <a:solidFill>
                                <a:srgbClr val="FF0000"/>
                              </a:solidFill>
                              <a:latin typeface="Cambria Math" panose="02040503050406030204" pitchFamily="18" charset="0"/>
                              <a:cs typeface="Arial" panose="020B0604020202020204" pitchFamily="34" charset="0"/>
                            </a:rPr>
                          </m:ctrlPr>
                        </m:dPr>
                        <m:e>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𝟖</m:t>
                          </m:r>
                        </m:e>
                      </m:d>
                      <m:r>
                        <a:rPr lang="en-US" sz="2800" b="1" i="1">
                          <a:solidFill>
                            <a:srgbClr val="FF0000"/>
                          </a:solidFill>
                          <a:latin typeface="Cambria Math" panose="02040503050406030204" pitchFamily="18" charset="0"/>
                          <a:cs typeface="Arial" panose="020B0604020202020204" pitchFamily="34" charset="0"/>
                        </a:rPr>
                        <m:t>=</m:t>
                      </m:r>
                      <m:f>
                        <m:fPr>
                          <m:ctrlPr>
                            <a:rPr lang="en-US" sz="2800" b="1" i="1">
                              <a:solidFill>
                                <a:srgbClr val="FF0000"/>
                              </a:solidFill>
                              <a:latin typeface="Cambria Math" panose="02040503050406030204" pitchFamily="18" charset="0"/>
                              <a:cs typeface="Arial" panose="020B0604020202020204" pitchFamily="34" charset="0"/>
                            </a:rPr>
                          </m:ctrlPr>
                        </m:fPr>
                        <m:num>
                          <m:r>
                            <a:rPr lang="en-US" sz="2800" b="1" i="1">
                              <a:solidFill>
                                <a:srgbClr val="FF0000"/>
                              </a:solidFill>
                              <a:latin typeface="Cambria Math" panose="02040503050406030204" pitchFamily="18" charset="0"/>
                              <a:cs typeface="Arial" panose="020B0604020202020204" pitchFamily="34" charset="0"/>
                            </a:rPr>
                            <m:t>𝟑</m:t>
                          </m:r>
                        </m:num>
                        <m:den>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𝟖</m:t>
                          </m:r>
                        </m:den>
                      </m:f>
                    </m:oMath>
                  </m:oMathPara>
                </a14:m>
                <a:endParaRPr lang="en-US" sz="280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076160" y="3405839"/>
                <a:ext cx="2411034" cy="90197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823526" y="4376437"/>
                <a:ext cx="2916303" cy="9083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sz="2800" b="1" i="1" smtClean="0">
                              <a:solidFill>
                                <a:srgbClr val="FF0000"/>
                              </a:solidFill>
                              <a:latin typeface="Cambria Math" panose="02040503050406030204" pitchFamily="18" charset="0"/>
                              <a:cs typeface="Arial" panose="020B0604020202020204" pitchFamily="34" charset="0"/>
                            </a:rPr>
                          </m:ctrlPr>
                        </m:dPr>
                        <m:e>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𝟓</m:t>
                          </m:r>
                        </m:e>
                      </m:d>
                      <m:r>
                        <a:rPr lang="en-US" sz="2800" b="1" i="1">
                          <a:solidFill>
                            <a:srgbClr val="FF0000"/>
                          </a:solidFill>
                          <a:latin typeface="Cambria Math" panose="02040503050406030204" pitchFamily="18" charset="0"/>
                          <a:cs typeface="Arial" panose="020B0604020202020204" pitchFamily="34" charset="0"/>
                        </a:rPr>
                        <m:t>:</m:t>
                      </m:r>
                      <m:d>
                        <m:dPr>
                          <m:ctrlPr>
                            <a:rPr lang="en-US" sz="2800" b="1" i="1">
                              <a:solidFill>
                                <a:srgbClr val="FF0000"/>
                              </a:solidFill>
                              <a:latin typeface="Cambria Math" panose="02040503050406030204" pitchFamily="18" charset="0"/>
                              <a:cs typeface="Arial" panose="020B0604020202020204" pitchFamily="34" charset="0"/>
                            </a:rPr>
                          </m:ctrlPr>
                        </m:dPr>
                        <m:e>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𝟕</m:t>
                          </m:r>
                        </m:e>
                      </m:d>
                      <m:r>
                        <a:rPr lang="en-US" sz="2800" b="1" i="1">
                          <a:solidFill>
                            <a:srgbClr val="FF0000"/>
                          </a:solidFill>
                          <a:latin typeface="Cambria Math" panose="02040503050406030204" pitchFamily="18" charset="0"/>
                          <a:cs typeface="Arial" panose="020B0604020202020204" pitchFamily="34" charset="0"/>
                        </a:rPr>
                        <m:t>=</m:t>
                      </m:r>
                      <m:f>
                        <m:fPr>
                          <m:ctrlPr>
                            <a:rPr lang="en-US" sz="2800" b="1" i="1">
                              <a:solidFill>
                                <a:srgbClr val="FF0000"/>
                              </a:solidFill>
                              <a:latin typeface="Cambria Math" panose="02040503050406030204" pitchFamily="18" charset="0"/>
                              <a:cs typeface="Arial" panose="020B0604020202020204" pitchFamily="34" charset="0"/>
                            </a:rPr>
                          </m:ctrlPr>
                        </m:fPr>
                        <m:num>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𝟓</m:t>
                          </m:r>
                        </m:num>
                        <m:den>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𝟕</m:t>
                          </m:r>
                        </m:den>
                      </m:f>
                    </m:oMath>
                  </m:oMathPara>
                </a14:m>
                <a:endParaRPr lang="en-US" sz="280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823526" y="4376437"/>
                <a:ext cx="2916303" cy="90832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914061" y="5331992"/>
                <a:ext cx="3040290"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𝟎</m:t>
                      </m:r>
                      <m:r>
                        <a:rPr lang="en-US" sz="2800" b="1" i="1" smtClean="0">
                          <a:solidFill>
                            <a:srgbClr val="FF0000"/>
                          </a:solidFill>
                          <a:latin typeface="Cambria Math" panose="02040503050406030204" pitchFamily="18" charset="0"/>
                          <a:cs typeface="Arial" panose="020B0604020202020204" pitchFamily="34" charset="0"/>
                        </a:rPr>
                        <m:t>:</m:t>
                      </m:r>
                      <m:d>
                        <m:dPr>
                          <m:ctrlPr>
                            <a:rPr lang="en-US" sz="2800" b="1" i="1">
                              <a:solidFill>
                                <a:srgbClr val="FF0000"/>
                              </a:solidFill>
                              <a:latin typeface="Cambria Math" panose="02040503050406030204" pitchFamily="18" charset="0"/>
                              <a:cs typeface="Arial" panose="020B0604020202020204" pitchFamily="34" charset="0"/>
                            </a:rPr>
                          </m:ctrlPr>
                        </m:dPr>
                        <m:e>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𝟏𝟎</m:t>
                          </m:r>
                        </m:e>
                      </m:d>
                      <m:r>
                        <a:rPr lang="en-US" sz="2800" b="1" i="1">
                          <a:solidFill>
                            <a:srgbClr val="FF0000"/>
                          </a:solidFill>
                          <a:latin typeface="Cambria Math" panose="02040503050406030204" pitchFamily="18" charset="0"/>
                          <a:cs typeface="Arial" panose="020B0604020202020204" pitchFamily="34" charset="0"/>
                        </a:rPr>
                        <m:t>=</m:t>
                      </m:r>
                      <m:f>
                        <m:fPr>
                          <m:ctrlPr>
                            <a:rPr lang="en-US" sz="2800" b="1" i="1">
                              <a:solidFill>
                                <a:srgbClr val="FF0000"/>
                              </a:solidFill>
                              <a:latin typeface="Cambria Math" panose="02040503050406030204" pitchFamily="18" charset="0"/>
                              <a:cs typeface="Arial" panose="020B0604020202020204" pitchFamily="34" charset="0"/>
                            </a:rPr>
                          </m:ctrlPr>
                        </m:fPr>
                        <m:num>
                          <m:r>
                            <a:rPr lang="en-US" sz="2800" b="1" i="1">
                              <a:solidFill>
                                <a:srgbClr val="FF0000"/>
                              </a:solidFill>
                              <a:latin typeface="Cambria Math" panose="02040503050406030204" pitchFamily="18" charset="0"/>
                              <a:cs typeface="Arial" panose="020B0604020202020204" pitchFamily="34" charset="0"/>
                            </a:rPr>
                            <m:t>𝟎</m:t>
                          </m:r>
                        </m:num>
                        <m:den>
                          <m:r>
                            <a:rPr lang="en-US" sz="2800" b="1" i="1">
                              <a:solidFill>
                                <a:srgbClr val="FF0000"/>
                              </a:solidFill>
                              <a:latin typeface="Cambria Math" panose="02040503050406030204" pitchFamily="18" charset="0"/>
                              <a:cs typeface="Arial" panose="020B0604020202020204" pitchFamily="34" charset="0"/>
                            </a:rPr>
                            <m:t>−</m:t>
                          </m:r>
                          <m:r>
                            <a:rPr lang="en-US" sz="2800" b="1" i="1">
                              <a:solidFill>
                                <a:srgbClr val="FF0000"/>
                              </a:solidFill>
                              <a:latin typeface="Cambria Math" panose="02040503050406030204" pitchFamily="18" charset="0"/>
                              <a:cs typeface="Arial" panose="020B0604020202020204" pitchFamily="34" charset="0"/>
                            </a:rPr>
                            <m:t>𝟏𝟎</m:t>
                          </m:r>
                        </m:den>
                      </m:f>
                    </m:oMath>
                  </m:oMathPara>
                </a14:m>
                <a:endParaRPr lang="en-US" sz="280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914061" y="5331992"/>
                <a:ext cx="3040290" cy="901785"/>
              </a:xfrm>
              <a:prstGeom prst="rect">
                <a:avLst/>
              </a:prstGeom>
              <a:blipFill rotWithShape="0">
                <a:blip r:embed="rId7"/>
                <a:stretch>
                  <a:fillRect/>
                </a:stretch>
              </a:blipFill>
            </p:spPr>
            <p:txBody>
              <a:bodyPr/>
              <a:lstStyle/>
              <a:p>
                <a:r>
                  <a:rPr lang="en-US">
                    <a:noFill/>
                  </a:rPr>
                  <a:t> </a:t>
                </a:r>
              </a:p>
            </p:txBody>
          </p:sp>
        </mc:Fallback>
      </mc:AlternateContent>
      <p:cxnSp>
        <p:nvCxnSpPr>
          <p:cNvPr id="19" name="Straight Connector 18"/>
          <p:cNvCxnSpPr>
            <a:stCxn id="12" idx="3"/>
          </p:cNvCxnSpPr>
          <p:nvPr/>
        </p:nvCxnSpPr>
        <p:spPr>
          <a:xfrm>
            <a:off x="7359073" y="1923233"/>
            <a:ext cx="1611846" cy="930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18334" y="2913404"/>
            <a:ext cx="1319978" cy="343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659185" y="3097568"/>
            <a:ext cx="1311734" cy="8098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910478" y="3227904"/>
            <a:ext cx="1027834" cy="16026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910478" y="3377758"/>
            <a:ext cx="1070430" cy="2455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9020014" y="2696705"/>
                <a:ext cx="588935" cy="830292"/>
              </a:xfrm>
              <a:prstGeom prst="rect">
                <a:avLst/>
              </a:prstGeom>
              <a:solidFill>
                <a:schemeClr val="accent1">
                  <a:lumMod val="60000"/>
                  <a:lumOff val="4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b="1" i="1" smtClean="0">
                              <a:latin typeface="Cambria Math" panose="02040503050406030204" pitchFamily="18" charset="0"/>
                            </a:rPr>
                          </m:ctrlPr>
                        </m:fPr>
                        <m:num>
                          <m:r>
                            <a:rPr lang="en-US" sz="2800" b="1" i="0" smtClean="0">
                              <a:latin typeface="Cambria Math" panose="02040503050406030204" pitchFamily="18" charset="0"/>
                            </a:rPr>
                            <m:t>𝐚</m:t>
                          </m:r>
                        </m:num>
                        <m:den>
                          <m:r>
                            <a:rPr lang="en-US" sz="2800" b="1" i="0" smtClean="0">
                              <a:latin typeface="Cambria Math" panose="02040503050406030204" pitchFamily="18" charset="0"/>
                            </a:rPr>
                            <m:t>𝐛</m:t>
                          </m:r>
                        </m:den>
                      </m:f>
                    </m:oMath>
                  </m:oMathPara>
                </a14:m>
                <a:endParaRPr lang="en-US" sz="2800" b="1"/>
              </a:p>
            </p:txBody>
          </p:sp>
        </mc:Choice>
        <mc:Fallback xmlns="">
          <p:sp>
            <p:nvSpPr>
              <p:cNvPr id="36" name="TextBox 35"/>
              <p:cNvSpPr txBox="1">
                <a:spLocks noRot="1" noChangeAspect="1" noMove="1" noResize="1" noEditPoints="1" noAdjustHandles="1" noChangeArrowheads="1" noChangeShapeType="1" noTextEdit="1"/>
              </p:cNvSpPr>
              <p:nvPr/>
            </p:nvSpPr>
            <p:spPr>
              <a:xfrm>
                <a:off x="9020014" y="2696705"/>
                <a:ext cx="588935" cy="830292"/>
              </a:xfrm>
              <a:prstGeom prst="rect">
                <a:avLst/>
              </a:prstGeom>
              <a:blipFill rotWithShape="0">
                <a:blip r:embed="rId8"/>
                <a:stretch>
                  <a:fillRect/>
                </a:stretch>
              </a:blipFill>
            </p:spPr>
            <p:txBody>
              <a:bodyPr/>
              <a:lstStyle/>
              <a:p>
                <a:r>
                  <a:rPr lang="en-US">
                    <a:noFill/>
                  </a:rPr>
                  <a:t> </a:t>
                </a:r>
              </a:p>
            </p:txBody>
          </p:sp>
        </mc:Fallback>
      </mc:AlternateContent>
      <p:sp>
        <p:nvSpPr>
          <p:cNvPr id="37" name="TextBox 36"/>
          <p:cNvSpPr txBox="1"/>
          <p:nvPr/>
        </p:nvSpPr>
        <p:spPr>
          <a:xfrm>
            <a:off x="9586907" y="2854538"/>
            <a:ext cx="1846227" cy="523220"/>
          </a:xfrm>
          <a:prstGeom prst="rect">
            <a:avLst/>
          </a:prstGeom>
          <a:noFill/>
        </p:spPr>
        <p:txBody>
          <a:bodyPr wrap="square" rtlCol="0">
            <a:spAutoFit/>
          </a:bodyPr>
          <a:lstStyle/>
          <a:p>
            <a:r>
              <a:rPr lang="en-US" sz="2800" smtClean="0">
                <a:latin typeface="Arial" panose="020B0604020202020204" pitchFamily="34" charset="0"/>
                <a:cs typeface="Arial" panose="020B0604020202020204" pitchFamily="34" charset="0"/>
              </a:rPr>
              <a:t>là phân số</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4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outHorizontal)">
                                      <p:cBhvr>
                                        <p:cTn id="46" dur="500"/>
                                        <p:tgtEl>
                                          <p:spTgt spid="19"/>
                                        </p:tgtEl>
                                      </p:cBhvr>
                                    </p:animEffect>
                                  </p:childTnLst>
                                </p:cTn>
                              </p:par>
                              <p:par>
                                <p:cTn id="47" presetID="16" presetClass="entr" presetSubtype="42"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outHorizontal)">
                                      <p:cBhvr>
                                        <p:cTn id="49" dur="500"/>
                                        <p:tgtEl>
                                          <p:spTgt spid="21"/>
                                        </p:tgtEl>
                                      </p:cBhvr>
                                    </p:animEffect>
                                  </p:childTnLst>
                                </p:cTn>
                              </p:par>
                              <p:par>
                                <p:cTn id="50" presetID="16" presetClass="entr" presetSubtype="42"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outHorizontal)">
                                      <p:cBhvr>
                                        <p:cTn id="52" dur="500"/>
                                        <p:tgtEl>
                                          <p:spTgt spid="27"/>
                                        </p:tgtEl>
                                      </p:cBhvr>
                                    </p:animEffect>
                                  </p:childTnLst>
                                </p:cTn>
                              </p:par>
                              <p:par>
                                <p:cTn id="53" presetID="16" presetClass="entr" presetSubtype="42"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outHorizontal)">
                                      <p:cBhvr>
                                        <p:cTn id="55" dur="500"/>
                                        <p:tgtEl>
                                          <p:spTgt spid="32"/>
                                        </p:tgtEl>
                                      </p:cBhvr>
                                    </p:animEffect>
                                  </p:childTnLst>
                                </p:cTn>
                              </p:par>
                              <p:par>
                                <p:cTn id="56" presetID="16" presetClass="entr" presetSubtype="42"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outHorizontal)">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left)">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24" grpId="0" animBg="1"/>
      <p:bldP spid="25" grpId="0" animBg="1"/>
      <p:bldP spid="12" grpId="0"/>
      <p:bldP spid="13" grpId="0"/>
      <p:bldP spid="14" grpId="0"/>
      <p:bldP spid="15" grpId="0"/>
      <p:bldP spid="16" grpId="0"/>
      <p:bldP spid="36"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 name="TextBox 1"/>
          <p:cNvSpPr txBox="1"/>
          <p:nvPr/>
        </p:nvSpPr>
        <p:spPr>
          <a:xfrm>
            <a:off x="1629878" y="381032"/>
            <a:ext cx="5641383" cy="830997"/>
          </a:xfrm>
          <a:prstGeom prst="rect">
            <a:avLst/>
          </a:prstGeom>
          <a:noFill/>
        </p:spPr>
        <p:txBody>
          <a:bodyPr wrap="square" rtlCol="0">
            <a:spAutoFit/>
          </a:bodyPr>
          <a:lstStyle/>
          <a:p>
            <a:r>
              <a:rPr lang="en-US" sz="4800" smtClean="0">
                <a:latin typeface="Arial" panose="020B0604020202020204" pitchFamily="34" charset="0"/>
                <a:cs typeface="Arial" panose="020B0604020202020204" pitchFamily="34" charset="0"/>
              </a:rPr>
              <a:t>Khái niệm phân số</a:t>
            </a:r>
            <a:endParaRPr lang="en-US" sz="4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666428" y="1659519"/>
                <a:ext cx="10271263" cy="2684581"/>
              </a:xfrm>
              <a:prstGeom prst="rect">
                <a:avLst/>
              </a:prstGeom>
              <a:noFill/>
            </p:spPr>
            <p:txBody>
              <a:bodyPr wrap="square" rtlCol="0">
                <a:spAutoFit/>
              </a:bodyPr>
              <a:lstStyle/>
              <a:p>
                <a:r>
                  <a:rPr lang="en-US" sz="4000" smtClean="0">
                    <a:solidFill>
                      <a:schemeClr val="accent1">
                        <a:lumMod val="75000"/>
                      </a:schemeClr>
                    </a:solidFill>
                    <a:latin typeface="Arial" panose="020B0604020202020204" pitchFamily="34" charset="0"/>
                    <a:cs typeface="Arial" panose="020B0604020202020204" pitchFamily="34" charset="0"/>
                  </a:rPr>
                  <a:t>Kết quả của phép chia số nguyên </a:t>
                </a:r>
                <a14:m>
                  <m:oMath xmlns:m="http://schemas.openxmlformats.org/officeDocument/2006/math">
                    <m:r>
                      <a:rPr lang="en-US" sz="4000" b="0" i="1" smtClean="0">
                        <a:solidFill>
                          <a:schemeClr val="accent1">
                            <a:lumMod val="75000"/>
                          </a:schemeClr>
                        </a:solidFill>
                        <a:latin typeface="Cambria Math" panose="02040503050406030204" pitchFamily="18" charset="0"/>
                        <a:cs typeface="Arial" panose="020B0604020202020204" pitchFamily="34" charset="0"/>
                      </a:rPr>
                      <m:t>𝑎</m:t>
                    </m:r>
                  </m:oMath>
                </a14:m>
                <a:r>
                  <a:rPr lang="en-US" sz="4000" smtClean="0">
                    <a:solidFill>
                      <a:schemeClr val="accent1">
                        <a:lumMod val="75000"/>
                      </a:schemeClr>
                    </a:solidFill>
                    <a:latin typeface="Arial" panose="020B0604020202020204" pitchFamily="34" charset="0"/>
                    <a:cs typeface="Arial" panose="020B0604020202020204" pitchFamily="34" charset="0"/>
                  </a:rPr>
                  <a:t> cho</a:t>
                </a:r>
              </a:p>
              <a:p>
                <a:r>
                  <a:rPr lang="en-US" sz="4000" smtClean="0">
                    <a:solidFill>
                      <a:schemeClr val="accent1">
                        <a:lumMod val="75000"/>
                      </a:schemeClr>
                    </a:solidFill>
                    <a:latin typeface="Arial" panose="020B0604020202020204" pitchFamily="34" charset="0"/>
                    <a:cs typeface="Arial" panose="020B0604020202020204" pitchFamily="34" charset="0"/>
                  </a:rPr>
                  <a:t>số nguyên </a:t>
                </a:r>
                <a14:m>
                  <m:oMath xmlns:m="http://schemas.openxmlformats.org/officeDocument/2006/math">
                    <m:r>
                      <a:rPr lang="en-US" sz="4000" b="0" i="1" smtClean="0">
                        <a:solidFill>
                          <a:schemeClr val="accent1">
                            <a:lumMod val="75000"/>
                          </a:schemeClr>
                        </a:solidFill>
                        <a:latin typeface="Cambria Math" panose="02040503050406030204" pitchFamily="18" charset="0"/>
                        <a:cs typeface="Arial" panose="020B0604020202020204" pitchFamily="34" charset="0"/>
                      </a:rPr>
                      <m:t>𝑏</m:t>
                    </m:r>
                  </m:oMath>
                </a14:m>
                <a:r>
                  <a:rPr lang="en-US" sz="4000" smtClean="0">
                    <a:solidFill>
                      <a:schemeClr val="accent1">
                        <a:lumMod val="75000"/>
                      </a:schemeClr>
                    </a:solidFill>
                    <a:latin typeface="Arial" panose="020B0604020202020204" pitchFamily="34" charset="0"/>
                    <a:cs typeface="Arial" panose="020B0604020202020204" pitchFamily="34" charset="0"/>
                  </a:rPr>
                  <a:t> khác 0 có thể viết dưới dạng </a:t>
                </a:r>
                <a14:m>
                  <m:oMath xmlns:m="http://schemas.openxmlformats.org/officeDocument/2006/math">
                    <m:f>
                      <m:fPr>
                        <m:ctrlPr>
                          <a:rPr lang="en-US" sz="4800" i="1" smtClean="0">
                            <a:solidFill>
                              <a:schemeClr val="accent1">
                                <a:lumMod val="75000"/>
                              </a:schemeClr>
                            </a:solidFill>
                            <a:latin typeface="Cambria Math" panose="02040503050406030204" pitchFamily="18" charset="0"/>
                          </a:rPr>
                        </m:ctrlPr>
                      </m:fPr>
                      <m:num>
                        <m:r>
                          <a:rPr lang="en-US" sz="4800" b="0" i="1" smtClean="0">
                            <a:solidFill>
                              <a:schemeClr val="accent1">
                                <a:lumMod val="75000"/>
                              </a:schemeClr>
                            </a:solidFill>
                            <a:latin typeface="Cambria Math" panose="02040503050406030204" pitchFamily="18" charset="0"/>
                          </a:rPr>
                          <m:t>𝑎</m:t>
                        </m:r>
                      </m:num>
                      <m:den>
                        <m:r>
                          <a:rPr lang="en-US" sz="4800" b="0" i="1" smtClean="0">
                            <a:solidFill>
                              <a:schemeClr val="accent1">
                                <a:lumMod val="75000"/>
                              </a:schemeClr>
                            </a:solidFill>
                            <a:latin typeface="Cambria Math" panose="02040503050406030204" pitchFamily="18" charset="0"/>
                          </a:rPr>
                          <m:t>𝑏</m:t>
                        </m:r>
                      </m:den>
                    </m:f>
                  </m:oMath>
                </a14:m>
                <a:r>
                  <a:rPr lang="en-US" sz="4000" smtClean="0">
                    <a:solidFill>
                      <a:schemeClr val="accent1">
                        <a:lumMod val="75000"/>
                      </a:schemeClr>
                    </a:solidFill>
                    <a:latin typeface="Arial" panose="020B0604020202020204" pitchFamily="34" charset="0"/>
                    <a:cs typeface="Arial" panose="020B0604020202020204" pitchFamily="34" charset="0"/>
                  </a:rPr>
                  <a:t> .</a:t>
                </a:r>
              </a:p>
              <a:p>
                <a:r>
                  <a:rPr lang="en-US" sz="4000" smtClean="0">
                    <a:solidFill>
                      <a:schemeClr val="accent1">
                        <a:lumMod val="75000"/>
                      </a:schemeClr>
                    </a:solidFill>
                    <a:latin typeface="Arial" panose="020B0604020202020204" pitchFamily="34" charset="0"/>
                    <a:cs typeface="Arial" panose="020B0604020202020204" pitchFamily="34" charset="0"/>
                  </a:rPr>
                  <a:t>Ta nói </a:t>
                </a:r>
                <a14:m>
                  <m:oMath xmlns:m="http://schemas.openxmlformats.org/officeDocument/2006/math">
                    <m:f>
                      <m:fPr>
                        <m:ctrlPr>
                          <a:rPr lang="en-US" sz="4800" i="1">
                            <a:solidFill>
                              <a:schemeClr val="accent1">
                                <a:lumMod val="75000"/>
                              </a:schemeClr>
                            </a:solidFill>
                            <a:latin typeface="Cambria Math" panose="02040503050406030204" pitchFamily="18" charset="0"/>
                          </a:rPr>
                        </m:ctrlPr>
                      </m:fPr>
                      <m:num>
                        <m:r>
                          <a:rPr lang="en-US" sz="4800" i="1">
                            <a:solidFill>
                              <a:schemeClr val="accent1">
                                <a:lumMod val="75000"/>
                              </a:schemeClr>
                            </a:solidFill>
                            <a:latin typeface="Cambria Math" panose="02040503050406030204" pitchFamily="18" charset="0"/>
                          </a:rPr>
                          <m:t>𝑎</m:t>
                        </m:r>
                      </m:num>
                      <m:den>
                        <m:r>
                          <a:rPr lang="en-US" sz="4800" i="1">
                            <a:solidFill>
                              <a:schemeClr val="accent1">
                                <a:lumMod val="75000"/>
                              </a:schemeClr>
                            </a:solidFill>
                            <a:latin typeface="Cambria Math" panose="02040503050406030204" pitchFamily="18" charset="0"/>
                          </a:rPr>
                          <m:t>𝑏</m:t>
                        </m:r>
                      </m:den>
                    </m:f>
                  </m:oMath>
                </a14:m>
                <a:r>
                  <a:rPr lang="en-US" sz="4000" smtClean="0">
                    <a:solidFill>
                      <a:schemeClr val="accent1">
                        <a:lumMod val="75000"/>
                      </a:schemeClr>
                    </a:solidFill>
                    <a:latin typeface="Arial" panose="020B0604020202020204" pitchFamily="34" charset="0"/>
                    <a:cs typeface="Arial" panose="020B0604020202020204" pitchFamily="34" charset="0"/>
                  </a:rPr>
                  <a:t> là phân số.</a:t>
                </a:r>
                <a:endParaRPr lang="en-US" sz="400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66428" y="1659519"/>
                <a:ext cx="10271263" cy="2684581"/>
              </a:xfrm>
              <a:prstGeom prst="rect">
                <a:avLst/>
              </a:prstGeom>
              <a:blipFill rotWithShape="0">
                <a:blip r:embed="rId2"/>
                <a:stretch>
                  <a:fillRect l="-2077" t="-4082" r="-1840" b="-1361"/>
                </a:stretch>
              </a:blipFill>
            </p:spPr>
            <p:txBody>
              <a:bodyPr/>
              <a:lstStyle/>
              <a:p>
                <a:r>
                  <a:rPr lang="en-US">
                    <a:noFill/>
                  </a:rPr>
                  <a:t> </a:t>
                </a:r>
              </a:p>
            </p:txBody>
          </p:sp>
        </mc:Fallback>
      </mc:AlternateContent>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335580" y="208639"/>
            <a:ext cx="1294298" cy="1175782"/>
          </a:xfrm>
          <a:prstGeom prst="rect">
            <a:avLst/>
          </a:prstGeom>
          <a:noFill/>
          <a:ln>
            <a:noFill/>
          </a:ln>
        </p:spPr>
      </p:pic>
      <mc:AlternateContent xmlns:mc="http://schemas.openxmlformats.org/markup-compatibility/2006" xmlns:a14="http://schemas.microsoft.com/office/drawing/2010/main">
        <mc:Choice Requires="a14">
          <p:sp>
            <p:nvSpPr>
              <p:cNvPr id="9" name="Rectangle 8"/>
              <p:cNvSpPr/>
              <p:nvPr/>
            </p:nvSpPr>
            <p:spPr>
              <a:xfrm>
                <a:off x="5802059" y="1659519"/>
                <a:ext cx="3000978" cy="707886"/>
              </a:xfrm>
              <a:prstGeom prst="rect">
                <a:avLst/>
              </a:prstGeom>
              <a:solidFill>
                <a:schemeClr val="bg1"/>
              </a:solidFill>
            </p:spPr>
            <p:txBody>
              <a:bodyPr wrap="square">
                <a:spAutoFit/>
              </a:bodyPr>
              <a:lstStyle/>
              <a:p>
                <a:r>
                  <a:rPr lang="en-US" sz="4000" smtClean="0">
                    <a:solidFill>
                      <a:srgbClr val="FF0000"/>
                    </a:solidFill>
                    <a:latin typeface="Arial" panose="020B0604020202020204" pitchFamily="34" charset="0"/>
                    <a:cs typeface="Arial" panose="020B0604020202020204" pitchFamily="34" charset="0"/>
                  </a:rPr>
                  <a:t>số nguyên </a:t>
                </a:r>
                <a14:m>
                  <m:oMath xmlns:m="http://schemas.openxmlformats.org/officeDocument/2006/math">
                    <m:r>
                      <a:rPr lang="en-US" sz="4000" b="0" i="1" smtClean="0">
                        <a:solidFill>
                          <a:srgbClr val="FF0000"/>
                        </a:solidFill>
                        <a:latin typeface="Cambria Math" panose="02040503050406030204" pitchFamily="18" charset="0"/>
                        <a:cs typeface="Arial" panose="020B0604020202020204" pitchFamily="34" charset="0"/>
                      </a:rPr>
                      <m:t>𝑎</m:t>
                    </m:r>
                  </m:oMath>
                </a14:m>
                <a:endParaRPr lang="en-US" sz="400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802059" y="1659519"/>
                <a:ext cx="3000978" cy="707886"/>
              </a:xfrm>
              <a:prstGeom prst="rect">
                <a:avLst/>
              </a:prstGeom>
              <a:blipFill rotWithShape="0">
                <a:blip r:embed="rId4"/>
                <a:stretch>
                  <a:fillRect l="-7317"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82576" y="2466044"/>
                <a:ext cx="4712334" cy="707886"/>
              </a:xfrm>
              <a:prstGeom prst="rect">
                <a:avLst/>
              </a:prstGeom>
              <a:solidFill>
                <a:schemeClr val="bg1"/>
              </a:solidFill>
            </p:spPr>
            <p:txBody>
              <a:bodyPr wrap="square">
                <a:spAutoFit/>
              </a:bodyPr>
              <a:lstStyle/>
              <a:p>
                <a:r>
                  <a:rPr lang="en-US" sz="4000" smtClean="0">
                    <a:solidFill>
                      <a:srgbClr val="FF0000"/>
                    </a:solidFill>
                    <a:latin typeface="Arial" panose="020B0604020202020204" pitchFamily="34" charset="0"/>
                    <a:cs typeface="Arial" panose="020B0604020202020204" pitchFamily="34" charset="0"/>
                  </a:rPr>
                  <a:t>số </a:t>
                </a:r>
                <a:r>
                  <a:rPr lang="en-US" sz="4000">
                    <a:solidFill>
                      <a:srgbClr val="FF0000"/>
                    </a:solidFill>
                    <a:latin typeface="Arial" panose="020B0604020202020204" pitchFamily="34" charset="0"/>
                    <a:cs typeface="Arial" panose="020B0604020202020204" pitchFamily="34" charset="0"/>
                  </a:rPr>
                  <a:t>nguyên </a:t>
                </a:r>
                <a14:m>
                  <m:oMath xmlns:m="http://schemas.openxmlformats.org/officeDocument/2006/math">
                    <m:r>
                      <a:rPr lang="en-US" sz="4000" b="0" i="1" smtClean="0">
                        <a:solidFill>
                          <a:srgbClr val="FF0000"/>
                        </a:solidFill>
                        <a:latin typeface="Cambria Math" panose="02040503050406030204" pitchFamily="18" charset="0"/>
                        <a:cs typeface="Arial" panose="020B0604020202020204" pitchFamily="34" charset="0"/>
                      </a:rPr>
                      <m:t>𝑏</m:t>
                    </m:r>
                  </m:oMath>
                </a14:m>
                <a:r>
                  <a:rPr lang="en-US" sz="4000" smtClean="0">
                    <a:solidFill>
                      <a:srgbClr val="FF0000"/>
                    </a:solidFill>
                    <a:latin typeface="Arial" panose="020B0604020202020204" pitchFamily="34" charset="0"/>
                    <a:cs typeface="Arial" panose="020B0604020202020204" pitchFamily="34" charset="0"/>
                  </a:rPr>
                  <a:t> </a:t>
                </a:r>
                <a:r>
                  <a:rPr lang="en-US" sz="4000">
                    <a:solidFill>
                      <a:srgbClr val="FF0000"/>
                    </a:solidFill>
                    <a:latin typeface="Arial" panose="020B0604020202020204" pitchFamily="34" charset="0"/>
                    <a:cs typeface="Arial" panose="020B0604020202020204" pitchFamily="34" charset="0"/>
                  </a:rPr>
                  <a:t>khác 0 </a:t>
                </a:r>
                <a:endParaRPr lang="en-US" sz="4000">
                  <a:solidFill>
                    <a:srgbClr val="FF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582576" y="2466044"/>
                <a:ext cx="4712334" cy="707886"/>
              </a:xfrm>
              <a:prstGeom prst="rect">
                <a:avLst/>
              </a:prstGeom>
              <a:blipFill rotWithShape="0">
                <a:blip r:embed="rId5"/>
                <a:stretch>
                  <a:fillRect l="-4657" t="-17241" r="-5045" b="-3448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Effect transition="in" filter="fade">
                                      <p:cBhvr>
                                        <p:cTn id="17" dur="1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 xmlns:a16="http://schemas.microsoft.com/office/drawing/2014/main" id="{5B19332C-1BE9-4073-BC1C-34C9F014F4D4}"/>
              </a:ext>
            </a:extLst>
          </p:cNvPr>
          <p:cNvPicPr>
            <a:picLocks noChangeAspect="1"/>
          </p:cNvPicPr>
          <p:nvPr/>
        </p:nvPicPr>
        <p:blipFill>
          <a:blip r:embed="rId6"/>
          <a:stretch>
            <a:fillRect/>
          </a:stretch>
        </p:blipFill>
        <p:spPr>
          <a:xfrm>
            <a:off x="263471" y="99749"/>
            <a:ext cx="1982987" cy="1768453"/>
          </a:xfrm>
          <a:prstGeom prst="rect">
            <a:avLst/>
          </a:prstGeom>
        </p:spPr>
      </p:pic>
      <p:grpSp>
        <p:nvGrpSpPr>
          <p:cNvPr id="5" name="Group 4">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6" name="Rectangle 5">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12"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7" name="Rectangle 16"/>
          <p:cNvSpPr/>
          <p:nvPr/>
        </p:nvSpPr>
        <p:spPr>
          <a:xfrm>
            <a:off x="263471" y="2121107"/>
            <a:ext cx="10623971" cy="1754326"/>
          </a:xfrm>
          <a:prstGeom prst="rect">
            <a:avLst/>
          </a:prstGeom>
        </p:spPr>
        <p:txBody>
          <a:bodyPr wrap="square">
            <a:spAutoFit/>
          </a:bodyPr>
          <a:lstStyle/>
          <a:p>
            <a:pPr marL="457200" indent="-457200">
              <a:buFontTx/>
              <a:buChar char="-"/>
            </a:pPr>
            <a:r>
              <a:rPr lang="en-US" sz="3600" smtClean="0">
                <a:latin typeface="Times New Roman" pitchFamily="18" charset="0"/>
                <a:cs typeface="Times New Roman" pitchFamily="18" charset="0"/>
              </a:rPr>
              <a:t>L</a:t>
            </a:r>
            <a:r>
              <a:rPr lang="vi-VN" sz="3600" smtClean="0">
                <a:latin typeface="Times New Roman" pitchFamily="18" charset="0"/>
                <a:cs typeface="Times New Roman" pitchFamily="18" charset="0"/>
              </a:rPr>
              <a:t>àm </a:t>
            </a:r>
            <a:r>
              <a:rPr lang="vi-VN" sz="3600" dirty="0">
                <a:latin typeface="Times New Roman" pitchFamily="18" charset="0"/>
                <a:cs typeface="Times New Roman" pitchFamily="18" charset="0"/>
              </a:rPr>
              <a:t>bài Luyện tập 1, Luyện tập 2 SGK trang </a:t>
            </a:r>
            <a:r>
              <a:rPr lang="vi-VN" sz="3600">
                <a:latin typeface="Times New Roman" pitchFamily="18" charset="0"/>
                <a:cs typeface="Times New Roman" pitchFamily="18" charset="0"/>
              </a:rPr>
              <a:t>26</a:t>
            </a:r>
            <a:r>
              <a:rPr lang="vi-VN" sz="3600" smtClean="0">
                <a:latin typeface="Times New Roman" pitchFamily="18" charset="0"/>
                <a:cs typeface="Times New Roman" pitchFamily="18" charset="0"/>
              </a:rPr>
              <a:t>.</a:t>
            </a:r>
            <a:endParaRPr lang="en-US" sz="3600" smtClean="0">
              <a:latin typeface="Times New Roman" pitchFamily="18" charset="0"/>
              <a:cs typeface="Times New Roman" pitchFamily="18" charset="0"/>
            </a:endParaRPr>
          </a:p>
          <a:p>
            <a:pPr marL="457200" indent="-457200">
              <a:buFontTx/>
              <a:buChar char="-"/>
            </a:pPr>
            <a:r>
              <a:rPr lang="en-US" sz="3600" smtClean="0">
                <a:latin typeface="Times New Roman" pitchFamily="18" charset="0"/>
                <a:cs typeface="Times New Roman" pitchFamily="18" charset="0"/>
              </a:rPr>
              <a:t>Thời gian: 2 phút</a:t>
            </a:r>
          </a:p>
          <a:p>
            <a:pPr marL="457200" indent="-457200">
              <a:buFontTx/>
              <a:buChar char="-"/>
            </a:pPr>
            <a:r>
              <a:rPr lang="en-US" sz="3600" smtClean="0">
                <a:latin typeface="Times New Roman" pitchFamily="18" charset="0"/>
                <a:cs typeface="Times New Roman" pitchFamily="18" charset="0"/>
              </a:rPr>
              <a:t>Hết thời gian, đại diện của 2 nhóm lên bảng trình bày</a:t>
            </a:r>
            <a:endParaRPr lang="en-US" sz="3600" dirty="0">
              <a:latin typeface="Times New Roman" pitchFamily="18" charset="0"/>
              <a:cs typeface="Times New Roman" pitchFamily="18" charset="0"/>
            </a:endParaRPr>
          </a:p>
        </p:txBody>
      </p:sp>
      <p:sp>
        <p:nvSpPr>
          <p:cNvPr id="2" name="Rectangle 1"/>
          <p:cNvSpPr/>
          <p:nvPr/>
        </p:nvSpPr>
        <p:spPr>
          <a:xfrm>
            <a:off x="4198520" y="464877"/>
            <a:ext cx="4416594" cy="707886"/>
          </a:xfrm>
          <a:prstGeom prst="rect">
            <a:avLst/>
          </a:prstGeom>
          <a:solidFill>
            <a:srgbClr val="FFFF00"/>
          </a:solidFill>
        </p:spPr>
        <p:txBody>
          <a:bodyPr wrap="none">
            <a:spAutoFit/>
          </a:bodyPr>
          <a:lstStyle/>
          <a:p>
            <a:r>
              <a:rPr lang="vi-VN" sz="4000">
                <a:latin typeface="Times New Roman" pitchFamily="18" charset="0"/>
                <a:cs typeface="Times New Roman" pitchFamily="18" charset="0"/>
              </a:rPr>
              <a:t>Hoạt động </a:t>
            </a:r>
            <a:r>
              <a:rPr lang="en-US" sz="4000" smtClean="0">
                <a:latin typeface="Times New Roman" pitchFamily="18" charset="0"/>
                <a:cs typeface="Times New Roman" pitchFamily="18" charset="0"/>
              </a:rPr>
              <a:t>nhóm đôi</a:t>
            </a:r>
            <a:endParaRPr lang="en-US" sz="4000">
              <a:latin typeface="Times New Roman" pitchFamily="18" charset="0"/>
              <a:cs typeface="Times New Roman" pitchFamily="18" charset="0"/>
            </a:endParaRPr>
          </a:p>
        </p:txBody>
      </p:sp>
      <p:pic>
        <p:nvPicPr>
          <p:cNvPr id="21"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0395" y="6248400"/>
            <a:ext cx="609600" cy="609600"/>
          </a:xfrm>
          <a:prstGeom prst="rect">
            <a:avLst/>
          </a:prstGeom>
        </p:spPr>
      </p:pic>
      <p:pic>
        <p:nvPicPr>
          <p:cNvPr id="22" name="Đồng Hồ Đếm Ngược 2 Phút Có Âm Thanh Cực Chuẩn 😎_ 2 Minutes Countdown Tim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596729" y="4583823"/>
            <a:ext cx="4229915" cy="2194268"/>
          </a:xfrm>
          <a:prstGeom prst="rect">
            <a:avLst/>
          </a:prstGeom>
        </p:spPr>
      </p:pic>
    </p:spTree>
    <p:extLst>
      <p:ext uri="{BB962C8B-B14F-4D97-AF65-F5344CB8AC3E}">
        <p14:creationId xmlns:p14="http://schemas.microsoft.com/office/powerpoint/2010/main" val="137464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723" fill="hold"/>
                                        <p:tgtEl>
                                          <p:spTgt spid="21"/>
                                        </p:tgtEl>
                                      </p:cBhvr>
                                    </p:cmd>
                                  </p:childTnLst>
                                </p:cTn>
                              </p:par>
                            </p:childTnLst>
                          </p:cTn>
                        </p:par>
                      </p:childTnLst>
                    </p:cTn>
                  </p:par>
                </p:childTnLst>
              </p:cTn>
              <p:nextCondLst>
                <p:cond evt="onClick" delay="0">
                  <p:tgtEl>
                    <p:spTgt spid="21"/>
                  </p:tgtEl>
                </p:cond>
              </p:nextCondLst>
            </p:seq>
            <p:audio>
              <p:cMediaNode vol="40909">
                <p:cTn id="17" repeatCount="indefinite" fill="hold" display="0">
                  <p:stCondLst>
                    <p:cond delay="indefinite"/>
                  </p:stCondLst>
                  <p:endCondLst>
                    <p:cond evt="onStopAudio" delay="0">
                      <p:tgtEl>
                        <p:sldTgt/>
                      </p:tgtEl>
                    </p:cond>
                    <p:cond evt="onNext" delay="0">
                      <p:tgtEl>
                        <p:sldTgt/>
                      </p:tgtEl>
                    </p:cond>
                  </p:endCondLst>
                </p:cTn>
                <p:tgtEl>
                  <p:spTgt spid="21"/>
                </p:tgtEl>
              </p:cMediaNode>
            </p:audio>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2"/>
                                        </p:tgtEl>
                                      </p:cBhvr>
                                    </p:cmd>
                                  </p:childTnLst>
                                </p:cTn>
                              </p:par>
                            </p:childTnLst>
                          </p:cTn>
                        </p:par>
                      </p:childTnLst>
                    </p:cTn>
                  </p:par>
                </p:childTnLst>
              </p:cTn>
              <p:nextCondLst>
                <p:cond evt="onClick" delay="0">
                  <p:tgtEl>
                    <p:spTgt spid="22"/>
                  </p:tgtEl>
                </p:cond>
              </p:nextCondLst>
            </p:seq>
            <p:video>
              <p:cMediaNode vol="80000">
                <p:cTn id="23" fill="hold" display="0">
                  <p:stCondLst>
                    <p:cond delay="indefinite"/>
                  </p:stCondLst>
                </p:cTn>
                <p:tgtEl>
                  <p:spTgt spid="22"/>
                </p:tgtEl>
              </p:cMediaNode>
            </p:video>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 xmlns:a16="http://schemas.microsoft.com/office/drawing/2014/main" id="{5B19332C-1BE9-4073-BC1C-34C9F014F4D4}"/>
              </a:ext>
            </a:extLst>
          </p:cNvPr>
          <p:cNvPicPr>
            <a:picLocks noChangeAspect="1"/>
          </p:cNvPicPr>
          <p:nvPr/>
        </p:nvPicPr>
        <p:blipFill>
          <a:blip r:embed="rId2"/>
          <a:stretch>
            <a:fillRect/>
          </a:stretch>
        </p:blipFill>
        <p:spPr>
          <a:xfrm>
            <a:off x="0" y="5089547"/>
            <a:ext cx="1982987" cy="1768453"/>
          </a:xfrm>
          <a:prstGeom prst="rect">
            <a:avLst/>
          </a:prstGeom>
        </p:spPr>
      </p:pic>
      <p:sp>
        <p:nvSpPr>
          <p:cNvPr id="5" name="TextBox 4"/>
          <p:cNvSpPr txBox="1"/>
          <p:nvPr/>
        </p:nvSpPr>
        <p:spPr>
          <a:xfrm>
            <a:off x="381893" y="213360"/>
            <a:ext cx="10011787" cy="523220"/>
          </a:xfrm>
          <a:prstGeom prst="rect">
            <a:avLst/>
          </a:prstGeom>
          <a:noFill/>
        </p:spPr>
        <p:txBody>
          <a:bodyPr wrap="square" rtlCol="0">
            <a:spAutoFit/>
          </a:bodyPr>
          <a:lstStyle/>
          <a:p>
            <a:pPr algn="ctr"/>
            <a:r>
              <a:rPr lang="en-US" sz="2800" smtClean="0">
                <a:latin typeface="Arial" panose="020B0604020202020204" pitchFamily="34" charset="0"/>
                <a:cs typeface="Arial" panose="020B0604020202020204" pitchFamily="34" charset="0"/>
              </a:rPr>
              <a:t>Luyện tập 1. Viết và đọc phân số trong mỗi trường hợp sau:</a:t>
            </a:r>
            <a:endParaRPr lang="en-US" sz="280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390421985"/>
              </p:ext>
            </p:extLst>
          </p:nvPr>
        </p:nvGraphicFramePr>
        <p:xfrm>
          <a:off x="381893" y="1264920"/>
          <a:ext cx="10739120" cy="3261360"/>
        </p:xfrm>
        <a:graphic>
          <a:graphicData uri="http://schemas.openxmlformats.org/drawingml/2006/table">
            <a:tbl>
              <a:tblPr firstRow="1" bandRow="1">
                <a:tableStyleId>{5940675A-B579-460E-94D1-54222C63F5DA}</a:tableStyleId>
              </a:tblPr>
              <a:tblGrid>
                <a:gridCol w="5195947"/>
                <a:gridCol w="1184533"/>
                <a:gridCol w="4358640"/>
              </a:tblGrid>
              <a:tr h="473986">
                <a:tc>
                  <a:txBody>
                    <a:bodyPr/>
                    <a:lstStyle/>
                    <a:p>
                      <a:pPr algn="ctr"/>
                      <a:endParaRPr lang="en-US" sz="2800" b="1">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en-US" sz="2800" b="1" smtClean="0">
                          <a:latin typeface="Arial" panose="020B0604020202020204" pitchFamily="34" charset="0"/>
                          <a:cs typeface="Arial" panose="020B0604020202020204" pitchFamily="34" charset="0"/>
                        </a:rPr>
                        <a:t>Viết</a:t>
                      </a:r>
                      <a:endParaRPr lang="en-US" sz="2800" b="1">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en-US" sz="2800" b="1" smtClean="0">
                          <a:latin typeface="Arial" panose="020B0604020202020204" pitchFamily="34" charset="0"/>
                          <a:cs typeface="Arial" panose="020B0604020202020204" pitchFamily="34" charset="0"/>
                        </a:rPr>
                        <a:t>Đọc</a:t>
                      </a:r>
                      <a:endParaRPr lang="en-US" sz="2800" b="1">
                        <a:latin typeface="Arial" panose="020B0604020202020204" pitchFamily="34" charset="0"/>
                        <a:cs typeface="Arial" panose="020B0604020202020204" pitchFamily="34" charset="0"/>
                      </a:endParaRPr>
                    </a:p>
                  </a:txBody>
                  <a:tcPr>
                    <a:solidFill>
                      <a:schemeClr val="accent1">
                        <a:lumMod val="20000"/>
                        <a:lumOff val="8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smtClean="0">
                          <a:latin typeface="Arial" panose="020B0604020202020204" pitchFamily="34" charset="0"/>
                          <a:cs typeface="Arial" panose="020B0604020202020204" pitchFamily="34" charset="0"/>
                        </a:rPr>
                        <a:t>a) Tử số là – 6, mẫu số là 17</a:t>
                      </a:r>
                    </a:p>
                    <a:p>
                      <a:endParaRPr lang="en-US" sz="2800" smtClean="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smtClean="0">
                          <a:latin typeface="Arial" panose="020B0604020202020204" pitchFamily="34" charset="0"/>
                          <a:cs typeface="Arial" panose="020B0604020202020204" pitchFamily="34" charset="0"/>
                        </a:rPr>
                        <a:t>b) Tử số là – 12, mẫu số là -37</a:t>
                      </a:r>
                    </a:p>
                    <a:p>
                      <a:endParaRPr lang="en-US" sz="2800" smtClean="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tr>
            </a:tbl>
          </a:graphicData>
        </a:graphic>
      </p:graphicFrame>
      <mc:AlternateContent xmlns:mc="http://schemas.openxmlformats.org/markup-compatibility/2006">
        <mc:Choice xmlns:a14="http://schemas.microsoft.com/office/drawing/2010/main" Requires="a14">
          <p:sp>
            <p:nvSpPr>
              <p:cNvPr id="7" name="TextBox 6"/>
              <p:cNvSpPr txBox="1"/>
              <p:nvPr/>
            </p:nvSpPr>
            <p:spPr>
              <a:xfrm>
                <a:off x="5852160" y="1989669"/>
                <a:ext cx="626775" cy="923394"/>
              </a:xfrm>
              <a:prstGeom prst="rect">
                <a:avLst/>
              </a:prstGeom>
              <a:solidFill>
                <a:schemeClr val="accent4">
                  <a:lumMod val="60000"/>
                  <a:lumOff val="40000"/>
                </a:schemeClr>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−6</m:t>
                          </m:r>
                        </m:num>
                        <m:den>
                          <m:r>
                            <a:rPr lang="en-US" sz="3200" b="0" i="1" smtClean="0">
                              <a:latin typeface="Cambria Math" panose="02040503050406030204" pitchFamily="18" charset="0"/>
                            </a:rPr>
                            <m:t>17</m:t>
                          </m:r>
                        </m:den>
                      </m:f>
                    </m:oMath>
                  </m:oMathPara>
                </a14:m>
                <a:endParaRPr lang="en-US" sz="3200"/>
              </a:p>
            </p:txBody>
          </p:sp>
        </mc:Choice>
        <mc:Fallback>
          <p:sp>
            <p:nvSpPr>
              <p:cNvPr id="7" name="TextBox 6"/>
              <p:cNvSpPr txBox="1">
                <a:spLocks noRot="1" noChangeAspect="1" noMove="1" noResize="1" noEditPoints="1" noAdjustHandles="1" noChangeArrowheads="1" noChangeShapeType="1" noTextEdit="1"/>
              </p:cNvSpPr>
              <p:nvPr/>
            </p:nvSpPr>
            <p:spPr>
              <a:xfrm>
                <a:off x="5852160" y="1989669"/>
                <a:ext cx="626775" cy="92339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5791199" y="3318958"/>
                <a:ext cx="854401" cy="923394"/>
              </a:xfrm>
              <a:prstGeom prst="rect">
                <a:avLst/>
              </a:prstGeom>
              <a:solidFill>
                <a:schemeClr val="accent4">
                  <a:lumMod val="60000"/>
                  <a:lumOff val="40000"/>
                </a:schemeClr>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−12</m:t>
                          </m:r>
                        </m:num>
                        <m:den>
                          <m:r>
                            <a:rPr lang="en-US" sz="3200" b="0" i="1" smtClean="0">
                              <a:latin typeface="Cambria Math" panose="02040503050406030204" pitchFamily="18" charset="0"/>
                            </a:rPr>
                            <m:t>−37</m:t>
                          </m:r>
                        </m:den>
                      </m:f>
                    </m:oMath>
                  </m:oMathPara>
                </a14:m>
                <a:endParaRPr lang="en-US" sz="3200"/>
              </a:p>
            </p:txBody>
          </p:sp>
        </mc:Choice>
        <mc:Fallback>
          <p:sp>
            <p:nvSpPr>
              <p:cNvPr id="9" name="TextBox 8"/>
              <p:cNvSpPr txBox="1">
                <a:spLocks noRot="1" noChangeAspect="1" noMove="1" noResize="1" noEditPoints="1" noAdjustHandles="1" noChangeArrowheads="1" noChangeShapeType="1" noTextEdit="1"/>
              </p:cNvSpPr>
              <p:nvPr/>
            </p:nvSpPr>
            <p:spPr>
              <a:xfrm>
                <a:off x="5791199" y="3318958"/>
                <a:ext cx="854401" cy="923394"/>
              </a:xfrm>
              <a:prstGeom prst="rect">
                <a:avLst/>
              </a:prstGeom>
              <a:blipFill rotWithShape="0">
                <a:blip r:embed="rId4"/>
                <a:stretch>
                  <a:fillRect/>
                </a:stretch>
              </a:blipFill>
            </p:spPr>
            <p:txBody>
              <a:bodyPr/>
              <a:lstStyle/>
              <a:p>
                <a:r>
                  <a:rPr lang="en-US">
                    <a:noFill/>
                  </a:rPr>
                  <a:t> </a:t>
                </a:r>
              </a:p>
            </p:txBody>
          </p:sp>
        </mc:Fallback>
      </mc:AlternateContent>
      <p:sp>
        <p:nvSpPr>
          <p:cNvPr id="10" name="TextBox 9"/>
          <p:cNvSpPr txBox="1"/>
          <p:nvPr/>
        </p:nvSpPr>
        <p:spPr>
          <a:xfrm>
            <a:off x="6995160" y="1989669"/>
            <a:ext cx="4023360" cy="523220"/>
          </a:xfrm>
          <a:prstGeom prst="rect">
            <a:avLst/>
          </a:prstGeom>
          <a:solidFill>
            <a:srgbClr val="FFFF00"/>
          </a:solidFill>
        </p:spPr>
        <p:txBody>
          <a:bodyPr wrap="square" rtlCol="0">
            <a:spAutoFit/>
          </a:bodyPr>
          <a:lstStyle/>
          <a:p>
            <a:r>
              <a:rPr lang="en-US" sz="2800">
                <a:latin typeface="Arial" panose="020B0604020202020204" pitchFamily="34" charset="0"/>
                <a:cs typeface="Arial" panose="020B0604020202020204" pitchFamily="34" charset="0"/>
              </a:rPr>
              <a:t>Âm sáu phần </a:t>
            </a:r>
            <a:r>
              <a:rPr lang="en-US" sz="2800">
                <a:latin typeface="Arial" panose="020B0604020202020204" pitchFamily="34" charset="0"/>
                <a:cs typeface="Arial" panose="020B0604020202020204" pitchFamily="34" charset="0"/>
              </a:rPr>
              <a:t>mười </a:t>
            </a:r>
            <a:r>
              <a:rPr lang="en-US" sz="2800" smtClean="0">
                <a:latin typeface="Arial" panose="020B0604020202020204" pitchFamily="34" charset="0"/>
                <a:cs typeface="Arial" panose="020B0604020202020204" pitchFamily="34" charset="0"/>
              </a:rPr>
              <a:t>bảy</a:t>
            </a:r>
            <a:endParaRPr lang="en-US" sz="2800">
              <a:latin typeface="Arial" panose="020B0604020202020204" pitchFamily="34" charset="0"/>
              <a:cs typeface="Arial" panose="020B0604020202020204" pitchFamily="34" charset="0"/>
            </a:endParaRPr>
          </a:p>
        </p:txBody>
      </p:sp>
      <p:sp>
        <p:nvSpPr>
          <p:cNvPr id="11" name="TextBox 10"/>
          <p:cNvSpPr txBox="1"/>
          <p:nvPr/>
        </p:nvSpPr>
        <p:spPr>
          <a:xfrm>
            <a:off x="6995160" y="3242758"/>
            <a:ext cx="4023360" cy="954107"/>
          </a:xfrm>
          <a:prstGeom prst="rect">
            <a:avLst/>
          </a:prstGeom>
          <a:solidFill>
            <a:srgbClr val="FFFF00"/>
          </a:solidFill>
        </p:spPr>
        <p:txBody>
          <a:bodyPr wrap="square" rtlCol="0">
            <a:spAutoFit/>
          </a:bodyPr>
          <a:lstStyle/>
          <a:p>
            <a:r>
              <a:rPr lang="en-US" sz="2800">
                <a:latin typeface="Arial" panose="020B0604020202020204" pitchFamily="34" charset="0"/>
                <a:cs typeface="Arial" panose="020B0604020202020204" pitchFamily="34" charset="0"/>
              </a:rPr>
              <a:t>Âm </a:t>
            </a:r>
            <a:r>
              <a:rPr lang="en-US" sz="2800" smtClean="0">
                <a:latin typeface="Arial" panose="020B0604020202020204" pitchFamily="34" charset="0"/>
                <a:cs typeface="Arial" panose="020B0604020202020204" pitchFamily="34" charset="0"/>
              </a:rPr>
              <a:t>mười hai phần âm ba </a:t>
            </a:r>
            <a:r>
              <a:rPr lang="en-US" sz="2800">
                <a:latin typeface="Arial" panose="020B0604020202020204" pitchFamily="34" charset="0"/>
                <a:cs typeface="Arial" panose="020B0604020202020204" pitchFamily="34" charset="0"/>
              </a:rPr>
              <a:t>mười </a:t>
            </a:r>
            <a:r>
              <a:rPr lang="en-US" sz="2800" smtClean="0">
                <a:latin typeface="Arial" panose="020B0604020202020204" pitchFamily="34" charset="0"/>
                <a:cs typeface="Arial" panose="020B0604020202020204" pitchFamily="34" charset="0"/>
              </a:rPr>
              <a:t>bảy</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22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 xmlns:a16="http://schemas.microsoft.com/office/drawing/2014/main" id="{5B19332C-1BE9-4073-BC1C-34C9F014F4D4}"/>
              </a:ext>
            </a:extLst>
          </p:cNvPr>
          <p:cNvPicPr>
            <a:picLocks noChangeAspect="1"/>
          </p:cNvPicPr>
          <p:nvPr/>
        </p:nvPicPr>
        <p:blipFill>
          <a:blip r:embed="rId2"/>
          <a:stretch>
            <a:fillRect/>
          </a:stretch>
        </p:blipFill>
        <p:spPr>
          <a:xfrm>
            <a:off x="0" y="5089547"/>
            <a:ext cx="1982987" cy="1768453"/>
          </a:xfrm>
          <a:prstGeom prst="rect">
            <a:avLst/>
          </a:prstGeom>
        </p:spPr>
      </p:pic>
      <p:sp>
        <p:nvSpPr>
          <p:cNvPr id="5" name="TextBox 4"/>
          <p:cNvSpPr txBox="1"/>
          <p:nvPr/>
        </p:nvSpPr>
        <p:spPr>
          <a:xfrm>
            <a:off x="381893" y="213360"/>
            <a:ext cx="10011787" cy="584775"/>
          </a:xfrm>
          <a:prstGeom prst="rect">
            <a:avLst/>
          </a:prstGeom>
          <a:noFill/>
        </p:spPr>
        <p:txBody>
          <a:bodyPr wrap="square" rtlCol="0">
            <a:spAutoFit/>
          </a:bodyPr>
          <a:lstStyle/>
          <a:p>
            <a:pPr algn="ctr"/>
            <a:r>
              <a:rPr lang="en-US" sz="3200" smtClean="0">
                <a:latin typeface="Arial" panose="020B0604020202020204" pitchFamily="34" charset="0"/>
                <a:cs typeface="Arial" panose="020B0604020202020204" pitchFamily="34" charset="0"/>
              </a:rPr>
              <a:t>Luyện tập 2. Cách viết nào sau đây cho ta phân số:</a:t>
            </a:r>
            <a:endParaRPr lang="en-US" sz="32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p:cNvSpPr txBox="1"/>
              <p:nvPr/>
            </p:nvSpPr>
            <p:spPr>
              <a:xfrm>
                <a:off x="1127760" y="1051560"/>
                <a:ext cx="1219200" cy="963534"/>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−9</m:t>
                        </m:r>
                      </m:den>
                    </m:f>
                  </m:oMath>
                </a14:m>
                <a:endParaRPr lang="en-US" sz="4000">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127760" y="1051560"/>
                <a:ext cx="1219200" cy="963534"/>
              </a:xfrm>
              <a:prstGeom prst="rect">
                <a:avLst/>
              </a:prstGeom>
              <a:blipFill rotWithShape="0">
                <a:blip r:embed="rId3"/>
                <a:stretch>
                  <a:fillRect l="-12500" b="-18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127760" y="2264224"/>
                <a:ext cx="1950720" cy="974882"/>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b</a:t>
                </a:r>
                <a:r>
                  <a:rPr lang="en-US" sz="3200" smtClean="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0,25</m:t>
                        </m:r>
                      </m:num>
                      <m:den>
                        <m:r>
                          <a:rPr lang="en-US" sz="4000" b="0" i="1" smtClean="0">
                            <a:latin typeface="Cambria Math" panose="02040503050406030204" pitchFamily="18" charset="0"/>
                          </a:rPr>
                          <m:t>9</m:t>
                        </m:r>
                      </m:den>
                    </m:f>
                  </m:oMath>
                </a14:m>
                <a:endParaRPr lang="en-US" sz="4000">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127760" y="2264224"/>
                <a:ext cx="1950720" cy="974882"/>
              </a:xfrm>
              <a:prstGeom prst="rect">
                <a:avLst/>
              </a:prstGeom>
              <a:blipFill rotWithShape="0">
                <a:blip r:embed="rId4"/>
                <a:stretch>
                  <a:fillRect l="-7813" b="-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1127760" y="3423328"/>
                <a:ext cx="1950720" cy="9666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c)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−9</m:t>
                        </m:r>
                      </m:num>
                      <m:den>
                        <m:r>
                          <a:rPr lang="en-US" sz="4000" b="0" i="1" smtClean="0">
                            <a:latin typeface="Cambria Math" panose="02040503050406030204" pitchFamily="18" charset="0"/>
                          </a:rPr>
                          <m:t>0</m:t>
                        </m:r>
                      </m:den>
                    </m:f>
                  </m:oMath>
                </a14:m>
                <a:endParaRPr lang="en-US" sz="4000">
                  <a:latin typeface="Arial" panose="020B0604020202020204" pitchFamily="34" charset="0"/>
                  <a:cs typeface="Arial" panose="020B0604020202020204"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1127760" y="3423328"/>
                <a:ext cx="1950720" cy="966675"/>
              </a:xfrm>
              <a:prstGeom prst="rect">
                <a:avLst/>
              </a:prstGeom>
              <a:blipFill rotWithShape="0">
                <a:blip r:embed="rId5"/>
                <a:stretch>
                  <a:fillRect l="-7813" b="-3165"/>
                </a:stretch>
              </a:blipFill>
            </p:spPr>
            <p:txBody>
              <a:bodyPr/>
              <a:lstStyle/>
              <a:p>
                <a:r>
                  <a:rPr lang="en-US">
                    <a:noFill/>
                  </a:rPr>
                  <a:t> </a:t>
                </a:r>
              </a:p>
            </p:txBody>
          </p:sp>
        </mc:Fallback>
      </mc:AlternateContent>
      <p:sp>
        <p:nvSpPr>
          <p:cNvPr id="9" name="TextBox 8"/>
          <p:cNvSpPr txBox="1"/>
          <p:nvPr/>
        </p:nvSpPr>
        <p:spPr>
          <a:xfrm>
            <a:off x="2773680" y="1283650"/>
            <a:ext cx="243840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Là phân số</a:t>
            </a:r>
            <a:endParaRPr lang="en-US" sz="3200">
              <a:latin typeface="Arial" panose="020B0604020202020204" pitchFamily="34" charset="0"/>
              <a:cs typeface="Arial" panose="020B0604020202020204" pitchFamily="34" charset="0"/>
            </a:endParaRPr>
          </a:p>
        </p:txBody>
      </p:sp>
      <p:sp>
        <p:nvSpPr>
          <p:cNvPr id="10" name="TextBox 9"/>
          <p:cNvSpPr txBox="1"/>
          <p:nvPr/>
        </p:nvSpPr>
        <p:spPr>
          <a:xfrm>
            <a:off x="2773680" y="2471048"/>
            <a:ext cx="941832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Không là phân số </a:t>
            </a:r>
            <a:r>
              <a:rPr lang="en-US" sz="3200" smtClean="0">
                <a:solidFill>
                  <a:srgbClr val="FF0000"/>
                </a:solidFill>
                <a:latin typeface="Arial" panose="020B0604020202020204" pitchFamily="34" charset="0"/>
                <a:cs typeface="Arial" panose="020B0604020202020204" pitchFamily="34" charset="0"/>
              </a:rPr>
              <a:t>vì 0,25 không phải là số nguyên</a:t>
            </a:r>
            <a:endParaRPr lang="en-US" sz="320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667000" y="3634905"/>
            <a:ext cx="941832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Không là phân số </a:t>
            </a:r>
            <a:r>
              <a:rPr lang="en-US" sz="3200" smtClean="0">
                <a:solidFill>
                  <a:srgbClr val="FF0000"/>
                </a:solidFill>
                <a:latin typeface="Arial" panose="020B0604020202020204" pitchFamily="34" charset="0"/>
                <a:cs typeface="Arial" panose="020B0604020202020204" pitchFamily="34" charset="0"/>
              </a:rPr>
              <a:t>vì mẫu số phải khác 0</a:t>
            </a:r>
            <a:endParaRPr lang="en-US" sz="32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25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purl.org/dc/elements/1.1/"/>
    <ds:schemaRef ds:uri="71af3243-3dd4-4a8d-8c0d-dd76da1f02a5"/>
    <ds:schemaRef ds:uri="http://www.w3.org/XML/1998/namespace"/>
    <ds:schemaRef ds:uri="16c05727-aa75-4e4a-9b5f-8a80a1165891"/>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1121</TotalTime>
  <Words>1035</Words>
  <Application>Microsoft Office PowerPoint</Application>
  <PresentationFormat>Widescreen</PresentationFormat>
  <Paragraphs>181</Paragraphs>
  <Slides>24</Slides>
  <Notes>4</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AntsyPants</vt:lpstr>
      <vt:lpstr>Arial</vt:lpstr>
      <vt:lpstr>Calibri</vt:lpstr>
      <vt:lpstr>Calibri Light</vt:lpstr>
      <vt:lpstr>Cambria Math</vt:lpstr>
      <vt:lpstr>Lamsymbol</vt:lpstr>
      <vt:lpstr>Tahoma</vt:lpstr>
      <vt:lpstr>Times New Roman</vt:lpstr>
      <vt:lpstr>Office Theme</vt:lpstr>
      <vt:lpstr>1. Phân số với tử và mẫu là số nguyên (Tiết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Hp</cp:lastModifiedBy>
  <cp:revision>126</cp:revision>
  <dcterms:created xsi:type="dcterms:W3CDTF">2021-06-07T13:44:30Z</dcterms:created>
  <dcterms:modified xsi:type="dcterms:W3CDTF">2021-08-05T15:44:04Z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