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1" r:id="rId11"/>
    <p:sldId id="279" r:id="rId12"/>
    <p:sldId id="272" r:id="rId13"/>
    <p:sldId id="273" r:id="rId14"/>
    <p:sldId id="274" r:id="rId15"/>
    <p:sldId id="275" r:id="rId16"/>
    <p:sldId id="277" r:id="rId17"/>
    <p:sldId id="278" r:id="rId18"/>
    <p:sldId id="266" r:id="rId19"/>
    <p:sldId id="267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6" Type="http://schemas.openxmlformats.org/officeDocument/2006/relationships/image" Target="../media/image19.e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emf"/><Relationship Id="rId2" Type="http://schemas.openxmlformats.org/officeDocument/2006/relationships/image" Target="../media/image81.emf"/><Relationship Id="rId1" Type="http://schemas.openxmlformats.org/officeDocument/2006/relationships/image" Target="../media/image80.emf"/><Relationship Id="rId4" Type="http://schemas.openxmlformats.org/officeDocument/2006/relationships/image" Target="../media/image8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8.emf"/><Relationship Id="rId3" Type="http://schemas.openxmlformats.org/officeDocument/2006/relationships/image" Target="../media/image22.wmf"/><Relationship Id="rId7" Type="http://schemas.openxmlformats.org/officeDocument/2006/relationships/image" Target="../media/image14.wmf"/><Relationship Id="rId12" Type="http://schemas.openxmlformats.org/officeDocument/2006/relationships/image" Target="../media/image27.emf"/><Relationship Id="rId2" Type="http://schemas.openxmlformats.org/officeDocument/2006/relationships/image" Target="../media/image21.wmf"/><Relationship Id="rId16" Type="http://schemas.openxmlformats.org/officeDocument/2006/relationships/image" Target="../media/image31.wmf"/><Relationship Id="rId1" Type="http://schemas.openxmlformats.org/officeDocument/2006/relationships/image" Target="../media/image20.wmf"/><Relationship Id="rId6" Type="http://schemas.openxmlformats.org/officeDocument/2006/relationships/image" Target="../media/image24.wmf"/><Relationship Id="rId11" Type="http://schemas.openxmlformats.org/officeDocument/2006/relationships/image" Target="../media/image26.emf"/><Relationship Id="rId5" Type="http://schemas.openxmlformats.org/officeDocument/2006/relationships/image" Target="../media/image13.wmf"/><Relationship Id="rId15" Type="http://schemas.openxmlformats.org/officeDocument/2006/relationships/image" Target="../media/image30.wmf"/><Relationship Id="rId10" Type="http://schemas.openxmlformats.org/officeDocument/2006/relationships/image" Target="../media/image12.wmf"/><Relationship Id="rId4" Type="http://schemas.openxmlformats.org/officeDocument/2006/relationships/image" Target="../media/image23.emf"/><Relationship Id="rId9" Type="http://schemas.openxmlformats.org/officeDocument/2006/relationships/image" Target="../media/image25.wmf"/><Relationship Id="rId14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21.wmf"/><Relationship Id="rId18" Type="http://schemas.openxmlformats.org/officeDocument/2006/relationships/image" Target="../media/image40.wmf"/><Relationship Id="rId3" Type="http://schemas.openxmlformats.org/officeDocument/2006/relationships/image" Target="../media/image13.wmf"/><Relationship Id="rId7" Type="http://schemas.openxmlformats.org/officeDocument/2006/relationships/image" Target="../media/image35.emf"/><Relationship Id="rId12" Type="http://schemas.openxmlformats.org/officeDocument/2006/relationships/image" Target="../media/image20.wmf"/><Relationship Id="rId17" Type="http://schemas.openxmlformats.org/officeDocument/2006/relationships/image" Target="../media/image31.wmf"/><Relationship Id="rId2" Type="http://schemas.openxmlformats.org/officeDocument/2006/relationships/image" Target="../media/image33.emf"/><Relationship Id="rId16" Type="http://schemas.openxmlformats.org/officeDocument/2006/relationships/image" Target="../media/image30.wmf"/><Relationship Id="rId1" Type="http://schemas.openxmlformats.org/officeDocument/2006/relationships/image" Target="../media/image32.wmf"/><Relationship Id="rId6" Type="http://schemas.openxmlformats.org/officeDocument/2006/relationships/image" Target="../media/image34.emf"/><Relationship Id="rId11" Type="http://schemas.openxmlformats.org/officeDocument/2006/relationships/image" Target="../media/image38.emf"/><Relationship Id="rId5" Type="http://schemas.openxmlformats.org/officeDocument/2006/relationships/image" Target="../media/image14.wmf"/><Relationship Id="rId15" Type="http://schemas.openxmlformats.org/officeDocument/2006/relationships/image" Target="../media/image29.wmf"/><Relationship Id="rId10" Type="http://schemas.openxmlformats.org/officeDocument/2006/relationships/image" Target="../media/image37.emf"/><Relationship Id="rId19" Type="http://schemas.openxmlformats.org/officeDocument/2006/relationships/image" Target="../media/image41.emf"/><Relationship Id="rId4" Type="http://schemas.openxmlformats.org/officeDocument/2006/relationships/image" Target="../media/image24.wmf"/><Relationship Id="rId9" Type="http://schemas.openxmlformats.org/officeDocument/2006/relationships/image" Target="../media/image36.emf"/><Relationship Id="rId14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3" Type="http://schemas.openxmlformats.org/officeDocument/2006/relationships/image" Target="../media/image44.wmf"/><Relationship Id="rId7" Type="http://schemas.openxmlformats.org/officeDocument/2006/relationships/image" Target="../media/image48.e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emf"/><Relationship Id="rId5" Type="http://schemas.openxmlformats.org/officeDocument/2006/relationships/image" Target="../media/image46.emf"/><Relationship Id="rId4" Type="http://schemas.openxmlformats.org/officeDocument/2006/relationships/image" Target="../media/image45.wmf"/><Relationship Id="rId9" Type="http://schemas.openxmlformats.org/officeDocument/2006/relationships/image" Target="../media/image5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4.wmf"/><Relationship Id="rId7" Type="http://schemas.openxmlformats.org/officeDocument/2006/relationships/image" Target="../media/image53.e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52.wmf"/><Relationship Id="rId11" Type="http://schemas.openxmlformats.org/officeDocument/2006/relationships/image" Target="../media/image57.e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45.wmf"/><Relationship Id="rId9" Type="http://schemas.openxmlformats.org/officeDocument/2006/relationships/image" Target="../media/image5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5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60.emf"/><Relationship Id="rId5" Type="http://schemas.openxmlformats.org/officeDocument/2006/relationships/image" Target="../media/image59.emf"/><Relationship Id="rId4" Type="http://schemas.openxmlformats.org/officeDocument/2006/relationships/image" Target="../media/image5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BC6C8-B5D1-4B97-A9AC-5A8FDF683E4A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04D07-30AE-45DE-B711-09FA0664CD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fld id="{F499A01F-8223-4798-AF79-58BD8A80AEA4}" type="slidenum">
              <a:rPr lang="en-US" sz="1200" smtClean="0">
                <a:latin typeface=".VnTime" pitchFamily="34" charset="0"/>
              </a:rPr>
              <a:pPr eaLnBrk="1" hangingPunct="1"/>
              <a:t>2</a:t>
            </a:fld>
            <a:endParaRPr lang="en-US" sz="1200" smtClean="0">
              <a:latin typeface=".VnTime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8890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8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7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0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8788" y="274638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8788" y="1595438"/>
            <a:ext cx="4037012" cy="2192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5438"/>
            <a:ext cx="4037013" cy="2192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8788" y="3940175"/>
            <a:ext cx="4037012" cy="2192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0175"/>
            <a:ext cx="4037013" cy="2192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0CA76-B067-4030-AAEE-751484131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05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8788" y="274638"/>
            <a:ext cx="8226425" cy="5857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65D5-ADE3-4BBD-9549-E0D095A7A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6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4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4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9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0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6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50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2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CA980-48AC-44F0-8A80-4B2AD8712008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023F0-AC4C-4F51-B593-F872C34BE1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audio" Target="file:///F:\BPT1\Careless%20whisper.MP3" TargetMode="External"/><Relationship Id="rId7" Type="http://schemas.openxmlformats.org/officeDocument/2006/relationships/audio" Target="file:///D:\BPT1\Sous%20Le%20Ciel%20De%20Paris.mp3" TargetMode="External"/><Relationship Id="rId2" Type="http://schemas.openxmlformats.org/officeDocument/2006/relationships/audio" Target="file:///D:\2005\BPT\05%20Track%205.wma" TargetMode="External"/><Relationship Id="rId1" Type="http://schemas.openxmlformats.org/officeDocument/2006/relationships/audio" Target="file:///D:\BPT1\AudioTrack%2016.mp3" TargetMode="External"/><Relationship Id="rId6" Type="http://schemas.openxmlformats.org/officeDocument/2006/relationships/audio" Target="file:///D:\BPT1\Amor%20de%20Mis%20Amores.mp3" TargetMode="External"/><Relationship Id="rId5" Type="http://schemas.openxmlformats.org/officeDocument/2006/relationships/audio" Target="file:///D:\BPT1\How%20deep%20is%20your%20love.mp3" TargetMode="External"/><Relationship Id="rId10" Type="http://schemas.openxmlformats.org/officeDocument/2006/relationships/image" Target="../media/image3.gif"/><Relationship Id="rId4" Type="http://schemas.openxmlformats.org/officeDocument/2006/relationships/audio" Target="file:///D:\BPT1\Nothing's%20gonna%20change%20my%20love%20for%20you.MP3" TargetMode="External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6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gif"/><Relationship Id="rId7" Type="http://schemas.openxmlformats.org/officeDocument/2006/relationships/image" Target="../media/image67.gif"/><Relationship Id="rId2" Type="http://schemas.openxmlformats.org/officeDocument/2006/relationships/image" Target="../media/image6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6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5" Type="http://schemas.openxmlformats.org/officeDocument/2006/relationships/image" Target="../media/image70.wmf"/><Relationship Id="rId4" Type="http://schemas.openxmlformats.org/officeDocument/2006/relationships/oleObject" Target="../embeddings/oleObject9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73.wmf"/><Relationship Id="rId4" Type="http://schemas.openxmlformats.org/officeDocument/2006/relationships/oleObject" Target="../embeddings/oleObject9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10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e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1.emf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83.emf"/><Relationship Id="rId4" Type="http://schemas.openxmlformats.org/officeDocument/2006/relationships/image" Target="../media/image80.emf"/><Relationship Id="rId9" Type="http://schemas.openxmlformats.org/officeDocument/2006/relationships/oleObject" Target="../embeddings/oleObject10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gif"/><Relationship Id="rId7" Type="http://schemas.openxmlformats.org/officeDocument/2006/relationships/image" Target="../media/image67.gif"/><Relationship Id="rId2" Type="http://schemas.openxmlformats.org/officeDocument/2006/relationships/image" Target="../media/image6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2.wmf"/><Relationship Id="rId34" Type="http://schemas.openxmlformats.org/officeDocument/2006/relationships/image" Target="../media/image17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9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6.bin"/><Relationship Id="rId37" Type="http://schemas.openxmlformats.org/officeDocument/2006/relationships/oleObject" Target="../embeddings/oleObject19.bin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3.bin"/><Relationship Id="rId36" Type="http://schemas.openxmlformats.org/officeDocument/2006/relationships/image" Target="../media/image1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5.bin"/><Relationship Id="rId35" Type="http://schemas.openxmlformats.org/officeDocument/2006/relationships/oleObject" Target="../embeddings/oleObject18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0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7.gif"/><Relationship Id="rId5" Type="http://schemas.openxmlformats.org/officeDocument/2006/relationships/image" Target="../media/image86.jpeg"/><Relationship Id="rId4" Type="http://schemas.openxmlformats.org/officeDocument/2006/relationships/image" Target="../media/image8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17.wmf"/><Relationship Id="rId26" Type="http://schemas.openxmlformats.org/officeDocument/2006/relationships/image" Target="../media/image27.e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3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20" Type="http://schemas.openxmlformats.org/officeDocument/2006/relationships/image" Target="../media/image25.wmf"/><Relationship Id="rId29" Type="http://schemas.openxmlformats.org/officeDocument/2006/relationships/oleObject" Target="../embeddings/oleObject3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26.e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28.emf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4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4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32.bin"/><Relationship Id="rId30" Type="http://schemas.openxmlformats.org/officeDocument/2006/relationships/image" Target="../media/image2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12.wmf"/><Relationship Id="rId26" Type="http://schemas.openxmlformats.org/officeDocument/2006/relationships/image" Target="../media/image20.wmf"/><Relationship Id="rId39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34" Type="http://schemas.openxmlformats.org/officeDocument/2006/relationships/oleObject" Target="../embeddings/oleObject52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5.emf"/><Relationship Id="rId20" Type="http://schemas.openxmlformats.org/officeDocument/2006/relationships/image" Target="../media/image36.emf"/><Relationship Id="rId29" Type="http://schemas.openxmlformats.org/officeDocument/2006/relationships/oleObject" Target="../embeddings/oleObject49.bin"/><Relationship Id="rId41" Type="http://schemas.openxmlformats.org/officeDocument/2006/relationships/image" Target="../media/image41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e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38.emf"/><Relationship Id="rId32" Type="http://schemas.openxmlformats.org/officeDocument/2006/relationships/oleObject" Target="../embeddings/oleObject51.bin"/><Relationship Id="rId37" Type="http://schemas.openxmlformats.org/officeDocument/2006/relationships/image" Target="../media/image31.wmf"/><Relationship Id="rId40" Type="http://schemas.openxmlformats.org/officeDocument/2006/relationships/oleObject" Target="../embeddings/oleObject55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21.wmf"/><Relationship Id="rId36" Type="http://schemas.openxmlformats.org/officeDocument/2006/relationships/oleObject" Target="../embeddings/oleObject53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44.bin"/><Relationship Id="rId31" Type="http://schemas.openxmlformats.org/officeDocument/2006/relationships/image" Target="../media/image39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4.emf"/><Relationship Id="rId22" Type="http://schemas.openxmlformats.org/officeDocument/2006/relationships/image" Target="../media/image37.emf"/><Relationship Id="rId27" Type="http://schemas.openxmlformats.org/officeDocument/2006/relationships/oleObject" Target="../embeddings/oleObject48.bin"/><Relationship Id="rId30" Type="http://schemas.openxmlformats.org/officeDocument/2006/relationships/oleObject" Target="../embeddings/oleObject50.bin"/><Relationship Id="rId35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49.e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46.e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8.emf"/><Relationship Id="rId20" Type="http://schemas.openxmlformats.org/officeDocument/2006/relationships/image" Target="../media/image50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4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65.bin"/><Relationship Id="rId21" Type="http://schemas.openxmlformats.org/officeDocument/2006/relationships/oleObject" Target="../embeddings/oleObject74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emf"/><Relationship Id="rId20" Type="http://schemas.openxmlformats.org/officeDocument/2006/relationships/image" Target="../media/image5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69.bin"/><Relationship Id="rId24" Type="http://schemas.openxmlformats.org/officeDocument/2006/relationships/image" Target="../media/image57.emf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23" Type="http://schemas.openxmlformats.org/officeDocument/2006/relationships/oleObject" Target="../embeddings/oleObject75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73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7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8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59.e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58.e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6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AudioTrack 16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05 Track 5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Careless whisper.MP3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Nothing's gonna change my love for you.MP3">
            <a:hlinkClick r:id="" action="ppaction://media"/>
          </p:cNvPr>
          <p:cNvPicPr>
            <a:picLocks noRot="1" noChangeAspect="1" noChangeArrowheads="1"/>
          </p:cNvPicPr>
          <p:nvPr>
            <a:audioFile r:link="rId4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4" descr="blumen-pflanzen051[1]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553200" y="4425950"/>
            <a:ext cx="2217738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How deep is your love.mp3">
            <a:hlinkClick r:id="" action="ppaction://media"/>
          </p:cNvPr>
          <p:cNvPicPr>
            <a:picLocks noRot="1" noChangeAspect="1" noChangeArrowheads="1"/>
          </p:cNvPicPr>
          <p:nvPr>
            <a:audioFile r:link="rId5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Amor de Mis Amores.mp3">
            <a:hlinkClick r:id="" action="ppaction://media"/>
          </p:cNvPr>
          <p:cNvPicPr>
            <a:picLocks noRot="1" noChangeAspect="1" noChangeArrowheads="1"/>
          </p:cNvPicPr>
          <p:nvPr>
            <a:audioFile r:link="rId6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Sous Le Ciel De Paris.mp3">
            <a:hlinkClick r:id="" action="ppaction://media"/>
          </p:cNvPr>
          <p:cNvPicPr>
            <a:picLocks noRot="1" noChangeAspect="1" noChangeArrowheads="1"/>
          </p:cNvPicPr>
          <p:nvPr>
            <a:audioFile r:link="rId7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2865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AudioTrack 16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229600" y="63055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WordArt 16"/>
          <p:cNvSpPr>
            <a:spLocks noChangeArrowheads="1" noChangeShapeType="1" noTextEdit="1"/>
          </p:cNvSpPr>
          <p:nvPr/>
        </p:nvSpPr>
        <p:spPr bwMode="auto">
          <a:xfrm>
            <a:off x="2438400" y="1143000"/>
            <a:ext cx="441960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ĐẠI </a:t>
            </a:r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SỐ 9</a:t>
            </a:r>
          </a:p>
        </p:txBody>
      </p:sp>
      <p:sp>
        <p:nvSpPr>
          <p:cNvPr id="17426" name="TextBox 27"/>
          <p:cNvSpPr txBox="1">
            <a:spLocks noChangeArrowheads="1"/>
          </p:cNvSpPr>
          <p:nvPr/>
        </p:nvSpPr>
        <p:spPr bwMode="auto">
          <a:xfrm>
            <a:off x="304800" y="2438400"/>
            <a:ext cx="8610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49: </a:t>
            </a:r>
            <a:r>
              <a:rPr lang="it-IT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THỨC NGHIỆM CỦA PHƯƠNG TRÌNH BẬC HAI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audio>
              <p:cMediaNode showWhenStopped="0">
                <p:cTn id="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2"/>
                </p:tgtEl>
              </p:cMediaNode>
            </p:audio>
            <p:audio>
              <p:cMediaNode>
                <p:cTn id="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3"/>
                </p:tgtEl>
              </p:cMediaNode>
            </p:audio>
            <p:audio>
              <p:cMediaNode showWhenStopped="0">
                <p:cTn id="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4"/>
                </p:tgtEl>
              </p:cMediaNode>
            </p:audio>
            <p:audio>
              <p:cMediaNode>
                <p:cTn id="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5"/>
                </p:tgtEl>
              </p:cMediaNode>
            </p:audio>
            <p:audio>
              <p:cMediaNode>
                <p:cTn id="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7"/>
                </p:tgtEl>
              </p:cMediaNode>
            </p:audio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8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89"/>
                </p:tgtEl>
              </p:cMediaNode>
            </p:audio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9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1447800"/>
            <a:ext cx="815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b, c,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6150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251674"/>
              </p:ext>
            </p:extLst>
          </p:nvPr>
        </p:nvGraphicFramePr>
        <p:xfrm>
          <a:off x="6840537" y="1367457"/>
          <a:ext cx="492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3" imgW="152280" imgH="164880" progId="Equation.DSMT4">
                  <p:embed/>
                </p:oleObj>
              </mc:Choice>
              <mc:Fallback>
                <p:oleObj name="Equation" r:id="rId3" imgW="15228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7" y="1367457"/>
                        <a:ext cx="4921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133600" y="29718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1).  3x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+ 4x + 5 = 0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2057400" y="36576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2).  -4x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+ 4x + 6 = 0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057400" y="43434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3). 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4x - 5 = 0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057400" y="50292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4).  2x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- 2x + 1 = 0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133600" y="57912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5).  x</a:t>
            </a:r>
            <a:r>
              <a:rPr 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+ 4x + 3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63" grpId="0"/>
      <p:bldP spid="6165" grpId="0"/>
      <p:bldP spid="6166" grpId="0"/>
      <p:bldP spid="6167" grpId="0"/>
      <p:bldP spid="61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57150" y="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2291" name="Picture 3" descr="blumen-pflanzen12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75" y="6188075"/>
            <a:ext cx="6492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38" y="6191250"/>
            <a:ext cx="6651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150" y="-57150"/>
            <a:ext cx="6651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0" y="-38100"/>
            <a:ext cx="6651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447800" y="533400"/>
            <a:ext cx="5867400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/>
            <a:r>
              <a:rPr lang="vi-VN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H</a:t>
            </a:r>
            <a:r>
              <a:rPr lang="en-US" sz="40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ướ</a:t>
            </a:r>
            <a:r>
              <a:rPr lang="vi-VN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ng</a:t>
            </a:r>
            <a:r>
              <a:rPr lang="en-US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 dÉn vÒ nhµ</a:t>
            </a:r>
          </a:p>
          <a:p>
            <a:pPr>
              <a:spcBef>
                <a:spcPct val="50000"/>
              </a:spcBef>
            </a:pPr>
            <a:endParaRPr lang="en-US" sz="4400">
              <a:solidFill>
                <a:srgbClr val="FF0000"/>
              </a:solidFill>
              <a:effectLst/>
              <a:latin typeface="Verdana" pitchFamily="34" charset="0"/>
              <a:cs typeface="Arial" charset="0"/>
            </a:endParaRPr>
          </a:p>
        </p:txBody>
      </p:sp>
      <p:pic>
        <p:nvPicPr>
          <p:cNvPr id="12296" name="Picture 9" descr="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57" t="-39131"/>
          <a:stretch>
            <a:fillRect/>
          </a:stretch>
        </p:blipFill>
        <p:spPr bwMode="auto">
          <a:xfrm>
            <a:off x="139700" y="-254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0" descr="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478" t="53571"/>
          <a:stretch>
            <a:fillRect/>
          </a:stretch>
        </p:blipFill>
        <p:spPr bwMode="auto">
          <a:xfrm>
            <a:off x="-241300" y="127000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1" descr="4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357" b="-39131"/>
          <a:stretch>
            <a:fillRect/>
          </a:stretch>
        </p:blipFill>
        <p:spPr bwMode="auto">
          <a:xfrm>
            <a:off x="7086600" y="762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2" descr="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478" t="53571"/>
          <a:stretch>
            <a:fillRect/>
          </a:stretch>
        </p:blipFill>
        <p:spPr bwMode="auto">
          <a:xfrm>
            <a:off x="8534400" y="152400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3" descr="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553200"/>
            <a:ext cx="42672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4" name="Picture 14" descr="roedblomst0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679950"/>
            <a:ext cx="3160713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533400" y="1920875"/>
            <a:ext cx="7023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- Häc thuéc</a:t>
            </a:r>
            <a:r>
              <a:rPr lang="en-US" sz="3200" b="1" i="1">
                <a:solidFill>
                  <a:srgbClr val="0000FF"/>
                </a:solidFill>
                <a:effectLst/>
                <a:latin typeface="Times New Roman" pitchFamily="18" charset="0"/>
              </a:rPr>
              <a:t>: “</a:t>
            </a:r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KÕt luËn chung</a:t>
            </a:r>
            <a:r>
              <a:rPr lang="en-US" sz="3200" b="1" i="1">
                <a:solidFill>
                  <a:srgbClr val="0000FF"/>
                </a:solidFill>
                <a:effectLst/>
                <a:latin typeface="Times New Roman" pitchFamily="18" charset="0"/>
              </a:rPr>
              <a:t>”</a:t>
            </a:r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. SGK/ 44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457200" y="2590800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-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Lµm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bµi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15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, 16 SGK/ 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45, 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bµi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20, 21, 22 SBT/ 41.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381000" y="3644900"/>
            <a:ext cx="832631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§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äc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phÇn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Times New Roman" pitchFamily="18" charset="0"/>
              </a:rPr>
              <a:t>“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Cã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thÓ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em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ch­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a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biÕt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Times New Roman" pitchFamily="18" charset="0"/>
              </a:rPr>
              <a:t>”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SGK/ 46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sz="3200" b="1" i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b="1" i="1" dirty="0">
              <a:solidFill>
                <a:srgbClr val="0000FF"/>
              </a:solidFill>
              <a:effectLst/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17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  <p:bldP spid="51215" grpId="0"/>
      <p:bldP spid="51216" grpId="0"/>
      <p:bldP spid="512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8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Bài</a:t>
            </a:r>
            <a:r>
              <a:rPr lang="en-US" sz="2400" b="1" u="sng" dirty="0" smtClean="0">
                <a:latin typeface="VNI-Times" pitchFamily="2" charset="0"/>
              </a:rPr>
              <a:t> </a:t>
            </a:r>
            <a:r>
              <a:rPr lang="en-US" sz="2400" b="1" u="sng" dirty="0" err="1" smtClean="0">
                <a:latin typeface="VNI-Times" pitchFamily="2" charset="0"/>
              </a:rPr>
              <a:t>tập</a:t>
            </a:r>
            <a:r>
              <a:rPr lang="en-US" sz="2400" b="1" u="sng" dirty="0" smtClean="0">
                <a:latin typeface="VNI-Times" pitchFamily="2" charset="0"/>
              </a:rPr>
              <a:t> </a:t>
            </a:r>
            <a:r>
              <a:rPr lang="en-US" sz="2400" b="1" u="sng" dirty="0">
                <a:latin typeface="VNI-Times" pitchFamily="2" charset="0"/>
              </a:rPr>
              <a:t>2:</a:t>
            </a:r>
            <a:r>
              <a:rPr lang="en-US" sz="2400" dirty="0">
                <a:latin typeface="VNI-Times" pitchFamily="2" charset="0"/>
              </a:rPr>
              <a:t> ( </a:t>
            </a:r>
            <a:r>
              <a:rPr lang="en-US" sz="2400" dirty="0" err="1" smtClean="0">
                <a:latin typeface="VNI-Times" pitchFamily="2" charset="0"/>
              </a:rPr>
              <a:t>Bài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16 SGK): </a:t>
            </a:r>
            <a:r>
              <a:rPr lang="en-US" sz="2400" dirty="0" err="1" smtClean="0">
                <a:latin typeface="VNI-Times" pitchFamily="2" charset="0"/>
              </a:rPr>
              <a:t>Giải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các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sau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57200" y="914400"/>
            <a:ext cx="5486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a) 2x</a:t>
            </a:r>
            <a:r>
              <a:rPr lang="en-US" sz="2400" baseline="30000"/>
              <a:t>2</a:t>
            </a:r>
            <a:r>
              <a:rPr lang="en-US" sz="2400"/>
              <a:t> – 7x + 3 = 0</a:t>
            </a:r>
          </a:p>
          <a:p>
            <a:pPr>
              <a:spcBef>
                <a:spcPct val="50000"/>
              </a:spcBef>
            </a:pPr>
            <a:r>
              <a:rPr lang="en-US" sz="2400"/>
              <a:t>b) 6x</a:t>
            </a:r>
            <a:r>
              <a:rPr lang="en-US" sz="2400" baseline="30000"/>
              <a:t>2</a:t>
            </a:r>
            <a:r>
              <a:rPr lang="en-US" sz="2400"/>
              <a:t> + x - 5 = 0</a:t>
            </a:r>
          </a:p>
          <a:p>
            <a:pPr>
              <a:spcBef>
                <a:spcPct val="50000"/>
              </a:spcBef>
            </a:pPr>
            <a:r>
              <a:rPr lang="en-US" sz="2400"/>
              <a:t>c) y</a:t>
            </a:r>
            <a:r>
              <a:rPr lang="en-US" sz="2400" baseline="30000"/>
              <a:t>2</a:t>
            </a:r>
            <a:r>
              <a:rPr lang="en-US" sz="2400"/>
              <a:t> – 8y + 16 = 0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276600" y="2514600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Giải</a:t>
            </a:r>
            <a:r>
              <a:rPr lang="en-US" sz="2400" b="1" u="sng" dirty="0">
                <a:latin typeface="VNI-Times" pitchFamily="2" charset="0"/>
              </a:rPr>
              <a:t>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143000" y="3027363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a) 2x</a:t>
            </a:r>
            <a:r>
              <a:rPr lang="en-US" sz="2400" baseline="30000" dirty="0">
                <a:latin typeface="VNI-Times" pitchFamily="2" charset="0"/>
              </a:rPr>
              <a:t>2</a:t>
            </a:r>
            <a:r>
              <a:rPr lang="en-US" sz="2400" dirty="0">
                <a:latin typeface="VNI-Times" pitchFamily="2" charset="0"/>
              </a:rPr>
              <a:t> – 7x + 3 = 0  (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a = 2; b = - 7; c = 3)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066800" y="3581400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Ta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:</a:t>
            </a:r>
            <a:endParaRPr lang="en-US" sz="2400" dirty="0">
              <a:latin typeface="VNI-Times" pitchFamily="2" charset="0"/>
            </a:endParaRPr>
          </a:p>
        </p:txBody>
      </p:sp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2133600" y="3581400"/>
          <a:ext cx="49530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3" imgW="2234880" imgH="228600" progId="Equation.DSMT4">
                  <p:embed/>
                </p:oleObj>
              </mc:Choice>
              <mc:Fallback>
                <p:oleObj name="Equation" r:id="rId3" imgW="223488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4953000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066800" y="4114800"/>
            <a:ext cx="6553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Vậy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hai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phân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biệt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1752600" y="4572000"/>
          <a:ext cx="480060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5" imgW="2171520" imgH="863280" progId="Equation.DSMT4">
                  <p:embed/>
                </p:oleObj>
              </mc:Choice>
              <mc:Fallback>
                <p:oleObj name="Equation" r:id="rId5" imgW="2171520" imgH="863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4800600" cy="190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9" grpId="0"/>
      <p:bldP spid="820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708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b) 6x</a:t>
            </a:r>
            <a:r>
              <a:rPr lang="en-US" sz="2400" baseline="30000" dirty="0">
                <a:latin typeface="VNI-Times" pitchFamily="2" charset="0"/>
              </a:rPr>
              <a:t>2</a:t>
            </a:r>
            <a:r>
              <a:rPr lang="en-US" sz="2400" dirty="0">
                <a:latin typeface="VNI-Times" pitchFamily="2" charset="0"/>
              </a:rPr>
              <a:t> + x – 5 = 0  (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a = 6; b = 1; c = - 5)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57200" y="3810000"/>
            <a:ext cx="662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c) y</a:t>
            </a:r>
            <a:r>
              <a:rPr lang="en-US" sz="2400" baseline="30000" dirty="0">
                <a:latin typeface="VNI-Times" pitchFamily="2" charset="0"/>
              </a:rPr>
              <a:t>2</a:t>
            </a:r>
            <a:r>
              <a:rPr lang="en-US" sz="2400" dirty="0">
                <a:latin typeface="VNI-Times" pitchFamily="2" charset="0"/>
              </a:rPr>
              <a:t> – 8y + 16 = 0 (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a = 1; b = - 8; c = 16)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3"/>
          <a:srcRect b="41742"/>
          <a:stretch>
            <a:fillRect/>
          </a:stretch>
        </p:blipFill>
        <p:spPr bwMode="auto">
          <a:xfrm>
            <a:off x="1219200" y="4059238"/>
            <a:ext cx="7097216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976438" y="5570538"/>
          <a:ext cx="427831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4" imgW="1574640" imgH="393480" progId="Equation.DSMT4">
                  <p:embed/>
                </p:oleObj>
              </mc:Choice>
              <mc:Fallback>
                <p:oleObj name="Equation" r:id="rId4" imgW="15746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5570538"/>
                        <a:ext cx="4278312" cy="1069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53232" y="709613"/>
            <a:ext cx="7008440" cy="32527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521148" y="796238"/>
            <a:ext cx="128231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619672" y="1556792"/>
            <a:ext cx="6553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Vậy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hai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phân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biệt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61492" y="4221088"/>
            <a:ext cx="128231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508096" y="5055567"/>
            <a:ext cx="6553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Vậy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kép</a:t>
            </a:r>
            <a:endParaRPr lang="en-US" sz="2400" dirty="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3" grpId="0"/>
      <p:bldP spid="6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1000" y="228600"/>
            <a:ext cx="563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Bài</a:t>
            </a:r>
            <a:r>
              <a:rPr lang="en-US" sz="2400" b="1" u="sng" dirty="0" smtClean="0">
                <a:latin typeface="VNI-Times" pitchFamily="2" charset="0"/>
              </a:rPr>
              <a:t> </a:t>
            </a:r>
            <a:r>
              <a:rPr lang="en-US" sz="2400" b="1" u="sng" dirty="0">
                <a:latin typeface="VNI-Times" pitchFamily="2" charset="0"/>
              </a:rPr>
              <a:t>3: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Giải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143000" y="671513"/>
            <a:ext cx="5562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VNI-Times" pitchFamily="2" charset="0"/>
              </a:rPr>
              <a:t>x</a:t>
            </a:r>
            <a:r>
              <a:rPr lang="en-US" sz="2400" baseline="30000">
                <a:latin typeface="VNI-Times" pitchFamily="2" charset="0"/>
              </a:rPr>
              <a:t>2</a:t>
            </a:r>
            <a:r>
              <a:rPr lang="en-US" sz="2400">
                <a:latin typeface="VNI-Times" pitchFamily="2" charset="0"/>
              </a:rPr>
              <a:t> – 4x + 4 = 0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VNI-Times" pitchFamily="2" charset="0"/>
              </a:rPr>
              <a:t> x</a:t>
            </a:r>
            <a:r>
              <a:rPr lang="en-US" sz="2400" baseline="30000">
                <a:latin typeface="VNI-Times" pitchFamily="2" charset="0"/>
              </a:rPr>
              <a:t>2</a:t>
            </a:r>
            <a:r>
              <a:rPr lang="en-US" sz="2400">
                <a:latin typeface="VNI-Times" pitchFamily="2" charset="0"/>
              </a:rPr>
              <a:t> – 16x = 0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429000" y="16002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Giải</a:t>
            </a:r>
            <a:r>
              <a:rPr lang="en-US" sz="2400" b="1" u="sng" dirty="0">
                <a:latin typeface="VNI-Times" pitchFamily="2" charset="0"/>
              </a:rPr>
              <a:t>: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838200" y="1905000"/>
            <a:ext cx="6934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dirty="0">
                <a:latin typeface="VNI-Times" pitchFamily="2" charset="0"/>
              </a:rPr>
              <a:t>x</a:t>
            </a:r>
            <a:r>
              <a:rPr lang="en-US" sz="2400" baseline="30000" dirty="0">
                <a:latin typeface="VNI-Times" pitchFamily="2" charset="0"/>
              </a:rPr>
              <a:t>2</a:t>
            </a:r>
            <a:r>
              <a:rPr lang="en-US" sz="2400" dirty="0">
                <a:latin typeface="VNI-Times" pitchFamily="2" charset="0"/>
              </a:rPr>
              <a:t> – 4x + 4 = 0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Cách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1: </a:t>
            </a:r>
            <a:r>
              <a:rPr lang="en-US" sz="2400" dirty="0" err="1" smtClean="0">
                <a:latin typeface="VNI-Times" pitchFamily="2" charset="0"/>
              </a:rPr>
              <a:t>Dùng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công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thức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>
                <a:latin typeface="VNI-Times" pitchFamily="2" charset="0"/>
              </a:rPr>
              <a:t>.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679700"/>
            <a:ext cx="5792688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990600" y="4800600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Cách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2: Ta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: </a:t>
            </a:r>
            <a:endParaRPr lang="en-US" sz="2400" dirty="0">
              <a:latin typeface="VNI-Times" pitchFamily="2" charset="0"/>
            </a:endParaRPr>
          </a:p>
        </p:txBody>
      </p:sp>
      <p:graphicFrame>
        <p:nvGraphicFramePr>
          <p:cNvPr id="10250" name="Object 10"/>
          <p:cNvGraphicFramePr>
            <a:graphicFrameLocks noGrp="1" noChangeAspect="1"/>
          </p:cNvGraphicFramePr>
          <p:nvPr>
            <p:ph/>
          </p:nvPr>
        </p:nvGraphicFramePr>
        <p:xfrm>
          <a:off x="2667000" y="5257800"/>
          <a:ext cx="50292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7" name="Equation" r:id="rId4" imgW="2044440" imgH="457200" progId="Equation.DSMT4">
                  <p:embed/>
                </p:oleObj>
              </mc:Choice>
              <mc:Fallback>
                <p:oleObj name="Equation" r:id="rId4" imgW="2044440" imgH="457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257800"/>
                        <a:ext cx="5029200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7664" y="2852936"/>
            <a:ext cx="108012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1539512" y="3573016"/>
            <a:ext cx="655320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Vậy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kép</a:t>
            </a:r>
            <a:endParaRPr lang="en-US" sz="2400" dirty="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7" grpId="0"/>
      <p:bldP spid="10249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7" name="Object 9"/>
          <p:cNvGraphicFramePr>
            <a:graphicFrameLocks noGrp="1" noChangeAspect="1"/>
          </p:cNvGraphicFramePr>
          <p:nvPr>
            <p:ph/>
          </p:nvPr>
        </p:nvGraphicFramePr>
        <p:xfrm>
          <a:off x="838200" y="304800"/>
          <a:ext cx="4343400" cy="228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Equation" r:id="rId3" imgW="1955520" imgH="1028520" progId="Equation.DSMT4">
                  <p:embed/>
                </p:oleObj>
              </mc:Choice>
              <mc:Fallback>
                <p:oleObj name="Equation" r:id="rId3" imgW="1955520" imgH="1028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"/>
                        <a:ext cx="4343400" cy="2284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09600" y="685800"/>
            <a:ext cx="5867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Bài</a:t>
            </a:r>
            <a:r>
              <a:rPr lang="en-US" sz="2400" b="1" u="sng" dirty="0" smtClean="0">
                <a:latin typeface="VNI-Times" pitchFamily="2" charset="0"/>
              </a:rPr>
              <a:t> </a:t>
            </a:r>
            <a:r>
              <a:rPr lang="en-US" sz="2400" b="1" u="sng" dirty="0">
                <a:latin typeface="VNI-Times" pitchFamily="2" charset="0"/>
              </a:rPr>
              <a:t>4:</a:t>
            </a:r>
            <a:r>
              <a:rPr lang="en-US" sz="2400" dirty="0">
                <a:latin typeface="VNI-Times" pitchFamily="2" charset="0"/>
              </a:rPr>
              <a:t> Cho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                         x</a:t>
            </a:r>
            <a:r>
              <a:rPr lang="en-US" sz="2800" baseline="30000" dirty="0"/>
              <a:t>2</a:t>
            </a:r>
            <a:r>
              <a:rPr lang="en-US" sz="2800" dirty="0"/>
              <a:t> – 2x + m = 0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33400" y="2276872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dirty="0" err="1" smtClean="0">
                <a:latin typeface="VNI-Times" pitchFamily="2" charset="0"/>
              </a:rPr>
              <a:t>vô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>
                <a:latin typeface="VNI-Times" pitchFamily="2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kép</a:t>
            </a:r>
            <a:r>
              <a:rPr lang="en-US" sz="2400" dirty="0">
                <a:latin typeface="VNI-Times" pitchFamily="2" charset="0"/>
              </a:rPr>
              <a:t>.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hai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phân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biệt</a:t>
            </a:r>
            <a:r>
              <a:rPr lang="en-US" sz="2400" dirty="0">
                <a:latin typeface="VNI-Times" pitchFamily="2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639565" y="1793796"/>
            <a:ext cx="41088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VNI-Times" pitchFamily="2" charset="0"/>
              </a:rPr>
              <a:t>Xác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định</a:t>
            </a:r>
            <a:r>
              <a:rPr lang="en-US" sz="2400" dirty="0">
                <a:latin typeface="VNI-Times" pitchFamily="2" charset="0"/>
              </a:rPr>
              <a:t> m </a:t>
            </a:r>
            <a:r>
              <a:rPr lang="en-US" sz="2400" dirty="0" err="1">
                <a:latin typeface="VNI-Times" pitchFamily="2" charset="0"/>
              </a:rPr>
              <a:t>để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phương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trình</a:t>
            </a:r>
            <a:r>
              <a:rPr lang="en-US" sz="2400" dirty="0" smtClean="0">
                <a:latin typeface="VNI-Times" pitchFamily="2" charset="0"/>
              </a:rPr>
              <a:t>: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76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81400" y="160338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latin typeface="VNI-Times" pitchFamily="2" charset="0"/>
              </a:rPr>
              <a:t>Giải</a:t>
            </a:r>
            <a:r>
              <a:rPr lang="en-US" sz="2400" b="1" u="sng" dirty="0">
                <a:latin typeface="VNI-Times" pitchFamily="2" charset="0"/>
              </a:rPr>
              <a:t>: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066800" y="609600"/>
            <a:ext cx="75376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: x</a:t>
            </a:r>
            <a:r>
              <a:rPr lang="en-US" sz="2400" baseline="30000" dirty="0">
                <a:latin typeface="VNI-Times" pitchFamily="2" charset="0"/>
              </a:rPr>
              <a:t>2</a:t>
            </a:r>
            <a:r>
              <a:rPr lang="en-US" sz="2400" dirty="0">
                <a:latin typeface="VNI-Times" pitchFamily="2" charset="0"/>
              </a:rPr>
              <a:t> – 2x + m = 0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>
                <a:latin typeface="VNI-Times" pitchFamily="2" charset="0"/>
              </a:rPr>
              <a:t>a = 1; b = - 2; c = m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019175" y="1108075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Ta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: </a:t>
            </a:r>
            <a:endParaRPr lang="en-US" sz="2400" dirty="0">
              <a:latin typeface="VNI-Times" pitchFamily="2" charset="0"/>
            </a:endParaRPr>
          </a:p>
        </p:txBody>
      </p:sp>
      <p:graphicFrame>
        <p:nvGraphicFramePr>
          <p:cNvPr id="14352" name="Object 1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733550" y="3194050"/>
          <a:ext cx="45910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Equation" r:id="rId3" imgW="1981080" imgH="177480" progId="Equation.DSMT4">
                  <p:embed/>
                </p:oleObj>
              </mc:Choice>
              <mc:Fallback>
                <p:oleObj name="Equation" r:id="rId3" imgW="198108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194050"/>
                        <a:ext cx="459105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752600" y="2271713"/>
          <a:ext cx="45720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9" name="Equation" r:id="rId5" imgW="2158920" imgH="419040" progId="Equation.DSMT4">
                  <p:embed/>
                </p:oleObj>
              </mc:Choice>
              <mc:Fallback>
                <p:oleObj name="Equation" r:id="rId5" imgW="215892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71713"/>
                        <a:ext cx="4572000" cy="88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5" name="Object 1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724025" y="4240213"/>
          <a:ext cx="4876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0" name="Equation" r:id="rId7" imgW="2197080" imgH="177480" progId="Equation.DSMT4">
                  <p:embed/>
                </p:oleObj>
              </mc:Choice>
              <mc:Fallback>
                <p:oleObj name="Equation" r:id="rId7" imgW="219708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4240213"/>
                        <a:ext cx="4876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838200" y="1752600"/>
            <a:ext cx="693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dirty="0" err="1" smtClean="0">
                <a:latin typeface="VNI-Times" pitchFamily="2" charset="0"/>
              </a:rPr>
              <a:t>Để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cho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vô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thì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838200" y="2667000"/>
            <a:ext cx="617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b) </a:t>
            </a:r>
            <a:r>
              <a:rPr lang="en-US" sz="2400" dirty="0" err="1" smtClean="0">
                <a:latin typeface="VNI-Times" pitchFamily="2" charset="0"/>
              </a:rPr>
              <a:t>Để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cho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kép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thì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838200" y="36576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VNI-Times" pitchFamily="2" charset="0"/>
              </a:rPr>
              <a:t>c) </a:t>
            </a:r>
            <a:r>
              <a:rPr lang="en-US" sz="2400" dirty="0" err="1" smtClean="0">
                <a:latin typeface="VNI-Times" pitchFamily="2" charset="0"/>
              </a:rPr>
              <a:t>Để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cho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phương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trình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có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hai</a:t>
            </a:r>
            <a:r>
              <a:rPr lang="en-US" sz="2400" dirty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nghiệm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phân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 smtClean="0">
                <a:latin typeface="VNI-Times" pitchFamily="2" charset="0"/>
              </a:rPr>
              <a:t>biệt</a:t>
            </a:r>
            <a:r>
              <a:rPr lang="en-US" sz="2400" dirty="0" smtClean="0">
                <a:latin typeface="VNI-Times" pitchFamily="2" charset="0"/>
              </a:rPr>
              <a:t> </a:t>
            </a:r>
            <a:r>
              <a:rPr lang="en-US" sz="2400" dirty="0" err="1">
                <a:latin typeface="VNI-Times" pitchFamily="2" charset="0"/>
              </a:rPr>
              <a:t>thì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graphicFrame>
        <p:nvGraphicFramePr>
          <p:cNvPr id="14358" name="Object 22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2127250" y="1081088"/>
          <a:ext cx="56388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Equation" r:id="rId9" imgW="2539800" imgH="241200" progId="Equation.DSMT4">
                  <p:embed/>
                </p:oleObj>
              </mc:Choice>
              <mc:Fallback>
                <p:oleObj name="Equation" r:id="rId9" imgW="253980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1081088"/>
                        <a:ext cx="5638800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6" grpId="0"/>
      <p:bldP spid="14351" grpId="0"/>
      <p:bldP spid="1435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828800" y="808038"/>
            <a:ext cx="6069013" cy="526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b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bình trừ </a:t>
            </a:r>
            <a:r>
              <a:rPr lang="en-US" altLang="ko-KR" sz="2400" b="1">
                <a:solidFill>
                  <a:srgbClr val="FF0000"/>
                </a:solidFill>
                <a:effectLst/>
                <a:latin typeface="Times New Roman" pitchFamily="18" charset="0"/>
                <a:ea typeface="굴림" charset="-127"/>
              </a:rPr>
              <a:t>4 ac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biệt thức chẳng chê chút nào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Xét nghiệm ta nghĩ làm sao?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Chia 3 trường hợp thế nào cũng ra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                  ***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    âm </a:t>
            </a:r>
            <a:r>
              <a:rPr lang="en-US" altLang="ko-KR" sz="2400" b="1">
                <a:solidFill>
                  <a:srgbClr val="FF0000"/>
                </a:solidFill>
                <a:effectLst/>
                <a:latin typeface="Times New Roman" pitchFamily="18" charset="0"/>
                <a:ea typeface="굴림" charset="-127"/>
              </a:rPr>
              <a:t>vô nghiệm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đấy mà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    0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nghiệm kép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thế là dễ thôi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    dương 2 nghiệm đây rồi !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Công thức tính nghiệm tôi đây nằm lòng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                        ***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Trừ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b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chia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2a 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nghiệm kép nhớ không?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Còn </a:t>
            </a:r>
            <a:r>
              <a:rPr lang="en-US" altLang="ko-KR" sz="2400" b="1">
                <a:solidFill>
                  <a:schemeClr val="folHlink"/>
                </a:solidFill>
                <a:effectLst/>
                <a:latin typeface="Times New Roman" pitchFamily="18" charset="0"/>
                <a:ea typeface="굴림" charset="-127"/>
              </a:rPr>
              <a:t>hai nghiệm phân biệt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chớ mong dễ dàng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Trừ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b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</a:t>
            </a:r>
            <a:r>
              <a:rPr lang="en-US" altLang="ko-KR" sz="2400" b="1">
                <a:solidFill>
                  <a:srgbClr val="FF0000"/>
                </a:solidFill>
                <a:effectLst/>
                <a:latin typeface="Times New Roman" pitchFamily="18" charset="0"/>
                <a:ea typeface="굴림" charset="-127"/>
              </a:rPr>
              <a:t>cộng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</a:t>
            </a:r>
            <a:r>
              <a:rPr lang="en-US" altLang="ko-KR" sz="2400" b="1">
                <a:solidFill>
                  <a:srgbClr val="FF00FF"/>
                </a:solidFill>
                <a:effectLst/>
                <a:latin typeface="Times New Roman" pitchFamily="18" charset="0"/>
                <a:ea typeface="굴림" charset="-127"/>
              </a:rPr>
              <a:t>trừ</a:t>
            </a:r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 </a:t>
            </a:r>
            <a:r>
              <a:rPr lang="en-US" altLang="ko-KR" sz="2400" b="1">
                <a:solidFill>
                  <a:schemeClr val="folHlink"/>
                </a:solidFill>
                <a:effectLst/>
                <a:latin typeface="Times New Roman" pitchFamily="18" charset="0"/>
                <a:ea typeface="굴림" charset="-127"/>
              </a:rPr>
              <a:t>căn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Del</a:t>
            </a:r>
          </a:p>
          <a:p>
            <a:r>
              <a:rPr lang="en-US" altLang="ko-KR" sz="2400" b="1">
                <a:effectLst/>
                <a:latin typeface="Times New Roman" pitchFamily="18" charset="0"/>
                <a:ea typeface="굴림" charset="-127"/>
              </a:rPr>
              <a:t>Ta viết trên tử - mẫu chèn </a:t>
            </a:r>
            <a:r>
              <a:rPr lang="en-US" altLang="ko-KR" sz="2400" b="1">
                <a:solidFill>
                  <a:srgbClr val="0000FF"/>
                </a:solidFill>
                <a:effectLst/>
                <a:latin typeface="Times New Roman" pitchFamily="18" charset="0"/>
                <a:ea typeface="굴림" charset="-127"/>
              </a:rPr>
              <a:t>2a</a:t>
            </a:r>
          </a:p>
        </p:txBody>
      </p:sp>
      <p:graphicFrame>
        <p:nvGraphicFramePr>
          <p:cNvPr id="11267" name="Object 5"/>
          <p:cNvGraphicFramePr>
            <a:graphicFrameLocks noGrp="1" noChangeAspect="1"/>
          </p:cNvGraphicFramePr>
          <p:nvPr>
            <p:ph/>
          </p:nvPr>
        </p:nvGraphicFramePr>
        <p:xfrm>
          <a:off x="1828800" y="1185863"/>
          <a:ext cx="3476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3" imgW="114185" imgH="133347" progId="Equation.3">
                  <p:embed/>
                </p:oleObj>
              </mc:Choice>
              <mc:Fallback>
                <p:oleObj name="Equation" r:id="rId3" imgW="114185" imgH="133347" progId="Equation.3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85863"/>
                        <a:ext cx="347663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0"/>
          <p:cNvGraphicFramePr>
            <a:graphicFrameLocks noChangeAspect="1"/>
          </p:cNvGraphicFramePr>
          <p:nvPr/>
        </p:nvGraphicFramePr>
        <p:xfrm>
          <a:off x="2028825" y="2667000"/>
          <a:ext cx="3476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5" imgW="114185" imgH="133347" progId="Equation.3">
                  <p:embed/>
                </p:oleObj>
              </mc:Choice>
              <mc:Fallback>
                <p:oleObj name="Equation" r:id="rId5" imgW="114185" imgH="133347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5" y="2667000"/>
                        <a:ext cx="34766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2081213" y="3367088"/>
          <a:ext cx="3476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7" imgW="114185" imgH="133347" progId="Equation.3">
                  <p:embed/>
                </p:oleObj>
              </mc:Choice>
              <mc:Fallback>
                <p:oleObj name="Equation" r:id="rId7" imgW="114185" imgH="133347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3367088"/>
                        <a:ext cx="347662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2"/>
          <p:cNvGraphicFramePr>
            <a:graphicFrameLocks noChangeAspect="1"/>
          </p:cNvGraphicFramePr>
          <p:nvPr/>
        </p:nvGraphicFramePr>
        <p:xfrm>
          <a:off x="2081213" y="3014663"/>
          <a:ext cx="3476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9" imgW="114185" imgH="133347" progId="Equation.3">
                  <p:embed/>
                </p:oleObj>
              </mc:Choice>
              <mc:Fallback>
                <p:oleObj name="Equation" r:id="rId9" imgW="114185" imgH="133347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3014663"/>
                        <a:ext cx="347662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57150" y="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381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57150" y="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2291" name="Picture 3" descr="blumen-pflanzen12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75" y="6188075"/>
            <a:ext cx="6492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38" y="6191250"/>
            <a:ext cx="6651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150" y="-57150"/>
            <a:ext cx="6651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blumen-pflanzen12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0" y="-38100"/>
            <a:ext cx="6651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447800" y="533400"/>
            <a:ext cx="5867400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/>
            <a:r>
              <a:rPr lang="vi-VN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H</a:t>
            </a:r>
            <a:r>
              <a:rPr lang="en-US" sz="40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ướ</a:t>
            </a:r>
            <a:r>
              <a:rPr lang="vi-VN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ng</a:t>
            </a:r>
            <a:r>
              <a:rPr lang="en-US" sz="3200" b="1">
                <a:solidFill>
                  <a:srgbClr val="FF0000"/>
                </a:solidFill>
                <a:effectLst/>
                <a:latin typeface=".VnTimeH" pitchFamily="34" charset="0"/>
                <a:cs typeface="Arial" charset="0"/>
              </a:rPr>
              <a:t> dÉn vÒ nhµ</a:t>
            </a:r>
          </a:p>
          <a:p>
            <a:pPr>
              <a:spcBef>
                <a:spcPct val="50000"/>
              </a:spcBef>
            </a:pPr>
            <a:endParaRPr lang="en-US" sz="4400">
              <a:solidFill>
                <a:srgbClr val="FF0000"/>
              </a:solidFill>
              <a:effectLst/>
              <a:latin typeface="Verdana" pitchFamily="34" charset="0"/>
              <a:cs typeface="Arial" charset="0"/>
            </a:endParaRPr>
          </a:p>
        </p:txBody>
      </p:sp>
      <p:pic>
        <p:nvPicPr>
          <p:cNvPr id="12296" name="Picture 9" descr="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57" t="-39131"/>
          <a:stretch>
            <a:fillRect/>
          </a:stretch>
        </p:blipFill>
        <p:spPr bwMode="auto">
          <a:xfrm>
            <a:off x="139700" y="-254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0" descr="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478" t="53571"/>
          <a:stretch>
            <a:fillRect/>
          </a:stretch>
        </p:blipFill>
        <p:spPr bwMode="auto">
          <a:xfrm>
            <a:off x="-241300" y="127000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1" descr="4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357" b="-39131"/>
          <a:stretch>
            <a:fillRect/>
          </a:stretch>
        </p:blipFill>
        <p:spPr bwMode="auto">
          <a:xfrm>
            <a:off x="7086600" y="762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2" descr="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478" t="53571"/>
          <a:stretch>
            <a:fillRect/>
          </a:stretch>
        </p:blipFill>
        <p:spPr bwMode="auto">
          <a:xfrm>
            <a:off x="8534400" y="152400"/>
            <a:ext cx="533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3" descr="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553200"/>
            <a:ext cx="42672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4" name="Picture 14" descr="roedblomst0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679950"/>
            <a:ext cx="3160713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533400" y="1920875"/>
            <a:ext cx="70231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- Häc thuéc</a:t>
            </a:r>
            <a:r>
              <a:rPr lang="en-US" sz="3200" b="1" i="1">
                <a:solidFill>
                  <a:srgbClr val="0000FF"/>
                </a:solidFill>
                <a:effectLst/>
                <a:latin typeface="Times New Roman" pitchFamily="18" charset="0"/>
              </a:rPr>
              <a:t>: “</a:t>
            </a:r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KÕt luËn chung</a:t>
            </a:r>
            <a:r>
              <a:rPr lang="en-US" sz="3200" b="1" i="1">
                <a:solidFill>
                  <a:srgbClr val="0000FF"/>
                </a:solidFill>
                <a:effectLst/>
                <a:latin typeface="Times New Roman" pitchFamily="18" charset="0"/>
              </a:rPr>
              <a:t>”</a:t>
            </a:r>
            <a:r>
              <a:rPr lang="en-US" sz="3200" b="1" i="1">
                <a:solidFill>
                  <a:srgbClr val="0000FF"/>
                </a:solidFill>
                <a:effectLst/>
                <a:latin typeface=".VnTime" pitchFamily="34" charset="0"/>
              </a:rPr>
              <a:t>. SGK/ 44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457200" y="2590800"/>
            <a:ext cx="853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-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Lµm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bµi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15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, 16 SGK/ 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45, 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bµi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20, 21, 22 SBT/ 41.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381000" y="3644900"/>
            <a:ext cx="832631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§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äc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phÇn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Times New Roman" pitchFamily="18" charset="0"/>
              </a:rPr>
              <a:t>“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Cã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thÓ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em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ch­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b="1" i="1" dirty="0" err="1" smtClean="0">
                <a:solidFill>
                  <a:srgbClr val="0000FF"/>
                </a:solidFill>
                <a:effectLst/>
                <a:latin typeface=".VnTime" pitchFamily="34" charset="0"/>
              </a:rPr>
              <a:t>a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effectLst/>
                <a:latin typeface=".VnTime" pitchFamily="34" charset="0"/>
              </a:rPr>
              <a:t>biÕt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Times New Roman" pitchFamily="18" charset="0"/>
              </a:rPr>
              <a:t>”</a:t>
            </a:r>
            <a:r>
              <a:rPr lang="en-US" sz="3200" b="1" i="1" dirty="0">
                <a:solidFill>
                  <a:srgbClr val="0000FF"/>
                </a:solidFill>
                <a:effectLst/>
                <a:latin typeface=".VnTime" pitchFamily="34" charset="0"/>
              </a:rPr>
              <a:t> SGK/ 46</a:t>
            </a:r>
            <a:r>
              <a:rPr lang="en-US" sz="3200" b="1" i="1" dirty="0" smtClean="0">
                <a:solidFill>
                  <a:srgbClr val="0000FF"/>
                </a:solidFill>
                <a:effectLst/>
                <a:latin typeface=".VnTime" pitchFamily="34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sz="3200" b="1" i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b="1" i="1" dirty="0">
              <a:solidFill>
                <a:srgbClr val="0000FF"/>
              </a:solidFill>
              <a:effectLst/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6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  <p:bldP spid="51215" grpId="0"/>
      <p:bldP spid="51216" grpId="0"/>
      <p:bldP spid="512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6" name="Object 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5486400" y="1371600"/>
          <a:ext cx="21463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" name="Equation" r:id="rId4" imgW="863225" imgH="203112" progId="Equation.DSMT4">
                  <p:embed/>
                </p:oleObj>
              </mc:Choice>
              <mc:Fallback>
                <p:oleObj name="Equation" r:id="rId4" imgW="863225" imgH="203112" progId="Equation.DSMT4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371600"/>
                        <a:ext cx="2146300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87400" y="1384300"/>
          <a:ext cx="160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" name="Equation" r:id="rId6" imgW="990170" imgH="203112" progId="Equation.DSMT4">
                  <p:embed/>
                </p:oleObj>
              </mc:Choice>
              <mc:Fallback>
                <p:oleObj name="Equation" r:id="rId6" imgW="990170" imgH="203112" progId="Equation.DSMT4">
                  <p:embed/>
                  <p:pic>
                    <p:nvPicPr>
                      <p:cNvPr id="0" name="Picture 4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1384300"/>
                        <a:ext cx="1600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2" name="Object 4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334000" y="4800600"/>
          <a:ext cx="1447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8" imgW="723586" imgH="393529" progId="Equation.DSMT4">
                  <p:embed/>
                </p:oleObj>
              </mc:Choice>
              <mc:Fallback>
                <p:oleObj name="Equation" r:id="rId8" imgW="723586" imgH="393529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00600"/>
                        <a:ext cx="1447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-38100" y="749300"/>
            <a:ext cx="4648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Giải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phương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trình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sau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theo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b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</a:b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c¸c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bư­íc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như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­ 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vÝ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dô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3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trong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bµi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häc</a:t>
            </a:r>
            <a:r>
              <a:rPr lang="en-US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trước</a:t>
            </a:r>
            <a:endParaRPr lang="en-US" b="1" dirty="0" smtClean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343400" y="1041400"/>
            <a:ext cx="0" cy="5638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381500" y="9144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FF"/>
                </a:solidFill>
                <a:effectLst/>
                <a:latin typeface=".VnTime" pitchFamily="34" charset="0"/>
              </a:rPr>
              <a:t>-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ChuyÓn h¹ng tö tù do sang vÕ ph¶i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4419600" y="1676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Chia hai vÕ cho hÖ sè a:</a:t>
            </a:r>
            <a:r>
              <a:rPr lang="en-US" sz="2400" b="1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419600" y="2514600"/>
            <a:ext cx="472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BiÕn ®æi vÕ tr¸i vÒ d¹ng b×nh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cña mét biÓu thøc chøa Èn</a:t>
            </a:r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5715000" y="1981200"/>
          <a:ext cx="1905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" name="Equation" r:id="rId10" imgW="825500" imgH="393700" progId="Equation.DSMT4">
                  <p:embed/>
                </p:oleObj>
              </mc:Choice>
              <mc:Fallback>
                <p:oleObj name="Equation" r:id="rId10" imgW="825500" imgH="3937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81200"/>
                        <a:ext cx="1905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5029200" y="3200400"/>
          <a:ext cx="3200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" name="Equation" r:id="rId12" imgW="1841500" imgH="469900" progId="Equation.DSMT4">
                  <p:embed/>
                </p:oleObj>
              </mc:Choice>
              <mc:Fallback>
                <p:oleObj name="Equation" r:id="rId12" imgW="1841500" imgH="4699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200400"/>
                        <a:ext cx="32004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4" name="Object 34"/>
          <p:cNvGraphicFramePr>
            <a:graphicFrameLocks noChangeAspect="1"/>
          </p:cNvGraphicFramePr>
          <p:nvPr/>
        </p:nvGraphicFramePr>
        <p:xfrm>
          <a:off x="4724400" y="3962400"/>
          <a:ext cx="2819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6" name="Equation" r:id="rId14" imgW="1079500" imgH="469900" progId="Equation.DSMT4">
                  <p:embed/>
                </p:oleObj>
              </mc:Choice>
              <mc:Fallback>
                <p:oleObj name="Equation" r:id="rId14" imgW="1079500" imgH="4699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962400"/>
                        <a:ext cx="28194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4495800" y="4876800"/>
            <a:ext cx="995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Ta cã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25646" name="Text Box 46"/>
          <p:cNvSpPr txBox="1">
            <a:spLocks noChangeArrowheads="1"/>
          </p:cNvSpPr>
          <p:nvPr/>
        </p:nvSpPr>
        <p:spPr bwMode="auto">
          <a:xfrm>
            <a:off x="6705600" y="4883150"/>
            <a:ext cx="579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hay</a:t>
            </a:r>
          </a:p>
        </p:txBody>
      </p:sp>
      <p:graphicFrame>
        <p:nvGraphicFramePr>
          <p:cNvPr id="25647" name="Object 47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7156450" y="4724400"/>
          <a:ext cx="1987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7" name="Equation" r:id="rId16" imgW="952087" imgH="393529" progId="Equation.DSMT4">
                  <p:embed/>
                </p:oleObj>
              </mc:Choice>
              <mc:Fallback>
                <p:oleObj name="Equation" r:id="rId16" imgW="952087" imgH="393529" progId="Equation.DSMT4">
                  <p:embed/>
                  <p:pic>
                    <p:nvPicPr>
                      <p:cNvPr id="0" name="Picture 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4724400"/>
                        <a:ext cx="19875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50" name="Text Box 50"/>
          <p:cNvSpPr txBox="1">
            <a:spLocks noChangeArrowheads="1"/>
          </p:cNvSpPr>
          <p:nvPr/>
        </p:nvSpPr>
        <p:spPr bwMode="auto">
          <a:xfrm>
            <a:off x="4572000" y="5568950"/>
            <a:ext cx="36070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VËy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tr×nh cã 2 nghiÖm:</a:t>
            </a:r>
          </a:p>
        </p:txBody>
      </p:sp>
      <p:graphicFrame>
        <p:nvGraphicFramePr>
          <p:cNvPr id="25651" name="Object 51"/>
          <p:cNvGraphicFramePr>
            <a:graphicFrameLocks noChangeAspect="1"/>
          </p:cNvGraphicFramePr>
          <p:nvPr/>
        </p:nvGraphicFramePr>
        <p:xfrm>
          <a:off x="5105400" y="5943600"/>
          <a:ext cx="2286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8" name="Equation" r:id="rId18" imgW="1040948" imgH="393529" progId="Equation.DSMT4">
                  <p:embed/>
                </p:oleObj>
              </mc:Choice>
              <mc:Fallback>
                <p:oleObj name="Equation" r:id="rId18" imgW="1040948" imgH="393529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943600"/>
                        <a:ext cx="2286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838200" y="1268413"/>
            <a:ext cx="2998788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200" b="1">
                <a:effectLst/>
                <a:latin typeface=".VnTime" pitchFamily="34" charset="0"/>
              </a:rPr>
              <a:t> ax</a:t>
            </a:r>
            <a:r>
              <a:rPr lang="en-US" sz="2200" b="1" baseline="30000">
                <a:effectLst/>
                <a:latin typeface=".VnTime" pitchFamily="34" charset="0"/>
              </a:rPr>
              <a:t>2 </a:t>
            </a:r>
            <a:r>
              <a:rPr lang="en-US" sz="2200" b="1">
                <a:effectLst/>
                <a:latin typeface=".VnTime" pitchFamily="34" charset="0"/>
              </a:rPr>
              <a:t>+ bx + c = 0  (a </a:t>
            </a:r>
            <a:r>
              <a:rPr lang="en-US" sz="2200" b="1">
                <a:effectLst/>
                <a:latin typeface="Lucida Bright" pitchFamily="18" charset="0"/>
              </a:rPr>
              <a:t>≠ </a:t>
            </a:r>
            <a:r>
              <a:rPr lang="en-US" sz="2200" b="1">
                <a:effectLst/>
                <a:latin typeface=".VnTime" pitchFamily="34" charset="0"/>
              </a:rPr>
              <a:t>0)</a:t>
            </a:r>
            <a:endParaRPr lang="en-US" sz="2200" b="1">
              <a:effectLst/>
              <a:latin typeface="Lucida Bright" pitchFamily="18" charset="0"/>
            </a:endParaRP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457200" y="5041900"/>
            <a:ext cx="795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VËy:</a:t>
            </a:r>
            <a:r>
              <a:rPr lang="en-US" sz="2800">
                <a:effectLst/>
                <a:latin typeface=".VnTime" pitchFamily="34" charset="0"/>
              </a:rPr>
              <a:t> </a:t>
            </a:r>
          </a:p>
        </p:txBody>
      </p:sp>
      <p:graphicFrame>
        <p:nvGraphicFramePr>
          <p:cNvPr id="25672" name="Object 72"/>
          <p:cNvGraphicFramePr>
            <a:graphicFrameLocks noChangeAspect="1"/>
          </p:cNvGraphicFramePr>
          <p:nvPr/>
        </p:nvGraphicFramePr>
        <p:xfrm>
          <a:off x="1371600" y="4889500"/>
          <a:ext cx="19812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9" name="Equation" r:id="rId20" imgW="1066800" imgH="469900" progId="Equation.DSMT4">
                  <p:embed/>
                </p:oleObj>
              </mc:Choice>
              <mc:Fallback>
                <p:oleObj name="Equation" r:id="rId20" imgW="1066800" imgH="4699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89500"/>
                        <a:ext cx="1981200" cy="906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3429000" y="51181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i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(2)</a:t>
            </a:r>
          </a:p>
        </p:txBody>
      </p:sp>
      <p:graphicFrame>
        <p:nvGraphicFramePr>
          <p:cNvPr id="25674" name="Object 74"/>
          <p:cNvGraphicFramePr>
            <a:graphicFrameLocks noChangeAspect="1"/>
          </p:cNvGraphicFramePr>
          <p:nvPr/>
        </p:nvGraphicFramePr>
        <p:xfrm>
          <a:off x="1143000" y="2082800"/>
          <a:ext cx="16002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22" imgW="1002865" imgH="444307" progId="Equation.DSMT4">
                  <p:embed/>
                </p:oleObj>
              </mc:Choice>
              <mc:Fallback>
                <p:oleObj name="Equation" r:id="rId22" imgW="1002865" imgH="44430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082800"/>
                        <a:ext cx="1600200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5" name="Object 75"/>
          <p:cNvGraphicFramePr>
            <a:graphicFrameLocks noChangeAspect="1"/>
          </p:cNvGraphicFramePr>
          <p:nvPr/>
        </p:nvGraphicFramePr>
        <p:xfrm>
          <a:off x="1143000" y="3454400"/>
          <a:ext cx="190500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24" imgW="1333500" imgH="469900" progId="Equation.3">
                  <p:embed/>
                </p:oleObj>
              </mc:Choice>
              <mc:Fallback>
                <p:oleObj name="Equation" r:id="rId24" imgW="1333500" imgH="4699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54400"/>
                        <a:ext cx="1905000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6" name="Object 76"/>
          <p:cNvGraphicFramePr>
            <a:graphicFrameLocks noChangeAspect="1"/>
          </p:cNvGraphicFramePr>
          <p:nvPr/>
        </p:nvGraphicFramePr>
        <p:xfrm>
          <a:off x="533400" y="17653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" name="Equation" r:id="rId26" imgW="215713" imgH="152268" progId="Equation.3">
                  <p:embed/>
                </p:oleObj>
              </mc:Choice>
              <mc:Fallback>
                <p:oleObj name="Equation" r:id="rId26" imgW="215713" imgH="152268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653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7" name="Object 77"/>
          <p:cNvGraphicFramePr>
            <a:graphicFrameLocks noChangeAspect="1"/>
          </p:cNvGraphicFramePr>
          <p:nvPr/>
        </p:nvGraphicFramePr>
        <p:xfrm>
          <a:off x="533400" y="22860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" name="Equation" r:id="rId28" imgW="215713" imgH="152268" progId="Equation.3">
                  <p:embed/>
                </p:oleObj>
              </mc:Choice>
              <mc:Fallback>
                <p:oleObj name="Equation" r:id="rId28" imgW="215713" imgH="152268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8" name="Object 78"/>
          <p:cNvGraphicFramePr>
            <a:graphicFrameLocks noChangeAspect="1"/>
          </p:cNvGraphicFramePr>
          <p:nvPr/>
        </p:nvGraphicFramePr>
        <p:xfrm>
          <a:off x="508000" y="30480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" name="Equation" r:id="rId29" imgW="215713" imgH="152268" progId="Equation.3">
                  <p:embed/>
                </p:oleObj>
              </mc:Choice>
              <mc:Fallback>
                <p:oleObj name="Equation" r:id="rId29" imgW="215713" imgH="152268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0480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9" name="Object 79"/>
          <p:cNvGraphicFramePr>
            <a:graphicFrameLocks noChangeAspect="1"/>
          </p:cNvGraphicFramePr>
          <p:nvPr/>
        </p:nvGraphicFramePr>
        <p:xfrm>
          <a:off x="990600" y="2781300"/>
          <a:ext cx="28956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" name="Equation" r:id="rId30" imgW="2057400" imgH="469900" progId="Equation.3">
                  <p:embed/>
                </p:oleObj>
              </mc:Choice>
              <mc:Fallback>
                <p:oleObj name="Equation" r:id="rId30" imgW="2057400" imgH="4699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81300"/>
                        <a:ext cx="28956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80" name="Object 80"/>
          <p:cNvGraphicFramePr>
            <a:graphicFrameLocks noChangeAspect="1"/>
          </p:cNvGraphicFramePr>
          <p:nvPr/>
        </p:nvGraphicFramePr>
        <p:xfrm>
          <a:off x="533400" y="37211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6" name="Equation" r:id="rId32" imgW="215713" imgH="152268" progId="Equation.3">
                  <p:embed/>
                </p:oleObj>
              </mc:Choice>
              <mc:Fallback>
                <p:oleObj name="Equation" r:id="rId32" imgW="215713" imgH="152268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211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81" name="Object 81"/>
          <p:cNvGraphicFramePr>
            <a:graphicFrameLocks noChangeAspect="1"/>
          </p:cNvGraphicFramePr>
          <p:nvPr/>
        </p:nvGraphicFramePr>
        <p:xfrm>
          <a:off x="1371600" y="4368800"/>
          <a:ext cx="447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" name="Equation" r:id="rId33" imgW="139579" imgH="164957" progId="Equation.3">
                  <p:embed/>
                </p:oleObj>
              </mc:Choice>
              <mc:Fallback>
                <p:oleObj name="Equation" r:id="rId33" imgW="139579" imgH="164957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68800"/>
                        <a:ext cx="447675" cy="381000"/>
                      </a:xfrm>
                      <a:prstGeom prst="rect">
                        <a:avLst/>
                      </a:prstGeom>
                      <a:solidFill>
                        <a:srgbClr val="CCFF33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82" name="Object 82"/>
          <p:cNvGraphicFramePr>
            <a:graphicFrameLocks noChangeAspect="1"/>
          </p:cNvGraphicFramePr>
          <p:nvPr/>
        </p:nvGraphicFramePr>
        <p:xfrm>
          <a:off x="1828800" y="4368800"/>
          <a:ext cx="165893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" name="Equation" r:id="rId35" imgW="660113" imgH="203112" progId="Equation.DSMT4">
                  <p:embed/>
                </p:oleObj>
              </mc:Choice>
              <mc:Fallback>
                <p:oleObj name="Equation" r:id="rId35" imgW="660113" imgH="203112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68800"/>
                        <a:ext cx="1658938" cy="379413"/>
                      </a:xfrm>
                      <a:prstGeom prst="rect">
                        <a:avLst/>
                      </a:prstGeom>
                      <a:solidFill>
                        <a:srgbClr val="CCFF33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83" name="Text Box 83"/>
          <p:cNvSpPr txBox="1">
            <a:spLocks noChangeArrowheads="1"/>
          </p:cNvSpPr>
          <p:nvPr/>
        </p:nvSpPr>
        <p:spPr bwMode="auto">
          <a:xfrm>
            <a:off x="12700" y="43561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Ký hiÖu:</a:t>
            </a:r>
          </a:p>
        </p:txBody>
      </p:sp>
      <p:sp>
        <p:nvSpPr>
          <p:cNvPr id="25684" name="Rectangle 84"/>
          <p:cNvSpPr>
            <a:spLocks noChangeArrowheads="1"/>
          </p:cNvSpPr>
          <p:nvPr/>
        </p:nvSpPr>
        <p:spPr bwMode="auto">
          <a:xfrm>
            <a:off x="1041400" y="1625600"/>
            <a:ext cx="158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860425"/>
            <a:r>
              <a:rPr lang="en-US">
                <a:effectLst/>
                <a:latin typeface=".VnTime" pitchFamily="34" charset="0"/>
              </a:rPr>
              <a:t>ax</a:t>
            </a:r>
            <a:r>
              <a:rPr lang="en-US" baseline="30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+ bx = - </a:t>
            </a:r>
            <a:r>
              <a:rPr lang="en-US" sz="2400">
                <a:effectLst/>
                <a:latin typeface=".VnTime" pitchFamily="34" charset="0"/>
              </a:rPr>
              <a:t>c</a:t>
            </a:r>
          </a:p>
        </p:txBody>
      </p:sp>
      <p:sp>
        <p:nvSpPr>
          <p:cNvPr id="25686" name="Text Box 86"/>
          <p:cNvSpPr txBox="1">
            <a:spLocks noChangeArrowheads="1"/>
          </p:cNvSpPr>
          <p:nvPr/>
        </p:nvSpPr>
        <p:spPr bwMode="auto">
          <a:xfrm>
            <a:off x="3733800" y="1233488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(1)</a:t>
            </a:r>
          </a:p>
        </p:txBody>
      </p:sp>
      <p:sp>
        <p:nvSpPr>
          <p:cNvPr id="25688" name="Text Box 88"/>
          <p:cNvSpPr txBox="1">
            <a:spLocks noChangeArrowheads="1"/>
          </p:cNvSpPr>
          <p:nvPr/>
        </p:nvSpPr>
        <p:spPr bwMode="auto">
          <a:xfrm>
            <a:off x="304800" y="64611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>
              <a:effectLst>
                <a:outerShdw blurRad="38100" dist="38100" dir="2700000" algn="tl">
                  <a:srgbClr val="FFFFFF"/>
                </a:outerShdw>
              </a:effectLst>
              <a:latin typeface="VNI-Times" pitchFamily="2" charset="0"/>
            </a:endParaRPr>
          </a:p>
        </p:txBody>
      </p:sp>
      <p:grpSp>
        <p:nvGrpSpPr>
          <p:cNvPr id="25691" name="Group 91"/>
          <p:cNvGrpSpPr>
            <a:grpSpLocks/>
          </p:cNvGrpSpPr>
          <p:nvPr/>
        </p:nvGrpSpPr>
        <p:grpSpPr bwMode="auto">
          <a:xfrm>
            <a:off x="862013" y="6021281"/>
            <a:ext cx="2490787" cy="384175"/>
            <a:chOff x="543" y="3831"/>
            <a:chExt cx="1569" cy="242"/>
          </a:xfrm>
        </p:grpSpPr>
        <p:graphicFrame>
          <p:nvGraphicFramePr>
            <p:cNvPr id="3111" name="Object 89"/>
            <p:cNvGraphicFramePr>
              <a:graphicFrameLocks noChangeAspect="1"/>
            </p:cNvGraphicFramePr>
            <p:nvPr/>
          </p:nvGraphicFramePr>
          <p:xfrm>
            <a:off x="543" y="3831"/>
            <a:ext cx="48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9" name="Equation" r:id="rId37" imgW="114185" imgH="133347" progId="Equation.3">
                    <p:embed/>
                  </p:oleObj>
                </mc:Choice>
                <mc:Fallback>
                  <p:oleObj name="Equation" r:id="rId37" imgW="114185" imgH="133347" progId="Equation.3">
                    <p:embed/>
                    <p:pic>
                      <p:nvPicPr>
                        <p:cNvPr id="0" name="Picture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" y="3831"/>
                          <a:ext cx="480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FF33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90" name="Text Box 90"/>
            <p:cNvSpPr txBox="1">
              <a:spLocks noChangeArrowheads="1"/>
            </p:cNvSpPr>
            <p:nvPr/>
          </p:nvSpPr>
          <p:spPr bwMode="auto">
            <a:xfrm>
              <a:off x="768" y="3840"/>
              <a:ext cx="13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: </a:t>
              </a:r>
              <a:r>
                <a:rPr lang="en-US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dirty="0" err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đ</a:t>
              </a:r>
              <a:r>
                <a:rPr lang="en-US" dirty="0" err="1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ọc</a:t>
              </a:r>
              <a:r>
                <a:rPr lang="en-US" dirty="0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là</a:t>
              </a:r>
              <a:r>
                <a:rPr lang="en-US" dirty="0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dirty="0" err="1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đenta</a:t>
              </a:r>
              <a:endParaRPr lang="en-US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5692" name="Text Box 92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25693" name="Text Box 93"/>
          <p:cNvSpPr txBox="1">
            <a:spLocks noChangeArrowheads="1"/>
          </p:cNvSpPr>
          <p:nvPr/>
        </p:nvSpPr>
        <p:spPr bwMode="auto">
          <a:xfrm>
            <a:off x="12700" y="46513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</a:t>
            </a: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688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3" dur="2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25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2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2" dur="1000"/>
                                        <p:tgtEl>
                                          <p:spTgt spid="2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2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5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5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5" dur="2000"/>
                                        <p:tgtEl>
                                          <p:spTgt spid="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8" dur="2000"/>
                                        <p:tgtEl>
                                          <p:spTgt spid="2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3" dur="1000"/>
                                        <p:tgtEl>
                                          <p:spTgt spid="2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1000"/>
                                        <p:tgtEl>
                                          <p:spTgt spid="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8" grpId="1"/>
      <p:bldP spid="25610" grpId="0"/>
      <p:bldP spid="25611" grpId="0"/>
      <p:bldP spid="25613" grpId="0"/>
      <p:bldP spid="25645" grpId="0"/>
      <p:bldP spid="25646" grpId="0"/>
      <p:bldP spid="25650" grpId="0"/>
      <p:bldP spid="25670" grpId="0"/>
      <p:bldP spid="25671" grpId="0"/>
      <p:bldP spid="25673" grpId="0"/>
      <p:bldP spid="25683" grpId="0"/>
      <p:bldP spid="25684" grpId="0"/>
      <p:bldP spid="25686" grpId="0"/>
      <p:bldP spid="25692" grpId="0"/>
      <p:bldP spid="2569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057400" y="2286000"/>
            <a:ext cx="538801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CHÚC CÁC EM HỌC TỐT!!!</a:t>
            </a:r>
            <a:endParaRPr lang="en-US" sz="32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 descr="buom xa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400"/>
            <a:ext cx="12954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0" name="Picture 4" descr="new-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62575"/>
            <a:ext cx="2057400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 descr="Picture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850" y="0"/>
            <a:ext cx="10731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Picture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31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810000" y="5029200"/>
          <a:ext cx="150653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Clip" r:id="rId7" imgW="1820863" imgH="2530475" progId="">
                  <p:embed/>
                </p:oleObj>
              </mc:Choice>
              <mc:Fallback>
                <p:oleObj name="Clip" r:id="rId7" imgW="1820863" imgH="2530475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29200"/>
                        <a:ext cx="1506538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342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38"/>
          <p:cNvGrpSpPr>
            <a:grpSpLocks/>
          </p:cNvGrpSpPr>
          <p:nvPr/>
        </p:nvGrpSpPr>
        <p:grpSpPr bwMode="auto">
          <a:xfrm>
            <a:off x="4038600" y="990600"/>
            <a:ext cx="5105400" cy="4527550"/>
            <a:chOff x="2592" y="614"/>
            <a:chExt cx="3216" cy="2852"/>
          </a:xfrm>
        </p:grpSpPr>
        <p:sp>
          <p:nvSpPr>
            <p:cNvPr id="4128" name="Text Box 39"/>
            <p:cNvSpPr txBox="1">
              <a:spLocks noChangeArrowheads="1"/>
            </p:cNvSpPr>
            <p:nvPr/>
          </p:nvSpPr>
          <p:spPr bwMode="auto">
            <a:xfrm>
              <a:off x="2973" y="614"/>
              <a:ext cx="25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endParaRPr lang="en-US" b="1">
                <a:effectLst/>
                <a:latin typeface=".VnTime" pitchFamily="34" charset="0"/>
              </a:endParaRPr>
            </a:p>
          </p:txBody>
        </p:sp>
        <p:sp>
          <p:nvSpPr>
            <p:cNvPr id="4129" name="Text Box 40"/>
            <p:cNvSpPr txBox="1">
              <a:spLocks noChangeArrowheads="1"/>
            </p:cNvSpPr>
            <p:nvPr/>
          </p:nvSpPr>
          <p:spPr bwMode="auto">
            <a:xfrm>
              <a:off x="2687" y="854"/>
              <a:ext cx="27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H·y ®iÒn c¸c biÓu thøc thÝch hîp vµo chç (…) d­íi ®©y.</a:t>
              </a:r>
            </a:p>
          </p:txBody>
        </p:sp>
        <p:sp>
          <p:nvSpPr>
            <p:cNvPr id="4130" name="Text Box 41"/>
            <p:cNvSpPr txBox="1">
              <a:spLocks noChangeArrowheads="1"/>
            </p:cNvSpPr>
            <p:nvPr/>
          </p:nvSpPr>
          <p:spPr bwMode="auto">
            <a:xfrm>
              <a:off x="2821" y="1238"/>
              <a:ext cx="26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a/ NÕu     &gt; 0 th× tõ p/tr×nh (2) suy ra:</a:t>
              </a:r>
              <a:r>
                <a:rPr lang="en-US">
                  <a:effectLst/>
                  <a:latin typeface=".VnTime" pitchFamily="34" charset="0"/>
                </a:rPr>
                <a:t>         </a:t>
              </a:r>
            </a:p>
          </p:txBody>
        </p:sp>
        <p:graphicFrame>
          <p:nvGraphicFramePr>
            <p:cNvPr id="4131" name="Object 42"/>
            <p:cNvGraphicFramePr>
              <a:graphicFrameLocks noChangeAspect="1"/>
            </p:cNvGraphicFramePr>
            <p:nvPr/>
          </p:nvGraphicFramePr>
          <p:xfrm>
            <a:off x="3178" y="1430"/>
            <a:ext cx="94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7" name="Equation" r:id="rId3" imgW="558558" imgH="393529" progId="Equation.DSMT4">
                    <p:embed/>
                  </p:oleObj>
                </mc:Choice>
                <mc:Fallback>
                  <p:oleObj name="Equation" r:id="rId3" imgW="558558" imgH="393529" progId="Equation.DSMT4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8" y="1430"/>
                          <a:ext cx="944" cy="4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83" name="Text Box 43"/>
            <p:cNvSpPr txBox="1">
              <a:spLocks noChangeArrowheads="1"/>
            </p:cNvSpPr>
            <p:nvPr/>
          </p:nvSpPr>
          <p:spPr bwMode="auto">
            <a:xfrm>
              <a:off x="2687" y="1914"/>
              <a:ext cx="23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b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    Do ®ã p/tr×nh </a:t>
              </a:r>
              <a:r>
                <a:rPr lang="en-US" b="1" i="1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(1)</a:t>
              </a:r>
              <a:r>
                <a:rPr lang="en-US" b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cã 2 nghiÖm</a:t>
              </a:r>
            </a:p>
          </p:txBody>
        </p:sp>
        <p:graphicFrame>
          <p:nvGraphicFramePr>
            <p:cNvPr id="4133" name="Object 44"/>
            <p:cNvGraphicFramePr>
              <a:graphicFrameLocks noChangeAspect="1"/>
            </p:cNvGraphicFramePr>
            <p:nvPr/>
          </p:nvGraphicFramePr>
          <p:xfrm>
            <a:off x="3289" y="1224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78" name="Equation" r:id="rId5" imgW="139579" imgH="164957" progId="Equation.3">
                    <p:embed/>
                  </p:oleObj>
                </mc:Choice>
                <mc:Fallback>
                  <p:oleObj name="Equation" r:id="rId5" imgW="139579" imgH="164957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9" y="1224"/>
                          <a:ext cx="203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134" name="Group 45"/>
            <p:cNvGrpSpPr>
              <a:grpSpLocks/>
            </p:cNvGrpSpPr>
            <p:nvPr/>
          </p:nvGrpSpPr>
          <p:grpSpPr bwMode="auto">
            <a:xfrm>
              <a:off x="2827" y="2548"/>
              <a:ext cx="686" cy="381"/>
              <a:chOff x="3120" y="2486"/>
              <a:chExt cx="686" cy="381"/>
            </a:xfrm>
          </p:grpSpPr>
          <p:sp>
            <p:nvSpPr>
              <p:cNvPr id="4139" name="Text Box 46"/>
              <p:cNvSpPr txBox="1">
                <a:spLocks noChangeArrowheads="1"/>
              </p:cNvSpPr>
              <p:nvPr/>
            </p:nvSpPr>
            <p:spPr bwMode="auto">
              <a:xfrm>
                <a:off x="3120" y="2593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860425" eaLnBrk="0" hangingPunct="0"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1pPr>
                <a:lvl2pPr marL="742950" indent="-285750" defTabSz="860425" eaLnBrk="0" hangingPunct="0"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2pPr>
                <a:lvl3pPr marL="1143000" indent="-228600" defTabSz="860425" eaLnBrk="0" hangingPunct="0"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3pPr>
                <a:lvl4pPr marL="1600200" indent="-228600" defTabSz="860425" eaLnBrk="0" hangingPunct="0"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4pPr>
                <a:lvl5pPr marL="2057400" indent="-228600" defTabSz="860425" eaLnBrk="0" hangingPunct="0"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5pPr>
                <a:lvl6pPr marL="2514600" indent="-228600"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6pPr>
                <a:lvl7pPr marL="2971800" indent="-228600"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7pPr>
                <a:lvl8pPr marL="3429000" indent="-228600"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8pPr>
                <a:lvl9pPr marL="3886200" indent="-228600"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NI-Times" pitchFamily="2" charset="0"/>
                  </a:defRPr>
                </a:lvl9pPr>
              </a:lstStyle>
              <a:p>
                <a:pPr eaLnBrk="1" hangingPunct="1"/>
                <a:endParaRPr lang="en-US">
                  <a:effectLst/>
                  <a:latin typeface=".VnTime" pitchFamily="34" charset="0"/>
                </a:endParaRPr>
              </a:p>
            </p:txBody>
          </p:sp>
          <p:graphicFrame>
            <p:nvGraphicFramePr>
              <p:cNvPr id="4140" name="Object 47"/>
              <p:cNvGraphicFramePr>
                <a:graphicFrameLocks noChangeAspect="1"/>
              </p:cNvGraphicFramePr>
              <p:nvPr/>
            </p:nvGraphicFramePr>
            <p:xfrm>
              <a:off x="3604" y="2486"/>
              <a:ext cx="202" cy="3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79" name="Equation" r:id="rId7" imgW="114151" imgH="215619" progId="Equation.3">
                      <p:embed/>
                    </p:oleObj>
                  </mc:Choice>
                  <mc:Fallback>
                    <p:oleObj name="Equation" r:id="rId7" imgW="114151" imgH="215619" progId="Equation.3">
                      <p:embed/>
                      <p:pic>
                        <p:nvPicPr>
                          <p:cNvPr id="0" name="Picture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04" y="2486"/>
                            <a:ext cx="202" cy="381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35" name="Text Box 48"/>
            <p:cNvSpPr txBox="1">
              <a:spLocks noChangeArrowheads="1"/>
            </p:cNvSpPr>
            <p:nvPr/>
          </p:nvSpPr>
          <p:spPr bwMode="auto">
            <a:xfrm>
              <a:off x="2592" y="3216"/>
              <a:ext cx="32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endParaRPr lang="en-US">
                <a:solidFill>
                  <a:srgbClr val="FF0000"/>
                </a:solidFill>
                <a:effectLst/>
                <a:latin typeface=".VnTime" pitchFamily="34" charset="0"/>
              </a:endParaRPr>
            </a:p>
          </p:txBody>
        </p:sp>
        <p:sp>
          <p:nvSpPr>
            <p:cNvPr id="4137" name="Text Box 50"/>
            <p:cNvSpPr txBox="1">
              <a:spLocks noChangeArrowheads="1"/>
            </p:cNvSpPr>
            <p:nvPr/>
          </p:nvSpPr>
          <p:spPr bwMode="auto">
            <a:xfrm>
              <a:off x="2784" y="225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effectLst/>
                  <a:latin typeface=".VnTime" pitchFamily="34" charset="0"/>
                </a:rPr>
                <a:t>x</a:t>
              </a:r>
              <a:r>
                <a:rPr lang="en-US" sz="2400" baseline="-25000">
                  <a:effectLst/>
                  <a:latin typeface=".VnTime" pitchFamily="34" charset="0"/>
                </a:rPr>
                <a:t>1</a:t>
              </a:r>
              <a:r>
                <a:rPr lang="en-US" sz="2400">
                  <a:effectLst/>
                  <a:latin typeface=".VnTime" pitchFamily="34" charset="0"/>
                </a:rPr>
                <a:t>=</a:t>
              </a:r>
            </a:p>
          </p:txBody>
        </p:sp>
        <p:sp>
          <p:nvSpPr>
            <p:cNvPr id="4138" name="Text Box 51"/>
            <p:cNvSpPr txBox="1">
              <a:spLocks noChangeArrowheads="1"/>
            </p:cNvSpPr>
            <p:nvPr/>
          </p:nvSpPr>
          <p:spPr bwMode="auto">
            <a:xfrm>
              <a:off x="4128" y="225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effectLst/>
                  <a:latin typeface=".VnTime" pitchFamily="34" charset="0"/>
                </a:rPr>
                <a:t>x</a:t>
              </a:r>
              <a:r>
                <a:rPr lang="en-US" sz="2400" baseline="-25000">
                  <a:effectLst/>
                  <a:latin typeface=".VnTime" pitchFamily="34" charset="0"/>
                </a:rPr>
                <a:t>2</a:t>
              </a:r>
              <a:r>
                <a:rPr lang="en-US" sz="2400">
                  <a:effectLst/>
                  <a:latin typeface=".VnTime" pitchFamily="34" charset="0"/>
                </a:rPr>
                <a:t>=</a:t>
              </a:r>
            </a:p>
          </p:txBody>
        </p:sp>
      </p:grp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4133850" y="762000"/>
            <a:ext cx="0" cy="609600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-6350" y="1143000"/>
            <a:ext cx="1225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Cho pt: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914400" y="1143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ax</a:t>
            </a:r>
            <a:r>
              <a:rPr lang="en-US" sz="2400" baseline="30000">
                <a:solidFill>
                  <a:srgbClr val="0000FF"/>
                </a:solidFill>
                <a:effectLst/>
                <a:latin typeface=".VnTime" pitchFamily="34" charset="0"/>
              </a:rPr>
              <a:t>2 </a:t>
            </a:r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+ bx + c = 0 (a</a:t>
            </a:r>
            <a:r>
              <a:rPr lang="en-US" sz="2400">
                <a:solidFill>
                  <a:srgbClr val="0000FF"/>
                </a:solidFill>
                <a:effectLst/>
                <a:latin typeface="Lucida Bright" pitchFamily="18" charset="0"/>
              </a:rPr>
              <a:t>≠</a:t>
            </a:r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0)</a:t>
            </a:r>
            <a:endParaRPr lang="en-US" sz="2400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657600" y="11430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i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(1)</a:t>
            </a:r>
          </a:p>
        </p:txBody>
      </p:sp>
      <p:sp>
        <p:nvSpPr>
          <p:cNvPr id="4103" name="Text Box 8"/>
          <p:cNvSpPr txBox="1">
            <a:spLocks noChangeArrowheads="1"/>
          </p:cNvSpPr>
          <p:nvPr/>
        </p:nvSpPr>
        <p:spPr bwMode="auto">
          <a:xfrm>
            <a:off x="4191000" y="935038"/>
            <a:ext cx="557213" cy="4667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effectLst/>
                <a:latin typeface=".VnTime" pitchFamily="34" charset="0"/>
              </a:rPr>
              <a:t>? 1</a:t>
            </a:r>
          </a:p>
        </p:txBody>
      </p:sp>
      <p:sp>
        <p:nvSpPr>
          <p:cNvPr id="4104" name="Rectangle 14"/>
          <p:cNvSpPr>
            <a:spLocks noChangeArrowheads="1"/>
          </p:cNvSpPr>
          <p:nvPr/>
        </p:nvSpPr>
        <p:spPr bwMode="auto">
          <a:xfrm>
            <a:off x="990600" y="1447800"/>
            <a:ext cx="158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860425"/>
            <a:r>
              <a:rPr lang="en-US" dirty="0">
                <a:effectLst/>
                <a:latin typeface=".VnTime" pitchFamily="34" charset="0"/>
              </a:rPr>
              <a:t>ax</a:t>
            </a:r>
            <a:r>
              <a:rPr lang="en-US" baseline="30000" dirty="0">
                <a:effectLst/>
                <a:latin typeface=".VnTime" pitchFamily="34" charset="0"/>
              </a:rPr>
              <a:t>2</a:t>
            </a:r>
            <a:r>
              <a:rPr lang="en-US" dirty="0">
                <a:effectLst/>
                <a:latin typeface=".VnTime" pitchFamily="34" charset="0"/>
              </a:rPr>
              <a:t> + </a:t>
            </a:r>
            <a:r>
              <a:rPr lang="en-US" dirty="0" err="1">
                <a:effectLst/>
                <a:latin typeface=".VnTime" pitchFamily="34" charset="0"/>
              </a:rPr>
              <a:t>bx</a:t>
            </a:r>
            <a:r>
              <a:rPr lang="en-US" dirty="0">
                <a:effectLst/>
                <a:latin typeface=".VnTime" pitchFamily="34" charset="0"/>
              </a:rPr>
              <a:t> = - </a:t>
            </a:r>
            <a:r>
              <a:rPr lang="en-US" sz="2400" dirty="0">
                <a:effectLst/>
                <a:latin typeface=".VnTime" pitchFamily="34" charset="0"/>
              </a:rPr>
              <a:t>c</a:t>
            </a:r>
          </a:p>
        </p:txBody>
      </p:sp>
      <p:graphicFrame>
        <p:nvGraphicFramePr>
          <p:cNvPr id="4105" name="Object 15"/>
          <p:cNvGraphicFramePr>
            <a:graphicFrameLocks noChangeAspect="1"/>
          </p:cNvGraphicFramePr>
          <p:nvPr/>
        </p:nvGraphicFramePr>
        <p:xfrm>
          <a:off x="609600" y="16129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9" imgW="190578" imgH="123900" progId="Equation.3">
                  <p:embed/>
                </p:oleObj>
              </mc:Choice>
              <mc:Fallback>
                <p:oleObj name="Equation" r:id="rId9" imgW="190578" imgH="1239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129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6"/>
          <p:cNvGraphicFramePr>
            <a:graphicFrameLocks noChangeAspect="1"/>
          </p:cNvGraphicFramePr>
          <p:nvPr/>
        </p:nvGraphicFramePr>
        <p:xfrm>
          <a:off x="1066800" y="1808163"/>
          <a:ext cx="16002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11" imgW="1002865" imgH="444307" progId="Equation.DSMT4">
                  <p:embed/>
                </p:oleObj>
              </mc:Choice>
              <mc:Fallback>
                <p:oleObj name="Equation" r:id="rId11" imgW="1002865" imgH="44430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08163"/>
                        <a:ext cx="160020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7"/>
          <p:cNvGraphicFramePr>
            <a:graphicFrameLocks noChangeAspect="1"/>
          </p:cNvGraphicFramePr>
          <p:nvPr/>
        </p:nvGraphicFramePr>
        <p:xfrm>
          <a:off x="1066800" y="2362200"/>
          <a:ext cx="28956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2" name="Equation" r:id="rId13" imgW="2057400" imgH="469900" progId="Equation.3">
                  <p:embed/>
                </p:oleObj>
              </mc:Choice>
              <mc:Fallback>
                <p:oleObj name="Equation" r:id="rId13" imgW="2057400" imgH="4699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28956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8"/>
          <p:cNvGraphicFramePr>
            <a:graphicFrameLocks noChangeAspect="1"/>
          </p:cNvGraphicFramePr>
          <p:nvPr/>
        </p:nvGraphicFramePr>
        <p:xfrm>
          <a:off x="1219200" y="3071813"/>
          <a:ext cx="19050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" name="Equation" r:id="rId15" imgW="1333500" imgH="469900" progId="Equation.3">
                  <p:embed/>
                </p:oleObj>
              </mc:Choice>
              <mc:Fallback>
                <p:oleObj name="Equation" r:id="rId15" imgW="1333500" imgH="4699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071813"/>
                        <a:ext cx="19050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Text Box 19"/>
          <p:cNvSpPr txBox="1">
            <a:spLocks noChangeArrowheads="1"/>
          </p:cNvSpPr>
          <p:nvPr/>
        </p:nvSpPr>
        <p:spPr bwMode="auto">
          <a:xfrm>
            <a:off x="152400" y="3810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Ký hiÖu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:</a:t>
            </a:r>
          </a:p>
        </p:txBody>
      </p:sp>
      <p:graphicFrame>
        <p:nvGraphicFramePr>
          <p:cNvPr id="4110" name="Object 20"/>
          <p:cNvGraphicFramePr>
            <a:graphicFrameLocks noChangeAspect="1"/>
          </p:cNvGraphicFramePr>
          <p:nvPr/>
        </p:nvGraphicFramePr>
        <p:xfrm>
          <a:off x="1381125" y="3810000"/>
          <a:ext cx="365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4" name="Equation" r:id="rId17" imgW="139579" imgH="164957" progId="Equation.3">
                  <p:embed/>
                </p:oleObj>
              </mc:Choice>
              <mc:Fallback>
                <p:oleObj name="Equation" r:id="rId17" imgW="139579" imgH="164957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3810000"/>
                        <a:ext cx="3651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21"/>
          <p:cNvGraphicFramePr>
            <a:graphicFrameLocks noChangeAspect="1"/>
          </p:cNvGraphicFramePr>
          <p:nvPr/>
        </p:nvGraphicFramePr>
        <p:xfrm>
          <a:off x="1828800" y="3810000"/>
          <a:ext cx="12890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5" name="Equation" r:id="rId19" imgW="660113" imgH="203112" progId="Equation.DSMT4">
                  <p:embed/>
                </p:oleObj>
              </mc:Choice>
              <mc:Fallback>
                <p:oleObj name="Equation" r:id="rId19" imgW="660113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10000"/>
                        <a:ext cx="12890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22"/>
          <p:cNvGraphicFramePr>
            <a:graphicFrameLocks noChangeAspect="1"/>
          </p:cNvGraphicFramePr>
          <p:nvPr/>
        </p:nvGraphicFramePr>
        <p:xfrm>
          <a:off x="1143000" y="4427538"/>
          <a:ext cx="198120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6" name="Equation" r:id="rId21" imgW="1066800" imgH="469900" progId="Equation.DSMT4">
                  <p:embed/>
                </p:oleObj>
              </mc:Choice>
              <mc:Fallback>
                <p:oleObj name="Equation" r:id="rId21" imgW="1066800" imgH="4699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27538"/>
                        <a:ext cx="1981200" cy="906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 Box 23"/>
          <p:cNvSpPr txBox="1">
            <a:spLocks noChangeArrowheads="1"/>
          </p:cNvSpPr>
          <p:nvPr/>
        </p:nvSpPr>
        <p:spPr bwMode="auto">
          <a:xfrm>
            <a:off x="352425" y="4586288"/>
            <a:ext cx="866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VËy:</a:t>
            </a:r>
            <a:r>
              <a:rPr lang="en-US" sz="280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352800" y="4572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i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(2)</a:t>
            </a:r>
          </a:p>
        </p:txBody>
      </p:sp>
      <p:graphicFrame>
        <p:nvGraphicFramePr>
          <p:cNvPr id="4115" name="Object 25"/>
          <p:cNvGraphicFramePr>
            <a:graphicFrameLocks noChangeAspect="1"/>
          </p:cNvGraphicFramePr>
          <p:nvPr/>
        </p:nvGraphicFramePr>
        <p:xfrm>
          <a:off x="609600" y="19812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" name="Equation" r:id="rId23" imgW="190578" imgH="123900" progId="Equation.3">
                  <p:embed/>
                </p:oleObj>
              </mc:Choice>
              <mc:Fallback>
                <p:oleObj name="Equation" r:id="rId23" imgW="190578" imgH="12390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6"/>
          <p:cNvGraphicFramePr>
            <a:graphicFrameLocks noChangeAspect="1"/>
          </p:cNvGraphicFramePr>
          <p:nvPr/>
        </p:nvGraphicFramePr>
        <p:xfrm>
          <a:off x="609600" y="25908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8" name="Equation" r:id="rId25" imgW="190578" imgH="123900" progId="Equation.3">
                  <p:embed/>
                </p:oleObj>
              </mc:Choice>
              <mc:Fallback>
                <p:oleObj name="Equation" r:id="rId25" imgW="190578" imgH="1239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7"/>
          <p:cNvGraphicFramePr>
            <a:graphicFrameLocks noChangeAspect="1"/>
          </p:cNvGraphicFramePr>
          <p:nvPr/>
        </p:nvGraphicFramePr>
        <p:xfrm>
          <a:off x="685800" y="3313113"/>
          <a:ext cx="4572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9" name="Equation" r:id="rId27" imgW="190578" imgH="123900" progId="Equation.3">
                  <p:embed/>
                </p:oleObj>
              </mc:Choice>
              <mc:Fallback>
                <p:oleObj name="Equation" r:id="rId27" imgW="190578" imgH="12390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13113"/>
                        <a:ext cx="45720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6613525" y="2436813"/>
            <a:ext cx="1135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..(1)..</a:t>
            </a:r>
          </a:p>
        </p:txBody>
      </p:sp>
      <p:sp>
        <p:nvSpPr>
          <p:cNvPr id="4119" name="Text Box 32"/>
          <p:cNvSpPr txBox="1">
            <a:spLocks noChangeArrowheads="1"/>
          </p:cNvSpPr>
          <p:nvPr/>
        </p:nvSpPr>
        <p:spPr bwMode="auto">
          <a:xfrm>
            <a:off x="6224588" y="356552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effectLst/>
                <a:latin typeface=".VnTime" pitchFamily="34" charset="0"/>
              </a:rPr>
              <a:t>;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7086600" y="3673475"/>
            <a:ext cx="190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....(3)....</a:t>
            </a:r>
          </a:p>
        </p:txBody>
      </p: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4875213" y="36576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....(2)....</a:t>
            </a:r>
          </a:p>
        </p:txBody>
      </p:sp>
      <p:graphicFrame>
        <p:nvGraphicFramePr>
          <p:cNvPr id="10292" name="Object 52"/>
          <p:cNvGraphicFramePr>
            <a:graphicFrameLocks noChangeAspect="1"/>
          </p:cNvGraphicFramePr>
          <p:nvPr/>
        </p:nvGraphicFramePr>
        <p:xfrm>
          <a:off x="6705600" y="2286000"/>
          <a:ext cx="7762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" name="Equation" r:id="rId29" imgW="393529" imgH="431613" progId="Equation.DSMT4">
                  <p:embed/>
                </p:oleObj>
              </mc:Choice>
              <mc:Fallback>
                <p:oleObj name="Equation" r:id="rId29" imgW="393529" imgH="43161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86000"/>
                        <a:ext cx="7762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3" name="Object 53"/>
          <p:cNvGraphicFramePr>
            <a:graphicFrameLocks noChangeAspect="1"/>
          </p:cNvGraphicFramePr>
          <p:nvPr/>
        </p:nvGraphicFramePr>
        <p:xfrm>
          <a:off x="5029200" y="3429000"/>
          <a:ext cx="9413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1" name="Equation" r:id="rId31" imgW="583947" imgH="431613" progId="Equation.3">
                  <p:embed/>
                </p:oleObj>
              </mc:Choice>
              <mc:Fallback>
                <p:oleObj name="Equation" r:id="rId31" imgW="583947" imgH="431613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429000"/>
                        <a:ext cx="941388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4" name="Object 54"/>
          <p:cNvGraphicFramePr>
            <a:graphicFrameLocks noChangeAspect="1"/>
          </p:cNvGraphicFramePr>
          <p:nvPr/>
        </p:nvGraphicFramePr>
        <p:xfrm>
          <a:off x="7239000" y="3505200"/>
          <a:ext cx="9794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" name="Equation" r:id="rId33" imgW="583947" imgH="431613" progId="Equation.DSMT4">
                  <p:embed/>
                </p:oleObj>
              </mc:Choice>
              <mc:Fallback>
                <p:oleObj name="Equation" r:id="rId33" imgW="583947" imgH="43161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505200"/>
                        <a:ext cx="979488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</p:spTree>
    <p:extLst>
      <p:ext uri="{BB962C8B-B14F-4D97-AF65-F5344CB8AC3E}">
        <p14:creationId xmlns:p14="http://schemas.microsoft.com/office/powerpoint/2010/main" val="1213384867"/>
      </p:ext>
    </p:extLst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1" grpId="0"/>
      <p:bldP spid="10275" grpId="0"/>
      <p:bldP spid="102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Line 2"/>
          <p:cNvSpPr>
            <a:spLocks noChangeShapeType="1"/>
          </p:cNvSpPr>
          <p:nvPr/>
        </p:nvSpPr>
        <p:spPr bwMode="auto">
          <a:xfrm>
            <a:off x="4210050" y="762000"/>
            <a:ext cx="0" cy="609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-31750" y="1143000"/>
            <a:ext cx="1225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Cho pt: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14400" y="1143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0000FF"/>
                </a:solidFill>
                <a:effectLst/>
                <a:latin typeface=".VnTime" pitchFamily="34" charset="0"/>
              </a:rPr>
              <a:t>ax</a:t>
            </a:r>
            <a:r>
              <a:rPr lang="en-US" sz="2400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 </a:t>
            </a:r>
            <a:r>
              <a:rPr lang="en-US" sz="2400" b="1">
                <a:solidFill>
                  <a:srgbClr val="0000FF"/>
                </a:solidFill>
                <a:effectLst/>
                <a:latin typeface=".VnTime" pitchFamily="34" charset="0"/>
              </a:rPr>
              <a:t>+ bx + c = 0 (a</a:t>
            </a:r>
            <a:r>
              <a:rPr lang="en-US" sz="2400" b="1">
                <a:solidFill>
                  <a:srgbClr val="0000FF"/>
                </a:solidFill>
                <a:effectLst/>
                <a:latin typeface="Lucida Bright" pitchFamily="18" charset="0"/>
              </a:rPr>
              <a:t>≠</a:t>
            </a:r>
            <a:r>
              <a:rPr lang="en-US" sz="2400" b="1">
                <a:solidFill>
                  <a:srgbClr val="0000FF"/>
                </a:solidFill>
                <a:effectLst/>
                <a:latin typeface=".VnTime" pitchFamily="34" charset="0"/>
              </a:rPr>
              <a:t>0)</a:t>
            </a:r>
            <a:endParaRPr lang="en-US" sz="2400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657600" y="11430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i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(1)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330700" y="935038"/>
            <a:ext cx="557213" cy="46672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effectLst/>
                <a:latin typeface=".VnTime" pitchFamily="34" charset="0"/>
              </a:rPr>
              <a:t>? 1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4343400" y="5788025"/>
            <a:ext cx="557213" cy="4667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effectLst/>
                <a:latin typeface=".VnTime" pitchFamily="34" charset="0"/>
              </a:rPr>
              <a:t>? 2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953000" y="5575300"/>
            <a:ext cx="3521075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200" dirty="0">
              <a:solidFill>
                <a:srgbClr val="0000FF"/>
              </a:solidFill>
              <a:effectLst/>
              <a:latin typeface=".VnTime" pitchFamily="34" charset="0"/>
            </a:endParaRPr>
          </a:p>
          <a:p>
            <a:pPr eaLnBrk="1" hangingPunct="1"/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H·y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gi¶i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thÝch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v×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sao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khi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      &lt; 0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th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× </a:t>
            </a:r>
            <a:r>
              <a:rPr lang="vi-VN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tr×nh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 (1) v« </a:t>
            </a:r>
            <a:r>
              <a:rPr lang="en-US" dirty="0" err="1">
                <a:solidFill>
                  <a:srgbClr val="0000FF"/>
                </a:solidFill>
                <a:effectLst/>
                <a:latin typeface=".VnTime" pitchFamily="34" charset="0"/>
              </a:rPr>
              <a:t>nghiÖm</a:t>
            </a:r>
            <a:r>
              <a:rPr lang="en-US" dirty="0">
                <a:solidFill>
                  <a:srgbClr val="0000FF"/>
                </a:solidFill>
                <a:effectLst/>
                <a:latin typeface=".VnTime" pitchFamily="34" charset="0"/>
              </a:rPr>
              <a:t>.</a:t>
            </a:r>
          </a:p>
        </p:txBody>
      </p:sp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7648575" y="5734050"/>
          <a:ext cx="3143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Equation" r:id="rId3" imgW="139579" imgH="164957" progId="Equation.3">
                  <p:embed/>
                </p:oleObj>
              </mc:Choice>
              <mc:Fallback>
                <p:oleObj name="Equation" r:id="rId3" imgW="139579" imgH="164957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8575" y="5734050"/>
                        <a:ext cx="314325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8" name="AutoShape 10"/>
          <p:cNvSpPr>
            <a:spLocks noChangeAspect="1" noChangeArrowheads="1" noTextEdit="1"/>
          </p:cNvSpPr>
          <p:nvPr/>
        </p:nvSpPr>
        <p:spPr bwMode="auto">
          <a:xfrm>
            <a:off x="5410200" y="44958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990600" y="1447800"/>
            <a:ext cx="158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860425"/>
            <a:r>
              <a:rPr lang="en-US">
                <a:effectLst/>
                <a:latin typeface=".VnTime" pitchFamily="34" charset="0"/>
              </a:rPr>
              <a:t>ax</a:t>
            </a:r>
            <a:r>
              <a:rPr lang="en-US" baseline="30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+ bx = - </a:t>
            </a:r>
            <a:r>
              <a:rPr lang="en-US" sz="2400">
                <a:effectLst/>
                <a:latin typeface=".VnTime" pitchFamily="34" charset="0"/>
              </a:rPr>
              <a:t>c</a:t>
            </a:r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609600" y="16129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5" name="Equation" r:id="rId5" imgW="190578" imgH="123900" progId="Equation.3">
                  <p:embed/>
                </p:oleObj>
              </mc:Choice>
              <mc:Fallback>
                <p:oleObj name="Equation" r:id="rId5" imgW="190578" imgH="1239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129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1066800" y="1808163"/>
          <a:ext cx="16002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6" name="Equation" r:id="rId7" imgW="1002865" imgH="444307" progId="Equation.DSMT4">
                  <p:embed/>
                </p:oleObj>
              </mc:Choice>
              <mc:Fallback>
                <p:oleObj name="Equation" r:id="rId7" imgW="1002865" imgH="444307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08163"/>
                        <a:ext cx="160020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1066800" y="2362200"/>
          <a:ext cx="28956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7" name="Equation" r:id="rId9" imgW="2057400" imgH="469900" progId="Equation.3">
                  <p:embed/>
                </p:oleObj>
              </mc:Choice>
              <mc:Fallback>
                <p:oleObj name="Equation" r:id="rId9" imgW="2057400" imgH="46990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28956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1219200" y="3071813"/>
          <a:ext cx="19050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8" name="Equation" r:id="rId11" imgW="1333500" imgH="469900" progId="Equation.3">
                  <p:embed/>
                </p:oleObj>
              </mc:Choice>
              <mc:Fallback>
                <p:oleObj name="Equation" r:id="rId11" imgW="1333500" imgH="46990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071813"/>
                        <a:ext cx="19050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52400" y="3810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Ký hiÖu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:</a:t>
            </a:r>
          </a:p>
        </p:txBody>
      </p:sp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1381125" y="3810000"/>
          <a:ext cx="365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" name="Equation" r:id="rId13" imgW="114185" imgH="133347" progId="Equation.3">
                  <p:embed/>
                </p:oleObj>
              </mc:Choice>
              <mc:Fallback>
                <p:oleObj name="Equation" r:id="rId13" imgW="114185" imgH="133347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3810000"/>
                        <a:ext cx="3651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1828800" y="3810000"/>
          <a:ext cx="12890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" name="Equation" r:id="rId15" imgW="628692" imgH="171408" progId="Equation.DSMT4">
                  <p:embed/>
                </p:oleObj>
              </mc:Choice>
              <mc:Fallback>
                <p:oleObj name="Equation" r:id="rId15" imgW="628692" imgH="171408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810000"/>
                        <a:ext cx="12890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1143000" y="4427538"/>
          <a:ext cx="198120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" name="Equation" r:id="rId17" imgW="1066800" imgH="469900" progId="Equation.DSMT4">
                  <p:embed/>
                </p:oleObj>
              </mc:Choice>
              <mc:Fallback>
                <p:oleObj name="Equation" r:id="rId17" imgW="1066800" imgH="4699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27538"/>
                        <a:ext cx="1981200" cy="906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52425" y="4586288"/>
            <a:ext cx="866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VËy:</a:t>
            </a:r>
            <a:r>
              <a:rPr lang="en-US" sz="280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3352800" y="4572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i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(2)</a:t>
            </a:r>
          </a:p>
        </p:txBody>
      </p:sp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609600" y="19812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" name="Equation" r:id="rId19" imgW="190578" imgH="123900" progId="Equation.3">
                  <p:embed/>
                </p:oleObj>
              </mc:Choice>
              <mc:Fallback>
                <p:oleObj name="Equation" r:id="rId19" imgW="190578" imgH="1239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609600" y="2590800"/>
          <a:ext cx="457200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" name="Equation" r:id="rId21" imgW="190578" imgH="123900" progId="Equation.3">
                  <p:embed/>
                </p:oleObj>
              </mc:Choice>
              <mc:Fallback>
                <p:oleObj name="Equation" r:id="rId21" imgW="190578" imgH="1239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457200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685800" y="3313113"/>
          <a:ext cx="4572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" name="Equation" r:id="rId23" imgW="190578" imgH="123900" progId="Equation.3">
                  <p:embed/>
                </p:oleObj>
              </mc:Choice>
              <mc:Fallback>
                <p:oleObj name="Equation" r:id="rId23" imgW="190578" imgH="1239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13113"/>
                        <a:ext cx="45720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7597486" y="2955925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  <a:effectLst/>
                <a:latin typeface=".VnTime" pitchFamily="34" charset="0"/>
              </a:rPr>
              <a:t>ph©n</a:t>
            </a:r>
            <a:r>
              <a:rPr lang="en-US" dirty="0">
                <a:solidFill>
                  <a:srgbClr val="FF0000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  <a:latin typeface=".VnTime" pitchFamily="34" charset="0"/>
              </a:rPr>
              <a:t>biÖt</a:t>
            </a:r>
            <a:r>
              <a:rPr lang="en-US" dirty="0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781800" y="4995446"/>
            <a:ext cx="8763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effectLst/>
                <a:latin typeface=".VnTime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.VnTime" pitchFamily="34" charset="0"/>
              </a:rPr>
              <a:t>kÐp</a:t>
            </a:r>
            <a:r>
              <a:rPr lang="en-US" sz="1600" dirty="0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</a:p>
        </p:txBody>
      </p:sp>
      <p:sp>
        <p:nvSpPr>
          <p:cNvPr id="5147" name="Text Box 28"/>
          <p:cNvSpPr txBox="1">
            <a:spLocks noChangeArrowheads="1"/>
          </p:cNvSpPr>
          <p:nvPr/>
        </p:nvSpPr>
        <p:spPr bwMode="auto">
          <a:xfrm>
            <a:off x="6224588" y="356552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effectLst/>
                <a:latin typeface=".VnTime" pitchFamily="34" charset="0"/>
              </a:rPr>
              <a:t>;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781800" y="4648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..(4)..</a:t>
            </a:r>
          </a:p>
        </p:txBody>
      </p:sp>
      <p:grpSp>
        <p:nvGrpSpPr>
          <p:cNvPr id="5149" name="Group 32"/>
          <p:cNvGrpSpPr>
            <a:grpSpLocks/>
          </p:cNvGrpSpPr>
          <p:nvPr/>
        </p:nvGrpSpPr>
        <p:grpSpPr bwMode="auto">
          <a:xfrm>
            <a:off x="4022725" y="977900"/>
            <a:ext cx="5121275" cy="4413250"/>
            <a:chOff x="2592" y="614"/>
            <a:chExt cx="3226" cy="2852"/>
          </a:xfrm>
        </p:grpSpPr>
        <p:sp>
          <p:nvSpPr>
            <p:cNvPr id="5159" name="Text Box 33"/>
            <p:cNvSpPr txBox="1">
              <a:spLocks noChangeArrowheads="1"/>
            </p:cNvSpPr>
            <p:nvPr/>
          </p:nvSpPr>
          <p:spPr bwMode="auto">
            <a:xfrm>
              <a:off x="2973" y="614"/>
              <a:ext cx="25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endParaRPr lang="en-US" b="1">
                <a:effectLst/>
                <a:latin typeface=".VnTime" pitchFamily="34" charset="0"/>
              </a:endParaRPr>
            </a:p>
          </p:txBody>
        </p:sp>
        <p:sp>
          <p:nvSpPr>
            <p:cNvPr id="5160" name="Text Box 34"/>
            <p:cNvSpPr txBox="1">
              <a:spLocks noChangeArrowheads="1"/>
            </p:cNvSpPr>
            <p:nvPr/>
          </p:nvSpPr>
          <p:spPr bwMode="auto">
            <a:xfrm>
              <a:off x="2687" y="854"/>
              <a:ext cx="2784" cy="4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H·y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®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iÒn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c¸c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biÓu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thøc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thÝch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hîp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vµo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 err="1">
                  <a:solidFill>
                    <a:srgbClr val="0000FF"/>
                  </a:solidFill>
                  <a:effectLst/>
                  <a:latin typeface=".VnTime" pitchFamily="34" charset="0"/>
                </a:rPr>
                <a:t>chç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 (…) </a:t>
              </a:r>
              <a:r>
                <a:rPr lang="en-US" b="1" dirty="0" err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dư­íi</a:t>
              </a:r>
              <a:r>
                <a:rPr lang="en-US" b="1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dirty="0">
                  <a:solidFill>
                    <a:srgbClr val="0000FF"/>
                  </a:solidFill>
                  <a:effectLst/>
                  <a:latin typeface=".VnTime" pitchFamily="34" charset="0"/>
                </a:rPr>
                <a:t>®©y.</a:t>
              </a:r>
            </a:p>
          </p:txBody>
        </p:sp>
        <p:sp>
          <p:nvSpPr>
            <p:cNvPr id="5161" name="Text Box 35"/>
            <p:cNvSpPr txBox="1">
              <a:spLocks noChangeArrowheads="1"/>
            </p:cNvSpPr>
            <p:nvPr/>
          </p:nvSpPr>
          <p:spPr bwMode="auto">
            <a:xfrm>
              <a:off x="2821" y="1238"/>
              <a:ext cx="26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a/ NÕu     &gt; 0 th× tõ p/tr×nh (2) suy ra:</a:t>
              </a:r>
              <a:r>
                <a:rPr lang="en-US">
                  <a:effectLst/>
                  <a:latin typeface=".VnTime" pitchFamily="34" charset="0"/>
                </a:rPr>
                <a:t>         </a:t>
              </a:r>
            </a:p>
          </p:txBody>
        </p:sp>
        <p:graphicFrame>
          <p:nvGraphicFramePr>
            <p:cNvPr id="5162" name="Object 36"/>
            <p:cNvGraphicFramePr>
              <a:graphicFrameLocks noChangeAspect="1"/>
            </p:cNvGraphicFramePr>
            <p:nvPr/>
          </p:nvGraphicFramePr>
          <p:xfrm>
            <a:off x="3178" y="1430"/>
            <a:ext cx="94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5" name="Equation" r:id="rId25" imgW="558558" imgH="393529" progId="Equation.DSMT4">
                    <p:embed/>
                  </p:oleObj>
                </mc:Choice>
                <mc:Fallback>
                  <p:oleObj name="Equation" r:id="rId25" imgW="558558" imgH="393529" progId="Equation.DSMT4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78" y="1430"/>
                          <a:ext cx="944" cy="4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045" name="Text Box 37"/>
            <p:cNvSpPr txBox="1">
              <a:spLocks noChangeArrowheads="1"/>
            </p:cNvSpPr>
            <p:nvPr/>
          </p:nvSpPr>
          <p:spPr bwMode="auto">
            <a:xfrm>
              <a:off x="2687" y="1914"/>
              <a:ext cx="23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b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    Do ®ã p/tr×nh </a:t>
              </a:r>
              <a:r>
                <a:rPr lang="en-US" b="1" i="1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(1)</a:t>
              </a:r>
              <a:r>
                <a:rPr lang="en-US" b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cã 2 nghiÖm</a:t>
              </a:r>
            </a:p>
          </p:txBody>
        </p:sp>
        <p:graphicFrame>
          <p:nvGraphicFramePr>
            <p:cNvPr id="5164" name="Object 38"/>
            <p:cNvGraphicFramePr>
              <a:graphicFrameLocks noChangeAspect="1"/>
            </p:cNvGraphicFramePr>
            <p:nvPr/>
          </p:nvGraphicFramePr>
          <p:xfrm>
            <a:off x="3289" y="1224"/>
            <a:ext cx="20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6" name="Equation" r:id="rId27" imgW="139579" imgH="164957" progId="Equation.3">
                    <p:embed/>
                  </p:oleObj>
                </mc:Choice>
                <mc:Fallback>
                  <p:oleObj name="Equation" r:id="rId27" imgW="139579" imgH="164957" progId="Equation.3">
                    <p:embed/>
                    <p:pic>
                      <p:nvPicPr>
                        <p:cNvPr id="0" name="Picture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9" y="1224"/>
                          <a:ext cx="203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65" name="Group 39"/>
            <p:cNvGrpSpPr>
              <a:grpSpLocks/>
            </p:cNvGrpSpPr>
            <p:nvPr/>
          </p:nvGrpSpPr>
          <p:grpSpPr bwMode="auto">
            <a:xfrm>
              <a:off x="2827" y="2592"/>
              <a:ext cx="2991" cy="317"/>
              <a:chOff x="3120" y="2530"/>
              <a:chExt cx="2991" cy="317"/>
            </a:xfrm>
          </p:grpSpPr>
          <p:sp>
            <p:nvSpPr>
              <p:cNvPr id="43048" name="Text Box 40"/>
              <p:cNvSpPr txBox="1">
                <a:spLocks noChangeArrowheads="1"/>
              </p:cNvSpPr>
              <p:nvPr/>
            </p:nvSpPr>
            <p:spPr bwMode="auto">
              <a:xfrm>
                <a:off x="3120" y="2597"/>
                <a:ext cx="299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defTabSz="860425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defTabSz="860425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defTabSz="860425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defTabSz="860425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defTabSz="860425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defTabSz="860425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 b="1" smtClean="0">
                    <a:solidFill>
                      <a:srgbClr val="0000FF"/>
                    </a:solidFill>
                    <a:effectLst/>
                    <a:latin typeface=".VnTime" pitchFamily="34" charset="0"/>
                  </a:rPr>
                  <a:t>b/ NÕu      = 0 th× tõ p/tr×nh </a:t>
                </a:r>
                <a:r>
                  <a:rPr lang="en-US" b="1" i="1" smtClean="0"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.VnTime" pitchFamily="34" charset="0"/>
                  </a:rPr>
                  <a:t>(2)</a:t>
                </a:r>
                <a:r>
                  <a:rPr lang="en-US" b="1" smtClean="0">
                    <a:solidFill>
                      <a:srgbClr val="0000FF"/>
                    </a:solidFill>
                    <a:effectLst/>
                    <a:latin typeface=".VnTime" pitchFamily="34" charset="0"/>
                  </a:rPr>
                  <a:t> suy ra</a:t>
                </a:r>
                <a:r>
                  <a:rPr lang="en-US" smtClean="0">
                    <a:effectLst/>
                    <a:latin typeface=".VnTime" pitchFamily="34" charset="0"/>
                  </a:rPr>
                  <a:t>         </a:t>
                </a:r>
              </a:p>
            </p:txBody>
          </p:sp>
          <p:graphicFrame>
            <p:nvGraphicFramePr>
              <p:cNvPr id="5171" name="Object 41"/>
              <p:cNvGraphicFramePr>
                <a:graphicFrameLocks noChangeAspect="1"/>
              </p:cNvGraphicFramePr>
              <p:nvPr/>
            </p:nvGraphicFramePr>
            <p:xfrm>
              <a:off x="3582" y="2530"/>
              <a:ext cx="247" cy="2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87" name="Equation" r:id="rId29" imgW="139579" imgH="164957" progId="Equation.3">
                      <p:embed/>
                    </p:oleObj>
                  </mc:Choice>
                  <mc:Fallback>
                    <p:oleObj name="Equation" r:id="rId29" imgW="139579" imgH="164957" progId="Equation.3">
                      <p:embed/>
                      <p:pic>
                        <p:nvPicPr>
                          <p:cNvPr id="0" name="Picture 5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82" y="2530"/>
                            <a:ext cx="247" cy="29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3050" name="Text Box 42"/>
            <p:cNvSpPr txBox="1">
              <a:spLocks noChangeArrowheads="1"/>
            </p:cNvSpPr>
            <p:nvPr/>
          </p:nvSpPr>
          <p:spPr bwMode="auto">
            <a:xfrm>
              <a:off x="2592" y="3216"/>
              <a:ext cx="32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b="1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  </a:t>
              </a:r>
              <a:r>
                <a:rPr lang="en-US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Do ®ã p/</a:t>
              </a:r>
              <a:r>
                <a:rPr lang="en-US" dirty="0" err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tr×nh</a:t>
              </a:r>
              <a:r>
                <a:rPr lang="en-US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(1)</a:t>
              </a:r>
              <a:r>
                <a:rPr lang="en-US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dirty="0" err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cã</a:t>
              </a:r>
              <a:r>
                <a:rPr lang="en-US" dirty="0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 </a:t>
              </a:r>
              <a:r>
                <a:rPr lang="en-US" dirty="0" err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nghiÖm</a:t>
              </a:r>
              <a:r>
                <a:rPr lang="en-US" dirty="0" smtClean="0">
                  <a:effectLst/>
                  <a:latin typeface=".VnTime" pitchFamily="34" charset="0"/>
                </a:rPr>
                <a:t>       x</a:t>
              </a:r>
              <a:r>
                <a:rPr lang="en-US" baseline="-25000" dirty="0" smtClean="0">
                  <a:effectLst/>
                  <a:latin typeface=".VnTime" pitchFamily="34" charset="0"/>
                </a:rPr>
                <a:t>1</a:t>
              </a:r>
              <a:r>
                <a:rPr lang="en-US" dirty="0" smtClean="0">
                  <a:effectLst/>
                  <a:latin typeface=".VnTime" pitchFamily="34" charset="0"/>
                </a:rPr>
                <a:t>= x</a:t>
              </a:r>
              <a:r>
                <a:rPr lang="en-US" baseline="-25000" dirty="0" smtClean="0">
                  <a:effectLst/>
                  <a:latin typeface=".VnTime" pitchFamily="34" charset="0"/>
                </a:rPr>
                <a:t>2</a:t>
              </a:r>
              <a:r>
                <a:rPr lang="en-US" dirty="0" smtClean="0">
                  <a:effectLst/>
                  <a:latin typeface=".VnTime" pitchFamily="34" charset="0"/>
                </a:rPr>
                <a:t>=</a:t>
              </a:r>
              <a:r>
                <a:rPr lang="en-US" dirty="0" smtClean="0">
                  <a:solidFill>
                    <a:srgbClr val="FF0000"/>
                  </a:solidFill>
                  <a:effectLst/>
                  <a:latin typeface=".VnTime" pitchFamily="34" charset="0"/>
                </a:rPr>
                <a:t>..(5).. </a:t>
              </a:r>
            </a:p>
          </p:txBody>
        </p:sp>
        <p:graphicFrame>
          <p:nvGraphicFramePr>
            <p:cNvPr id="5167" name="Object 43"/>
            <p:cNvGraphicFramePr>
              <a:graphicFrameLocks noChangeAspect="1"/>
            </p:cNvGraphicFramePr>
            <p:nvPr/>
          </p:nvGraphicFramePr>
          <p:xfrm>
            <a:off x="2880" y="2832"/>
            <a:ext cx="1419" cy="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8" name="Equation" r:id="rId30" imgW="1206500" imgH="431800" progId="Equation.DSMT4">
                    <p:embed/>
                  </p:oleObj>
                </mc:Choice>
                <mc:Fallback>
                  <p:oleObj name="Equation" r:id="rId30" imgW="1206500" imgH="431800" progId="Equation.DSMT4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832"/>
                          <a:ext cx="1419" cy="4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68" name="Text Box 44"/>
            <p:cNvSpPr txBox="1">
              <a:spLocks noChangeArrowheads="1"/>
            </p:cNvSpPr>
            <p:nvPr/>
          </p:nvSpPr>
          <p:spPr bwMode="auto">
            <a:xfrm>
              <a:off x="2784" y="225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effectLst/>
                  <a:latin typeface=".VnTime" pitchFamily="34" charset="0"/>
                </a:rPr>
                <a:t>x</a:t>
              </a:r>
              <a:r>
                <a:rPr lang="en-US" sz="2400" baseline="-25000">
                  <a:effectLst/>
                  <a:latin typeface=".VnTime" pitchFamily="34" charset="0"/>
                </a:rPr>
                <a:t>1</a:t>
              </a:r>
              <a:r>
                <a:rPr lang="en-US" sz="2400">
                  <a:effectLst/>
                  <a:latin typeface=".VnTime" pitchFamily="34" charset="0"/>
                </a:rPr>
                <a:t>=</a:t>
              </a:r>
            </a:p>
          </p:txBody>
        </p:sp>
        <p:sp>
          <p:nvSpPr>
            <p:cNvPr id="5169" name="Text Box 45"/>
            <p:cNvSpPr txBox="1">
              <a:spLocks noChangeArrowheads="1"/>
            </p:cNvSpPr>
            <p:nvPr/>
          </p:nvSpPr>
          <p:spPr bwMode="auto">
            <a:xfrm>
              <a:off x="4128" y="225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effectLst/>
                  <a:latin typeface=".VnTime" pitchFamily="34" charset="0"/>
                </a:rPr>
                <a:t>x</a:t>
              </a:r>
              <a:r>
                <a:rPr lang="en-US" sz="2400" baseline="-25000">
                  <a:effectLst/>
                  <a:latin typeface=".VnTime" pitchFamily="34" charset="0"/>
                </a:rPr>
                <a:t>2</a:t>
              </a:r>
              <a:r>
                <a:rPr lang="en-US" sz="2400">
                  <a:effectLst/>
                  <a:latin typeface=".VnTime" pitchFamily="34" charset="0"/>
                </a:rPr>
                <a:t>=</a:t>
              </a:r>
            </a:p>
          </p:txBody>
        </p:sp>
      </p:grpSp>
      <p:graphicFrame>
        <p:nvGraphicFramePr>
          <p:cNvPr id="5150" name="Object 46"/>
          <p:cNvGraphicFramePr>
            <a:graphicFrameLocks noChangeAspect="1"/>
          </p:cNvGraphicFramePr>
          <p:nvPr/>
        </p:nvGraphicFramePr>
        <p:xfrm>
          <a:off x="6705600" y="2286000"/>
          <a:ext cx="7762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" name="Equation" r:id="rId32" imgW="393529" imgH="431613" progId="Equation.DSMT4">
                  <p:embed/>
                </p:oleObj>
              </mc:Choice>
              <mc:Fallback>
                <p:oleObj name="Equation" r:id="rId32" imgW="393529" imgH="43161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286000"/>
                        <a:ext cx="7762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" name="Object 47"/>
          <p:cNvGraphicFramePr>
            <a:graphicFrameLocks noChangeAspect="1"/>
          </p:cNvGraphicFramePr>
          <p:nvPr/>
        </p:nvGraphicFramePr>
        <p:xfrm>
          <a:off x="5029200" y="3429000"/>
          <a:ext cx="9413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0" name="Equation" r:id="rId34" imgW="583947" imgH="431613" progId="Equation.DSMT4">
                  <p:embed/>
                </p:oleObj>
              </mc:Choice>
              <mc:Fallback>
                <p:oleObj name="Equation" r:id="rId34" imgW="583947" imgH="431613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429000"/>
                        <a:ext cx="941388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2" name="Object 48"/>
          <p:cNvGraphicFramePr>
            <a:graphicFrameLocks noChangeAspect="1"/>
          </p:cNvGraphicFramePr>
          <p:nvPr/>
        </p:nvGraphicFramePr>
        <p:xfrm>
          <a:off x="7239000" y="3433763"/>
          <a:ext cx="9794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" name="Equation" r:id="rId36" imgW="583947" imgH="431613" progId="Equation.DSMT4">
                  <p:embed/>
                </p:oleObj>
              </mc:Choice>
              <mc:Fallback>
                <p:oleObj name="Equation" r:id="rId36" imgW="583947" imgH="431613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433763"/>
                        <a:ext cx="979488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57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274645"/>
              </p:ext>
            </p:extLst>
          </p:nvPr>
        </p:nvGraphicFramePr>
        <p:xfrm>
          <a:off x="8100392" y="4869160"/>
          <a:ext cx="598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2" name="Equation" r:id="rId38" imgW="342751" imgH="393529" progId="Equation.3">
                  <p:embed/>
                </p:oleObj>
              </mc:Choice>
              <mc:Fallback>
                <p:oleObj name="Equation" r:id="rId38" imgW="342751" imgH="393529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4869160"/>
                        <a:ext cx="598487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58" name="Text Box 50"/>
          <p:cNvSpPr txBox="1">
            <a:spLocks noChangeArrowheads="1"/>
          </p:cNvSpPr>
          <p:nvPr/>
        </p:nvSpPr>
        <p:spPr bwMode="auto">
          <a:xfrm>
            <a:off x="6934200" y="47117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 b="1">
                <a:effectLst/>
                <a:latin typeface=".VnTime" pitchFamily="34" charset="0"/>
              </a:rPr>
              <a:t>0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5155" name="Text Box 52"/>
          <p:cNvSpPr txBox="1">
            <a:spLocks noChangeArrowheads="1"/>
          </p:cNvSpPr>
          <p:nvPr/>
        </p:nvSpPr>
        <p:spPr bwMode="auto">
          <a:xfrm>
            <a:off x="6629400" y="4724400"/>
            <a:ext cx="327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>
                <a:effectLst/>
                <a:latin typeface=".VnTime" pitchFamily="34" charset="0"/>
              </a:rPr>
              <a:t>=</a:t>
            </a:r>
          </a:p>
        </p:txBody>
      </p:sp>
      <p:graphicFrame>
        <p:nvGraphicFramePr>
          <p:cNvPr id="5156" name="Object 54"/>
          <p:cNvGraphicFramePr>
            <a:graphicFrameLocks noChangeAspect="1"/>
          </p:cNvGraphicFramePr>
          <p:nvPr/>
        </p:nvGraphicFramePr>
        <p:xfrm>
          <a:off x="2679700" y="4492625"/>
          <a:ext cx="3111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3" name="Equation" r:id="rId40" imgW="114185" imgH="133347" progId="Equation.3">
                  <p:embed/>
                </p:oleObj>
              </mc:Choice>
              <mc:Fallback>
                <p:oleObj name="Equation" r:id="rId40" imgW="114185" imgH="133347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492625"/>
                        <a:ext cx="31115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33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63" name="Text Box 55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3064" name="Text Box 56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</p:spTree>
    <p:extLst>
      <p:ext uri="{BB962C8B-B14F-4D97-AF65-F5344CB8AC3E}">
        <p14:creationId xmlns:p14="http://schemas.microsoft.com/office/powerpoint/2010/main" val="2117409251"/>
      </p:ext>
    </p:extLst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3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/>
      <p:bldP spid="43016" grpId="0"/>
      <p:bldP spid="43033" grpId="0"/>
      <p:bldP spid="43034" grpId="0"/>
      <p:bldP spid="43039" grpId="0"/>
      <p:bldP spid="430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61963" y="12065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i="1" u="sng">
                <a:solidFill>
                  <a:srgbClr val="6600CC"/>
                </a:solidFill>
                <a:effectLst/>
                <a:latin typeface=".VnTime" pitchFamily="34" charset="0"/>
              </a:rPr>
              <a:t>KÕt luËn chung.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1566863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§èi víi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tr×nh  ax</a:t>
            </a:r>
            <a:r>
              <a:rPr lang="en-US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+ bx + c = 0 (a </a:t>
            </a:r>
            <a:r>
              <a:rPr lang="en-US" b="1">
                <a:solidFill>
                  <a:srgbClr val="0000FF"/>
                </a:solidFill>
                <a:effectLst/>
                <a:latin typeface="Lucida Bright" pitchFamily="18" charset="0"/>
              </a:rPr>
              <a:t>≠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0) vµ biÖt thøc</a:t>
            </a:r>
            <a:endParaRPr lang="en-US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329113" y="985838"/>
            <a:ext cx="14287" cy="3519487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55650" y="2714625"/>
          <a:ext cx="137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14625"/>
                        <a:ext cx="137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222500" y="2727325"/>
          <a:ext cx="128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727325"/>
                        <a:ext cx="128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52400" y="3481388"/>
            <a:ext cx="38258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sz="2400" b="1">
                <a:solidFill>
                  <a:srgbClr val="0000CC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 =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.VnTime" pitchFamily="34" charset="0"/>
              </a:rPr>
              <a:t>ph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mtClean="0">
                <a:effectLst/>
                <a:latin typeface=".VnTime" pitchFamily="34" charset="0"/>
              </a:rPr>
              <a:t>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cã</a:t>
            </a:r>
          </a:p>
          <a:p>
            <a:pPr eaLnBrk="1" hangingPunct="1"/>
            <a:endParaRPr lang="en-US" sz="500">
              <a:effectLst/>
              <a:latin typeface=".VnTime" pitchFamily="34" charset="0"/>
            </a:endParaRPr>
          </a:p>
          <a:p>
            <a:pPr eaLnBrk="1" hangingPunct="1"/>
            <a:r>
              <a:rPr lang="en-US">
                <a:effectLst/>
                <a:latin typeface=".VnTime" pitchFamily="34" charset="0"/>
              </a:rPr>
              <a:t> nghiÖm 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kÐp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  <a:r>
              <a:rPr lang="en-US">
                <a:effectLst/>
                <a:latin typeface=".VnTime" pitchFamily="34" charset="0"/>
              </a:rPr>
              <a:t> x</a:t>
            </a:r>
            <a:r>
              <a:rPr lang="en-US" baseline="-25000">
                <a:effectLst/>
                <a:latin typeface=".VnTime" pitchFamily="34" charset="0"/>
              </a:rPr>
              <a:t>1</a:t>
            </a:r>
            <a:r>
              <a:rPr lang="en-US">
                <a:effectLst/>
                <a:latin typeface=".VnTime" pitchFamily="34" charset="0"/>
              </a:rPr>
              <a:t> = x</a:t>
            </a:r>
            <a:r>
              <a:rPr lang="en-US" baseline="-25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=</a:t>
            </a:r>
          </a:p>
        </p:txBody>
      </p:sp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600325" y="3757613"/>
          <a:ext cx="4714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757613"/>
                        <a:ext cx="4714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00025" y="2209800"/>
            <a:ext cx="4086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 &gt;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cã hai nghiÖm 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ph©n biÖt: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61938" y="4391025"/>
            <a:ext cx="4462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 &lt;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.VnTime" pitchFamily="34" charset="0"/>
              </a:rPr>
              <a:t>ph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mtClean="0">
                <a:effectLst/>
                <a:latin typeface=".VnTime" pitchFamily="34" charset="0"/>
              </a:rPr>
              <a:t>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v« nghiÖm.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2166938" y="1857375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9" imgW="799753" imgH="203112" progId="Equation.3">
                  <p:embed/>
                </p:oleObj>
              </mc:Choice>
              <mc:Fallback>
                <p:oleObj name="Equation" r:id="rId9" imgW="799753" imgH="203112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938" y="1857375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4572000" y="838200"/>
            <a:ext cx="1225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smtClean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Bµi tËp:</a:t>
            </a:r>
          </a:p>
        </p:txBody>
      </p:sp>
      <p:grpSp>
        <p:nvGrpSpPr>
          <p:cNvPr id="11303" name="Group 39"/>
          <p:cNvGrpSpPr>
            <a:grpSpLocks/>
          </p:cNvGrpSpPr>
          <p:nvPr/>
        </p:nvGrpSpPr>
        <p:grpSpPr bwMode="auto">
          <a:xfrm>
            <a:off x="4275138" y="1295400"/>
            <a:ext cx="5064125" cy="701675"/>
            <a:chOff x="2693" y="816"/>
            <a:chExt cx="3190" cy="442"/>
          </a:xfrm>
        </p:grpSpPr>
        <p:sp>
          <p:nvSpPr>
            <p:cNvPr id="6174" name="Text Box 24"/>
            <p:cNvSpPr txBox="1">
              <a:spLocks noChangeArrowheads="1"/>
            </p:cNvSpPr>
            <p:nvPr/>
          </p:nvSpPr>
          <p:spPr bwMode="auto">
            <a:xfrm>
              <a:off x="2693" y="816"/>
              <a:ext cx="319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algn="just" eaLnBrk="1" hangingPunct="1"/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Cho </a:t>
              </a:r>
              <a:r>
                <a:rPr lang="vi-VN" b="1" smtClean="0"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b="1" smtClean="0">
                  <a:solidFill>
                    <a:srgbClr val="00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tr×nh ax</a:t>
              </a:r>
              <a:r>
                <a:rPr lang="en-US" b="1" baseline="30000">
                  <a:solidFill>
                    <a:srgbClr val="0000FF"/>
                  </a:solidFill>
                  <a:effectLst/>
                  <a:latin typeface=".VnTime" pitchFamily="34" charset="0"/>
                </a:rPr>
                <a:t>2</a:t>
              </a:r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 + bx + c = 0 (a      0)</a:t>
              </a:r>
            </a:p>
            <a:p>
              <a:pPr algn="just" eaLnBrk="1" hangingPunct="1"/>
              <a:r>
                <a:rPr lang="en-US" b="1">
                  <a:solidFill>
                    <a:srgbClr val="0000FF"/>
                  </a:solidFill>
                  <a:effectLst/>
                  <a:latin typeface=".VnTime" pitchFamily="34" charset="0"/>
                </a:rPr>
                <a:t>Trong c¸c c¸ch viÕt sau, c¸ch viÕt nµo ®óng ?</a:t>
              </a:r>
            </a:p>
          </p:txBody>
        </p:sp>
        <p:graphicFrame>
          <p:nvGraphicFramePr>
            <p:cNvPr id="6175" name="Object 25"/>
            <p:cNvGraphicFramePr>
              <a:graphicFrameLocks noChangeAspect="1"/>
            </p:cNvGraphicFramePr>
            <p:nvPr/>
          </p:nvGraphicFramePr>
          <p:xfrm>
            <a:off x="5269" y="837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8" name="Equation" r:id="rId11" imgW="114185" imgH="114182" progId="Equation.3">
                    <p:embed/>
                  </p:oleObj>
                </mc:Choice>
                <mc:Fallback>
                  <p:oleObj name="Equation" r:id="rId11" imgW="114185" imgH="114182" progId="Equation.3">
                    <p:embed/>
                    <p:pic>
                      <p:nvPicPr>
                        <p:cNvPr id="0" name="Picture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69" y="837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90" name="Group 26"/>
          <p:cNvGrpSpPr>
            <a:grpSpLocks/>
          </p:cNvGrpSpPr>
          <p:nvPr/>
        </p:nvGrpSpPr>
        <p:grpSpPr bwMode="auto">
          <a:xfrm>
            <a:off x="4724400" y="2057400"/>
            <a:ext cx="2873375" cy="541338"/>
            <a:chOff x="2953" y="1234"/>
            <a:chExt cx="1810" cy="341"/>
          </a:xfrm>
        </p:grpSpPr>
        <p:sp>
          <p:nvSpPr>
            <p:cNvPr id="6172" name="Text Box 27"/>
            <p:cNvSpPr txBox="1">
              <a:spLocks noChangeArrowheads="1"/>
            </p:cNvSpPr>
            <p:nvPr/>
          </p:nvSpPr>
          <p:spPr bwMode="auto">
            <a:xfrm>
              <a:off x="2953" y="1248"/>
              <a:ext cx="181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/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a/          = c</a:t>
              </a:r>
              <a:r>
                <a:rPr lang="en-US" sz="2800" baseline="30000">
                  <a:solidFill>
                    <a:srgbClr val="990033"/>
                  </a:solidFill>
                  <a:effectLst/>
                  <a:latin typeface=".VnTime" pitchFamily="34" charset="0"/>
                </a:rPr>
                <a:t>2</a:t>
              </a: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 – 4ab.</a:t>
              </a:r>
            </a:p>
          </p:txBody>
        </p:sp>
        <p:graphicFrame>
          <p:nvGraphicFramePr>
            <p:cNvPr id="6173" name="Object 28"/>
            <p:cNvGraphicFramePr>
              <a:graphicFrameLocks noChangeAspect="1"/>
            </p:cNvGraphicFramePr>
            <p:nvPr/>
          </p:nvGraphicFramePr>
          <p:xfrm>
            <a:off x="3391" y="1234"/>
            <a:ext cx="317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9" name="Equation" r:id="rId13" imgW="114185" imgH="133347" progId="Equation.3">
                    <p:embed/>
                  </p:oleObj>
                </mc:Choice>
                <mc:Fallback>
                  <p:oleObj name="Equation" r:id="rId13" imgW="114185" imgH="133347" progId="Equation.3">
                    <p:embed/>
                    <p:pic>
                      <p:nvPicPr>
                        <p:cNvPr id="0" name="Picture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1" y="1234"/>
                          <a:ext cx="317" cy="2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93" name="Group 29"/>
          <p:cNvGrpSpPr>
            <a:grpSpLocks/>
          </p:cNvGrpSpPr>
          <p:nvPr/>
        </p:nvGrpSpPr>
        <p:grpSpPr bwMode="auto">
          <a:xfrm>
            <a:off x="4724400" y="2438400"/>
            <a:ext cx="3048000" cy="519113"/>
            <a:chOff x="2928" y="1493"/>
            <a:chExt cx="1920" cy="327"/>
          </a:xfrm>
        </p:grpSpPr>
        <p:sp>
          <p:nvSpPr>
            <p:cNvPr id="6170" name="Text Box 30"/>
            <p:cNvSpPr txBox="1">
              <a:spLocks noChangeArrowheads="1"/>
            </p:cNvSpPr>
            <p:nvPr/>
          </p:nvSpPr>
          <p:spPr bwMode="auto">
            <a:xfrm>
              <a:off x="2928" y="1493"/>
              <a:ext cx="19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b/          = a</a:t>
              </a:r>
              <a:r>
                <a:rPr lang="en-US" sz="2800" baseline="30000">
                  <a:solidFill>
                    <a:srgbClr val="990033"/>
                  </a:solidFill>
                  <a:effectLst/>
                  <a:latin typeface=".VnTime" pitchFamily="34" charset="0"/>
                </a:rPr>
                <a:t>2</a:t>
              </a: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 –</a:t>
              </a:r>
              <a:r>
                <a:rPr lang="en-US" sz="2800">
                  <a:effectLst/>
                  <a:latin typeface=".VnTime" pitchFamily="34" charset="0"/>
                </a:rPr>
                <a:t> </a:t>
              </a: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4bc</a:t>
              </a:r>
              <a:endParaRPr lang="en-US" sz="2800">
                <a:effectLst/>
                <a:latin typeface=".VnTime" pitchFamily="34" charset="0"/>
              </a:endParaRPr>
            </a:p>
          </p:txBody>
        </p:sp>
        <p:graphicFrame>
          <p:nvGraphicFramePr>
            <p:cNvPr id="6171" name="Object 31"/>
            <p:cNvGraphicFramePr>
              <a:graphicFrameLocks noChangeAspect="1"/>
            </p:cNvGraphicFramePr>
            <p:nvPr/>
          </p:nvGraphicFramePr>
          <p:xfrm>
            <a:off x="3379" y="1502"/>
            <a:ext cx="317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0" name="Equation" r:id="rId15" imgW="114185" imgH="133347" progId="Equation.3">
                    <p:embed/>
                  </p:oleObj>
                </mc:Choice>
                <mc:Fallback>
                  <p:oleObj name="Equation" r:id="rId15" imgW="114185" imgH="133347" progId="Equation.3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9" y="1502"/>
                          <a:ext cx="317" cy="2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96" name="Group 32"/>
          <p:cNvGrpSpPr>
            <a:grpSpLocks/>
          </p:cNvGrpSpPr>
          <p:nvPr/>
        </p:nvGrpSpPr>
        <p:grpSpPr bwMode="auto">
          <a:xfrm>
            <a:off x="4729163" y="2838450"/>
            <a:ext cx="3200400" cy="525463"/>
            <a:chOff x="2928" y="1766"/>
            <a:chExt cx="2016" cy="331"/>
          </a:xfrm>
        </p:grpSpPr>
        <p:sp>
          <p:nvSpPr>
            <p:cNvPr id="6168" name="Text Box 33"/>
            <p:cNvSpPr txBox="1">
              <a:spLocks noChangeArrowheads="1"/>
            </p:cNvSpPr>
            <p:nvPr/>
          </p:nvSpPr>
          <p:spPr bwMode="auto">
            <a:xfrm>
              <a:off x="2928" y="1770"/>
              <a:ext cx="20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c/           = b</a:t>
              </a:r>
              <a:r>
                <a:rPr lang="en-US" sz="2800" baseline="30000">
                  <a:solidFill>
                    <a:srgbClr val="990033"/>
                  </a:solidFill>
                  <a:effectLst/>
                  <a:latin typeface=".VnTime" pitchFamily="34" charset="0"/>
                </a:rPr>
                <a:t>2</a:t>
              </a: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 – 4ac.</a:t>
              </a:r>
            </a:p>
          </p:txBody>
        </p:sp>
        <p:graphicFrame>
          <p:nvGraphicFramePr>
            <p:cNvPr id="6169" name="Object 34"/>
            <p:cNvGraphicFramePr>
              <a:graphicFrameLocks noChangeAspect="1"/>
            </p:cNvGraphicFramePr>
            <p:nvPr/>
          </p:nvGraphicFramePr>
          <p:xfrm>
            <a:off x="3377" y="1766"/>
            <a:ext cx="317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1" name="Equation" r:id="rId17" imgW="114185" imgH="133347" progId="Equation.3">
                    <p:embed/>
                  </p:oleObj>
                </mc:Choice>
                <mc:Fallback>
                  <p:oleObj name="Equation" r:id="rId17" imgW="114185" imgH="133347" progId="Equation.3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7" y="1766"/>
                          <a:ext cx="317" cy="2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99" name="Group 35"/>
          <p:cNvGrpSpPr>
            <a:grpSpLocks/>
          </p:cNvGrpSpPr>
          <p:nvPr/>
        </p:nvGrpSpPr>
        <p:grpSpPr bwMode="auto">
          <a:xfrm>
            <a:off x="4724400" y="3200400"/>
            <a:ext cx="3200400" cy="544513"/>
            <a:chOff x="2928" y="2040"/>
            <a:chExt cx="2016" cy="343"/>
          </a:xfrm>
        </p:grpSpPr>
        <p:sp>
          <p:nvSpPr>
            <p:cNvPr id="6166" name="Text Box 36"/>
            <p:cNvSpPr txBox="1">
              <a:spLocks noChangeArrowheads="1"/>
            </p:cNvSpPr>
            <p:nvPr/>
          </p:nvSpPr>
          <p:spPr bwMode="auto">
            <a:xfrm>
              <a:off x="2928" y="2056"/>
              <a:ext cx="20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1pPr>
              <a:lvl2pPr marL="742950" indent="-28575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2pPr>
              <a:lvl3pPr marL="11430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3pPr>
              <a:lvl4pPr marL="16002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4pPr>
              <a:lvl5pPr marL="2057400" indent="-228600" defTabSz="860425" eaLnBrk="0" hangingPunct="0">
                <a:defRPr sz="2000">
                  <a:solidFill>
                    <a:schemeClr val="tx1"/>
                  </a:solidFill>
                  <a:latin typeface="VNI-Times" pitchFamily="2" charset="0"/>
                </a:defRPr>
              </a:lvl5pPr>
              <a:lvl6pPr marL="25146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6pPr>
              <a:lvl7pPr marL="29718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7pPr>
              <a:lvl8pPr marL="34290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8pPr>
              <a:lvl9pPr marL="3886200" indent="-228600" defTabSz="860425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d/           = b</a:t>
              </a:r>
              <a:r>
                <a:rPr lang="en-US" sz="2800" baseline="30000">
                  <a:solidFill>
                    <a:srgbClr val="990033"/>
                  </a:solidFill>
                  <a:effectLst/>
                  <a:latin typeface=".VnTime" pitchFamily="34" charset="0"/>
                </a:rPr>
                <a:t>2</a:t>
              </a:r>
              <a:r>
                <a:rPr lang="en-US" sz="2800">
                  <a:solidFill>
                    <a:srgbClr val="990033"/>
                  </a:solidFill>
                  <a:effectLst/>
                  <a:latin typeface=".VnTime" pitchFamily="34" charset="0"/>
                </a:rPr>
                <a:t> – 4bc</a:t>
              </a:r>
              <a:r>
                <a:rPr lang="en-US" sz="2800">
                  <a:effectLst/>
                  <a:latin typeface=".VnTime" pitchFamily="34" charset="0"/>
                </a:rPr>
                <a:t>.</a:t>
              </a:r>
            </a:p>
          </p:txBody>
        </p:sp>
        <p:graphicFrame>
          <p:nvGraphicFramePr>
            <p:cNvPr id="6167" name="Object 37"/>
            <p:cNvGraphicFramePr>
              <a:graphicFrameLocks noChangeAspect="1"/>
            </p:cNvGraphicFramePr>
            <p:nvPr/>
          </p:nvGraphicFramePr>
          <p:xfrm>
            <a:off x="3391" y="2040"/>
            <a:ext cx="317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2" name="Equation" r:id="rId19" imgW="114185" imgH="133347" progId="Equation.3">
                    <p:embed/>
                  </p:oleObj>
                </mc:Choice>
                <mc:Fallback>
                  <p:oleObj name="Equation" r:id="rId19" imgW="114185" imgH="133347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91" y="2040"/>
                          <a:ext cx="317" cy="2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02" name="Oval 38"/>
          <p:cNvSpPr>
            <a:spLocks noChangeArrowheads="1"/>
          </p:cNvSpPr>
          <p:nvPr/>
        </p:nvSpPr>
        <p:spPr bwMode="auto">
          <a:xfrm>
            <a:off x="4724400" y="2895600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 useBgFill="1"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2224088" y="1941139"/>
            <a:ext cx="1524000" cy="2444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000">
              <a:effectLst/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221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5" dur="2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5" grpId="0"/>
      <p:bldP spid="11278" grpId="0"/>
      <p:bldP spid="11281" grpId="0"/>
      <p:bldP spid="11286" grpId="0"/>
      <p:bldP spid="11302" grpId="0" animBg="1"/>
      <p:bldP spid="11304" grpId="0" animBg="1"/>
      <p:bldP spid="1130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61963" y="12065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i="1" u="sng">
                <a:solidFill>
                  <a:srgbClr val="6600CC"/>
                </a:solidFill>
                <a:effectLst/>
                <a:latin typeface=".VnTime" pitchFamily="34" charset="0"/>
              </a:rPr>
              <a:t>KÕt luËn chung.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1566863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§èi víi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tr×nh  ax</a:t>
            </a:r>
            <a:r>
              <a:rPr lang="en-US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+ bx + c = 0 (a </a:t>
            </a:r>
            <a:r>
              <a:rPr lang="en-US" b="1">
                <a:solidFill>
                  <a:srgbClr val="0000FF"/>
                </a:solidFill>
                <a:effectLst/>
                <a:latin typeface="Lucida Bright" pitchFamily="18" charset="0"/>
              </a:rPr>
              <a:t>≠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0) vµ biÖt thøc</a:t>
            </a:r>
            <a:endParaRPr lang="en-US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4500563" y="838200"/>
            <a:ext cx="0" cy="6019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755650" y="2714625"/>
          <a:ext cx="137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7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14625"/>
                        <a:ext cx="137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222500" y="2727325"/>
          <a:ext cx="128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727325"/>
                        <a:ext cx="128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52400" y="3481388"/>
            <a:ext cx="38258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sz="2400" b="1">
                <a:solidFill>
                  <a:srgbClr val="0000CC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 =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.VnTime" pitchFamily="34" charset="0"/>
              </a:rPr>
              <a:t>ph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mtClean="0">
                <a:effectLst/>
                <a:latin typeface=".VnTime" pitchFamily="34" charset="0"/>
              </a:rPr>
              <a:t>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cã</a:t>
            </a:r>
          </a:p>
          <a:p>
            <a:pPr eaLnBrk="1" hangingPunct="1"/>
            <a:endParaRPr lang="en-US" sz="500">
              <a:effectLst/>
              <a:latin typeface=".VnTime" pitchFamily="34" charset="0"/>
            </a:endParaRPr>
          </a:p>
          <a:p>
            <a:pPr eaLnBrk="1" hangingPunct="1"/>
            <a:r>
              <a:rPr lang="en-US">
                <a:effectLst/>
                <a:latin typeface=".VnTime" pitchFamily="34" charset="0"/>
              </a:rPr>
              <a:t> nghiÖm 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kÐp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  <a:r>
              <a:rPr lang="en-US">
                <a:effectLst/>
                <a:latin typeface=".VnTime" pitchFamily="34" charset="0"/>
              </a:rPr>
              <a:t> x</a:t>
            </a:r>
            <a:r>
              <a:rPr lang="en-US" baseline="-25000">
                <a:effectLst/>
                <a:latin typeface=".VnTime" pitchFamily="34" charset="0"/>
              </a:rPr>
              <a:t>1</a:t>
            </a:r>
            <a:r>
              <a:rPr lang="en-US">
                <a:effectLst/>
                <a:latin typeface=".VnTime" pitchFamily="34" charset="0"/>
              </a:rPr>
              <a:t> = x</a:t>
            </a:r>
            <a:r>
              <a:rPr lang="en-US" baseline="-25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=</a:t>
            </a: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600325" y="3757613"/>
          <a:ext cx="4714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757613"/>
                        <a:ext cx="4714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0025" y="2209800"/>
            <a:ext cx="381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 &gt;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.VnTime" pitchFamily="34" charset="0"/>
              </a:rPr>
              <a:t>ph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mtClean="0">
                <a:effectLst/>
                <a:latin typeface=".VnTime" pitchFamily="34" charset="0"/>
              </a:rPr>
              <a:t>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cã hai nghiÖm 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ph©n biÖt: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61938" y="4391025"/>
            <a:ext cx="461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 &lt;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 smtClean="0">
                <a:effectLst/>
                <a:latin typeface=".VnTime" pitchFamily="34" charset="0"/>
              </a:rPr>
              <a:t>ph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mtClean="0">
                <a:effectLst/>
                <a:latin typeface=".VnTime" pitchFamily="34" charset="0"/>
              </a:rPr>
              <a:t>ng</a:t>
            </a:r>
            <a:r>
              <a:rPr lang="en-US" smtClean="0">
                <a:effectLst/>
                <a:latin typeface=".VnTime" pitchFamily="34" charset="0"/>
              </a:rPr>
              <a:t> </a:t>
            </a:r>
            <a:r>
              <a:rPr lang="en-US">
                <a:effectLst/>
                <a:latin typeface=".VnTime" pitchFamily="34" charset="0"/>
              </a:rPr>
              <a:t>tr×nh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v« nghiÖm.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224088" y="1857375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0" name="Equation" r:id="rId9" imgW="799753" imgH="203112" progId="Equation.3">
                  <p:embed/>
                </p:oleObj>
              </mc:Choice>
              <mc:Fallback>
                <p:oleObj name="Equation" r:id="rId9" imgW="799753" imgH="203112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1857375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-42863" y="4930775"/>
            <a:ext cx="4614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C¸c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gi¶i </a:t>
            </a:r>
            <a:r>
              <a:rPr lang="vi-VN" b="1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tr×nh bËc hai b»ng c«ng thøc nghiÖm</a:t>
            </a:r>
            <a:r>
              <a:rPr lang="en-US" b="1" u="sng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4763" y="5508625"/>
            <a:ext cx="26132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solidFill>
                  <a:schemeClr val="tx2"/>
                </a:solidFill>
                <a:effectLst/>
                <a:latin typeface=".VnTime" pitchFamily="34" charset="0"/>
              </a:rPr>
              <a:t>B</a:t>
            </a:r>
            <a:r>
              <a:rPr lang="en-US" dirty="0" err="1" smtClean="0">
                <a:solidFill>
                  <a:schemeClr val="tx2"/>
                </a:solidFill>
              </a:rPr>
              <a:t>ướ</a:t>
            </a:r>
            <a:r>
              <a:rPr lang="en-US" dirty="0" err="1" smtClean="0">
                <a:solidFill>
                  <a:schemeClr val="tx2"/>
                </a:solidFill>
                <a:effectLst/>
              </a:rPr>
              <a:t>c</a:t>
            </a:r>
            <a:r>
              <a:rPr lang="en-US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dirty="0">
                <a:solidFill>
                  <a:schemeClr val="tx2"/>
                </a:solidFill>
                <a:effectLst/>
              </a:rPr>
              <a:t>1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X¸c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®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Þnh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a,b,c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4763" y="5848350"/>
            <a:ext cx="18279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effectLst/>
                <a:latin typeface=".VnTime" pitchFamily="34" charset="0"/>
              </a:rPr>
              <a:t>B</a:t>
            </a:r>
            <a:r>
              <a:rPr lang="en-US" dirty="0" err="1" smtClean="0"/>
              <a:t>ướ</a:t>
            </a:r>
            <a:r>
              <a:rPr lang="en-US" dirty="0" err="1" smtClean="0">
                <a:effectLst/>
              </a:rPr>
              <a:t>c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2</a:t>
            </a:r>
            <a:r>
              <a:rPr lang="en-US" dirty="0">
                <a:effectLst/>
                <a:latin typeface=".VnTime" pitchFamily="34" charset="0"/>
              </a:rPr>
              <a:t>. </a:t>
            </a:r>
            <a:r>
              <a:rPr lang="en-US" dirty="0" err="1">
                <a:effectLst/>
                <a:latin typeface=".VnTime" pitchFamily="34" charset="0"/>
              </a:rPr>
              <a:t>TÝnh</a:t>
            </a:r>
            <a:r>
              <a:rPr lang="en-US" dirty="0">
                <a:effectLst/>
                <a:latin typeface=".VnTime" pitchFamily="34" charset="0"/>
              </a:rPr>
              <a:t> </a:t>
            </a:r>
            <a:r>
              <a:rPr lang="en-US" dirty="0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4763" y="6178550"/>
            <a:ext cx="4484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  0. </a:t>
            </a:r>
            <a:r>
              <a:rPr lang="en-US" sz="1900" b="1">
                <a:effectLst/>
                <a:latin typeface=".VnTime" pitchFamily="34" charset="0"/>
              </a:rPr>
              <a:t>TÝnh nghiÖm theo c«ng thøc</a:t>
            </a:r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80963" y="6505575"/>
            <a:ext cx="4200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effectLst/>
                <a:latin typeface=".VnTime" pitchFamily="34" charset="0"/>
              </a:rPr>
              <a:t>&lt; 0. KÕt luËn p.tr×nh v« nghiÖm</a:t>
            </a:r>
          </a:p>
        </p:txBody>
      </p:sp>
      <p:sp>
        <p:nvSpPr>
          <p:cNvPr id="48165" name="Text Box 37"/>
          <p:cNvSpPr txBox="1">
            <a:spLocks noChangeArrowheads="1"/>
          </p:cNvSpPr>
          <p:nvPr/>
        </p:nvSpPr>
        <p:spPr bwMode="auto">
          <a:xfrm>
            <a:off x="4495800" y="804863"/>
            <a:ext cx="15552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* 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dông</a:t>
            </a:r>
          </a:p>
        </p:txBody>
      </p:sp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4833938" y="1204913"/>
            <a:ext cx="30668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VD: Gi¶i </a:t>
            </a:r>
            <a:r>
              <a:rPr lang="vi-VN" sz="24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smtClean="0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  <a:r>
              <a:rPr lang="en-US" sz="2400">
                <a:solidFill>
                  <a:srgbClr val="0000FF"/>
                </a:solidFill>
                <a:effectLst/>
                <a:latin typeface=".VnTime" pitchFamily="34" charset="0"/>
              </a:rPr>
              <a:t>tr×nh.</a:t>
            </a:r>
          </a:p>
        </p:txBody>
      </p:sp>
      <p:sp>
        <p:nvSpPr>
          <p:cNvPr id="48167" name="Text Box 39"/>
          <p:cNvSpPr txBox="1">
            <a:spLocks noChangeArrowheads="1"/>
          </p:cNvSpPr>
          <p:nvPr/>
        </p:nvSpPr>
        <p:spPr bwMode="auto">
          <a:xfrm>
            <a:off x="5894388" y="1597025"/>
            <a:ext cx="1839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FF"/>
                </a:solidFill>
                <a:effectLst/>
                <a:latin typeface=".VnTime" pitchFamily="34" charset="0"/>
              </a:rPr>
              <a:t>3x</a:t>
            </a:r>
            <a:r>
              <a:rPr lang="en-US" b="1" baseline="30000" dirty="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 dirty="0">
                <a:solidFill>
                  <a:srgbClr val="0000FF"/>
                </a:solidFill>
                <a:effectLst/>
                <a:latin typeface=".VnTime" pitchFamily="34" charset="0"/>
              </a:rPr>
              <a:t> + 5x – 1 = 0</a:t>
            </a:r>
          </a:p>
        </p:txBody>
      </p:sp>
      <p:sp>
        <p:nvSpPr>
          <p:cNvPr id="48168" name="Text Box 40"/>
          <p:cNvSpPr txBox="1">
            <a:spLocks noChangeArrowheads="1"/>
          </p:cNvSpPr>
          <p:nvPr/>
        </p:nvSpPr>
        <p:spPr bwMode="auto">
          <a:xfrm>
            <a:off x="4724400" y="2216150"/>
            <a:ext cx="2497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b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+  a = 3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,</a:t>
            </a:r>
            <a:r>
              <a:rPr lang="en-US" b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b = 5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, </a:t>
            </a:r>
            <a:r>
              <a:rPr lang="en-US" b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c = -1</a:t>
            </a:r>
          </a:p>
        </p:txBody>
      </p:sp>
      <p:sp>
        <p:nvSpPr>
          <p:cNvPr id="48169" name="Text Box 41"/>
          <p:cNvSpPr txBox="1">
            <a:spLocks noChangeArrowheads="1"/>
          </p:cNvSpPr>
          <p:nvPr/>
        </p:nvSpPr>
        <p:spPr bwMode="auto">
          <a:xfrm>
            <a:off x="5815013" y="3219450"/>
            <a:ext cx="1692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= 25 + 12 = 37</a:t>
            </a:r>
          </a:p>
        </p:txBody>
      </p:sp>
      <p:graphicFrame>
        <p:nvGraphicFramePr>
          <p:cNvPr id="48170" name="Object 42"/>
          <p:cNvGraphicFramePr>
            <a:graphicFrameLocks noChangeAspect="1"/>
          </p:cNvGraphicFramePr>
          <p:nvPr/>
        </p:nvGraphicFramePr>
        <p:xfrm>
          <a:off x="4886325" y="4279900"/>
          <a:ext cx="18097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1" name="Equation" r:id="rId11" imgW="876300" imgH="431800" progId="Equation.3">
                  <p:embed/>
                </p:oleObj>
              </mc:Choice>
              <mc:Fallback>
                <p:oleObj name="Equation" r:id="rId11" imgW="876300" imgH="4318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4279900"/>
                        <a:ext cx="180975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71" name="Object 43"/>
          <p:cNvGraphicFramePr>
            <a:graphicFrameLocks noChangeAspect="1"/>
          </p:cNvGraphicFramePr>
          <p:nvPr/>
        </p:nvGraphicFramePr>
        <p:xfrm>
          <a:off x="4956175" y="5041900"/>
          <a:ext cx="1663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2" name="Equation" r:id="rId13" imgW="888614" imgH="431613" progId="Equation.3">
                  <p:embed/>
                </p:oleObj>
              </mc:Choice>
              <mc:Fallback>
                <p:oleObj name="Equation" r:id="rId13" imgW="888614" imgH="431613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5041900"/>
                        <a:ext cx="16637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192" name="Group 64"/>
          <p:cNvGrpSpPr>
            <a:grpSpLocks/>
          </p:cNvGrpSpPr>
          <p:nvPr/>
        </p:nvGrpSpPr>
        <p:grpSpPr bwMode="auto">
          <a:xfrm>
            <a:off x="4972050" y="3533777"/>
            <a:ext cx="4095750" cy="709613"/>
            <a:chOff x="3132" y="2226"/>
            <a:chExt cx="2580" cy="447"/>
          </a:xfrm>
        </p:grpSpPr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132" y="2266"/>
              <a:ext cx="258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>
                <a:defRPr/>
              </a:pP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Do    &gt; 0 </a:t>
              </a:r>
              <a:r>
                <a:rPr lang="en-US" b="1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nªn</a:t>
              </a:r>
              <a:r>
                <a:rPr lang="en-US" b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vi-VN" b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phương</a:t>
              </a:r>
              <a:r>
                <a:rPr lang="en-US" b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tr×nh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cã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VNI-Times" pitchFamily="2" charset="0"/>
                </a:rPr>
                <a:t>hai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nghiÖm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ph©n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b="1" dirty="0" err="1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biÖt</a:t>
              </a: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.VnTime" pitchFamily="34" charset="0"/>
                </a:rPr>
                <a:t>.</a:t>
              </a:r>
            </a:p>
          </p:txBody>
        </p:sp>
        <p:graphicFrame>
          <p:nvGraphicFramePr>
            <p:cNvPr id="7209" name="Object 49"/>
            <p:cNvGraphicFramePr>
              <a:graphicFrameLocks noChangeAspect="1"/>
            </p:cNvGraphicFramePr>
            <p:nvPr/>
          </p:nvGraphicFramePr>
          <p:xfrm>
            <a:off x="3312" y="2226"/>
            <a:ext cx="342" cy="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93" name="Equation" r:id="rId15" imgW="114185" imgH="133347" progId="Equation.DSMT4">
                    <p:embed/>
                  </p:oleObj>
                </mc:Choice>
                <mc:Fallback>
                  <p:oleObj name="Equation" r:id="rId15" imgW="114185" imgH="133347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2226"/>
                          <a:ext cx="342" cy="2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8178" name="Object 50"/>
          <p:cNvGraphicFramePr>
            <a:graphicFrameLocks noChangeAspect="1"/>
          </p:cNvGraphicFramePr>
          <p:nvPr/>
        </p:nvGraphicFramePr>
        <p:xfrm>
          <a:off x="6842125" y="4292600"/>
          <a:ext cx="13779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" name="Equation" r:id="rId17" imgW="774364" imgH="431613" progId="Equation.3">
                  <p:embed/>
                </p:oleObj>
              </mc:Choice>
              <mc:Fallback>
                <p:oleObj name="Equation" r:id="rId17" imgW="774364" imgH="431613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25" y="4292600"/>
                        <a:ext cx="137795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79" name="Object 51"/>
          <p:cNvGraphicFramePr>
            <a:graphicFrameLocks noChangeAspect="1"/>
          </p:cNvGraphicFramePr>
          <p:nvPr/>
        </p:nvGraphicFramePr>
        <p:xfrm>
          <a:off x="6848475" y="5073650"/>
          <a:ext cx="1295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5" name="Equation" r:id="rId19" imgW="774364" imgH="431613" progId="Equation.3">
                  <p:embed/>
                </p:oleObj>
              </mc:Choice>
              <mc:Fallback>
                <p:oleObj name="Equation" r:id="rId19" imgW="774364" imgH="431613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8475" y="5073650"/>
                        <a:ext cx="1295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80" name="Object 52"/>
          <p:cNvGraphicFramePr>
            <a:graphicFrameLocks noChangeAspect="1"/>
          </p:cNvGraphicFramePr>
          <p:nvPr/>
        </p:nvGraphicFramePr>
        <p:xfrm>
          <a:off x="5857875" y="2895600"/>
          <a:ext cx="5270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6" name="Equation" r:id="rId21" imgW="291973" imgH="203112" progId="Equation.DSMT4">
                  <p:embed/>
                </p:oleObj>
              </mc:Choice>
              <mc:Fallback>
                <p:oleObj name="Equation" r:id="rId21" imgW="291973" imgH="203112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2895600"/>
                        <a:ext cx="5270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82" name="Text Box 54"/>
          <p:cNvSpPr txBox="1">
            <a:spLocks noChangeArrowheads="1"/>
          </p:cNvSpPr>
          <p:nvPr/>
        </p:nvSpPr>
        <p:spPr bwMode="auto">
          <a:xfrm>
            <a:off x="6591300" y="2881313"/>
            <a:ext cx="374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.3</a:t>
            </a:r>
          </a:p>
        </p:txBody>
      </p:sp>
      <p:sp>
        <p:nvSpPr>
          <p:cNvPr id="48183" name="Text Box 55"/>
          <p:cNvSpPr txBox="1">
            <a:spLocks noChangeArrowheads="1"/>
          </p:cNvSpPr>
          <p:nvPr/>
        </p:nvSpPr>
        <p:spPr bwMode="auto">
          <a:xfrm>
            <a:off x="6800850" y="2881313"/>
            <a:ext cx="627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.(-1)</a:t>
            </a:r>
          </a:p>
        </p:txBody>
      </p:sp>
      <p:grpSp>
        <p:nvGrpSpPr>
          <p:cNvPr id="48191" name="Group 63"/>
          <p:cNvGrpSpPr>
            <a:grpSpLocks/>
          </p:cNvGrpSpPr>
          <p:nvPr/>
        </p:nvGrpSpPr>
        <p:grpSpPr bwMode="auto">
          <a:xfrm>
            <a:off x="4725988" y="2509838"/>
            <a:ext cx="2409825" cy="465137"/>
            <a:chOff x="2950" y="1581"/>
            <a:chExt cx="1518" cy="293"/>
          </a:xfrm>
        </p:grpSpPr>
        <p:sp>
          <p:nvSpPr>
            <p:cNvPr id="48173" name="Text Box 45"/>
            <p:cNvSpPr txBox="1">
              <a:spLocks noChangeArrowheads="1"/>
            </p:cNvSpPr>
            <p:nvPr/>
          </p:nvSpPr>
          <p:spPr bwMode="auto">
            <a:xfrm>
              <a:off x="2950" y="1624"/>
              <a:ext cx="15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defTabSz="860425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defTabSz="8604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b="1" smtClean="0">
                  <a:solidFill>
                    <a:srgbClr val="FF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+</a:t>
              </a:r>
              <a:r>
                <a:rPr lang="en-US" smtClean="0">
                  <a:solidFill>
                    <a:srgbClr val="FF00FF"/>
                  </a:solidFill>
                  <a:effectLst/>
                  <a:latin typeface=".VnTime" pitchFamily="34" charset="0"/>
                </a:rPr>
                <a:t> </a:t>
              </a:r>
              <a:r>
                <a:rPr lang="en-US" smtClean="0">
                  <a:solidFill>
                    <a:srgbClr val="FF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TÝnh       = b</a:t>
              </a:r>
              <a:r>
                <a:rPr lang="en-US" baseline="30000" smtClean="0">
                  <a:solidFill>
                    <a:srgbClr val="FF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2</a:t>
              </a:r>
              <a:r>
                <a:rPr lang="en-US" smtClean="0">
                  <a:solidFill>
                    <a:srgbClr val="FF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Time" pitchFamily="34" charset="0"/>
                </a:rPr>
                <a:t> – 4ac.</a:t>
              </a:r>
            </a:p>
          </p:txBody>
        </p:sp>
        <p:graphicFrame>
          <p:nvGraphicFramePr>
            <p:cNvPr id="7207" name="Object 57"/>
            <p:cNvGraphicFramePr>
              <a:graphicFrameLocks noChangeAspect="1"/>
            </p:cNvGraphicFramePr>
            <p:nvPr/>
          </p:nvGraphicFramePr>
          <p:xfrm>
            <a:off x="3321" y="1581"/>
            <a:ext cx="342" cy="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97" name="Equation" r:id="rId23" imgW="114185" imgH="133347" progId="Equation.3">
                    <p:embed/>
                  </p:oleObj>
                </mc:Choice>
                <mc:Fallback>
                  <p:oleObj name="Equation" r:id="rId23" imgW="114185" imgH="133347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1" y="1581"/>
                          <a:ext cx="342" cy="2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186" name="AutoShape 58"/>
          <p:cNvSpPr>
            <a:spLocks noChangeAspect="1" noChangeArrowheads="1" noTextEdit="1"/>
          </p:cNvSpPr>
          <p:nvPr/>
        </p:nvSpPr>
        <p:spPr bwMode="auto">
          <a:xfrm>
            <a:off x="6315075" y="2971800"/>
            <a:ext cx="3048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88" name="Rectangle 60"/>
          <p:cNvSpPr>
            <a:spLocks noChangeArrowheads="1"/>
          </p:cNvSpPr>
          <p:nvPr/>
        </p:nvSpPr>
        <p:spPr bwMode="auto">
          <a:xfrm>
            <a:off x="6561138" y="2935288"/>
            <a:ext cx="127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60425">
              <a:defRPr/>
            </a:pPr>
            <a:r>
              <a:rPr lang="en-US">
                <a:solidFill>
                  <a:srgbClr val="000000"/>
                </a:solidFill>
                <a:effectLst/>
                <a:latin typeface="Times New Roman" pitchFamily="18" charset="0"/>
              </a:rPr>
              <a:t>4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.VnTime" pitchFamily="34" charset="0"/>
            </a:endParaRPr>
          </a:p>
        </p:txBody>
      </p:sp>
      <p:sp>
        <p:nvSpPr>
          <p:cNvPr id="48189" name="Rectangle 61"/>
          <p:cNvSpPr>
            <a:spLocks noChangeArrowheads="1"/>
          </p:cNvSpPr>
          <p:nvPr/>
        </p:nvSpPr>
        <p:spPr bwMode="auto">
          <a:xfrm>
            <a:off x="6350000" y="2951163"/>
            <a:ext cx="1254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60425">
              <a:defRPr/>
            </a:pPr>
            <a:r>
              <a:rPr lang="en-US" sz="1800">
                <a:solidFill>
                  <a:srgbClr val="000000"/>
                </a:solidFill>
                <a:effectLst/>
                <a:latin typeface="Symbol" pitchFamily="18" charset="2"/>
              </a:rPr>
              <a:t>-</a:t>
            </a:r>
            <a:endParaRPr lang="en-US" sz="1000">
              <a:effectLst>
                <a:outerShdw blurRad="38100" dist="38100" dir="2700000" algn="tl">
                  <a:srgbClr val="FFFFFF"/>
                </a:outerShdw>
              </a:effectLst>
              <a:latin typeface=".VnTime" pitchFamily="34" charset="0"/>
            </a:endParaRPr>
          </a:p>
        </p:txBody>
      </p:sp>
      <p:sp>
        <p:nvSpPr>
          <p:cNvPr id="48190" name="Text Box 62"/>
          <p:cNvSpPr txBox="1">
            <a:spLocks noChangeArrowheads="1"/>
          </p:cNvSpPr>
          <p:nvPr/>
        </p:nvSpPr>
        <p:spPr bwMode="auto">
          <a:xfrm>
            <a:off x="6553200" y="1905000"/>
            <a:ext cx="1676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b="1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710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8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48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20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60" grpId="0"/>
      <p:bldP spid="48161" grpId="0"/>
      <p:bldP spid="48162" grpId="0"/>
      <p:bldP spid="48163" grpId="0"/>
      <p:bldP spid="48164" grpId="0"/>
      <p:bldP spid="48165" grpId="0"/>
      <p:bldP spid="48166" grpId="0"/>
      <p:bldP spid="48167" grpId="0"/>
      <p:bldP spid="48168" grpId="0"/>
      <p:bldP spid="48169" grpId="0"/>
      <p:bldP spid="48182" grpId="0"/>
      <p:bldP spid="48183" grpId="0"/>
      <p:bldP spid="48188" grpId="0"/>
      <p:bldP spid="48189" grpId="0"/>
      <p:bldP spid="48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61963" y="12065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i="1" u="sng">
                <a:solidFill>
                  <a:srgbClr val="6600CC"/>
                </a:solidFill>
                <a:effectLst/>
                <a:latin typeface=".VnTime" pitchFamily="34" charset="0"/>
              </a:rPr>
              <a:t>KÕt luËn chung.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1566863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§èi víi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 ax</a:t>
            </a:r>
            <a:r>
              <a:rPr lang="en-US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+ bx + c = 0 (a </a:t>
            </a:r>
            <a:r>
              <a:rPr lang="en-US" b="1">
                <a:solidFill>
                  <a:srgbClr val="0000FF"/>
                </a:solidFill>
                <a:effectLst/>
                <a:latin typeface="Lucida Bright" pitchFamily="18" charset="0"/>
              </a:rPr>
              <a:t>≠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0) vµ biÖt thøc</a:t>
            </a:r>
            <a:endParaRPr lang="en-US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4500563" y="838200"/>
            <a:ext cx="0" cy="6019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55650" y="2714625"/>
          <a:ext cx="137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14625"/>
                        <a:ext cx="137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222500" y="2727325"/>
          <a:ext cx="128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727325"/>
                        <a:ext cx="128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52400" y="3481388"/>
            <a:ext cx="38258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sz="2400" b="1">
                <a:solidFill>
                  <a:srgbClr val="0000CC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 =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</a:t>
            </a:r>
          </a:p>
          <a:p>
            <a:pPr eaLnBrk="1" hangingPunct="1"/>
            <a:endParaRPr lang="en-US" sz="500">
              <a:effectLst/>
              <a:latin typeface=".VnTime" pitchFamily="34" charset="0"/>
            </a:endParaRPr>
          </a:p>
          <a:p>
            <a:pPr eaLnBrk="1" hangingPunct="1"/>
            <a:r>
              <a:rPr lang="en-US">
                <a:effectLst/>
                <a:latin typeface=".VnTime" pitchFamily="34" charset="0"/>
              </a:rPr>
              <a:t> nghiÖm 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kÐp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  <a:r>
              <a:rPr lang="en-US">
                <a:effectLst/>
                <a:latin typeface=".VnTime" pitchFamily="34" charset="0"/>
              </a:rPr>
              <a:t> x</a:t>
            </a:r>
            <a:r>
              <a:rPr lang="en-US" baseline="-25000">
                <a:effectLst/>
                <a:latin typeface=".VnTime" pitchFamily="34" charset="0"/>
              </a:rPr>
              <a:t>1</a:t>
            </a:r>
            <a:r>
              <a:rPr lang="en-US">
                <a:effectLst/>
                <a:latin typeface=".VnTime" pitchFamily="34" charset="0"/>
              </a:rPr>
              <a:t> = x</a:t>
            </a:r>
            <a:r>
              <a:rPr lang="en-US" baseline="-25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=</a:t>
            </a:r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600325" y="3757613"/>
          <a:ext cx="4714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757613"/>
                        <a:ext cx="4714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00025" y="2209800"/>
            <a:ext cx="381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 &gt;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 hai nghiÖm 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ph©n biÖt: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61938" y="4391025"/>
            <a:ext cx="461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 &lt;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v« nghiÖm.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-42863" y="4930775"/>
            <a:ext cx="4614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C¸c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bước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gi¶i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bËc hai b»ng c«ng thøc nghiÖm</a:t>
            </a:r>
            <a:r>
              <a:rPr lang="en-US" b="1" u="sng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4763" y="5508625"/>
            <a:ext cx="26132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solidFill>
                  <a:schemeClr val="tx2"/>
                </a:solidFill>
                <a:effectLst/>
                <a:latin typeface=".VnTime" pitchFamily="34" charset="0"/>
              </a:rPr>
              <a:t>B</a:t>
            </a:r>
            <a:r>
              <a:rPr lang="en-US" dirty="0" err="1" smtClean="0">
                <a:solidFill>
                  <a:schemeClr val="tx2"/>
                </a:solidFill>
              </a:rPr>
              <a:t>ướ</a:t>
            </a:r>
            <a:r>
              <a:rPr lang="en-US" dirty="0" err="1" smtClean="0">
                <a:solidFill>
                  <a:schemeClr val="tx2"/>
                </a:solidFill>
                <a:effectLst/>
              </a:rPr>
              <a:t>c</a:t>
            </a:r>
            <a:r>
              <a:rPr lang="en-US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dirty="0">
                <a:solidFill>
                  <a:schemeClr val="tx2"/>
                </a:solidFill>
                <a:effectLst/>
              </a:rPr>
              <a:t>1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X¸c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®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Þnh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a,b,c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4763" y="5848350"/>
            <a:ext cx="18920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latin typeface=".VnTime" pitchFamily="34" charset="0"/>
              </a:rPr>
              <a:t>Bướ</a:t>
            </a:r>
            <a:r>
              <a:rPr lang="en-US" dirty="0" err="1" smtClean="0">
                <a:effectLst/>
              </a:rPr>
              <a:t>c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2</a:t>
            </a:r>
            <a:r>
              <a:rPr lang="en-US" dirty="0">
                <a:effectLst/>
                <a:latin typeface=".VnTime" pitchFamily="34" charset="0"/>
              </a:rPr>
              <a:t>. </a:t>
            </a:r>
            <a:r>
              <a:rPr lang="en-US" dirty="0" err="1">
                <a:effectLst/>
                <a:latin typeface=".VnTime" pitchFamily="34" charset="0"/>
              </a:rPr>
              <a:t>TÝnh</a:t>
            </a:r>
            <a:r>
              <a:rPr lang="en-US" dirty="0">
                <a:effectLst/>
                <a:latin typeface=".VnTime" pitchFamily="34" charset="0"/>
              </a:rPr>
              <a:t> </a:t>
            </a:r>
            <a:r>
              <a:rPr lang="en-US" dirty="0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4763" y="6178550"/>
            <a:ext cx="4484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  0. </a:t>
            </a:r>
            <a:r>
              <a:rPr lang="en-US" sz="1900" b="1">
                <a:effectLst/>
                <a:latin typeface=".VnTime" pitchFamily="34" charset="0"/>
              </a:rPr>
              <a:t>TÝnh nghiÖm theo c«ng thøc</a:t>
            </a:r>
          </a:p>
        </p:txBody>
      </p:sp>
      <p:sp>
        <p:nvSpPr>
          <p:cNvPr id="8209" name="Text Box 19"/>
          <p:cNvSpPr txBox="1">
            <a:spLocks noChangeArrowheads="1"/>
          </p:cNvSpPr>
          <p:nvPr/>
        </p:nvSpPr>
        <p:spPr bwMode="auto">
          <a:xfrm>
            <a:off x="80963" y="6505575"/>
            <a:ext cx="4200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effectLst/>
                <a:latin typeface=".VnTime" pitchFamily="34" charset="0"/>
              </a:rPr>
              <a:t>&lt; 0. KÕt luËn p.tr×nh v« nghiÖm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4495800" y="804863"/>
            <a:ext cx="15552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* 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dông</a:t>
            </a:r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4572000" y="1328738"/>
            <a:ext cx="609600" cy="46672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effectLst/>
                <a:latin typeface=".VnTime" pitchFamily="34" charset="0"/>
              </a:rPr>
              <a:t>? 3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5089525" y="1252538"/>
            <a:ext cx="4206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effectLst/>
                <a:latin typeface=".VnTimeH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dông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®Ó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gi¶i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b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</a:b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c¸c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</a:p>
        </p:txBody>
      </p:sp>
      <p:sp>
        <p:nvSpPr>
          <p:cNvPr id="50221" name="Text Box 45"/>
          <p:cNvSpPr txBox="1">
            <a:spLocks noChangeArrowheads="1"/>
          </p:cNvSpPr>
          <p:nvPr/>
        </p:nvSpPr>
        <p:spPr bwMode="auto">
          <a:xfrm>
            <a:off x="4724400" y="1911350"/>
            <a:ext cx="1958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a/ 5x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– x + 2 = 0</a:t>
            </a:r>
          </a:p>
        </p:txBody>
      </p:sp>
      <p:sp>
        <p:nvSpPr>
          <p:cNvPr id="50222" name="Text Box 46"/>
          <p:cNvSpPr txBox="1">
            <a:spLocks noChangeArrowheads="1"/>
          </p:cNvSpPr>
          <p:nvPr/>
        </p:nvSpPr>
        <p:spPr bwMode="auto">
          <a:xfrm>
            <a:off x="4724400" y="2247900"/>
            <a:ext cx="2100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b/ 4x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– 4x + 1 = 0</a:t>
            </a:r>
          </a:p>
        </p:txBody>
      </p:sp>
      <p:sp>
        <p:nvSpPr>
          <p:cNvPr id="50223" name="Text Box 47"/>
          <p:cNvSpPr txBox="1">
            <a:spLocks noChangeArrowheads="1"/>
          </p:cNvSpPr>
          <p:nvPr/>
        </p:nvSpPr>
        <p:spPr bwMode="auto">
          <a:xfrm>
            <a:off x="7010400" y="1938338"/>
            <a:ext cx="2044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c/ -3x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+ x + 5 = 0</a:t>
            </a:r>
          </a:p>
        </p:txBody>
      </p:sp>
      <p:graphicFrame>
        <p:nvGraphicFramePr>
          <p:cNvPr id="8217" name="Object 50"/>
          <p:cNvGraphicFramePr>
            <a:graphicFrameLocks noChangeAspect="1"/>
          </p:cNvGraphicFramePr>
          <p:nvPr/>
        </p:nvGraphicFramePr>
        <p:xfrm>
          <a:off x="2224088" y="1857375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9" imgW="799753" imgH="203112" progId="Equation.3">
                  <p:embed/>
                </p:oleObj>
              </mc:Choice>
              <mc:Fallback>
                <p:oleObj name="Equation" r:id="rId9" imgW="799753" imgH="203112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1857375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5399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0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0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9" grpId="0" animBg="1"/>
      <p:bldP spid="50220" grpId="0"/>
      <p:bldP spid="50221" grpId="0"/>
      <p:bldP spid="50222" grpId="0"/>
      <p:bldP spid="502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1963" y="12065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i="1" u="sng">
                <a:solidFill>
                  <a:srgbClr val="6600CC"/>
                </a:solidFill>
                <a:effectLst/>
                <a:latin typeface=".VnTime" pitchFamily="34" charset="0"/>
              </a:rPr>
              <a:t>KÕt luËn chung.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566863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§èi víi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 ax</a:t>
            </a:r>
            <a:r>
              <a:rPr lang="en-US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+ bx + c = 0 (a </a:t>
            </a:r>
            <a:r>
              <a:rPr lang="en-US" b="1">
                <a:solidFill>
                  <a:srgbClr val="0000FF"/>
                </a:solidFill>
                <a:effectLst/>
                <a:latin typeface="Lucida Bright" pitchFamily="18" charset="0"/>
              </a:rPr>
              <a:t>≠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0) vµ biÖt thøc</a:t>
            </a:r>
            <a:endParaRPr lang="en-US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4500563" y="838200"/>
            <a:ext cx="0" cy="6019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755650" y="2714625"/>
          <a:ext cx="137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14625"/>
                        <a:ext cx="137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222500" y="2727325"/>
          <a:ext cx="128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727325"/>
                        <a:ext cx="128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2400" y="3481388"/>
            <a:ext cx="38258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sz="2400" b="1">
                <a:solidFill>
                  <a:srgbClr val="0000CC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 =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</a:t>
            </a:r>
          </a:p>
          <a:p>
            <a:pPr eaLnBrk="1" hangingPunct="1"/>
            <a:endParaRPr lang="en-US" sz="500">
              <a:effectLst/>
              <a:latin typeface=".VnTime" pitchFamily="34" charset="0"/>
            </a:endParaRPr>
          </a:p>
          <a:p>
            <a:pPr eaLnBrk="1" hangingPunct="1"/>
            <a:r>
              <a:rPr lang="en-US">
                <a:effectLst/>
                <a:latin typeface=".VnTime" pitchFamily="34" charset="0"/>
              </a:rPr>
              <a:t> nghiÖm 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kÐp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  <a:r>
              <a:rPr lang="en-US">
                <a:effectLst/>
                <a:latin typeface=".VnTime" pitchFamily="34" charset="0"/>
              </a:rPr>
              <a:t> x</a:t>
            </a:r>
            <a:r>
              <a:rPr lang="en-US" baseline="-25000">
                <a:effectLst/>
                <a:latin typeface=".VnTime" pitchFamily="34" charset="0"/>
              </a:rPr>
              <a:t>1</a:t>
            </a:r>
            <a:r>
              <a:rPr lang="en-US">
                <a:effectLst/>
                <a:latin typeface=".VnTime" pitchFamily="34" charset="0"/>
              </a:rPr>
              <a:t> = x</a:t>
            </a:r>
            <a:r>
              <a:rPr lang="en-US" baseline="-25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=</a:t>
            </a:r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600325" y="3757613"/>
          <a:ext cx="4714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757613"/>
                        <a:ext cx="4714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00025" y="2209800"/>
            <a:ext cx="381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 &gt;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 hai nghiÖm 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ph©n biÖt: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61938" y="4391025"/>
            <a:ext cx="461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 &lt;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v« nghiÖm.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  <p:sp>
        <p:nvSpPr>
          <p:cNvPr id="9229" name="Text Box 15"/>
          <p:cNvSpPr txBox="1">
            <a:spLocks noChangeArrowheads="1"/>
          </p:cNvSpPr>
          <p:nvPr/>
        </p:nvSpPr>
        <p:spPr bwMode="auto">
          <a:xfrm>
            <a:off x="-42863" y="4930775"/>
            <a:ext cx="4614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C¸c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bước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gi¶i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bËc hai b»ng c«ng thøc nghiÖm</a:t>
            </a:r>
            <a:r>
              <a:rPr lang="en-US" b="1" u="sng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4763" y="5508625"/>
            <a:ext cx="26132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solidFill>
                  <a:schemeClr val="tx2"/>
                </a:solidFill>
                <a:effectLst/>
                <a:latin typeface=".VnTime" pitchFamily="34" charset="0"/>
              </a:rPr>
              <a:t>B</a:t>
            </a:r>
            <a:r>
              <a:rPr lang="en-US" dirty="0" err="1" smtClean="0">
                <a:solidFill>
                  <a:schemeClr val="tx2"/>
                </a:solidFill>
              </a:rPr>
              <a:t>ướ</a:t>
            </a:r>
            <a:r>
              <a:rPr lang="en-US" dirty="0" err="1" smtClean="0">
                <a:solidFill>
                  <a:schemeClr val="tx2"/>
                </a:solidFill>
                <a:effectLst/>
              </a:rPr>
              <a:t>c</a:t>
            </a:r>
            <a:r>
              <a:rPr lang="en-US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dirty="0">
                <a:solidFill>
                  <a:schemeClr val="tx2"/>
                </a:solidFill>
                <a:effectLst/>
              </a:rPr>
              <a:t>1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X¸c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®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Þnh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a,b,c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9231" name="Text Box 17"/>
          <p:cNvSpPr txBox="1">
            <a:spLocks noChangeArrowheads="1"/>
          </p:cNvSpPr>
          <p:nvPr/>
        </p:nvSpPr>
        <p:spPr bwMode="auto">
          <a:xfrm>
            <a:off x="4763" y="5848350"/>
            <a:ext cx="18279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effectLst/>
                <a:latin typeface=".VnTime" pitchFamily="34" charset="0"/>
              </a:rPr>
              <a:t>B</a:t>
            </a:r>
            <a:r>
              <a:rPr lang="en-US" dirty="0" err="1" smtClean="0"/>
              <a:t>ướ</a:t>
            </a:r>
            <a:r>
              <a:rPr lang="en-US" dirty="0" err="1" smtClean="0">
                <a:effectLst/>
              </a:rPr>
              <a:t>c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2</a:t>
            </a:r>
            <a:r>
              <a:rPr lang="en-US" dirty="0">
                <a:effectLst/>
                <a:latin typeface=".VnTime" pitchFamily="34" charset="0"/>
              </a:rPr>
              <a:t>. </a:t>
            </a:r>
            <a:r>
              <a:rPr lang="en-US" dirty="0" err="1">
                <a:effectLst/>
                <a:latin typeface=".VnTime" pitchFamily="34" charset="0"/>
              </a:rPr>
              <a:t>TÝnh</a:t>
            </a:r>
            <a:r>
              <a:rPr lang="en-US" dirty="0">
                <a:effectLst/>
                <a:latin typeface=".VnTime" pitchFamily="34" charset="0"/>
              </a:rPr>
              <a:t> </a:t>
            </a:r>
            <a:r>
              <a:rPr lang="en-US" dirty="0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4763" y="6178550"/>
            <a:ext cx="4484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  0. </a:t>
            </a:r>
            <a:r>
              <a:rPr lang="en-US" sz="1900" b="1">
                <a:effectLst/>
                <a:latin typeface=".VnTime" pitchFamily="34" charset="0"/>
              </a:rPr>
              <a:t>TÝnh nghiÖm theo c«ng thøc</a:t>
            </a: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80963" y="6505575"/>
            <a:ext cx="4200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effectLst/>
                <a:latin typeface=".VnTime" pitchFamily="34" charset="0"/>
              </a:rPr>
              <a:t>&lt; 0. KÕt luËn p.tr×nh v« nghiÖm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4495800" y="804863"/>
            <a:ext cx="15552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* 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dông</a:t>
            </a:r>
          </a:p>
        </p:txBody>
      </p:sp>
      <p:sp>
        <p:nvSpPr>
          <p:cNvPr id="9236" name="Text Box 22"/>
          <p:cNvSpPr txBox="1">
            <a:spLocks noChangeArrowheads="1"/>
          </p:cNvSpPr>
          <p:nvPr/>
        </p:nvSpPr>
        <p:spPr bwMode="auto">
          <a:xfrm>
            <a:off x="4572000" y="1328738"/>
            <a:ext cx="609600" cy="46672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>
                <a:effectLst/>
                <a:latin typeface=".VnTime" pitchFamily="34" charset="0"/>
              </a:rPr>
              <a:t>? 3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5089525" y="1252538"/>
            <a:ext cx="4206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effectLst/>
                <a:latin typeface=".VnTimeH" pitchFamily="34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dông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®Ó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gi¶i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b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</a:b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c¸c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.</a:t>
            </a:r>
          </a:p>
        </p:txBody>
      </p:sp>
      <p:sp>
        <p:nvSpPr>
          <p:cNvPr id="9238" name="Text Box 24"/>
          <p:cNvSpPr txBox="1">
            <a:spLocks noChangeArrowheads="1"/>
          </p:cNvSpPr>
          <p:nvPr/>
        </p:nvSpPr>
        <p:spPr bwMode="auto">
          <a:xfrm>
            <a:off x="4724400" y="1911350"/>
            <a:ext cx="1958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a/ 5x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– x + 2 = 0</a:t>
            </a:r>
          </a:p>
        </p:txBody>
      </p:sp>
      <p:sp>
        <p:nvSpPr>
          <p:cNvPr id="9239" name="Text Box 25"/>
          <p:cNvSpPr txBox="1">
            <a:spLocks noChangeArrowheads="1"/>
          </p:cNvSpPr>
          <p:nvPr/>
        </p:nvSpPr>
        <p:spPr bwMode="auto">
          <a:xfrm>
            <a:off x="4724400" y="2247900"/>
            <a:ext cx="2100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b/ 4x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– 4x + 1 = 0</a:t>
            </a:r>
          </a:p>
        </p:txBody>
      </p:sp>
      <p:sp>
        <p:nvSpPr>
          <p:cNvPr id="9240" name="Text Box 26"/>
          <p:cNvSpPr txBox="1">
            <a:spLocks noChangeArrowheads="1"/>
          </p:cNvSpPr>
          <p:nvPr/>
        </p:nvSpPr>
        <p:spPr bwMode="auto">
          <a:xfrm>
            <a:off x="7010400" y="1938338"/>
            <a:ext cx="2044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c/ -3x</a:t>
            </a:r>
            <a:r>
              <a:rPr lang="en-US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 + x + 5 = 0</a:t>
            </a: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4572000" y="3184525"/>
            <a:ext cx="4572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>
                <a:effectLst/>
                <a:latin typeface=".VnTime" pitchFamily="34" charset="0"/>
              </a:rPr>
              <a:t>   </a:t>
            </a:r>
            <a:r>
              <a:rPr lang="en-US" b="1">
                <a:effectLst/>
                <a:latin typeface=".VnTime" pitchFamily="34" charset="0"/>
              </a:rPr>
              <a:t>NÕu </a:t>
            </a:r>
            <a:r>
              <a:rPr lang="vi-VN" b="1">
                <a:effectLst/>
                <a:latin typeface=".VnTime" pitchFamily="34" charset="0"/>
              </a:rPr>
              <a:t>phương</a:t>
            </a:r>
            <a:r>
              <a:rPr lang="en-US" b="1">
                <a:effectLst/>
                <a:latin typeface=".VnTime" pitchFamily="34" charset="0"/>
              </a:rPr>
              <a:t> tr×nh ax</a:t>
            </a:r>
            <a:r>
              <a:rPr lang="en-US" b="1" baseline="30000">
                <a:effectLst/>
                <a:latin typeface=".VnTime" pitchFamily="34" charset="0"/>
              </a:rPr>
              <a:t>2</a:t>
            </a:r>
            <a:r>
              <a:rPr lang="en-US" b="1">
                <a:effectLst/>
                <a:latin typeface=".VnTime" pitchFamily="34" charset="0"/>
              </a:rPr>
              <a:t> + bx + c = 0 (a</a:t>
            </a:r>
            <a:r>
              <a:rPr lang="en-US" b="1">
                <a:effectLst/>
                <a:latin typeface="Lucida Bright" pitchFamily="18" charset="0"/>
              </a:rPr>
              <a:t>≠</a:t>
            </a:r>
            <a:r>
              <a:rPr lang="en-US" b="1">
                <a:effectLst/>
                <a:latin typeface=".VnTime" pitchFamily="34" charset="0"/>
              </a:rPr>
              <a:t>0) cã a vµ c tr¸i dÊu th× </a:t>
            </a:r>
            <a:r>
              <a:rPr lang="vi-VN" b="1">
                <a:effectLst/>
                <a:latin typeface=".VnTime" pitchFamily="34" charset="0"/>
              </a:rPr>
              <a:t>phương</a:t>
            </a:r>
            <a:r>
              <a:rPr lang="en-US" b="1">
                <a:effectLst/>
                <a:latin typeface=".VnTime" pitchFamily="34" charset="0"/>
              </a:rPr>
              <a:t> tr×nh lu«n cã 2 nghiÖm ph©n biÖt</a:t>
            </a:r>
            <a:endParaRPr lang="en-US" b="1">
              <a:effectLst/>
              <a:latin typeface="Lucida Bright" pitchFamily="18" charset="0"/>
            </a:endParaRP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4876800" y="2803525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i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Chó ý</a:t>
            </a:r>
          </a:p>
        </p:txBody>
      </p:sp>
      <p:graphicFrame>
        <p:nvGraphicFramePr>
          <p:cNvPr id="9243" name="Object 29"/>
          <p:cNvGraphicFramePr>
            <a:graphicFrameLocks noChangeAspect="1"/>
          </p:cNvGraphicFramePr>
          <p:nvPr/>
        </p:nvGraphicFramePr>
        <p:xfrm>
          <a:off x="2224088" y="1857375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9" imgW="799753" imgH="203112" progId="Equation.3">
                  <p:embed/>
                </p:oleObj>
              </mc:Choice>
              <mc:Fallback>
                <p:oleObj name="Equation" r:id="rId9" imgW="799753" imgH="203112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1857375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59238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1" grpId="0"/>
      <p:bldP spid="522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3"/>
          <p:cNvSpPr txBox="1">
            <a:spLocks noChangeArrowheads="1"/>
          </p:cNvSpPr>
          <p:nvPr/>
        </p:nvSpPr>
        <p:spPr bwMode="auto">
          <a:xfrm>
            <a:off x="4724400" y="1524000"/>
            <a:ext cx="441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effectLst/>
                <a:latin typeface=".VnTime" pitchFamily="34" charset="0"/>
              </a:rPr>
              <a:t>Bµi 1</a:t>
            </a:r>
            <a:r>
              <a:rPr lang="en-US">
                <a:solidFill>
                  <a:srgbClr val="0000FF"/>
                </a:solidFill>
                <a:effectLst/>
                <a:latin typeface=".VnTime" pitchFamily="34" charset="0"/>
              </a:rPr>
              <a:t>: §iÒn ®óng (§) sai (S) vµo c¸c ph¸t biÓu sau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181600" y="1905000"/>
            <a:ext cx="3352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§¸p ¸n</a:t>
            </a:r>
          </a:p>
        </p:txBody>
      </p:sp>
      <p:sp>
        <p:nvSpPr>
          <p:cNvPr id="10244" name="Text Box 67"/>
          <p:cNvSpPr txBox="1">
            <a:spLocks noChangeArrowheads="1"/>
          </p:cNvSpPr>
          <p:nvPr/>
        </p:nvSpPr>
        <p:spPr bwMode="auto">
          <a:xfrm>
            <a:off x="4638675" y="2362200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sp>
        <p:nvSpPr>
          <p:cNvPr id="10245" name="Text Box 74"/>
          <p:cNvSpPr txBox="1">
            <a:spLocks noChangeArrowheads="1"/>
          </p:cNvSpPr>
          <p:nvPr/>
        </p:nvSpPr>
        <p:spPr bwMode="auto">
          <a:xfrm>
            <a:off x="4648200" y="3048000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sp>
        <p:nvSpPr>
          <p:cNvPr id="10246" name="Text Box 75"/>
          <p:cNvSpPr txBox="1">
            <a:spLocks noChangeArrowheads="1"/>
          </p:cNvSpPr>
          <p:nvPr/>
        </p:nvSpPr>
        <p:spPr bwMode="auto">
          <a:xfrm>
            <a:off x="4648200" y="3576638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sp>
        <p:nvSpPr>
          <p:cNvPr id="10247" name="Text Box 76"/>
          <p:cNvSpPr txBox="1">
            <a:spLocks noChangeArrowheads="1"/>
          </p:cNvSpPr>
          <p:nvPr/>
        </p:nvSpPr>
        <p:spPr bwMode="auto">
          <a:xfrm>
            <a:off x="4648200" y="4291013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sp>
        <p:nvSpPr>
          <p:cNvPr id="10248" name="Text Box 77"/>
          <p:cNvSpPr txBox="1">
            <a:spLocks noChangeArrowheads="1"/>
          </p:cNvSpPr>
          <p:nvPr/>
        </p:nvSpPr>
        <p:spPr bwMode="auto">
          <a:xfrm>
            <a:off x="4691063" y="5467350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4600575" y="424338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FF0000"/>
                </a:solidFill>
                <a:effectLst/>
                <a:latin typeface=".VnTime" pitchFamily="34" charset="0"/>
              </a:rPr>
              <a:t>S</a:t>
            </a: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4629150" y="541972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Đ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4614863" y="30051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FF0000"/>
                </a:solidFill>
                <a:effectLst/>
                <a:latin typeface=".VnTime" pitchFamily="34" charset="0"/>
              </a:rPr>
              <a:t>S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4586288" y="2314575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1800" b="1" smtClean="0">
                <a:solidFill>
                  <a:srgbClr val="FF0000"/>
                </a:solidFill>
                <a:effectLst/>
                <a:latin typeface=".VnTime" pitchFamily="34" charset="0"/>
              </a:rPr>
              <a:t>S</a:t>
            </a:r>
            <a:endParaRPr lang="en-US" sz="1800" b="1">
              <a:solidFill>
                <a:srgbClr val="FF0000"/>
              </a:solidFill>
              <a:effectLst/>
              <a:latin typeface=".VnTime" pitchFamily="34" charset="0"/>
            </a:endParaRP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4586288" y="3508375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effectLst/>
                <a:latin typeface="Times New Roman" pitchFamily="18" charset="0"/>
              </a:rPr>
              <a:t>Đ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9525" y="-23813"/>
            <a:ext cx="944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TiÕt</a:t>
            </a:r>
            <a:r>
              <a:rPr lang="en-US" sz="2800" b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49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C«ng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thøc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nghiÖm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cña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phương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tr×nh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bËc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hai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10255" name="Text Box 84"/>
          <p:cNvSpPr txBox="1">
            <a:spLocks noChangeArrowheads="1"/>
          </p:cNvSpPr>
          <p:nvPr/>
        </p:nvSpPr>
        <p:spPr bwMode="auto">
          <a:xfrm>
            <a:off x="461963" y="1206500"/>
            <a:ext cx="220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sz="2400" b="1" i="1" u="sng">
                <a:solidFill>
                  <a:srgbClr val="6600CC"/>
                </a:solidFill>
                <a:effectLst/>
                <a:latin typeface=".VnTime" pitchFamily="34" charset="0"/>
              </a:rPr>
              <a:t>KÕt luËn chung.</a:t>
            </a:r>
          </a:p>
        </p:txBody>
      </p:sp>
      <p:sp>
        <p:nvSpPr>
          <p:cNvPr id="10256" name="Text Box 85"/>
          <p:cNvSpPr txBox="1">
            <a:spLocks noChangeArrowheads="1"/>
          </p:cNvSpPr>
          <p:nvPr/>
        </p:nvSpPr>
        <p:spPr bwMode="auto">
          <a:xfrm>
            <a:off x="0" y="1566863"/>
            <a:ext cx="457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§èi víi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 ax</a:t>
            </a:r>
            <a:r>
              <a:rPr lang="en-US" b="1" baseline="30000">
                <a:solidFill>
                  <a:srgbClr val="0000FF"/>
                </a:solidFill>
                <a:effectLst/>
                <a:latin typeface=".VnTime" pitchFamily="34" charset="0"/>
              </a:rPr>
              <a:t>2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+ bx + c = 0 (a </a:t>
            </a:r>
            <a:r>
              <a:rPr lang="en-US" b="1">
                <a:solidFill>
                  <a:srgbClr val="0000FF"/>
                </a:solidFill>
                <a:effectLst/>
                <a:latin typeface="Lucida Bright" pitchFamily="18" charset="0"/>
              </a:rPr>
              <a:t>≠ 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0) vµ biÖt thøc</a:t>
            </a:r>
            <a:endParaRPr lang="en-US" b="1">
              <a:solidFill>
                <a:srgbClr val="0000FF"/>
              </a:solidFill>
              <a:effectLst/>
              <a:latin typeface="Lucida Bright" pitchFamily="18" charset="0"/>
            </a:endParaRPr>
          </a:p>
        </p:txBody>
      </p:sp>
      <p:sp>
        <p:nvSpPr>
          <p:cNvPr id="16470" name="Line 86"/>
          <p:cNvSpPr>
            <a:spLocks noChangeShapeType="1"/>
          </p:cNvSpPr>
          <p:nvPr/>
        </p:nvSpPr>
        <p:spPr bwMode="auto">
          <a:xfrm>
            <a:off x="4500563" y="838200"/>
            <a:ext cx="0" cy="60198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10258" name="Object 87"/>
          <p:cNvGraphicFramePr>
            <a:graphicFrameLocks noChangeAspect="1"/>
          </p:cNvGraphicFramePr>
          <p:nvPr/>
        </p:nvGraphicFramePr>
        <p:xfrm>
          <a:off x="755650" y="2714625"/>
          <a:ext cx="137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3" imgW="927100" imgH="431800" progId="Equation.3">
                  <p:embed/>
                </p:oleObj>
              </mc:Choice>
              <mc:Fallback>
                <p:oleObj name="Equation" r:id="rId3" imgW="927100" imgH="4318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14625"/>
                        <a:ext cx="137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88"/>
          <p:cNvGraphicFramePr>
            <a:graphicFrameLocks noChangeAspect="1"/>
          </p:cNvGraphicFramePr>
          <p:nvPr/>
        </p:nvGraphicFramePr>
        <p:xfrm>
          <a:off x="2222500" y="2727325"/>
          <a:ext cx="128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5" imgW="888614" imgH="431613" progId="Equation.3">
                  <p:embed/>
                </p:oleObj>
              </mc:Choice>
              <mc:Fallback>
                <p:oleObj name="Equation" r:id="rId5" imgW="888614" imgH="431613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727325"/>
                        <a:ext cx="128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Text Box 89"/>
          <p:cNvSpPr txBox="1">
            <a:spLocks noChangeArrowheads="1"/>
          </p:cNvSpPr>
          <p:nvPr/>
        </p:nvSpPr>
        <p:spPr bwMode="auto">
          <a:xfrm>
            <a:off x="152400" y="3481388"/>
            <a:ext cx="38258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</a:t>
            </a: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sz="2400" b="1">
                <a:solidFill>
                  <a:srgbClr val="0000CC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 =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</a:t>
            </a:r>
          </a:p>
          <a:p>
            <a:pPr eaLnBrk="1" hangingPunct="1"/>
            <a:endParaRPr lang="en-US" sz="500">
              <a:effectLst/>
              <a:latin typeface=".VnTime" pitchFamily="34" charset="0"/>
            </a:endParaRPr>
          </a:p>
          <a:p>
            <a:pPr eaLnBrk="1" hangingPunct="1"/>
            <a:r>
              <a:rPr lang="en-US">
                <a:effectLst/>
                <a:latin typeface=".VnTime" pitchFamily="34" charset="0"/>
              </a:rPr>
              <a:t> nghiÖm </a:t>
            </a:r>
            <a:r>
              <a:rPr lang="en-US">
                <a:solidFill>
                  <a:srgbClr val="0000CC"/>
                </a:solidFill>
                <a:effectLst/>
                <a:latin typeface=".VnTime" pitchFamily="34" charset="0"/>
              </a:rPr>
              <a:t>kÐp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:</a:t>
            </a:r>
            <a:r>
              <a:rPr lang="en-US">
                <a:effectLst/>
                <a:latin typeface=".VnTime" pitchFamily="34" charset="0"/>
              </a:rPr>
              <a:t> x</a:t>
            </a:r>
            <a:r>
              <a:rPr lang="en-US" baseline="-25000">
                <a:effectLst/>
                <a:latin typeface=".VnTime" pitchFamily="34" charset="0"/>
              </a:rPr>
              <a:t>1</a:t>
            </a:r>
            <a:r>
              <a:rPr lang="en-US">
                <a:effectLst/>
                <a:latin typeface=".VnTime" pitchFamily="34" charset="0"/>
              </a:rPr>
              <a:t> = x</a:t>
            </a:r>
            <a:r>
              <a:rPr lang="en-US" baseline="-25000">
                <a:effectLst/>
                <a:latin typeface=".VnTime" pitchFamily="34" charset="0"/>
              </a:rPr>
              <a:t>2</a:t>
            </a:r>
            <a:r>
              <a:rPr lang="en-US">
                <a:effectLst/>
                <a:latin typeface=".VnTime" pitchFamily="34" charset="0"/>
              </a:rPr>
              <a:t> =</a:t>
            </a:r>
          </a:p>
        </p:txBody>
      </p:sp>
      <p:graphicFrame>
        <p:nvGraphicFramePr>
          <p:cNvPr id="10261" name="Object 90"/>
          <p:cNvGraphicFramePr>
            <a:graphicFrameLocks noChangeAspect="1"/>
          </p:cNvGraphicFramePr>
          <p:nvPr/>
        </p:nvGraphicFramePr>
        <p:xfrm>
          <a:off x="2600325" y="3757613"/>
          <a:ext cx="47148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7" imgW="253890" imgH="393529" progId="Equation.3">
                  <p:embed/>
                </p:oleObj>
              </mc:Choice>
              <mc:Fallback>
                <p:oleObj name="Equation" r:id="rId7" imgW="253890" imgH="393529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757613"/>
                        <a:ext cx="471488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2" name="Text Box 91"/>
          <p:cNvSpPr txBox="1">
            <a:spLocks noChangeArrowheads="1"/>
          </p:cNvSpPr>
          <p:nvPr/>
        </p:nvSpPr>
        <p:spPr bwMode="auto">
          <a:xfrm>
            <a:off x="200025" y="2209800"/>
            <a:ext cx="381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 &gt;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cã hai nghiÖm </a:t>
            </a:r>
            <a:r>
              <a:rPr lang="en-US">
                <a:solidFill>
                  <a:srgbClr val="FF0000"/>
                </a:solidFill>
                <a:effectLst/>
                <a:latin typeface=".VnTime" pitchFamily="34" charset="0"/>
              </a:rPr>
              <a:t>ph©n biÖt:</a:t>
            </a:r>
          </a:p>
        </p:txBody>
      </p:sp>
      <p:sp>
        <p:nvSpPr>
          <p:cNvPr id="16476" name="Text Box 92"/>
          <p:cNvSpPr txBox="1">
            <a:spLocks noChangeArrowheads="1"/>
          </p:cNvSpPr>
          <p:nvPr/>
        </p:nvSpPr>
        <p:spPr bwMode="auto">
          <a:xfrm>
            <a:off x="82550" y="8397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1. C«ng thøc nghiÖm.</a:t>
            </a:r>
          </a:p>
        </p:txBody>
      </p:sp>
      <p:sp>
        <p:nvSpPr>
          <p:cNvPr id="10264" name="Text Box 95"/>
          <p:cNvSpPr txBox="1">
            <a:spLocks noChangeArrowheads="1"/>
          </p:cNvSpPr>
          <p:nvPr/>
        </p:nvSpPr>
        <p:spPr bwMode="auto">
          <a:xfrm>
            <a:off x="-42863" y="4930775"/>
            <a:ext cx="4614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 eaLnBrk="1" hangingPunct="1"/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- C¸c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bước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gi¶i </a:t>
            </a:r>
            <a:r>
              <a:rPr lang="vi-VN" b="1">
                <a:solidFill>
                  <a:srgbClr val="0000FF"/>
                </a:solidFill>
                <a:effectLst/>
                <a:latin typeface=".VnTime" pitchFamily="34" charset="0"/>
              </a:rPr>
              <a:t>phương</a:t>
            </a:r>
            <a:r>
              <a:rPr lang="en-US" b="1">
                <a:solidFill>
                  <a:srgbClr val="0000FF"/>
                </a:solidFill>
                <a:effectLst/>
                <a:latin typeface=".VnTime" pitchFamily="34" charset="0"/>
              </a:rPr>
              <a:t> tr×nh bËc hai b»ng c«ng thøc nghiÖm</a:t>
            </a:r>
            <a:r>
              <a:rPr lang="en-US" b="1" u="sng">
                <a:solidFill>
                  <a:srgbClr val="0000FF"/>
                </a:solidFill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0265" name="Text Box 96"/>
          <p:cNvSpPr txBox="1">
            <a:spLocks noChangeArrowheads="1"/>
          </p:cNvSpPr>
          <p:nvPr/>
        </p:nvSpPr>
        <p:spPr bwMode="auto">
          <a:xfrm>
            <a:off x="4763" y="5508625"/>
            <a:ext cx="26132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solidFill>
                  <a:schemeClr val="tx2"/>
                </a:solidFill>
                <a:effectLst/>
                <a:latin typeface=".VnTime" pitchFamily="34" charset="0"/>
              </a:rPr>
              <a:t>B</a:t>
            </a:r>
            <a:r>
              <a:rPr lang="en-US" dirty="0" err="1" smtClean="0">
                <a:solidFill>
                  <a:schemeClr val="tx2"/>
                </a:solidFill>
              </a:rPr>
              <a:t>ướ</a:t>
            </a:r>
            <a:r>
              <a:rPr lang="en-US" dirty="0" err="1" smtClean="0">
                <a:solidFill>
                  <a:schemeClr val="tx2"/>
                </a:solidFill>
                <a:effectLst/>
              </a:rPr>
              <a:t>c</a:t>
            </a:r>
            <a:r>
              <a:rPr lang="en-US" dirty="0" smtClean="0">
                <a:solidFill>
                  <a:schemeClr val="tx2"/>
                </a:solidFill>
                <a:effectLst/>
              </a:rPr>
              <a:t> </a:t>
            </a:r>
            <a:r>
              <a:rPr lang="en-US" dirty="0">
                <a:solidFill>
                  <a:schemeClr val="tx2"/>
                </a:solidFill>
                <a:effectLst/>
              </a:rPr>
              <a:t>1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X¸c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®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Þnh</a:t>
            </a:r>
            <a:r>
              <a:rPr lang="en-US" dirty="0">
                <a:solidFill>
                  <a:schemeClr val="tx2"/>
                </a:solidFill>
                <a:effectLst/>
                <a:latin typeface=".VnTime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/>
                <a:latin typeface=".VnTime" pitchFamily="34" charset="0"/>
              </a:rPr>
              <a:t>a,b,c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0266" name="Text Box 97"/>
          <p:cNvSpPr txBox="1">
            <a:spLocks noChangeArrowheads="1"/>
          </p:cNvSpPr>
          <p:nvPr/>
        </p:nvSpPr>
        <p:spPr bwMode="auto">
          <a:xfrm>
            <a:off x="4763" y="5848350"/>
            <a:ext cx="18279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dirty="0" err="1" smtClean="0">
                <a:effectLst/>
                <a:latin typeface=".VnTime" pitchFamily="34" charset="0"/>
              </a:rPr>
              <a:t>B</a:t>
            </a:r>
            <a:r>
              <a:rPr lang="en-US" dirty="0" err="1" smtClean="0"/>
              <a:t>ướ</a:t>
            </a:r>
            <a:r>
              <a:rPr lang="en-US" dirty="0" err="1" smtClean="0">
                <a:effectLst/>
              </a:rPr>
              <a:t>c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>2</a:t>
            </a:r>
            <a:r>
              <a:rPr lang="en-US" dirty="0">
                <a:effectLst/>
                <a:latin typeface=".VnTime" pitchFamily="34" charset="0"/>
              </a:rPr>
              <a:t>. </a:t>
            </a:r>
            <a:r>
              <a:rPr lang="en-US" dirty="0" err="1">
                <a:effectLst/>
                <a:latin typeface=".VnTime" pitchFamily="34" charset="0"/>
              </a:rPr>
              <a:t>TÝnh</a:t>
            </a:r>
            <a:r>
              <a:rPr lang="en-US" dirty="0">
                <a:effectLst/>
                <a:latin typeface=".VnTime" pitchFamily="34" charset="0"/>
              </a:rPr>
              <a:t> </a:t>
            </a:r>
            <a:r>
              <a:rPr lang="en-US" dirty="0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 dirty="0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0267" name="Text Box 98"/>
          <p:cNvSpPr txBox="1">
            <a:spLocks noChangeArrowheads="1"/>
          </p:cNvSpPr>
          <p:nvPr/>
        </p:nvSpPr>
        <p:spPr bwMode="auto">
          <a:xfrm>
            <a:off x="4763" y="6178550"/>
            <a:ext cx="44846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 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  0. </a:t>
            </a:r>
            <a:r>
              <a:rPr lang="en-US" sz="1900" b="1">
                <a:effectLst/>
                <a:latin typeface=".VnTime" pitchFamily="34" charset="0"/>
              </a:rPr>
              <a:t>TÝnh nghiÖm theo c«ng thøc</a:t>
            </a:r>
          </a:p>
        </p:txBody>
      </p:sp>
      <p:sp>
        <p:nvSpPr>
          <p:cNvPr id="10268" name="Text Box 99"/>
          <p:cNvSpPr txBox="1">
            <a:spLocks noChangeArrowheads="1"/>
          </p:cNvSpPr>
          <p:nvPr/>
        </p:nvSpPr>
        <p:spPr bwMode="auto">
          <a:xfrm>
            <a:off x="80963" y="6505575"/>
            <a:ext cx="4200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>
                <a:effectLst/>
                <a:latin typeface=".VnTime" pitchFamily="34" charset="0"/>
              </a:rPr>
              <a:t>* NÕu </a:t>
            </a:r>
            <a:r>
              <a:rPr lang="en-US"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effectLst/>
                <a:latin typeface=".VnTime" pitchFamily="34" charset="0"/>
              </a:rPr>
              <a:t>&lt; 0. KÕt luËn p.tr×nh v« nghiÖm</a:t>
            </a:r>
          </a:p>
        </p:txBody>
      </p:sp>
      <p:sp>
        <p:nvSpPr>
          <p:cNvPr id="10269" name="Text Box 100"/>
          <p:cNvSpPr txBox="1">
            <a:spLocks noChangeArrowheads="1"/>
          </p:cNvSpPr>
          <p:nvPr/>
        </p:nvSpPr>
        <p:spPr bwMode="auto">
          <a:xfrm>
            <a:off x="261938" y="4391025"/>
            <a:ext cx="4614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8000"/>
                </a:solidFill>
                <a:effectLst/>
                <a:latin typeface=".VnTime" pitchFamily="34" charset="0"/>
                <a:sym typeface="Wingdings" pitchFamily="2" charset="2"/>
              </a:rPr>
              <a:t>+ </a:t>
            </a:r>
            <a:r>
              <a:rPr lang="en-US">
                <a:effectLst/>
                <a:latin typeface=".VnTime" pitchFamily="34" charset="0"/>
              </a:rPr>
              <a:t>NÕu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  <a:sym typeface="Symbol" pitchFamily="18" charset="2"/>
              </a:rPr>
              <a:t>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 &lt; 0</a:t>
            </a:r>
            <a:r>
              <a:rPr lang="en-US">
                <a:effectLst/>
                <a:latin typeface=".VnTime" pitchFamily="34" charset="0"/>
              </a:rPr>
              <a:t> th× </a:t>
            </a:r>
            <a:r>
              <a:rPr lang="vi-VN">
                <a:effectLst/>
                <a:latin typeface=".VnTime" pitchFamily="34" charset="0"/>
              </a:rPr>
              <a:t>phương</a:t>
            </a:r>
            <a:r>
              <a:rPr lang="en-US">
                <a:effectLst/>
                <a:latin typeface=".VnTime" pitchFamily="34" charset="0"/>
              </a:rPr>
              <a:t> tr×nh </a:t>
            </a:r>
            <a:r>
              <a:rPr lang="en-US">
                <a:solidFill>
                  <a:srgbClr val="990099"/>
                </a:solidFill>
                <a:effectLst/>
                <a:latin typeface=".VnTime" pitchFamily="34" charset="0"/>
              </a:rPr>
              <a:t>v« nghiÖm.</a:t>
            </a:r>
            <a:r>
              <a:rPr lang="en-US">
                <a:effectLst/>
                <a:latin typeface=".VnTime" pitchFamily="34" charset="0"/>
              </a:rPr>
              <a:t> </a:t>
            </a:r>
          </a:p>
        </p:txBody>
      </p:sp>
      <p:sp>
        <p:nvSpPr>
          <p:cNvPr id="10270" name="Rectangle 102"/>
          <p:cNvSpPr>
            <a:spLocks noChangeArrowheads="1"/>
          </p:cNvSpPr>
          <p:nvPr/>
        </p:nvSpPr>
        <p:spPr bwMode="auto">
          <a:xfrm>
            <a:off x="4910138" y="2276475"/>
            <a:ext cx="41195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defTabSz="860425">
              <a:spcBef>
                <a:spcPct val="50000"/>
              </a:spcBef>
            </a:pPr>
            <a:r>
              <a:rPr lang="en-US" b="1">
                <a:effectLst/>
                <a:latin typeface=".VnTime" pitchFamily="34" charset="0"/>
              </a:rPr>
              <a:t>a/ </a:t>
            </a:r>
            <a:r>
              <a:rPr lang="vi-VN" b="1">
                <a:effectLst/>
                <a:latin typeface=".VnTime" pitchFamily="34" charset="0"/>
              </a:rPr>
              <a:t>phương</a:t>
            </a:r>
            <a:r>
              <a:rPr lang="en-US" b="1">
                <a:effectLst/>
                <a:latin typeface=".VnTime" pitchFamily="34" charset="0"/>
              </a:rPr>
              <a:t> tr×nh 4x</a:t>
            </a:r>
            <a:r>
              <a:rPr lang="en-US" b="1" baseline="30000">
                <a:effectLst/>
                <a:latin typeface=".VnTime" pitchFamily="34" charset="0"/>
              </a:rPr>
              <a:t>2</a:t>
            </a:r>
            <a:r>
              <a:rPr lang="en-US" b="1">
                <a:effectLst/>
                <a:latin typeface=".VnTime" pitchFamily="34" charset="0"/>
              </a:rPr>
              <a:t> – 6x + 3 = 0 cã hÖ sè b b»ng 6</a:t>
            </a:r>
          </a:p>
        </p:txBody>
      </p:sp>
      <p:sp>
        <p:nvSpPr>
          <p:cNvPr id="10271" name="Rectangle 103"/>
          <p:cNvSpPr>
            <a:spLocks noChangeArrowheads="1"/>
          </p:cNvSpPr>
          <p:nvPr/>
        </p:nvSpPr>
        <p:spPr bwMode="auto">
          <a:xfrm>
            <a:off x="4895850" y="3005138"/>
            <a:ext cx="2698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860425">
              <a:spcBef>
                <a:spcPct val="50000"/>
              </a:spcBef>
            </a:pPr>
            <a:r>
              <a:rPr lang="en-US">
                <a:effectLst/>
                <a:latin typeface=".VnTime" pitchFamily="34" charset="0"/>
              </a:rPr>
              <a:t>b/ BiÖt thøc </a:t>
            </a:r>
            <a:r>
              <a:rPr lang="en-US">
                <a:effectLst/>
                <a:latin typeface=".VnTime" pitchFamily="34" charset="0"/>
                <a:sym typeface="Wingdings 3" pitchFamily="18" charset="2"/>
              </a:rPr>
              <a:t>= a</a:t>
            </a:r>
            <a:r>
              <a:rPr lang="en-US" baseline="30000">
                <a:effectLst/>
                <a:latin typeface=".VnTime" pitchFamily="34" charset="0"/>
                <a:sym typeface="Wingdings 3" pitchFamily="18" charset="2"/>
              </a:rPr>
              <a:t>2</a:t>
            </a:r>
            <a:r>
              <a:rPr lang="en-US">
                <a:effectLst/>
                <a:latin typeface=".VnTime" pitchFamily="34" charset="0"/>
                <a:sym typeface="Wingdings 3" pitchFamily="18" charset="2"/>
              </a:rPr>
              <a:t> – 4bc</a:t>
            </a:r>
          </a:p>
        </p:txBody>
      </p:sp>
      <p:sp>
        <p:nvSpPr>
          <p:cNvPr id="10272" name="Rectangle 104"/>
          <p:cNvSpPr>
            <a:spLocks noChangeArrowheads="1"/>
          </p:cNvSpPr>
          <p:nvPr/>
        </p:nvSpPr>
        <p:spPr bwMode="auto">
          <a:xfrm>
            <a:off x="4791075" y="3509963"/>
            <a:ext cx="44291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defTabSz="860425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/>
              </a:rPr>
              <a:t> </a:t>
            </a:r>
            <a:r>
              <a:rPr lang="en-US" b="1">
                <a:effectLst/>
              </a:rPr>
              <a:t>c/</a:t>
            </a:r>
            <a:r>
              <a:rPr lang="en-US" b="1">
                <a:solidFill>
                  <a:srgbClr val="FFFF00"/>
                </a:solidFill>
                <a:effectLst/>
              </a:rPr>
              <a:t> </a:t>
            </a:r>
            <a:r>
              <a:rPr lang="en-US" b="1">
                <a:effectLst/>
                <a:latin typeface=".VnTime" pitchFamily="34" charset="0"/>
              </a:rPr>
              <a:t>Khi </a:t>
            </a:r>
            <a:r>
              <a:rPr lang="en-US" b="1">
                <a:effectLst/>
                <a:latin typeface=".VnTime" pitchFamily="34" charset="0"/>
                <a:sym typeface="Wingdings 3" pitchFamily="18" charset="2"/>
              </a:rPr>
              <a:t> &gt; 0 </a:t>
            </a:r>
            <a:r>
              <a:rPr lang="vi-VN" b="1">
                <a:effectLst/>
                <a:latin typeface=".VnTime" pitchFamily="34" charset="0"/>
                <a:sym typeface="Wingdings 3" pitchFamily="18" charset="2"/>
              </a:rPr>
              <a:t>phương</a:t>
            </a:r>
            <a:r>
              <a:rPr lang="en-US" b="1">
                <a:effectLst/>
                <a:latin typeface=".VnTime" pitchFamily="34" charset="0"/>
                <a:sym typeface="Wingdings 3" pitchFamily="18" charset="2"/>
              </a:rPr>
              <a:t> tr×nh cã hai nghiÖm ph©n biÖt</a:t>
            </a:r>
          </a:p>
        </p:txBody>
      </p:sp>
      <p:sp>
        <p:nvSpPr>
          <p:cNvPr id="10273" name="Rectangle 105"/>
          <p:cNvSpPr>
            <a:spLocks noChangeArrowheads="1"/>
          </p:cNvSpPr>
          <p:nvPr/>
        </p:nvSpPr>
        <p:spPr bwMode="auto">
          <a:xfrm>
            <a:off x="4876800" y="4267200"/>
            <a:ext cx="411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defTabSz="860425"/>
            <a:r>
              <a:rPr lang="en-US" b="1">
                <a:effectLst/>
                <a:latin typeface=".VnTime" pitchFamily="34" charset="0"/>
              </a:rPr>
              <a:t>d/ NÕu </a:t>
            </a:r>
            <a:r>
              <a:rPr lang="vi-VN" b="1">
                <a:effectLst/>
                <a:latin typeface=".VnTime" pitchFamily="34" charset="0"/>
              </a:rPr>
              <a:t>phương</a:t>
            </a:r>
            <a:r>
              <a:rPr lang="en-US" b="1">
                <a:effectLst/>
                <a:latin typeface=".VnTime" pitchFamily="34" charset="0"/>
              </a:rPr>
              <a:t> tr×nh cã hai nghiÖm ph©n biÖt th× c«ng thøc nghiÖm lµ</a:t>
            </a:r>
          </a:p>
        </p:txBody>
      </p:sp>
      <p:graphicFrame>
        <p:nvGraphicFramePr>
          <p:cNvPr id="10274" name="Object 106"/>
          <p:cNvGraphicFramePr>
            <a:graphicFrameLocks noChangeAspect="1"/>
          </p:cNvGraphicFramePr>
          <p:nvPr/>
        </p:nvGraphicFramePr>
        <p:xfrm>
          <a:off x="5214938" y="4802188"/>
          <a:ext cx="14033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9" imgW="647588" imgH="285860" progId="Equation.3">
                  <p:embed/>
                </p:oleObj>
              </mc:Choice>
              <mc:Fallback>
                <p:oleObj name="Equation" r:id="rId9" imgW="647588" imgH="28586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4802188"/>
                        <a:ext cx="1403350" cy="661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5" name="Object 107"/>
          <p:cNvGraphicFramePr>
            <a:graphicFrameLocks noChangeAspect="1"/>
          </p:cNvGraphicFramePr>
          <p:nvPr/>
        </p:nvGraphicFramePr>
        <p:xfrm>
          <a:off x="7119938" y="4806950"/>
          <a:ext cx="14287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11" imgW="657306" imgH="285860" progId="Equation.3">
                  <p:embed/>
                </p:oleObj>
              </mc:Choice>
              <mc:Fallback>
                <p:oleObj name="Equation" r:id="rId11" imgW="657306" imgH="28586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9938" y="4806950"/>
                        <a:ext cx="1428750" cy="661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6" name="Rectangle 109"/>
          <p:cNvSpPr>
            <a:spLocks noChangeArrowheads="1"/>
          </p:cNvSpPr>
          <p:nvPr/>
        </p:nvSpPr>
        <p:spPr bwMode="auto">
          <a:xfrm>
            <a:off x="4886325" y="5419725"/>
            <a:ext cx="4343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860425">
              <a:spcBef>
                <a:spcPct val="50000"/>
              </a:spcBef>
            </a:pPr>
            <a:r>
              <a:rPr lang="en-US" b="1">
                <a:effectLst/>
                <a:latin typeface=".VnTime" pitchFamily="34" charset="0"/>
              </a:rPr>
              <a:t>e/ </a:t>
            </a:r>
            <a:r>
              <a:rPr lang="vi-VN" b="1">
                <a:effectLst/>
                <a:latin typeface=".VnTime" pitchFamily="34" charset="0"/>
              </a:rPr>
              <a:t>phương</a:t>
            </a:r>
            <a:r>
              <a:rPr lang="en-US" b="1">
                <a:effectLst/>
                <a:latin typeface=".VnTime" pitchFamily="34" charset="0"/>
              </a:rPr>
              <a:t> tr×nh x</a:t>
            </a:r>
            <a:r>
              <a:rPr lang="en-US" b="1" baseline="30000">
                <a:effectLst/>
                <a:latin typeface=".VnTime" pitchFamily="34" charset="0"/>
              </a:rPr>
              <a:t>2</a:t>
            </a:r>
            <a:r>
              <a:rPr lang="en-US" b="1">
                <a:effectLst/>
                <a:latin typeface=".VnTime" pitchFamily="34" charset="0"/>
              </a:rPr>
              <a:t> – x + 1 = 0 cã </a:t>
            </a:r>
            <a:br>
              <a:rPr lang="en-US" b="1">
                <a:effectLst/>
                <a:latin typeface=".VnTime" pitchFamily="34" charset="0"/>
              </a:rPr>
            </a:br>
            <a:r>
              <a:rPr lang="en-US" b="1">
                <a:effectLst/>
                <a:latin typeface=".VnTime" pitchFamily="34" charset="0"/>
              </a:rPr>
              <a:t>                 </a:t>
            </a:r>
            <a:r>
              <a:rPr lang="en-US" b="1">
                <a:effectLst/>
                <a:latin typeface=".VnTime" pitchFamily="34" charset="0"/>
                <a:sym typeface="Wingdings 3" pitchFamily="18" charset="2"/>
              </a:rPr>
              <a:t> = -3</a:t>
            </a:r>
          </a:p>
          <a:p>
            <a:pPr algn="just" defTabSz="860425"/>
            <a:endParaRPr lang="en-US" b="1">
              <a:effectLst/>
              <a:latin typeface=".VnTime" pitchFamily="34" charset="0"/>
            </a:endParaRPr>
          </a:p>
        </p:txBody>
      </p:sp>
      <p:sp>
        <p:nvSpPr>
          <p:cNvPr id="16495" name="Rectangle 111"/>
          <p:cNvSpPr>
            <a:spLocks noChangeArrowheads="1"/>
          </p:cNvSpPr>
          <p:nvPr/>
        </p:nvSpPr>
        <p:spPr bwMode="auto">
          <a:xfrm>
            <a:off x="4857750" y="5943600"/>
            <a:ext cx="403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860425">
              <a:spcBef>
                <a:spcPct val="50000"/>
              </a:spcBef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f/ </a:t>
            </a:r>
            <a:r>
              <a:rPr lang="en-US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NghiÖm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kÐp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cña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vi-VN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phương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tr×nh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khi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  <a:sym typeface="Wingdings 3" pitchFamily="18" charset="2"/>
              </a:rPr>
              <a:t> = 0 lµ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.VnTime" pitchFamily="34" charset="0"/>
              </a:rPr>
              <a:t> </a:t>
            </a:r>
          </a:p>
        </p:txBody>
      </p:sp>
      <p:sp>
        <p:nvSpPr>
          <p:cNvPr id="16496" name="Text Box 112"/>
          <p:cNvSpPr txBox="1">
            <a:spLocks noChangeArrowheads="1"/>
          </p:cNvSpPr>
          <p:nvPr/>
        </p:nvSpPr>
        <p:spPr bwMode="auto">
          <a:xfrm>
            <a:off x="4629150" y="5943600"/>
            <a:ext cx="368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effectLst/>
                <a:latin typeface=".VnTime" pitchFamily="34" charset="0"/>
              </a:rPr>
              <a:t>Đ</a:t>
            </a:r>
          </a:p>
        </p:txBody>
      </p:sp>
      <p:sp>
        <p:nvSpPr>
          <p:cNvPr id="10279" name="Text Box 114"/>
          <p:cNvSpPr txBox="1">
            <a:spLocks noChangeArrowheads="1"/>
          </p:cNvSpPr>
          <p:nvPr/>
        </p:nvSpPr>
        <p:spPr bwMode="auto">
          <a:xfrm>
            <a:off x="4691063" y="5991225"/>
            <a:ext cx="212725" cy="27305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defTabSz="860425" eaLnBrk="0" hangingPunct="0">
              <a:defRPr sz="20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endParaRPr lang="en-US" sz="1000">
              <a:effectLst/>
              <a:latin typeface=".VnTime" pitchFamily="34" charset="0"/>
            </a:endParaRPr>
          </a:p>
        </p:txBody>
      </p:sp>
      <p:graphicFrame>
        <p:nvGraphicFramePr>
          <p:cNvPr id="10280" name="Object 115"/>
          <p:cNvGraphicFramePr>
            <a:graphicFrameLocks noChangeAspect="1"/>
          </p:cNvGraphicFramePr>
          <p:nvPr/>
        </p:nvGraphicFramePr>
        <p:xfrm>
          <a:off x="6296025" y="6196013"/>
          <a:ext cx="12954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Equation" r:id="rId13" imgW="542851" imgH="266694" progId="Equation.3">
                  <p:embed/>
                </p:oleObj>
              </mc:Choice>
              <mc:Fallback>
                <p:oleObj name="Equation" r:id="rId13" imgW="542851" imgH="266694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6196013"/>
                        <a:ext cx="1295400" cy="661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00" name="Text Box 116"/>
          <p:cNvSpPr txBox="1">
            <a:spLocks noChangeArrowheads="1"/>
          </p:cNvSpPr>
          <p:nvPr/>
        </p:nvSpPr>
        <p:spPr bwMode="auto">
          <a:xfrm>
            <a:off x="4495800" y="804863"/>
            <a:ext cx="16321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defTabSz="86042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860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*  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H" pitchFamily="34" charset="0"/>
              </a:rPr>
              <a:t>¸</a:t>
            </a:r>
            <a:r>
              <a:rPr lang="en-US" sz="2400" b="1" u="sng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p dông</a:t>
            </a:r>
          </a:p>
        </p:txBody>
      </p:sp>
      <p:graphicFrame>
        <p:nvGraphicFramePr>
          <p:cNvPr id="10282" name="Object 117"/>
          <p:cNvGraphicFramePr>
            <a:graphicFrameLocks noChangeAspect="1"/>
          </p:cNvGraphicFramePr>
          <p:nvPr/>
        </p:nvGraphicFramePr>
        <p:xfrm>
          <a:off x="2224088" y="1857375"/>
          <a:ext cx="1371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Equation" r:id="rId15" imgW="799753" imgH="203112" progId="Equation.3">
                  <p:embed/>
                </p:oleObj>
              </mc:Choice>
              <mc:Fallback>
                <p:oleObj name="Equation" r:id="rId15" imgW="799753" imgH="203112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1857375"/>
                        <a:ext cx="1371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99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30009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4" grpId="0"/>
      <p:bldP spid="16462" grpId="0"/>
      <p:bldP spid="16463" grpId="0"/>
      <p:bldP spid="16464" grpId="0"/>
      <p:bldP spid="16465" grpId="0"/>
      <p:bldP spid="16466" grpId="0"/>
      <p:bldP spid="1649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1974</Words>
  <Application>Microsoft Office PowerPoint</Application>
  <PresentationFormat>On-screen Show (4:3)</PresentationFormat>
  <Paragraphs>245</Paragraphs>
  <Slides>20</Slides>
  <Notes>1</Notes>
  <HiddenSlides>1</HiddenSlides>
  <MMClips>8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.VnTime</vt:lpstr>
      <vt:lpstr>.VnTimeH</vt:lpstr>
      <vt:lpstr>Arial</vt:lpstr>
      <vt:lpstr>Calibri</vt:lpstr>
      <vt:lpstr>굴림</vt:lpstr>
      <vt:lpstr>Lucida Bright</vt:lpstr>
      <vt:lpstr>Symbol</vt:lpstr>
      <vt:lpstr>Times New Roman</vt:lpstr>
      <vt:lpstr>Verdana</vt:lpstr>
      <vt:lpstr>VNI-Times</vt:lpstr>
      <vt:lpstr>Wingdings</vt:lpstr>
      <vt:lpstr>Wingdings 3</vt:lpstr>
      <vt:lpstr>Office Theme</vt:lpstr>
      <vt:lpstr>Equation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Premium</dc:creator>
  <cp:lastModifiedBy>DELL</cp:lastModifiedBy>
  <cp:revision>28</cp:revision>
  <dcterms:created xsi:type="dcterms:W3CDTF">2020-04-06T04:18:42Z</dcterms:created>
  <dcterms:modified xsi:type="dcterms:W3CDTF">2022-02-16T13:59:14Z</dcterms:modified>
</cp:coreProperties>
</file>