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693" r:id="rId4"/>
  </p:sldMasterIdLst>
  <p:notesMasterIdLst>
    <p:notesMasterId r:id="rId32"/>
  </p:notesMasterIdLst>
  <p:sldIdLst>
    <p:sldId id="256" r:id="rId5"/>
    <p:sldId id="271" r:id="rId6"/>
    <p:sldId id="260" r:id="rId7"/>
    <p:sldId id="262" r:id="rId8"/>
    <p:sldId id="267" r:id="rId9"/>
    <p:sldId id="272" r:id="rId10"/>
    <p:sldId id="277" r:id="rId11"/>
    <p:sldId id="300" r:id="rId12"/>
    <p:sldId id="273" r:id="rId13"/>
    <p:sldId id="275" r:id="rId14"/>
    <p:sldId id="276" r:id="rId15"/>
    <p:sldId id="450" r:id="rId16"/>
    <p:sldId id="445" r:id="rId17"/>
    <p:sldId id="286" r:id="rId18"/>
    <p:sldId id="287" r:id="rId19"/>
    <p:sldId id="288" r:id="rId20"/>
    <p:sldId id="451" r:id="rId21"/>
    <p:sldId id="452" r:id="rId22"/>
    <p:sldId id="307" r:id="rId23"/>
    <p:sldId id="296" r:id="rId24"/>
    <p:sldId id="298" r:id="rId25"/>
    <p:sldId id="308" r:id="rId26"/>
    <p:sldId id="309" r:id="rId27"/>
    <p:sldId id="310" r:id="rId28"/>
    <p:sldId id="311" r:id="rId29"/>
    <p:sldId id="261" r:id="rId30"/>
    <p:sldId id="269" r:id="rId31"/>
  </p:sldIdLst>
  <p:sldSz cx="18288000" cy="10287000"/>
  <p:notesSz cx="6858000" cy="9144000"/>
  <p:embeddedFontLst>
    <p:embeddedFont>
      <p:font typeface="Cambria Math" panose="02040503050406030204" pitchFamily="18" charset="0"/>
      <p:regular r:id="rId33"/>
    </p:embeddedFont>
    <p:embeddedFont>
      <p:font typeface="DM Sans" pitchFamily="2" charset="0"/>
      <p:regular r:id="rId34"/>
      <p:bold r:id="rId35"/>
      <p:italic r:id="rId36"/>
      <p:boldItalic r:id="rId37"/>
    </p:embeddedFont>
    <p:embeddedFont>
      <p:font typeface="DM Sans SemiBold" panose="020B0604020202020204" charset="0"/>
      <p:regular r:id="rId38"/>
      <p:bold r:id="rId39"/>
      <p:italic r:id="rId40"/>
      <p:boldItalic r:id="rId41"/>
    </p:embeddedFont>
    <p:embeddedFont>
      <p:font typeface="Lato" panose="020F0502020204030203" pitchFamily="34" charset="0"/>
      <p:regular r:id="rId42"/>
      <p:bold r:id="rId43"/>
      <p:italic r:id="rId44"/>
      <p:boldItalic r:id="rId45"/>
    </p:embeddedFont>
    <p:embeddedFont>
      <p:font typeface="Manrope" panose="020B0604020202020204" charset="0"/>
      <p:regular r:id="rId46"/>
      <p:bold r:id="rId47"/>
    </p:embeddedFont>
    <p:embeddedFont>
      <p:font typeface="Maven Pro" panose="020B0604020202020204" charset="0"/>
      <p:regular r:id="rId48"/>
      <p:bold r:id="rId49"/>
    </p:embeddedFont>
    <p:embeddedFont>
      <p:font typeface="Playfair Display" panose="00000500000000000000"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F5B43"/>
    <a:srgbClr val="F2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E33DB-27AD-4167-986D-3FE1C83E4ABA}"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D4BD3-76FC-4BAC-AD55-0456E7FA53D2}" type="slidenum">
              <a:rPr lang="en-US" smtClean="0"/>
              <a:t>‹#›</a:t>
            </a:fld>
            <a:endParaRPr lang="en-US"/>
          </a:p>
        </p:txBody>
      </p:sp>
    </p:spTree>
    <p:extLst>
      <p:ext uri="{BB962C8B-B14F-4D97-AF65-F5344CB8AC3E}">
        <p14:creationId xmlns:p14="http://schemas.microsoft.com/office/powerpoint/2010/main" val="393756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D4BD3-76FC-4BAC-AD55-0456E7FA53D2}" type="slidenum">
              <a:rPr lang="en-US" smtClean="0"/>
              <a:t>5</a:t>
            </a:fld>
            <a:endParaRPr lang="en-US"/>
          </a:p>
        </p:txBody>
      </p:sp>
    </p:spTree>
    <p:extLst>
      <p:ext uri="{BB962C8B-B14F-4D97-AF65-F5344CB8AC3E}">
        <p14:creationId xmlns:p14="http://schemas.microsoft.com/office/powerpoint/2010/main" val="394125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87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0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384780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035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974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9291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60486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71130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413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54662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21190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10035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5430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8766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6086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52894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1906616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04466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885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4495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54315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16938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8264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27036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758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87714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5234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857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935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6044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64463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8510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8523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368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7037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44135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726066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11774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9"/>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138854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01924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7"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7" y="3757617"/>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3"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3" y="3757617"/>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94839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815819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0087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881894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1"/>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6333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65143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3" y="547691"/>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3/4/2024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52711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965018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4245B0E-E96B-4570-A3E5-4D0466853797}" type="datetimeFigureOut">
              <a:rPr lang="en-US" smtClean="0">
                <a:solidFill>
                  <a:prstClr val="black">
                    <a:tint val="75000"/>
                  </a:prstClr>
                </a:solidFill>
                <a:cs typeface="Arial"/>
                <a:sym typeface="Arial"/>
              </a:rPr>
              <a:pPr defTabSz="1371600"/>
              <a:t>3/4/2024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985902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defRPr/>
            </a:pPr>
            <a:fld id="{2B8C012C-B1B7-47F6-B168-A941E97A73A9}" type="datetimeFigureOut">
              <a:rPr lang="en-US" smtClean="0">
                <a:solidFill>
                  <a:prstClr val="black">
                    <a:tint val="75000"/>
                  </a:prstClr>
                </a:solidFill>
                <a:cs typeface="Arial"/>
                <a:sym typeface="Arial"/>
              </a:rPr>
              <a:pPr defTabSz="1828800">
                <a:defRPr/>
              </a:pPr>
              <a:t>3/4/2024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defRPr/>
            </a:pPr>
            <a:fld id="{91EC7793-07B9-4429-92E8-8730EA770269}" type="slidenum">
              <a:rPr lang="en-US" smtClean="0">
                <a:solidFill>
                  <a:prstClr val="black">
                    <a:tint val="75000"/>
                  </a:prstClr>
                </a:solidFill>
                <a:cs typeface="Arial"/>
                <a:sym typeface="Arial"/>
              </a:rPr>
              <a:pPr defTabSz="18288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658061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hyperlink" Target="https://drive.google.com/drive/folders/1GV75-Gj1xXWsJHdq-I0_OIouL4iLnqbc?usp=drive_link" TargetMode="Externa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gif"/><Relationship Id="rId7" Type="http://schemas.openxmlformats.org/officeDocument/2006/relationships/image" Target="../media/image45.jpe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38.xml"/><Relationship Id="rId6" Type="http://schemas.openxmlformats.org/officeDocument/2006/relationships/image" Target="../media/image44.jpeg"/><Relationship Id="rId11" Type="http://schemas.openxmlformats.org/officeDocument/2006/relationships/slide" Target="slide18.xml"/><Relationship Id="rId5" Type="http://schemas.microsoft.com/office/2007/relationships/hdphoto" Target="../media/hdphoto7.wdp"/><Relationship Id="rId10" Type="http://schemas.openxmlformats.org/officeDocument/2006/relationships/image" Target="../media/image48.jpeg"/><Relationship Id="rId4" Type="http://schemas.openxmlformats.org/officeDocument/2006/relationships/image" Target="../media/image43.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46.jpeg"/><Relationship Id="rId18" Type="http://schemas.openxmlformats.org/officeDocument/2006/relationships/image" Target="../media/image79.png"/><Relationship Id="rId3" Type="http://schemas.openxmlformats.org/officeDocument/2006/relationships/audio" Target="../media/audio1.wav"/><Relationship Id="rId21" Type="http://schemas.openxmlformats.org/officeDocument/2006/relationships/image" Target="../media/image54.jpeg"/><Relationship Id="rId7" Type="http://schemas.openxmlformats.org/officeDocument/2006/relationships/image" Target="../media/image51.png"/><Relationship Id="rId12" Type="http://schemas.openxmlformats.org/officeDocument/2006/relationships/image" Target="../media/image45.jpeg"/><Relationship Id="rId17" Type="http://schemas.openxmlformats.org/officeDocument/2006/relationships/image" Target="../media/image78.png"/><Relationship Id="rId2" Type="http://schemas.openxmlformats.org/officeDocument/2006/relationships/notesSlide" Target="../notesSlides/notesSlide4.xml"/><Relationship Id="rId16" Type="http://schemas.openxmlformats.org/officeDocument/2006/relationships/image" Target="../media/image77.png"/><Relationship Id="rId20" Type="http://schemas.openxmlformats.org/officeDocument/2006/relationships/image" Target="../media/image53.jpeg"/><Relationship Id="rId1" Type="http://schemas.openxmlformats.org/officeDocument/2006/relationships/slideLayout" Target="../slideLayouts/slideLayout38.xml"/><Relationship Id="rId6" Type="http://schemas.openxmlformats.org/officeDocument/2006/relationships/image" Target="../media/image50.gif"/><Relationship Id="rId11" Type="http://schemas.openxmlformats.org/officeDocument/2006/relationships/image" Target="../media/image44.jpeg"/><Relationship Id="rId5" Type="http://schemas.openxmlformats.org/officeDocument/2006/relationships/image" Target="../media/image41.png"/><Relationship Id="rId15" Type="http://schemas.openxmlformats.org/officeDocument/2006/relationships/image" Target="../media/image48.jpeg"/><Relationship Id="rId23" Type="http://schemas.openxmlformats.org/officeDocument/2006/relationships/image" Target="../media/image84.png"/><Relationship Id="rId10" Type="http://schemas.microsoft.com/office/2007/relationships/hdphoto" Target="../media/hdphoto7.wdp"/><Relationship Id="rId19" Type="http://schemas.openxmlformats.org/officeDocument/2006/relationships/image" Target="../media/image80.png"/><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gif"/></Relationships>
</file>

<file path=ppt/slides/_rels/slide17.xml.rels><?xml version="1.0" encoding="UTF-8" standalone="yes"?>
<Relationships xmlns="http://schemas.openxmlformats.org/package/2006/relationships"><Relationship Id="rId2" Type="http://schemas.openxmlformats.org/officeDocument/2006/relationships/hyperlink" Target="https://drive.google.com/drive/folders/1GV75-Gj1xXWsJHdq-I0_OIouL4iLnqbc?usp=drive_link" TargetMode="Externa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svg"/><Relationship Id="rId7"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36.png"/><Relationship Id="rId4" Type="http://schemas.openxmlformats.org/officeDocument/2006/relationships/image" Target="../media/image19.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44.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sv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48.png"/><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5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2.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3.png"/><Relationship Id="rId5" Type="http://schemas.microsoft.com/office/2007/relationships/hdphoto" Target="../media/hdphoto10.wdp"/><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3.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63.png"/><Relationship Id="rId5" Type="http://schemas.microsoft.com/office/2007/relationships/hdphoto" Target="../media/hdphoto10.wdp"/><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svg"/><Relationship Id="rId7"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4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TextBox 10"/>
          <p:cNvSpPr txBox="1"/>
          <p:nvPr/>
        </p:nvSpPr>
        <p:spPr>
          <a:xfrm>
            <a:off x="2816974" y="2781300"/>
            <a:ext cx="12654052" cy="3693319"/>
          </a:xfrm>
          <a:prstGeom prst="rect">
            <a:avLst/>
          </a:prstGeom>
        </p:spPr>
        <p:txBody>
          <a:bodyPr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a:t>
            </a:r>
          </a:p>
          <a:p>
            <a:pPr algn="ctr">
              <a:lnSpc>
                <a:spcPct val="150000"/>
              </a:lnSpc>
            </a:pPr>
            <a:r>
              <a:rPr lang="en-US" sz="8000" b="1">
                <a:latin typeface="Arial" panose="020B0604020202020204" pitchFamily="34" charset="0"/>
                <a:cs typeface="Arial" panose="020B0604020202020204" pitchFamily="34" charset="0"/>
              </a:rPr>
              <a:t>ĐÃ ĐẾN VỚI BUỔI HỌC!</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Rectangle 9"/>
          <p:cNvSpPr/>
          <p:nvPr/>
        </p:nvSpPr>
        <p:spPr>
          <a:xfrm>
            <a:off x="320842" y="270776"/>
            <a:ext cx="17679020" cy="9733482"/>
          </a:xfrm>
          <a:prstGeom prst="rect">
            <a:avLst/>
          </a:prstGeom>
          <a:solidFill>
            <a:srgbClr val="FFFFFF"/>
          </a:solidFill>
          <a:ln w="57150">
            <a:solidFill>
              <a:srgbClr val="8F5B43"/>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7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1" name="TextBox 10"/>
          <p:cNvSpPr txBox="1"/>
          <p:nvPr/>
        </p:nvSpPr>
        <p:spPr>
          <a:xfrm>
            <a:off x="1462707" y="286818"/>
            <a:ext cx="14859000" cy="946413"/>
          </a:xfrm>
          <a:prstGeom prst="rect">
            <a:avLst/>
          </a:prstGeom>
          <a:noFill/>
        </p:spPr>
        <p:txBody>
          <a:bodyPr wrap="square" rtlCol="0">
            <a:spAutoFit/>
          </a:bodyPr>
          <a:lstStyle/>
          <a:p>
            <a:pPr marL="0" marR="0" lvl="0" indent="0" algn="ctr" defTabSz="1828800" rtl="0" eaLnBrk="1" fontAlgn="auto" latinLnBrk="0" hangingPunct="1">
              <a:lnSpc>
                <a:spcPct val="150000"/>
              </a:lnSpc>
              <a:spcBef>
                <a:spcPts val="0"/>
              </a:spcBef>
              <a:spcAft>
                <a:spcPts val="0"/>
              </a:spcAft>
              <a:buClr>
                <a:srgbClr val="2D1549"/>
              </a:buClr>
              <a:buSzPts val="1100"/>
              <a:buFontTx/>
              <a:buNone/>
              <a:tabLst/>
              <a:defRPr/>
            </a:pPr>
            <a:r>
              <a:rPr kumimoji="0" lang="en-US" sz="37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1:</a:t>
            </a:r>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Quan sát Hình 70 và chỉ ra hai cặp tam giác đồng dạng:</a:t>
            </a:r>
          </a:p>
        </p:txBody>
      </p:sp>
      <p:sp>
        <p:nvSpPr>
          <p:cNvPr id="12" name="Rectangle 11"/>
          <p:cNvSpPr/>
          <p:nvPr/>
        </p:nvSpPr>
        <p:spPr>
          <a:xfrm>
            <a:off x="773420" y="467071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p:pic>
        <p:nvPicPr>
          <p:cNvPr id="13" name="Picture 12"/>
          <p:cNvPicPr>
            <a:picLocks noChangeAspect="1"/>
          </p:cNvPicPr>
          <p:nvPr/>
        </p:nvPicPr>
        <p:blipFill>
          <a:blip r:embed="rId4"/>
          <a:stretch>
            <a:fillRect/>
          </a:stretch>
        </p:blipFill>
        <p:spPr>
          <a:xfrm>
            <a:off x="17043499" y="8856706"/>
            <a:ext cx="1144238" cy="1353265"/>
          </a:xfrm>
          <a:prstGeom prst="rect">
            <a:avLst/>
          </a:prstGeom>
        </p:spPr>
      </p:pic>
      <p:pic>
        <p:nvPicPr>
          <p:cNvPr id="14" name="Picture 13"/>
          <p:cNvPicPr>
            <a:picLocks noChangeAspect="1"/>
          </p:cNvPicPr>
          <p:nvPr/>
        </p:nvPicPr>
        <p:blipFill>
          <a:blip r:embed="rId5"/>
          <a:stretch>
            <a:fillRect/>
          </a:stretch>
        </p:blipFill>
        <p:spPr>
          <a:xfrm rot="5682035">
            <a:off x="16814766" y="368062"/>
            <a:ext cx="1054699" cy="1201016"/>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773420" y="5632566"/>
                <a:ext cx="13579167" cy="963021"/>
              </a:xfrm>
              <a:prstGeom prst="rect">
                <a:avLst/>
              </a:prstGeom>
            </p:spPr>
            <p:txBody>
              <a:bodyPr wrap="none">
                <a:spAutoFit/>
              </a:bodyPr>
              <a:lstStyle/>
              <a:p>
                <a:pPr lvl="0"/>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Xét hai tam giác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𝑃𝑄𝑅</m:t>
                    </m:r>
                  </m:oMath>
                </a14:m>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ta có: </a:t>
                </a:r>
                <a14:m>
                  <m:oMath xmlns:m="http://schemas.openxmlformats.org/officeDocument/2006/math">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𝑃𝑄</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1,4</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10</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7</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𝑃𝑅</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2,1</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10</m:t>
                        </m:r>
                      </m:num>
                      <m:den>
                        <m:r>
                          <a:rPr lang="en-US" sz="3700" i="1">
                            <a:solidFill>
                              <a:sysClr val="windowText" lastClr="000000"/>
                            </a:solidFill>
                            <a:latin typeface="Cambria Math" panose="02040503050406030204" pitchFamily="18" charset="0"/>
                            <a:cs typeface="Arial" panose="020B0604020202020204" pitchFamily="34" charset="0"/>
                            <a:sym typeface="Arial"/>
                          </a:rPr>
                          <m:t>7</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773420" y="5632566"/>
                <a:ext cx="13579167" cy="963021"/>
              </a:xfrm>
              <a:prstGeom prst="rect">
                <a:avLst/>
              </a:prstGeom>
              <a:blipFill>
                <a:blip r:embed="rId6"/>
                <a:stretch>
                  <a:fillRect l="-1437" b="-3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150393" y="5650860"/>
                <a:ext cx="3727239" cy="963021"/>
              </a:xfrm>
              <a:prstGeom prst="rect">
                <a:avLst/>
              </a:prstGeom>
            </p:spPr>
            <p:txBody>
              <a:bodyPr wrap="square">
                <a:spAutoFit/>
              </a:bodyPr>
              <a:lstStyle/>
              <a:p>
                <a:pPr lvl="0"/>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Suy ra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𝐴𝐵</m:t>
                        </m:r>
                      </m:num>
                      <m:den>
                        <m:r>
                          <a:rPr lang="en-US" sz="3700" i="1">
                            <a:solidFill>
                              <a:sysClr val="windowText" lastClr="000000"/>
                            </a:solidFill>
                            <a:latin typeface="Cambria Math" panose="02040503050406030204" pitchFamily="18" charset="0"/>
                            <a:cs typeface="Arial" panose="020B0604020202020204" pitchFamily="34" charset="0"/>
                            <a:sym typeface="Arial"/>
                          </a:rPr>
                          <m:t>𝑃𝑄</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𝐴𝐶</m:t>
                        </m:r>
                      </m:num>
                      <m:den>
                        <m:r>
                          <a:rPr lang="en-US" sz="3700" i="1">
                            <a:solidFill>
                              <a:sysClr val="windowText" lastClr="000000"/>
                            </a:solidFill>
                            <a:latin typeface="Cambria Math" panose="02040503050406030204" pitchFamily="18" charset="0"/>
                            <a:cs typeface="Arial" panose="020B0604020202020204" pitchFamily="34" charset="0"/>
                            <a:sym typeface="Arial"/>
                          </a:rPr>
                          <m:t>𝑃𝑅</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4150393" y="5650860"/>
                <a:ext cx="3727239" cy="963021"/>
              </a:xfrm>
              <a:prstGeom prst="rect">
                <a:avLst/>
              </a:prstGeom>
              <a:blipFill>
                <a:blip r:embed="rId7"/>
                <a:stretch>
                  <a:fillRect l="-5065" b="-3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340573" y="6771975"/>
                <a:ext cx="5153919" cy="661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Vậy </a:t>
                </a:r>
                <a14:m>
                  <m:oMath xmlns:m="http://schemas.openxmlformats.org/officeDocument/2006/math">
                    <m:r>
                      <a:rPr kumimoji="0" lang="da-DK"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ᔕ ∆</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𝑃𝑄𝑅</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5340573" y="6771975"/>
                <a:ext cx="5153919" cy="661720"/>
              </a:xfrm>
              <a:prstGeom prst="rect">
                <a:avLst/>
              </a:prstGeom>
              <a:blipFill>
                <a:blip r:embed="rId8"/>
                <a:stretch>
                  <a:fillRect l="-3664"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81441" y="7799561"/>
                <a:ext cx="13102946" cy="9477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rPr>
                  <a:t>Xét hai tam giác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𝐷𝐸𝐺</m:t>
                    </m:r>
                  </m:oMath>
                </a14:m>
                <a:r>
                  <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𝐼𝐻𝐾</m:t>
                    </m:r>
                  </m:oMath>
                </a14:m>
                <a:r>
                  <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ta có: </a:t>
                </a:r>
                <a14:m>
                  <m:oMath xmlns:m="http://schemas.openxmlformats.org/officeDocument/2006/math">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𝐷𝐸</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𝐼𝐻</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2,2</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1,1</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2,  </m:t>
                    </m:r>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𝐷𝐺</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𝐼𝐾</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3,6</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1,8</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oMath>
                </a14:m>
                <a:endPar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781441" y="7799561"/>
                <a:ext cx="13102946" cy="947760"/>
              </a:xfrm>
              <a:prstGeom prst="rect">
                <a:avLst/>
              </a:prstGeom>
              <a:blipFill>
                <a:blip r:embed="rId9"/>
                <a:stretch>
                  <a:fillRect l="-1442"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3937910" y="7817855"/>
                <a:ext cx="3641613" cy="901081"/>
              </a:xfrm>
              <a:prstGeom prst="rect">
                <a:avLst/>
              </a:prstGeom>
            </p:spPr>
            <p:txBody>
              <a:bodyPr wrap="square">
                <a:spAutoFit/>
              </a:bodyPr>
              <a:lstStyle/>
              <a:p>
                <a:pPr lvl="0"/>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Suy ra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𝐷𝐸</m:t>
                        </m:r>
                      </m:num>
                      <m:den>
                        <m:r>
                          <a:rPr lang="en-US" sz="3700" i="1">
                            <a:solidFill>
                              <a:sysClr val="windowText" lastClr="000000"/>
                            </a:solidFill>
                            <a:latin typeface="Cambria Math" panose="02040503050406030204" pitchFamily="18" charset="0"/>
                            <a:cs typeface="Arial" panose="020B0604020202020204" pitchFamily="34" charset="0"/>
                            <a:sym typeface="Arial"/>
                          </a:rPr>
                          <m:t>𝐼𝐻</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𝐷𝐺</m:t>
                        </m:r>
                      </m:num>
                      <m:den>
                        <m:r>
                          <a:rPr lang="en-US" sz="3700" i="1">
                            <a:solidFill>
                              <a:sysClr val="windowText" lastClr="000000"/>
                            </a:solidFill>
                            <a:latin typeface="Cambria Math" panose="02040503050406030204" pitchFamily="18" charset="0"/>
                            <a:cs typeface="Arial" panose="020B0604020202020204" pitchFamily="34" charset="0"/>
                            <a:sym typeface="Arial"/>
                          </a:rPr>
                          <m:t>𝐼𝐾</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3937910" y="7817855"/>
                <a:ext cx="3641613" cy="901081"/>
              </a:xfrm>
              <a:prstGeom prst="rect">
                <a:avLst/>
              </a:prstGeom>
              <a:blipFill>
                <a:blip r:embed="rId10"/>
                <a:stretch>
                  <a:fillRect l="-5184"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5340572" y="8982456"/>
                <a:ext cx="5153919" cy="661720"/>
              </a:xfrm>
              <a:prstGeom prst="rect">
                <a:avLst/>
              </a:prstGeom>
            </p:spPr>
            <p:txBody>
              <a:bodyPr wrap="square">
                <a:spAutoFit/>
              </a:bodyPr>
              <a:lstStyle/>
              <a:p>
                <a:pPr lvl="0"/>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Vậy </a:t>
                </a:r>
                <a14:m>
                  <m:oMath xmlns:m="http://schemas.openxmlformats.org/officeDocument/2006/math">
                    <m:r>
                      <a:rPr kumimoji="0" lang="da-DK"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lang="en-US" sz="3700" i="1">
                        <a:solidFill>
                          <a:srgbClr val="000000"/>
                        </a:solidFill>
                        <a:latin typeface="Cambria Math" panose="02040503050406030204" pitchFamily="18" charset="0"/>
                        <a:cs typeface="Arial" panose="020B0604020202020204" pitchFamily="34" charset="0"/>
                        <a:sym typeface="Arial"/>
                      </a:rPr>
                      <m:t>𝐷𝐸𝐺</m:t>
                    </m:r>
                    <m:r>
                      <a:rPr lang="en-US" sz="3700" b="0" i="1" smtClean="0">
                        <a:solidFill>
                          <a:srgbClr val="000000"/>
                        </a:solidFill>
                        <a:latin typeface="Cambria Math" panose="02040503050406030204" pitchFamily="18" charset="0"/>
                        <a:cs typeface="Arial" panose="020B0604020202020204" pitchFamily="34" charset="0"/>
                        <a:sym typeface="Arial"/>
                      </a:rPr>
                      <m:t> </m:t>
                    </m:r>
                    <m:r>
                      <a:rPr kumimoji="0" lang="iu-Cans-CA"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ᔕ</m:t>
                    </m:r>
                    <m:r>
                      <a:rPr kumimoji="0" lang="en-US"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 </m:t>
                    </m:r>
                    <m:r>
                      <a:rPr kumimoji="0" lang="da-DK"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lang="en-US" sz="3700" i="1">
                        <a:solidFill>
                          <a:srgbClr val="000000"/>
                        </a:solidFill>
                        <a:latin typeface="Cambria Math" panose="02040503050406030204" pitchFamily="18" charset="0"/>
                        <a:cs typeface="Arial" panose="020B0604020202020204" pitchFamily="34" charset="0"/>
                        <a:sym typeface="Arial"/>
                      </a:rPr>
                      <m:t>𝐼𝐻𝐾</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5340572" y="8982456"/>
                <a:ext cx="5153919" cy="661720"/>
              </a:xfrm>
              <a:prstGeom prst="rect">
                <a:avLst/>
              </a:prstGeom>
              <a:blipFill>
                <a:blip r:embed="rId11"/>
                <a:stretch>
                  <a:fillRect l="-3664" t="-14815" b="-34259"/>
                </a:stretch>
              </a:blipFill>
            </p:spPr>
            <p:txBody>
              <a:bodyPr/>
              <a:lstStyle/>
              <a:p>
                <a:r>
                  <a:rPr lang="en-US">
                    <a:noFill/>
                  </a:rPr>
                  <a:t> </a:t>
                </a:r>
              </a:p>
            </p:txBody>
          </p:sp>
        </mc:Fallback>
      </mc:AlternateContent>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300000"/>
                    </a14:imgEffect>
                    <a14:imgEffect>
                      <a14:brightnessContrast contrast="-40000"/>
                    </a14:imgEffect>
                  </a14:imgLayer>
                </a14:imgProps>
              </a:ext>
            </a:extLst>
          </a:blip>
          <a:stretch>
            <a:fillRect/>
          </a:stretch>
        </p:blipFill>
        <p:spPr>
          <a:xfrm>
            <a:off x="3305887" y="1377132"/>
            <a:ext cx="11676225" cy="320282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773420" y="6743700"/>
                <a:ext cx="4603248" cy="728789"/>
              </a:xfrm>
              <a:prstGeom prst="rect">
                <a:avLst/>
              </a:prstGeom>
            </p:spPr>
            <p:txBody>
              <a:bodyPr wrap="none">
                <a:spAutoFit/>
              </a:bodyPr>
              <a:lstStyle/>
              <a:p>
                <a:r>
                  <a:rPr lang="en-US" sz="3700">
                    <a:solidFill>
                      <a:sysClr val="windowText" lastClr="000000"/>
                    </a:solidFill>
                    <a:cs typeface="Arial" panose="020B0604020202020204" pitchFamily="34" charset="0"/>
                    <a:sym typeface="Arial"/>
                  </a:rPr>
                  <a:t>Lại có </a:t>
                </a:r>
                <a14:m>
                  <m:oMath xmlns:m="http://schemas.openxmlformats.org/officeDocument/2006/math">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4000" i="1">
                        <a:solidFill>
                          <a:prstClr val="black"/>
                        </a:solidFill>
                        <a:latin typeface="Cambria Math" panose="02040503050406030204" pitchFamily="18" charset="0"/>
                        <a:ea typeface="Dotum" panose="020B0600000101010101" pitchFamily="34" charset="-127"/>
                      </a:rPr>
                      <m:t>=</m:t>
                    </m:r>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𝑃</m:t>
                        </m:r>
                      </m:e>
                    </m:acc>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=45</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solidFill>
                      <a:sysClr val="windowText" lastClr="000000"/>
                    </a:solidFill>
                    <a:cs typeface="Arial" panose="020B0604020202020204" pitchFamily="34" charset="0"/>
                    <a:sym typeface="Arial"/>
                  </a:rPr>
                  <a:t>. </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773420" y="6743700"/>
                <a:ext cx="4603248" cy="728789"/>
              </a:xfrm>
              <a:prstGeom prst="rect">
                <a:avLst/>
              </a:prstGeom>
              <a:blipFill>
                <a:blip r:embed="rId14"/>
                <a:stretch>
                  <a:fillRect l="-4238" t="-5000" r="-3179"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781441" y="8950941"/>
                <a:ext cx="4524059" cy="724750"/>
              </a:xfrm>
              <a:prstGeom prst="rect">
                <a:avLst/>
              </a:prstGeom>
            </p:spPr>
            <p:txBody>
              <a:bodyPr wrap="none">
                <a:spAutoFit/>
              </a:bodyPr>
              <a:lstStyle/>
              <a:p>
                <a:r>
                  <a:rPr lang="en-US" sz="3700">
                    <a:solidFill>
                      <a:sysClr val="windowText" lastClr="000000"/>
                    </a:solidFill>
                    <a:cs typeface="Arial" panose="020B0604020202020204" pitchFamily="34" charset="0"/>
                    <a:sym typeface="Arial"/>
                  </a:rPr>
                  <a:t>Lại có </a:t>
                </a:r>
                <a14:m>
                  <m:oMath xmlns:m="http://schemas.openxmlformats.org/officeDocument/2006/math">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𝐷</m:t>
                        </m:r>
                      </m:e>
                    </m:acc>
                    <m:r>
                      <a:rPr lang="en-US" sz="4000" i="1">
                        <a:solidFill>
                          <a:prstClr val="black"/>
                        </a:solidFill>
                        <a:latin typeface="Cambria Math" panose="02040503050406030204" pitchFamily="18" charset="0"/>
                        <a:ea typeface="Dotum" panose="020B0600000101010101" pitchFamily="34" charset="-127"/>
                      </a:rPr>
                      <m:t>=</m:t>
                    </m:r>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𝐼</m:t>
                        </m:r>
                      </m:e>
                    </m:acc>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=45</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solidFill>
                      <a:sysClr val="windowText" lastClr="000000"/>
                    </a:solidFill>
                    <a:cs typeface="Arial" panose="020B0604020202020204" pitchFamily="34" charset="0"/>
                    <a:sym typeface="Arial"/>
                  </a:rPr>
                  <a:t>. </a:t>
                </a:r>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781441" y="8950941"/>
                <a:ext cx="4524059" cy="724750"/>
              </a:xfrm>
              <a:prstGeom prst="rect">
                <a:avLst/>
              </a:prstGeom>
              <a:blipFill>
                <a:blip r:embed="rId15"/>
                <a:stretch>
                  <a:fillRect l="-4178" t="-5882" r="-3369" b="-30252"/>
                </a:stretch>
              </a:blipFill>
            </p:spPr>
            <p:txBody>
              <a:bodyPr/>
              <a:lstStyle/>
              <a:p>
                <a:r>
                  <a:rPr lang="en-US">
                    <a:noFill/>
                  </a:rPr>
                  <a:t> </a:t>
                </a:r>
              </a:p>
            </p:txBody>
          </p:sp>
        </mc:Fallback>
      </mc:AlternateContent>
    </p:spTree>
    <p:extLst>
      <p:ext uri="{BB962C8B-B14F-4D97-AF65-F5344CB8AC3E}">
        <p14:creationId xmlns:p14="http://schemas.microsoft.com/office/powerpoint/2010/main" val="3883412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wipe(left)">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down)">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P spid="22" grpId="0"/>
      <p:bldP spid="24" grpId="0"/>
      <p:bldP spid="7"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Rectangle 9"/>
          <p:cNvSpPr/>
          <p:nvPr/>
        </p:nvSpPr>
        <p:spPr>
          <a:xfrm>
            <a:off x="528418" y="478395"/>
            <a:ext cx="17194097" cy="9325456"/>
          </a:xfrm>
          <a:prstGeom prst="rect">
            <a:avLst/>
          </a:prstGeom>
          <a:solidFill>
            <a:srgbClr val="FFFFFF"/>
          </a:solidFill>
          <a:ln w="76200" cap="flat" cmpd="sng" algn="ctr">
            <a:solidFill>
              <a:srgbClr val="A67E5B"/>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776656" y="1155797"/>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1</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4662856" y="705032"/>
                <a:ext cx="12898752" cy="1986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700" kern="0">
                    <a:solidFill>
                      <a:srgbClr val="000000"/>
                    </a:solidFill>
                    <a:latin typeface="Arial"/>
                    <a:cs typeface="Arial"/>
                    <a:sym typeface="Arial"/>
                  </a:rPr>
                  <a:t>Cho hai tam giác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𝐴𝐵𝐶</m:t>
                    </m:r>
                  </m:oMath>
                </a14:m>
                <a:r>
                  <a:rPr lang="vi-VN" sz="3700" kern="0">
                    <a:solidFill>
                      <a:srgbClr val="000000"/>
                    </a:solidFill>
                    <a:latin typeface="Arial"/>
                    <a:cs typeface="Arial"/>
                    <a:sym typeface="Arial"/>
                  </a:rPr>
                  <a:t> và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𝐵</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𝐶</m:t>
                    </m:r>
                    <m:r>
                      <a:rPr lang="vi-VN" sz="3700" i="1" kern="0" smtClean="0">
                        <a:solidFill>
                          <a:srgbClr val="000000"/>
                        </a:solidFill>
                        <a:latin typeface="Cambria Math" panose="02040503050406030204" pitchFamily="18" charset="0"/>
                        <a:cs typeface="Arial"/>
                        <a:sym typeface="Arial"/>
                      </a:rPr>
                      <m:t>’</m:t>
                    </m:r>
                  </m:oMath>
                </a14:m>
                <a:r>
                  <a:rPr lang="vi-VN" sz="3700" kern="0">
                    <a:solidFill>
                      <a:srgbClr val="000000"/>
                    </a:solidFill>
                    <a:latin typeface="Arial"/>
                    <a:cs typeface="Arial"/>
                    <a:sym typeface="Arial"/>
                  </a:rPr>
                  <a:t> thoả mãn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m:t>
                    </m:r>
                    <m:r>
                      <a:rPr lang="vi-VN" sz="3700" i="1" kern="0" smtClean="0">
                        <a:solidFill>
                          <a:srgbClr val="000000"/>
                        </a:solidFill>
                        <a:latin typeface="Cambria Math" panose="02040503050406030204" pitchFamily="18" charset="0"/>
                        <a:cs typeface="Arial"/>
                        <a:sym typeface="Arial"/>
                      </a:rPr>
                      <m:t>=2, </m:t>
                    </m:r>
                    <m:r>
                      <a:rPr lang="vi-VN" sz="3700" i="1" kern="0" smtClean="0">
                        <a:solidFill>
                          <a:srgbClr val="000000"/>
                        </a:solidFill>
                        <a:latin typeface="Cambria Math" panose="02040503050406030204" pitchFamily="18" charset="0"/>
                        <a:cs typeface="Arial"/>
                        <a:sym typeface="Arial"/>
                      </a:rPr>
                      <m:t>𝐴𝐶</m:t>
                    </m:r>
                    <m:r>
                      <a:rPr lang="vi-VN" sz="3700" i="1" kern="0" smtClean="0">
                        <a:solidFill>
                          <a:srgbClr val="000000"/>
                        </a:solidFill>
                        <a:latin typeface="Cambria Math" panose="02040503050406030204" pitchFamily="18" charset="0"/>
                        <a:cs typeface="Arial"/>
                        <a:sym typeface="Arial"/>
                      </a:rPr>
                      <m:t>=3,  </m:t>
                    </m:r>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𝐵</m:t>
                    </m:r>
                    <m:r>
                      <a:rPr lang="vi-VN" sz="3700" i="1" kern="0" smtClean="0">
                        <a:solidFill>
                          <a:srgbClr val="000000"/>
                        </a:solidFill>
                        <a:latin typeface="Cambria Math" panose="02040503050406030204" pitchFamily="18" charset="0"/>
                        <a:cs typeface="Arial"/>
                        <a:sym typeface="Arial"/>
                      </a:rPr>
                      <m:t>’=6, </m:t>
                    </m:r>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𝐶</m:t>
                    </m:r>
                    <m:r>
                      <a:rPr lang="vi-VN" sz="3700" i="1" kern="0" smtClean="0">
                        <a:solidFill>
                          <a:srgbClr val="000000"/>
                        </a:solidFill>
                        <a:latin typeface="Cambria Math" panose="02040503050406030204" pitchFamily="18" charset="0"/>
                        <a:cs typeface="Arial"/>
                        <a:sym typeface="Arial"/>
                      </a:rPr>
                      <m:t>’=9 </m:t>
                    </m:r>
                  </m:oMath>
                </a14:m>
                <a:r>
                  <a:rPr lang="vi-VN" sz="3700" kern="0">
                    <a:solidFill>
                      <a:srgbClr val="000000"/>
                    </a:solidFill>
                    <a:latin typeface="Arial"/>
                    <a:cs typeface="Arial"/>
                    <a:sym typeface="Arial"/>
                  </a:rPr>
                  <a:t>và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rPr>
                          <m:t>′</m:t>
                        </m:r>
                      </m:e>
                    </m:acc>
                  </m:oMath>
                </a14:m>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Chứng minh</a:t>
                </a:r>
                <a:r>
                  <a:rPr lang="en-US" sz="3700" kern="0">
                    <a:solidFill>
                      <a:srgbClr val="000000"/>
                    </a:solidFill>
                    <a:latin typeface="Arial"/>
                    <a:cs typeface="Arial"/>
                    <a:sym typeface="Arial"/>
                  </a:rPr>
                  <a:t>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700" i="1">
                            <a:solidFill>
                              <a:prstClr val="black"/>
                            </a:solidFill>
                            <a:latin typeface="Cambria Math" panose="02040503050406030204" pitchFamily="18" charset="0"/>
                            <a:ea typeface="Dotum" panose="020B0600000101010101" pitchFamily="34" charset="-127"/>
                          </a:rPr>
                          <m:t>′</m:t>
                        </m:r>
                      </m:e>
                    </m:acc>
                    <m:r>
                      <a:rPr lang="en-US" sz="3700" b="0" i="1" smtClean="0">
                        <a:solidFill>
                          <a:prstClr val="black"/>
                        </a:solidFill>
                        <a:latin typeface="Cambria Math" panose="02040503050406030204" pitchFamily="18" charset="0"/>
                        <a:ea typeface="Dotum" panose="020B0600000101010101" pitchFamily="34" charset="-127"/>
                      </a:rPr>
                      <m:t>,</m:t>
                    </m:r>
                  </m:oMath>
                </a14:m>
                <a:r>
                  <a:rPr lang="en-US" sz="3700" kern="0">
                    <a:solidFill>
                      <a:srgbClr val="000000"/>
                    </a:solidFill>
                    <a:latin typeface="Arial"/>
                    <a:cs typeface="Arial"/>
                    <a:sym typeface="Arial"/>
                  </a:rPr>
                  <a:t>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700" i="1">
                            <a:solidFill>
                              <a:prstClr val="black"/>
                            </a:solidFill>
                            <a:latin typeface="Cambria Math" panose="02040503050406030204" pitchFamily="18" charset="0"/>
                            <a:ea typeface="Dotum" panose="020B0600000101010101" pitchFamily="34" charset="-127"/>
                          </a:rPr>
                          <m:t>′</m:t>
                        </m:r>
                      </m:e>
                    </m:acc>
                  </m:oMath>
                </a14:m>
                <a:r>
                  <a:rPr lang="en-US" sz="3700" kern="0">
                    <a:solidFill>
                      <a:srgbClr val="000000"/>
                    </a:solidFill>
                    <a:latin typeface="Arial"/>
                    <a:cs typeface="Arial"/>
                    <a:sym typeface="Arial"/>
                  </a:rPr>
                  <a:t>.</a:t>
                </a:r>
                <a:r>
                  <a:rPr lang="vi-VN" sz="3700" kern="0">
                    <a:solidFill>
                      <a:srgbClr val="000000"/>
                    </a:solidFill>
                    <a:latin typeface="Arial"/>
                    <a:cs typeface="Arial"/>
                    <a:sym typeface="Arial"/>
                  </a:rPr>
                  <a:t> </a:t>
                </a:r>
              </a:p>
            </p:txBody>
          </p:sp>
        </mc:Choice>
        <mc:Fallback xmlns="">
          <p:sp>
            <p:nvSpPr>
              <p:cNvPr id="14" name="Rectangle 1"/>
              <p:cNvSpPr>
                <a:spLocks noRot="1" noChangeAspect="1" noMove="1" noResize="1" noEditPoints="1" noAdjustHandles="1" noChangeArrowheads="1" noChangeShapeType="1" noTextEdit="1"/>
              </p:cNvSpPr>
              <p:nvPr/>
            </p:nvSpPr>
            <p:spPr bwMode="auto">
              <a:xfrm>
                <a:off x="4662856" y="705032"/>
                <a:ext cx="12898752" cy="1986441"/>
              </a:xfrm>
              <a:prstGeom prst="rect">
                <a:avLst/>
              </a:prstGeom>
              <a:blipFill>
                <a:blip r:embed="rId4"/>
                <a:stretch>
                  <a:fillRect l="-803" b="-24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4"/>
          <p:cNvPicPr>
            <a:picLocks noChangeAspect="1"/>
          </p:cNvPicPr>
          <p:nvPr/>
        </p:nvPicPr>
        <p:blipFill>
          <a:blip r:embed="rId5"/>
          <a:stretch>
            <a:fillRect/>
          </a:stretch>
        </p:blipFill>
        <p:spPr>
          <a:xfrm>
            <a:off x="1066800" y="8191500"/>
            <a:ext cx="1078827" cy="1319552"/>
          </a:xfrm>
          <a:prstGeom prst="rect">
            <a:avLst/>
          </a:prstGeom>
        </p:spPr>
      </p:pic>
      <p:sp>
        <p:nvSpPr>
          <p:cNvPr id="11" name="Rectangle 10"/>
          <p:cNvSpPr/>
          <p:nvPr/>
        </p:nvSpPr>
        <p:spPr>
          <a:xfrm>
            <a:off x="2103183" y="27291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8133363" y="2247900"/>
                <a:ext cx="9428245" cy="3827010"/>
              </a:xfrm>
              <a:prstGeom prst="rect">
                <a:avLst/>
              </a:prstGeom>
            </p:spPr>
            <p:txBody>
              <a:bodyPr wrap="square">
                <a:spAutoFit/>
              </a:bodyPr>
              <a:lstStyle/>
              <a:p>
                <a:pPr algn="just">
                  <a:lnSpc>
                    <a:spcPct val="150000"/>
                  </a:lnSpc>
                  <a:spcBef>
                    <a:spcPts val="600"/>
                  </a:spcBef>
                  <a:spcAft>
                    <a:spcPts val="600"/>
                  </a:spcAft>
                </a:pPr>
                <a:r>
                  <a:rPr lang="en-US" sz="37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eqArrPr>
                          <m:e>
                            <m:r>
                              <a:rPr lang="en-US" sz="3700" i="1">
                                <a:effectLst/>
                                <a:latin typeface="Cambria Math" panose="02040503050406030204" pitchFamily="18" charset="0"/>
                                <a:ea typeface="Dotum" panose="020B0600000101010101" pitchFamily="34" charset="-127"/>
                                <a:cs typeface="Times New Roman" panose="02020603050405020304" pitchFamily="18" charset="0"/>
                              </a:rPr>
                              <m:t>&amp;</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6</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den>
                            </m:f>
                          </m:e>
                          <m:e>
                            <m:r>
                              <a:rPr lang="en-US" sz="3700" i="1">
                                <a:effectLst/>
                                <a:latin typeface="Cambria Math" panose="02040503050406030204" pitchFamily="18" charset="0"/>
                                <a:ea typeface="Dotum" panose="020B0600000101010101" pitchFamily="34" charset="-127"/>
                                <a:cs typeface="Times New Roman" panose="02020603050405020304" pitchFamily="18" charset="0"/>
                              </a:rPr>
                              <m:t>&amp;</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9</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den>
                            </m:f>
                          </m:e>
                        </m:eqArr>
                      </m:e>
                    </m:d>
                    <m:r>
                      <a:rPr lang="en-US" sz="37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3700" i="1">
                        <a:effectLst/>
                        <a:latin typeface="Cambria Math" panose="02040503050406030204" pitchFamily="18" charset="0"/>
                        <a:ea typeface="Dotum" panose="020B0600000101010101" pitchFamily="34" charset="-127"/>
                        <a:cs typeface="Cambria Math" panose="020405030504060302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700">
                    <a:effectLst/>
                    <a:latin typeface="Arial" panose="020B0604020202020204" pitchFamily="34" charset="0"/>
                    <a:ea typeface="Dotum" panose="020B0600000101010101" pitchFamily="34" charset="-127"/>
                    <a:cs typeface="Arial" panose="020B0604020202020204" pitchFamily="34" charset="0"/>
                  </a:rPr>
                  <a:t>Xét hai tam giác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37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700">
                    <a:effectLst/>
                    <a:latin typeface="Arial" panose="020B0604020202020204" pitchFamily="34" charset="0"/>
                    <a:ea typeface="Dotum" panose="020B0600000101010101" pitchFamily="34" charset="-127"/>
                    <a:cs typeface="Arial" panose="020B0604020202020204" pitchFamily="34" charset="0"/>
                  </a:rPr>
                  <a:t>, ta có:</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133363" y="2247900"/>
                <a:ext cx="9428245" cy="3827010"/>
              </a:xfrm>
              <a:prstGeom prst="rect">
                <a:avLst/>
              </a:prstGeom>
              <a:blipFill>
                <a:blip r:embed="rId6"/>
                <a:stretch>
                  <a:fillRect l="-2004" b="-2389"/>
                </a:stretch>
              </a:blipFill>
            </p:spPr>
            <p:txBody>
              <a:bodyPr/>
              <a:lstStyle/>
              <a:p>
                <a:r>
                  <a:rPr lang="en-US">
                    <a:noFill/>
                  </a:rPr>
                  <a:t> </a:t>
                </a:r>
              </a:p>
            </p:txBody>
          </p:sp>
        </mc:Fallback>
      </mc:AlternateContent>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845979" y="3924141"/>
            <a:ext cx="7025972" cy="5520007"/>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8238106" y="6291335"/>
                <a:ext cx="9745094" cy="1617622"/>
              </a:xfrm>
              <a:prstGeom prst="rect">
                <a:avLst/>
              </a:prstGeom>
            </p:spPr>
            <p:txBody>
              <a:bodyPr wrap="square">
                <a:spAutoFit/>
              </a:bodyPr>
              <a:lstStyle/>
              <a:p>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f>
                              <m:f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num>
                              <m:den>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den>
                            </m:f>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num>
                              <m:den>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den>
                            </m:f>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𝑐𝑚𝑡</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𝑔𝑡</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eqArr>
                      </m:e>
                    </m:d>
                    <m:r>
                      <a:rPr lang="en-US" sz="3700" i="1">
                        <a:solidFill>
                          <a:prstClr val="black"/>
                        </a:solidFill>
                        <a:latin typeface="Cambria Math" panose="02040503050406030204" pitchFamily="18" charset="0"/>
                        <a:ea typeface="Dotum" panose="020B0600000101010101" pitchFamily="34" charset="-127"/>
                        <a:cs typeface="Cambria Math" panose="02040503050406030204" pitchFamily="18" charset="0"/>
                      </a:rPr>
                      <m:t> </m:t>
                    </m:r>
                  </m:oMath>
                </a14:m>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3700" i="1">
                        <a:solidFill>
                          <a:prstClr val="black"/>
                        </a:solidFill>
                        <a:latin typeface="Cambria Math" panose="02040503050406030204" pitchFamily="18" charset="0"/>
                        <a:ea typeface="Dotum" panose="020B0600000101010101" pitchFamily="34" charset="-127"/>
                        <a:cs typeface="Cambria Math" panose="020405030504060302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iu-Cans-CA" sz="3600" i="1" kern="0">
                        <a:solidFill>
                          <a:prstClr val="black"/>
                        </a:solidFill>
                        <a:latin typeface="Cambria Math" panose="02040503050406030204" pitchFamily="18" charset="0"/>
                        <a:cs typeface="Arial"/>
                        <a:sym typeface="Arial"/>
                      </a:rPr>
                      <m:t>ᔕ</m:t>
                    </m:r>
                    <m:r>
                      <a:rPr lang="en-US" sz="3600" i="1" kern="0">
                        <a:solidFill>
                          <a:prstClr val="black"/>
                        </a:solidFill>
                        <a:latin typeface="Cambria Math" panose="02040503050406030204" pitchFamily="18" charset="0"/>
                        <a:cs typeface="Arial"/>
                        <a:sym typeface="Arial"/>
                      </a:rPr>
                      <m:t> </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𝑔</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700">
                    <a:solidFill>
                      <a:prstClr val="black"/>
                    </a:solidFill>
                    <a:ea typeface="Dotum" panose="020B0600000101010101" pitchFamily="34" charset="-127"/>
                    <a:cs typeface="Arial" panose="020B0604020202020204" pitchFamily="34" charset="0"/>
                  </a:rPr>
                  <a:t> </a:t>
                </a:r>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8238106" y="6291335"/>
                <a:ext cx="9745094" cy="16176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189512" y="8125382"/>
                <a:ext cx="8987525" cy="1040028"/>
              </a:xfrm>
              <a:prstGeom prst="rect">
                <a:avLst/>
              </a:prstGeom>
            </p:spPr>
            <p:txBody>
              <a:bodyPr wrap="none">
                <a:spAutoFit/>
              </a:bodyPr>
              <a:lstStyle/>
              <a:p>
                <a:pPr lvl="0" algn="just">
                  <a:lnSpc>
                    <a:spcPct val="150000"/>
                  </a:lnSpc>
                </a:pPr>
                <a14:m>
                  <m:oMath xmlns:m="http://schemas.openxmlformats.org/officeDocument/2006/math">
                    <m:r>
                      <a:rPr lang="vi-VN" sz="3700" b="1" i="1">
                        <a:solidFill>
                          <a:prstClr val="black"/>
                        </a:solidFill>
                        <a:latin typeface="Cambria Math" panose="02040503050406030204" pitchFamily="18" charset="0"/>
                        <a:ea typeface="Dotum" panose="020B0600000101010101" pitchFamily="34" charset="-127"/>
                        <a:cs typeface="Cambria Math" panose="020405030504060302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e>
                    </m:acc>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e>
                    </m:acc>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oMath>
                </a14:m>
                <a:r>
                  <a:rPr lang="vi-VN" sz="3700">
                    <a:solidFill>
                      <a:prstClr val="black"/>
                    </a:solidFill>
                    <a:ea typeface="Dotum" panose="020B0600000101010101" pitchFamily="34" charset="-127"/>
                    <a:cs typeface="Arial" panose="020B0604020202020204" pitchFamily="34" charset="0"/>
                  </a:rPr>
                  <a:t> (các cặp góc tương ứng)</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8189512" y="8125382"/>
                <a:ext cx="8987525" cy="1040028"/>
              </a:xfrm>
              <a:prstGeom prst="rect">
                <a:avLst/>
              </a:prstGeom>
              <a:blipFill>
                <a:blip r:embed="rId10"/>
                <a:stretch>
                  <a:fillRect r="-1220" b="-8772"/>
                </a:stretch>
              </a:blipFill>
            </p:spPr>
            <p:txBody>
              <a:bodyPr/>
              <a:lstStyle/>
              <a:p>
                <a:r>
                  <a:rPr lang="en-US">
                    <a:noFill/>
                  </a:rPr>
                  <a:t> </a:t>
                </a:r>
              </a:p>
            </p:txBody>
          </p:sp>
        </mc:Fallback>
      </mc:AlternateContent>
    </p:spTree>
    <p:extLst>
      <p:ext uri="{BB962C8B-B14F-4D97-AF65-F5344CB8AC3E}">
        <p14:creationId xmlns:p14="http://schemas.microsoft.com/office/powerpoint/2010/main" val="409930118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up)">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fade">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wipe(left)">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84846-5912-4472-0775-958254DCCE23}"/>
              </a:ext>
            </a:extLst>
          </p:cNvPr>
          <p:cNvSpPr txBox="1"/>
          <p:nvPr/>
        </p:nvSpPr>
        <p:spPr>
          <a:xfrm>
            <a:off x="3200400" y="6594234"/>
            <a:ext cx="13243560" cy="203132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hlinkClick r:id="rId2"/>
              </a:rPr>
              <a:t>https://drive.google.com/drive/folders/1GV75-Gj1xXWsJHdq-I0_OIouL4iLnqbc?usp=drive_link</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4" name="TextBox 3">
            <a:extLst>
              <a:ext uri="{FF2B5EF4-FFF2-40B4-BE49-F238E27FC236}">
                <a16:creationId xmlns:a16="http://schemas.microsoft.com/office/drawing/2014/main" id="{CF8C0AD4-1ED5-2390-32B6-942E3DF72C20}"/>
              </a:ext>
            </a:extLst>
          </p:cNvPr>
          <p:cNvSpPr txBox="1"/>
          <p:nvPr/>
        </p:nvSpPr>
        <p:spPr>
          <a:xfrm>
            <a:off x="2529840" y="1615276"/>
            <a:ext cx="12161520" cy="147732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9000" b="0" i="0" u="none" strike="noStrike" kern="1200" cap="none" spc="0" normalizeH="0" baseline="0" noProof="0">
                <a:ln>
                  <a:noFill/>
                </a:ln>
                <a:solidFill>
                  <a:srgbClr val="FF0000"/>
                </a:solidFill>
                <a:effectLst/>
                <a:uLnTx/>
                <a:uFillTx/>
                <a:latin typeface="Arial" panose="020B0604020202020204" pitchFamily="34" charset="0"/>
                <a:ea typeface="+mn-ea"/>
                <a:cs typeface="Arial"/>
                <a:sym typeface="Arial"/>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3048000" y="3692769"/>
            <a:ext cx="13243560" cy="2175596"/>
          </a:xfrm>
          <a:prstGeom prst="rect">
            <a:avLst/>
          </a:prstGeom>
          <a:noFill/>
        </p:spPr>
        <p:txBody>
          <a:bodyPr wrap="square" rtlCol="0">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8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Có đủ bộ word và powerpoint cả năm tất cả các bài môn: Toán 8 Cánh diều</a:t>
            </a:r>
          </a:p>
        </p:txBody>
      </p:sp>
    </p:spTree>
    <p:extLst>
      <p:ext uri="{BB962C8B-B14F-4D97-AF65-F5344CB8AC3E}">
        <p14:creationId xmlns:p14="http://schemas.microsoft.com/office/powerpoint/2010/main" val="1226992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63BD2-49E5-30DA-EBEB-4B0728A34454}"/>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71669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txBody>
          <a:bodyPr/>
          <a:lstStyle/>
          <a:p>
            <a:endParaRPr lang="vi-VN"/>
          </a:p>
        </p:txBody>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a:ln>
                  <a:noFill/>
                </a:ln>
                <a:solidFill>
                  <a:srgbClr val="8F5B43"/>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32491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8" y="0"/>
            <a:ext cx="18288000" cy="10287000"/>
          </a:xfrm>
          <a:prstGeom prst="rect">
            <a:avLst/>
          </a:prstGeom>
        </p:spPr>
      </p:pic>
      <p:grpSp>
        <p:nvGrpSpPr>
          <p:cNvPr id="13" name="Group 12"/>
          <p:cNvGrpSpPr/>
          <p:nvPr/>
        </p:nvGrpSpPr>
        <p:grpSpPr>
          <a:xfrm>
            <a:off x="10069170"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59" y="625358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3" y="626871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1" y="604068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34"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49" y="6668479"/>
            <a:ext cx="1332970"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553279" y="4835988"/>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3" y="43831"/>
            <a:ext cx="16272978" cy="3525658"/>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33" name="TextBox 32"/>
            <p:cNvSpPr txBox="1"/>
            <p:nvPr/>
          </p:nvSpPr>
          <p:spPr>
            <a:xfrm>
              <a:off x="1173965" y="1496613"/>
              <a:ext cx="9837415" cy="2092881"/>
            </a:xfrm>
            <a:prstGeom prst="rect">
              <a:avLst/>
            </a:prstGeom>
            <a:noFill/>
          </p:spPr>
          <p:txBody>
            <a:bodyPr wrap="square" rtlCol="0">
              <a:spAutoFit/>
            </a:bodyPr>
            <a:lstStyle/>
            <a:p>
              <a:pPr algn="ctr" defTabSz="1371600"/>
              <a:endParaRPr lang="en-US" sz="9900" b="1" dirty="0">
                <a:solidFill>
                  <a:prstClr val="white"/>
                </a:solidFill>
                <a:latin typeface="Arial" panose="020B0604020202020204" pitchFamily="34" charset="0"/>
                <a:cs typeface="Arial" panose="020B0604020202020204" pitchFamily="34" charset="0"/>
                <a:sym typeface="Arial"/>
              </a:endParaRPr>
            </a:p>
            <a:p>
              <a:pPr algn="ctr" defTabSz="1371600"/>
              <a:r>
                <a:rPr lang="en-US" sz="9900" b="1" dirty="0">
                  <a:solidFill>
                    <a:prstClr val="white"/>
                  </a:solidFill>
                  <a:latin typeface="Arial" panose="020B0604020202020204" pitchFamily="34" charset="0"/>
                  <a:cs typeface="Arial" panose="020B0604020202020204" pitchFamily="34" charset="0"/>
                  <a:sym typeface="Arial"/>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6220" y="5470256"/>
            <a:ext cx="3123328" cy="31233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86166"/>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3" name="ĐC SHARE MIỄN PHÍ BỞI NK POWERSKILLS"/>
          <p:cNvGrpSpPr/>
          <p:nvPr/>
        </p:nvGrpSpPr>
        <p:grpSpPr>
          <a:xfrm>
            <a:off x="20090" y="4233205"/>
            <a:ext cx="18385516" cy="10362154"/>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9066110" y="4062518"/>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406285"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355259"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97047" y="606245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946360"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5728775" y="6690249"/>
            <a:ext cx="1332970"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324015"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1241324" y="1077724"/>
            <a:ext cx="15751276" cy="21991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1205729" y="6771223"/>
                <a:ext cx="7027026"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𝐸𝐷𝐹</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1205729" y="6771223"/>
                <a:ext cx="7027026" cy="1918046"/>
              </a:xfrm>
              <a:prstGeom prst="rect">
                <a:avLst/>
              </a:prstGeom>
              <a:blipFill>
                <a:blip r:embed="rId16"/>
                <a:stretch>
                  <a:fillRect l="-286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10085275" y="6771223"/>
                <a:ext cx="686488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𝐹𝐷𝐸</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10085275" y="6771223"/>
                <a:ext cx="6864885" cy="1918046"/>
              </a:xfrm>
              <a:prstGeom prst="rect">
                <a:avLst/>
              </a:prstGeom>
              <a:blipFill>
                <a:blip r:embed="rId17"/>
                <a:stretch>
                  <a:fillRect l="-29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10085275" y="4087492"/>
                <a:ext cx="686489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𝐵𝐶𝐴</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10085275" y="4087492"/>
                <a:ext cx="6864895" cy="1918046"/>
              </a:xfrm>
              <a:prstGeom prst="rect">
                <a:avLst/>
              </a:prstGeom>
              <a:blipFill>
                <a:blip r:embed="rId18"/>
                <a:stretch>
                  <a:fillRect l="-29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1241324" y="4076700"/>
                <a:ext cx="6991431"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1241324" y="4076700"/>
                <a:ext cx="6991431" cy="1918046"/>
              </a:xfrm>
              <a:prstGeom prst="rect">
                <a:avLst/>
              </a:prstGeom>
              <a:blipFill>
                <a:blip r:embed="rId19"/>
                <a:stretch>
                  <a:fillRect l="-2877"/>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06775" y="417630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6024" y="418298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37254" y="696815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374837" y="6806357"/>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6080382" y="3691892"/>
            <a:ext cx="7254618" cy="65951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1410220" y="1417322"/>
                <a:ext cx="15264949" cy="1299523"/>
              </a:xfrm>
              <a:prstGeom prst="rect">
                <a:avLst/>
              </a:prstGeom>
              <a:noFill/>
            </p:spPr>
            <p:txBody>
              <a:bodyPr wrap="square" rtlCol="0">
                <a:spAutoFit/>
              </a:bodyPr>
              <a:lstStyle/>
              <a:p>
                <a:pPr marR="30480" algn="ctr">
                  <a:lnSpc>
                    <a:spcPct val="150000"/>
                  </a:lnSpc>
                  <a:spcBef>
                    <a:spcPts val="300"/>
                  </a:spcBef>
                  <a:spcAft>
                    <a:spcPts val="300"/>
                  </a:spcAft>
                  <a:tabLst>
                    <a:tab pos="1049655" algn="l"/>
                  </a:tabLst>
                </a:pPr>
                <a:r>
                  <a:rPr lang="fr-FR" sz="40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Hãy chọn câu đúng. Nếu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oMath>
                </a14:m>
                <a:r>
                  <a:rPr lang="vi-VN"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1410220" y="1417322"/>
                <a:ext cx="15264949" cy="1299523"/>
              </a:xfrm>
              <a:prstGeom prst="rect">
                <a:avLst/>
              </a:prstGeom>
              <a:blipFill>
                <a:blip r:embed="rId23"/>
                <a:stretch>
                  <a:fillRect l="-1158" b="-7981"/>
                </a:stretch>
              </a:blipFill>
            </p:spPr>
            <p:txBody>
              <a:bodyPr/>
              <a:lstStyle/>
              <a:p>
                <a:r>
                  <a:rPr lang="en-US">
                    <a:noFill/>
                  </a:rPr>
                  <a:t> </a:t>
                </a:r>
              </a:p>
            </p:txBody>
          </p:sp>
        </mc:Fallback>
      </mc:AlternateContent>
      <p:sp>
        <p:nvSpPr>
          <p:cNvPr id="2" name="Rounded Rectangle 1"/>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80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84846-5912-4472-0775-958254DCCE23}"/>
              </a:ext>
            </a:extLst>
          </p:cNvPr>
          <p:cNvSpPr txBox="1"/>
          <p:nvPr/>
        </p:nvSpPr>
        <p:spPr>
          <a:xfrm>
            <a:off x="3200400" y="6594234"/>
            <a:ext cx="13243560" cy="203132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hlinkClick r:id="rId2"/>
              </a:rPr>
              <a:t>https://drive.google.com/drive/folders/1GV75-Gj1xXWsJHdq-I0_OIouL4iLnqbc?usp=drive_link</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4" name="TextBox 3">
            <a:extLst>
              <a:ext uri="{FF2B5EF4-FFF2-40B4-BE49-F238E27FC236}">
                <a16:creationId xmlns:a16="http://schemas.microsoft.com/office/drawing/2014/main" id="{CF8C0AD4-1ED5-2390-32B6-942E3DF72C20}"/>
              </a:ext>
            </a:extLst>
          </p:cNvPr>
          <p:cNvSpPr txBox="1"/>
          <p:nvPr/>
        </p:nvSpPr>
        <p:spPr>
          <a:xfrm>
            <a:off x="2529840" y="1615276"/>
            <a:ext cx="12161520" cy="147732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9000" b="0" i="0" u="none" strike="noStrike" kern="1200" cap="none" spc="0" normalizeH="0" baseline="0" noProof="0">
                <a:ln>
                  <a:noFill/>
                </a:ln>
                <a:solidFill>
                  <a:srgbClr val="FF0000"/>
                </a:solidFill>
                <a:effectLst/>
                <a:uLnTx/>
                <a:uFillTx/>
                <a:latin typeface="Arial" panose="020B0604020202020204" pitchFamily="34" charset="0"/>
                <a:ea typeface="+mn-ea"/>
                <a:cs typeface="Arial"/>
                <a:sym typeface="Arial"/>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3048000" y="3692769"/>
            <a:ext cx="13243560" cy="2175596"/>
          </a:xfrm>
          <a:prstGeom prst="rect">
            <a:avLst/>
          </a:prstGeom>
          <a:noFill/>
        </p:spPr>
        <p:txBody>
          <a:bodyPr wrap="square" rtlCol="0">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8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Có đủ bộ word và powerpoint cả năm tất cả các bài môn: Toán 8 Cánh diều</a:t>
            </a:r>
          </a:p>
        </p:txBody>
      </p:sp>
    </p:spTree>
    <p:extLst>
      <p:ext uri="{BB962C8B-B14F-4D97-AF65-F5344CB8AC3E}">
        <p14:creationId xmlns:p14="http://schemas.microsoft.com/office/powerpoint/2010/main" val="134496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63BD2-49E5-30DA-EBEB-4B0728A34454}"/>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02977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9" name="Group 4"/>
          <p:cNvGrpSpPr/>
          <p:nvPr/>
        </p:nvGrpSpPr>
        <p:grpSpPr>
          <a:xfrm>
            <a:off x="623652"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txBody>
            <a:bodyPr/>
            <a:lstStyle/>
            <a:p>
              <a:endParaRPr lang="vi-VN"/>
            </a:p>
          </p:txBody>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txBody>
            <a:bodyPr/>
            <a:lstStyle/>
            <a:p>
              <a:endParaRPr lang="vi-VN"/>
            </a:p>
          </p:txBody>
        </p:sp>
      </p:grpSp>
      <p:pic>
        <p:nvPicPr>
          <p:cNvPr id="14" name="Picture 13"/>
          <p:cNvPicPr>
            <a:picLocks noChangeAspect="1"/>
          </p:cNvPicPr>
          <p:nvPr/>
        </p:nvPicPr>
        <p:blipFill>
          <a:blip r:embed="rId4"/>
          <a:stretch>
            <a:fillRect/>
          </a:stretch>
        </p:blipFill>
        <p:spPr>
          <a:xfrm rot="19550114">
            <a:off x="-5747" y="7791607"/>
            <a:ext cx="1692432" cy="1954147"/>
          </a:xfrm>
          <a:prstGeom prst="rect">
            <a:avLst/>
          </a:prstGeom>
        </p:spPr>
      </p:pic>
      <p:sp>
        <p:nvSpPr>
          <p:cNvPr id="12" name="Google Shape;3331;p61"/>
          <p:cNvSpPr txBox="1"/>
          <p:nvPr/>
        </p:nvSpPr>
        <p:spPr>
          <a:xfrm flipH="1">
            <a:off x="1536032" y="888744"/>
            <a:ext cx="5190618"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tr.82)</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Rectangle 15"/>
          <p:cNvSpPr/>
          <p:nvPr/>
        </p:nvSpPr>
        <p:spPr>
          <a:xfrm>
            <a:off x="1427748" y="4356709"/>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646948" y="3098097"/>
                <a:ext cx="8543418" cy="88267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𝐴𝐵𝐶</m:t>
                        </m:r>
                      </m:e>
                    </m:acc>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𝐵𝐸𝐷</m:t>
                        </m:r>
                      </m:e>
                    </m:acc>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𝐵𝐶</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𝐵𝐸</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646948" y="3098097"/>
                <a:ext cx="8543418" cy="882678"/>
              </a:xfrm>
              <a:prstGeom prst="rect">
                <a:avLst/>
              </a:prstGeom>
              <a:blipFill>
                <a:blip r:embed="rId5"/>
                <a:stretch>
                  <a:fillRect l="-2354" b="-26897"/>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0952748" y="604130"/>
            <a:ext cx="6426405" cy="3806723"/>
          </a:xfrm>
          <a:prstGeom prst="rect">
            <a:avLst/>
          </a:prstGeom>
        </p:spPr>
      </p:pic>
      <p:sp>
        <p:nvSpPr>
          <p:cNvPr id="15" name="Rectangle 14"/>
          <p:cNvSpPr/>
          <p:nvPr/>
        </p:nvSpPr>
        <p:spPr>
          <a:xfrm>
            <a:off x="1427748" y="2022744"/>
            <a:ext cx="6389765"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Hình 77, chứng minh: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2646948" y="5121442"/>
                <a:ext cx="11260462" cy="4503028"/>
              </a:xfrm>
              <a:prstGeom prst="rect">
                <a:avLst/>
              </a:prstGeom>
            </p:spPr>
            <p:txBody>
              <a:bodyPr wrap="square">
                <a:spAutoFit/>
              </a:bodyPr>
              <a:lstStyle/>
              <a:p>
                <a:pPr algn="just">
                  <a:lnSpc>
                    <a:spcPct val="150000"/>
                  </a:lnSpc>
                </a:pPr>
                <a:r>
                  <a:rPr lang="vi-VN" sz="375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𝐵𝐸𝐷</m:t>
                    </m:r>
                  </m:oMath>
                </a14:m>
                <a:r>
                  <a:rPr lang="vi-VN" sz="3750">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375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𝐵𝐸𝐷</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37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5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𝐵𝐸𝐷</m:t>
                        </m:r>
                      </m:e>
                    </m:acc>
                  </m:oMath>
                </a14:m>
                <a:r>
                  <a:rPr lang="vi-VN" sz="3750">
                    <a:effectLst/>
                    <a:latin typeface="Arial" panose="020B0604020202020204" pitchFamily="34" charset="0"/>
                    <a:ea typeface="Times New Roman" panose="02020603050405020304" pitchFamily="18" charset="0"/>
                    <a:cs typeface="Arial" panose="020B0604020202020204" pitchFamily="34" charset="0"/>
                  </a:rPr>
                  <a:t> (cmt). </a:t>
                </a:r>
                <a:endParaRPr lang="en-US" sz="375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75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37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5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𝐶𝐵𝐸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𝐷𝐵𝐸</m:t>
                        </m:r>
                      </m:e>
                    </m:acc>
                  </m:oMath>
                </a14:m>
                <a:r>
                  <a:rPr lang="en-US" sz="3750">
                    <a:effectLst/>
                    <a:latin typeface="Arial" panose="020B0604020202020204" pitchFamily="34" charset="0"/>
                    <a:ea typeface="Times New Roman" panose="02020603050405020304" pitchFamily="18" charset="0"/>
                    <a:cs typeface="Arial" panose="020B0604020202020204" pitchFamily="34" charset="0"/>
                  </a:rPr>
                  <a:t>. </a:t>
                </a:r>
                <a:r>
                  <a:rPr lang="vi-VN" sz="375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𝐶𝐵𝐸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r>
                  <a:rPr lang="en-US" sz="375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vi-VN" sz="375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m:t>
                    </m:r>
                  </m:oMath>
                </a14:m>
                <a:endParaRPr lang="en-US" sz="375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646948" y="5121442"/>
                <a:ext cx="11260462" cy="4503028"/>
              </a:xfrm>
              <a:prstGeom prst="rect">
                <a:avLst/>
              </a:prstGeom>
              <a:blipFill>
                <a:blip r:embed="rId8"/>
                <a:stretch>
                  <a:fillRect l="-1733" b="-2706"/>
                </a:stretch>
              </a:blipFill>
            </p:spPr>
            <p:txBody>
              <a:bodyPr/>
              <a:lstStyle/>
              <a:p>
                <a:r>
                  <a:rPr lang="en-US">
                    <a:noFill/>
                  </a:rPr>
                  <a:t> </a:t>
                </a:r>
              </a:p>
            </p:txBody>
          </p:sp>
        </mc:Fallback>
      </mc:AlternateContent>
      <p:pic>
        <p:nvPicPr>
          <p:cNvPr id="17" name="Picture 16"/>
          <p:cNvPicPr>
            <a:picLocks noChangeAspect="1"/>
          </p:cNvPicPr>
          <p:nvPr/>
        </p:nvPicPr>
        <p:blipFill>
          <a:blip r:embed="rId9"/>
          <a:stretch>
            <a:fillRect/>
          </a:stretch>
        </p:blipFill>
        <p:spPr>
          <a:xfrm>
            <a:off x="15219948" y="7270205"/>
            <a:ext cx="1876354" cy="2328197"/>
          </a:xfrm>
          <a:prstGeom prst="rect">
            <a:avLst/>
          </a:prstGeom>
        </p:spPr>
      </p:pic>
    </p:spTree>
    <p:extLst>
      <p:ext uri="{BB962C8B-B14F-4D97-AF65-F5344CB8AC3E}">
        <p14:creationId xmlns:p14="http://schemas.microsoft.com/office/powerpoint/2010/main" val="261462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8" name="Picture 7"/>
          <p:cNvPicPr>
            <a:picLocks noChangeAspect="1"/>
          </p:cNvPicPr>
          <p:nvPr/>
        </p:nvPicPr>
        <p:blipFill>
          <a:blip r:embed="rId4"/>
          <a:stretch>
            <a:fillRect/>
          </a:stretch>
        </p:blipFill>
        <p:spPr>
          <a:xfrm>
            <a:off x="-76200" y="250658"/>
            <a:ext cx="18022359" cy="9829800"/>
          </a:xfrm>
          <a:prstGeom prst="rect">
            <a:avLst/>
          </a:prstGeom>
        </p:spPr>
      </p:pic>
      <p:sp>
        <p:nvSpPr>
          <p:cNvPr id="9" name="Google Shape;911;p39"/>
          <p:cNvSpPr txBox="1">
            <a:spLocks/>
          </p:cNvSpPr>
          <p:nvPr/>
        </p:nvSpPr>
        <p:spPr>
          <a:xfrm>
            <a:off x="1426500" y="1104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1295400" y="2476500"/>
            <a:ext cx="15586153" cy="3508653"/>
          </a:xfrm>
          <a:prstGeom prst="rect">
            <a:avLst/>
          </a:prstGeom>
        </p:spPr>
        <p:txBody>
          <a:bodyPr wrap="square">
            <a:spAutoFit/>
          </a:bodyPr>
          <a:lstStyle/>
          <a:p>
            <a:pPr algn="just" defTabSz="1828800">
              <a:lnSpc>
                <a:spcPct val="150000"/>
              </a:lnSpc>
              <a:buClr>
                <a:srgbClr val="000000"/>
              </a:buClr>
            </a:pPr>
            <a:r>
              <a:rPr lang="vi-VN" sz="3700" kern="100">
                <a:solidFill>
                  <a:srgbClr val="000000"/>
                </a:solidFill>
                <a:ea typeface="Calibri" panose="020F0502020204030204" pitchFamily="34" charset="0"/>
                <a:cs typeface="Times New Roman" panose="02020603050405020304" pitchFamily="18" charset="0"/>
                <a:sym typeface="Arial"/>
              </a:rPr>
              <a:t>Bạn Hoàng và bạn Thu cùng vẽ bản đồ một ốc đảo và ba vị trí với tỉ lệ bản đồ khác nhau. Bạn Hoàng dùng ba điểm A,B,C lần lượt biểu thị các </a:t>
            </a:r>
            <a:r>
              <a:rPr lang="en-US" sz="3700" kern="100">
                <a:solidFill>
                  <a:srgbClr val="000000"/>
                </a:solidFill>
                <a:ea typeface="Calibri" panose="020F0502020204030204" pitchFamily="34" charset="0"/>
                <a:cs typeface="Times New Roman" panose="02020603050405020304" pitchFamily="18" charset="0"/>
                <a:sym typeface="Arial"/>
              </a:rPr>
              <a:t>   </a:t>
            </a:r>
            <a:r>
              <a:rPr lang="vi-VN" sz="3700" kern="100">
                <a:solidFill>
                  <a:srgbClr val="000000"/>
                </a:solidFill>
                <a:ea typeface="Calibri" panose="020F0502020204030204" pitchFamily="34" charset="0"/>
                <a:cs typeface="Times New Roman" panose="02020603050405020304" pitchFamily="18" charset="0"/>
                <a:sym typeface="Arial"/>
              </a:rPr>
              <a:t>vị trí thứ nhất, thứ hai, thứ ba (H.68a). Bạn Thu dùng ba điểm A’,B’,C’ lần lượt biểu thị ba vị trí đó (H.68b) </a:t>
            </a:r>
            <a:endParaRPr lang="en-US" sz="3700" kern="100" dirty="0">
              <a:solidFill>
                <a:srgbClr val="000000"/>
              </a:solidFill>
              <a:latin typeface="Arial"/>
              <a:ea typeface="Calibri" panose="020F0502020204030204" pitchFamily="34" charset="0"/>
              <a:cs typeface="Times New Roman" panose="02020603050405020304" pitchFamily="18" charset="0"/>
              <a:sym typeface="Arial"/>
            </a:endParaRPr>
          </a:p>
        </p:txBody>
      </p:sp>
      <p:sp>
        <p:nvSpPr>
          <p:cNvPr id="15" name="Rectangle 14"/>
          <p:cNvSpPr/>
          <p:nvPr/>
        </p:nvSpPr>
        <p:spPr>
          <a:xfrm>
            <a:off x="1295400" y="6013784"/>
            <a:ext cx="6629401" cy="1800493"/>
          </a:xfrm>
          <a:prstGeom prst="rect">
            <a:avLst/>
          </a:prstGeom>
        </p:spPr>
        <p:txBody>
          <a:bodyPr wrap="square">
            <a:spAutoFit/>
          </a:bodyPr>
          <a:lstStyle/>
          <a:p>
            <a:pPr lvl="0" algn="just" defTabSz="1828800">
              <a:lnSpc>
                <a:spcPct val="150000"/>
              </a:lnSpc>
              <a:buClr>
                <a:srgbClr val="000000"/>
              </a:buClr>
            </a:pPr>
            <a:r>
              <a:rPr lang="vi-VN" sz="3700" kern="100">
                <a:solidFill>
                  <a:srgbClr val="000000"/>
                </a:solidFill>
                <a:ea typeface="Calibri" panose="020F0502020204030204" pitchFamily="34" charset="0"/>
                <a:cs typeface="Times New Roman" panose="02020603050405020304" pitchFamily="18" charset="0"/>
                <a:sym typeface="Arial"/>
              </a:rPr>
              <a:t>Hai tam giác A’B’C’ và  ABC có đồng dạng hay không ?</a:t>
            </a:r>
            <a:endParaRPr lang="en-US" sz="37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8295016" y="5422657"/>
            <a:ext cx="8586537" cy="3715327"/>
          </a:xfrm>
          <a:prstGeom prst="rect">
            <a:avLst/>
          </a:prstGeom>
        </p:spPr>
      </p:pic>
      <p:pic>
        <p:nvPicPr>
          <p:cNvPr id="4" name="Picture 3"/>
          <p:cNvPicPr>
            <a:picLocks noChangeAspect="1"/>
          </p:cNvPicPr>
          <p:nvPr/>
        </p:nvPicPr>
        <p:blipFill>
          <a:blip r:embed="rId7"/>
          <a:stretch>
            <a:fillRect/>
          </a:stretch>
        </p:blipFill>
        <p:spPr>
          <a:xfrm>
            <a:off x="4104150" y="8050853"/>
            <a:ext cx="1011900" cy="1011900"/>
          </a:xfrm>
          <a:prstGeom prst="rect">
            <a:avLst/>
          </a:prstGeom>
        </p:spPr>
      </p:pic>
    </p:spTree>
    <p:extLst>
      <p:ext uri="{BB962C8B-B14F-4D97-AF65-F5344CB8AC3E}">
        <p14:creationId xmlns:p14="http://schemas.microsoft.com/office/powerpoint/2010/main" val="1395578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txBody>
          <a:bodyPr/>
          <a:lstStyle/>
          <a:p>
            <a:endParaRPr lang="vi-VN"/>
          </a:p>
        </p:txBody>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a:ln>
                  <a:noFill/>
                </a:ln>
                <a:solidFill>
                  <a:srgbClr val="8F5B43"/>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902061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grpSp>
        <p:nvGrpSpPr>
          <p:cNvPr id="3" name="Group 3"/>
          <p:cNvGrpSpPr/>
          <p:nvPr/>
        </p:nvGrpSpPr>
        <p:grpSpPr>
          <a:xfrm>
            <a:off x="228600" y="266700"/>
            <a:ext cx="17830800" cy="9753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txBody>
            <a:bodyPr/>
            <a:lstStyle/>
            <a:p>
              <a:endParaRPr lang="vi-VN"/>
            </a:p>
          </p:txBody>
        </p:sp>
        <p:sp>
          <p:nvSpPr>
            <p:cNvPr id="5" name="TextBox 5"/>
            <p:cNvSpPr txBox="1"/>
            <p:nvPr/>
          </p:nvSpPr>
          <p:spPr>
            <a:xfrm>
              <a:off x="0" y="-57150"/>
              <a:ext cx="4327403" cy="2392569"/>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Google Shape;3331;p61"/>
          <p:cNvSpPr txBox="1"/>
          <p:nvPr/>
        </p:nvSpPr>
        <p:spPr>
          <a:xfrm flipH="1">
            <a:off x="842210" y="647700"/>
            <a:ext cx="4776537"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a:t>
            </a:r>
            <a:r>
              <a:rPr kumimoji="0" lang="fr-FR" sz="38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tr.82)</a:t>
            </a:r>
            <a:endParaRPr kumimoji="0" lang="en-US" sz="38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842210" y="1654342"/>
                <a:ext cx="16655716" cy="2585323"/>
              </a:xfrm>
              <a:prstGeom prst="rect">
                <a:avLst/>
              </a:prstGeom>
            </p:spPr>
            <p:txBody>
              <a:bodyPr wrap="square">
                <a:spAutoFit/>
              </a:bodyPr>
              <a:lstStyle/>
              <a:p>
                <a:pPr algn="just">
                  <a:lnSpc>
                    <a:spcPct val="150000"/>
                  </a:lnSpc>
                </a:pPr>
                <a:r>
                  <a:rPr lang="vi-VN" sz="3600">
                    <a:solidFill>
                      <a:srgbClr val="000000"/>
                    </a:solidFill>
                    <a:cs typeface="Arial" panose="020B0604020202020204" pitchFamily="34" charset="0"/>
                  </a:rPr>
                  <a:t>a) Gọi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𝐷</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𝑄</m:t>
                    </m:r>
                  </m:oMath>
                </a14:m>
                <a:r>
                  <a:rPr lang="vi-VN" sz="3600">
                    <a:solidFill>
                      <a:srgbClr val="000000"/>
                    </a:solidFill>
                    <a:cs typeface="Arial" panose="020B0604020202020204" pitchFamily="34" charset="0"/>
                  </a:rPr>
                  <a:t> lần lượt là trung điểm của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𝐵𝐶</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𝑁𝑃</m:t>
                    </m:r>
                  </m:oMath>
                </a14:m>
                <a:r>
                  <a:rPr lang="vi-VN" sz="3600">
                    <a:solidFill>
                      <a:srgbClr val="000000"/>
                    </a:solidFill>
                    <a:cs typeface="Arial" panose="020B0604020202020204" pitchFamily="34" charset="0"/>
                  </a:rPr>
                  <a:t>. Chứng minh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𝐴𝐵𝐷</m:t>
                    </m:r>
                    <m:r>
                      <a:rPr lang="vi-VN" sz="3600" i="1" smtClean="0">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𝑀𝑁𝑄</m:t>
                    </m:r>
                  </m:oMath>
                </a14:m>
                <a:r>
                  <a:rPr lang="vi-VN" sz="3600">
                    <a:solidFill>
                      <a:srgbClr val="000000"/>
                    </a:solidFill>
                    <a:cs typeface="Arial" panose="020B0604020202020204" pitchFamily="34" charset="0"/>
                  </a:rPr>
                  <a:t>.</a:t>
                </a:r>
              </a:p>
              <a:p>
                <a:pPr algn="just">
                  <a:lnSpc>
                    <a:spcPct val="150000"/>
                  </a:lnSpc>
                </a:pPr>
                <a:r>
                  <a:rPr lang="vi-VN" sz="3600">
                    <a:solidFill>
                      <a:srgbClr val="000000"/>
                    </a:solidFill>
                    <a:cs typeface="Arial" panose="020B0604020202020204" pitchFamily="34" charset="0"/>
                  </a:rPr>
                  <a:t>b) Gọi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𝐺</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𝐾</m:t>
                    </m:r>
                  </m:oMath>
                </a14:m>
                <a:r>
                  <a:rPr lang="vi-VN" sz="3600">
                    <a:solidFill>
                      <a:srgbClr val="000000"/>
                    </a:solidFill>
                    <a:cs typeface="Arial" panose="020B0604020202020204" pitchFamily="34" charset="0"/>
                  </a:rPr>
                  <a:t> lần lượt là trọng tâm của hai tam giác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𝐴𝐵𝐶</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𝑀𝑁𝑃</m:t>
                    </m:r>
                  </m:oMath>
                </a14:m>
                <a:r>
                  <a:rPr lang="vi-VN" sz="3600">
                    <a:solidFill>
                      <a:srgbClr val="000000"/>
                    </a:solidFill>
                    <a:cs typeface="Arial" panose="020B0604020202020204" pitchFamily="34" charset="0"/>
                  </a:rPr>
                  <a:t>. Chứng minh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𝐴𝐵𝐺</m:t>
                    </m:r>
                    <m:r>
                      <a:rPr lang="vi-VN" sz="3600" i="1" smtClean="0">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𝑀𝑁𝐾</m:t>
                    </m:r>
                    <m:r>
                      <a:rPr lang="vi-VN" sz="3600" i="1">
                        <a:solidFill>
                          <a:srgbClr val="000000"/>
                        </a:solidFill>
                        <a:latin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42210" y="1654342"/>
                <a:ext cx="16655716" cy="2585323"/>
              </a:xfrm>
              <a:prstGeom prst="rect">
                <a:avLst/>
              </a:prstGeom>
              <a:blipFill>
                <a:blip r:embed="rId2"/>
                <a:stretch>
                  <a:fillRect l="-1098" r="-1135"/>
                </a:stretch>
              </a:blipFill>
            </p:spPr>
            <p:txBody>
              <a:bodyPr/>
              <a:lstStyle/>
              <a:p>
                <a:r>
                  <a:rPr lang="en-US">
                    <a:noFill/>
                  </a:rPr>
                  <a:t> </a:t>
                </a:r>
              </a:p>
            </p:txBody>
          </p:sp>
        </mc:Fallback>
      </mc:AlternateContent>
      <p:sp>
        <p:nvSpPr>
          <p:cNvPr id="17" name="Rectangle 16"/>
          <p:cNvSpPr/>
          <p:nvPr/>
        </p:nvSpPr>
        <p:spPr>
          <a:xfrm>
            <a:off x="8615649" y="4039969"/>
            <a:ext cx="1056701"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5796044" y="693205"/>
                <a:ext cx="4470904" cy="923330"/>
              </a:xfrm>
              <a:prstGeom prst="rect">
                <a:avLst/>
              </a:prstGeom>
            </p:spPr>
            <p:txBody>
              <a:bodyPr wrap="none">
                <a:spAutoFit/>
              </a:bodyPr>
              <a:lstStyle/>
              <a:p>
                <a:pPr lvl="0" algn="just">
                  <a:lnSpc>
                    <a:spcPct val="150000"/>
                  </a:lnSpc>
                </a:pPr>
                <a:r>
                  <a:rPr lang="vi-VN" sz="3600">
                    <a:solidFill>
                      <a:srgbClr val="000000"/>
                    </a:solidFill>
                    <a:cs typeface="Arial" panose="020B0604020202020204" pitchFamily="34" charset="0"/>
                  </a:rPr>
                  <a:t>Cho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𝐴𝐵𝐶</m:t>
                    </m:r>
                    <m:r>
                      <a:rPr lang="vi-VN" sz="3600" i="1" smtClean="0">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𝑀𝑁𝑃</m:t>
                    </m:r>
                  </m:oMath>
                </a14:m>
                <a:r>
                  <a:rPr lang="vi-VN" sz="3600">
                    <a:solidFill>
                      <a:srgbClr val="000000"/>
                    </a:solidFill>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5796044" y="693205"/>
                <a:ext cx="4470904" cy="923330"/>
              </a:xfrm>
              <a:prstGeom prst="rect">
                <a:avLst/>
              </a:prstGeom>
              <a:blipFill>
                <a:blip r:embed="rId3"/>
                <a:stretch>
                  <a:fillRect l="-4229" r="-1774" b="-13245"/>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26" y="5367136"/>
            <a:ext cx="6428874" cy="3962641"/>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7908758" y="4762500"/>
                <a:ext cx="9922042" cy="5035930"/>
              </a:xfrm>
              <a:prstGeom prst="rect">
                <a:avLst/>
              </a:prstGeom>
            </p:spPr>
            <p:txBody>
              <a:bodyPr wrap="square">
                <a:spAutoFit/>
              </a:bodyPr>
              <a:lstStyle/>
              <a:p>
                <a:pPr algn="just">
                  <a:lnSpc>
                    <a:spcPct val="150000"/>
                  </a:lnSpc>
                </a:pPr>
                <a:r>
                  <a:rPr lang="vi-VN" sz="36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𝐴𝐵𝐶</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𝑀𝑁𝑃</m:t>
                    </m:r>
                    <m:r>
                      <a:rPr lang="en-US" sz="3600" b="0" i="1" smtClean="0">
                        <a:solidFill>
                          <a:srgbClr val="000000"/>
                        </a:solidFill>
                        <a:latin typeface="Cambria Math" panose="02040503050406030204" pitchFamily="18"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𝑁𝑃</m:t>
                        </m:r>
                      </m:den>
                    </m:f>
                  </m:oMath>
                </a14:m>
                <a:r>
                  <a:rPr lang="vi-VN" sz="3600">
                    <a:effectLst/>
                    <a:latin typeface="Arial" panose="020B0604020202020204" pitchFamily="34" charset="0"/>
                    <a:ea typeface="Calibri" panose="020F0502020204030204" pitchFamily="34" charset="0"/>
                    <a:cs typeface="Arial" panose="020B0604020202020204" pitchFamily="34" charset="0"/>
                  </a:rPr>
                  <a:t> </a:t>
                </a:r>
                <a:r>
                  <a:rPr lang="en-US" sz="3600">
                    <a:effectLst/>
                    <a:latin typeface="Arial" panose="020B0604020202020204" pitchFamily="34" charset="0"/>
                    <a:ea typeface="Calibri" panose="020F0502020204030204" pitchFamily="34" charset="0"/>
                    <a:cs typeface="Arial" panose="020B0604020202020204" pitchFamily="34" charset="0"/>
                  </a:rPr>
                  <a:t>và</a:t>
                </a:r>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3600">
                    <a:effectLst/>
                    <a:latin typeface="Arial" panose="020B0604020202020204" pitchFamily="34" charset="0"/>
                    <a:ea typeface="Calibri" panose="020F0502020204030204" pitchFamily="34" charset="0"/>
                    <a:cs typeface="Arial" panose="020B0604020202020204" pitchFamily="34" charset="0"/>
                  </a:rPr>
                  <a:t> (D là trung điểm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𝑁𝑃</m:t>
                    </m:r>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𝑁𝑄</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𝑄</m:t>
                    </m:r>
                  </m:oMath>
                </a14:m>
                <a:r>
                  <a:rPr lang="vi-VN" sz="36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𝐵𝐷</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𝑁𝑄</m:t>
                        </m:r>
                      </m:den>
                    </m:f>
                  </m:oMath>
                </a14:m>
                <a:r>
                  <a:rPr lang="vi-VN"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𝐴𝐵𝐷</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𝑀𝑁𝑄</m:t>
                    </m:r>
                  </m:oMath>
                </a14:m>
                <a:r>
                  <a:rPr lang="en-US" sz="3600">
                    <a:effectLst/>
                    <a:latin typeface="Arial" panose="020B0604020202020204" pitchFamily="34" charset="0"/>
                    <a:ea typeface="Calibri" panose="020F0502020204030204" pitchFamily="34" charset="0"/>
                    <a:cs typeface="Arial" panose="020B0604020202020204" pitchFamily="34" charset="0"/>
                  </a:rPr>
                  <a:t> </a:t>
                </a:r>
                <a:r>
                  <a:rPr lang="vi-VN" sz="3600">
                    <a:effectLst/>
                    <a:latin typeface="Arial" panose="020B0604020202020204" pitchFamily="34" charset="0"/>
                    <a:ea typeface="Calibri" panose="020F0502020204030204" pitchFamily="34" charset="0"/>
                    <a:cs typeface="Arial" panose="020B0604020202020204" pitchFamily="34" charset="0"/>
                  </a:rPr>
                  <a:t>(c.g.c)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908758" y="4762500"/>
                <a:ext cx="9922042" cy="5035930"/>
              </a:xfrm>
              <a:prstGeom prst="rect">
                <a:avLst/>
              </a:prstGeom>
              <a:blipFill>
                <a:blip r:embed="rId5"/>
                <a:stretch>
                  <a:fillRect l="-1843" b="-1574"/>
                </a:stretch>
              </a:blipFill>
            </p:spPr>
            <p:txBody>
              <a:bodyPr/>
              <a:lstStyle/>
              <a:p>
                <a:r>
                  <a:rPr lang="en-US">
                    <a:noFill/>
                  </a:rPr>
                  <a:t> </a:t>
                </a:r>
              </a:p>
            </p:txBody>
          </p:sp>
        </mc:Fallback>
      </mc:AlternateContent>
      <p:pic>
        <p:nvPicPr>
          <p:cNvPr id="19" name="Picture 18"/>
          <p:cNvPicPr>
            <a:picLocks noChangeAspect="1"/>
          </p:cNvPicPr>
          <p:nvPr/>
        </p:nvPicPr>
        <p:blipFill>
          <a:blip r:embed="rId6"/>
          <a:stretch>
            <a:fillRect/>
          </a:stretch>
        </p:blipFill>
        <p:spPr>
          <a:xfrm>
            <a:off x="16528312" y="7640437"/>
            <a:ext cx="1645388" cy="2177719"/>
          </a:xfrm>
          <a:prstGeom prst="rect">
            <a:avLst/>
          </a:prstGeom>
        </p:spPr>
      </p:pic>
    </p:spTree>
    <p:extLst>
      <p:ext uri="{BB962C8B-B14F-4D97-AF65-F5344CB8AC3E}">
        <p14:creationId xmlns:p14="http://schemas.microsoft.com/office/powerpoint/2010/main" val="173811811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wipe(down)">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fade">
                                      <p:cBhvr>
                                        <p:cTn id="39" dur="500"/>
                                        <p:tgtEl>
                                          <p:spTgt spid="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fade">
                                      <p:cBhvr>
                                        <p:cTn id="44" dur="500"/>
                                        <p:tgtEl>
                                          <p:spTgt spid="1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wipe(left)">
                                      <p:cBhvr>
                                        <p:cTn id="49" dur="500"/>
                                        <p:tgtEl>
                                          <p:spTgt spid="16">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54"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grpSp>
        <p:nvGrpSpPr>
          <p:cNvPr id="3" name="Group 3"/>
          <p:cNvGrpSpPr/>
          <p:nvPr/>
        </p:nvGrpSpPr>
        <p:grpSpPr>
          <a:xfrm>
            <a:off x="228600" y="266700"/>
            <a:ext cx="17830800" cy="9753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txBody>
            <a:bodyPr/>
            <a:lstStyle/>
            <a:p>
              <a:endParaRPr lang="vi-VN"/>
            </a:p>
          </p:txBody>
        </p:sp>
        <p:sp>
          <p:nvSpPr>
            <p:cNvPr id="5" name="TextBox 5"/>
            <p:cNvSpPr txBox="1"/>
            <p:nvPr/>
          </p:nvSpPr>
          <p:spPr>
            <a:xfrm>
              <a:off x="0" y="-57150"/>
              <a:ext cx="4327403" cy="2392569"/>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p:cNvSpPr/>
          <p:nvPr/>
        </p:nvSpPr>
        <p:spPr>
          <a:xfrm>
            <a:off x="8615649" y="952500"/>
            <a:ext cx="1056701"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1" y="2300673"/>
            <a:ext cx="6428874" cy="3962641"/>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475244" y="2035342"/>
                <a:ext cx="9126956" cy="7019037"/>
              </a:xfrm>
              <a:prstGeom prst="rect">
                <a:avLst/>
              </a:prstGeom>
            </p:spPr>
            <p:txBody>
              <a:bodyPr wrap="square">
                <a:spAutoFit/>
              </a:bodyPr>
              <a:lstStyle/>
              <a:p>
                <a:pPr algn="just">
                  <a:lnSpc>
                    <a:spcPct val="150000"/>
                  </a:lnSpc>
                  <a:spcBef>
                    <a:spcPts val="300"/>
                  </a:spcBef>
                  <a:spcAft>
                    <a:spcPts val="300"/>
                  </a:spcAft>
                </a:pPr>
                <a:r>
                  <a:rPr lang="vi-VN" sz="3600">
                    <a:ea typeface="Calibri" panose="020F0502020204030204" pitchFamily="34" charset="0"/>
                    <a:cs typeface="Times New Roman" panose="02020603050405020304" pitchFamily="18" charset="0"/>
                  </a:rPr>
                  <a:t>b)  Ta có: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𝐴𝐵𝐷</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𝑀𝑁𝑄</m:t>
                    </m:r>
                  </m:oMath>
                </a14:m>
                <a:r>
                  <a:rPr lang="en-US" sz="3600">
                    <a:effectLst/>
                    <a:ea typeface="Calibri" panose="020F0502020204030204" pitchFamily="34" charset="0"/>
                    <a:cs typeface="Times New Roman" panose="02020603050405020304" pitchFamily="18" charset="0"/>
                  </a:rPr>
                  <a:t> </a:t>
                </a:r>
                <a:r>
                  <a:rPr lang="vi-VN" sz="3600">
                    <a:effectLst/>
                    <a:ea typeface="Calibri" panose="020F0502020204030204" pitchFamily="34" charset="0"/>
                    <a:cs typeface="Times New Roman" panose="02020603050405020304" pitchFamily="18" charset="0"/>
                  </a:rPr>
                  <a:t>(cmt)</a:t>
                </a:r>
                <a:endParaRPr lang="en-US" sz="36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𝑀𝑄</m:t>
                        </m:r>
                      </m:den>
                    </m:f>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𝐵𝐴𝐷</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𝑁𝑀𝑄</m:t>
                        </m:r>
                      </m:e>
                    </m:acc>
                  </m:oMath>
                </a14:m>
                <a:r>
                  <a:rPr lang="vi-VN" sz="3600">
                    <a:effectLst/>
                    <a:ea typeface="Calibri" panose="020F0502020204030204" pitchFamily="34" charset="0"/>
                    <a:cs typeface="Times New Roman" panose="02020603050405020304" pitchFamily="18" charset="0"/>
                  </a:rPr>
                  <a:t> ; </a:t>
                </a:r>
                <a:endParaRPr lang="en-US" sz="36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600">
                    <a:effectLst/>
                    <a:ea typeface="Calibri" panose="020F0502020204030204" pitchFamily="34" charset="0"/>
                    <a:cs typeface="Times New Roman" panose="02020603050405020304" pitchFamily="18" charset="0"/>
                  </a:rPr>
                  <a:t>Mà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𝐴𝐺</m:t>
                    </m:r>
                  </m:oMath>
                </a14:m>
                <a:r>
                  <a:rPr lang="vi-VN" sz="3600">
                    <a:effectLst/>
                    <a:ea typeface="Calibri" panose="020F0502020204030204" pitchFamily="34" charset="0"/>
                    <a:cs typeface="Times New Roman" panose="02020603050405020304" pitchFamily="18"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𝐺</m:t>
                    </m:r>
                  </m:oMath>
                </a14:m>
                <a:r>
                  <a:rPr lang="vi-VN" sz="3600">
                    <a:effectLst/>
                    <a:ea typeface="Calibri" panose="020F0502020204030204" pitchFamily="34" charset="0"/>
                    <a:cs typeface="Times New Roman" panose="02020603050405020304" pitchFamily="18" charset="0"/>
                  </a:rPr>
                  <a:t> là trọng tâm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a:effectLst/>
                    <a:ea typeface="Calibri" panose="020F0502020204030204" pitchFamily="34" charset="0"/>
                    <a:cs typeface="Times New Roman" panose="02020603050405020304" pitchFamily="18" charset="0"/>
                  </a:rPr>
                  <a:t>); </a:t>
                </a:r>
                <a:endParaRPr lang="en-US" sz="36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3600">
                    <a:ea typeface="Calibri" panose="020F0502020204030204" pitchFamily="34" charset="0"/>
                    <a:cs typeface="Times New Roman" panose="02020603050405020304" pitchFamily="18"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𝑀𝑄</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𝑀𝐾</m:t>
                    </m:r>
                  </m:oMath>
                </a14:m>
                <a:r>
                  <a:rPr lang="vi-VN" sz="3600">
                    <a:effectLst/>
                    <a:ea typeface="Calibri" panose="020F0502020204030204" pitchFamily="34" charset="0"/>
                    <a:cs typeface="Times New Roman" panose="02020603050405020304" pitchFamily="18"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𝐾</m:t>
                    </m:r>
                  </m:oMath>
                </a14:m>
                <a:r>
                  <a:rPr lang="vi-VN" sz="3600">
                    <a:effectLst/>
                    <a:ea typeface="Calibri" panose="020F0502020204030204" pitchFamily="34" charset="0"/>
                    <a:cs typeface="Times New Roman" panose="02020603050405020304" pitchFamily="18" charset="0"/>
                  </a:rPr>
                  <a:t> là trọng tâm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vi-VN" sz="3600">
                    <a:effectLst/>
                    <a:ea typeface="Calibri" panose="020F0502020204030204" pitchFamily="34" charset="0"/>
                    <a:cs typeface="Times New Roman" panose="02020603050405020304" pitchFamily="18" charset="0"/>
                  </a:rPr>
                  <a:t>)</a:t>
                </a:r>
                <a:endParaRPr lang="en-US" sz="36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effectLst/>
                    <a:ea typeface="Calibri" panose="020F0502020204030204" pitchFamily="34" charset="0"/>
                    <a:cs typeface="Times New Roman" panose="02020603050405020304" pitchFamily="18" charset="0"/>
                  </a:rPr>
                  <a:t>Do đó: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𝐴𝐺</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𝑀𝐾</m:t>
                        </m:r>
                      </m:den>
                    </m:f>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𝐵𝐴𝐺</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𝑁𝑀𝐾</m:t>
                        </m:r>
                      </m:e>
                    </m:acc>
                  </m:oMath>
                </a14:m>
                <a:endParaRPr lang="en-US" sz="36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600" b="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𝐴𝐵𝐺</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𝑀𝑁𝐾</m:t>
                    </m:r>
                  </m:oMath>
                </a14:m>
                <a:r>
                  <a:rPr lang="vi-VN" sz="3600">
                    <a:effectLst/>
                    <a:ea typeface="Calibri" panose="020F0502020204030204" pitchFamily="34" charset="0"/>
                    <a:cs typeface="Times New Roman" panose="02020603050405020304" pitchFamily="18" charset="0"/>
                  </a:rPr>
                  <a:t>(c.g.c)</a:t>
                </a:r>
                <a:endParaRPr lang="en-US" sz="3600">
                  <a:effectLs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475244" y="2035342"/>
                <a:ext cx="9126956" cy="7019037"/>
              </a:xfrm>
              <a:prstGeom prst="rect">
                <a:avLst/>
              </a:prstGeom>
              <a:blipFill>
                <a:blip r:embed="rId3"/>
                <a:stretch>
                  <a:fillRect l="-2003" b="-956"/>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flipH="1">
            <a:off x="381000" y="7658100"/>
            <a:ext cx="1530241" cy="2025319"/>
          </a:xfrm>
          <a:prstGeom prst="rect">
            <a:avLst/>
          </a:prstGeom>
        </p:spPr>
      </p:pic>
    </p:spTree>
    <p:extLst>
      <p:ext uri="{BB962C8B-B14F-4D97-AF65-F5344CB8AC3E}">
        <p14:creationId xmlns:p14="http://schemas.microsoft.com/office/powerpoint/2010/main" val="350854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wipe(left)">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fade">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fade">
                                      <p:cBhvr>
                                        <p:cTn id="30" dur="500"/>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wipe(up)">
                                      <p:cBhvr>
                                        <p:cTn id="35" dur="500"/>
                                        <p:tgtEl>
                                          <p:spTgt spid="1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wipe(left)">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txBody>
            <a:bodyPr/>
            <a:lstStyle/>
            <a:p>
              <a:endParaRPr lang="vi-VN"/>
            </a:p>
          </p:txBody>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txBody>
            <a:bodyPr/>
            <a:lstStyle/>
            <a:p>
              <a:endParaRPr lang="vi-VN"/>
            </a:p>
          </p:txBody>
        </p:sp>
      </p:grpSp>
      <p:sp>
        <p:nvSpPr>
          <p:cNvPr id="12" name="Google Shape;3331;p61"/>
          <p:cNvSpPr txBox="1"/>
          <p:nvPr/>
        </p:nvSpPr>
        <p:spPr>
          <a:xfrm flipH="1">
            <a:off x="886808" y="722586"/>
            <a:ext cx="4766541"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 (SGK – tr.82)</a:t>
            </a:r>
            <a:endParaRPr kumimoji="0" lang="en-US" sz="38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886808" y="408887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08581" y="4840720"/>
                <a:ext cx="16313132" cy="4993483"/>
              </a:xfrm>
              <a:prstGeom prst="rect">
                <a:avLst/>
              </a:prstGeom>
            </p:spPr>
            <p:txBody>
              <a:bodyPr wrap="square">
                <a:spAutoFit/>
              </a:bodyPr>
              <a:lstStyle/>
              <a:p>
                <a:pPr algn="just">
                  <a:lnSpc>
                    <a:spcPct val="150000"/>
                  </a:lnSpc>
                  <a:spcBef>
                    <a:spcPts val="300"/>
                  </a:spcBef>
                  <a:spcAft>
                    <a:spcPts val="300"/>
                  </a:spcAft>
                </a:pPr>
                <a:r>
                  <a:rPr lang="vi-VN" sz="36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𝐵𝐻</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𝐶𝐻</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𝐶𝐻</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𝐵𝐻</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m:t>
                        </m:r>
                      </m:den>
                    </m:f>
                  </m:oMath>
                </a14:m>
                <a:r>
                  <a:rPr lang="vi-VN" sz="36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𝐶𝐻𝐴</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90</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𝐻𝐴𝐵</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srgbClr val="000000"/>
                        </a:solidFill>
                        <a:latin typeface="Cambria Math" panose="02040503050406030204" pitchFamily="18" charset="0"/>
                        <a:cs typeface="Arial" panose="020B0604020202020204" pitchFamily="34" charset="0"/>
                      </a:rPr>
                      <m:t>ᔕ</m:t>
                    </m:r>
                    <m:r>
                      <a:rPr lang="en-US" sz="3600" b="0" i="1" smtClean="0">
                        <a:solidFill>
                          <a:srgbClr val="000000"/>
                        </a:solidFill>
                        <a:latin typeface="Cambria Math" panose="02040503050406030204" pitchFamily="18" charset="0"/>
                        <a:cs typeface="Arial" panose="020B0604020202020204" pitchFamily="34" charset="0"/>
                      </a:rPr>
                      <m:t> </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oMath>
                </a14:m>
                <a:r>
                  <a:rPr lang="vi-VN" sz="3600">
                    <a:effectLst/>
                    <a:latin typeface="Arial" panose="020B0604020202020204" pitchFamily="34" charset="0"/>
                    <a:ea typeface="Calibri" panose="020F0502020204030204" pitchFamily="34" charset="0"/>
                    <a:cs typeface="Arial" panose="020B0604020202020204" pitchFamily="34" charset="0"/>
                  </a:rPr>
                  <a:t> (c.g.c)</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a:effectLst/>
                    <a:latin typeface="Arial" panose="020B0604020202020204" pitchFamily="34" charset="0"/>
                    <a:ea typeface="Calibri" panose="020F0502020204030204" pitchFamily="34" charset="0"/>
                    <a:cs typeface="Arial" panose="020B0604020202020204" pitchFamily="34" charset="0"/>
                  </a:rPr>
                  <a:t>b) 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𝐻𝐴𝐵</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srgbClr val="000000"/>
                        </a:solidFill>
                        <a:latin typeface="Cambria Math" panose="02040503050406030204" pitchFamily="18" charset="0"/>
                        <a:cs typeface="Arial" panose="020B0604020202020204" pitchFamily="34" charset="0"/>
                      </a:rPr>
                      <m:t>ᔕ</m:t>
                    </m:r>
                    <m:r>
                      <a:rPr lang="en-US" sz="3600" b="0" i="1" smtClean="0">
                        <a:solidFill>
                          <a:srgbClr val="000000"/>
                        </a:solidFill>
                        <a:latin typeface="Cambria Math" panose="02040503050406030204" pitchFamily="18" charset="0"/>
                        <a:cs typeface="Arial" panose="020B0604020202020204" pitchFamily="34" charset="0"/>
                      </a:rPr>
                      <m:t> </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𝐻𝐴𝐶</m:t>
                    </m:r>
                  </m:oMath>
                </a14:m>
                <a:r>
                  <a:rPr lang="vi-VN" sz="36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oMath>
                </a14:m>
                <a:r>
                  <a:rPr lang="vi-VN" sz="36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𝐻𝐴𝐶</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90</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𝐵𝐴𝐶</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90</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vi-VN" sz="36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08581" y="4840720"/>
                <a:ext cx="16313132" cy="4993483"/>
              </a:xfrm>
              <a:prstGeom prst="rect">
                <a:avLst/>
              </a:prstGeom>
              <a:blipFill>
                <a:blip r:embed="rId4"/>
                <a:stretch>
                  <a:fillRect l="-1121" b="-1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86808" y="1959142"/>
                <a:ext cx="10134600" cy="1754326"/>
              </a:xfrm>
              <a:prstGeom prst="rect">
                <a:avLst/>
              </a:prstGeom>
            </p:spPr>
            <p:txBody>
              <a:bodyPr wrap="square">
                <a:spAutoFit/>
              </a:bodyPr>
              <a:lstStyle/>
              <a:p>
                <a:pPr lvl="0" algn="just">
                  <a:lnSpc>
                    <a:spcPct val="150000"/>
                  </a:lnSpc>
                </a:pPr>
                <a:r>
                  <a:rPr lang="en-US" sz="3600">
                    <a:solidFill>
                      <a:srgbClr val="000000"/>
                    </a:solidFill>
                    <a:latin typeface="Arial" panose="020B0604020202020204" pitchFamily="34" charset="0"/>
                    <a:cs typeface="Arial" panose="020B0604020202020204" pitchFamily="34" charset="0"/>
                  </a:rPr>
                  <a:t>Chứng minh: a)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𝐻𝐴𝐵</m:t>
                    </m:r>
                    <m:r>
                      <a:rPr lang="en-US" sz="3600" i="1" smtClean="0">
                        <a:solidFill>
                          <a:srgbClr val="000000"/>
                        </a:solidFill>
                        <a:latin typeface="Cambria Math" panose="02040503050406030204" pitchFamily="18" charset="0"/>
                        <a:cs typeface="Arial" panose="020B0604020202020204" pitchFamily="34" charset="0"/>
                      </a:rPr>
                      <m:t> ᔕ ∆</m:t>
                    </m:r>
                    <m:r>
                      <a:rPr lang="en-US" sz="3600" i="1">
                        <a:solidFill>
                          <a:srgbClr val="000000"/>
                        </a:solidFill>
                        <a:latin typeface="Cambria Math" panose="02040503050406030204" pitchFamily="18" charset="0"/>
                        <a:cs typeface="Arial" panose="020B0604020202020204" pitchFamily="34" charset="0"/>
                      </a:rPr>
                      <m:t>𝐻𝐶𝐴</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latin typeface="Arial" panose="020B0604020202020204" pitchFamily="34" charset="0"/>
                  <a:cs typeface="Arial" panose="020B0604020202020204" pitchFamily="34" charset="0"/>
                </a:endParaRPr>
              </a:p>
              <a:p>
                <a:pPr lvl="0" algn="just">
                  <a:lnSpc>
                    <a:spcPct val="150000"/>
                  </a:lnSpc>
                </a:pPr>
                <a:r>
                  <a:rPr lang="en-US" sz="3600">
                    <a:solidFill>
                      <a:srgbClr val="000000"/>
                    </a:solidFill>
                    <a:latin typeface="Arial" panose="020B0604020202020204" pitchFamily="34" charset="0"/>
                    <a:cs typeface="Arial" panose="020B0604020202020204" pitchFamily="34" charset="0"/>
                  </a:rPr>
                  <a:t>			b)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𝐴𝐵𝐶</m:t>
                    </m:r>
                    <m:r>
                      <a:rPr lang="en-US" sz="3600" i="1" smtClean="0">
                        <a:solidFill>
                          <a:srgbClr val="000000"/>
                        </a:solidFill>
                        <a:latin typeface="Cambria Math" panose="02040503050406030204" pitchFamily="18" charset="0"/>
                        <a:cs typeface="Arial" panose="020B0604020202020204" pitchFamily="34" charset="0"/>
                      </a:rPr>
                      <m:t> </m:t>
                    </m:r>
                  </m:oMath>
                </a14:m>
                <a:r>
                  <a:rPr lang="en-US" sz="3600">
                    <a:solidFill>
                      <a:srgbClr val="000000"/>
                    </a:solidFill>
                    <a:latin typeface="Arial" panose="020B0604020202020204" pitchFamily="34" charset="0"/>
                    <a:cs typeface="Arial" panose="020B0604020202020204" pitchFamily="34" charset="0"/>
                  </a:rPr>
                  <a:t>vuông tại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m:t>
                    </m:r>
                  </m:oMath>
                </a14:m>
                <a:r>
                  <a:rPr lang="en-US" sz="3600">
                    <a:solidFill>
                      <a:srgbClr val="000000"/>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6808" y="1959142"/>
                <a:ext cx="10134600" cy="1754326"/>
              </a:xfrm>
              <a:prstGeom prst="rect">
                <a:avLst/>
              </a:prstGeom>
              <a:blipFill>
                <a:blip r:embed="rId5"/>
                <a:stretch>
                  <a:fillRect l="-1804" b="-6250"/>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5633348" y="7384563"/>
            <a:ext cx="1926645" cy="2380262"/>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2063049" y="873126"/>
            <a:ext cx="5758979" cy="389416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899680" y="957163"/>
                <a:ext cx="6940170" cy="646331"/>
              </a:xfrm>
              <a:prstGeom prst="rect">
                <a:avLst/>
              </a:prstGeom>
            </p:spPr>
            <p:txBody>
              <a:bodyPr wrap="none">
                <a:spAutoFit/>
              </a:bodyPr>
              <a:lstStyle/>
              <a:p>
                <a:r>
                  <a:rPr lang="en-US" sz="3600">
                    <a:solidFill>
                      <a:srgbClr val="000000"/>
                    </a:solidFill>
                    <a:latin typeface="Arial" panose="020B0604020202020204" pitchFamily="34" charset="0"/>
                    <a:cs typeface="Arial" panose="020B0604020202020204" pitchFamily="34" charset="0"/>
                  </a:rPr>
                  <a:t>Cho Hình 78, biết </a:t>
                </a:r>
                <a14:m>
                  <m:oMath xmlns:m="http://schemas.openxmlformats.org/officeDocument/2006/math">
                    <m:sSup>
                      <m:sSupPr>
                        <m:ctrlPr>
                          <a:rPr lang="en-US" sz="3600" i="1" smtClean="0">
                            <a:solidFill>
                              <a:srgbClr val="000000"/>
                            </a:solidFill>
                            <a:latin typeface="Cambria Math" panose="02040503050406030204" pitchFamily="18" charset="0"/>
                            <a:cs typeface="Arial" panose="020B0604020202020204" pitchFamily="34" charset="0"/>
                          </a:rPr>
                        </m:ctrlPr>
                      </m:sSupPr>
                      <m:e>
                        <m:r>
                          <a:rPr lang="en-US" sz="3600" i="1">
                            <a:solidFill>
                              <a:srgbClr val="000000"/>
                            </a:solidFill>
                            <a:latin typeface="Cambria Math" panose="02040503050406030204" pitchFamily="18" charset="0"/>
                            <a:cs typeface="Arial" panose="020B0604020202020204" pitchFamily="34" charset="0"/>
                          </a:rPr>
                          <m:t>𝐴𝐻</m:t>
                        </m:r>
                      </m:e>
                      <m:sup>
                        <m:r>
                          <a:rPr lang="en-US" sz="3600" i="1">
                            <a:solidFill>
                              <a:srgbClr val="000000"/>
                            </a:solidFill>
                            <a:latin typeface="Cambria Math" panose="02040503050406030204" pitchFamily="18" charset="0"/>
                            <a:cs typeface="Arial" panose="020B0604020202020204" pitchFamily="34" charset="0"/>
                          </a:rPr>
                          <m:t>2</m:t>
                        </m:r>
                      </m:sup>
                    </m:sSup>
                    <m:r>
                      <a:rPr lang="en-US" sz="3600" i="1">
                        <a:solidFill>
                          <a:srgbClr val="000000"/>
                        </a:solidFill>
                        <a:latin typeface="Cambria Math" panose="02040503050406030204" pitchFamily="18" charset="0"/>
                        <a:cs typeface="Arial" panose="020B0604020202020204" pitchFamily="34" charset="0"/>
                      </a:rPr>
                      <m:t>=</m:t>
                    </m:r>
                    <m:r>
                      <a:rPr lang="en-US" sz="3600" i="1">
                        <a:solidFill>
                          <a:srgbClr val="000000"/>
                        </a:solidFill>
                        <a:latin typeface="Cambria Math" panose="02040503050406030204" pitchFamily="18" charset="0"/>
                        <a:cs typeface="Arial" panose="020B0604020202020204" pitchFamily="34" charset="0"/>
                      </a:rPr>
                      <m:t>𝐵𝐻</m:t>
                    </m:r>
                    <m:r>
                      <a:rPr lang="en-US" sz="3600" i="1">
                        <a:solidFill>
                          <a:srgbClr val="000000"/>
                        </a:solidFill>
                        <a:latin typeface="Cambria Math" panose="02040503050406030204" pitchFamily="18" charset="0"/>
                        <a:cs typeface="Arial" panose="020B0604020202020204" pitchFamily="34" charset="0"/>
                      </a:rPr>
                      <m:t>.</m:t>
                    </m:r>
                    <m:r>
                      <a:rPr lang="en-US" sz="3600" i="1">
                        <a:solidFill>
                          <a:srgbClr val="000000"/>
                        </a:solidFill>
                        <a:latin typeface="Cambria Math" panose="02040503050406030204" pitchFamily="18" charset="0"/>
                        <a:cs typeface="Arial" panose="020B0604020202020204" pitchFamily="34" charset="0"/>
                      </a:rPr>
                      <m:t>𝐶𝐻</m:t>
                    </m:r>
                  </m:oMath>
                </a14:m>
                <a:r>
                  <a:rPr lang="en-US" sz="3600">
                    <a:solidFill>
                      <a:srgbClr val="000000"/>
                    </a:solidFill>
                    <a:latin typeface="Arial" panose="020B0604020202020204" pitchFamily="34" charset="0"/>
                    <a:cs typeface="Arial" panose="020B0604020202020204" pitchFamily="34" charset="0"/>
                  </a:rPr>
                  <a:t> </a:t>
                </a:r>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5899680" y="957163"/>
                <a:ext cx="6940170" cy="646331"/>
              </a:xfrm>
              <a:prstGeom prst="rect">
                <a:avLst/>
              </a:prstGeom>
              <a:blipFill>
                <a:blip r:embed="rId9"/>
                <a:stretch>
                  <a:fillRect l="-2724" t="-16038" b="-3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146852" y="7607857"/>
                <a:ext cx="4570354"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𝐻𝐴𝐵</m:t>
                          </m:r>
                        </m:e>
                      </m:acc>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𝐻𝐴𝐶</m:t>
                          </m:r>
                        </m:e>
                      </m:acc>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e>
                        <m:sup>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𝑜</m:t>
                          </m:r>
                        </m:sup>
                      </m:sSup>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0146852" y="7607857"/>
                <a:ext cx="4570354" cy="664990"/>
              </a:xfrm>
              <a:prstGeom prst="rect">
                <a:avLst/>
              </a:prstGeom>
              <a:blipFill>
                <a:blip r:embed="rId10"/>
                <a:stretch>
                  <a:fillRect/>
                </a:stretch>
              </a:blipFill>
            </p:spPr>
            <p:txBody>
              <a:bodyPr/>
              <a:lstStyle/>
              <a:p>
                <a:r>
                  <a:rPr lang="en-US">
                    <a:noFill/>
                  </a:rPr>
                  <a:t> </a:t>
                </a:r>
              </a:p>
            </p:txBody>
          </p:sp>
        </mc:Fallback>
      </mc:AlternateContent>
      <p:sp>
        <p:nvSpPr>
          <p:cNvPr id="17" name="Right Brace 16"/>
          <p:cNvSpPr/>
          <p:nvPr/>
        </p:nvSpPr>
        <p:spPr>
          <a:xfrm>
            <a:off x="9477093" y="7210532"/>
            <a:ext cx="432703" cy="150172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524615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up)">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up)">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500"/>
                                        <p:tgtEl>
                                          <p:spTgt spid="4">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Effect transition="in" filter="wipe(down)">
                                      <p:cBhvr>
                                        <p:cTn id="54" dur="500"/>
                                        <p:tgtEl>
                                          <p:spTgt spid="4">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arn(inVertical)">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6" grpId="0"/>
      <p:bldP spid="5" grpId="0"/>
      <p:bldP spid="8"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600493" y="634049"/>
            <a:ext cx="911486" cy="1309051"/>
          </a:xfrm>
          <a:prstGeom prst="rect">
            <a:avLst/>
          </a:prstGeom>
        </p:spPr>
      </p:pic>
      <p:sp>
        <p:nvSpPr>
          <p:cNvPr id="13" name="Google Shape;3331;p61"/>
          <p:cNvSpPr txBox="1"/>
          <p:nvPr/>
        </p:nvSpPr>
        <p:spPr>
          <a:xfrm flipH="1">
            <a:off x="6644795" y="776360"/>
            <a:ext cx="4997174"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tr.82)</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263815" y="1790700"/>
                <a:ext cx="15759134" cy="7711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t" latinLnBrk="0" hangingPunct="0">
                  <a:lnSpc>
                    <a:spcPct val="160000"/>
                  </a:lnSpc>
                  <a:spcBef>
                    <a:spcPct val="0"/>
                  </a:spcBef>
                  <a:spcAft>
                    <a:spcPct val="0"/>
                  </a:spcAft>
                  <a:buClrTx/>
                  <a:buSzTx/>
                  <a:buFontTx/>
                  <a:buNone/>
                  <a:tabLst/>
                </a:pPr>
                <a:r>
                  <a:rPr kumimoji="0" lang="en-US" altLang="en-US" sz="3800" b="0" i="1" u="none" strike="noStrike" cap="none" normalizeH="0" baseline="0">
                    <a:ln>
                      <a:noFill/>
                    </a:ln>
                    <a:solidFill>
                      <a:srgbClr val="0070C0"/>
                    </a:solidFill>
                    <a:effectLst/>
                    <a:latin typeface="Arial" panose="020B0604020202020204" pitchFamily="34" charset="0"/>
                    <a:ea typeface="Open Sans"/>
                  </a:rPr>
                  <a:t>Đố.</a:t>
                </a:r>
                <a:r>
                  <a:rPr kumimoji="0" lang="en-US" altLang="en-US" sz="3800" b="0" i="0" u="none" strike="noStrike" cap="none" normalizeH="0" baseline="0">
                    <a:ln>
                      <a:noFill/>
                    </a:ln>
                    <a:solidFill>
                      <a:srgbClr val="0070C0"/>
                    </a:solidFill>
                    <a:effectLst/>
                    <a:latin typeface="Arial" panose="020B0604020202020204" pitchFamily="34" charset="0"/>
                    <a:ea typeface="Open Sans"/>
                  </a:rPr>
                  <a:t> </a:t>
                </a:r>
                <a:r>
                  <a:rPr kumimoji="0" lang="en-US" altLang="en-US" sz="3800" b="0" i="0" u="none" strike="noStrike" cap="none" normalizeH="0" baseline="0">
                    <a:ln>
                      <a:noFill/>
                    </a:ln>
                    <a:solidFill>
                      <a:srgbClr val="000000"/>
                    </a:solidFill>
                    <a:effectLst/>
                    <a:latin typeface="Arial" panose="020B0604020202020204" pitchFamily="34" charset="0"/>
                    <a:ea typeface="Open Sans"/>
                  </a:rPr>
                  <a:t>Chỉ sử dụng thước thẳng có chia đơn vị đến milimét và thước đo góc, làm thế nào đo được khoảng cách giữa hai vị trí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trên thực tế, biết rằng có vị trí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thoả mãn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=20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=50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𝑚</m:t>
                    </m:r>
                    <m:r>
                      <a:rPr kumimoji="0" lang="en-US" altLang="en-US" sz="3800" b="0" i="0" u="none" strike="noStrike" cap="none" normalizeH="0" baseline="0" smtClean="0">
                        <a:ln>
                          <a:noFill/>
                        </a:ln>
                        <a:solidFill>
                          <a:srgbClr val="000000"/>
                        </a:solidFill>
                        <a:effectLst/>
                        <a:latin typeface="Cambria Math" panose="02040503050406030204" pitchFamily="18" charset="0"/>
                        <a:ea typeface="Open Sans"/>
                      </a:rPr>
                      <m:t>, </m:t>
                    </m:r>
                    <m:acc>
                      <m:accPr>
                        <m:chr m:val="̂"/>
                        <m:ctrlPr>
                          <a:rPr kumimoji="0" lang="en-US" altLang="en-US" sz="3800" b="0" i="1" u="none" strike="noStrike" cap="none" normalizeH="0" baseline="0" smtClean="0">
                            <a:ln>
                              <a:noFill/>
                            </a:ln>
                            <a:solidFill>
                              <a:srgbClr val="000000"/>
                            </a:solidFill>
                            <a:effectLst/>
                            <a:latin typeface="Cambria Math" panose="02040503050406030204" pitchFamily="18" charset="0"/>
                          </a:rPr>
                        </m:ctrlPr>
                      </m:accPr>
                      <m:e>
                        <m:r>
                          <a:rPr kumimoji="0" lang="en-US" altLang="en-US" sz="3800" b="0" i="1" u="none" strike="noStrike" cap="none" normalizeH="0" baseline="0" smtClean="0">
                            <a:ln>
                              <a:noFill/>
                            </a:ln>
                            <a:solidFill>
                              <a:srgbClr val="000000"/>
                            </a:solidFill>
                            <a:effectLst/>
                            <a:latin typeface="Cambria Math" panose="02040503050406030204" pitchFamily="18" charset="0"/>
                          </a:rPr>
                          <m:t>𝐵𝐴𝐶</m:t>
                        </m:r>
                      </m:e>
                    </m:acc>
                    <m:r>
                      <a:rPr kumimoji="0" lang="en-US" altLang="en-US" sz="3800" b="0" i="1" u="none" strike="noStrike" cap="none" normalizeH="0" baseline="0" smtClean="0">
                        <a:ln>
                          <a:noFill/>
                        </a:ln>
                        <a:solidFill>
                          <a:srgbClr val="000000"/>
                        </a:solidFill>
                        <a:effectLst/>
                        <a:latin typeface="Cambria Math" panose="02040503050406030204" pitchFamily="18" charset="0"/>
                      </a:rPr>
                      <m:t>=135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a:ln>
                    <a:noFill/>
                  </a:ln>
                  <a:solidFill>
                    <a:srgbClr val="000000"/>
                  </a:solidFill>
                  <a:effectLst/>
                  <a:latin typeface="Arial" panose="020B0604020202020204" pitchFamily="34" charset="0"/>
                  <a:ea typeface="Open Sans"/>
                </a:endParaRPr>
              </a:p>
              <a:p>
                <a:pPr lvl="0" algn="just" fontAlgn="t">
                  <a:lnSpc>
                    <a:spcPct val="160000"/>
                  </a:lnSpc>
                </a:pPr>
                <a:r>
                  <a:rPr kumimoji="0" lang="en-US" altLang="en-US" sz="3800" b="0" i="0" u="none" strike="noStrike" cap="none" normalizeH="0" baseline="0">
                    <a:ln>
                      <a:noFill/>
                    </a:ln>
                    <a:solidFill>
                      <a:srgbClr val="000000"/>
                    </a:solidFill>
                    <a:effectLst/>
                    <a:latin typeface="Arial" panose="020B0604020202020204" pitchFamily="34" charset="0"/>
                    <a:ea typeface="Open Sans"/>
                  </a:rPr>
                  <a:t>	Bạn Vy làm như sau: Vẽ tam giác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có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𝑐𝑚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’=5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𝑐𝑚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oMath>
                </a14:m>
                <a:endParaRPr kumimoji="0" lang="en-US" altLang="en-US" sz="3800" b="0" i="1" u="none" strike="noStrike" cap="none" normalizeH="0" baseline="0">
                  <a:ln>
                    <a:noFill/>
                  </a:ln>
                  <a:solidFill>
                    <a:srgbClr val="000000"/>
                  </a:solidFill>
                  <a:effectLst/>
                  <a:latin typeface="Cambria Math" panose="02040503050406030204" pitchFamily="18" charset="0"/>
                  <a:ea typeface="Open Sans"/>
                </a:endParaRPr>
              </a:p>
              <a:p>
                <a:pPr lvl="0" algn="just" fontAlgn="t">
                  <a:lnSpc>
                    <a:spcPct val="160000"/>
                  </a:lnSpc>
                </a:pPr>
                <a14:m>
                  <m:oMath xmlns:m="http://schemas.openxmlformats.org/officeDocument/2006/math">
                    <m:acc>
                      <m:accPr>
                        <m:chr m:val="̂"/>
                        <m:ctrlPr>
                          <a:rPr lang="en-US" altLang="en-US" sz="3800" i="1">
                            <a:solidFill>
                              <a:srgbClr val="000000"/>
                            </a:solidFill>
                            <a:latin typeface="Cambria Math" panose="02040503050406030204" pitchFamily="18" charset="0"/>
                          </a:rPr>
                        </m:ctrlPr>
                      </m:accPr>
                      <m:e>
                        <m:r>
                          <a:rPr lang="en-US" altLang="en-US" sz="3800" i="1">
                            <a:solidFill>
                              <a:srgbClr val="000000"/>
                            </a:solidFill>
                            <a:latin typeface="Cambria Math" panose="02040503050406030204" pitchFamily="18" charset="0"/>
                          </a:rPr>
                          <m:t>𝐵</m:t>
                        </m:r>
                        <m:r>
                          <a:rPr lang="en-US" altLang="en-US" sz="3800" b="0" i="1" smtClean="0">
                            <a:solidFill>
                              <a:srgbClr val="000000"/>
                            </a:solidFill>
                            <a:latin typeface="Cambria Math" panose="02040503050406030204" pitchFamily="18" charset="0"/>
                          </a:rPr>
                          <m:t>′</m:t>
                        </m:r>
                        <m:r>
                          <a:rPr lang="en-US" altLang="en-US" sz="3800" i="1">
                            <a:solidFill>
                              <a:srgbClr val="000000"/>
                            </a:solidFill>
                            <a:latin typeface="Cambria Math" panose="02040503050406030204" pitchFamily="18" charset="0"/>
                          </a:rPr>
                          <m:t>𝐴</m:t>
                        </m:r>
                        <m:r>
                          <a:rPr lang="en-US" altLang="en-US" sz="3800" b="0" i="1" smtClean="0">
                            <a:solidFill>
                              <a:srgbClr val="000000"/>
                            </a:solidFill>
                            <a:latin typeface="Cambria Math" panose="02040503050406030204" pitchFamily="18" charset="0"/>
                          </a:rPr>
                          <m:t>′</m:t>
                        </m:r>
                        <m:r>
                          <a:rPr lang="en-US" altLang="en-US" sz="3800" i="1">
                            <a:solidFill>
                              <a:srgbClr val="000000"/>
                            </a:solidFill>
                            <a:latin typeface="Cambria Math" panose="02040503050406030204" pitchFamily="18" charset="0"/>
                          </a:rPr>
                          <m:t>𝐶</m:t>
                        </m:r>
                        <m:r>
                          <a:rPr lang="en-US" altLang="en-US" sz="3800" b="0" i="1" smtClean="0">
                            <a:solidFill>
                              <a:srgbClr val="000000"/>
                            </a:solidFill>
                            <a:latin typeface="Cambria Math" panose="02040503050406030204" pitchFamily="18" charset="0"/>
                          </a:rPr>
                          <m:t>′</m:t>
                        </m:r>
                      </m:e>
                    </m:acc>
                    <m:r>
                      <a:rPr lang="en-US" altLang="en-US" sz="3800" i="1">
                        <a:solidFill>
                          <a:srgbClr val="000000"/>
                        </a:solidFill>
                        <a:latin typeface="Cambria Math" panose="02040503050406030204" pitchFamily="18" charset="0"/>
                      </a:rPr>
                      <m:t>=135</m:t>
                    </m:r>
                    <m:r>
                      <a:rPr lang="en-US" altLang="en-US" sz="3800" i="1">
                        <a:solidFill>
                          <a:srgbClr val="000000"/>
                        </a:solidFill>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Bạn Vy lấy thước đo khoảng cách giữa hai điểm </a:t>
                </a:r>
                <a14:m>
                  <m:oMath xmlns:m="http://schemas.openxmlformats.org/officeDocument/2006/math">
                    <m:sSup>
                      <m:sSupPr>
                        <m:ctrlPr>
                          <a:rPr lang="en-US" altLang="en-US" sz="3800" i="1">
                            <a:solidFill>
                              <a:srgbClr val="000000"/>
                            </a:solidFill>
                            <a:latin typeface="Cambria Math" panose="02040503050406030204" pitchFamily="18" charset="0"/>
                            <a:ea typeface="Open Sans"/>
                          </a:rPr>
                        </m:ctrlPr>
                      </m:sSupPr>
                      <m:e>
                        <m:r>
                          <a:rPr lang="en-US" altLang="en-US" sz="3800" i="1">
                            <a:solidFill>
                              <a:srgbClr val="000000"/>
                            </a:solidFill>
                            <a:latin typeface="Cambria Math" panose="02040503050406030204" pitchFamily="18" charset="0"/>
                            <a:ea typeface="Open Sans"/>
                          </a:rPr>
                          <m:t>𝐵</m:t>
                        </m:r>
                      </m:e>
                      <m:sup>
                        <m:r>
                          <a:rPr lang="en-US" altLang="en-US" sz="3800" i="1">
                            <a:solidFill>
                              <a:srgbClr val="000000"/>
                            </a:solidFill>
                            <a:latin typeface="Cambria Math" panose="02040503050406030204" pitchFamily="18" charset="0"/>
                            <a:ea typeface="Open Sans"/>
                          </a:rPr>
                          <m:t>′</m:t>
                        </m:r>
                      </m:sup>
                    </m:sSup>
                    <m:r>
                      <a:rPr lang="en-US" altLang="en-US" sz="3800" b="0" i="1" smtClean="0">
                        <a:solidFill>
                          <a:srgbClr val="000000"/>
                        </a:solidFill>
                        <a:latin typeface="Cambria Math" panose="02040503050406030204" pitchFamily="18" charset="0"/>
                        <a:ea typeface="Open Sans"/>
                      </a:rPr>
                      <m:t>,  </m:t>
                    </m:r>
                    <m:r>
                      <a:rPr lang="en-US" altLang="en-US" sz="3800" i="1">
                        <a:solidFill>
                          <a:srgbClr val="000000"/>
                        </a:solidFill>
                        <a:latin typeface="Cambria Math" panose="02040503050406030204" pitchFamily="18" charset="0"/>
                        <a:ea typeface="Open Sans"/>
                      </a:rPr>
                      <m:t>𝐶</m:t>
                    </m:r>
                    <m:r>
                      <a:rPr lang="en-US" altLang="en-US" sz="3800" i="1">
                        <a:solidFill>
                          <a:srgbClr val="000000"/>
                        </a:solidFill>
                        <a:latin typeface="Cambria Math" panose="02040503050406030204" pitchFamily="18" charset="0"/>
                        <a:ea typeface="Open Sans"/>
                      </a:rPr>
                      <m:t>′</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và nhận được kết quả </a:t>
                </a:r>
                <a14:m>
                  <m:oMath xmlns:m="http://schemas.openxmlformats.org/officeDocument/2006/math">
                    <m:r>
                      <a:rPr lang="en-US" altLang="en-US" sz="3800" i="1">
                        <a:solidFill>
                          <a:srgbClr val="000000"/>
                        </a:solidFill>
                        <a:latin typeface="Cambria Math" panose="02040503050406030204" pitchFamily="18" charset="0"/>
                        <a:ea typeface="Open Sans"/>
                      </a:rPr>
                      <m:t>𝐵</m:t>
                    </m:r>
                    <m:r>
                      <a:rPr lang="en-US" altLang="en-US" sz="3800" i="1">
                        <a:solidFill>
                          <a:srgbClr val="000000"/>
                        </a:solidFill>
                        <a:latin typeface="Cambria Math" panose="02040503050406030204" pitchFamily="18" charset="0"/>
                        <a:ea typeface="Open Sans"/>
                      </a:rPr>
                      <m:t>′</m:t>
                    </m:r>
                    <m:r>
                      <a:rPr lang="en-US" altLang="en-US" sz="3800" i="1">
                        <a:solidFill>
                          <a:srgbClr val="000000"/>
                        </a:solidFill>
                        <a:latin typeface="Cambria Math" panose="02040503050406030204" pitchFamily="18" charset="0"/>
                        <a:ea typeface="Open Sans"/>
                      </a:rPr>
                      <m:t>𝐶</m:t>
                    </m:r>
                    <m:r>
                      <a:rPr lang="en-US" altLang="en-US" sz="3800" i="1">
                        <a:solidFill>
                          <a:srgbClr val="000000"/>
                        </a:solidFill>
                        <a:latin typeface="Cambria Math" panose="02040503050406030204" pitchFamily="18" charset="0"/>
                        <a:ea typeface="Open Sans"/>
                      </a:rPr>
                      <m:t>′≈ 6,6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𝑐𝑚</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Từ đó, bạn Vy kết luận khoảng cách giữa hai vị trí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trên thực tế khoảng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66 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𝑚</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Em hãy giải thích tại sao bạn Vy có thể kết luận như vậy.</a:t>
                </a:r>
                <a:endParaRPr kumimoji="0" lang="en-US" altLang="en-US" sz="3800" b="0" i="0" u="none" strike="noStrike" cap="none" normalizeH="0" baseline="0">
                  <a:ln>
                    <a:noFill/>
                  </a:ln>
                  <a:solidFill>
                    <a:schemeClr val="tx1"/>
                  </a:solidFill>
                  <a:effectLst/>
                  <a:latin typeface="Arial" panose="020B0604020202020204" pitchFamily="34" charset="0"/>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263815" y="1790700"/>
                <a:ext cx="15759134" cy="7711214"/>
              </a:xfrm>
              <a:prstGeom prst="rect">
                <a:avLst/>
              </a:prstGeom>
              <a:blipFill>
                <a:blip r:embed="rId7"/>
                <a:stretch>
                  <a:fillRect l="-1277" r="-1277" b="-268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5915138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306800" y="634049"/>
            <a:ext cx="1205179" cy="1730845"/>
          </a:xfrm>
          <a:prstGeom prst="rect">
            <a:avLst/>
          </a:prstGeom>
        </p:spPr>
      </p:pic>
      <p:sp>
        <p:nvSpPr>
          <p:cNvPr id="9" name="Rectangle 8"/>
          <p:cNvSpPr/>
          <p:nvPr/>
        </p:nvSpPr>
        <p:spPr>
          <a:xfrm>
            <a:off x="8592406" y="831694"/>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035416" y="1774306"/>
                <a:ext cx="13767845" cy="7903254"/>
              </a:xfrm>
              <a:prstGeom prst="rect">
                <a:avLst/>
              </a:prstGeom>
            </p:spPr>
            <p:txBody>
              <a:bodyPr wrap="square">
                <a:spAutoFit/>
              </a:bodyPr>
              <a:lstStyle/>
              <a:p>
                <a:pPr algn="just">
                  <a:lnSpc>
                    <a:spcPct val="130000"/>
                  </a:lnSpc>
                </a:pP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Đổi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=2 000</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=5 000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endPar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000</m:t>
                          </m:r>
                        </m:num>
                        <m:den>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=1 000;</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000</m:t>
                          </m:r>
                        </m:num>
                        <m:den>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=1 000</m:t>
                      </m:r>
                    </m:oMath>
                  </m:oMathPara>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endPar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à</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𝐵𝐴𝐶</m:t>
                          </m:r>
                        </m:e>
                      </m:acc>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135</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m:t>
                          </m:r>
                        </m:sup>
                      </m:sSup>
                    </m:oMath>
                  </m:oMathPara>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iu-Cans-CA" sz="3700" i="1">
                        <a:solidFill>
                          <a:srgbClr val="000000"/>
                        </a:solidFill>
                        <a:latin typeface="Cambria Math" panose="02040503050406030204" pitchFamily="18" charset="0"/>
                        <a:cs typeface="Arial" panose="020B0604020202020204" pitchFamily="34" charset="0"/>
                      </a:rPr>
                      <m:t>ᔕ</m:t>
                    </m:r>
                    <m:r>
                      <a:rPr lang="en-US" sz="3700" b="0" i="1" smtClean="0">
                        <a:solidFill>
                          <a:srgbClr val="000000"/>
                        </a:solidFill>
                        <a:latin typeface="Cambria Math" panose="02040503050406030204" pitchFamily="18" charset="0"/>
                        <a:cs typeface="Arial" panose="020B0604020202020204" pitchFamily="34"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(c.g.c)</a:t>
                </a:r>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=1 000</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m</m:t>
                      </m:r>
                      <m: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à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≈6,6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≈6 600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66</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3035416" y="1774306"/>
                <a:ext cx="13767845" cy="7903254"/>
              </a:xfrm>
              <a:prstGeom prst="rect">
                <a:avLst/>
              </a:prstGeom>
              <a:blipFill>
                <a:blip r:embed="rId7"/>
                <a:stretch>
                  <a:fillRect l="-1417" t="-77" b="-1928"/>
                </a:stretch>
              </a:blipFill>
            </p:spPr>
            <p:txBody>
              <a:bodyPr/>
              <a:lstStyle/>
              <a:p>
                <a:r>
                  <a:rPr lang="en-US">
                    <a:noFill/>
                  </a:rPr>
                  <a:t> </a:t>
                </a:r>
              </a:p>
            </p:txBody>
          </p:sp>
        </mc:Fallback>
      </mc:AlternateContent>
    </p:spTree>
    <p:extLst>
      <p:ext uri="{BB962C8B-B14F-4D97-AF65-F5344CB8AC3E}">
        <p14:creationId xmlns:p14="http://schemas.microsoft.com/office/powerpoint/2010/main" val="22522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up)">
                                      <p:cBhvr>
                                        <p:cTn id="25" dur="500"/>
                                        <p:tgtEl>
                                          <p:spTgt spid="4">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up)">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wipe(left)">
                                      <p:cBhvr>
                                        <p:cTn id="33" dur="500"/>
                                        <p:tgtEl>
                                          <p:spTgt spid="4">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left)">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wipe(down)">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108626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a:off x="671700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p:cNvSpPr/>
          <p:nvPr/>
        </p:nvSpPr>
        <p:spPr>
          <a:xfrm>
            <a:off x="12347743"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6600" b="1">
                <a:solidFill>
                  <a:srgbClr val="C00000"/>
                </a:solidFill>
                <a:latin typeface="Arial" panose="020B0604020202020204" pitchFamily="34" charset="0"/>
                <a:cs typeface="Arial" panose="020B0604020202020204" pitchFamily="34" charset="0"/>
              </a:rPr>
              <a:t>HƯỚNG DẪN VỀ NHÀ</a:t>
            </a:r>
          </a:p>
        </p:txBody>
      </p:sp>
      <p:sp>
        <p:nvSpPr>
          <p:cNvPr id="12" name="Rectangle 11"/>
          <p:cNvSpPr/>
          <p:nvPr/>
        </p:nvSpPr>
        <p:spPr>
          <a:xfrm>
            <a:off x="1426500" y="5650034"/>
            <a:ext cx="3860853" cy="1911549"/>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Ôn tập kiến thức đã học</a:t>
            </a:r>
            <a:endParaRPr lang="en-US" sz="4200" kern="0" dirty="0">
              <a:solidFill>
                <a:srgbClr val="000000"/>
              </a:solidFill>
              <a:latin typeface="Arial"/>
              <a:cs typeface="Arial"/>
              <a:sym typeface="Arial"/>
            </a:endParaRPr>
          </a:p>
        </p:txBody>
      </p:sp>
      <p:sp>
        <p:nvSpPr>
          <p:cNvPr id="13" name="Rectangle 12"/>
          <p:cNvSpPr/>
          <p:nvPr/>
        </p:nvSpPr>
        <p:spPr>
          <a:xfrm>
            <a:off x="7315200" y="5105400"/>
            <a:ext cx="3178396" cy="2881045"/>
          </a:xfrm>
          <a:prstGeom prst="rect">
            <a:avLst/>
          </a:prstGeom>
        </p:spPr>
        <p:txBody>
          <a:bodyPr wrap="square">
            <a:spAutoFit/>
          </a:bodyPr>
          <a:lstStyle/>
          <a:p>
            <a:pPr lvl="0" algn="just">
              <a:lnSpc>
                <a:spcPct val="150000"/>
              </a:lnSpc>
              <a:buClr>
                <a:srgbClr val="000000"/>
              </a:buClr>
              <a:defRPr/>
            </a:pPr>
            <a:r>
              <a:rPr lang="en-US" sz="4200" kern="0">
                <a:solidFill>
                  <a:srgbClr val="000000"/>
                </a:solidFill>
                <a:latin typeface="Arial"/>
                <a:cs typeface="Arial"/>
                <a:sym typeface="Arial"/>
              </a:rPr>
              <a:t>Hoàn thành bài tập trong SBT</a:t>
            </a:r>
            <a:endParaRPr lang="en-US" sz="4200" kern="0" dirty="0">
              <a:solidFill>
                <a:srgbClr val="000000"/>
              </a:solidFill>
              <a:latin typeface="Arial"/>
              <a:cs typeface="Arial"/>
              <a:sym typeface="Arial"/>
            </a:endParaRPr>
          </a:p>
        </p:txBody>
      </p:sp>
      <p:sp>
        <p:nvSpPr>
          <p:cNvPr id="14" name="Rectangle 13"/>
          <p:cNvSpPr/>
          <p:nvPr/>
        </p:nvSpPr>
        <p:spPr>
          <a:xfrm>
            <a:off x="12954000" y="5590145"/>
            <a:ext cx="3276600" cy="2031325"/>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Chuẩn bị bài sau </a:t>
            </a:r>
            <a:r>
              <a:rPr lang="en-US" sz="4200" b="1" kern="0">
                <a:solidFill>
                  <a:srgbClr val="000000"/>
                </a:solidFill>
                <a:latin typeface="Arial"/>
                <a:cs typeface="Arial"/>
                <a:sym typeface="Arial"/>
              </a:rPr>
              <a:t>Bài 8</a:t>
            </a:r>
            <a:endParaRPr lang="en-US" sz="4200" b="1"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2286000" y="1305026"/>
            <a:ext cx="14859000" cy="7572274"/>
          </a:xfrm>
          <a:custGeom>
            <a:avLst/>
            <a:gdLst/>
            <a:ahLst/>
            <a:cxnLst/>
            <a:rect l="l" t="t" r="r" b="b"/>
            <a:pathLst>
              <a:path w="12378620" h="6819494">
                <a:moveTo>
                  <a:pt x="0" y="0"/>
                </a:moveTo>
                <a:lnTo>
                  <a:pt x="12378620" y="0"/>
                </a:lnTo>
                <a:lnTo>
                  <a:pt x="12378620" y="6819494"/>
                </a:lnTo>
                <a:lnTo>
                  <a:pt x="0" y="6819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10"/>
          <p:cNvSpPr txBox="1"/>
          <p:nvPr/>
        </p:nvSpPr>
        <p:spPr>
          <a:xfrm>
            <a:off x="2590800" y="2171700"/>
            <a:ext cx="10202779" cy="531183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CẢM ƠN CÁC EM ĐÃ THAM GIA </a:t>
            </a:r>
          </a:p>
          <a:p>
            <a:pPr algn="ctr">
              <a:lnSpc>
                <a:spcPct val="150000"/>
              </a:lnSpc>
            </a:pPr>
            <a:r>
              <a:rPr lang="en-US" sz="8000" b="1">
                <a:latin typeface="Arial" panose="020B0604020202020204" pitchFamily="34" charset="0"/>
                <a:cs typeface="Arial" panose="020B0604020202020204" pitchFamily="34" charset="0"/>
              </a:rPr>
              <a:t>BUỔI HỌC!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Google Shape;934;p40"/>
          <p:cNvSpPr txBox="1">
            <a:spLocks/>
          </p:cNvSpPr>
          <p:nvPr/>
        </p:nvSpPr>
        <p:spPr>
          <a:xfrm>
            <a:off x="-796705" y="1028700"/>
            <a:ext cx="19846705"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300" b="1">
                <a:latin typeface="+mn-lt"/>
              </a:rPr>
              <a:t>CHƯƠNG VIII. TAM GIÁC ĐỒNG DẠNG. </a:t>
            </a:r>
          </a:p>
          <a:p>
            <a:pPr>
              <a:lnSpc>
                <a:spcPct val="150000"/>
              </a:lnSpc>
            </a:pPr>
            <a:r>
              <a:rPr lang="vi-VN" sz="7300" b="1">
                <a:latin typeface="+mn-lt"/>
              </a:rPr>
              <a:t>HÌNH ĐỒNG DẠNG</a:t>
            </a:r>
          </a:p>
        </p:txBody>
      </p:sp>
      <p:sp>
        <p:nvSpPr>
          <p:cNvPr id="7" name="Rectangle 6"/>
          <p:cNvSpPr/>
          <p:nvPr/>
        </p:nvSpPr>
        <p:spPr>
          <a:xfrm>
            <a:off x="1125647" y="4803900"/>
            <a:ext cx="16002000" cy="3254289"/>
          </a:xfrm>
          <a:prstGeom prst="rect">
            <a:avLst/>
          </a:prstGeom>
        </p:spPr>
        <p:txBody>
          <a:bodyPr wrap="square">
            <a:spAutoFit/>
          </a:bodyPr>
          <a:lstStyle/>
          <a:p>
            <a:pPr algn="ctr">
              <a:lnSpc>
                <a:spcPct val="150000"/>
              </a:lnSpc>
              <a:buClrTx/>
            </a:pPr>
            <a:r>
              <a:rPr lang="vi-VN" sz="7300" b="1">
                <a:solidFill>
                  <a:srgbClr val="C00000"/>
                </a:solidFill>
                <a:ea typeface="Maven Pro"/>
                <a:cs typeface="Maven Pro"/>
                <a:sym typeface="Maven Pro"/>
              </a:rPr>
              <a:t>BÀI 7. TRƯỜNG HỢP ĐỒNG DẠNG THỨ HAI CỦA TAM GIÁC </a:t>
            </a:r>
            <a:endParaRPr lang="vi-VN" sz="7300" dirty="0">
              <a:solidFill>
                <a:srgbClr val="C00000"/>
              </a:solidFill>
              <a:ea typeface="Maven Pro"/>
              <a:cs typeface="Maven Pro"/>
              <a:sym typeface="Maven Pro"/>
            </a:endParaRPr>
          </a:p>
        </p:txBody>
      </p:sp>
      <p:pic>
        <p:nvPicPr>
          <p:cNvPr id="4" name="Picture 3"/>
          <p:cNvPicPr>
            <a:picLocks noChangeAspect="1"/>
          </p:cNvPicPr>
          <p:nvPr/>
        </p:nvPicPr>
        <p:blipFill>
          <a:blip r:embed="rId4"/>
          <a:stretch>
            <a:fillRect/>
          </a:stretch>
        </p:blipFill>
        <p:spPr>
          <a:xfrm>
            <a:off x="533400" y="7962900"/>
            <a:ext cx="3456732" cy="3462828"/>
          </a:xfrm>
          <a:prstGeom prst="rect">
            <a:avLst/>
          </a:prstGeom>
        </p:spPr>
      </p:pic>
      <p:pic>
        <p:nvPicPr>
          <p:cNvPr id="9" name="Picture 8"/>
          <p:cNvPicPr>
            <a:picLocks noChangeAspect="1"/>
          </p:cNvPicPr>
          <p:nvPr/>
        </p:nvPicPr>
        <p:blipFill>
          <a:blip r:embed="rId5"/>
          <a:stretch>
            <a:fillRect/>
          </a:stretch>
        </p:blipFill>
        <p:spPr>
          <a:xfrm flipH="1">
            <a:off x="15558912" y="7962900"/>
            <a:ext cx="2160982" cy="1957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593558" y="238626"/>
            <a:ext cx="17145000" cy="9677400"/>
          </a:xfrm>
          <a:custGeom>
            <a:avLst/>
            <a:gdLst/>
            <a:ahLst/>
            <a:cxnLst/>
            <a:rect l="l" t="t" r="r" b="b"/>
            <a:pathLst>
              <a:path w="15312396" h="9131756">
                <a:moveTo>
                  <a:pt x="0" y="0"/>
                </a:moveTo>
                <a:lnTo>
                  <a:pt x="15312396" y="0"/>
                </a:lnTo>
                <a:lnTo>
                  <a:pt x="15312396" y="9131756"/>
                </a:lnTo>
                <a:lnTo>
                  <a:pt x="0" y="9131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6414726" y="236007"/>
            <a:ext cx="5472473" cy="3126819"/>
            <a:chOff x="0" y="0"/>
            <a:chExt cx="1362560" cy="868752"/>
          </a:xfrm>
        </p:grpSpPr>
        <p:sp>
          <p:nvSpPr>
            <p:cNvPr id="5" name="Freeform 5"/>
            <p:cNvSpPr/>
            <p:nvPr/>
          </p:nvSpPr>
          <p:spPr>
            <a:xfrm>
              <a:off x="0" y="0"/>
              <a:ext cx="1362560" cy="868752"/>
            </a:xfrm>
            <a:custGeom>
              <a:avLst/>
              <a:gdLst/>
              <a:ahLst/>
              <a:cxnLst/>
              <a:rect l="l" t="t" r="r" b="b"/>
              <a:pathLst>
                <a:path w="1362560" h="868752">
                  <a:moveTo>
                    <a:pt x="681280" y="0"/>
                  </a:moveTo>
                  <a:cubicBezTo>
                    <a:pt x="305019" y="0"/>
                    <a:pt x="0" y="194477"/>
                    <a:pt x="0" y="434376"/>
                  </a:cubicBezTo>
                  <a:cubicBezTo>
                    <a:pt x="0" y="674275"/>
                    <a:pt x="305019" y="868752"/>
                    <a:pt x="681280" y="868752"/>
                  </a:cubicBezTo>
                  <a:cubicBezTo>
                    <a:pt x="1057541" y="868752"/>
                    <a:pt x="1362560" y="674275"/>
                    <a:pt x="1362560" y="434376"/>
                  </a:cubicBezTo>
                  <a:cubicBezTo>
                    <a:pt x="1362560" y="194477"/>
                    <a:pt x="1057541" y="0"/>
                    <a:pt x="681280" y="0"/>
                  </a:cubicBezTo>
                  <a:close/>
                </a:path>
              </a:pathLst>
            </a:custGeom>
            <a:solidFill>
              <a:srgbClr val="B3775D"/>
            </a:solidFill>
          </p:spPr>
          <p:txBody>
            <a:bodyPr/>
            <a:lstStyle/>
            <a:p>
              <a:endParaRPr lang="vi-VN"/>
            </a:p>
          </p:txBody>
        </p:sp>
        <p:sp>
          <p:nvSpPr>
            <p:cNvPr id="6" name="TextBox 6"/>
            <p:cNvSpPr txBox="1"/>
            <p:nvPr/>
          </p:nvSpPr>
          <p:spPr>
            <a:xfrm>
              <a:off x="127740" y="24295"/>
              <a:ext cx="1107080" cy="763011"/>
            </a:xfrm>
            <a:prstGeom prst="rect">
              <a:avLst/>
            </a:prstGeom>
          </p:spPr>
          <p:txBody>
            <a:bodyPr lIns="47832" tIns="47832" rIns="47832" bIns="47832" rtlCol="0" anchor="ctr"/>
            <a:lstStyle/>
            <a:p>
              <a:pPr algn="ctr">
                <a:lnSpc>
                  <a:spcPts val="3499"/>
                </a:lnSpc>
              </a:pPr>
              <a:endParaRPr/>
            </a:p>
          </p:txBody>
        </p:sp>
      </p:grpSp>
      <p:sp>
        <p:nvSpPr>
          <p:cNvPr id="16" name="Google Shape;911;p39"/>
          <p:cNvSpPr txBox="1">
            <a:spLocks/>
          </p:cNvSpPr>
          <p:nvPr/>
        </p:nvSpPr>
        <p:spPr>
          <a:xfrm>
            <a:off x="6414727" y="487626"/>
            <a:ext cx="5566422" cy="104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30000"/>
              </a:lnSpc>
              <a:spcBef>
                <a:spcPts val="0"/>
              </a:spcBef>
              <a:spcAft>
                <a:spcPts val="0"/>
              </a:spcAft>
              <a:buClr>
                <a:srgbClr val="014040"/>
              </a:buClr>
              <a:buSzPts val="3100"/>
              <a:buFont typeface="DM Sans SemiBold"/>
              <a:buNone/>
              <a:tabLst/>
              <a:defRPr/>
            </a:pPr>
            <a:r>
              <a:rPr kumimoji="0" lang="en-US" sz="6000" b="1" i="0" u="none" strike="noStrike" kern="0" cap="none" spc="0" normalizeH="0" baseline="0" noProof="0">
                <a:ln>
                  <a:noFill/>
                </a:ln>
                <a:solidFill>
                  <a:srgbClr val="F2EDE7"/>
                </a:solidFill>
                <a:effectLst/>
                <a:uLnTx/>
                <a:uFillTx/>
                <a:latin typeface="Arial"/>
                <a:cs typeface="DM Sans SemiBold"/>
                <a:sym typeface="DM Sans SemiBold"/>
              </a:rPr>
              <a:t>NỘI DUNG BÀI HỌC</a:t>
            </a:r>
            <a:endParaRPr kumimoji="0" lang="en-US" sz="6000" b="1" i="0" u="none" strike="noStrike" kern="0" cap="none" spc="0" normalizeH="0" baseline="0" noProof="0" dirty="0">
              <a:ln>
                <a:noFill/>
              </a:ln>
              <a:solidFill>
                <a:srgbClr val="F2EDE7"/>
              </a:solidFill>
              <a:effectLst/>
              <a:uLnTx/>
              <a:uFillTx/>
              <a:latin typeface="Arial"/>
              <a:cs typeface="DM Sans SemiBold"/>
              <a:sym typeface="DM Sans SemiBold"/>
            </a:endParaRPr>
          </a:p>
        </p:txBody>
      </p:sp>
      <p:sp>
        <p:nvSpPr>
          <p:cNvPr id="17" name="Google Shape;914;p39"/>
          <p:cNvSpPr txBox="1">
            <a:spLocks/>
          </p:cNvSpPr>
          <p:nvPr/>
        </p:nvSpPr>
        <p:spPr>
          <a:xfrm>
            <a:off x="3505200" y="4542601"/>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a:ln>
                  <a:noFill/>
                </a:ln>
                <a:solidFill>
                  <a:schemeClr val="tx1"/>
                </a:solidFill>
                <a:effectLst/>
                <a:uLnTx/>
                <a:uFillTx/>
                <a:latin typeface="Arial"/>
                <a:cs typeface="DM Sans SemiBold"/>
                <a:sym typeface="DM Sans SemiBold"/>
              </a:rPr>
              <a:t>I</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
        <p:nvSpPr>
          <p:cNvPr id="18" name="Rectangle 17"/>
          <p:cNvSpPr/>
          <p:nvPr/>
        </p:nvSpPr>
        <p:spPr>
          <a:xfrm>
            <a:off x="5334000" y="4209008"/>
            <a:ext cx="9296400" cy="2077492"/>
          </a:xfrm>
          <a:prstGeom prst="rect">
            <a:avLst/>
          </a:prstGeom>
        </p:spPr>
        <p:txBody>
          <a:bodyPr wrap="square">
            <a:spAutoFit/>
          </a:bodyPr>
          <a:lstStyle/>
          <a:p>
            <a:pPr algn="just" defTabSz="1828800">
              <a:lnSpc>
                <a:spcPct val="150000"/>
              </a:lnSpc>
              <a:buClr>
                <a:srgbClr val="014040"/>
              </a:buClr>
              <a:buSzPts val="4600"/>
            </a:pPr>
            <a:r>
              <a:rPr lang="vi-VN" sz="4300" kern="0">
                <a:latin typeface="Arial"/>
                <a:cs typeface="Arial"/>
                <a:sym typeface="DM Sans SemiBold"/>
              </a:rPr>
              <a:t>Trường hợp đồng dạng thứ hai: Cạnh – góc – cạnh</a:t>
            </a:r>
            <a:endParaRPr lang="en" sz="4300" kern="0" dirty="0">
              <a:latin typeface="Arial"/>
              <a:cs typeface="Arial"/>
              <a:sym typeface="DM Sans SemiBold"/>
            </a:endParaRPr>
          </a:p>
        </p:txBody>
      </p:sp>
      <p:sp>
        <p:nvSpPr>
          <p:cNvPr id="19" name="Rectangle 18"/>
          <p:cNvSpPr/>
          <p:nvPr/>
        </p:nvSpPr>
        <p:spPr>
          <a:xfrm>
            <a:off x="5334000" y="6655408"/>
            <a:ext cx="9580393" cy="1954831"/>
          </a:xfrm>
          <a:prstGeom prst="rect">
            <a:avLst/>
          </a:prstGeom>
        </p:spPr>
        <p:txBody>
          <a:bodyPr wrap="square">
            <a:spAutoFit/>
          </a:bodyPr>
          <a:lstStyle/>
          <a:p>
            <a:pPr algn="just" defTabSz="1828800">
              <a:lnSpc>
                <a:spcPct val="150000"/>
              </a:lnSpc>
              <a:buClr>
                <a:srgbClr val="014040"/>
              </a:buClr>
              <a:buSzPts val="4600"/>
            </a:pPr>
            <a:r>
              <a:rPr lang="vi-VN" sz="4300" kern="0">
                <a:cs typeface="Arial"/>
                <a:sym typeface="DM Sans SemiBold"/>
              </a:rPr>
              <a:t>Áp dụng trường hợp đồng dạng thứ hai của tam giác vào tam giác vuông</a:t>
            </a:r>
            <a:endParaRPr lang="en" sz="4300" kern="0" dirty="0">
              <a:latin typeface="Arial"/>
              <a:cs typeface="Arial"/>
              <a:sym typeface="DM Sans SemiBold"/>
            </a:endParaRPr>
          </a:p>
        </p:txBody>
      </p:sp>
      <p:sp>
        <p:nvSpPr>
          <p:cNvPr id="20" name="Google Shape;914;p39"/>
          <p:cNvSpPr txBox="1">
            <a:spLocks/>
          </p:cNvSpPr>
          <p:nvPr/>
        </p:nvSpPr>
        <p:spPr>
          <a:xfrm>
            <a:off x="3505200" y="7076383"/>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a:ln>
                  <a:noFill/>
                </a:ln>
                <a:solidFill>
                  <a:schemeClr val="tx1"/>
                </a:solidFill>
                <a:effectLst/>
                <a:uLnTx/>
                <a:uFillTx/>
                <a:latin typeface="Arial"/>
                <a:cs typeface="DM Sans SemiBold"/>
                <a:sym typeface="DM Sans SemiBold"/>
              </a:rPr>
              <a:t>II</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2075825" y="1443186"/>
            <a:ext cx="14387157" cy="7709615"/>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txBody>
          <a:bodyPr/>
          <a:lstStyle/>
          <a:p>
            <a:endParaRPr lang="vi-VN"/>
          </a:p>
        </p:txBody>
      </p:sp>
      <p:sp>
        <p:nvSpPr>
          <p:cNvPr id="4" name="TextBox 4"/>
          <p:cNvSpPr txBox="1"/>
          <p:nvPr/>
        </p:nvSpPr>
        <p:spPr>
          <a:xfrm>
            <a:off x="2735180" y="3086100"/>
            <a:ext cx="12908028" cy="3462486"/>
          </a:xfrm>
          <a:prstGeom prst="rect">
            <a:avLst/>
          </a:prstGeom>
        </p:spPr>
        <p:txBody>
          <a:bodyPr wrap="square" lIns="0" tIns="0" rIns="0" bIns="0" rtlCol="0" anchor="t">
            <a:spAutoFit/>
          </a:bodyPr>
          <a:lstStyle/>
          <a:p>
            <a:pPr algn="ctr">
              <a:lnSpc>
                <a:spcPct val="150000"/>
              </a:lnSpc>
            </a:pPr>
            <a:r>
              <a:rPr lang="en-US" sz="7800" b="1">
                <a:solidFill>
                  <a:srgbClr val="8F5B43"/>
                </a:solidFill>
                <a:latin typeface="Arial" panose="020B0604020202020204" pitchFamily="34" charset="0"/>
                <a:cs typeface="Arial" panose="020B0604020202020204" pitchFamily="34" charset="0"/>
              </a:rPr>
              <a:t>I. </a:t>
            </a:r>
            <a:r>
              <a:rPr lang="vi-VN" sz="7800" b="1">
                <a:solidFill>
                  <a:srgbClr val="8F5B43"/>
                </a:solidFill>
                <a:cs typeface="Arial" panose="020B0604020202020204" pitchFamily="34" charset="0"/>
              </a:rPr>
              <a:t>Trường hợp đồng dạng thứ hai: Cạnh – góc – cạnh</a:t>
            </a:r>
          </a:p>
        </p:txBody>
      </p:sp>
      <p:pic>
        <p:nvPicPr>
          <p:cNvPr id="6" name="Picture 5"/>
          <p:cNvPicPr>
            <a:picLocks noChangeAspect="1"/>
          </p:cNvPicPr>
          <p:nvPr/>
        </p:nvPicPr>
        <p:blipFill>
          <a:blip r:embed="rId7"/>
          <a:stretch>
            <a:fillRect/>
          </a:stretch>
        </p:blipFill>
        <p:spPr>
          <a:xfrm rot="441893" flipH="1">
            <a:off x="13914718" y="6158512"/>
            <a:ext cx="2529986" cy="33883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txBody>
            <a:bodyPr/>
            <a:lstStyle/>
            <a:p>
              <a:endParaRPr lang="vi-VN"/>
            </a:p>
          </p:txBody>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txBody>
            <a:bodyPr/>
            <a:lstStyle/>
            <a:p>
              <a:endParaRPr lang="vi-VN"/>
            </a:p>
          </p:txBody>
        </p:sp>
      </p:grpSp>
      <p:sp>
        <p:nvSpPr>
          <p:cNvPr id="18" name="Rectangle 17"/>
          <p:cNvSpPr/>
          <p:nvPr/>
        </p:nvSpPr>
        <p:spPr>
          <a:xfrm>
            <a:off x="975821" y="677419"/>
            <a:ext cx="9692179" cy="969496"/>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8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800" kern="0">
                <a:solidFill>
                  <a:srgbClr val="C00000"/>
                </a:solidFill>
                <a:latin typeface="Arial"/>
                <a:ea typeface="Dotum" panose="020B0600000101010101" pitchFamily="34" charset="-127"/>
                <a:cs typeface="Times New Roman" panose="02020603050405020304" pitchFamily="18" charset="0"/>
                <a:sym typeface="Arial"/>
              </a:rPr>
              <a:t>:</a:t>
            </a:r>
            <a:r>
              <a:rPr lang="en-US" sz="38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3800" kern="0">
                <a:solidFill>
                  <a:srgbClr val="000000"/>
                </a:solidFill>
                <a:latin typeface="Arial"/>
                <a:cs typeface="Arial"/>
                <a:sym typeface="Arial"/>
              </a:rPr>
              <a:t>Quan sát Hình 68 và so sánh:</a:t>
            </a:r>
          </a:p>
        </p:txBody>
      </p:sp>
      <p:sp>
        <p:nvSpPr>
          <p:cNvPr id="19" name="Rectangle 18"/>
          <p:cNvSpPr/>
          <p:nvPr/>
        </p:nvSpPr>
        <p:spPr>
          <a:xfrm>
            <a:off x="4354975" y="6221050"/>
            <a:ext cx="1827965" cy="969496"/>
          </a:xfrm>
          <a:prstGeom prst="rect">
            <a:avLst/>
          </a:prstGeom>
        </p:spPr>
        <p:txBody>
          <a:bodyPr wrap="square">
            <a:spAutoFit/>
          </a:bodyPr>
          <a:lstStyle/>
          <a:p>
            <a:pPr algn="just">
              <a:lnSpc>
                <a:spcPct val="150000"/>
              </a:lnSpc>
              <a:spcBef>
                <a:spcPts val="300"/>
              </a:spcBef>
              <a:spcAft>
                <a:spcPts val="300"/>
              </a:spcAft>
            </a:pPr>
            <a:r>
              <a:rPr lang="en-US" sz="3800">
                <a:latin typeface="Arial" panose="020B0604020202020204" pitchFamily="34" charset="0"/>
                <a:ea typeface="Dotum" panose="020B0600000101010101" pitchFamily="34" charset="-127"/>
                <a:cs typeface="Arial" panose="020B0604020202020204" pitchFamily="34" charset="0"/>
              </a:rPr>
              <a:t>Ta có:</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rot="6536692">
            <a:off x="1019711" y="8086966"/>
            <a:ext cx="1248831" cy="2367868"/>
          </a:xfrm>
          <a:prstGeom prst="rect">
            <a:avLst/>
          </a:prstGeom>
        </p:spPr>
      </p:pic>
      <p:sp>
        <p:nvSpPr>
          <p:cNvPr id="22" name="Right Arrow 21"/>
          <p:cNvSpPr/>
          <p:nvPr/>
        </p:nvSpPr>
        <p:spPr>
          <a:xfrm>
            <a:off x="3481828" y="6454270"/>
            <a:ext cx="646787" cy="68508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8085359" y="1562100"/>
            <a:ext cx="9441080" cy="408508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676210" y="3771900"/>
                <a:ext cx="4342792" cy="932819"/>
              </a:xfrm>
              <a:prstGeom prst="rect">
                <a:avLst/>
              </a:prstGeom>
            </p:spPr>
            <p:txBody>
              <a:bodyPr wrap="none">
                <a:spAutoFit/>
              </a:bodyPr>
              <a:lstStyle/>
              <a:p>
                <a:pPr lvl="0" algn="just" defTabSz="1828800">
                  <a:lnSpc>
                    <a:spcPct val="150000"/>
                  </a:lnSpc>
                  <a:buClr>
                    <a:srgbClr val="C00000"/>
                  </a:buClr>
                  <a:defRPr/>
                </a:pPr>
                <a:r>
                  <a:rPr lang="en-US" sz="3800" kern="0">
                    <a:solidFill>
                      <a:srgbClr val="000000"/>
                    </a:solidFill>
                    <a:latin typeface="Arial"/>
                    <a:cs typeface="Arial"/>
                    <a:sym typeface="Arial"/>
                  </a:rPr>
                  <a:t>b) Các góc </a:t>
                </a:r>
                <a14:m>
                  <m:oMath xmlns:m="http://schemas.openxmlformats.org/officeDocument/2006/math">
                    <m:acc>
                      <m:accPr>
                        <m: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accPr>
                      <m:e>
                        <m:r>
                          <a:rPr lang="vi-VN" sz="3800" i="1">
                            <a:latin typeface="Cambria Math" panose="02040503050406030204" pitchFamily="18" charset="0"/>
                            <a:ea typeface="Dotum" panose="020B0600000101010101" pitchFamily="34" charset="-127"/>
                            <a:cs typeface="Times New Roman" panose="02020603050405020304" pitchFamily="18" charset="0"/>
                          </a:rPr>
                          <m:t>𝐴</m:t>
                        </m:r>
                        <m:r>
                          <a:rPr lang="vi-VN" sz="3800" i="1">
                            <a:latin typeface="Cambria Math" panose="02040503050406030204" pitchFamily="18" charset="0"/>
                            <a:ea typeface="Dotum" panose="020B0600000101010101" pitchFamily="34" charset="-127"/>
                            <a:cs typeface="Times New Roman" panose="02020603050405020304" pitchFamily="18" charset="0"/>
                          </a:rPr>
                          <m:t>′</m:t>
                        </m:r>
                      </m:e>
                    </m:acc>
                  </m:oMath>
                </a14:m>
                <a:r>
                  <a:rPr lang="en-US" sz="3800" kern="0">
                    <a:solidFill>
                      <a:srgbClr val="000000"/>
                    </a:solidFill>
                    <a:latin typeface="Arial"/>
                    <a:cs typeface="Arial"/>
                    <a:sym typeface="Arial"/>
                  </a:rPr>
                  <a:t> và </a:t>
                </a:r>
                <a14:m>
                  <m:oMath xmlns:m="http://schemas.openxmlformats.org/officeDocument/2006/math">
                    <m:acc>
                      <m:accPr>
                        <m: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accPr>
                      <m:e>
                        <m:r>
                          <a:rPr lang="vi-VN" sz="3800" i="1">
                            <a:latin typeface="Cambria Math" panose="02040503050406030204" pitchFamily="18" charset="0"/>
                            <a:ea typeface="Dotum" panose="020B0600000101010101" pitchFamily="34" charset="-127"/>
                            <a:cs typeface="Times New Roman" panose="02020603050405020304" pitchFamily="18" charset="0"/>
                          </a:rPr>
                          <m:t>𝐴</m:t>
                        </m:r>
                      </m:e>
                    </m:acc>
                  </m:oMath>
                </a14:m>
                <a:r>
                  <a:rPr lang="en-US" sz="3800" kern="0">
                    <a:solidFill>
                      <a:srgbClr val="000000"/>
                    </a:solidFill>
                    <a:latin typeface="Arial"/>
                    <a:cs typeface="Arial"/>
                    <a:sym typeface="Arial"/>
                  </a:rPr>
                  <a:t> </a:t>
                </a:r>
              </a:p>
            </p:txBody>
          </p:sp>
        </mc:Choice>
        <mc:Fallback xmlns="">
          <p:sp>
            <p:nvSpPr>
              <p:cNvPr id="4" name="Rectangle 3"/>
              <p:cNvSpPr>
                <a:spLocks noRot="1" noChangeAspect="1" noMove="1" noResize="1" noEditPoints="1" noAdjustHandles="1" noChangeArrowheads="1" noChangeShapeType="1" noTextEdit="1"/>
              </p:cNvSpPr>
              <p:nvPr/>
            </p:nvSpPr>
            <p:spPr>
              <a:xfrm>
                <a:off x="1676210" y="3771900"/>
                <a:ext cx="4342792" cy="932819"/>
              </a:xfrm>
              <a:prstGeom prst="rect">
                <a:avLst/>
              </a:prstGeom>
              <a:blipFill>
                <a:blip r:embed="rId7"/>
                <a:stretch>
                  <a:fillRect l="-4635" b="-25490"/>
                </a:stretch>
              </a:blipFill>
            </p:spPr>
            <p:txBody>
              <a:bodyPr/>
              <a:lstStyle/>
              <a:p>
                <a:r>
                  <a:rPr lang="en-US">
                    <a:noFill/>
                  </a:rPr>
                  <a:t> </a:t>
                </a:r>
              </a:p>
            </p:txBody>
          </p:sp>
        </mc:Fallback>
      </mc:AlternateContent>
      <p:grpSp>
        <p:nvGrpSpPr>
          <p:cNvPr id="16" name="Group 15"/>
          <p:cNvGrpSpPr/>
          <p:nvPr/>
        </p:nvGrpSpPr>
        <p:grpSpPr>
          <a:xfrm>
            <a:off x="1676400" y="2079297"/>
            <a:ext cx="5339858" cy="1235403"/>
            <a:chOff x="7753234" y="4473945"/>
            <a:chExt cx="5339858" cy="1235403"/>
          </a:xfrm>
        </p:grpSpPr>
        <mc:AlternateContent xmlns:mc="http://schemas.openxmlformats.org/markup-compatibility/2006" xmlns:a14="http://schemas.microsoft.com/office/drawing/2010/main">
          <mc:Choice Requires="a14">
            <p:sp>
              <p:nvSpPr>
                <p:cNvPr id="20" name="Rectangle 19"/>
                <p:cNvSpPr/>
                <p:nvPr/>
              </p:nvSpPr>
              <p:spPr>
                <a:xfrm>
                  <a:off x="10416783" y="4473945"/>
                  <a:ext cx="2676309" cy="12354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den>
                        </m:f>
                        <m:r>
                          <m:rPr>
                            <m:sty m:val="p"/>
                          </m:rPr>
                          <a:rPr lang="en-US" sz="3800" b="0" i="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v</m:t>
                        </m:r>
                        <m:r>
                          <a:rPr lang="en-US" sz="3800" b="0" i="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à</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3800"/>
                </a:p>
              </p:txBody>
            </p:sp>
          </mc:Choice>
          <mc:Fallback xmlns="">
            <p:sp>
              <p:nvSpPr>
                <p:cNvPr id="20" name="Rectangle 19"/>
                <p:cNvSpPr>
                  <a:spLocks noRot="1" noChangeAspect="1" noMove="1" noResize="1" noEditPoints="1" noAdjustHandles="1" noChangeArrowheads="1" noChangeShapeType="1" noTextEdit="1"/>
                </p:cNvSpPr>
                <p:nvPr/>
              </p:nvSpPr>
              <p:spPr>
                <a:xfrm>
                  <a:off x="10416783" y="4473945"/>
                  <a:ext cx="2676309" cy="1235403"/>
                </a:xfrm>
                <a:prstGeom prst="rect">
                  <a:avLst/>
                </a:prstGeom>
                <a:blipFill>
                  <a:blip r:embed="rId8"/>
                  <a:stretch>
                    <a:fillRect/>
                  </a:stretch>
                </a:blipFill>
              </p:spPr>
              <p:txBody>
                <a:bodyPr/>
                <a:lstStyle/>
                <a:p>
                  <a:r>
                    <a:rPr lang="en-US">
                      <a:noFill/>
                    </a:rPr>
                    <a:t> </a:t>
                  </a:r>
                </a:p>
              </p:txBody>
            </p:sp>
          </mc:Fallback>
        </mc:AlternateContent>
        <p:sp>
          <p:nvSpPr>
            <p:cNvPr id="23" name="Rectangle 22"/>
            <p:cNvSpPr/>
            <p:nvPr/>
          </p:nvSpPr>
          <p:spPr>
            <a:xfrm>
              <a:off x="7753234" y="4635669"/>
              <a:ext cx="2781531" cy="861133"/>
            </a:xfrm>
            <a:prstGeom prst="rect">
              <a:avLst/>
            </a:prstGeom>
          </p:spPr>
          <p:txBody>
            <a:bodyPr wrap="none">
              <a:spAutoFit/>
            </a:bodyPr>
            <a:lstStyle/>
            <a:p>
              <a:pPr lvl="0" algn="just" defTabSz="1828800">
                <a:lnSpc>
                  <a:spcPct val="150000"/>
                </a:lnSpc>
                <a:buClr>
                  <a:srgbClr val="C00000"/>
                </a:buClr>
                <a:defRPr/>
              </a:pPr>
              <a:r>
                <a:rPr lang="en-US" sz="3800" kern="0">
                  <a:solidFill>
                    <a:srgbClr val="000000"/>
                  </a:solidFill>
                  <a:latin typeface="Arial"/>
                  <a:cs typeface="Arial"/>
                  <a:sym typeface="Arial"/>
                </a:rPr>
                <a:t>a) Các tỉ số </a:t>
              </a:r>
            </a:p>
          </p:txBody>
        </p:sp>
      </p:grpSp>
      <mc:AlternateContent xmlns:mc="http://schemas.openxmlformats.org/markup-compatibility/2006" xmlns:a14="http://schemas.microsoft.com/office/drawing/2010/main">
        <mc:Choice Requires="a14">
          <p:sp>
            <p:nvSpPr>
              <p:cNvPr id="6" name="Rectangle 5"/>
              <p:cNvSpPr/>
              <p:nvPr/>
            </p:nvSpPr>
            <p:spPr>
              <a:xfrm>
                <a:off x="5180904" y="4941347"/>
                <a:ext cx="9144000" cy="4697953"/>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2,4</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den>
                              </m:f>
                            </m:e>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den>
                              </m:f>
                            </m:e>
                          </m:eqArr>
                        </m:e>
                      </m:d>
                      <m:r>
                        <a:rPr lang="en-US" sz="3800" i="1">
                          <a:solidFill>
                            <a:prstClr val="black"/>
                          </a:solidFill>
                          <a:latin typeface="Cambria Math" panose="02040503050406030204" pitchFamily="18" charset="0"/>
                          <a:ea typeface="Dotum" panose="020B0600000101010101" pitchFamily="34" charset="-127"/>
                          <a:cs typeface="Cambria Math" panose="020405030504060302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300"/>
                  </a:spcBef>
                  <a:spcAft>
                    <a:spcPts val="300"/>
                  </a:spcAft>
                </a:pPr>
                <a:r>
                  <a:rPr lang="en-US"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=13</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180904" y="4941347"/>
                <a:ext cx="9144000" cy="469795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49506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up)">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Vertical)">
                                      <p:cBhvr>
                                        <p:cTn id="4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495300" y="262690"/>
            <a:ext cx="17297400" cy="9753600"/>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2" name="Rectangle 1"/>
          <p:cNvSpPr>
            <a:spLocks noChangeArrowheads="1"/>
          </p:cNvSpPr>
          <p:nvPr/>
        </p:nvSpPr>
        <p:spPr bwMode="auto">
          <a:xfrm>
            <a:off x="1165585" y="2236486"/>
            <a:ext cx="15956826" cy="290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vi-VN" sz="4100" kern="0">
                <a:solidFill>
                  <a:srgbClr val="000000"/>
                </a:solidFill>
                <a:latin typeface="Arial"/>
                <a:cs typeface="Arial"/>
                <a:sym typeface="Arial"/>
              </a:rPr>
              <a:t>Nếu hai cạnh của tam giác này tỉ lệ với hai cạnh của tam giác kia và hai góc tạo bởi các cặp cạnh đó bằng nhau thì hai tam giác đó đồng dạng.</a:t>
            </a:r>
          </a:p>
        </p:txBody>
      </p:sp>
      <p:sp>
        <p:nvSpPr>
          <p:cNvPr id="13" name="Rectangle 12"/>
          <p:cNvSpPr/>
          <p:nvPr/>
        </p:nvSpPr>
        <p:spPr>
          <a:xfrm>
            <a:off x="7580909" y="991570"/>
            <a:ext cx="3126177" cy="1246495"/>
          </a:xfrm>
          <a:prstGeom prst="rect">
            <a:avLst/>
          </a:prstGeom>
        </p:spPr>
        <p:txBody>
          <a:bodyPr wrap="none">
            <a:spAutoFit/>
          </a:bodyPr>
          <a:lstStyle/>
          <a:p>
            <a:pPr lvl="0" algn="ctr">
              <a:defRPr/>
            </a:pPr>
            <a:r>
              <a:rPr lang="en-US" sz="7500" b="1">
                <a:solidFill>
                  <a:srgbClr val="C00000"/>
                </a:solidFill>
                <a:latin typeface="Arial"/>
                <a:cs typeface="Arial" panose="020B0604020202020204" pitchFamily="34" charset="0"/>
                <a:sym typeface="Arial"/>
              </a:rPr>
              <a:t>Định lí</a:t>
            </a:r>
            <a:endParaRPr lang="en-US" sz="7500" b="1" dirty="0">
              <a:solidFill>
                <a:srgbClr val="C00000"/>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194538882"/>
                  </p:ext>
                </p:extLst>
              </p:nvPr>
            </p:nvGraphicFramePr>
            <p:xfrm>
              <a:off x="2490315" y="5565096"/>
              <a:ext cx="8514702" cy="3611164"/>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555305">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GT</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𝛥</m:t>
                                </m:r>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𝛥</m:t>
                                </m:r>
                                <m:sSup>
                                  <m:sSupPr>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𝐴𝐶</m:t>
                                    </m:r>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4000" i="1">
                            <a:effectLst/>
                            <a:latin typeface="Cambria Math" panose="02040503050406030204" pitchFamily="18" charset="0"/>
                            <a:ea typeface="Dotum" panose="020B0600000101010101" pitchFamily="34" charset="-127"/>
                            <a:cs typeface="Times New Roman" panose="02020603050405020304" pitchFamily="18" charset="0"/>
                          </a:endParaRPr>
                        </a:p>
                        <a:p>
                          <a:pPr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4000" i="1">
                                        <a:effectLst/>
                                        <a:latin typeface="Cambria Math" panose="02040503050406030204" pitchFamily="18" charset="0"/>
                                        <a:ea typeface="Dotum" panose="020B0600000101010101" pitchFamily="34" charset="-127"/>
                                      </a:rPr>
                                      <m:t>′</m:t>
                                    </m:r>
                                  </m:e>
                                </m:acc>
                                <m:r>
                                  <a:rPr lang="en-US" sz="4000" b="0" i="1" smtClean="0">
                                    <a:effectLst/>
                                    <a:latin typeface="Cambria Math" panose="02040503050406030204" pitchFamily="18" charset="0"/>
                                    <a:ea typeface="Dotum" panose="020B0600000101010101" pitchFamily="34" charset="-127"/>
                                  </a:rPr>
                                  <m:t>=</m:t>
                                </m:r>
                                <m:acc>
                                  <m:accPr>
                                    <m:chr m:val="̂"/>
                                    <m:ctrlPr>
                                      <a:rPr lang="en-US" sz="36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3600" i="1">
                                        <a:effectLst/>
                                        <a:latin typeface="Cambria Math" panose="02040503050406030204" pitchFamily="18" charset="0"/>
                                        <a:ea typeface="Dotum" panose="020B0600000101010101" pitchFamily="34" charset="-127"/>
                                        <a:cs typeface="Times New Roman" panose="02020603050405020304" pitchFamily="18" charset="0"/>
                                      </a:rPr>
                                      <m:t>𝐴</m:t>
                                    </m:r>
                                  </m:e>
                                </m:acc>
                              </m:oMath>
                            </m:oMathPara>
                          </a14:m>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490746"/>
                      </a:ext>
                    </a:extLst>
                  </a:tr>
                  <a:tr h="825482">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KL</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14:m>
                            <m:oMath xmlns:m="http://schemas.openxmlformats.org/officeDocument/2006/math">
                              <m:r>
                                <a:rPr lang="da-DK" sz="3900" i="1" smtClean="0">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3900" b="0" i="1" smtClean="0">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 </m:t>
                              </m:r>
                              <m:r>
                                <a:rPr lang="iu-Cans-CA" sz="3900" i="1" kern="0" smtClean="0">
                                  <a:solidFill>
                                    <a:schemeClr val="bg1">
                                      <a:lumMod val="10000"/>
                                    </a:schemeClr>
                                  </a:solidFill>
                                  <a:latin typeface="Cambria Math" panose="02040503050406030204" pitchFamily="18" charset="0"/>
                                  <a:cs typeface="Arial"/>
                                  <a:sym typeface="Arial"/>
                                </a:rPr>
                                <m:t>ᔕ</m:t>
                              </m:r>
                              <m:r>
                                <a:rPr lang="en-US" sz="3900" b="0" i="1" kern="0" smtClean="0">
                                  <a:solidFill>
                                    <a:schemeClr val="bg1">
                                      <a:lumMod val="10000"/>
                                    </a:schemeClr>
                                  </a:solidFill>
                                  <a:latin typeface="Cambria Math" panose="02040503050406030204" pitchFamily="18" charset="0"/>
                                  <a:cs typeface="Arial"/>
                                  <a:sym typeface="Arial"/>
                                </a:rPr>
                                <m:t> </m:t>
                              </m:r>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 </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40087952"/>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194538882"/>
                  </p:ext>
                </p:extLst>
              </p:nvPr>
            </p:nvGraphicFramePr>
            <p:xfrm>
              <a:off x="2490315" y="5565096"/>
              <a:ext cx="8514702" cy="3611164"/>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785682">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GT</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17380" r="-84" b="-39301"/>
                          </a:stretch>
                        </a:blipFill>
                      </a:tcPr>
                    </a:tc>
                    <a:extLst>
                      <a:ext uri="{0D108BD9-81ED-4DB2-BD59-A6C34878D82A}">
                        <a16:rowId xmlns:a16="http://schemas.microsoft.com/office/drawing/2014/main" val="2999490746"/>
                      </a:ext>
                    </a:extLst>
                  </a:tr>
                  <a:tr h="825482">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KL</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blipFill>
                          <a:blip r:embed="rId6"/>
                          <a:stretch>
                            <a:fillRect l="-17380" t="-336765" r="-84" b="-32353"/>
                          </a:stretch>
                        </a:blipFill>
                      </a:tcPr>
                    </a:tc>
                    <a:extLst>
                      <a:ext uri="{0D108BD9-81ED-4DB2-BD59-A6C34878D82A}">
                        <a16:rowId xmlns:a16="http://schemas.microsoft.com/office/drawing/2014/main" val="2040087952"/>
                      </a:ext>
                    </a:extLst>
                  </a:tr>
                </a:tbl>
              </a:graphicData>
            </a:graphic>
          </p:graphicFrame>
        </mc:Fallback>
      </mc:AlternateContent>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40000"/>
                    </a14:imgEffect>
                  </a14:imgLayer>
                </a14:imgProps>
              </a:ext>
            </a:extLst>
          </a:blip>
          <a:stretch>
            <a:fillRect/>
          </a:stretch>
        </p:blipFill>
        <p:spPr>
          <a:xfrm>
            <a:off x="12268199" y="4533900"/>
            <a:ext cx="2965120" cy="4642360"/>
          </a:xfrm>
          <a:prstGeom prst="rect">
            <a:avLst/>
          </a:prstGeom>
        </p:spPr>
      </p:pic>
    </p:spTree>
    <p:extLst>
      <p:ext uri="{BB962C8B-B14F-4D97-AF65-F5344CB8AC3E}">
        <p14:creationId xmlns:p14="http://schemas.microsoft.com/office/powerpoint/2010/main" val="15240358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txBody>
            <a:bodyPr/>
            <a:lstStyle/>
            <a:p>
              <a:endParaRPr lang="vi-VN"/>
            </a:p>
          </p:txBody>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txBody>
            <a:bodyPr/>
            <a:lstStyle/>
            <a:p>
              <a:endParaRPr lang="vi-VN"/>
            </a:p>
          </p:txBody>
        </p:sp>
      </p:grpSp>
      <p:sp>
        <p:nvSpPr>
          <p:cNvPr id="12" name="Rectangle 11"/>
          <p:cNvSpPr/>
          <p:nvPr/>
        </p:nvSpPr>
        <p:spPr>
          <a:xfrm>
            <a:off x="1166451" y="754531"/>
            <a:ext cx="32399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Chứng minh:</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5759115" y="1150055"/>
                <a:ext cx="11919285" cy="8108245"/>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Trường hợp 1:</a:t>
                </a:r>
                <a:r>
                  <a:rPr kumimoji="0" lang="en-US" sz="36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14:m>
                  <m:oMath xmlns:m="http://schemas.openxmlformats.org/officeDocument/2006/math">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Khi đó: </a:t>
                </a:r>
                <a14:m>
                  <m:oMath xmlns:m="http://schemas.openxmlformats.org/officeDocument/2006/math">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acc>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e>
                    </m:acc>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𝐴𝐵𝐶</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36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g</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6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𝐵</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𝐶</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r>
                      <a:rPr kumimoji="0" lang="iu-Cans-CA" sz="36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ᔕ</m:t>
                    </m:r>
                    <m:r>
                      <a:rPr kumimoji="0" lang="en-US" sz="36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 </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Calibri"/>
                    <a:ea typeface="Dotum" panose="020B0600000101010101" pitchFamily="34" charset="-127"/>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Calibri"/>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Trường hợp </a:t>
                </a:r>
                <a:r>
                  <a:rPr kumimoji="0" lang="en-US" sz="36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2</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𝐴𝐵</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Trên tia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lấy điểm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thoả mãn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Trên tia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lấy điểm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thoả mãn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𝐴𝐶</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(Hình 69).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hai tam giác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𝐴𝐵𝐶</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𝑀𝑁</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𝐴𝐶</m:t>
                    </m:r>
                    <m:r>
                      <m:rPr>
                        <m:nor/>
                      </m:rP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3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acc>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e>
                    </m:acc>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suy ra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𝐴𝐵𝐶</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𝑀𝑁</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13" name="Rectangle 12"/>
              <p:cNvSpPr>
                <a:spLocks noRot="1" noChangeAspect="1" noMove="1" noResize="1" noEditPoints="1" noAdjustHandles="1" noChangeArrowheads="1" noChangeShapeType="1" noTextEdit="1"/>
              </p:cNvSpPr>
              <p:nvPr/>
            </p:nvSpPr>
            <p:spPr>
              <a:xfrm>
                <a:off x="5759115" y="1150055"/>
                <a:ext cx="11919285" cy="8108245"/>
              </a:xfrm>
              <a:prstGeom prst="rect">
                <a:avLst/>
              </a:prstGeom>
              <a:blipFill>
                <a:blip r:embed="rId4"/>
                <a:stretch>
                  <a:fillRect l="-1586" b="-37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033408" y="2096959"/>
            <a:ext cx="4157638" cy="7109967"/>
          </a:xfrm>
          <a:prstGeom prst="rect">
            <a:avLst/>
          </a:prstGeom>
        </p:spPr>
      </p:pic>
      <p:pic>
        <p:nvPicPr>
          <p:cNvPr id="4" name="Picture 3"/>
          <p:cNvPicPr>
            <a:picLocks noChangeAspect="1"/>
          </p:cNvPicPr>
          <p:nvPr/>
        </p:nvPicPr>
        <p:blipFill>
          <a:blip r:embed="rId7"/>
          <a:stretch>
            <a:fillRect/>
          </a:stretch>
        </p:blipFill>
        <p:spPr>
          <a:xfrm rot="13763421">
            <a:off x="15934372" y="519262"/>
            <a:ext cx="1182727" cy="1365622"/>
          </a:xfrm>
          <a:prstGeom prst="rect">
            <a:avLst/>
          </a:prstGeom>
        </p:spPr>
      </p:pic>
    </p:spTree>
    <p:extLst>
      <p:ext uri="{BB962C8B-B14F-4D97-AF65-F5344CB8AC3E}">
        <p14:creationId xmlns:p14="http://schemas.microsoft.com/office/powerpoint/2010/main" val="158931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anim calcmode="lin" valueType="num">
                                      <p:cBhvr>
                                        <p:cTn id="1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anim calcmode="lin" valueType="num">
                                      <p:cBhvr>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anim calcmode="lin" valueType="num">
                                      <p:cBhvr>
                                        <p:cTn id="2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500"/>
                                        <p:tgtEl>
                                          <p:spTgt spid="13">
                                            <p:txEl>
                                              <p:pRg st="3" end="3"/>
                                            </p:txEl>
                                          </p:spTgt>
                                        </p:tgtEl>
                                      </p:cBhvr>
                                    </p:animEffect>
                                    <p:anim calcmode="lin" valueType="num">
                                      <p:cBhvr>
                                        <p:cTn id="3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Effect transition="in" filter="fade">
                                      <p:cBhvr>
                                        <p:cTn id="39" dur="500"/>
                                        <p:tgtEl>
                                          <p:spTgt spid="13">
                                            <p:txEl>
                                              <p:pRg st="4" end="4"/>
                                            </p:txEl>
                                          </p:spTgt>
                                        </p:tgtEl>
                                      </p:cBhvr>
                                    </p:animEffect>
                                    <p:anim calcmode="lin" valueType="num">
                                      <p:cBhvr>
                                        <p:cTn id="40"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13">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xEl>
                                              <p:pRg st="5" end="5"/>
                                            </p:txEl>
                                          </p:spTgt>
                                        </p:tgtEl>
                                        <p:attrNameLst>
                                          <p:attrName>style.visibility</p:attrName>
                                        </p:attrNameLst>
                                      </p:cBhvr>
                                      <p:to>
                                        <p:strVal val="visible"/>
                                      </p:to>
                                    </p:set>
                                    <p:animEffect transition="in" filter="fade">
                                      <p:cBhvr>
                                        <p:cTn id="44" dur="500"/>
                                        <p:tgtEl>
                                          <p:spTgt spid="13">
                                            <p:txEl>
                                              <p:pRg st="5" end="5"/>
                                            </p:txEl>
                                          </p:spTgt>
                                        </p:tgtEl>
                                      </p:cBhvr>
                                    </p:animEffect>
                                    <p:anim calcmode="lin" valueType="num">
                                      <p:cBhvr>
                                        <p:cTn id="4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13">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Effect transition="in" filter="fade">
                                      <p:cBhvr>
                                        <p:cTn id="49" dur="500"/>
                                        <p:tgtEl>
                                          <p:spTgt spid="13">
                                            <p:txEl>
                                              <p:pRg st="6" end="6"/>
                                            </p:txEl>
                                          </p:spTgt>
                                        </p:tgtEl>
                                      </p:cBhvr>
                                    </p:animEffect>
                                    <p:anim calcmode="lin" valueType="num">
                                      <p:cBhvr>
                                        <p:cTn id="50"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1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xEl>
                                              <p:pRg st="7" end="7"/>
                                            </p:txEl>
                                          </p:spTgt>
                                        </p:tgtEl>
                                        <p:attrNameLst>
                                          <p:attrName>style.visibility</p:attrName>
                                        </p:attrNameLst>
                                      </p:cBhvr>
                                      <p:to>
                                        <p:strVal val="visible"/>
                                      </p:to>
                                    </p:set>
                                    <p:animEffect transition="in" filter="fade">
                                      <p:cBhvr>
                                        <p:cTn id="54" dur="500"/>
                                        <p:tgtEl>
                                          <p:spTgt spid="13">
                                            <p:txEl>
                                              <p:pRg st="7" end="7"/>
                                            </p:txEl>
                                          </p:spTgt>
                                        </p:tgtEl>
                                      </p:cBhvr>
                                    </p:animEffect>
                                    <p:anim calcmode="lin" valueType="num">
                                      <p:cBhvr>
                                        <p:cTn id="5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56" dur="5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txBody>
            <a:bodyPr/>
            <a:lstStyle/>
            <a:p>
              <a:endParaRPr lang="vi-VN"/>
            </a:p>
          </p:txBody>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txBody>
            <a:bodyPr/>
            <a:lstStyle/>
            <a:p>
              <a:endParaRPr lang="vi-VN"/>
            </a:p>
          </p:txBody>
        </p:sp>
      </p:grpSp>
      <p:sp>
        <p:nvSpPr>
          <p:cNvPr id="12" name="Rectangle 11"/>
          <p:cNvSpPr/>
          <p:nvPr/>
        </p:nvSpPr>
        <p:spPr>
          <a:xfrm>
            <a:off x="1166451" y="754531"/>
            <a:ext cx="3239990" cy="677108"/>
          </a:xfrm>
          <a:prstGeom prst="rect">
            <a:avLst/>
          </a:prstGeom>
        </p:spPr>
        <p:txBody>
          <a:bodyPr wrap="none">
            <a:spAutoFit/>
          </a:bodyPr>
          <a:lstStyle/>
          <a:p>
            <a:pPr algn="ctr" defTabSz="1828800">
              <a:defRPr/>
            </a:pPr>
            <a:r>
              <a:rPr lang="en-US" sz="3800" b="1" i="1" u="sng">
                <a:solidFill>
                  <a:srgbClr val="C00000"/>
                </a:solidFill>
                <a:latin typeface="Arial" panose="020B0604020202020204" pitchFamily="34" charset="0"/>
                <a:cs typeface="Arial"/>
                <a:sym typeface="Arial"/>
              </a:rPr>
              <a:t>Chứng minh:</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5980236" y="2211884"/>
                <a:ext cx="11256820" cy="6454587"/>
              </a:xfrm>
              <a:prstGeom prst="rect">
                <a:avLst/>
              </a:prstGeom>
            </p:spPr>
            <p:txBody>
              <a:bodyPr wrap="square">
                <a:spAutoFit/>
              </a:bodyPr>
              <a:lstStyle/>
              <a:p>
                <a:pPr>
                  <a:lnSpc>
                    <a:spcPct val="150000"/>
                  </a:lnSpc>
                  <a:spcBef>
                    <a:spcPts val="600"/>
                  </a:spcBef>
                  <a:spcAft>
                    <a:spcPts val="600"/>
                  </a:spcAft>
                </a:pPr>
                <a:r>
                  <a:rPr lang="vi-VN" sz="3700">
                    <a:solidFill>
                      <a:prstClr val="black"/>
                    </a:solidFill>
                    <a:latin typeface="Arial" panose="020B0604020202020204" pitchFamily="34" charset="0"/>
                    <a:cs typeface="Arial" panose="020B0604020202020204" pitchFamily="34" charset="0"/>
                  </a:rPr>
                  <a:t>Vậy </a:t>
                </a:r>
                <a14:m>
                  <m:oMath xmlns:m="http://schemas.openxmlformats.org/officeDocument/2006/math">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latin typeface="Cambria Math" panose="02040503050406030204" pitchFamily="18" charset="0"/>
                          </a:rPr>
                        </m:ctrlPr>
                      </m:sSupPr>
                      <m:e>
                        <m:r>
                          <a:rPr lang="vi-VN" sz="3700" i="1">
                            <a:latin typeface="Cambria Math" panose="02040503050406030204" pitchFamily="18" charset="0"/>
                          </a:rPr>
                          <m:t>𝐴</m:t>
                        </m:r>
                      </m:e>
                      <m:sup>
                        <m:r>
                          <a:rPr lang="en-US" sz="3700" i="1">
                            <a:latin typeface="Cambria Math" panose="02040503050406030204" pitchFamily="18" charset="0"/>
                          </a:rPr>
                          <m:t>′</m:t>
                        </m:r>
                      </m:sup>
                    </m:sSup>
                    <m:r>
                      <a:rPr lang="en-US" sz="3700" i="1">
                        <a:latin typeface="Cambria Math" panose="02040503050406030204" pitchFamily="18" charset="0"/>
                      </a:rPr>
                      <m:t>𝑀𝑁</m:t>
                    </m:r>
                    <m:r>
                      <a:rPr lang="iu-Cans-CA" sz="3700" i="1" kern="0">
                        <a:solidFill>
                          <a:prstClr val="black"/>
                        </a:solidFill>
                        <a:latin typeface="Cambria Math" panose="02040503050406030204" pitchFamily="18" charset="0"/>
                        <a:cs typeface="Arial"/>
                        <a:sym typeface="Arial"/>
                      </a:rPr>
                      <m:t>ᔕ</m:t>
                    </m:r>
                    <m:r>
                      <a:rPr lang="en-US" sz="3700" i="1" kern="0">
                        <a:solidFill>
                          <a:prstClr val="black"/>
                        </a:solidFill>
                        <a:latin typeface="Cambria Math" panose="02040503050406030204" pitchFamily="18" charset="0"/>
                        <a:cs typeface="Arial"/>
                        <a:sym typeface="Arial"/>
                      </a:rPr>
                      <m:t> </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d>
                      <m:dPr>
                        <m:ctrlP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e>
                    </m:d>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3700">
                    <a:latin typeface="Arial" panose="020B0604020202020204" pitchFamily="34" charset="0"/>
                    <a:cs typeface="Arial" panose="020B0604020202020204" pitchFamily="34" charset="0"/>
                  </a:rPr>
                  <a:t>Vì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𝐴𝐵</m:t>
                    </m:r>
                    <m:r>
                      <a:rPr lang="en-US" sz="3700" i="1">
                        <a:solidFill>
                          <a:prstClr val="black"/>
                        </a:solidFill>
                        <a:latin typeface="Cambria Math" panose="02040503050406030204" pitchFamily="18" charset="0"/>
                        <a:cs typeface="Arial" panose="020B0604020202020204" pitchFamily="34" charset="0"/>
                      </a:rPr>
                      <m:t>=</m:t>
                    </m:r>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𝑀</m:t>
                    </m:r>
                    <m:r>
                      <a:rPr lang="en-US" sz="3700" i="1">
                        <a:solidFill>
                          <a:prstClr val="black"/>
                        </a:solidFill>
                        <a:latin typeface="Cambria Math" panose="02040503050406030204" pitchFamily="18" charset="0"/>
                        <a:cs typeface="Arial" panose="020B0604020202020204" pitchFamily="34" charset="0"/>
                      </a:rPr>
                      <m:t>, </m:t>
                    </m:r>
                    <m:r>
                      <a:rPr lang="en-US" sz="3700" i="1">
                        <a:solidFill>
                          <a:prstClr val="black"/>
                        </a:solidFill>
                        <a:latin typeface="Cambria Math" panose="02040503050406030204" pitchFamily="18" charset="0"/>
                        <a:cs typeface="Arial" panose="020B0604020202020204" pitchFamily="34" charset="0"/>
                      </a:rPr>
                      <m:t>𝐴𝐶</m:t>
                    </m:r>
                    <m:r>
                      <m:rPr>
                        <m:nor/>
                      </m:rPr>
                      <a:rPr lang="en-US" sz="3700">
                        <a:solidFill>
                          <a:prstClr val="black"/>
                        </a:solidFill>
                        <a:latin typeface="Arial" panose="020B0604020202020204" pitchFamily="34" charset="0"/>
                        <a:cs typeface="Arial" panose="020B0604020202020204" pitchFamily="34" charset="0"/>
                      </a:rPr>
                      <m:t> = </m:t>
                    </m:r>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𝑁</m:t>
                    </m:r>
                  </m:oMath>
                </a14:m>
                <a:r>
                  <a:rPr lang="en-US" sz="3700">
                    <a:latin typeface="Arial" panose="020B0604020202020204" pitchFamily="34" charset="0"/>
                    <a:cs typeface="Arial" panose="020B0604020202020204" pitchFamily="34" charset="0"/>
                  </a:rPr>
                  <a:t> và </a:t>
                </a:r>
                <a14:m>
                  <m:oMath xmlns:m="http://schemas.openxmlformats.org/officeDocument/2006/math">
                    <m:f>
                      <m:fPr>
                        <m:ctrlPr>
                          <a:rPr lang="en-US" sz="3700" i="1">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𝐵</m:t>
                            </m:r>
                          </m:e>
                          <m:sup>
                            <m:r>
                              <a:rPr lang="en-US" sz="3700" i="1">
                                <a:solidFill>
                                  <a:prstClr val="black"/>
                                </a:solidFill>
                                <a:latin typeface="Cambria Math" panose="02040503050406030204" pitchFamily="18" charset="0"/>
                              </a:rPr>
                              <m:t>′</m:t>
                            </m:r>
                          </m:sup>
                        </m:sSup>
                      </m:num>
                      <m:den>
                        <m:r>
                          <a:rPr lang="en-US" sz="3700" i="1">
                            <a:solidFill>
                              <a:prstClr val="black"/>
                            </a:solidFill>
                            <a:latin typeface="Cambria Math" panose="02040503050406030204" pitchFamily="18" charset="0"/>
                          </a:rPr>
                          <m:t>𝐴𝐵</m:t>
                        </m:r>
                      </m:den>
                    </m:f>
                    <m:r>
                      <a:rPr lang="en-US" sz="3700" i="1">
                        <a:solidFill>
                          <a:prstClr val="black"/>
                        </a:solidFill>
                        <a:latin typeface="Cambria Math" panose="02040503050406030204" pitchFamily="18" charset="0"/>
                      </a:rPr>
                      <m:t>=</m:t>
                    </m:r>
                    <m:f>
                      <m:fPr>
                        <m:ctrlPr>
                          <a:rPr lang="en-US" sz="3700" i="1" smtClean="0">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b="0" i="1" smtClean="0">
                                <a:solidFill>
                                  <a:prstClr val="black"/>
                                </a:solidFill>
                                <a:latin typeface="Cambria Math" panose="02040503050406030204" pitchFamily="18" charset="0"/>
                              </a:rPr>
                              <m:t>𝐶</m:t>
                            </m:r>
                          </m:e>
                          <m:sup>
                            <m:r>
                              <a:rPr lang="en-US" sz="3700" i="1">
                                <a:solidFill>
                                  <a:prstClr val="black"/>
                                </a:solidFill>
                                <a:latin typeface="Cambria Math" panose="02040503050406030204" pitchFamily="18" charset="0"/>
                              </a:rPr>
                              <m:t>′</m:t>
                            </m:r>
                          </m:sup>
                        </m:sSup>
                      </m:num>
                      <m:den>
                        <m:r>
                          <a:rPr lang="en-US" sz="3700" b="0" i="1" smtClean="0">
                            <a:solidFill>
                              <a:prstClr val="black"/>
                            </a:solidFill>
                            <a:latin typeface="Cambria Math" panose="02040503050406030204" pitchFamily="18" charset="0"/>
                          </a:rPr>
                          <m:t>𝐴𝐶</m:t>
                        </m:r>
                      </m:den>
                    </m:f>
                  </m:oMath>
                </a14:m>
                <a:r>
                  <a:rPr lang="en-US" sz="3700">
                    <a:latin typeface="Arial" panose="020B0604020202020204" pitchFamily="34" charset="0"/>
                    <a:cs typeface="Arial" panose="020B0604020202020204" pitchFamily="34" charset="0"/>
                  </a:rPr>
                  <a:t> nên  </a:t>
                </a:r>
                <a14:m>
                  <m:oMath xmlns:m="http://schemas.openxmlformats.org/officeDocument/2006/math">
                    <m:f>
                      <m:fPr>
                        <m:ctrlPr>
                          <a:rPr lang="en-US" sz="3700" i="1">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𝐵</m:t>
                            </m:r>
                          </m:e>
                          <m:sup>
                            <m:r>
                              <a:rPr lang="en-US" sz="3700" i="1">
                                <a:solidFill>
                                  <a:prstClr val="black"/>
                                </a:solidFill>
                                <a:latin typeface="Cambria Math" panose="02040503050406030204" pitchFamily="18" charset="0"/>
                              </a:rPr>
                              <m:t>′</m:t>
                            </m:r>
                          </m:sup>
                        </m:sSup>
                      </m:num>
                      <m:den>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𝑀</m:t>
                        </m:r>
                      </m:den>
                    </m:f>
                    <m:r>
                      <a:rPr lang="en-US" sz="3700" i="1">
                        <a:solidFill>
                          <a:prstClr val="black"/>
                        </a:solidFill>
                        <a:latin typeface="Cambria Math" panose="02040503050406030204" pitchFamily="18" charset="0"/>
                      </a:rPr>
                      <m:t>=</m:t>
                    </m:r>
                    <m:f>
                      <m:fPr>
                        <m:ctrlPr>
                          <a:rPr lang="en-US" sz="3700" i="1">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𝐶</m:t>
                            </m:r>
                          </m:e>
                          <m:sup>
                            <m:r>
                              <a:rPr lang="en-US" sz="3700" i="1">
                                <a:solidFill>
                                  <a:prstClr val="black"/>
                                </a:solidFill>
                                <a:latin typeface="Cambria Math" panose="02040503050406030204" pitchFamily="18" charset="0"/>
                              </a:rPr>
                              <m:t>′</m:t>
                            </m:r>
                          </m:sup>
                        </m:sSup>
                      </m:num>
                      <m:den>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𝑁</m:t>
                        </m:r>
                      </m:den>
                    </m:f>
                  </m:oMath>
                </a14:m>
                <a:endParaRPr lang="en-US" sz="370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3700">
                    <a:latin typeface="Arial" panose="020B0604020202020204" pitchFamily="34" charset="0"/>
                    <a:cs typeface="Arial" panose="020B0604020202020204" pitchFamily="34" charset="0"/>
                  </a:rPr>
                  <a:t>Suy ra </a:t>
                </a:r>
                <a14:m>
                  <m:oMath xmlns:m="http://schemas.openxmlformats.org/officeDocument/2006/math">
                    <m:r>
                      <a:rPr lang="en-US" sz="3700" i="1" smtClean="0">
                        <a:latin typeface="Cambria Math" panose="02040503050406030204" pitchFamily="18" charset="0"/>
                        <a:cs typeface="Arial" panose="020B0604020202020204" pitchFamily="34" charset="0"/>
                      </a:rPr>
                      <m:t>𝑀𝑁</m:t>
                    </m:r>
                    <m:r>
                      <a:rPr lang="en-US" sz="3700" i="1" smtClean="0">
                        <a:latin typeface="Cambria Math" panose="02040503050406030204" pitchFamily="18" charset="0"/>
                        <a:cs typeface="Arial" panose="020B0604020202020204" pitchFamily="34" charset="0"/>
                      </a:rPr>
                      <m:t>//</m:t>
                    </m:r>
                    <m:r>
                      <a:rPr lang="en-US" sz="3700" i="1" smtClean="0">
                        <a:latin typeface="Cambria Math" panose="02040503050406030204" pitchFamily="18" charset="0"/>
                        <a:cs typeface="Arial" panose="020B0604020202020204" pitchFamily="34" charset="0"/>
                      </a:rPr>
                      <m:t>𝐵</m:t>
                    </m:r>
                    <m:r>
                      <a:rPr lang="en-US" sz="3700" b="0" i="1" smtClean="0">
                        <a:latin typeface="Cambria Math" panose="02040503050406030204" pitchFamily="18" charset="0"/>
                        <a:cs typeface="Arial" panose="020B0604020202020204" pitchFamily="34" charset="0"/>
                      </a:rPr>
                      <m:t>′</m:t>
                    </m:r>
                    <m:r>
                      <a:rPr lang="en-US" sz="3700" i="1" smtClean="0">
                        <a:latin typeface="Cambria Math" panose="02040503050406030204" pitchFamily="18" charset="0"/>
                        <a:cs typeface="Arial" panose="020B0604020202020204" pitchFamily="34" charset="0"/>
                      </a:rPr>
                      <m:t>𝐶</m:t>
                    </m:r>
                    <m:r>
                      <a:rPr lang="en-US" sz="3700" b="0" i="1" smtClean="0">
                        <a:latin typeface="Cambria Math" panose="02040503050406030204" pitchFamily="18" charset="0"/>
                        <a:cs typeface="Arial" panose="020B0604020202020204" pitchFamily="34" charset="0"/>
                      </a:rPr>
                      <m:t>′</m:t>
                    </m:r>
                  </m:oMath>
                </a14:m>
                <a:r>
                  <a:rPr lang="en-US" sz="3700">
                    <a:latin typeface="Arial" panose="020B0604020202020204" pitchFamily="34" charset="0"/>
                    <a:cs typeface="Arial" panose="020B0604020202020204" pitchFamily="34" charset="0"/>
                  </a:rPr>
                  <a:t> (định lí Thalès đảo).</a:t>
                </a:r>
              </a:p>
              <a:p>
                <a:pPr>
                  <a:lnSpc>
                    <a:spcPct val="150000"/>
                  </a:lnSpc>
                  <a:spcBef>
                    <a:spcPts val="600"/>
                  </a:spcBef>
                  <a:spcAft>
                    <a:spcPts val="600"/>
                  </a:spcAft>
                </a:pPr>
                <a:r>
                  <a:rPr lang="en-US" sz="3700">
                    <a:latin typeface="Arial" panose="020B0604020202020204" pitchFamily="34" charset="0"/>
                    <a:cs typeface="Arial" panose="020B0604020202020204" pitchFamily="34" charset="0"/>
                  </a:rPr>
                  <a:t>Từ đó theo định lí trang 72 ta có </a:t>
                </a:r>
              </a:p>
              <a:p>
                <a:pP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 </m:t>
                      </m:r>
                      <m:r>
                        <a:rPr lang="iu-Cans-CA" sz="3700" i="1" kern="0">
                          <a:solidFill>
                            <a:schemeClr val="bg1">
                              <a:lumMod val="10000"/>
                            </a:schemeClr>
                          </a:solidFill>
                          <a:latin typeface="Cambria Math" panose="02040503050406030204" pitchFamily="18" charset="0"/>
                          <a:cs typeface="Arial"/>
                          <a:sym typeface="Arial"/>
                        </a:rPr>
                        <m:t>ᔕ</m:t>
                      </m:r>
                      <m:r>
                        <a:rPr lang="en-US" sz="3700" i="1" kern="0">
                          <a:solidFill>
                            <a:schemeClr val="bg1">
                              <a:lumMod val="10000"/>
                            </a:schemeClr>
                          </a:solidFill>
                          <a:latin typeface="Cambria Math" panose="02040503050406030204" pitchFamily="18" charset="0"/>
                          <a:cs typeface="Arial"/>
                          <a:sym typeface="Arial"/>
                        </a:rPr>
                        <m:t> </m:t>
                      </m:r>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latin typeface="Cambria Math" panose="02040503050406030204" pitchFamily="18" charset="0"/>
                            </a:rPr>
                          </m:ctrlPr>
                        </m:sSupPr>
                        <m:e>
                          <m:r>
                            <a:rPr lang="vi-VN" sz="3700" i="1">
                              <a:latin typeface="Cambria Math" panose="02040503050406030204" pitchFamily="18" charset="0"/>
                            </a:rPr>
                            <m:t>𝐴</m:t>
                          </m:r>
                        </m:e>
                        <m:sup>
                          <m:r>
                            <a:rPr lang="en-US" sz="3700" i="1">
                              <a:latin typeface="Cambria Math" panose="02040503050406030204" pitchFamily="18" charset="0"/>
                            </a:rPr>
                            <m:t>′</m:t>
                          </m:r>
                        </m:sup>
                      </m:sSup>
                      <m:r>
                        <a:rPr lang="en-US" sz="3700" i="1">
                          <a:latin typeface="Cambria Math" panose="02040503050406030204" pitchFamily="18" charset="0"/>
                        </a:rPr>
                        <m:t>𝑀𝑁</m:t>
                      </m:r>
                      <m:r>
                        <a:rPr lang="en-US" sz="3700" b="0" i="0" smtClean="0">
                          <a:latin typeface="Cambria Math" panose="02040503050406030204" pitchFamily="18" charset="0"/>
                        </a:rPr>
                        <m:t> (2)</m:t>
                      </m:r>
                    </m:oMath>
                  </m:oMathPara>
                </a14:m>
                <a:endParaRPr lang="en-US" sz="3700">
                  <a:solidFill>
                    <a:schemeClr val="bg1">
                      <a:lumMod val="10000"/>
                    </a:schemeClr>
                  </a:solidFill>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600"/>
                  </a:spcAft>
                </a:pPr>
                <a:r>
                  <a:rPr lang="en-US" sz="3700">
                    <a:solidFill>
                      <a:schemeClr val="bg1">
                        <a:lumMod val="10000"/>
                      </a:schemeClr>
                    </a:solidFill>
                    <a:latin typeface="Arial" panose="020B0604020202020204" pitchFamily="34" charset="0"/>
                    <a:ea typeface="Arial" panose="020B0604020202020204" pitchFamily="34" charset="0"/>
                    <a:cs typeface="Arial" panose="020B0604020202020204" pitchFamily="34" charset="0"/>
                  </a:rPr>
                  <a:t>Từ </a:t>
                </a:r>
                <a14:m>
                  <m:oMath xmlns:m="http://schemas.openxmlformats.org/officeDocument/2006/math">
                    <m:d>
                      <m:d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e>
                    </m:d>
                  </m:oMath>
                </a14:m>
                <a:r>
                  <a:rPr lang="en-US" sz="3700">
                    <a:solidFill>
                      <a:schemeClr val="bg1">
                        <a:lumMod val="10000"/>
                      </a:schemeClr>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en-US" sz="3700">
                        <a:latin typeface="Cambria Math" panose="02040503050406030204" pitchFamily="18" charset="0"/>
                      </a:rPr>
                      <m:t>(2)</m:t>
                    </m:r>
                  </m:oMath>
                </a14:m>
                <a:r>
                  <a:rPr lang="en-US" sz="3700">
                    <a:solidFill>
                      <a:schemeClr val="bg1">
                        <a:lumMod val="10000"/>
                      </a:schemeClr>
                    </a:solidFill>
                    <a:latin typeface="Arial" panose="020B0604020202020204" pitchFamily="34" charset="0"/>
                    <a:ea typeface="Arial" panose="020B0604020202020204" pitchFamily="34" charset="0"/>
                    <a:cs typeface="Arial" panose="020B0604020202020204" pitchFamily="34" charset="0"/>
                  </a:rPr>
                  <a:t> ta suy ra </a:t>
                </a:r>
                <a14:m>
                  <m:oMath xmlns:m="http://schemas.openxmlformats.org/officeDocument/2006/math">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3700" b="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 </m:t>
                    </m:r>
                    <m:r>
                      <a:rPr lang="iu-Cans-CA" sz="3700" i="1" kern="0">
                        <a:solidFill>
                          <a:prstClr val="black"/>
                        </a:solidFill>
                        <a:latin typeface="Cambria Math" panose="02040503050406030204" pitchFamily="18" charset="0"/>
                        <a:cs typeface="Arial"/>
                        <a:sym typeface="Arial"/>
                      </a:rPr>
                      <m:t>ᔕ</m:t>
                    </m:r>
                    <m:r>
                      <a:rPr lang="en-US" sz="3700" i="1" kern="0">
                        <a:solidFill>
                          <a:prstClr val="black"/>
                        </a:solidFill>
                        <a:latin typeface="Cambria Math" panose="02040503050406030204" pitchFamily="18" charset="0"/>
                        <a:cs typeface="Arial"/>
                        <a:sym typeface="Arial"/>
                      </a:rPr>
                      <m:t> </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a:solidFill>
                    <a:schemeClr val="bg1">
                      <a:lumMod val="10000"/>
                    </a:schemeClr>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980236" y="2211884"/>
                <a:ext cx="11256820" cy="6454587"/>
              </a:xfrm>
              <a:prstGeom prst="rect">
                <a:avLst/>
              </a:prstGeom>
              <a:blipFill>
                <a:blip r:embed="rId4"/>
                <a:stretch>
                  <a:fillRect l="-1678" b="-1039"/>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13763421">
            <a:off x="15934372" y="519262"/>
            <a:ext cx="1182727" cy="1365622"/>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Lst>
          </a:blip>
          <a:stretch>
            <a:fillRect/>
          </a:stretch>
        </p:blipFill>
        <p:spPr>
          <a:xfrm>
            <a:off x="1033408" y="2096959"/>
            <a:ext cx="4157638" cy="7109967"/>
          </a:xfrm>
          <a:prstGeom prst="rect">
            <a:avLst/>
          </a:prstGeom>
        </p:spPr>
      </p:pic>
    </p:spTree>
    <p:extLst>
      <p:ext uri="{BB962C8B-B14F-4D97-AF65-F5344CB8AC3E}">
        <p14:creationId xmlns:p14="http://schemas.microsoft.com/office/powerpoint/2010/main" val="30690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3000</TotalTime>
  <Words>1542</Words>
  <Application>Microsoft Office PowerPoint</Application>
  <PresentationFormat>Custom</PresentationFormat>
  <Paragraphs>136</Paragraphs>
  <Slides>27</Slides>
  <Notes>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DM Sans SemiBold</vt:lpstr>
      <vt:lpstr>Red Hat Display</vt:lpstr>
      <vt:lpstr>Cambria Math</vt:lpstr>
      <vt:lpstr>Wingdings</vt:lpstr>
      <vt:lpstr>Lato</vt:lpstr>
      <vt:lpstr>Dotum</vt:lpstr>
      <vt:lpstr>Manrope</vt:lpstr>
      <vt:lpstr>Maven Pro</vt:lpstr>
      <vt:lpstr>Calibri</vt:lpstr>
      <vt:lpstr>Playfair Display</vt:lpstr>
      <vt:lpstr>Arial</vt:lpstr>
      <vt:lpstr>DM Sans</vt:lpstr>
      <vt:lpstr>Times New Roman</vt:lpstr>
      <vt:lpstr>Calibri Light</vt:lpstr>
      <vt:lpstr>Office Theme</vt:lpstr>
      <vt:lpstr>1_Geometry: Congruence and Similarity - Mathematics - 10th Grade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trungduchy1980</cp:lastModifiedBy>
  <cp:revision>1</cp:revision>
  <dcterms:created xsi:type="dcterms:W3CDTF">2006-08-16T00:00:00Z</dcterms:created>
  <dcterms:modified xsi:type="dcterms:W3CDTF">2024-03-04T13:35:10Z</dcterms:modified>
  <dc:identifier>DAF1cscCFCQ</dc:identifier>
</cp:coreProperties>
</file>