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sldIdLst>
    <p:sldId id="256" r:id="rId2"/>
    <p:sldId id="278" r:id="rId3"/>
    <p:sldId id="261" r:id="rId4"/>
    <p:sldId id="262" r:id="rId5"/>
    <p:sldId id="265" r:id="rId6"/>
    <p:sldId id="295" r:id="rId7"/>
    <p:sldId id="280" r:id="rId8"/>
    <p:sldId id="281" r:id="rId9"/>
    <p:sldId id="292" r:id="rId10"/>
    <p:sldId id="298" r:id="rId11"/>
    <p:sldId id="299" r:id="rId12"/>
    <p:sldId id="300" r:id="rId13"/>
    <p:sldId id="301" r:id="rId14"/>
    <p:sldId id="303" r:id="rId15"/>
    <p:sldId id="304" r:id="rId16"/>
    <p:sldId id="307" r:id="rId17"/>
    <p:sldId id="296"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6" d="100"/>
          <a:sy n="76" d="100"/>
        </p:scale>
        <p:origin x="-48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56DD26-32A4-2A43-990A-6F7E5E73786E}"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43406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6DD26-32A4-2A43-990A-6F7E5E73786E}"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999574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6DD26-32A4-2A43-990A-6F7E5E73786E}"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223732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882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6DD26-32A4-2A43-990A-6F7E5E73786E}"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89492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56DD26-32A4-2A43-990A-6F7E5E73786E}"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45654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56DD26-32A4-2A43-990A-6F7E5E73786E}"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416413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56DD26-32A4-2A43-990A-6F7E5E73786E}" type="datetimeFigureOut">
              <a:rPr lang="en-US" smtClean="0"/>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00891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56DD26-32A4-2A43-990A-6F7E5E73786E}" type="datetimeFigureOut">
              <a:rPr lang="en-US" smtClean="0"/>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04743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6DD26-32A4-2A43-990A-6F7E5E73786E}" type="datetimeFigureOut">
              <a:rPr lang="en-US" smtClean="0"/>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4259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56DD26-32A4-2A43-990A-6F7E5E73786E}"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98093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56DD26-32A4-2A43-990A-6F7E5E73786E}"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968084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6DD26-32A4-2A43-990A-6F7E5E73786E}" type="datetimeFigureOut">
              <a:rPr lang="en-US" smtClean="0"/>
              <a:t>7/30/2021</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AF604-6CBA-6F4A-A6F6-26E48A4D0EE4}" type="slidenum">
              <a:rPr lang="en-US" smtClean="0"/>
              <a:t>‹#›</a:t>
            </a:fld>
            <a:endParaRPr lang="en-US"/>
          </a:p>
        </p:txBody>
      </p:sp>
    </p:spTree>
    <p:extLst>
      <p:ext uri="{BB962C8B-B14F-4D97-AF65-F5344CB8AC3E}">
        <p14:creationId xmlns:p14="http://schemas.microsoft.com/office/powerpoint/2010/main" val="40404089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9.png"/><Relationship Id="rId3" Type="http://schemas.openxmlformats.org/officeDocument/2006/relationships/slideLayout" Target="../slideLayouts/slideLayout1.xml"/><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slide" Target="slide1.xml"/><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5.xml"/><Relationship Id="rId7"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slide" Target="slide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slide" Target="slide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slide" Target="slide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0"/>
          <p:cNvSpPr/>
          <p:nvPr/>
        </p:nvSpPr>
        <p:spPr>
          <a:xfrm>
            <a:off x="-88900" y="121921"/>
            <a:ext cx="12192000" cy="7074282"/>
          </a:xfrm>
          <a:custGeom>
            <a:avLst/>
            <a:gdLst>
              <a:gd name="connsiteX0" fmla="*/ 0 w 12192000"/>
              <a:gd name="connsiteY0" fmla="*/ 6857999 h 6857999"/>
              <a:gd name="connsiteX1" fmla="*/ 12192000 w 12192000"/>
              <a:gd name="connsiteY1" fmla="*/ 6857999 h 6857999"/>
              <a:gd name="connsiteX2" fmla="*/ 12192000 w 12192000"/>
              <a:gd name="connsiteY2" fmla="*/ 0 h 6857999"/>
              <a:gd name="connsiteX3" fmla="*/ 0 w 12192000"/>
              <a:gd name="connsiteY3" fmla="*/ 0 h 6857999"/>
              <a:gd name="connsiteX4" fmla="*/ 0 w 1219200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7999">
                <a:moveTo>
                  <a:pt x="0" y="6857999"/>
                </a:moveTo>
                <a:lnTo>
                  <a:pt x="12192000" y="6857999"/>
                </a:lnTo>
                <a:lnTo>
                  <a:pt x="12192000" y="0"/>
                </a:lnTo>
                <a:lnTo>
                  <a:pt x="0" y="0"/>
                </a:lnTo>
                <a:lnTo>
                  <a:pt x="0" y="6857999"/>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 name="Picture 2"/>
          <p:cNvPicPr>
            <a:picLocks noChangeAspect="1"/>
          </p:cNvPicPr>
          <p:nvPr/>
        </p:nvPicPr>
        <p:blipFill>
          <a:blip r:embed="rId2"/>
          <a:stretch>
            <a:fillRect/>
          </a:stretch>
        </p:blipFill>
        <p:spPr>
          <a:xfrm>
            <a:off x="9403080" y="5417820"/>
            <a:ext cx="2103120" cy="1440180"/>
          </a:xfrm>
          <a:prstGeom prst="rect">
            <a:avLst/>
          </a:prstGeom>
        </p:spPr>
      </p:pic>
      <p:sp>
        <p:nvSpPr>
          <p:cNvPr id="8" name="Freeform 2"/>
          <p:cNvSpPr/>
          <p:nvPr/>
        </p:nvSpPr>
        <p:spPr>
          <a:xfrm>
            <a:off x="3559175" y="4727575"/>
            <a:ext cx="4924425" cy="22225"/>
          </a:xfrm>
          <a:custGeom>
            <a:avLst/>
            <a:gdLst>
              <a:gd name="connsiteX0" fmla="*/ 21463 w 4924425"/>
              <a:gd name="connsiteY0" fmla="*/ 20447 h 22225"/>
              <a:gd name="connsiteX1" fmla="*/ 4936363 w 4924425"/>
              <a:gd name="connsiteY1" fmla="*/ 20447 h 22225"/>
            </a:gdLst>
            <a:ahLst/>
            <a:cxnLst>
              <a:cxn ang="0">
                <a:pos x="connsiteX0" y="connsiteY0"/>
              </a:cxn>
              <a:cxn ang="0">
                <a:pos x="connsiteX1" y="connsiteY1"/>
              </a:cxn>
            </a:cxnLst>
            <a:rect l="l" t="t" r="r" b="b"/>
            <a:pathLst>
              <a:path w="4924425" h="22225">
                <a:moveTo>
                  <a:pt x="21463" y="20447"/>
                </a:moveTo>
                <a:lnTo>
                  <a:pt x="4936363" y="20447"/>
                </a:lnTo>
              </a:path>
            </a:pathLst>
          </a:custGeom>
          <a:ln w="19050">
            <a:solidFill>
              <a:srgbClr val="FEFEFE">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Picture 4"/>
          <p:cNvPicPr>
            <a:picLocks noChangeAspect="1"/>
          </p:cNvPicPr>
          <p:nvPr/>
        </p:nvPicPr>
        <p:blipFill>
          <a:blip r:embed="rId3"/>
          <a:stretch>
            <a:fillRect/>
          </a:stretch>
        </p:blipFill>
        <p:spPr>
          <a:xfrm>
            <a:off x="0" y="4145279"/>
            <a:ext cx="2148839" cy="2712720"/>
          </a:xfrm>
          <a:prstGeom prst="rect">
            <a:avLst/>
          </a:prstGeom>
        </p:spPr>
      </p:pic>
      <p:pic>
        <p:nvPicPr>
          <p:cNvPr id="5" name="Picture 5"/>
          <p:cNvPicPr>
            <a:picLocks noChangeAspect="1"/>
          </p:cNvPicPr>
          <p:nvPr/>
        </p:nvPicPr>
        <p:blipFill>
          <a:blip r:embed="rId4"/>
          <a:stretch>
            <a:fillRect/>
          </a:stretch>
        </p:blipFill>
        <p:spPr>
          <a:xfrm>
            <a:off x="10713720" y="121920"/>
            <a:ext cx="487680" cy="1607820"/>
          </a:xfrm>
          <a:prstGeom prst="rect">
            <a:avLst/>
          </a:prstGeom>
        </p:spPr>
      </p:pic>
      <p:pic>
        <p:nvPicPr>
          <p:cNvPr id="6" name="Picture 6"/>
          <p:cNvPicPr>
            <a:picLocks noChangeAspect="1"/>
          </p:cNvPicPr>
          <p:nvPr/>
        </p:nvPicPr>
        <p:blipFill>
          <a:blip r:embed="rId5"/>
          <a:stretch>
            <a:fillRect/>
          </a:stretch>
        </p:blipFill>
        <p:spPr>
          <a:xfrm>
            <a:off x="11262360" y="1013460"/>
            <a:ext cx="754380" cy="1287780"/>
          </a:xfrm>
          <a:prstGeom prst="rect">
            <a:avLst/>
          </a:prstGeom>
        </p:spPr>
      </p:pic>
      <p:sp>
        <p:nvSpPr>
          <p:cNvPr id="9" name="Freeform 6"/>
          <p:cNvSpPr/>
          <p:nvPr/>
        </p:nvSpPr>
        <p:spPr>
          <a:xfrm>
            <a:off x="11776075" y="790575"/>
            <a:ext cx="327025" cy="301625"/>
          </a:xfrm>
          <a:custGeom>
            <a:avLst/>
            <a:gdLst>
              <a:gd name="connsiteX0" fmla="*/ 306253 w 327025"/>
              <a:gd name="connsiteY0" fmla="*/ 91169 h 301625"/>
              <a:gd name="connsiteX1" fmla="*/ 169081 w 327025"/>
              <a:gd name="connsiteY1" fmla="*/ 21233 h 301625"/>
              <a:gd name="connsiteX2" fmla="*/ 85930 w 327025"/>
              <a:gd name="connsiteY2" fmla="*/ 48229 h 301625"/>
              <a:gd name="connsiteX3" fmla="*/ 16960 w 327025"/>
              <a:gd name="connsiteY3" fmla="*/ 183479 h 301625"/>
              <a:gd name="connsiteX4" fmla="*/ 262345 w 327025"/>
              <a:gd name="connsiteY4" fmla="*/ 308496 h 301625"/>
              <a:gd name="connsiteX5" fmla="*/ 331302 w 327025"/>
              <a:gd name="connsiteY5" fmla="*/ 173290 h 301625"/>
              <a:gd name="connsiteX6" fmla="*/ 306253 w 327025"/>
              <a:gd name="connsiteY6" fmla="*/ 91169 h 301625"/>
              <a:gd name="connsiteX7" fmla="*/ 306253 w 327025"/>
              <a:gd name="connsiteY7" fmla="*/ 91169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25" h="301625">
                <a:moveTo>
                  <a:pt x="306253" y="91169"/>
                </a:moveTo>
                <a:lnTo>
                  <a:pt x="169081" y="21233"/>
                </a:lnTo>
                <a:cubicBezTo>
                  <a:pt x="138167" y="5483"/>
                  <a:pt x="101697" y="17323"/>
                  <a:pt x="85930" y="48229"/>
                </a:cubicBezTo>
                <a:lnTo>
                  <a:pt x="16960" y="183479"/>
                </a:lnTo>
                <a:lnTo>
                  <a:pt x="262345" y="308496"/>
                </a:lnTo>
                <a:lnTo>
                  <a:pt x="331302" y="173290"/>
                </a:lnTo>
                <a:cubicBezTo>
                  <a:pt x="349001" y="143369"/>
                  <a:pt x="337167" y="106919"/>
                  <a:pt x="306253" y="91169"/>
                </a:cubicBezTo>
                <a:lnTo>
                  <a:pt x="306253" y="91169"/>
                </a:lnTo>
                <a:close/>
              </a:path>
            </a:pathLst>
          </a:custGeom>
          <a:solidFill>
            <a:srgbClr val="5A9AD3">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7"/>
          <p:cNvSpPr txBox="1"/>
          <p:nvPr/>
        </p:nvSpPr>
        <p:spPr>
          <a:xfrm>
            <a:off x="112734" y="173688"/>
            <a:ext cx="12262981" cy="3362459"/>
          </a:xfrm>
          <a:prstGeom prst="rect">
            <a:avLst/>
          </a:prstGeom>
          <a:noFill/>
        </p:spPr>
        <p:txBody>
          <a:bodyPr wrap="square" lIns="0" tIns="0" rIns="0" bIns="0" rtlCol="0">
            <a:spAutoFit/>
          </a:bodyPr>
          <a:lstStyle/>
          <a:p>
            <a:pPr marL="0" indent="355092">
              <a:lnSpc>
                <a:spcPct val="100000"/>
              </a:lnSpc>
            </a:pPr>
            <a:r>
              <a:rPr lang="en-US" altLang="zh-CN" sz="2800" spc="-5" dirty="0">
                <a:solidFill>
                  <a:srgbClr val="FEFEFE"/>
                </a:solidFill>
                <a:latin typeface="Arial" pitchFamily="34" charset="0"/>
                <a:ea typeface="Times New Roman"/>
                <a:cs typeface="Arial" pitchFamily="34" charset="0"/>
              </a:rPr>
              <a:t>PHÒNG</a:t>
            </a:r>
            <a:r>
              <a:rPr lang="en-US" altLang="zh-CN" sz="2800" spc="34" dirty="0">
                <a:solidFill>
                  <a:srgbClr val="FEFEFE"/>
                </a:solidFill>
                <a:latin typeface="Arial" pitchFamily="34" charset="0"/>
                <a:cs typeface="Arial" pitchFamily="34" charset="0"/>
              </a:rPr>
              <a:t> </a:t>
            </a:r>
            <a:r>
              <a:rPr lang="en-US" altLang="zh-CN" sz="2800" spc="-5" dirty="0">
                <a:solidFill>
                  <a:srgbClr val="FEFEFE"/>
                </a:solidFill>
                <a:latin typeface="Arial" pitchFamily="34" charset="0"/>
                <a:ea typeface="Times New Roman"/>
                <a:cs typeface="Arial" pitchFamily="34" charset="0"/>
              </a:rPr>
              <a:t>GD&amp;ĐT………..</a:t>
            </a:r>
          </a:p>
          <a:p>
            <a:pPr>
              <a:lnSpc>
                <a:spcPts val="675"/>
              </a:lnSpc>
            </a:pPr>
            <a:endParaRPr lang="en-US" dirty="0" smtClean="0">
              <a:latin typeface="Arial" pitchFamily="34" charset="0"/>
              <a:cs typeface="Arial" pitchFamily="34" charset="0"/>
            </a:endParaRPr>
          </a:p>
          <a:p>
            <a:pPr marL="0">
              <a:lnSpc>
                <a:spcPct val="100000"/>
              </a:lnSpc>
            </a:pPr>
            <a:r>
              <a:rPr lang="en-US" altLang="zh-CN" sz="2800" dirty="0">
                <a:solidFill>
                  <a:srgbClr val="FEFEFE"/>
                </a:solidFill>
                <a:latin typeface="Arial" pitchFamily="34" charset="0"/>
                <a:ea typeface="Times New Roman"/>
                <a:cs typeface="Arial" pitchFamily="34" charset="0"/>
              </a:rPr>
              <a:t>TRƯỜNG</a:t>
            </a:r>
            <a:r>
              <a:rPr lang="en-US" altLang="zh-CN" sz="2800" dirty="0">
                <a:solidFill>
                  <a:srgbClr val="FEFEFE"/>
                </a:solidFill>
                <a:latin typeface="Arial" pitchFamily="34" charset="0"/>
                <a:cs typeface="Arial" pitchFamily="34" charset="0"/>
              </a:rPr>
              <a:t> </a:t>
            </a:r>
            <a:r>
              <a:rPr lang="en-US" altLang="zh-CN" sz="2800" dirty="0">
                <a:solidFill>
                  <a:srgbClr val="FEFEFE"/>
                </a:solidFill>
                <a:latin typeface="Arial" pitchFamily="34" charset="0"/>
                <a:ea typeface="Times New Roman"/>
                <a:cs typeface="Arial" pitchFamily="34" charset="0"/>
              </a:rPr>
              <a:t>THCS</a:t>
            </a:r>
            <a:r>
              <a:rPr lang="en-US" altLang="zh-CN" sz="2800" spc="-80" dirty="0">
                <a:solidFill>
                  <a:srgbClr val="FEFEFE"/>
                </a:solidFill>
                <a:latin typeface="Arial" pitchFamily="34" charset="0"/>
                <a:cs typeface="Arial" pitchFamily="34" charset="0"/>
              </a:rPr>
              <a:t> </a:t>
            </a:r>
            <a:r>
              <a:rPr lang="en-US" altLang="zh-CN" sz="2800" dirty="0">
                <a:solidFill>
                  <a:srgbClr val="FEFEFE"/>
                </a:solidFill>
                <a:latin typeface="Arial" pitchFamily="34" charset="0"/>
                <a:ea typeface="Times New Roman"/>
                <a:cs typeface="Arial" pitchFamily="34" charset="0"/>
              </a:rPr>
              <a:t>………….……</a:t>
            </a:r>
          </a:p>
          <a:p>
            <a:pPr marL="0" indent="4135196">
              <a:lnSpc>
                <a:spcPct val="100000"/>
              </a:lnSpc>
            </a:pPr>
            <a:endParaRPr lang="en-US" altLang="zh-CN" sz="3200" b="1" dirty="0">
              <a:solidFill>
                <a:srgbClr val="C45910"/>
              </a:solidFill>
              <a:latin typeface="Arial" pitchFamily="34" charset="0"/>
              <a:ea typeface="Times New Roman"/>
              <a:cs typeface="Arial" pitchFamily="34" charset="0"/>
            </a:endParaRPr>
          </a:p>
          <a:p>
            <a:pPr>
              <a:lnSpc>
                <a:spcPts val="1000"/>
              </a:lnSpc>
            </a:pPr>
            <a:endParaRPr lang="en-US" dirty="0" smtClean="0">
              <a:latin typeface="Arial" pitchFamily="34" charset="0"/>
              <a:cs typeface="Arial" pitchFamily="34" charset="0"/>
            </a:endParaRPr>
          </a:p>
          <a:p>
            <a:pPr>
              <a:lnSpc>
                <a:spcPts val="1000"/>
              </a:lnSpc>
            </a:pPr>
            <a:endParaRPr lang="en-US" dirty="0" smtClean="0">
              <a:latin typeface="Arial" pitchFamily="34" charset="0"/>
              <a:cs typeface="Arial" pitchFamily="34" charset="0"/>
            </a:endParaRPr>
          </a:p>
          <a:p>
            <a:pPr>
              <a:lnSpc>
                <a:spcPts val="1000"/>
              </a:lnSpc>
            </a:pPr>
            <a:endParaRPr lang="en-US" dirty="0" smtClean="0">
              <a:latin typeface="Arial" pitchFamily="34" charset="0"/>
              <a:cs typeface="Arial" pitchFamily="34" charset="0"/>
            </a:endParaRPr>
          </a:p>
          <a:p>
            <a:pPr>
              <a:lnSpc>
                <a:spcPts val="1000"/>
              </a:lnSpc>
            </a:pPr>
            <a:endParaRPr lang="en-US" dirty="0" smtClean="0">
              <a:latin typeface="Arial" pitchFamily="34" charset="0"/>
              <a:cs typeface="Arial" pitchFamily="34" charset="0"/>
            </a:endParaRPr>
          </a:p>
          <a:p>
            <a:pPr>
              <a:lnSpc>
                <a:spcPts val="1000"/>
              </a:lnSpc>
            </a:pPr>
            <a:endParaRPr lang="en-US" dirty="0" smtClean="0">
              <a:latin typeface="Arial" pitchFamily="34" charset="0"/>
              <a:cs typeface="Arial" pitchFamily="34" charset="0"/>
            </a:endParaRPr>
          </a:p>
          <a:p>
            <a:pPr>
              <a:lnSpc>
                <a:spcPts val="1000"/>
              </a:lnSpc>
            </a:pPr>
            <a:endParaRPr lang="en-US" dirty="0" smtClean="0">
              <a:latin typeface="Arial" pitchFamily="34" charset="0"/>
              <a:cs typeface="Arial" pitchFamily="34" charset="0"/>
            </a:endParaRPr>
          </a:p>
          <a:p>
            <a:pPr>
              <a:lnSpc>
                <a:spcPts val="1000"/>
              </a:lnSpc>
            </a:pPr>
            <a:endParaRPr lang="en-US" dirty="0" smtClean="0">
              <a:latin typeface="Arial" pitchFamily="34" charset="0"/>
              <a:cs typeface="Arial" pitchFamily="34" charset="0"/>
            </a:endParaRPr>
          </a:p>
          <a:p>
            <a:pPr>
              <a:lnSpc>
                <a:spcPts val="1000"/>
              </a:lnSpc>
            </a:pPr>
            <a:endParaRPr lang="en-US" dirty="0" smtClean="0">
              <a:latin typeface="Arial" pitchFamily="34" charset="0"/>
              <a:cs typeface="Arial" pitchFamily="34" charset="0"/>
            </a:endParaRPr>
          </a:p>
          <a:p>
            <a:pPr>
              <a:lnSpc>
                <a:spcPts val="1000"/>
              </a:lnSpc>
            </a:pPr>
            <a:endParaRPr lang="en-US" dirty="0" smtClean="0">
              <a:latin typeface="Arial" pitchFamily="34" charset="0"/>
              <a:cs typeface="Arial" pitchFamily="34" charset="0"/>
            </a:endParaRPr>
          </a:p>
          <a:p>
            <a:pPr>
              <a:lnSpc>
                <a:spcPts val="1000"/>
              </a:lnSpc>
            </a:pPr>
            <a:endParaRPr lang="en-US" dirty="0" smtClean="0">
              <a:latin typeface="Arial" pitchFamily="34" charset="0"/>
              <a:cs typeface="Arial" pitchFamily="34" charset="0"/>
            </a:endParaRPr>
          </a:p>
          <a:p>
            <a:pPr>
              <a:lnSpc>
                <a:spcPts val="1639"/>
              </a:lnSpc>
            </a:pPr>
            <a:endParaRPr lang="en-US" dirty="0" smtClean="0">
              <a:latin typeface="Arial" pitchFamily="34" charset="0"/>
              <a:cs typeface="Arial" pitchFamily="34" charset="0"/>
            </a:endParaRPr>
          </a:p>
          <a:p>
            <a:pPr marL="0" indent="2985211">
              <a:lnSpc>
                <a:spcPct val="100000"/>
              </a:lnSpc>
            </a:pPr>
            <a:r>
              <a:rPr lang="en-US" altLang="zh-CN" sz="2800" dirty="0">
                <a:solidFill>
                  <a:srgbClr val="FEFEFE"/>
                </a:solidFill>
                <a:latin typeface="Arial" pitchFamily="34" charset="0"/>
                <a:ea typeface="Times New Roman"/>
                <a:cs typeface="Arial" pitchFamily="34" charset="0"/>
              </a:rPr>
              <a:t>Giáo</a:t>
            </a:r>
            <a:r>
              <a:rPr lang="en-US" altLang="zh-CN" sz="2800" spc="10" dirty="0">
                <a:solidFill>
                  <a:srgbClr val="FEFEFE"/>
                </a:solidFill>
                <a:latin typeface="Arial" pitchFamily="34" charset="0"/>
                <a:cs typeface="Arial" pitchFamily="34" charset="0"/>
              </a:rPr>
              <a:t> </a:t>
            </a:r>
            <a:r>
              <a:rPr lang="en-US" altLang="zh-CN" sz="2800" spc="-5" dirty="0">
                <a:solidFill>
                  <a:srgbClr val="FEFEFE"/>
                </a:solidFill>
                <a:latin typeface="Arial" pitchFamily="34" charset="0"/>
                <a:ea typeface="Times New Roman"/>
                <a:cs typeface="Arial" pitchFamily="34" charset="0"/>
              </a:rPr>
              <a:t>viên:……………………………</a:t>
            </a:r>
          </a:p>
        </p:txBody>
      </p:sp>
      <p:sp>
        <p:nvSpPr>
          <p:cNvPr id="10" name="Rectangle 9"/>
          <p:cNvSpPr/>
          <p:nvPr/>
        </p:nvSpPr>
        <p:spPr>
          <a:xfrm>
            <a:off x="1402915" y="1729740"/>
            <a:ext cx="9645041" cy="16867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200" b="1" dirty="0" smtClean="0">
                <a:solidFill>
                  <a:schemeClr val="bg1"/>
                </a:solidFill>
                <a:latin typeface="Arial" pitchFamily="34" charset="0"/>
                <a:ea typeface="Times New Roman"/>
                <a:cs typeface="Arial" pitchFamily="34" charset="0"/>
              </a:rPr>
              <a:t>BÀI 4. XÁC </a:t>
            </a:r>
            <a:r>
              <a:rPr lang="en-US" altLang="zh-CN" sz="3200" b="1" dirty="0">
                <a:solidFill>
                  <a:schemeClr val="bg1"/>
                </a:solidFill>
                <a:latin typeface="Arial" pitchFamily="34" charset="0"/>
                <a:ea typeface="Times New Roman"/>
                <a:cs typeface="Arial" pitchFamily="34" charset="0"/>
              </a:rPr>
              <a:t>SUẤT THỰC NGHIỆM TRONG MỘT  </a:t>
            </a:r>
            <a:r>
              <a:rPr lang="en-US" altLang="zh-CN" sz="3200" b="1" dirty="0" smtClean="0">
                <a:solidFill>
                  <a:schemeClr val="bg1"/>
                </a:solidFill>
                <a:latin typeface="Arial" pitchFamily="34" charset="0"/>
                <a:ea typeface="Times New Roman"/>
                <a:cs typeface="Arial" pitchFamily="34" charset="0"/>
              </a:rPr>
              <a:t>SỐ </a:t>
            </a:r>
            <a:r>
              <a:rPr lang="en-US" altLang="zh-CN" sz="3200" b="1" dirty="0">
                <a:solidFill>
                  <a:schemeClr val="bg1"/>
                </a:solidFill>
                <a:latin typeface="Arial" pitchFamily="34" charset="0"/>
                <a:ea typeface="Times New Roman"/>
                <a:cs typeface="Arial" pitchFamily="34" charset="0"/>
              </a:rPr>
              <a:t>TRÒ CHƠI VÀ THÍ NGHIỆM ĐƠN </a:t>
            </a:r>
            <a:r>
              <a:rPr lang="en-US" altLang="zh-CN" sz="3200" b="1" dirty="0" smtClean="0">
                <a:solidFill>
                  <a:schemeClr val="bg1"/>
                </a:solidFill>
                <a:latin typeface="Arial" pitchFamily="34" charset="0"/>
                <a:ea typeface="Times New Roman"/>
                <a:cs typeface="Arial" pitchFamily="34" charset="0"/>
              </a:rPr>
              <a:t>GIẢN</a:t>
            </a:r>
          </a:p>
          <a:p>
            <a:pPr algn="ctr"/>
            <a:r>
              <a:rPr lang="en-US" altLang="zh-CN" sz="3200" b="1" dirty="0" smtClean="0">
                <a:solidFill>
                  <a:schemeClr val="bg1"/>
                </a:solidFill>
                <a:latin typeface="Arial" pitchFamily="34" charset="0"/>
                <a:ea typeface="Times New Roman"/>
                <a:cs typeface="Arial" pitchFamily="34" charset="0"/>
              </a:rPr>
              <a:t> (TIẾT 2)</a:t>
            </a:r>
            <a:endParaRPr lang="en-US" sz="3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1576830" y="-1397428"/>
            <a:ext cx="1921689" cy="3102833"/>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2050" name="Picture 2" descr="Káº¿t quáº£ hÃ¬nh áº£nh cho frame cloud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7612986" y="3210735"/>
            <a:ext cx="1393654" cy="2318590"/>
          </a:xfrm>
          <a:prstGeom prst="rect">
            <a:avLst/>
          </a:prstGeom>
        </p:spPr>
      </p:pic>
      <p:pic>
        <p:nvPicPr>
          <p:cNvPr id="14" name="Picture 10" descr="C:\Users\ADMIN\Desktop\Tai nguyen thiet ke tro choi\Angry birds epic birds\1505573783630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98317" y="1362846"/>
            <a:ext cx="4009944" cy="769441"/>
          </a:xfrm>
          <a:prstGeom prst="rect">
            <a:avLst/>
          </a:prstGeom>
          <a:noFill/>
        </p:spPr>
        <p:txBody>
          <a:bodyPr wrap="none" rtlCol="0">
            <a:spAutoFit/>
          </a:bodyPr>
          <a:lstStyle/>
          <a:p>
            <a:r>
              <a:rPr lang="en-US" sz="4400" b="1" dirty="0" smtClean="0">
                <a:solidFill>
                  <a:srgbClr val="0000FF"/>
                </a:solidFill>
                <a:latin typeface="Arial" panose="020B0604020202020204" pitchFamily="34" charset="0"/>
                <a:cs typeface="Arial" panose="020B0604020202020204" pitchFamily="34" charset="0"/>
              </a:rPr>
              <a:t>BAY LÊN NÀO</a:t>
            </a:r>
            <a:endParaRPr lang="en-US" sz="4400" b="1" dirty="0">
              <a:solidFill>
                <a:srgbClr val="0000FF"/>
              </a:solidFill>
              <a:latin typeface="Arial" panose="020B0604020202020204" pitchFamily="34" charset="0"/>
              <a:cs typeface="Arial" panose="020B0604020202020204" pitchFamily="34" charset="0"/>
            </a:endParaRP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03516" y="5981700"/>
            <a:ext cx="609600" cy="609600"/>
          </a:xfrm>
          <a:prstGeom prst="rect">
            <a:avLst/>
          </a:prstGeom>
        </p:spPr>
      </p:pic>
    </p:spTree>
    <p:extLst>
      <p:ext uri="{BB962C8B-B14F-4D97-AF65-F5344CB8AC3E}">
        <p14:creationId xmlns:p14="http://schemas.microsoft.com/office/powerpoint/2010/main" val="1333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entagon 4">
            <a:hlinkClick r:id="rId3" action="ppaction://hlinksldjump"/>
          </p:cNvPr>
          <p:cNvSpPr/>
          <p:nvPr/>
        </p:nvSpPr>
        <p:spPr>
          <a:xfrm>
            <a:off x="10458438" y="209550"/>
            <a:ext cx="1678906" cy="571500"/>
          </a:xfrm>
          <a:prstGeom prst="homePlat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8000"/>
                </a:solidFill>
              </a:rPr>
              <a:t>Khám</a:t>
            </a:r>
            <a:r>
              <a:rPr lang="en-US" sz="2400" b="1" dirty="0" smtClean="0">
                <a:solidFill>
                  <a:srgbClr val="008000"/>
                </a:solidFill>
              </a:rPr>
              <a:t> </a:t>
            </a:r>
            <a:r>
              <a:rPr lang="en-US" sz="2400" b="1" dirty="0" err="1" smtClean="0">
                <a:solidFill>
                  <a:srgbClr val="008000"/>
                </a:solidFill>
              </a:rPr>
              <a:t>phá</a:t>
            </a:r>
            <a:endParaRPr lang="en-US" sz="2400" b="1" dirty="0">
              <a:solidFill>
                <a:srgbClr val="008000"/>
              </a:solidFill>
            </a:endParaRPr>
          </a:p>
        </p:txBody>
      </p:sp>
      <p:pic>
        <p:nvPicPr>
          <p:cNvPr id="21" name="Picture 20"/>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822" y="2834333"/>
            <a:ext cx="1806431" cy="343222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6431" y="1713151"/>
            <a:ext cx="1702671" cy="3424431"/>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6953" y="1599190"/>
            <a:ext cx="2175133" cy="338525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2197" y="3262184"/>
            <a:ext cx="1921689" cy="3102833"/>
          </a:xfrm>
          <a:prstGeom prst="rect">
            <a:avLst/>
          </a:prstGeom>
        </p:spPr>
      </p:pic>
      <p:sp>
        <p:nvSpPr>
          <p:cNvPr id="28" name="Rounded Rectangle 27">
            <a:hlinkClick r:id="rId9" action="ppaction://hlinksldjump"/>
          </p:cNvPr>
          <p:cNvSpPr/>
          <p:nvPr/>
        </p:nvSpPr>
        <p:spPr>
          <a:xfrm>
            <a:off x="478970" y="600892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8000"/>
                </a:solidFill>
              </a:rPr>
              <a:t>Khỉ</a:t>
            </a:r>
            <a:endParaRPr lang="en-US" sz="2400" b="1" dirty="0">
              <a:solidFill>
                <a:srgbClr val="008000"/>
              </a:solidFill>
            </a:endParaRPr>
          </a:p>
        </p:txBody>
      </p:sp>
      <p:sp>
        <p:nvSpPr>
          <p:cNvPr id="29" name="Rounded Rectangle 28">
            <a:hlinkClick r:id="rId10" action="ppaction://hlinksldjump"/>
          </p:cNvPr>
          <p:cNvSpPr/>
          <p:nvPr/>
        </p:nvSpPr>
        <p:spPr>
          <a:xfrm>
            <a:off x="2040289" y="5148478"/>
            <a:ext cx="1178480"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8000"/>
                </a:solidFill>
              </a:rPr>
              <a:t>Tê</a:t>
            </a:r>
            <a:r>
              <a:rPr lang="en-US" sz="2400" b="1" dirty="0" smtClean="0">
                <a:solidFill>
                  <a:srgbClr val="008000"/>
                </a:solidFill>
              </a:rPr>
              <a:t> </a:t>
            </a:r>
            <a:r>
              <a:rPr lang="en-US" sz="2400" b="1" dirty="0" err="1" smtClean="0">
                <a:solidFill>
                  <a:srgbClr val="008000"/>
                </a:solidFill>
              </a:rPr>
              <a:t>giác</a:t>
            </a:r>
            <a:endParaRPr lang="en-US" sz="2400" b="1" dirty="0">
              <a:solidFill>
                <a:srgbClr val="008000"/>
              </a:solidFill>
            </a:endParaRPr>
          </a:p>
        </p:txBody>
      </p:sp>
      <p:sp>
        <p:nvSpPr>
          <p:cNvPr id="31" name="Rounded Rectangle 30">
            <a:hlinkClick r:id="rId9" action="ppaction://hlinksldjump"/>
          </p:cNvPr>
          <p:cNvSpPr/>
          <p:nvPr/>
        </p:nvSpPr>
        <p:spPr>
          <a:xfrm>
            <a:off x="5851972" y="4985059"/>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8000"/>
                </a:solidFill>
              </a:rPr>
              <a:t>Hổ</a:t>
            </a:r>
            <a:endParaRPr lang="en-US" sz="2400" b="1" dirty="0">
              <a:solidFill>
                <a:srgbClr val="008000"/>
              </a:solidFill>
            </a:endParaRPr>
          </a:p>
        </p:txBody>
      </p:sp>
      <p:sp>
        <p:nvSpPr>
          <p:cNvPr id="32" name="Rounded Rectangle 31">
            <a:hlinkClick r:id="rId10" action="ppaction://hlinksldjump"/>
          </p:cNvPr>
          <p:cNvSpPr/>
          <p:nvPr/>
        </p:nvSpPr>
        <p:spPr>
          <a:xfrm>
            <a:off x="7378760" y="634103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8000"/>
                </a:solidFill>
              </a:rPr>
              <a:t>Voi</a:t>
            </a:r>
            <a:endParaRPr lang="en-US" sz="2400" b="1" dirty="0">
              <a:solidFill>
                <a:srgbClr val="008000"/>
              </a:solidFill>
            </a:endParaRPr>
          </a:p>
        </p:txBody>
      </p:sp>
    </p:spTree>
    <p:extLst>
      <p:ext uri="{BB962C8B-B14F-4D97-AF65-F5344CB8AC3E}">
        <p14:creationId xmlns:p14="http://schemas.microsoft.com/office/powerpoint/2010/main" val="24244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4"/>
                                        </p:tgtEl>
                                        <p:attrNameLst>
                                          <p:attrName>r</p:attrName>
                                        </p:attrNameLst>
                                      </p:cBhvr>
                                    </p:animRot>
                                    <p:animRot by="-240000">
                                      <p:cBhvr>
                                        <p:cTn id="19" dur="600" fill="hold">
                                          <p:stCondLst>
                                            <p:cond delay="600"/>
                                          </p:stCondLst>
                                        </p:cTn>
                                        <p:tgtEl>
                                          <p:spTgt spid="24"/>
                                        </p:tgtEl>
                                        <p:attrNameLst>
                                          <p:attrName>r</p:attrName>
                                        </p:attrNameLst>
                                      </p:cBhvr>
                                    </p:animRot>
                                    <p:animRot by="240000">
                                      <p:cBhvr>
                                        <p:cTn id="20" dur="600" fill="hold">
                                          <p:stCondLst>
                                            <p:cond delay="1200"/>
                                          </p:stCondLst>
                                        </p:cTn>
                                        <p:tgtEl>
                                          <p:spTgt spid="24"/>
                                        </p:tgtEl>
                                        <p:attrNameLst>
                                          <p:attrName>r</p:attrName>
                                        </p:attrNameLst>
                                      </p:cBhvr>
                                    </p:animRot>
                                    <p:animRot by="-240000">
                                      <p:cBhvr>
                                        <p:cTn id="21" dur="600" fill="hold">
                                          <p:stCondLst>
                                            <p:cond delay="1800"/>
                                          </p:stCondLst>
                                        </p:cTn>
                                        <p:tgtEl>
                                          <p:spTgt spid="24"/>
                                        </p:tgtEl>
                                        <p:attrNameLst>
                                          <p:attrName>r</p:attrName>
                                        </p:attrNameLst>
                                      </p:cBhvr>
                                    </p:animRot>
                                    <p:animRot by="120000">
                                      <p:cBhvr>
                                        <p:cTn id="22" dur="600" fill="hold">
                                          <p:stCondLst>
                                            <p:cond delay="2400"/>
                                          </p:stCondLst>
                                        </p:cTn>
                                        <p:tgtEl>
                                          <p:spTgt spid="2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5"/>
                                        </p:tgtEl>
                                        <p:attrNameLst>
                                          <p:attrName>r</p:attrName>
                                        </p:attrNameLst>
                                      </p:cBhvr>
                                    </p:animRot>
                                    <p:animRot by="-240000">
                                      <p:cBhvr>
                                        <p:cTn id="25" dur="600" fill="hold">
                                          <p:stCondLst>
                                            <p:cond delay="600"/>
                                          </p:stCondLst>
                                        </p:cTn>
                                        <p:tgtEl>
                                          <p:spTgt spid="25"/>
                                        </p:tgtEl>
                                        <p:attrNameLst>
                                          <p:attrName>r</p:attrName>
                                        </p:attrNameLst>
                                      </p:cBhvr>
                                    </p:animRot>
                                    <p:animRot by="240000">
                                      <p:cBhvr>
                                        <p:cTn id="26" dur="600" fill="hold">
                                          <p:stCondLst>
                                            <p:cond delay="1200"/>
                                          </p:stCondLst>
                                        </p:cTn>
                                        <p:tgtEl>
                                          <p:spTgt spid="25"/>
                                        </p:tgtEl>
                                        <p:attrNameLst>
                                          <p:attrName>r</p:attrName>
                                        </p:attrNameLst>
                                      </p:cBhvr>
                                    </p:animRot>
                                    <p:animRot by="-240000">
                                      <p:cBhvr>
                                        <p:cTn id="27" dur="600" fill="hold">
                                          <p:stCondLst>
                                            <p:cond delay="1800"/>
                                          </p:stCondLst>
                                        </p:cTn>
                                        <p:tgtEl>
                                          <p:spTgt spid="25"/>
                                        </p:tgtEl>
                                        <p:attrNameLst>
                                          <p:attrName>r</p:attrName>
                                        </p:attrNameLst>
                                      </p:cBhvr>
                                    </p:animRot>
                                    <p:animRot by="120000">
                                      <p:cBhvr>
                                        <p:cTn id="28" dur="600" fill="hold">
                                          <p:stCondLst>
                                            <p:cond delay="24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3.75E-6 4.07407E-6 L 0.01237 -1.02107 " pathEditMode="relative" rAng="0" ptsTypes="AA">
                                      <p:cBhvr>
                                        <p:cTn id="33"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1.25E-6 4.44444E-6 L -0.00234 -0.7882 " pathEditMode="relative" rAng="0" ptsTypes="AA">
                                      <p:cBhvr>
                                        <p:cTn id="38"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4.375E-6 -1.11111E-6 L -0.01446 -0.73819 " pathEditMode="relative" rAng="0" ptsTypes="AA">
                                      <p:cBhvr>
                                        <p:cTn id="43"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64" presetClass="path" presetSubtype="0" accel="50000" decel="50000" fill="hold" nodeType="clickEffect">
                                  <p:stCondLst>
                                    <p:cond delay="0"/>
                                  </p:stCondLst>
                                  <p:childTnLst>
                                    <p:animMotion origin="layout" path="M -2.70833E-6 -1.85185E-6 L -0.00547 -0.99213 " pathEditMode="relative" rAng="0" ptsTypes="AA">
                                      <p:cBhvr>
                                        <p:cTn id="48"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1"/>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8" grpId="0" animBg="1"/>
      <p:bldP spid="29"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4545" y="1235350"/>
            <a:ext cx="7196902" cy="2862322"/>
          </a:xfrm>
          <a:prstGeom prst="rect">
            <a:avLst/>
          </a:prstGeom>
          <a:noFill/>
        </p:spPr>
        <p:txBody>
          <a:bodyPr wrap="square" rtlCol="0">
            <a:spAutoFit/>
          </a:bodyPr>
          <a:lstStyle/>
          <a:p>
            <a:r>
              <a:rPr lang="en-US" sz="3600" b="1" dirty="0" err="1" smtClean="0">
                <a:solidFill>
                  <a:srgbClr val="008000"/>
                </a:solidFill>
              </a:rPr>
              <a:t>Nếu</a:t>
            </a:r>
            <a:r>
              <a:rPr lang="en-US" sz="3600" b="1" dirty="0" smtClean="0">
                <a:solidFill>
                  <a:srgbClr val="008000"/>
                </a:solidFill>
              </a:rPr>
              <a:t> </a:t>
            </a:r>
            <a:r>
              <a:rPr lang="en-US" sz="3600" b="1" dirty="0" err="1" smtClean="0">
                <a:solidFill>
                  <a:srgbClr val="008000"/>
                </a:solidFill>
              </a:rPr>
              <a:t>gieo</a:t>
            </a:r>
            <a:r>
              <a:rPr lang="en-US" sz="3600" b="1" dirty="0" smtClean="0">
                <a:solidFill>
                  <a:srgbClr val="008000"/>
                </a:solidFill>
              </a:rPr>
              <a:t> </a:t>
            </a:r>
            <a:r>
              <a:rPr lang="en-US" sz="3600" b="1" dirty="0" err="1" smtClean="0">
                <a:solidFill>
                  <a:srgbClr val="008000"/>
                </a:solidFill>
              </a:rPr>
              <a:t>một</a:t>
            </a:r>
            <a:r>
              <a:rPr lang="en-US" sz="3600" b="1" dirty="0" smtClean="0">
                <a:solidFill>
                  <a:srgbClr val="008000"/>
                </a:solidFill>
              </a:rPr>
              <a:t> con </a:t>
            </a:r>
            <a:r>
              <a:rPr lang="en-US" sz="3600" b="1" dirty="0" err="1" smtClean="0">
                <a:solidFill>
                  <a:srgbClr val="008000"/>
                </a:solidFill>
              </a:rPr>
              <a:t>xúc</a:t>
            </a:r>
            <a:r>
              <a:rPr lang="en-US" sz="3600" b="1" dirty="0" smtClean="0">
                <a:solidFill>
                  <a:srgbClr val="008000"/>
                </a:solidFill>
              </a:rPr>
              <a:t> </a:t>
            </a:r>
            <a:r>
              <a:rPr lang="en-US" sz="3600" b="1" dirty="0" err="1" smtClean="0">
                <a:solidFill>
                  <a:srgbClr val="008000"/>
                </a:solidFill>
              </a:rPr>
              <a:t>xắc</a:t>
            </a:r>
            <a:r>
              <a:rPr lang="en-US" sz="3600" b="1" dirty="0" smtClean="0">
                <a:solidFill>
                  <a:srgbClr val="008000"/>
                </a:solidFill>
              </a:rPr>
              <a:t> 11 </a:t>
            </a:r>
            <a:r>
              <a:rPr lang="en-US" sz="3600" b="1" dirty="0" err="1" smtClean="0">
                <a:solidFill>
                  <a:srgbClr val="008000"/>
                </a:solidFill>
              </a:rPr>
              <a:t>lần</a:t>
            </a:r>
            <a:r>
              <a:rPr lang="en-US" sz="3600" b="1" dirty="0" smtClean="0">
                <a:solidFill>
                  <a:srgbClr val="008000"/>
                </a:solidFill>
              </a:rPr>
              <a:t> </a:t>
            </a:r>
            <a:r>
              <a:rPr lang="en-US" sz="3600" b="1" dirty="0" err="1" smtClean="0">
                <a:solidFill>
                  <a:srgbClr val="008000"/>
                </a:solidFill>
              </a:rPr>
              <a:t>liên</a:t>
            </a:r>
            <a:r>
              <a:rPr lang="en-US" sz="3600" b="1" dirty="0" smtClean="0">
                <a:solidFill>
                  <a:srgbClr val="008000"/>
                </a:solidFill>
              </a:rPr>
              <a:t> </a:t>
            </a:r>
          </a:p>
          <a:p>
            <a:r>
              <a:rPr lang="en-US" sz="3600" b="1" dirty="0" err="1" smtClean="0">
                <a:solidFill>
                  <a:srgbClr val="008000"/>
                </a:solidFill>
              </a:rPr>
              <a:t>tiếp</a:t>
            </a:r>
            <a:r>
              <a:rPr lang="en-US" sz="3600" b="1" dirty="0" smtClean="0">
                <a:solidFill>
                  <a:srgbClr val="008000"/>
                </a:solidFill>
              </a:rPr>
              <a:t>, </a:t>
            </a:r>
            <a:r>
              <a:rPr lang="en-US" sz="3600" b="1" dirty="0" err="1" smtClean="0">
                <a:solidFill>
                  <a:srgbClr val="008000"/>
                </a:solidFill>
              </a:rPr>
              <a:t>có</a:t>
            </a:r>
            <a:r>
              <a:rPr lang="en-US" sz="3600" b="1" dirty="0" smtClean="0">
                <a:solidFill>
                  <a:srgbClr val="008000"/>
                </a:solidFill>
              </a:rPr>
              <a:t> 5 </a:t>
            </a:r>
            <a:r>
              <a:rPr lang="en-US" sz="3600" b="1" dirty="0" err="1" smtClean="0">
                <a:solidFill>
                  <a:srgbClr val="008000"/>
                </a:solidFill>
              </a:rPr>
              <a:t>lần</a:t>
            </a:r>
            <a:r>
              <a:rPr lang="en-US" sz="3600" b="1" dirty="0" smtClean="0">
                <a:solidFill>
                  <a:srgbClr val="008000"/>
                </a:solidFill>
              </a:rPr>
              <a:t> </a:t>
            </a:r>
            <a:r>
              <a:rPr lang="en-US" sz="3600" b="1" dirty="0" err="1" smtClean="0">
                <a:solidFill>
                  <a:srgbClr val="008000"/>
                </a:solidFill>
              </a:rPr>
              <a:t>xuất</a:t>
            </a:r>
            <a:r>
              <a:rPr lang="en-US" sz="3600" b="1" dirty="0" smtClean="0">
                <a:solidFill>
                  <a:srgbClr val="008000"/>
                </a:solidFill>
              </a:rPr>
              <a:t> </a:t>
            </a:r>
            <a:r>
              <a:rPr lang="en-US" sz="3600" b="1" dirty="0" err="1" smtClean="0">
                <a:solidFill>
                  <a:srgbClr val="008000"/>
                </a:solidFill>
              </a:rPr>
              <a:t>hiện</a:t>
            </a:r>
            <a:r>
              <a:rPr lang="en-US" sz="3600" b="1" dirty="0" smtClean="0">
                <a:solidFill>
                  <a:srgbClr val="008000"/>
                </a:solidFill>
              </a:rPr>
              <a:t> </a:t>
            </a:r>
            <a:r>
              <a:rPr lang="en-US" sz="3600" b="1" dirty="0" err="1" smtClean="0">
                <a:solidFill>
                  <a:srgbClr val="008000"/>
                </a:solidFill>
              </a:rPr>
              <a:t>mặt</a:t>
            </a:r>
            <a:r>
              <a:rPr lang="en-US" sz="3600" b="1" dirty="0" smtClean="0">
                <a:solidFill>
                  <a:srgbClr val="008000"/>
                </a:solidFill>
              </a:rPr>
              <a:t> 2 </a:t>
            </a:r>
            <a:r>
              <a:rPr lang="en-US" sz="3600" b="1" dirty="0" err="1" smtClean="0">
                <a:solidFill>
                  <a:srgbClr val="008000"/>
                </a:solidFill>
              </a:rPr>
              <a:t>chấm</a:t>
            </a:r>
            <a:r>
              <a:rPr lang="en-US" sz="3600" b="1" dirty="0" smtClean="0">
                <a:solidFill>
                  <a:srgbClr val="008000"/>
                </a:solidFill>
              </a:rPr>
              <a:t> </a:t>
            </a:r>
            <a:r>
              <a:rPr lang="en-US" sz="3600" b="1" dirty="0" err="1" smtClean="0">
                <a:solidFill>
                  <a:srgbClr val="008000"/>
                </a:solidFill>
              </a:rPr>
              <a:t>thì</a:t>
            </a:r>
            <a:r>
              <a:rPr lang="en-US" sz="3600" b="1" dirty="0" smtClean="0">
                <a:solidFill>
                  <a:srgbClr val="008000"/>
                </a:solidFill>
              </a:rPr>
              <a:t> </a:t>
            </a:r>
            <a:r>
              <a:rPr lang="en-US" sz="3600" b="1" dirty="0" err="1" smtClean="0">
                <a:solidFill>
                  <a:srgbClr val="008000"/>
                </a:solidFill>
              </a:rPr>
              <a:t>xác</a:t>
            </a:r>
            <a:r>
              <a:rPr lang="en-US" sz="3600" b="1" dirty="0" smtClean="0">
                <a:solidFill>
                  <a:srgbClr val="008000"/>
                </a:solidFill>
              </a:rPr>
              <a:t> </a:t>
            </a:r>
            <a:r>
              <a:rPr lang="en-US" sz="3600" b="1" dirty="0" err="1" smtClean="0">
                <a:solidFill>
                  <a:srgbClr val="008000"/>
                </a:solidFill>
              </a:rPr>
              <a:t>suất</a:t>
            </a:r>
            <a:r>
              <a:rPr lang="en-US" sz="3600" b="1" dirty="0" smtClean="0">
                <a:solidFill>
                  <a:srgbClr val="008000"/>
                </a:solidFill>
              </a:rPr>
              <a:t> </a:t>
            </a:r>
            <a:r>
              <a:rPr lang="en-US" sz="3600" b="1" dirty="0" err="1" smtClean="0">
                <a:solidFill>
                  <a:srgbClr val="008000"/>
                </a:solidFill>
              </a:rPr>
              <a:t>thực</a:t>
            </a:r>
            <a:r>
              <a:rPr lang="en-US" sz="3600" b="1" dirty="0" smtClean="0">
                <a:solidFill>
                  <a:srgbClr val="008000"/>
                </a:solidFill>
              </a:rPr>
              <a:t> </a:t>
            </a:r>
            <a:r>
              <a:rPr lang="en-US" sz="3600" b="1" dirty="0" err="1" smtClean="0">
                <a:solidFill>
                  <a:srgbClr val="008000"/>
                </a:solidFill>
              </a:rPr>
              <a:t>nghiệm</a:t>
            </a:r>
            <a:r>
              <a:rPr lang="en-US" sz="3600" b="1" dirty="0" smtClean="0">
                <a:solidFill>
                  <a:srgbClr val="008000"/>
                </a:solidFill>
              </a:rPr>
              <a:t> </a:t>
            </a:r>
            <a:r>
              <a:rPr lang="en-US" sz="3600" b="1" dirty="0" err="1" smtClean="0">
                <a:solidFill>
                  <a:srgbClr val="008000"/>
                </a:solidFill>
              </a:rPr>
              <a:t>xuất</a:t>
            </a:r>
            <a:r>
              <a:rPr lang="en-US" sz="3600" b="1" dirty="0" smtClean="0">
                <a:solidFill>
                  <a:srgbClr val="008000"/>
                </a:solidFill>
              </a:rPr>
              <a:t> </a:t>
            </a:r>
            <a:r>
              <a:rPr lang="en-US" sz="3600" b="1" dirty="0" err="1" smtClean="0">
                <a:solidFill>
                  <a:srgbClr val="008000"/>
                </a:solidFill>
              </a:rPr>
              <a:t>hiện</a:t>
            </a:r>
            <a:r>
              <a:rPr lang="en-US" sz="3600" b="1" dirty="0" smtClean="0">
                <a:solidFill>
                  <a:srgbClr val="008000"/>
                </a:solidFill>
              </a:rPr>
              <a:t> </a:t>
            </a:r>
            <a:r>
              <a:rPr lang="en-US" sz="3600" b="1" dirty="0" err="1" smtClean="0">
                <a:solidFill>
                  <a:srgbClr val="008000"/>
                </a:solidFill>
              </a:rPr>
              <a:t>mặt</a:t>
            </a:r>
            <a:r>
              <a:rPr lang="en-US" sz="3600" b="1" dirty="0" smtClean="0">
                <a:solidFill>
                  <a:srgbClr val="008000"/>
                </a:solidFill>
              </a:rPr>
              <a:t> 2 </a:t>
            </a:r>
            <a:r>
              <a:rPr lang="en-US" sz="3600" b="1" dirty="0" err="1" smtClean="0">
                <a:solidFill>
                  <a:srgbClr val="008000"/>
                </a:solidFill>
              </a:rPr>
              <a:t>chấm</a:t>
            </a:r>
            <a:r>
              <a:rPr lang="en-US" sz="3600" b="1" dirty="0" smtClean="0">
                <a:solidFill>
                  <a:srgbClr val="008000"/>
                </a:solidFill>
              </a:rPr>
              <a:t> </a:t>
            </a:r>
            <a:r>
              <a:rPr lang="en-US" sz="3600" b="1" dirty="0" err="1" smtClean="0">
                <a:solidFill>
                  <a:srgbClr val="008000"/>
                </a:solidFill>
              </a:rPr>
              <a:t>là</a:t>
            </a:r>
            <a:r>
              <a:rPr lang="en-US" sz="3600" b="1" dirty="0" smtClean="0">
                <a:solidFill>
                  <a:srgbClr val="008000"/>
                </a:solidFill>
              </a:rPr>
              <a:t> </a:t>
            </a:r>
            <a:r>
              <a:rPr lang="en-US" sz="3600" b="1" dirty="0" err="1" smtClean="0">
                <a:solidFill>
                  <a:srgbClr val="008000"/>
                </a:solidFill>
              </a:rPr>
              <a:t>bao</a:t>
            </a:r>
            <a:r>
              <a:rPr lang="en-US" sz="3600" b="1" dirty="0" smtClean="0">
                <a:solidFill>
                  <a:srgbClr val="008000"/>
                </a:solidFill>
              </a:rPr>
              <a:t> </a:t>
            </a:r>
            <a:r>
              <a:rPr lang="en-US" sz="3600" b="1" dirty="0" err="1" smtClean="0">
                <a:solidFill>
                  <a:srgbClr val="008000"/>
                </a:solidFill>
              </a:rPr>
              <a:t>nhiêu</a:t>
            </a:r>
            <a:r>
              <a:rPr lang="en-US" sz="3600" b="1" dirty="0" smtClean="0">
                <a:solidFill>
                  <a:srgbClr val="008000"/>
                </a:solidFill>
              </a:rPr>
              <a:t>?</a:t>
            </a:r>
          </a:p>
          <a:p>
            <a:endParaRPr lang="en-US" sz="3600" b="1" dirty="0">
              <a:solidFill>
                <a:srgbClr val="008000"/>
              </a:solidFill>
            </a:endParaRPr>
          </a:p>
        </p:txBody>
      </p:sp>
      <mc:AlternateContent xmlns:mc="http://schemas.openxmlformats.org/markup-compatibility/2006" xmlns:a14="http://schemas.microsoft.com/office/drawing/2010/main">
        <mc:Choice Requires="a14">
          <p:sp>
            <p:nvSpPr>
              <p:cNvPr id="6" name="TextBox 5"/>
              <p:cNvSpPr txBox="1"/>
              <p:nvPr/>
            </p:nvSpPr>
            <p:spPr>
              <a:xfrm>
                <a:off x="2820805" y="3847447"/>
                <a:ext cx="8479244" cy="1301062"/>
              </a:xfrm>
              <a:prstGeom prst="rect">
                <a:avLst/>
              </a:prstGeom>
              <a:noFill/>
            </p:spPr>
            <p:txBody>
              <a:bodyPr wrap="none" rtlCol="0">
                <a:spAutoFit/>
              </a:bodyPr>
              <a:lstStyle/>
              <a:p>
                <a:r>
                  <a:rPr lang="en-US" sz="3200" b="1" dirty="0" smtClean="0">
                    <a:solidFill>
                      <a:srgbClr val="0000FF"/>
                    </a:solidFill>
                  </a:rPr>
                  <a:t>Câu </a:t>
                </a:r>
                <a:r>
                  <a:rPr lang="en-US" sz="3200" b="1" dirty="0" err="1" smtClean="0">
                    <a:solidFill>
                      <a:srgbClr val="0000FF"/>
                    </a:solidFill>
                  </a:rPr>
                  <a:t>trả</a:t>
                </a:r>
                <a:r>
                  <a:rPr lang="en-US" sz="3200" b="1" dirty="0" smtClean="0">
                    <a:solidFill>
                      <a:srgbClr val="0000FF"/>
                    </a:solidFill>
                  </a:rPr>
                  <a:t> </a:t>
                </a:r>
                <a:r>
                  <a:rPr lang="en-US" sz="3200" b="1" dirty="0" err="1" smtClean="0">
                    <a:solidFill>
                      <a:srgbClr val="0000FF"/>
                    </a:solidFill>
                  </a:rPr>
                  <a:t>lời</a:t>
                </a:r>
                <a:r>
                  <a:rPr lang="en-US" sz="3200" b="1" dirty="0" smtClean="0">
                    <a:solidFill>
                      <a:srgbClr val="0000FF"/>
                    </a:solidFill>
                  </a:rPr>
                  <a:t>: </a:t>
                </a:r>
              </a:p>
              <a:p>
                <a:r>
                  <a:rPr lang="en-US" sz="3200" b="1" dirty="0" err="1" smtClean="0">
                    <a:solidFill>
                      <a:srgbClr val="0000FF"/>
                    </a:solidFill>
                  </a:rPr>
                  <a:t>Xác</a:t>
                </a:r>
                <a:r>
                  <a:rPr lang="en-US" sz="3200" b="1" dirty="0" smtClean="0">
                    <a:solidFill>
                      <a:srgbClr val="0000FF"/>
                    </a:solidFill>
                  </a:rPr>
                  <a:t> </a:t>
                </a:r>
                <a:r>
                  <a:rPr lang="en-US" sz="3200" b="1" dirty="0" err="1" smtClean="0">
                    <a:solidFill>
                      <a:srgbClr val="0000FF"/>
                    </a:solidFill>
                  </a:rPr>
                  <a:t>suất</a:t>
                </a:r>
                <a:r>
                  <a:rPr lang="en-US" sz="3200" b="1" dirty="0" smtClean="0">
                    <a:solidFill>
                      <a:srgbClr val="0000FF"/>
                    </a:solidFill>
                  </a:rPr>
                  <a:t> </a:t>
                </a:r>
                <a:r>
                  <a:rPr lang="en-US" sz="3200" b="1" dirty="0" err="1" smtClean="0">
                    <a:solidFill>
                      <a:srgbClr val="0000FF"/>
                    </a:solidFill>
                  </a:rPr>
                  <a:t>thực</a:t>
                </a:r>
                <a:r>
                  <a:rPr lang="en-US" sz="3200" b="1" dirty="0" smtClean="0">
                    <a:solidFill>
                      <a:srgbClr val="0000FF"/>
                    </a:solidFill>
                  </a:rPr>
                  <a:t> </a:t>
                </a:r>
                <a:r>
                  <a:rPr lang="en-US" sz="3200" b="1" dirty="0" err="1" smtClean="0">
                    <a:solidFill>
                      <a:srgbClr val="0000FF"/>
                    </a:solidFill>
                  </a:rPr>
                  <a:t>nghiệm</a:t>
                </a:r>
                <a:r>
                  <a:rPr lang="en-US" sz="3200" b="1" dirty="0" smtClean="0">
                    <a:solidFill>
                      <a:srgbClr val="0000FF"/>
                    </a:solidFill>
                  </a:rPr>
                  <a:t> </a:t>
                </a:r>
                <a:r>
                  <a:rPr lang="en-US" sz="3200" b="1" dirty="0" err="1" smtClean="0">
                    <a:solidFill>
                      <a:srgbClr val="0000FF"/>
                    </a:solidFill>
                  </a:rPr>
                  <a:t>xuất</a:t>
                </a:r>
                <a:r>
                  <a:rPr lang="en-US" sz="3200" b="1" dirty="0" smtClean="0">
                    <a:solidFill>
                      <a:srgbClr val="0000FF"/>
                    </a:solidFill>
                  </a:rPr>
                  <a:t> </a:t>
                </a:r>
                <a:r>
                  <a:rPr lang="en-US" sz="3200" b="1" dirty="0" err="1" smtClean="0">
                    <a:solidFill>
                      <a:srgbClr val="0000FF"/>
                    </a:solidFill>
                  </a:rPr>
                  <a:t>hiệ</a:t>
                </a:r>
                <a:r>
                  <a:rPr lang="en-US" sz="3200" b="1" dirty="0" smtClean="0">
                    <a:solidFill>
                      <a:srgbClr val="0000FF"/>
                    </a:solidFill>
                  </a:rPr>
                  <a:t> </a:t>
                </a:r>
                <a:r>
                  <a:rPr lang="en-US" sz="3200" b="1" dirty="0" err="1" smtClean="0">
                    <a:solidFill>
                      <a:srgbClr val="0000FF"/>
                    </a:solidFill>
                  </a:rPr>
                  <a:t>mặt</a:t>
                </a:r>
                <a:r>
                  <a:rPr lang="en-US" sz="3200" b="1" dirty="0" smtClean="0">
                    <a:solidFill>
                      <a:srgbClr val="0000FF"/>
                    </a:solidFill>
                  </a:rPr>
                  <a:t> 2 </a:t>
                </a:r>
                <a:r>
                  <a:rPr lang="en-US" sz="3200" b="1" dirty="0" err="1" smtClean="0">
                    <a:solidFill>
                      <a:srgbClr val="0000FF"/>
                    </a:solidFill>
                  </a:rPr>
                  <a:t>chấm</a:t>
                </a:r>
                <a:r>
                  <a:rPr lang="en-US" sz="3200" b="1" dirty="0" smtClean="0">
                    <a:solidFill>
                      <a:srgbClr val="0000FF"/>
                    </a:solidFill>
                  </a:rPr>
                  <a:t> </a:t>
                </a:r>
                <a:r>
                  <a:rPr lang="en-US" sz="3200" b="1" dirty="0" err="1" smtClean="0">
                    <a:solidFill>
                      <a:srgbClr val="0000FF"/>
                    </a:solidFill>
                  </a:rPr>
                  <a:t>là</a:t>
                </a:r>
                <a:r>
                  <a:rPr lang="en-US" sz="3200" b="1" dirty="0" smtClean="0">
                    <a:solidFill>
                      <a:srgbClr val="0000FF"/>
                    </a:solidFill>
                  </a:rPr>
                  <a:t>: </a:t>
                </a:r>
                <a14:m>
                  <m:oMath xmlns:m="http://schemas.openxmlformats.org/officeDocument/2006/math">
                    <m:f>
                      <m:fPr>
                        <m:ctrlPr>
                          <a:rPr lang="en-US" sz="3200" b="1" i="1" smtClean="0">
                            <a:solidFill>
                              <a:srgbClr val="0000FF"/>
                            </a:solidFill>
                            <a:latin typeface="Cambria Math"/>
                          </a:rPr>
                        </m:ctrlPr>
                      </m:fPr>
                      <m:num>
                        <m:r>
                          <a:rPr lang="en-US" sz="3200" b="1" i="1" smtClean="0">
                            <a:solidFill>
                              <a:srgbClr val="0000FF"/>
                            </a:solidFill>
                            <a:latin typeface="Cambria Math"/>
                          </a:rPr>
                          <m:t>𝟓</m:t>
                        </m:r>
                      </m:num>
                      <m:den>
                        <m:r>
                          <a:rPr lang="en-US" sz="3200" b="1" i="1" smtClean="0">
                            <a:solidFill>
                              <a:srgbClr val="0000FF"/>
                            </a:solidFill>
                            <a:latin typeface="Cambria Math"/>
                          </a:rPr>
                          <m:t>𝟏𝟏</m:t>
                        </m:r>
                      </m:den>
                    </m:f>
                  </m:oMath>
                </a14:m>
                <a:r>
                  <a:rPr lang="en-US" sz="3200" b="1" dirty="0" smtClean="0">
                    <a:solidFill>
                      <a:srgbClr val="0000FF"/>
                    </a:solidFill>
                  </a:rPr>
                  <a:t>.</a:t>
                </a:r>
                <a:endParaRPr lang="en-US" sz="3200" b="1" dirty="0">
                  <a:solidFill>
                    <a:srgbClr val="0000FF"/>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820805" y="3847447"/>
                <a:ext cx="8479244" cy="1301062"/>
              </a:xfrm>
              <a:prstGeom prst="rect">
                <a:avLst/>
              </a:prstGeom>
              <a:blipFill rotWithShape="1">
                <a:blip r:embed="rId4"/>
                <a:stretch>
                  <a:fillRect l="-1869" t="-6075" r="-791" b="-7009"/>
                </a:stretch>
              </a:blipFill>
            </p:spPr>
            <p:txBody>
              <a:bodyPr/>
              <a:lstStyle/>
              <a:p>
                <a:r>
                  <a:rPr lang="en-US">
                    <a:noFill/>
                  </a:rPr>
                  <a:t> </a:t>
                </a:r>
              </a:p>
            </p:txBody>
          </p:sp>
        </mc:Fallback>
      </mc:AlternateContent>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290319" y="1"/>
            <a:ext cx="1806431" cy="3432220"/>
          </a:xfrm>
          <a:prstGeom prst="rect">
            <a:avLst/>
          </a:prstGeom>
        </p:spPr>
      </p:pic>
    </p:spTree>
    <p:extLst>
      <p:ext uri="{BB962C8B-B14F-4D97-AF65-F5344CB8AC3E}">
        <p14:creationId xmlns:p14="http://schemas.microsoft.com/office/powerpoint/2010/main" val="159418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313" y="0"/>
            <a:ext cx="124800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32130" y="1460227"/>
            <a:ext cx="6964471" cy="2308324"/>
          </a:xfrm>
          <a:prstGeom prst="rect">
            <a:avLst/>
          </a:prstGeom>
          <a:noFill/>
        </p:spPr>
        <p:txBody>
          <a:bodyPr wrap="square" rtlCol="0">
            <a:spAutoFit/>
          </a:bodyPr>
          <a:lstStyle/>
          <a:p>
            <a:r>
              <a:rPr lang="en-US" sz="3600" b="1" dirty="0" err="1">
                <a:solidFill>
                  <a:srgbClr val="008000"/>
                </a:solidFill>
              </a:rPr>
              <a:t>Nếu</a:t>
            </a:r>
            <a:r>
              <a:rPr lang="en-US" sz="3600" b="1" dirty="0">
                <a:solidFill>
                  <a:srgbClr val="008000"/>
                </a:solidFill>
              </a:rPr>
              <a:t> </a:t>
            </a:r>
            <a:r>
              <a:rPr lang="en-US" sz="3600" b="1" dirty="0" err="1">
                <a:solidFill>
                  <a:srgbClr val="008000"/>
                </a:solidFill>
              </a:rPr>
              <a:t>gieo</a:t>
            </a:r>
            <a:r>
              <a:rPr lang="en-US" sz="3600" b="1" dirty="0">
                <a:solidFill>
                  <a:srgbClr val="008000"/>
                </a:solidFill>
              </a:rPr>
              <a:t> </a:t>
            </a:r>
            <a:r>
              <a:rPr lang="en-US" sz="3600" b="1" dirty="0" err="1">
                <a:solidFill>
                  <a:srgbClr val="008000"/>
                </a:solidFill>
              </a:rPr>
              <a:t>một</a:t>
            </a:r>
            <a:r>
              <a:rPr lang="en-US" sz="3600" b="1" dirty="0">
                <a:solidFill>
                  <a:srgbClr val="008000"/>
                </a:solidFill>
              </a:rPr>
              <a:t> con </a:t>
            </a:r>
            <a:r>
              <a:rPr lang="en-US" sz="3600" b="1" dirty="0" err="1">
                <a:solidFill>
                  <a:srgbClr val="008000"/>
                </a:solidFill>
              </a:rPr>
              <a:t>xúc</a:t>
            </a:r>
            <a:r>
              <a:rPr lang="en-US" sz="3600" b="1" dirty="0">
                <a:solidFill>
                  <a:srgbClr val="008000"/>
                </a:solidFill>
              </a:rPr>
              <a:t> </a:t>
            </a:r>
            <a:r>
              <a:rPr lang="en-US" sz="3600" b="1" dirty="0" err="1">
                <a:solidFill>
                  <a:srgbClr val="008000"/>
                </a:solidFill>
              </a:rPr>
              <a:t>xắc</a:t>
            </a:r>
            <a:r>
              <a:rPr lang="en-US" sz="3600" b="1" dirty="0">
                <a:solidFill>
                  <a:srgbClr val="008000"/>
                </a:solidFill>
              </a:rPr>
              <a:t> </a:t>
            </a:r>
            <a:r>
              <a:rPr lang="en-US" sz="3600" b="1" dirty="0" smtClean="0">
                <a:solidFill>
                  <a:srgbClr val="008000"/>
                </a:solidFill>
              </a:rPr>
              <a:t>13 </a:t>
            </a:r>
            <a:r>
              <a:rPr lang="en-US" sz="3600" b="1" dirty="0" err="1">
                <a:solidFill>
                  <a:srgbClr val="008000"/>
                </a:solidFill>
              </a:rPr>
              <a:t>lần</a:t>
            </a:r>
            <a:r>
              <a:rPr lang="en-US" sz="3600" b="1" dirty="0">
                <a:solidFill>
                  <a:srgbClr val="008000"/>
                </a:solidFill>
              </a:rPr>
              <a:t> </a:t>
            </a:r>
            <a:r>
              <a:rPr lang="en-US" sz="3600" b="1" dirty="0" err="1">
                <a:solidFill>
                  <a:srgbClr val="008000"/>
                </a:solidFill>
              </a:rPr>
              <a:t>liên</a:t>
            </a:r>
            <a:r>
              <a:rPr lang="en-US" sz="3600" b="1" dirty="0">
                <a:solidFill>
                  <a:srgbClr val="008000"/>
                </a:solidFill>
              </a:rPr>
              <a:t> </a:t>
            </a:r>
            <a:r>
              <a:rPr lang="en-US" sz="3600" b="1" dirty="0" err="1" smtClean="0">
                <a:solidFill>
                  <a:srgbClr val="008000"/>
                </a:solidFill>
              </a:rPr>
              <a:t>tiếp</a:t>
            </a:r>
            <a:r>
              <a:rPr lang="en-US" sz="3600" b="1" dirty="0">
                <a:solidFill>
                  <a:srgbClr val="008000"/>
                </a:solidFill>
              </a:rPr>
              <a:t>, </a:t>
            </a:r>
            <a:r>
              <a:rPr lang="en-US" sz="3600" b="1" dirty="0" err="1">
                <a:solidFill>
                  <a:srgbClr val="008000"/>
                </a:solidFill>
              </a:rPr>
              <a:t>có</a:t>
            </a:r>
            <a:r>
              <a:rPr lang="en-US" sz="3600" b="1" dirty="0">
                <a:solidFill>
                  <a:srgbClr val="008000"/>
                </a:solidFill>
              </a:rPr>
              <a:t> </a:t>
            </a:r>
            <a:r>
              <a:rPr lang="en-US" sz="3600" b="1" dirty="0" smtClean="0">
                <a:solidFill>
                  <a:srgbClr val="008000"/>
                </a:solidFill>
              </a:rPr>
              <a:t>3 </a:t>
            </a:r>
            <a:r>
              <a:rPr lang="en-US" sz="3600" b="1" dirty="0" err="1">
                <a:solidFill>
                  <a:srgbClr val="008000"/>
                </a:solidFill>
              </a:rPr>
              <a:t>lần</a:t>
            </a:r>
            <a:r>
              <a:rPr lang="en-US" sz="3600" b="1" dirty="0">
                <a:solidFill>
                  <a:srgbClr val="008000"/>
                </a:solidFill>
              </a:rPr>
              <a:t> </a:t>
            </a:r>
            <a:r>
              <a:rPr lang="en-US" sz="3600" b="1" dirty="0" err="1">
                <a:solidFill>
                  <a:srgbClr val="008000"/>
                </a:solidFill>
              </a:rPr>
              <a:t>xuất</a:t>
            </a:r>
            <a:r>
              <a:rPr lang="en-US" sz="3600" b="1" dirty="0">
                <a:solidFill>
                  <a:srgbClr val="008000"/>
                </a:solidFill>
              </a:rPr>
              <a:t> </a:t>
            </a:r>
            <a:r>
              <a:rPr lang="en-US" sz="3600" b="1" dirty="0" err="1">
                <a:solidFill>
                  <a:srgbClr val="008000"/>
                </a:solidFill>
              </a:rPr>
              <a:t>hiện</a:t>
            </a:r>
            <a:r>
              <a:rPr lang="en-US" sz="3600" b="1" dirty="0">
                <a:solidFill>
                  <a:srgbClr val="008000"/>
                </a:solidFill>
              </a:rPr>
              <a:t> </a:t>
            </a:r>
            <a:r>
              <a:rPr lang="en-US" sz="3600" b="1" dirty="0" err="1">
                <a:solidFill>
                  <a:srgbClr val="008000"/>
                </a:solidFill>
              </a:rPr>
              <a:t>mặt</a:t>
            </a:r>
            <a:r>
              <a:rPr lang="en-US" sz="3600" b="1" dirty="0">
                <a:solidFill>
                  <a:srgbClr val="008000"/>
                </a:solidFill>
              </a:rPr>
              <a:t> 2 </a:t>
            </a:r>
            <a:r>
              <a:rPr lang="en-US" sz="3600" b="1" dirty="0" err="1">
                <a:solidFill>
                  <a:srgbClr val="008000"/>
                </a:solidFill>
              </a:rPr>
              <a:t>chấm</a:t>
            </a:r>
            <a:r>
              <a:rPr lang="en-US" sz="3600" b="1" dirty="0">
                <a:solidFill>
                  <a:srgbClr val="008000"/>
                </a:solidFill>
              </a:rPr>
              <a:t> </a:t>
            </a:r>
            <a:r>
              <a:rPr lang="en-US" sz="3600" b="1" dirty="0" err="1">
                <a:solidFill>
                  <a:srgbClr val="008000"/>
                </a:solidFill>
              </a:rPr>
              <a:t>thì</a:t>
            </a:r>
            <a:r>
              <a:rPr lang="en-US" sz="3600" b="1" dirty="0">
                <a:solidFill>
                  <a:srgbClr val="008000"/>
                </a:solidFill>
              </a:rPr>
              <a:t> </a:t>
            </a:r>
            <a:r>
              <a:rPr lang="en-US" sz="3600" b="1" dirty="0" err="1">
                <a:solidFill>
                  <a:srgbClr val="008000"/>
                </a:solidFill>
              </a:rPr>
              <a:t>xác</a:t>
            </a:r>
            <a:r>
              <a:rPr lang="en-US" sz="3600" b="1" dirty="0">
                <a:solidFill>
                  <a:srgbClr val="008000"/>
                </a:solidFill>
              </a:rPr>
              <a:t> </a:t>
            </a:r>
            <a:r>
              <a:rPr lang="en-US" sz="3600" b="1" dirty="0" err="1">
                <a:solidFill>
                  <a:srgbClr val="008000"/>
                </a:solidFill>
              </a:rPr>
              <a:t>suất</a:t>
            </a:r>
            <a:r>
              <a:rPr lang="en-US" sz="3600" b="1" dirty="0">
                <a:solidFill>
                  <a:srgbClr val="008000"/>
                </a:solidFill>
              </a:rPr>
              <a:t> </a:t>
            </a:r>
            <a:r>
              <a:rPr lang="en-US" sz="3600" b="1" dirty="0" err="1">
                <a:solidFill>
                  <a:srgbClr val="008000"/>
                </a:solidFill>
              </a:rPr>
              <a:t>thực</a:t>
            </a:r>
            <a:r>
              <a:rPr lang="en-US" sz="3600" b="1" dirty="0">
                <a:solidFill>
                  <a:srgbClr val="008000"/>
                </a:solidFill>
              </a:rPr>
              <a:t> </a:t>
            </a:r>
            <a:r>
              <a:rPr lang="en-US" sz="3600" b="1" dirty="0" err="1">
                <a:solidFill>
                  <a:srgbClr val="008000"/>
                </a:solidFill>
              </a:rPr>
              <a:t>nghiệm</a:t>
            </a:r>
            <a:r>
              <a:rPr lang="en-US" sz="3600" b="1" dirty="0">
                <a:solidFill>
                  <a:srgbClr val="008000"/>
                </a:solidFill>
              </a:rPr>
              <a:t> </a:t>
            </a:r>
            <a:r>
              <a:rPr lang="en-US" sz="3600" b="1" dirty="0" err="1">
                <a:solidFill>
                  <a:srgbClr val="008000"/>
                </a:solidFill>
              </a:rPr>
              <a:t>xuất</a:t>
            </a:r>
            <a:r>
              <a:rPr lang="en-US" sz="3600" b="1" dirty="0">
                <a:solidFill>
                  <a:srgbClr val="008000"/>
                </a:solidFill>
              </a:rPr>
              <a:t> </a:t>
            </a:r>
            <a:r>
              <a:rPr lang="en-US" sz="3600" b="1" dirty="0" err="1">
                <a:solidFill>
                  <a:srgbClr val="008000"/>
                </a:solidFill>
              </a:rPr>
              <a:t>hiện</a:t>
            </a:r>
            <a:r>
              <a:rPr lang="en-US" sz="3600" b="1" dirty="0">
                <a:solidFill>
                  <a:srgbClr val="008000"/>
                </a:solidFill>
              </a:rPr>
              <a:t> </a:t>
            </a:r>
            <a:r>
              <a:rPr lang="en-US" sz="3600" b="1" dirty="0" err="1">
                <a:solidFill>
                  <a:srgbClr val="008000"/>
                </a:solidFill>
              </a:rPr>
              <a:t>mặt</a:t>
            </a:r>
            <a:r>
              <a:rPr lang="en-US" sz="3600" b="1" dirty="0">
                <a:solidFill>
                  <a:srgbClr val="008000"/>
                </a:solidFill>
              </a:rPr>
              <a:t> 2 </a:t>
            </a:r>
            <a:r>
              <a:rPr lang="en-US" sz="3600" b="1" dirty="0" err="1">
                <a:solidFill>
                  <a:srgbClr val="008000"/>
                </a:solidFill>
              </a:rPr>
              <a:t>chấm</a:t>
            </a:r>
            <a:r>
              <a:rPr lang="en-US" sz="3600" b="1" dirty="0">
                <a:solidFill>
                  <a:srgbClr val="008000"/>
                </a:solidFill>
              </a:rPr>
              <a:t> </a:t>
            </a:r>
            <a:r>
              <a:rPr lang="en-US" sz="3600" b="1" dirty="0" err="1">
                <a:solidFill>
                  <a:srgbClr val="008000"/>
                </a:solidFill>
              </a:rPr>
              <a:t>là</a:t>
            </a:r>
            <a:r>
              <a:rPr lang="en-US" sz="3600" b="1" dirty="0">
                <a:solidFill>
                  <a:srgbClr val="008000"/>
                </a:solidFill>
              </a:rPr>
              <a:t> </a:t>
            </a:r>
            <a:r>
              <a:rPr lang="en-US" sz="3600" b="1" dirty="0" err="1">
                <a:solidFill>
                  <a:srgbClr val="008000"/>
                </a:solidFill>
              </a:rPr>
              <a:t>bao</a:t>
            </a:r>
            <a:r>
              <a:rPr lang="en-US" sz="3600" b="1" dirty="0">
                <a:solidFill>
                  <a:srgbClr val="008000"/>
                </a:solidFill>
              </a:rPr>
              <a:t> </a:t>
            </a:r>
            <a:r>
              <a:rPr lang="en-US" sz="3600" b="1" dirty="0" err="1">
                <a:solidFill>
                  <a:srgbClr val="008000"/>
                </a:solidFill>
              </a:rPr>
              <a:t>nhiêu</a:t>
            </a:r>
            <a:r>
              <a:rPr lang="en-US" sz="3600" b="1" dirty="0">
                <a:solidFill>
                  <a:srgbClr val="008000"/>
                </a:solidFill>
              </a:rPr>
              <a:t>?</a:t>
            </a:r>
          </a:p>
        </p:txBody>
      </p:sp>
      <mc:AlternateContent xmlns:mc="http://schemas.openxmlformats.org/markup-compatibility/2006" xmlns:a14="http://schemas.microsoft.com/office/drawing/2010/main">
        <mc:Choice Requires="a14">
          <p:sp>
            <p:nvSpPr>
              <p:cNvPr id="6" name="TextBox 5"/>
              <p:cNvSpPr txBox="1"/>
              <p:nvPr/>
            </p:nvSpPr>
            <p:spPr>
              <a:xfrm>
                <a:off x="2538267" y="4736795"/>
                <a:ext cx="8375626" cy="1324786"/>
              </a:xfrm>
              <a:prstGeom prst="rect">
                <a:avLst/>
              </a:prstGeom>
              <a:noFill/>
            </p:spPr>
            <p:txBody>
              <a:bodyPr wrap="none" rtlCol="0">
                <a:spAutoFit/>
              </a:bodyPr>
              <a:lstStyle/>
              <a:p>
                <a:r>
                  <a:rPr lang="en-US" sz="3200" b="1" dirty="0" smtClean="0">
                    <a:solidFill>
                      <a:srgbClr val="0000FF"/>
                    </a:solidFill>
                  </a:rPr>
                  <a:t>Câu </a:t>
                </a:r>
                <a:r>
                  <a:rPr lang="en-US" sz="3200" b="1" dirty="0" err="1" smtClean="0">
                    <a:solidFill>
                      <a:srgbClr val="0000FF"/>
                    </a:solidFill>
                  </a:rPr>
                  <a:t>trả</a:t>
                </a:r>
                <a:r>
                  <a:rPr lang="en-US" sz="3200" b="1" dirty="0" smtClean="0">
                    <a:solidFill>
                      <a:srgbClr val="0000FF"/>
                    </a:solidFill>
                  </a:rPr>
                  <a:t> </a:t>
                </a:r>
                <a:r>
                  <a:rPr lang="en-US" sz="3200" b="1" dirty="0" err="1" smtClean="0">
                    <a:solidFill>
                      <a:srgbClr val="0000FF"/>
                    </a:solidFill>
                  </a:rPr>
                  <a:t>lời</a:t>
                </a:r>
                <a:r>
                  <a:rPr lang="en-US" sz="3200" b="1" dirty="0" smtClean="0">
                    <a:solidFill>
                      <a:srgbClr val="0000FF"/>
                    </a:solidFill>
                  </a:rPr>
                  <a:t>: </a:t>
                </a:r>
                <a:r>
                  <a:rPr lang="en-US" sz="3200" b="1" dirty="0" err="1" smtClean="0">
                    <a:solidFill>
                      <a:srgbClr val="0000FF"/>
                    </a:solidFill>
                  </a:rPr>
                  <a:t>Xác</a:t>
                </a:r>
                <a:r>
                  <a:rPr lang="en-US" sz="3200" b="1" dirty="0" smtClean="0">
                    <a:solidFill>
                      <a:srgbClr val="0000FF"/>
                    </a:solidFill>
                  </a:rPr>
                  <a:t> </a:t>
                </a:r>
                <a:r>
                  <a:rPr lang="en-US" sz="3200" b="1" dirty="0" err="1" smtClean="0">
                    <a:solidFill>
                      <a:srgbClr val="0000FF"/>
                    </a:solidFill>
                  </a:rPr>
                  <a:t>suất</a:t>
                </a:r>
                <a:r>
                  <a:rPr lang="en-US" sz="3200" b="1" dirty="0" smtClean="0">
                    <a:solidFill>
                      <a:srgbClr val="0000FF"/>
                    </a:solidFill>
                  </a:rPr>
                  <a:t> </a:t>
                </a:r>
                <a:r>
                  <a:rPr lang="en-US" sz="3200" b="1" dirty="0" err="1" smtClean="0">
                    <a:solidFill>
                      <a:srgbClr val="0000FF"/>
                    </a:solidFill>
                  </a:rPr>
                  <a:t>thực</a:t>
                </a:r>
                <a:r>
                  <a:rPr lang="en-US" sz="3200" b="1" dirty="0" smtClean="0">
                    <a:solidFill>
                      <a:srgbClr val="0000FF"/>
                    </a:solidFill>
                  </a:rPr>
                  <a:t> </a:t>
                </a:r>
                <a:r>
                  <a:rPr lang="en-US" sz="3200" b="1" dirty="0" err="1" smtClean="0">
                    <a:solidFill>
                      <a:srgbClr val="0000FF"/>
                    </a:solidFill>
                  </a:rPr>
                  <a:t>nghiệm</a:t>
                </a:r>
                <a:r>
                  <a:rPr lang="en-US" sz="3200" b="1" dirty="0" smtClean="0">
                    <a:solidFill>
                      <a:srgbClr val="0000FF"/>
                    </a:solidFill>
                  </a:rPr>
                  <a:t> </a:t>
                </a:r>
                <a:r>
                  <a:rPr lang="en-US" sz="3200" b="1" dirty="0" err="1" smtClean="0">
                    <a:solidFill>
                      <a:srgbClr val="0000FF"/>
                    </a:solidFill>
                  </a:rPr>
                  <a:t>xuất</a:t>
                </a:r>
                <a:r>
                  <a:rPr lang="en-US" sz="3200" b="1" dirty="0" smtClean="0">
                    <a:solidFill>
                      <a:srgbClr val="0000FF"/>
                    </a:solidFill>
                  </a:rPr>
                  <a:t> </a:t>
                </a:r>
                <a:r>
                  <a:rPr lang="en-US" sz="3200" b="1" dirty="0" err="1" smtClean="0">
                    <a:solidFill>
                      <a:srgbClr val="0000FF"/>
                    </a:solidFill>
                  </a:rPr>
                  <a:t>hiện</a:t>
                </a:r>
                <a:r>
                  <a:rPr lang="en-US" sz="3200" b="1" dirty="0" smtClean="0">
                    <a:solidFill>
                      <a:srgbClr val="0000FF"/>
                    </a:solidFill>
                  </a:rPr>
                  <a:t> </a:t>
                </a:r>
                <a:r>
                  <a:rPr lang="en-US" sz="3200" b="1" dirty="0" err="1" smtClean="0">
                    <a:solidFill>
                      <a:srgbClr val="0000FF"/>
                    </a:solidFill>
                  </a:rPr>
                  <a:t>mặt</a:t>
                </a:r>
                <a:r>
                  <a:rPr lang="en-US" sz="3200" b="1" dirty="0" smtClean="0">
                    <a:solidFill>
                      <a:srgbClr val="0000FF"/>
                    </a:solidFill>
                  </a:rPr>
                  <a:t> </a:t>
                </a:r>
              </a:p>
              <a:p>
                <a:r>
                  <a:rPr lang="en-US" sz="3200" b="1" dirty="0" smtClean="0">
                    <a:solidFill>
                      <a:srgbClr val="0000FF"/>
                    </a:solidFill>
                  </a:rPr>
                  <a:t>2 </a:t>
                </a:r>
                <a:r>
                  <a:rPr lang="en-US" sz="3200" b="1" dirty="0" err="1" smtClean="0">
                    <a:solidFill>
                      <a:srgbClr val="0000FF"/>
                    </a:solidFill>
                  </a:rPr>
                  <a:t>chấm</a:t>
                </a:r>
                <a:r>
                  <a:rPr lang="en-US" sz="3200" b="1" dirty="0" smtClean="0">
                    <a:solidFill>
                      <a:srgbClr val="0000FF"/>
                    </a:solidFill>
                  </a:rPr>
                  <a:t> </a:t>
                </a:r>
                <a:r>
                  <a:rPr lang="en-US" sz="3200" b="1" dirty="0" err="1" smtClean="0">
                    <a:solidFill>
                      <a:srgbClr val="0000FF"/>
                    </a:solidFill>
                  </a:rPr>
                  <a:t>là</a:t>
                </a:r>
                <a:r>
                  <a:rPr lang="en-US" sz="3200" b="1" dirty="0" smtClean="0">
                    <a:solidFill>
                      <a:srgbClr val="0000FF"/>
                    </a:solidFill>
                  </a:rPr>
                  <a:t>: </a:t>
                </a:r>
                <a14:m>
                  <m:oMath xmlns:m="http://schemas.openxmlformats.org/officeDocument/2006/math">
                    <m:f>
                      <m:fPr>
                        <m:ctrlPr>
                          <a:rPr lang="en-US" sz="3200" b="1" i="1" smtClean="0">
                            <a:solidFill>
                              <a:srgbClr val="0000FF"/>
                            </a:solidFill>
                            <a:latin typeface="Cambria Math"/>
                          </a:rPr>
                        </m:ctrlPr>
                      </m:fPr>
                      <m:num>
                        <m:r>
                          <a:rPr lang="en-US" sz="3200" b="1" i="1" smtClean="0">
                            <a:solidFill>
                              <a:srgbClr val="0000FF"/>
                            </a:solidFill>
                            <a:latin typeface="Cambria Math"/>
                          </a:rPr>
                          <m:t>𝟑</m:t>
                        </m:r>
                      </m:num>
                      <m:den>
                        <m:r>
                          <a:rPr lang="en-US" sz="3200" b="1" i="1" smtClean="0">
                            <a:solidFill>
                              <a:srgbClr val="0000FF"/>
                            </a:solidFill>
                            <a:latin typeface="Cambria Math"/>
                          </a:rPr>
                          <m:t>𝟏𝟑</m:t>
                        </m:r>
                      </m:den>
                    </m:f>
                  </m:oMath>
                </a14:m>
                <a:endParaRPr lang="en-US" sz="3200" b="1" dirty="0">
                  <a:solidFill>
                    <a:srgbClr val="0000FF"/>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38267" y="4736795"/>
                <a:ext cx="8375626" cy="1324786"/>
              </a:xfrm>
              <a:prstGeom prst="rect">
                <a:avLst/>
              </a:prstGeom>
              <a:blipFill rotWithShape="1">
                <a:blip r:embed="rId4"/>
                <a:stretch>
                  <a:fillRect l="-1820" t="-5991" b="-5069"/>
                </a:stretch>
              </a:blipFill>
            </p:spPr>
            <p:txBody>
              <a:bodyPr/>
              <a:lstStyle/>
              <a:p>
                <a:r>
                  <a:rPr lang="en-US">
                    <a:noFill/>
                  </a:rPr>
                  <a:t> </a:t>
                </a:r>
              </a:p>
            </p:txBody>
          </p:sp>
        </mc:Fallback>
      </mc:AlternateContent>
      <p:pic>
        <p:nvPicPr>
          <p:cNvPr id="8" name="Picture 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50544">
            <a:off x="10029011" y="13057"/>
            <a:ext cx="1769764" cy="3559369"/>
          </a:xfrm>
          <a:prstGeom prst="rect">
            <a:avLst/>
          </a:prstGeom>
        </p:spPr>
      </p:pic>
    </p:spTree>
    <p:extLst>
      <p:ext uri="{BB962C8B-B14F-4D97-AF65-F5344CB8AC3E}">
        <p14:creationId xmlns:p14="http://schemas.microsoft.com/office/powerpoint/2010/main" val="274108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98658" y="1509181"/>
            <a:ext cx="8173933" cy="1754326"/>
          </a:xfrm>
          <a:prstGeom prst="rect">
            <a:avLst/>
          </a:prstGeom>
          <a:noFill/>
        </p:spPr>
        <p:txBody>
          <a:bodyPr wrap="square" rtlCol="0">
            <a:spAutoFit/>
          </a:bodyPr>
          <a:lstStyle/>
          <a:p>
            <a:r>
              <a:rPr lang="en-US" sz="3600" b="1" dirty="0" err="1" smtClean="0">
                <a:solidFill>
                  <a:srgbClr val="008000"/>
                </a:solidFill>
              </a:rPr>
              <a:t>Nếu</a:t>
            </a:r>
            <a:r>
              <a:rPr lang="en-US" sz="3600" b="1" dirty="0" smtClean="0">
                <a:solidFill>
                  <a:srgbClr val="008000"/>
                </a:solidFill>
              </a:rPr>
              <a:t> </a:t>
            </a:r>
            <a:r>
              <a:rPr lang="en-US" sz="3600" b="1" dirty="0" err="1" smtClean="0">
                <a:solidFill>
                  <a:srgbClr val="008000"/>
                </a:solidFill>
              </a:rPr>
              <a:t>tung</a:t>
            </a:r>
            <a:r>
              <a:rPr lang="en-US" sz="3600" b="1" dirty="0" smtClean="0">
                <a:solidFill>
                  <a:srgbClr val="008000"/>
                </a:solidFill>
              </a:rPr>
              <a:t> </a:t>
            </a:r>
            <a:r>
              <a:rPr lang="en-US" sz="3600" b="1" dirty="0" err="1" smtClean="0">
                <a:solidFill>
                  <a:srgbClr val="008000"/>
                </a:solidFill>
              </a:rPr>
              <a:t>đồng</a:t>
            </a:r>
            <a:r>
              <a:rPr lang="en-US" sz="3600" b="1" dirty="0" smtClean="0">
                <a:solidFill>
                  <a:srgbClr val="008000"/>
                </a:solidFill>
              </a:rPr>
              <a:t> </a:t>
            </a:r>
            <a:r>
              <a:rPr lang="en-US" sz="3600" b="1" dirty="0" err="1" smtClean="0">
                <a:solidFill>
                  <a:srgbClr val="008000"/>
                </a:solidFill>
              </a:rPr>
              <a:t>xu</a:t>
            </a:r>
            <a:r>
              <a:rPr lang="en-US" sz="3600" b="1" dirty="0" smtClean="0">
                <a:solidFill>
                  <a:srgbClr val="008000"/>
                </a:solidFill>
              </a:rPr>
              <a:t> 13 </a:t>
            </a:r>
            <a:r>
              <a:rPr lang="en-US" sz="3600" b="1" dirty="0" err="1" smtClean="0">
                <a:solidFill>
                  <a:srgbClr val="008000"/>
                </a:solidFill>
              </a:rPr>
              <a:t>lần</a:t>
            </a:r>
            <a:r>
              <a:rPr lang="en-US" sz="3600" b="1" dirty="0" smtClean="0">
                <a:solidFill>
                  <a:srgbClr val="008000"/>
                </a:solidFill>
              </a:rPr>
              <a:t> </a:t>
            </a:r>
            <a:r>
              <a:rPr lang="en-US" sz="3600" b="1" dirty="0" err="1" smtClean="0">
                <a:solidFill>
                  <a:srgbClr val="008000"/>
                </a:solidFill>
              </a:rPr>
              <a:t>liên</a:t>
            </a:r>
            <a:r>
              <a:rPr lang="en-US" sz="3600" b="1" dirty="0" smtClean="0">
                <a:solidFill>
                  <a:srgbClr val="008000"/>
                </a:solidFill>
              </a:rPr>
              <a:t> </a:t>
            </a:r>
            <a:r>
              <a:rPr lang="en-US" sz="3600" b="1" dirty="0" err="1" smtClean="0">
                <a:solidFill>
                  <a:srgbClr val="008000"/>
                </a:solidFill>
              </a:rPr>
              <a:t>tiếp</a:t>
            </a:r>
            <a:r>
              <a:rPr lang="en-US" sz="3600" b="1" dirty="0" smtClean="0">
                <a:solidFill>
                  <a:srgbClr val="008000"/>
                </a:solidFill>
              </a:rPr>
              <a:t>, </a:t>
            </a:r>
            <a:r>
              <a:rPr lang="en-US" sz="3600" b="1" dirty="0" err="1" smtClean="0">
                <a:solidFill>
                  <a:srgbClr val="008000"/>
                </a:solidFill>
              </a:rPr>
              <a:t>có</a:t>
            </a:r>
            <a:r>
              <a:rPr lang="en-US" sz="3600" b="1" dirty="0" smtClean="0">
                <a:solidFill>
                  <a:srgbClr val="008000"/>
                </a:solidFill>
              </a:rPr>
              <a:t> </a:t>
            </a:r>
          </a:p>
          <a:p>
            <a:r>
              <a:rPr lang="en-US" sz="3600" b="1" dirty="0" smtClean="0">
                <a:solidFill>
                  <a:srgbClr val="008000"/>
                </a:solidFill>
              </a:rPr>
              <a:t>7 </a:t>
            </a:r>
            <a:r>
              <a:rPr lang="en-US" sz="3600" b="1" dirty="0" err="1" smtClean="0">
                <a:solidFill>
                  <a:srgbClr val="008000"/>
                </a:solidFill>
              </a:rPr>
              <a:t>lần</a:t>
            </a:r>
            <a:r>
              <a:rPr lang="en-US" sz="3600" b="1" dirty="0" smtClean="0">
                <a:solidFill>
                  <a:srgbClr val="008000"/>
                </a:solidFill>
              </a:rPr>
              <a:t> </a:t>
            </a:r>
            <a:r>
              <a:rPr lang="en-US" sz="3600" b="1" dirty="0" err="1" smtClean="0">
                <a:solidFill>
                  <a:srgbClr val="008000"/>
                </a:solidFill>
              </a:rPr>
              <a:t>xuất</a:t>
            </a:r>
            <a:r>
              <a:rPr lang="en-US" sz="3600" b="1" dirty="0" smtClean="0">
                <a:solidFill>
                  <a:srgbClr val="008000"/>
                </a:solidFill>
              </a:rPr>
              <a:t> </a:t>
            </a:r>
            <a:r>
              <a:rPr lang="en-US" sz="3600" b="1" dirty="0" err="1" smtClean="0">
                <a:solidFill>
                  <a:srgbClr val="008000"/>
                </a:solidFill>
              </a:rPr>
              <a:t>hiện</a:t>
            </a:r>
            <a:r>
              <a:rPr lang="en-US" sz="3600" b="1" dirty="0" smtClean="0">
                <a:solidFill>
                  <a:srgbClr val="008000"/>
                </a:solidFill>
              </a:rPr>
              <a:t> </a:t>
            </a:r>
            <a:r>
              <a:rPr lang="en-US" sz="3600" b="1" dirty="0" err="1" smtClean="0">
                <a:solidFill>
                  <a:srgbClr val="008000"/>
                </a:solidFill>
              </a:rPr>
              <a:t>mặt</a:t>
            </a:r>
            <a:r>
              <a:rPr lang="en-US" sz="3600" b="1" dirty="0" smtClean="0">
                <a:solidFill>
                  <a:srgbClr val="008000"/>
                </a:solidFill>
              </a:rPr>
              <a:t> S </a:t>
            </a:r>
            <a:r>
              <a:rPr lang="en-US" sz="3600" b="1" dirty="0" err="1" smtClean="0">
                <a:solidFill>
                  <a:srgbClr val="008000"/>
                </a:solidFill>
              </a:rPr>
              <a:t>thì</a:t>
            </a:r>
            <a:r>
              <a:rPr lang="en-US" sz="3600" b="1" dirty="0" smtClean="0">
                <a:solidFill>
                  <a:srgbClr val="008000"/>
                </a:solidFill>
              </a:rPr>
              <a:t> </a:t>
            </a:r>
            <a:r>
              <a:rPr lang="en-US" sz="3600" b="1" dirty="0" err="1" smtClean="0">
                <a:solidFill>
                  <a:srgbClr val="008000"/>
                </a:solidFill>
              </a:rPr>
              <a:t>xác</a:t>
            </a:r>
            <a:r>
              <a:rPr lang="en-US" sz="3600" b="1" dirty="0" smtClean="0">
                <a:solidFill>
                  <a:srgbClr val="008000"/>
                </a:solidFill>
              </a:rPr>
              <a:t> </a:t>
            </a:r>
            <a:r>
              <a:rPr lang="en-US" sz="3600" b="1" dirty="0" err="1" smtClean="0">
                <a:solidFill>
                  <a:srgbClr val="008000"/>
                </a:solidFill>
              </a:rPr>
              <a:t>suất</a:t>
            </a:r>
            <a:r>
              <a:rPr lang="en-US" sz="3600" b="1" dirty="0" smtClean="0">
                <a:solidFill>
                  <a:srgbClr val="008000"/>
                </a:solidFill>
              </a:rPr>
              <a:t> </a:t>
            </a:r>
            <a:r>
              <a:rPr lang="en-US" sz="3600" b="1" dirty="0" err="1" smtClean="0">
                <a:solidFill>
                  <a:srgbClr val="008000"/>
                </a:solidFill>
              </a:rPr>
              <a:t>thực</a:t>
            </a:r>
            <a:r>
              <a:rPr lang="en-US" sz="3600" b="1" dirty="0" smtClean="0">
                <a:solidFill>
                  <a:srgbClr val="008000"/>
                </a:solidFill>
              </a:rPr>
              <a:t> </a:t>
            </a:r>
            <a:r>
              <a:rPr lang="en-US" sz="3600" b="1" dirty="0" err="1" smtClean="0">
                <a:solidFill>
                  <a:srgbClr val="008000"/>
                </a:solidFill>
              </a:rPr>
              <a:t>nghiệm</a:t>
            </a:r>
            <a:r>
              <a:rPr lang="en-US" sz="3600" b="1" dirty="0" smtClean="0">
                <a:solidFill>
                  <a:srgbClr val="008000"/>
                </a:solidFill>
              </a:rPr>
              <a:t> </a:t>
            </a:r>
            <a:r>
              <a:rPr lang="en-US" sz="3600" b="1" dirty="0" err="1" smtClean="0">
                <a:solidFill>
                  <a:srgbClr val="008000"/>
                </a:solidFill>
              </a:rPr>
              <a:t>xuất</a:t>
            </a:r>
            <a:r>
              <a:rPr lang="en-US" sz="3600" b="1" dirty="0" smtClean="0">
                <a:solidFill>
                  <a:srgbClr val="008000"/>
                </a:solidFill>
              </a:rPr>
              <a:t> </a:t>
            </a:r>
            <a:r>
              <a:rPr lang="en-US" sz="3600" b="1" dirty="0" err="1" smtClean="0">
                <a:solidFill>
                  <a:srgbClr val="008000"/>
                </a:solidFill>
              </a:rPr>
              <a:t>hiện</a:t>
            </a:r>
            <a:r>
              <a:rPr lang="en-US" sz="3600" b="1" dirty="0" smtClean="0">
                <a:solidFill>
                  <a:srgbClr val="008000"/>
                </a:solidFill>
              </a:rPr>
              <a:t> </a:t>
            </a:r>
            <a:r>
              <a:rPr lang="en-US" sz="3600" b="1" dirty="0" err="1" smtClean="0">
                <a:solidFill>
                  <a:srgbClr val="008000"/>
                </a:solidFill>
              </a:rPr>
              <a:t>mặt</a:t>
            </a:r>
            <a:r>
              <a:rPr lang="en-US" sz="3600" b="1" dirty="0" smtClean="0">
                <a:solidFill>
                  <a:srgbClr val="008000"/>
                </a:solidFill>
              </a:rPr>
              <a:t> S </a:t>
            </a:r>
            <a:r>
              <a:rPr lang="en-US" sz="3600" b="1" dirty="0" err="1" smtClean="0">
                <a:solidFill>
                  <a:srgbClr val="008000"/>
                </a:solidFill>
              </a:rPr>
              <a:t>là</a:t>
            </a:r>
            <a:r>
              <a:rPr lang="en-US" sz="3600" b="1" dirty="0" smtClean="0">
                <a:solidFill>
                  <a:srgbClr val="008000"/>
                </a:solidFill>
              </a:rPr>
              <a:t> </a:t>
            </a:r>
            <a:r>
              <a:rPr lang="en-US" sz="3600" b="1" dirty="0" err="1" smtClean="0">
                <a:solidFill>
                  <a:srgbClr val="008000"/>
                </a:solidFill>
              </a:rPr>
              <a:t>bao</a:t>
            </a:r>
            <a:r>
              <a:rPr lang="en-US" sz="3600" b="1" dirty="0" smtClean="0">
                <a:solidFill>
                  <a:srgbClr val="008000"/>
                </a:solidFill>
              </a:rPr>
              <a:t> </a:t>
            </a:r>
            <a:r>
              <a:rPr lang="en-US" sz="3600" b="1" dirty="0" err="1" smtClean="0">
                <a:solidFill>
                  <a:srgbClr val="008000"/>
                </a:solidFill>
              </a:rPr>
              <a:t>nhiêu</a:t>
            </a:r>
            <a:r>
              <a:rPr lang="en-US" sz="3600" b="1" dirty="0" smtClean="0">
                <a:solidFill>
                  <a:srgbClr val="008000"/>
                </a:solidFill>
              </a:rPr>
              <a:t>?</a:t>
            </a:r>
            <a:endParaRPr lang="en-US" sz="3600" b="1" dirty="0">
              <a:solidFill>
                <a:srgbClr val="008000"/>
              </a:solidFill>
            </a:endParaRPr>
          </a:p>
        </p:txBody>
      </p:sp>
      <mc:AlternateContent xmlns:mc="http://schemas.openxmlformats.org/markup-compatibility/2006" xmlns:a14="http://schemas.microsoft.com/office/drawing/2010/main">
        <mc:Choice Requires="a14">
          <p:sp>
            <p:nvSpPr>
              <p:cNvPr id="6" name="TextBox 5"/>
              <p:cNvSpPr txBox="1"/>
              <p:nvPr/>
            </p:nvSpPr>
            <p:spPr>
              <a:xfrm>
                <a:off x="2517219" y="3592695"/>
                <a:ext cx="8355372" cy="1817229"/>
              </a:xfrm>
              <a:prstGeom prst="rect">
                <a:avLst/>
              </a:prstGeom>
              <a:noFill/>
            </p:spPr>
            <p:txBody>
              <a:bodyPr wrap="square" rtlCol="0">
                <a:spAutoFit/>
              </a:bodyPr>
              <a:lstStyle/>
              <a:p>
                <a:r>
                  <a:rPr lang="en-US" sz="3200" b="1" dirty="0" smtClean="0">
                    <a:solidFill>
                      <a:srgbClr val="0000FF"/>
                    </a:solidFill>
                  </a:rPr>
                  <a:t>Câu </a:t>
                </a:r>
                <a:r>
                  <a:rPr lang="en-US" sz="3200" b="1" dirty="0" err="1" smtClean="0">
                    <a:solidFill>
                      <a:srgbClr val="0000FF"/>
                    </a:solidFill>
                  </a:rPr>
                  <a:t>trả</a:t>
                </a:r>
                <a:r>
                  <a:rPr lang="en-US" sz="3200" b="1" dirty="0" smtClean="0">
                    <a:solidFill>
                      <a:srgbClr val="0000FF"/>
                    </a:solidFill>
                  </a:rPr>
                  <a:t> </a:t>
                </a:r>
                <a:r>
                  <a:rPr lang="en-US" sz="3200" b="1" dirty="0" err="1" smtClean="0">
                    <a:solidFill>
                      <a:srgbClr val="0000FF"/>
                    </a:solidFill>
                  </a:rPr>
                  <a:t>lời</a:t>
                </a:r>
                <a:r>
                  <a:rPr lang="en-US" sz="3200" b="1" dirty="0" smtClean="0">
                    <a:solidFill>
                      <a:srgbClr val="0000FF"/>
                    </a:solidFill>
                  </a:rPr>
                  <a:t>: </a:t>
                </a:r>
              </a:p>
              <a:p>
                <a:r>
                  <a:rPr lang="en-US" sz="3200" b="1" dirty="0" err="1" smtClean="0">
                    <a:solidFill>
                      <a:srgbClr val="0000FF"/>
                    </a:solidFill>
                  </a:rPr>
                  <a:t>Xác</a:t>
                </a:r>
                <a:r>
                  <a:rPr lang="en-US" sz="3200" b="1" dirty="0" smtClean="0">
                    <a:solidFill>
                      <a:srgbClr val="0000FF"/>
                    </a:solidFill>
                  </a:rPr>
                  <a:t> </a:t>
                </a:r>
                <a:r>
                  <a:rPr lang="en-US" sz="3200" b="1" dirty="0" err="1" smtClean="0">
                    <a:solidFill>
                      <a:srgbClr val="0000FF"/>
                    </a:solidFill>
                  </a:rPr>
                  <a:t>suất</a:t>
                </a:r>
                <a:r>
                  <a:rPr lang="en-US" sz="3200" b="1" dirty="0" smtClean="0">
                    <a:solidFill>
                      <a:srgbClr val="0000FF"/>
                    </a:solidFill>
                  </a:rPr>
                  <a:t> </a:t>
                </a:r>
                <a:r>
                  <a:rPr lang="en-US" sz="3200" b="1" dirty="0" err="1" smtClean="0">
                    <a:solidFill>
                      <a:srgbClr val="0000FF"/>
                    </a:solidFill>
                  </a:rPr>
                  <a:t>thực</a:t>
                </a:r>
                <a:r>
                  <a:rPr lang="en-US" sz="3200" b="1" dirty="0" smtClean="0">
                    <a:solidFill>
                      <a:srgbClr val="0000FF"/>
                    </a:solidFill>
                  </a:rPr>
                  <a:t> </a:t>
                </a:r>
                <a:r>
                  <a:rPr lang="en-US" sz="3200" b="1" dirty="0" err="1" smtClean="0">
                    <a:solidFill>
                      <a:srgbClr val="0000FF"/>
                    </a:solidFill>
                  </a:rPr>
                  <a:t>nghiệm</a:t>
                </a:r>
                <a:r>
                  <a:rPr lang="en-US" sz="3200" b="1" dirty="0" smtClean="0">
                    <a:solidFill>
                      <a:srgbClr val="0000FF"/>
                    </a:solidFill>
                  </a:rPr>
                  <a:t> </a:t>
                </a:r>
                <a:r>
                  <a:rPr lang="en-US" sz="3200" b="1" dirty="0" err="1" smtClean="0">
                    <a:solidFill>
                      <a:srgbClr val="0000FF"/>
                    </a:solidFill>
                  </a:rPr>
                  <a:t>xuất</a:t>
                </a:r>
                <a:r>
                  <a:rPr lang="en-US" sz="3200" b="1" dirty="0" smtClean="0">
                    <a:solidFill>
                      <a:srgbClr val="0000FF"/>
                    </a:solidFill>
                  </a:rPr>
                  <a:t> </a:t>
                </a:r>
                <a:r>
                  <a:rPr lang="en-US" sz="3200" b="1" dirty="0" err="1" smtClean="0">
                    <a:solidFill>
                      <a:srgbClr val="0000FF"/>
                    </a:solidFill>
                  </a:rPr>
                  <a:t>hiện</a:t>
                </a:r>
                <a:r>
                  <a:rPr lang="en-US" sz="3200" b="1" dirty="0" smtClean="0">
                    <a:solidFill>
                      <a:srgbClr val="0000FF"/>
                    </a:solidFill>
                  </a:rPr>
                  <a:t> </a:t>
                </a:r>
                <a:r>
                  <a:rPr lang="en-US" sz="3200" b="1" dirty="0" err="1" smtClean="0">
                    <a:solidFill>
                      <a:srgbClr val="0000FF"/>
                    </a:solidFill>
                  </a:rPr>
                  <a:t>mặt</a:t>
                </a:r>
                <a:endParaRPr lang="en-US" sz="3200" b="1" dirty="0" smtClean="0">
                  <a:solidFill>
                    <a:srgbClr val="0000FF"/>
                  </a:solidFill>
                </a:endParaRPr>
              </a:p>
              <a:p>
                <a:r>
                  <a:rPr lang="en-US" sz="3200" b="1" dirty="0" smtClean="0">
                    <a:solidFill>
                      <a:srgbClr val="0000FF"/>
                    </a:solidFill>
                  </a:rPr>
                  <a:t> S </a:t>
                </a:r>
                <a:r>
                  <a:rPr lang="en-US" sz="3200" b="1" dirty="0" err="1" smtClean="0">
                    <a:solidFill>
                      <a:srgbClr val="0000FF"/>
                    </a:solidFill>
                  </a:rPr>
                  <a:t>là</a:t>
                </a:r>
                <a:r>
                  <a:rPr lang="en-US" sz="3200" b="1" dirty="0" smtClean="0">
                    <a:solidFill>
                      <a:srgbClr val="0000FF"/>
                    </a:solidFill>
                  </a:rPr>
                  <a:t>: </a:t>
                </a:r>
                <a14:m>
                  <m:oMath xmlns:m="http://schemas.openxmlformats.org/officeDocument/2006/math">
                    <m:f>
                      <m:fPr>
                        <m:ctrlPr>
                          <a:rPr lang="en-US" sz="3200" b="1" i="1" smtClean="0">
                            <a:solidFill>
                              <a:srgbClr val="0000FF"/>
                            </a:solidFill>
                            <a:latin typeface="Cambria Math"/>
                          </a:rPr>
                        </m:ctrlPr>
                      </m:fPr>
                      <m:num>
                        <m:r>
                          <a:rPr lang="en-US" sz="3200" b="1" i="1" smtClean="0">
                            <a:solidFill>
                              <a:srgbClr val="0000FF"/>
                            </a:solidFill>
                            <a:latin typeface="Cambria Math"/>
                          </a:rPr>
                          <m:t>𝟕</m:t>
                        </m:r>
                      </m:num>
                      <m:den>
                        <m:r>
                          <a:rPr lang="en-US" sz="3200" b="1" i="1" smtClean="0">
                            <a:solidFill>
                              <a:srgbClr val="0000FF"/>
                            </a:solidFill>
                            <a:latin typeface="Cambria Math"/>
                          </a:rPr>
                          <m:t>𝟏𝟑</m:t>
                        </m:r>
                      </m:den>
                    </m:f>
                  </m:oMath>
                </a14:m>
                <a:endParaRPr lang="en-US" sz="3200" b="1" dirty="0">
                  <a:solidFill>
                    <a:srgbClr val="0000FF"/>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17219" y="3592695"/>
                <a:ext cx="8355372" cy="1817229"/>
              </a:xfrm>
              <a:prstGeom prst="rect">
                <a:avLst/>
              </a:prstGeom>
              <a:blipFill rotWithShape="1">
                <a:blip r:embed="rId4"/>
                <a:stretch>
                  <a:fillRect l="-1896" t="-4362" b="-3020"/>
                </a:stretch>
              </a:blipFill>
            </p:spPr>
            <p:txBody>
              <a:bodyPr/>
              <a:lstStyle/>
              <a:p>
                <a:r>
                  <a:rPr lang="en-US">
                    <a:noFill/>
                  </a:rPr>
                  <a:t> </a:t>
                </a:r>
              </a:p>
            </p:txBody>
          </p:sp>
        </mc:Fallback>
      </mc:AlternateContent>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9852">
            <a:off x="10016932" y="208540"/>
            <a:ext cx="2175133" cy="3385256"/>
          </a:xfrm>
          <a:prstGeom prst="rect">
            <a:avLst/>
          </a:prstGeom>
        </p:spPr>
      </p:pic>
    </p:spTree>
    <p:extLst>
      <p:ext uri="{BB962C8B-B14F-4D97-AF65-F5344CB8AC3E}">
        <p14:creationId xmlns:p14="http://schemas.microsoft.com/office/powerpoint/2010/main" val="21165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0625" y="-7104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2094" y="1095793"/>
            <a:ext cx="10293202" cy="3539430"/>
          </a:xfrm>
          <a:prstGeom prst="rect">
            <a:avLst/>
          </a:prstGeom>
          <a:noFill/>
        </p:spPr>
        <p:txBody>
          <a:bodyPr wrap="none" rtlCol="0">
            <a:spAutoFit/>
          </a:bodyPr>
          <a:lstStyle/>
          <a:p>
            <a:r>
              <a:rPr lang="en-US" sz="2800" b="1" dirty="0" err="1" smtClean="0">
                <a:solidFill>
                  <a:srgbClr val="008000"/>
                </a:solidFill>
                <a:latin typeface="Arial" pitchFamily="34" charset="0"/>
                <a:cs typeface="Arial" pitchFamily="34" charset="0"/>
              </a:rPr>
              <a:t>Một</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hộp</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có</a:t>
            </a:r>
            <a:r>
              <a:rPr lang="en-US" sz="2800" b="1" dirty="0" smtClean="0">
                <a:solidFill>
                  <a:srgbClr val="008000"/>
                </a:solidFill>
                <a:latin typeface="Arial" pitchFamily="34" charset="0"/>
                <a:cs typeface="Arial" pitchFamily="34" charset="0"/>
              </a:rPr>
              <a:t> 1 </a:t>
            </a:r>
            <a:r>
              <a:rPr lang="en-US" sz="2800" b="1" dirty="0" err="1" smtClean="0">
                <a:solidFill>
                  <a:srgbClr val="008000"/>
                </a:solidFill>
                <a:latin typeface="Arial" pitchFamily="34" charset="0"/>
                <a:cs typeface="Arial" pitchFamily="34" charset="0"/>
              </a:rPr>
              <a:t>quả</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bóng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xanh</a:t>
            </a:r>
            <a:r>
              <a:rPr lang="en-US" sz="2800" b="1" dirty="0" smtClean="0">
                <a:solidFill>
                  <a:srgbClr val="008000"/>
                </a:solidFill>
                <a:latin typeface="Arial" pitchFamily="34" charset="0"/>
                <a:cs typeface="Arial" pitchFamily="34" charset="0"/>
              </a:rPr>
              <a:t>, 1 </a:t>
            </a:r>
            <a:r>
              <a:rPr lang="en-US" sz="2800" b="1" dirty="0" err="1" smtClean="0">
                <a:solidFill>
                  <a:srgbClr val="008000"/>
                </a:solidFill>
                <a:latin typeface="Arial" pitchFamily="34" charset="0"/>
                <a:cs typeface="Arial" pitchFamily="34" charset="0"/>
              </a:rPr>
              <a:t>quả</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bóng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đỏ</a:t>
            </a:r>
            <a:r>
              <a:rPr lang="en-US" sz="2800" b="1" dirty="0" smtClean="0">
                <a:solidFill>
                  <a:srgbClr val="008000"/>
                </a:solidFill>
                <a:latin typeface="Arial" pitchFamily="34" charset="0"/>
                <a:cs typeface="Arial" pitchFamily="34" charset="0"/>
              </a:rPr>
              <a:t>,</a:t>
            </a:r>
          </a:p>
          <a:p>
            <a:r>
              <a:rPr lang="en-US" sz="2800" b="1" dirty="0" smtClean="0">
                <a:solidFill>
                  <a:srgbClr val="008000"/>
                </a:solidFill>
                <a:latin typeface="Arial" pitchFamily="34" charset="0"/>
                <a:cs typeface="Arial" pitchFamily="34" charset="0"/>
              </a:rPr>
              <a:t> 1 </a:t>
            </a:r>
            <a:r>
              <a:rPr lang="en-US" sz="2800" b="1" dirty="0" err="1" smtClean="0">
                <a:solidFill>
                  <a:srgbClr val="008000"/>
                </a:solidFill>
                <a:latin typeface="Arial" pitchFamily="34" charset="0"/>
                <a:cs typeface="Arial" pitchFamily="34" charset="0"/>
              </a:rPr>
              <a:t>quả</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bóng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vàng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kích</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thước</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khối</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lượngnhư</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nhau</a:t>
            </a:r>
            <a:r>
              <a:rPr lang="en-US" sz="2800" b="1" dirty="0" smtClean="0">
                <a:solidFill>
                  <a:srgbClr val="008000"/>
                </a:solidFill>
                <a:latin typeface="Arial" pitchFamily="34" charset="0"/>
                <a:cs typeface="Arial" pitchFamily="34" charset="0"/>
              </a:rPr>
              <a:t>. </a:t>
            </a:r>
          </a:p>
          <a:p>
            <a:r>
              <a:rPr lang="en-US" sz="2800" b="1" dirty="0" err="1" smtClean="0">
                <a:solidFill>
                  <a:srgbClr val="008000"/>
                </a:solidFill>
                <a:latin typeface="Arial" pitchFamily="34" charset="0"/>
                <a:cs typeface="Arial" pitchFamily="34" charset="0"/>
              </a:rPr>
              <a:t>Mỗi</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lần</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Hà</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lấy</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ngẫu</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nhiên</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một</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quả</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bóng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trong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hộp</a:t>
            </a:r>
            <a:r>
              <a:rPr lang="en-US" sz="2800" b="1" dirty="0" smtClean="0">
                <a:solidFill>
                  <a:srgbClr val="008000"/>
                </a:solidFill>
                <a:latin typeface="Arial" pitchFamily="34" charset="0"/>
                <a:cs typeface="Arial" pitchFamily="34" charset="0"/>
              </a:rPr>
              <a:t>, </a:t>
            </a:r>
          </a:p>
          <a:p>
            <a:r>
              <a:rPr lang="en-US" sz="2800" b="1" dirty="0" err="1" smtClean="0">
                <a:solidFill>
                  <a:srgbClr val="008000"/>
                </a:solidFill>
                <a:latin typeface="Arial" pitchFamily="34" charset="0"/>
                <a:cs typeface="Arial" pitchFamily="34" charset="0"/>
              </a:rPr>
              <a:t>ghi</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lại</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màu</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của</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quả</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bóng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đó</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và</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bỏ</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lại</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quả</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bóng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đó</a:t>
            </a:r>
            <a:r>
              <a:rPr lang="en-US" sz="2800" b="1" dirty="0" smtClean="0">
                <a:solidFill>
                  <a:srgbClr val="008000"/>
                </a:solidFill>
                <a:latin typeface="Arial" pitchFamily="34" charset="0"/>
                <a:cs typeface="Arial" pitchFamily="34" charset="0"/>
              </a:rPr>
              <a:t> </a:t>
            </a:r>
          </a:p>
          <a:p>
            <a:r>
              <a:rPr lang="en-US" sz="2800" b="1" dirty="0" err="1" smtClean="0">
                <a:solidFill>
                  <a:srgbClr val="008000"/>
                </a:solidFill>
                <a:latin typeface="Arial" pitchFamily="34" charset="0"/>
                <a:cs typeface="Arial" pitchFamily="34" charset="0"/>
              </a:rPr>
              <a:t>vào</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hộp</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Lấy</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bạn</a:t>
            </a:r>
            <a:r>
              <a:rPr lang="en-US" sz="2800" b="1" dirty="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Hà</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lấy</a:t>
            </a:r>
            <a:r>
              <a:rPr lang="en-US" sz="2800" b="1" dirty="0" smtClean="0">
                <a:solidFill>
                  <a:srgbClr val="008000"/>
                </a:solidFill>
                <a:latin typeface="Arial" pitchFamily="34" charset="0"/>
                <a:cs typeface="Arial" pitchFamily="34" charset="0"/>
              </a:rPr>
              <a:t> 15 </a:t>
            </a:r>
            <a:r>
              <a:rPr lang="en-US" sz="2800" b="1" dirty="0" err="1" smtClean="0">
                <a:solidFill>
                  <a:srgbClr val="008000"/>
                </a:solidFill>
                <a:latin typeface="Arial" pitchFamily="34" charset="0"/>
                <a:cs typeface="Arial" pitchFamily="34" charset="0"/>
              </a:rPr>
              <a:t>lần</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liên</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tiếp</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có</a:t>
            </a:r>
            <a:r>
              <a:rPr lang="en-US" sz="2800" b="1" dirty="0" smtClean="0">
                <a:solidFill>
                  <a:srgbClr val="008000"/>
                </a:solidFill>
                <a:latin typeface="Arial" pitchFamily="34" charset="0"/>
                <a:cs typeface="Arial" pitchFamily="34" charset="0"/>
              </a:rPr>
              <a:t> 5 </a:t>
            </a:r>
            <a:r>
              <a:rPr lang="en-US" sz="2800" b="1" dirty="0" err="1" smtClean="0">
                <a:solidFill>
                  <a:srgbClr val="008000"/>
                </a:solidFill>
                <a:latin typeface="Arial" pitchFamily="34" charset="0"/>
                <a:cs typeface="Arial" pitchFamily="34" charset="0"/>
              </a:rPr>
              <a:t>lần</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xuất</a:t>
            </a:r>
            <a:r>
              <a:rPr lang="en-US" sz="2800" b="1" dirty="0" smtClean="0">
                <a:solidFill>
                  <a:srgbClr val="008000"/>
                </a:solidFill>
                <a:latin typeface="Arial" pitchFamily="34" charset="0"/>
                <a:cs typeface="Arial" pitchFamily="34" charset="0"/>
              </a:rPr>
              <a:t> </a:t>
            </a:r>
          </a:p>
          <a:p>
            <a:r>
              <a:rPr lang="en-US" sz="2800" b="1" dirty="0" err="1" smtClean="0">
                <a:solidFill>
                  <a:srgbClr val="008000"/>
                </a:solidFill>
                <a:latin typeface="Arial" pitchFamily="34" charset="0"/>
                <a:cs typeface="Arial" pitchFamily="34" charset="0"/>
              </a:rPr>
              <a:t>hiệ</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màu</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vàng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thì</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xác</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suất</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thực</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nghiệm</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xuất</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hiện</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màu</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vàng</a:t>
            </a:r>
            <a:endParaRPr lang="en-US" sz="2800" b="1" dirty="0" smtClean="0">
              <a:solidFill>
                <a:srgbClr val="008000"/>
              </a:solidFill>
              <a:latin typeface="Arial" pitchFamily="34" charset="0"/>
              <a:cs typeface="Arial" pitchFamily="34" charset="0"/>
            </a:endParaRPr>
          </a:p>
          <a:p>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bằng</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bao</a:t>
            </a:r>
            <a:r>
              <a:rPr lang="en-US" sz="2800" b="1" dirty="0" smtClean="0">
                <a:solidFill>
                  <a:srgbClr val="008000"/>
                </a:solidFill>
                <a:latin typeface="Arial" pitchFamily="34" charset="0"/>
                <a:cs typeface="Arial" pitchFamily="34" charset="0"/>
              </a:rPr>
              <a:t> </a:t>
            </a:r>
            <a:r>
              <a:rPr lang="en-US" sz="2800" b="1" dirty="0" err="1" smtClean="0">
                <a:solidFill>
                  <a:srgbClr val="008000"/>
                </a:solidFill>
                <a:latin typeface="Arial" pitchFamily="34" charset="0"/>
                <a:cs typeface="Arial" pitchFamily="34" charset="0"/>
              </a:rPr>
              <a:t>nhiêu</a:t>
            </a:r>
            <a:r>
              <a:rPr lang="en-US" sz="2800" b="1" dirty="0" smtClean="0">
                <a:solidFill>
                  <a:srgbClr val="008000"/>
                </a:solidFill>
                <a:latin typeface="Arial" pitchFamily="34" charset="0"/>
                <a:cs typeface="Arial" pitchFamily="34" charset="0"/>
              </a:rPr>
              <a:t>?</a:t>
            </a:r>
          </a:p>
          <a:p>
            <a:endParaRPr lang="en-US" sz="2800" b="1" dirty="0">
              <a:solidFill>
                <a:srgbClr val="008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2116899" y="4780619"/>
                <a:ext cx="10088501" cy="1324786"/>
              </a:xfrm>
              <a:prstGeom prst="rect">
                <a:avLst/>
              </a:prstGeom>
              <a:noFill/>
            </p:spPr>
            <p:txBody>
              <a:bodyPr wrap="square" rtlCol="0">
                <a:spAutoFit/>
              </a:bodyPr>
              <a:lstStyle/>
              <a:p>
                <a:r>
                  <a:rPr lang="en-US" sz="3200" b="1" dirty="0" smtClean="0">
                    <a:solidFill>
                      <a:srgbClr val="0000FF"/>
                    </a:solidFill>
                  </a:rPr>
                  <a:t>Câu </a:t>
                </a:r>
                <a:r>
                  <a:rPr lang="en-US" sz="3200" b="1" dirty="0" err="1" smtClean="0">
                    <a:solidFill>
                      <a:srgbClr val="0000FF"/>
                    </a:solidFill>
                  </a:rPr>
                  <a:t>trả</a:t>
                </a:r>
                <a:r>
                  <a:rPr lang="en-US" sz="3200" b="1" dirty="0" smtClean="0">
                    <a:solidFill>
                      <a:srgbClr val="0000FF"/>
                    </a:solidFill>
                  </a:rPr>
                  <a:t> </a:t>
                </a:r>
                <a:r>
                  <a:rPr lang="en-US" sz="3200" b="1" dirty="0" err="1" smtClean="0">
                    <a:solidFill>
                      <a:srgbClr val="0000FF"/>
                    </a:solidFill>
                  </a:rPr>
                  <a:t>lời</a:t>
                </a:r>
                <a:r>
                  <a:rPr lang="en-US" sz="3200" b="1" dirty="0" smtClean="0">
                    <a:solidFill>
                      <a:srgbClr val="0000FF"/>
                    </a:solidFill>
                  </a:rPr>
                  <a:t>:</a:t>
                </a:r>
              </a:p>
              <a:p>
                <a:r>
                  <a:rPr lang="en-US" sz="3200" b="1" dirty="0" smtClean="0">
                    <a:solidFill>
                      <a:srgbClr val="0000FF"/>
                    </a:solidFill>
                  </a:rPr>
                  <a:t> </a:t>
                </a:r>
                <a:r>
                  <a:rPr lang="en-US" sz="3200" b="1" dirty="0" err="1" smtClean="0">
                    <a:solidFill>
                      <a:srgbClr val="0000FF"/>
                    </a:solidFill>
                  </a:rPr>
                  <a:t>Xác</a:t>
                </a:r>
                <a:r>
                  <a:rPr lang="en-US" sz="3200" b="1" dirty="0" smtClean="0">
                    <a:solidFill>
                      <a:srgbClr val="0000FF"/>
                    </a:solidFill>
                  </a:rPr>
                  <a:t> </a:t>
                </a:r>
                <a:r>
                  <a:rPr lang="en-US" sz="3200" b="1" dirty="0" err="1" smtClean="0">
                    <a:solidFill>
                      <a:srgbClr val="0000FF"/>
                    </a:solidFill>
                  </a:rPr>
                  <a:t>suất</a:t>
                </a:r>
                <a:r>
                  <a:rPr lang="en-US" sz="3200" b="1" dirty="0" smtClean="0">
                    <a:solidFill>
                      <a:srgbClr val="0000FF"/>
                    </a:solidFill>
                  </a:rPr>
                  <a:t> </a:t>
                </a:r>
                <a:r>
                  <a:rPr lang="en-US" sz="3200" b="1" dirty="0" err="1" smtClean="0">
                    <a:solidFill>
                      <a:srgbClr val="0000FF"/>
                    </a:solidFill>
                  </a:rPr>
                  <a:t>thực</a:t>
                </a:r>
                <a:r>
                  <a:rPr lang="en-US" sz="3200" b="1" dirty="0" smtClean="0">
                    <a:solidFill>
                      <a:srgbClr val="0000FF"/>
                    </a:solidFill>
                  </a:rPr>
                  <a:t> </a:t>
                </a:r>
                <a:r>
                  <a:rPr lang="en-US" sz="3200" b="1" dirty="0" err="1" smtClean="0">
                    <a:solidFill>
                      <a:srgbClr val="0000FF"/>
                    </a:solidFill>
                  </a:rPr>
                  <a:t>nghiệm</a:t>
                </a:r>
                <a:r>
                  <a:rPr lang="en-US" sz="3200" b="1" dirty="0" smtClean="0">
                    <a:solidFill>
                      <a:srgbClr val="0000FF"/>
                    </a:solidFill>
                  </a:rPr>
                  <a:t> </a:t>
                </a:r>
                <a:r>
                  <a:rPr lang="en-US" sz="3200" b="1" dirty="0" err="1" smtClean="0">
                    <a:solidFill>
                      <a:srgbClr val="0000FF"/>
                    </a:solidFill>
                  </a:rPr>
                  <a:t>xuất</a:t>
                </a:r>
                <a:r>
                  <a:rPr lang="en-US" sz="3200" b="1" dirty="0" smtClean="0">
                    <a:solidFill>
                      <a:srgbClr val="0000FF"/>
                    </a:solidFill>
                  </a:rPr>
                  <a:t> </a:t>
                </a:r>
                <a:r>
                  <a:rPr lang="en-US" sz="3200" b="1" dirty="0" err="1" smtClean="0">
                    <a:solidFill>
                      <a:srgbClr val="0000FF"/>
                    </a:solidFill>
                  </a:rPr>
                  <a:t>hiện</a:t>
                </a:r>
                <a:r>
                  <a:rPr lang="en-US" sz="3200" b="1" dirty="0" smtClean="0">
                    <a:solidFill>
                      <a:srgbClr val="0000FF"/>
                    </a:solidFill>
                  </a:rPr>
                  <a:t> </a:t>
                </a:r>
                <a:r>
                  <a:rPr lang="en-US" sz="3200" b="1" dirty="0" err="1" smtClean="0">
                    <a:solidFill>
                      <a:srgbClr val="0000FF"/>
                    </a:solidFill>
                  </a:rPr>
                  <a:t>màu</a:t>
                </a:r>
                <a:r>
                  <a:rPr lang="en-US" sz="3200" b="1" dirty="0">
                    <a:solidFill>
                      <a:srgbClr val="0000FF"/>
                    </a:solidFill>
                  </a:rPr>
                  <a:t> </a:t>
                </a:r>
                <a:r>
                  <a:rPr lang="en-US" sz="3200" b="1" dirty="0" err="1" smtClean="0">
                    <a:solidFill>
                      <a:srgbClr val="0000FF"/>
                    </a:solidFill>
                  </a:rPr>
                  <a:t>vàng</a:t>
                </a:r>
                <a:r>
                  <a:rPr lang="en-US" sz="3200" b="1" dirty="0" smtClean="0">
                    <a:solidFill>
                      <a:srgbClr val="0000FF"/>
                    </a:solidFill>
                  </a:rPr>
                  <a:t> </a:t>
                </a:r>
                <a:r>
                  <a:rPr lang="en-US" sz="3200" b="1" dirty="0" err="1" smtClean="0">
                    <a:solidFill>
                      <a:srgbClr val="0000FF"/>
                    </a:solidFill>
                  </a:rPr>
                  <a:t>là</a:t>
                </a:r>
                <a:r>
                  <a:rPr lang="en-US" sz="3200" b="1" dirty="0" smtClean="0">
                    <a:solidFill>
                      <a:srgbClr val="0000FF"/>
                    </a:solidFill>
                  </a:rPr>
                  <a:t>: </a:t>
                </a:r>
                <a14:m>
                  <m:oMath xmlns:m="http://schemas.openxmlformats.org/officeDocument/2006/math">
                    <m:f>
                      <m:fPr>
                        <m:ctrlPr>
                          <a:rPr lang="en-US" sz="3200" b="1" i="1" smtClean="0">
                            <a:solidFill>
                              <a:srgbClr val="0000FF"/>
                            </a:solidFill>
                            <a:latin typeface="Cambria Math"/>
                          </a:rPr>
                        </m:ctrlPr>
                      </m:fPr>
                      <m:num>
                        <m:r>
                          <a:rPr lang="en-US" sz="3200" b="1" i="1" smtClean="0">
                            <a:solidFill>
                              <a:srgbClr val="0000FF"/>
                            </a:solidFill>
                            <a:latin typeface="Cambria Math"/>
                          </a:rPr>
                          <m:t>𝟓</m:t>
                        </m:r>
                      </m:num>
                      <m:den>
                        <m:r>
                          <a:rPr lang="en-US" sz="3200" b="1" i="1" smtClean="0">
                            <a:solidFill>
                              <a:srgbClr val="0000FF"/>
                            </a:solidFill>
                            <a:latin typeface="Cambria Math"/>
                          </a:rPr>
                          <m:t>𝟏𝟓</m:t>
                        </m:r>
                      </m:den>
                    </m:f>
                    <m:r>
                      <a:rPr lang="en-US" sz="3200" b="1" i="1" smtClean="0">
                        <a:solidFill>
                          <a:srgbClr val="0000FF"/>
                        </a:solidFill>
                        <a:latin typeface="Cambria Math"/>
                      </a:rPr>
                      <m:t>=</m:t>
                    </m:r>
                    <m:f>
                      <m:fPr>
                        <m:ctrlPr>
                          <a:rPr lang="en-US" sz="3200" b="1" i="1">
                            <a:solidFill>
                              <a:srgbClr val="0000FF"/>
                            </a:solidFill>
                            <a:latin typeface="Cambria Math"/>
                          </a:rPr>
                        </m:ctrlPr>
                      </m:fPr>
                      <m:num>
                        <m:r>
                          <a:rPr lang="en-US" sz="3200" b="1" i="1" smtClean="0">
                            <a:solidFill>
                              <a:srgbClr val="0000FF"/>
                            </a:solidFill>
                            <a:latin typeface="Cambria Math"/>
                          </a:rPr>
                          <m:t>𝟏</m:t>
                        </m:r>
                      </m:num>
                      <m:den>
                        <m:r>
                          <a:rPr lang="en-US" sz="3200" b="1" i="1" smtClean="0">
                            <a:solidFill>
                              <a:srgbClr val="0000FF"/>
                            </a:solidFill>
                            <a:latin typeface="Cambria Math"/>
                          </a:rPr>
                          <m:t>𝟑</m:t>
                        </m:r>
                      </m:den>
                    </m:f>
                  </m:oMath>
                </a14:m>
                <a:endParaRPr lang="en-US" sz="3200" b="1" dirty="0">
                  <a:solidFill>
                    <a:srgbClr val="0000FF"/>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116899" y="4780619"/>
                <a:ext cx="10088501" cy="1324786"/>
              </a:xfrm>
              <a:prstGeom prst="rect">
                <a:avLst/>
              </a:prstGeom>
              <a:blipFill rotWithShape="1">
                <a:blip r:embed="rId4"/>
                <a:stretch>
                  <a:fillRect l="-1511" t="-5963" b="-5046"/>
                </a:stretch>
              </a:blipFill>
            </p:spPr>
            <p:txBody>
              <a:bodyPr/>
              <a:lstStyle/>
              <a:p>
                <a:r>
                  <a:rPr lang="en-US">
                    <a:noFill/>
                  </a:rPr>
                  <a:t> </a:t>
                </a:r>
              </a:p>
            </p:txBody>
          </p:sp>
        </mc:Fallback>
      </mc:AlternateContent>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2933">
            <a:off x="10242147" y="134983"/>
            <a:ext cx="1921689" cy="3102833"/>
          </a:xfrm>
          <a:prstGeom prst="rect">
            <a:avLst/>
          </a:prstGeom>
        </p:spPr>
      </p:pic>
    </p:spTree>
    <p:extLst>
      <p:ext uri="{BB962C8B-B14F-4D97-AF65-F5344CB8AC3E}">
        <p14:creationId xmlns:p14="http://schemas.microsoft.com/office/powerpoint/2010/main" val="41284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460452" y="869497"/>
            <a:ext cx="977453" cy="18880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04141" y="1699251"/>
            <a:ext cx="1300698" cy="25196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89" y="48986"/>
            <a:ext cx="1303585" cy="20288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29" y="2781300"/>
            <a:ext cx="1355983" cy="21894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0785" y="2959064"/>
            <a:ext cx="1958265" cy="33655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7925" y="841302"/>
            <a:ext cx="885475" cy="1407959"/>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10239570" y="3091084"/>
            <a:ext cx="1510274" cy="2892729"/>
          </a:xfrm>
          <a:prstGeom prst="rect">
            <a:avLst/>
          </a:prstGeom>
        </p:spPr>
      </p:pic>
    </p:spTree>
    <p:extLst>
      <p:ext uri="{BB962C8B-B14F-4D97-AF65-F5344CB8AC3E}">
        <p14:creationId xmlns:p14="http://schemas.microsoft.com/office/powerpoint/2010/main" val="145513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1.04167E-6 -1.85185E-6 L 2.06628 -0.04514 " pathEditMode="relative" rAng="0" ptsTypes="AA">
                                      <p:cBhvr>
                                        <p:cTn id="6" dur="65000" fill="hold"/>
                                        <p:tgtEl>
                                          <p:spTgt spid="6"/>
                                        </p:tgtEl>
                                        <p:attrNameLst>
                                          <p:attrName>ppt_x</p:attrName>
                                          <p:attrName>ppt_y</p:attrName>
                                        </p:attrNameLst>
                                      </p:cBhvr>
                                      <p:rCtr x="103307" y="-2269"/>
                                    </p:animMotion>
                                  </p:childTnLst>
                                </p:cTn>
                              </p:par>
                              <p:par>
                                <p:cTn id="7" presetID="63" presetClass="path" presetSubtype="0" fill="hold" nodeType="withEffect">
                                  <p:stCondLst>
                                    <p:cond delay="0"/>
                                  </p:stCondLst>
                                  <p:childTnLst>
                                    <p:animMotion origin="layout" path="M -4.375E-6 -1.48148E-6 L 1.48151 0.00556 " pathEditMode="relative" rAng="0" ptsTypes="AA">
                                      <p:cBhvr>
                                        <p:cTn id="8" dur="60000" fill="hold"/>
                                        <p:tgtEl>
                                          <p:spTgt spid="7"/>
                                        </p:tgtEl>
                                        <p:attrNameLst>
                                          <p:attrName>ppt_x</p:attrName>
                                          <p:attrName>ppt_y</p:attrName>
                                        </p:attrNameLst>
                                      </p:cBhvr>
                                      <p:rCtr x="74076" y="278"/>
                                    </p:animMotion>
                                  </p:childTnLst>
                                </p:cTn>
                              </p:par>
                              <p:par>
                                <p:cTn id="9" presetID="63" presetClass="path" presetSubtype="0" fill="hold" nodeType="withEffect">
                                  <p:stCondLst>
                                    <p:cond delay="0"/>
                                  </p:stCondLst>
                                  <p:childTnLst>
                                    <p:animMotion origin="layout" path="M -4.58333E-6 -2.59259E-6 L 1.35027 0.01158 " pathEditMode="relative" rAng="0" ptsTypes="AA">
                                      <p:cBhvr>
                                        <p:cTn id="10" dur="60000" fill="hold"/>
                                        <p:tgtEl>
                                          <p:spTgt spid="8"/>
                                        </p:tgtEl>
                                        <p:attrNameLst>
                                          <p:attrName>ppt_x</p:attrName>
                                          <p:attrName>ppt_y</p:attrName>
                                        </p:attrNameLst>
                                      </p:cBhvr>
                                      <p:rCtr x="67513" y="579"/>
                                    </p:animMotion>
                                  </p:childTnLst>
                                </p:cTn>
                              </p:par>
                              <p:par>
                                <p:cTn id="11" presetID="63" presetClass="path" presetSubtype="0" fill="hold" nodeType="withEffect">
                                  <p:stCondLst>
                                    <p:cond delay="0"/>
                                  </p:stCondLst>
                                  <p:childTnLst>
                                    <p:animMotion origin="layout" path="M 8.33333E-7 3.7037E-6 L 1.3487 -0.04098 " pathEditMode="relative" rAng="0" ptsTypes="AA">
                                      <p:cBhvr>
                                        <p:cTn id="12" dur="60000" fill="hold"/>
                                        <p:tgtEl>
                                          <p:spTgt spid="9"/>
                                        </p:tgtEl>
                                        <p:attrNameLst>
                                          <p:attrName>ppt_x</p:attrName>
                                          <p:attrName>ppt_y</p:attrName>
                                        </p:attrNameLst>
                                      </p:cBhvr>
                                      <p:rCtr x="67435" y="-2060"/>
                                    </p:animMotion>
                                  </p:childTnLst>
                                </p:cTn>
                              </p:par>
                              <p:par>
                                <p:cTn id="13" presetID="63" presetClass="path" presetSubtype="0" fill="hold" nodeType="withEffect">
                                  <p:stCondLst>
                                    <p:cond delay="0"/>
                                  </p:stCondLst>
                                  <p:childTnLst>
                                    <p:animMotion origin="layout" path="M 4.79167E-6 -1.85185E-6 L 1.39049 0.02871 " pathEditMode="relative" rAng="0" ptsTypes="AA">
                                      <p:cBhvr>
                                        <p:cTn id="14" dur="60000" fill="hold"/>
                                        <p:tgtEl>
                                          <p:spTgt spid="10"/>
                                        </p:tgtEl>
                                        <p:attrNameLst>
                                          <p:attrName>ppt_x</p:attrName>
                                          <p:attrName>ppt_y</p:attrName>
                                        </p:attrNameLst>
                                      </p:cBhvr>
                                      <p:rCtr x="69518" y="1435"/>
                                    </p:animMotion>
                                  </p:childTnLst>
                                </p:cTn>
                              </p:par>
                              <p:par>
                                <p:cTn id="15" presetID="63" presetClass="path" presetSubtype="0" fill="hold" nodeType="withEffect">
                                  <p:stCondLst>
                                    <p:cond delay="0"/>
                                  </p:stCondLst>
                                  <p:childTnLst>
                                    <p:animMotion origin="layout" path="M -1.875E-6 -1.48148E-6 L 1.34141 -0.0125 " pathEditMode="relative" rAng="0" ptsTypes="AA">
                                      <p:cBhvr>
                                        <p:cTn id="16" dur="60000" fill="hold"/>
                                        <p:tgtEl>
                                          <p:spTgt spid="11"/>
                                        </p:tgtEl>
                                        <p:attrNameLst>
                                          <p:attrName>ppt_x</p:attrName>
                                          <p:attrName>ppt_y</p:attrName>
                                        </p:attrNameLst>
                                      </p:cBhvr>
                                      <p:rCtr x="67070" y="-625"/>
                                    </p:animMotion>
                                  </p:childTnLst>
                                </p:cTn>
                              </p:par>
                              <p:par>
                                <p:cTn id="17" presetID="63" presetClass="path" presetSubtype="0" fill="hold" nodeType="withEffect">
                                  <p:stCondLst>
                                    <p:cond delay="0"/>
                                  </p:stCondLst>
                                  <p:childTnLst>
                                    <p:animMotion origin="layout" path="M 4.58333E-6 -4.07407E-6 L 1.88411 0.04954 " pathEditMode="relative" rAng="0" ptsTypes="AA">
                                      <p:cBhvr>
                                        <p:cTn id="18" dur="60000" fill="hold"/>
                                        <p:tgtEl>
                                          <p:spTgt spid="12"/>
                                        </p:tgtEl>
                                        <p:attrNameLst>
                                          <p:attrName>ppt_x</p:attrName>
                                          <p:attrName>ppt_y</p:attrName>
                                        </p:attrNameLst>
                                      </p:cBhvr>
                                      <p:rCtr x="94206" y="2477"/>
                                    </p:animMotion>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6"/>
                                        </p:tgtEl>
                                        <p:attrNameLst>
                                          <p:attrName>r</p:attrName>
                                        </p:attrNameLst>
                                      </p:cBhvr>
                                    </p:animRot>
                                    <p:animRot by="-240000">
                                      <p:cBhvr>
                                        <p:cTn id="21" dur="600" fill="hold">
                                          <p:stCondLst>
                                            <p:cond delay="600"/>
                                          </p:stCondLst>
                                        </p:cTn>
                                        <p:tgtEl>
                                          <p:spTgt spid="6"/>
                                        </p:tgtEl>
                                        <p:attrNameLst>
                                          <p:attrName>r</p:attrName>
                                        </p:attrNameLst>
                                      </p:cBhvr>
                                    </p:animRot>
                                    <p:animRot by="240000">
                                      <p:cBhvr>
                                        <p:cTn id="22" dur="600" fill="hold">
                                          <p:stCondLst>
                                            <p:cond delay="1200"/>
                                          </p:stCondLst>
                                        </p:cTn>
                                        <p:tgtEl>
                                          <p:spTgt spid="6"/>
                                        </p:tgtEl>
                                        <p:attrNameLst>
                                          <p:attrName>r</p:attrName>
                                        </p:attrNameLst>
                                      </p:cBhvr>
                                    </p:animRot>
                                    <p:animRot by="-240000">
                                      <p:cBhvr>
                                        <p:cTn id="23" dur="600" fill="hold">
                                          <p:stCondLst>
                                            <p:cond delay="1800"/>
                                          </p:stCondLst>
                                        </p:cTn>
                                        <p:tgtEl>
                                          <p:spTgt spid="6"/>
                                        </p:tgtEl>
                                        <p:attrNameLst>
                                          <p:attrName>r</p:attrName>
                                        </p:attrNameLst>
                                      </p:cBhvr>
                                    </p:animRot>
                                    <p:animRot by="120000">
                                      <p:cBhvr>
                                        <p:cTn id="24" dur="600" fill="hold">
                                          <p:stCondLst>
                                            <p:cond delay="2400"/>
                                          </p:stCondLst>
                                        </p:cTn>
                                        <p:tgtEl>
                                          <p:spTgt spid="6"/>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7"/>
                                        </p:tgtEl>
                                        <p:attrNameLst>
                                          <p:attrName>r</p:attrName>
                                        </p:attrNameLst>
                                      </p:cBhvr>
                                    </p:animRot>
                                    <p:animRot by="-240000">
                                      <p:cBhvr>
                                        <p:cTn id="27" dur="600" fill="hold">
                                          <p:stCondLst>
                                            <p:cond delay="600"/>
                                          </p:stCondLst>
                                        </p:cTn>
                                        <p:tgtEl>
                                          <p:spTgt spid="7"/>
                                        </p:tgtEl>
                                        <p:attrNameLst>
                                          <p:attrName>r</p:attrName>
                                        </p:attrNameLst>
                                      </p:cBhvr>
                                    </p:animRot>
                                    <p:animRot by="240000">
                                      <p:cBhvr>
                                        <p:cTn id="28" dur="600" fill="hold">
                                          <p:stCondLst>
                                            <p:cond delay="1200"/>
                                          </p:stCondLst>
                                        </p:cTn>
                                        <p:tgtEl>
                                          <p:spTgt spid="7"/>
                                        </p:tgtEl>
                                        <p:attrNameLst>
                                          <p:attrName>r</p:attrName>
                                        </p:attrNameLst>
                                      </p:cBhvr>
                                    </p:animRot>
                                    <p:animRot by="-240000">
                                      <p:cBhvr>
                                        <p:cTn id="29" dur="600" fill="hold">
                                          <p:stCondLst>
                                            <p:cond delay="1800"/>
                                          </p:stCondLst>
                                        </p:cTn>
                                        <p:tgtEl>
                                          <p:spTgt spid="7"/>
                                        </p:tgtEl>
                                        <p:attrNameLst>
                                          <p:attrName>r</p:attrName>
                                        </p:attrNameLst>
                                      </p:cBhvr>
                                    </p:animRot>
                                    <p:animRot by="120000">
                                      <p:cBhvr>
                                        <p:cTn id="30" dur="600" fill="hold">
                                          <p:stCondLst>
                                            <p:cond delay="2400"/>
                                          </p:stCondLst>
                                        </p:cTn>
                                        <p:tgtEl>
                                          <p:spTgt spid="7"/>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8"/>
                                        </p:tgtEl>
                                        <p:attrNameLst>
                                          <p:attrName>r</p:attrName>
                                        </p:attrNameLst>
                                      </p:cBhvr>
                                    </p:animRot>
                                    <p:animRot by="-240000">
                                      <p:cBhvr>
                                        <p:cTn id="33" dur="600" fill="hold">
                                          <p:stCondLst>
                                            <p:cond delay="600"/>
                                          </p:stCondLst>
                                        </p:cTn>
                                        <p:tgtEl>
                                          <p:spTgt spid="8"/>
                                        </p:tgtEl>
                                        <p:attrNameLst>
                                          <p:attrName>r</p:attrName>
                                        </p:attrNameLst>
                                      </p:cBhvr>
                                    </p:animRot>
                                    <p:animRot by="240000">
                                      <p:cBhvr>
                                        <p:cTn id="34" dur="600" fill="hold">
                                          <p:stCondLst>
                                            <p:cond delay="1200"/>
                                          </p:stCondLst>
                                        </p:cTn>
                                        <p:tgtEl>
                                          <p:spTgt spid="8"/>
                                        </p:tgtEl>
                                        <p:attrNameLst>
                                          <p:attrName>r</p:attrName>
                                        </p:attrNameLst>
                                      </p:cBhvr>
                                    </p:animRot>
                                    <p:animRot by="-240000">
                                      <p:cBhvr>
                                        <p:cTn id="35" dur="600" fill="hold">
                                          <p:stCondLst>
                                            <p:cond delay="1800"/>
                                          </p:stCondLst>
                                        </p:cTn>
                                        <p:tgtEl>
                                          <p:spTgt spid="8"/>
                                        </p:tgtEl>
                                        <p:attrNameLst>
                                          <p:attrName>r</p:attrName>
                                        </p:attrNameLst>
                                      </p:cBhvr>
                                    </p:animRot>
                                    <p:animRot by="120000">
                                      <p:cBhvr>
                                        <p:cTn id="36" dur="600" fill="hold">
                                          <p:stCondLst>
                                            <p:cond delay="2400"/>
                                          </p:stCondLst>
                                        </p:cTn>
                                        <p:tgtEl>
                                          <p:spTgt spid="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9"/>
                                        </p:tgtEl>
                                        <p:attrNameLst>
                                          <p:attrName>r</p:attrName>
                                        </p:attrNameLst>
                                      </p:cBhvr>
                                    </p:animRot>
                                    <p:animRot by="-240000">
                                      <p:cBhvr>
                                        <p:cTn id="39" dur="600" fill="hold">
                                          <p:stCondLst>
                                            <p:cond delay="600"/>
                                          </p:stCondLst>
                                        </p:cTn>
                                        <p:tgtEl>
                                          <p:spTgt spid="9"/>
                                        </p:tgtEl>
                                        <p:attrNameLst>
                                          <p:attrName>r</p:attrName>
                                        </p:attrNameLst>
                                      </p:cBhvr>
                                    </p:animRot>
                                    <p:animRot by="240000">
                                      <p:cBhvr>
                                        <p:cTn id="40" dur="600" fill="hold">
                                          <p:stCondLst>
                                            <p:cond delay="1200"/>
                                          </p:stCondLst>
                                        </p:cTn>
                                        <p:tgtEl>
                                          <p:spTgt spid="9"/>
                                        </p:tgtEl>
                                        <p:attrNameLst>
                                          <p:attrName>r</p:attrName>
                                        </p:attrNameLst>
                                      </p:cBhvr>
                                    </p:animRot>
                                    <p:animRot by="-240000">
                                      <p:cBhvr>
                                        <p:cTn id="41" dur="600" fill="hold">
                                          <p:stCondLst>
                                            <p:cond delay="1800"/>
                                          </p:stCondLst>
                                        </p:cTn>
                                        <p:tgtEl>
                                          <p:spTgt spid="9"/>
                                        </p:tgtEl>
                                        <p:attrNameLst>
                                          <p:attrName>r</p:attrName>
                                        </p:attrNameLst>
                                      </p:cBhvr>
                                    </p:animRot>
                                    <p:animRot by="120000">
                                      <p:cBhvr>
                                        <p:cTn id="42" dur="600" fill="hold">
                                          <p:stCondLst>
                                            <p:cond delay="2400"/>
                                          </p:stCondLst>
                                        </p:cTn>
                                        <p:tgtEl>
                                          <p:spTgt spid="9"/>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10"/>
                                        </p:tgtEl>
                                        <p:attrNameLst>
                                          <p:attrName>r</p:attrName>
                                        </p:attrNameLst>
                                      </p:cBhvr>
                                    </p:animRot>
                                    <p:animRot by="-240000">
                                      <p:cBhvr>
                                        <p:cTn id="45" dur="600" fill="hold">
                                          <p:stCondLst>
                                            <p:cond delay="600"/>
                                          </p:stCondLst>
                                        </p:cTn>
                                        <p:tgtEl>
                                          <p:spTgt spid="10"/>
                                        </p:tgtEl>
                                        <p:attrNameLst>
                                          <p:attrName>r</p:attrName>
                                        </p:attrNameLst>
                                      </p:cBhvr>
                                    </p:animRot>
                                    <p:animRot by="240000">
                                      <p:cBhvr>
                                        <p:cTn id="46" dur="600" fill="hold">
                                          <p:stCondLst>
                                            <p:cond delay="1200"/>
                                          </p:stCondLst>
                                        </p:cTn>
                                        <p:tgtEl>
                                          <p:spTgt spid="10"/>
                                        </p:tgtEl>
                                        <p:attrNameLst>
                                          <p:attrName>r</p:attrName>
                                        </p:attrNameLst>
                                      </p:cBhvr>
                                    </p:animRot>
                                    <p:animRot by="-240000">
                                      <p:cBhvr>
                                        <p:cTn id="47" dur="600" fill="hold">
                                          <p:stCondLst>
                                            <p:cond delay="1800"/>
                                          </p:stCondLst>
                                        </p:cTn>
                                        <p:tgtEl>
                                          <p:spTgt spid="10"/>
                                        </p:tgtEl>
                                        <p:attrNameLst>
                                          <p:attrName>r</p:attrName>
                                        </p:attrNameLst>
                                      </p:cBhvr>
                                    </p:animRot>
                                    <p:animRot by="120000">
                                      <p:cBhvr>
                                        <p:cTn id="48" dur="600" fill="hold">
                                          <p:stCondLst>
                                            <p:cond delay="2400"/>
                                          </p:stCondLst>
                                        </p:cTn>
                                        <p:tgtEl>
                                          <p:spTgt spid="1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11"/>
                                        </p:tgtEl>
                                        <p:attrNameLst>
                                          <p:attrName>r</p:attrName>
                                        </p:attrNameLst>
                                      </p:cBhvr>
                                    </p:animRot>
                                    <p:animRot by="-240000">
                                      <p:cBhvr>
                                        <p:cTn id="51" dur="600" fill="hold">
                                          <p:stCondLst>
                                            <p:cond delay="600"/>
                                          </p:stCondLst>
                                        </p:cTn>
                                        <p:tgtEl>
                                          <p:spTgt spid="11"/>
                                        </p:tgtEl>
                                        <p:attrNameLst>
                                          <p:attrName>r</p:attrName>
                                        </p:attrNameLst>
                                      </p:cBhvr>
                                    </p:animRot>
                                    <p:animRot by="240000">
                                      <p:cBhvr>
                                        <p:cTn id="52" dur="600" fill="hold">
                                          <p:stCondLst>
                                            <p:cond delay="1200"/>
                                          </p:stCondLst>
                                        </p:cTn>
                                        <p:tgtEl>
                                          <p:spTgt spid="11"/>
                                        </p:tgtEl>
                                        <p:attrNameLst>
                                          <p:attrName>r</p:attrName>
                                        </p:attrNameLst>
                                      </p:cBhvr>
                                    </p:animRot>
                                    <p:animRot by="-240000">
                                      <p:cBhvr>
                                        <p:cTn id="53" dur="600" fill="hold">
                                          <p:stCondLst>
                                            <p:cond delay="1800"/>
                                          </p:stCondLst>
                                        </p:cTn>
                                        <p:tgtEl>
                                          <p:spTgt spid="11"/>
                                        </p:tgtEl>
                                        <p:attrNameLst>
                                          <p:attrName>r</p:attrName>
                                        </p:attrNameLst>
                                      </p:cBhvr>
                                    </p:animRot>
                                    <p:animRot by="120000">
                                      <p:cBhvr>
                                        <p:cTn id="54" dur="600" fill="hold">
                                          <p:stCondLst>
                                            <p:cond delay="2400"/>
                                          </p:stCondLst>
                                        </p:cTn>
                                        <p:tgtEl>
                                          <p:spTgt spid="1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300" fill="hold">
                                          <p:stCondLst>
                                            <p:cond delay="0"/>
                                          </p:stCondLst>
                                        </p:cTn>
                                        <p:tgtEl>
                                          <p:spTgt spid="12"/>
                                        </p:tgtEl>
                                        <p:attrNameLst>
                                          <p:attrName>r</p:attrName>
                                        </p:attrNameLst>
                                      </p:cBhvr>
                                    </p:animRot>
                                    <p:animRot by="-240000">
                                      <p:cBhvr>
                                        <p:cTn id="57" dur="600" fill="hold">
                                          <p:stCondLst>
                                            <p:cond delay="600"/>
                                          </p:stCondLst>
                                        </p:cTn>
                                        <p:tgtEl>
                                          <p:spTgt spid="12"/>
                                        </p:tgtEl>
                                        <p:attrNameLst>
                                          <p:attrName>r</p:attrName>
                                        </p:attrNameLst>
                                      </p:cBhvr>
                                    </p:animRot>
                                    <p:animRot by="240000">
                                      <p:cBhvr>
                                        <p:cTn id="58" dur="600" fill="hold">
                                          <p:stCondLst>
                                            <p:cond delay="1200"/>
                                          </p:stCondLst>
                                        </p:cTn>
                                        <p:tgtEl>
                                          <p:spTgt spid="12"/>
                                        </p:tgtEl>
                                        <p:attrNameLst>
                                          <p:attrName>r</p:attrName>
                                        </p:attrNameLst>
                                      </p:cBhvr>
                                    </p:animRot>
                                    <p:animRot by="-240000">
                                      <p:cBhvr>
                                        <p:cTn id="59" dur="600" fill="hold">
                                          <p:stCondLst>
                                            <p:cond delay="1800"/>
                                          </p:stCondLst>
                                        </p:cTn>
                                        <p:tgtEl>
                                          <p:spTgt spid="12"/>
                                        </p:tgtEl>
                                        <p:attrNameLst>
                                          <p:attrName>r</p:attrName>
                                        </p:attrNameLst>
                                      </p:cBhvr>
                                    </p:animRot>
                                    <p:animRot by="120000">
                                      <p:cBhvr>
                                        <p:cTn id="60"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89348" y="1315233"/>
            <a:ext cx="10384077" cy="4158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5" name="TextBox 4"/>
          <p:cNvSpPr txBox="1"/>
          <p:nvPr/>
        </p:nvSpPr>
        <p:spPr>
          <a:xfrm>
            <a:off x="2517733" y="1650309"/>
            <a:ext cx="7565720" cy="1384995"/>
          </a:xfrm>
          <a:prstGeom prst="rect">
            <a:avLst/>
          </a:prstGeom>
          <a:noFill/>
        </p:spPr>
        <p:txBody>
          <a:bodyPr wrap="square" rtlCol="0">
            <a:spAutoFit/>
          </a:bodyPr>
          <a:lstStyle/>
          <a:p>
            <a:pPr algn="ctr"/>
            <a:r>
              <a:rPr lang="en-US" sz="2800" dirty="0" smtClean="0">
                <a:solidFill>
                  <a:schemeClr val="bg1"/>
                </a:solidFill>
                <a:latin typeface="Arial" pitchFamily="34" charset="0"/>
                <a:cs typeface="Arial" pitchFamily="34" charset="0"/>
              </a:rPr>
              <a:t>HƯỚNG DẪN HỌC BÀI Ở NHÀ</a:t>
            </a:r>
          </a:p>
          <a:p>
            <a:pPr marL="457200" indent="-457200">
              <a:buFontTx/>
              <a:buChar char="-"/>
            </a:pPr>
            <a:r>
              <a:rPr lang="en-US" sz="2800" dirty="0" err="1" smtClean="0">
                <a:solidFill>
                  <a:schemeClr val="bg1"/>
                </a:solidFill>
                <a:latin typeface="Arial" pitchFamily="34" charset="0"/>
                <a:cs typeface="Arial" pitchFamily="34" charset="0"/>
              </a:rPr>
              <a:t>Học</a:t>
            </a:r>
            <a:r>
              <a:rPr lang="en-US" sz="2800" dirty="0" smtClean="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bài</a:t>
            </a:r>
            <a:r>
              <a:rPr lang="en-US" sz="2800" dirty="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và</a:t>
            </a:r>
            <a:r>
              <a:rPr lang="en-US" sz="2800" dirty="0" smtClean="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làm</a:t>
            </a:r>
            <a:r>
              <a:rPr lang="en-US" sz="2800" dirty="0" smtClean="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bài</a:t>
            </a:r>
            <a:r>
              <a:rPr lang="en-US" sz="2800" dirty="0" smtClean="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tập</a:t>
            </a:r>
            <a:r>
              <a:rPr lang="en-US" sz="2800" dirty="0" smtClean="0">
                <a:solidFill>
                  <a:schemeClr val="bg1"/>
                </a:solidFill>
                <a:latin typeface="Arial" pitchFamily="34" charset="0"/>
                <a:cs typeface="Arial" pitchFamily="34" charset="0"/>
              </a:rPr>
              <a:t> SBT.</a:t>
            </a:r>
          </a:p>
          <a:p>
            <a:pPr marL="457200" indent="-457200">
              <a:buFontTx/>
              <a:buChar char="-"/>
            </a:pPr>
            <a:r>
              <a:rPr lang="en-US" sz="2800" dirty="0" err="1" smtClean="0">
                <a:solidFill>
                  <a:schemeClr val="bg1"/>
                </a:solidFill>
                <a:latin typeface="Arial" pitchFamily="34" charset="0"/>
                <a:cs typeface="Arial" pitchFamily="34" charset="0"/>
              </a:rPr>
              <a:t>Giờ</a:t>
            </a:r>
            <a:r>
              <a:rPr lang="en-US" sz="2800" dirty="0" smtClean="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sau</a:t>
            </a:r>
            <a:r>
              <a:rPr lang="en-US" sz="2800" dirty="0" smtClean="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ôn</a:t>
            </a:r>
            <a:r>
              <a:rPr lang="en-US" sz="2800" dirty="0" smtClean="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tập</a:t>
            </a:r>
            <a:r>
              <a:rPr lang="en-US" sz="2800" dirty="0" smtClean="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cuối</a:t>
            </a:r>
            <a:r>
              <a:rPr lang="en-US" sz="2800" dirty="0" smtClean="0">
                <a:solidFill>
                  <a:schemeClr val="bg1"/>
                </a:solidFill>
                <a:latin typeface="Arial" pitchFamily="34" charset="0"/>
                <a:cs typeface="Arial" pitchFamily="34" charset="0"/>
              </a:rPr>
              <a:t> </a:t>
            </a:r>
            <a:r>
              <a:rPr lang="en-US" sz="2800" dirty="0" err="1" smtClean="0">
                <a:solidFill>
                  <a:schemeClr val="bg1"/>
                </a:solidFill>
                <a:latin typeface="Arial" pitchFamily="34" charset="0"/>
                <a:cs typeface="Arial" pitchFamily="34" charset="0"/>
              </a:rPr>
              <a:t>chương</a:t>
            </a:r>
            <a:r>
              <a:rPr lang="en-US" sz="2800" dirty="0" smtClean="0">
                <a:solidFill>
                  <a:schemeClr val="bg1"/>
                </a:solidFill>
                <a:latin typeface="Arial" pitchFamily="34" charset="0"/>
                <a:cs typeface="Arial" pitchFamily="34" charset="0"/>
              </a:rPr>
              <a:t> IV.</a:t>
            </a:r>
            <a:endParaRPr lang="en-US"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0055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Freeform 293"/>
          <p:cNvSpPr/>
          <p:nvPr/>
        </p:nvSpPr>
        <p:spPr>
          <a:xfrm>
            <a:off x="0" y="0"/>
            <a:ext cx="12192000" cy="6857999"/>
          </a:xfrm>
          <a:custGeom>
            <a:avLst/>
            <a:gdLst>
              <a:gd name="connsiteX0" fmla="*/ 0 w 12192000"/>
              <a:gd name="connsiteY0" fmla="*/ 6857999 h 6857999"/>
              <a:gd name="connsiteX1" fmla="*/ 12192000 w 12192000"/>
              <a:gd name="connsiteY1" fmla="*/ 6857999 h 6857999"/>
              <a:gd name="connsiteX2" fmla="*/ 12192000 w 12192000"/>
              <a:gd name="connsiteY2" fmla="*/ 0 h 6857999"/>
              <a:gd name="connsiteX3" fmla="*/ 0 w 12192000"/>
              <a:gd name="connsiteY3" fmla="*/ 0 h 6857999"/>
              <a:gd name="connsiteX4" fmla="*/ 0 w 1219200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7999">
                <a:moveTo>
                  <a:pt x="0" y="6857999"/>
                </a:moveTo>
                <a:lnTo>
                  <a:pt x="12192000" y="6857999"/>
                </a:lnTo>
                <a:lnTo>
                  <a:pt x="12192000" y="0"/>
                </a:lnTo>
                <a:lnTo>
                  <a:pt x="0" y="0"/>
                </a:lnTo>
                <a:lnTo>
                  <a:pt x="0" y="6857999"/>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95" name="Picture 295"/>
          <p:cNvPicPr>
            <a:picLocks noChangeAspect="1"/>
          </p:cNvPicPr>
          <p:nvPr/>
        </p:nvPicPr>
        <p:blipFill>
          <a:blip r:embed="rId2"/>
          <a:stretch>
            <a:fillRect/>
          </a:stretch>
        </p:blipFill>
        <p:spPr>
          <a:xfrm>
            <a:off x="9403080" y="5417820"/>
            <a:ext cx="2103120" cy="1440180"/>
          </a:xfrm>
          <a:prstGeom prst="rect">
            <a:avLst/>
          </a:prstGeom>
        </p:spPr>
      </p:pic>
      <p:sp>
        <p:nvSpPr>
          <p:cNvPr id="2" name="Freeform 295"/>
          <p:cNvSpPr/>
          <p:nvPr/>
        </p:nvSpPr>
        <p:spPr>
          <a:xfrm>
            <a:off x="3559175" y="3267075"/>
            <a:ext cx="4924425" cy="22225"/>
          </a:xfrm>
          <a:custGeom>
            <a:avLst/>
            <a:gdLst>
              <a:gd name="connsiteX0" fmla="*/ 21463 w 4924425"/>
              <a:gd name="connsiteY0" fmla="*/ 11811 h 22225"/>
              <a:gd name="connsiteX1" fmla="*/ 4936363 w 4924425"/>
              <a:gd name="connsiteY1" fmla="*/ 11811 h 22225"/>
            </a:gdLst>
            <a:ahLst/>
            <a:cxnLst>
              <a:cxn ang="0">
                <a:pos x="connsiteX0" y="connsiteY0"/>
              </a:cxn>
              <a:cxn ang="0">
                <a:pos x="connsiteX1" y="connsiteY1"/>
              </a:cxn>
            </a:cxnLst>
            <a:rect l="l" t="t" r="r" b="b"/>
            <a:pathLst>
              <a:path w="4924425" h="22225">
                <a:moveTo>
                  <a:pt x="21463" y="11811"/>
                </a:moveTo>
                <a:lnTo>
                  <a:pt x="4936363" y="11811"/>
                </a:lnTo>
              </a:path>
            </a:pathLst>
          </a:custGeom>
          <a:ln w="19050">
            <a:solidFill>
              <a:srgbClr val="FEFEFE">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97" name="Picture 297"/>
          <p:cNvPicPr>
            <a:picLocks noChangeAspect="1"/>
          </p:cNvPicPr>
          <p:nvPr/>
        </p:nvPicPr>
        <p:blipFill>
          <a:blip r:embed="rId3"/>
          <a:stretch>
            <a:fillRect/>
          </a:stretch>
        </p:blipFill>
        <p:spPr>
          <a:xfrm>
            <a:off x="0" y="4389120"/>
            <a:ext cx="2278380" cy="2468880"/>
          </a:xfrm>
          <a:prstGeom prst="rect">
            <a:avLst/>
          </a:prstGeom>
        </p:spPr>
      </p:pic>
      <p:pic>
        <p:nvPicPr>
          <p:cNvPr id="298" name="Picture 298"/>
          <p:cNvPicPr>
            <a:picLocks noChangeAspect="1"/>
          </p:cNvPicPr>
          <p:nvPr/>
        </p:nvPicPr>
        <p:blipFill>
          <a:blip r:embed="rId4"/>
          <a:stretch>
            <a:fillRect/>
          </a:stretch>
        </p:blipFill>
        <p:spPr>
          <a:xfrm>
            <a:off x="10713720" y="121920"/>
            <a:ext cx="487680" cy="1607820"/>
          </a:xfrm>
          <a:prstGeom prst="rect">
            <a:avLst/>
          </a:prstGeom>
        </p:spPr>
      </p:pic>
      <p:pic>
        <p:nvPicPr>
          <p:cNvPr id="299" name="Picture 299"/>
          <p:cNvPicPr>
            <a:picLocks noChangeAspect="1"/>
          </p:cNvPicPr>
          <p:nvPr/>
        </p:nvPicPr>
        <p:blipFill>
          <a:blip r:embed="rId5"/>
          <a:stretch>
            <a:fillRect/>
          </a:stretch>
        </p:blipFill>
        <p:spPr>
          <a:xfrm>
            <a:off x="11262360" y="1013460"/>
            <a:ext cx="754380" cy="1287780"/>
          </a:xfrm>
          <a:prstGeom prst="rect">
            <a:avLst/>
          </a:prstGeom>
        </p:spPr>
      </p:pic>
      <p:sp>
        <p:nvSpPr>
          <p:cNvPr id="3" name="Freeform 299"/>
          <p:cNvSpPr/>
          <p:nvPr/>
        </p:nvSpPr>
        <p:spPr>
          <a:xfrm>
            <a:off x="11776075" y="790575"/>
            <a:ext cx="327025" cy="301625"/>
          </a:xfrm>
          <a:custGeom>
            <a:avLst/>
            <a:gdLst>
              <a:gd name="connsiteX0" fmla="*/ 306253 w 327025"/>
              <a:gd name="connsiteY0" fmla="*/ 91169 h 301625"/>
              <a:gd name="connsiteX1" fmla="*/ 169081 w 327025"/>
              <a:gd name="connsiteY1" fmla="*/ 21233 h 301625"/>
              <a:gd name="connsiteX2" fmla="*/ 85930 w 327025"/>
              <a:gd name="connsiteY2" fmla="*/ 48229 h 301625"/>
              <a:gd name="connsiteX3" fmla="*/ 16960 w 327025"/>
              <a:gd name="connsiteY3" fmla="*/ 183479 h 301625"/>
              <a:gd name="connsiteX4" fmla="*/ 262345 w 327025"/>
              <a:gd name="connsiteY4" fmla="*/ 308496 h 301625"/>
              <a:gd name="connsiteX5" fmla="*/ 331302 w 327025"/>
              <a:gd name="connsiteY5" fmla="*/ 173290 h 301625"/>
              <a:gd name="connsiteX6" fmla="*/ 306253 w 327025"/>
              <a:gd name="connsiteY6" fmla="*/ 91169 h 301625"/>
              <a:gd name="connsiteX7" fmla="*/ 306253 w 327025"/>
              <a:gd name="connsiteY7" fmla="*/ 91169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25" h="301625">
                <a:moveTo>
                  <a:pt x="306253" y="91169"/>
                </a:moveTo>
                <a:lnTo>
                  <a:pt x="169081" y="21233"/>
                </a:lnTo>
                <a:cubicBezTo>
                  <a:pt x="138167" y="5483"/>
                  <a:pt x="101697" y="17323"/>
                  <a:pt x="85930" y="48229"/>
                </a:cubicBezTo>
                <a:lnTo>
                  <a:pt x="16960" y="183479"/>
                </a:lnTo>
                <a:lnTo>
                  <a:pt x="262345" y="308496"/>
                </a:lnTo>
                <a:lnTo>
                  <a:pt x="331302" y="173290"/>
                </a:lnTo>
                <a:cubicBezTo>
                  <a:pt x="349001" y="143369"/>
                  <a:pt x="337167" y="106919"/>
                  <a:pt x="306253" y="91169"/>
                </a:cubicBezTo>
                <a:lnTo>
                  <a:pt x="306253" y="91169"/>
                </a:lnTo>
                <a:close/>
              </a:path>
            </a:pathLst>
          </a:custGeom>
          <a:solidFill>
            <a:srgbClr val="5A9AD3">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0" name="TextBox 300"/>
          <p:cNvSpPr txBox="1"/>
          <p:nvPr/>
        </p:nvSpPr>
        <p:spPr>
          <a:xfrm>
            <a:off x="2987929" y="824445"/>
            <a:ext cx="6229662" cy="3117204"/>
          </a:xfrm>
          <a:prstGeom prst="rect">
            <a:avLst/>
          </a:prstGeom>
          <a:noFill/>
        </p:spPr>
        <p:txBody>
          <a:bodyPr wrap="square" lIns="0" tIns="0" rIns="0" bIns="0" rtlCol="0">
            <a:spAutoFit/>
          </a:bodyPr>
          <a:lstStyle/>
          <a:p>
            <a:pPr marL="0">
              <a:lnSpc>
                <a:spcPct val="100000"/>
              </a:lnSpc>
            </a:pPr>
            <a:r>
              <a:rPr lang="en-US" altLang="zh-CN" sz="8000" spc="654" dirty="0">
                <a:solidFill>
                  <a:srgbClr val="FEFEFE"/>
                </a:solidFill>
                <a:latin typeface="Times New Roman"/>
                <a:ea typeface="Times New Roman"/>
              </a:rPr>
              <a:t>Reme</a:t>
            </a:r>
            <a:r>
              <a:rPr lang="en-US" altLang="zh-CN" sz="8000" spc="644" dirty="0">
                <a:solidFill>
                  <a:srgbClr val="FEFEFE"/>
                </a:solidFill>
                <a:latin typeface="Times New Roman"/>
                <a:ea typeface="Times New Roman"/>
              </a:rPr>
              <a:t>mber…</a:t>
            </a:r>
          </a:p>
          <a:p>
            <a:pPr marL="0" indent="374904">
              <a:lnSpc>
                <a:spcPct val="100000"/>
              </a:lnSpc>
            </a:pPr>
            <a:r>
              <a:rPr lang="en-US" altLang="zh-CN" sz="8000" spc="295" dirty="0">
                <a:solidFill>
                  <a:srgbClr val="FEFEFE"/>
                </a:solidFill>
                <a:latin typeface="Times New Roman"/>
                <a:ea typeface="Times New Roman"/>
              </a:rPr>
              <a:t>Safety</a:t>
            </a:r>
            <a:r>
              <a:rPr lang="en-US" altLang="zh-CN" sz="8000" spc="20" dirty="0">
                <a:solidFill>
                  <a:srgbClr val="FEFEFE"/>
                </a:solidFill>
                <a:latin typeface="Times New Roman"/>
                <a:cs typeface="Times New Roman"/>
              </a:rPr>
              <a:t> </a:t>
            </a:r>
            <a:r>
              <a:rPr lang="en-US" altLang="zh-CN" sz="8000" spc="250" dirty="0">
                <a:solidFill>
                  <a:srgbClr val="FEFEFE"/>
                </a:solidFill>
                <a:latin typeface="Times New Roman"/>
                <a:ea typeface="Times New Roman"/>
              </a:rPr>
              <a:t>First!</a:t>
            </a:r>
          </a:p>
          <a:p>
            <a:pPr>
              <a:lnSpc>
                <a:spcPts val="1000"/>
              </a:lnSpc>
            </a:pPr>
            <a:endParaRPr lang="en-US" dirty="0" smtClean="0"/>
          </a:p>
          <a:p>
            <a:pPr>
              <a:lnSpc>
                <a:spcPts val="1920"/>
              </a:lnSpc>
            </a:pPr>
            <a:endParaRPr lang="en-US" dirty="0" smtClean="0"/>
          </a:p>
          <a:p>
            <a:pPr marL="0" indent="2419476">
              <a:lnSpc>
                <a:spcPct val="100833"/>
              </a:lnSpc>
            </a:pPr>
            <a:r>
              <a:rPr lang="en-US" altLang="zh-CN" sz="2000" spc="60" dirty="0">
                <a:solidFill>
                  <a:srgbClr val="FEFEFE"/>
                </a:solidFill>
                <a:latin typeface="Times New Roman"/>
                <a:ea typeface="Times New Roman"/>
              </a:rPr>
              <a:t>Thank</a:t>
            </a:r>
            <a:r>
              <a:rPr lang="en-US" altLang="zh-CN" sz="2000" spc="110" dirty="0">
                <a:solidFill>
                  <a:srgbClr val="FEFEFE"/>
                </a:solidFill>
                <a:latin typeface="Times New Roman"/>
                <a:cs typeface="Times New Roman"/>
              </a:rPr>
              <a:t> </a:t>
            </a:r>
            <a:r>
              <a:rPr lang="en-US" altLang="zh-CN" sz="2000" spc="55" dirty="0">
                <a:solidFill>
                  <a:srgbClr val="FEFEFE"/>
                </a:solidFill>
                <a:latin typeface="Times New Roman"/>
                <a:ea typeface="Times New Roman"/>
              </a:rPr>
              <a:t>you!</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0" y="356659"/>
            <a:ext cx="12192000" cy="768085"/>
          </a:xfrm>
          <a:prstGeom prst="rect">
            <a:avLst/>
          </a:prstGeom>
        </p:spPr>
        <p:txBody>
          <a:bodyPr lIns="121917" tIns="60958" rIns="121917" bIns="60958"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4800" dirty="0" smtClean="0">
                <a:solidFill>
                  <a:schemeClr val="tx1">
                    <a:lumMod val="75000"/>
                    <a:lumOff val="25000"/>
                  </a:schemeClr>
                </a:solidFill>
                <a:latin typeface="Arial" pitchFamily="34" charset="0"/>
                <a:cs typeface="Arial" pitchFamily="34" charset="0"/>
              </a:rPr>
              <a:t>NỘI DUNG:</a:t>
            </a:r>
            <a:endParaRPr lang="en-US" sz="4800" dirty="0">
              <a:solidFill>
                <a:schemeClr val="tx1">
                  <a:lumMod val="75000"/>
                  <a:lumOff val="25000"/>
                </a:schemeClr>
              </a:solidFill>
              <a:latin typeface="Arial" pitchFamily="34" charset="0"/>
              <a:cs typeface="Arial" pitchFamily="34" charset="0"/>
            </a:endParaRPr>
          </a:p>
        </p:txBody>
      </p:sp>
      <p:grpSp>
        <p:nvGrpSpPr>
          <p:cNvPr id="4" name="Group 3"/>
          <p:cNvGrpSpPr/>
          <p:nvPr/>
        </p:nvGrpSpPr>
        <p:grpSpPr>
          <a:xfrm>
            <a:off x="3023659" y="1412776"/>
            <a:ext cx="8736971" cy="1219200"/>
            <a:chOff x="1151472" y="3187501"/>
            <a:chExt cx="6552728" cy="914400"/>
          </a:xfrm>
        </p:grpSpPr>
        <p:sp>
          <p:nvSpPr>
            <p:cNvPr id="5" name="Pentagon 4"/>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Diamond 6"/>
            <p:cNvSpPr/>
            <p:nvPr/>
          </p:nvSpPr>
          <p:spPr>
            <a:xfrm>
              <a:off x="1151472" y="3187501"/>
              <a:ext cx="914400" cy="9144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8" name="직사각형 39"/>
          <p:cNvSpPr/>
          <p:nvPr/>
        </p:nvSpPr>
        <p:spPr>
          <a:xfrm>
            <a:off x="3345917" y="1683903"/>
            <a:ext cx="537579" cy="697627"/>
          </a:xfrm>
          <a:prstGeom prst="rect">
            <a:avLst/>
          </a:prstGeom>
        </p:spPr>
        <p:txBody>
          <a:bodyPr wrap="square" lIns="121917" tIns="60958" rIns="121917" bIns="60958"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00" b="1" dirty="0">
                <a:solidFill>
                  <a:schemeClr val="bg1"/>
                </a:solidFill>
                <a:cs typeface="Arial" pitchFamily="34" charset="0"/>
              </a:rPr>
              <a:t>1 </a:t>
            </a:r>
            <a:endParaRPr lang="ko-KR" altLang="en-US" sz="3700" dirty="0">
              <a:solidFill>
                <a:schemeClr val="bg1"/>
              </a:solidFill>
            </a:endParaRPr>
          </a:p>
        </p:txBody>
      </p:sp>
      <p:sp>
        <p:nvSpPr>
          <p:cNvPr id="10" name="TextBox 10"/>
          <p:cNvSpPr txBox="1"/>
          <p:nvPr/>
        </p:nvSpPr>
        <p:spPr bwMode="auto">
          <a:xfrm>
            <a:off x="4230835" y="1689982"/>
            <a:ext cx="6967936" cy="83099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400" b="1" dirty="0" smtClean="0">
                <a:solidFill>
                  <a:schemeClr val="tx1">
                    <a:lumMod val="75000"/>
                    <a:lumOff val="25000"/>
                  </a:schemeClr>
                </a:solidFill>
                <a:latin typeface="Arial" pitchFamily="34" charset="0"/>
                <a:cs typeface="Arial" pitchFamily="34" charset="0"/>
              </a:rPr>
              <a:t>XÁC SUẤT THỰC NGHIỆM TRONG TRÒ CHƠI TUNG ĐỒNG XU.</a:t>
            </a:r>
            <a:endParaRPr lang="en-US" altLang="ko-KR" sz="2400" b="1" dirty="0">
              <a:solidFill>
                <a:schemeClr val="tx1">
                  <a:lumMod val="75000"/>
                  <a:lumOff val="25000"/>
                </a:schemeClr>
              </a:solidFill>
              <a:latin typeface="Arial" pitchFamily="34" charset="0"/>
              <a:cs typeface="Arial" pitchFamily="34" charset="0"/>
            </a:endParaRPr>
          </a:p>
        </p:txBody>
      </p:sp>
      <p:grpSp>
        <p:nvGrpSpPr>
          <p:cNvPr id="12" name="Group 11"/>
          <p:cNvGrpSpPr/>
          <p:nvPr/>
        </p:nvGrpSpPr>
        <p:grpSpPr>
          <a:xfrm>
            <a:off x="3019651" y="2643479"/>
            <a:ext cx="8736971" cy="1219200"/>
            <a:chOff x="1151472" y="3187501"/>
            <a:chExt cx="6552728" cy="914400"/>
          </a:xfrm>
        </p:grpSpPr>
        <p:sp>
          <p:nvSpPr>
            <p:cNvPr id="13" name="Pentagon 12"/>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4" name="Pentagon 13"/>
            <p:cNvSpPr/>
            <p:nvPr/>
          </p:nvSpPr>
          <p:spPr>
            <a:xfrm>
              <a:off x="1633824" y="3284701"/>
              <a:ext cx="5914970" cy="720000"/>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 name="Diamond 14"/>
            <p:cNvSpPr/>
            <p:nvPr/>
          </p:nvSpPr>
          <p:spPr>
            <a:xfrm>
              <a:off x="1151472" y="3187501"/>
              <a:ext cx="914400" cy="9144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6" name="Group 15"/>
          <p:cNvGrpSpPr/>
          <p:nvPr/>
        </p:nvGrpSpPr>
        <p:grpSpPr>
          <a:xfrm>
            <a:off x="3015643" y="3874181"/>
            <a:ext cx="8736971" cy="1219200"/>
            <a:chOff x="1151472" y="3187501"/>
            <a:chExt cx="6552728" cy="914400"/>
          </a:xfrm>
        </p:grpSpPr>
        <p:sp>
          <p:nvSpPr>
            <p:cNvPr id="17" name="Pentagon 16"/>
            <p:cNvSpPr/>
            <p:nvPr/>
          </p:nvSpPr>
          <p:spPr>
            <a:xfrm>
              <a:off x="1633824" y="3347030"/>
              <a:ext cx="6070376" cy="720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8" name="Pentagon 17"/>
            <p:cNvSpPr/>
            <p:nvPr/>
          </p:nvSpPr>
          <p:spPr>
            <a:xfrm>
              <a:off x="1633824" y="3284701"/>
              <a:ext cx="5914970" cy="720000"/>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Diamond 18"/>
            <p:cNvSpPr/>
            <p:nvPr/>
          </p:nvSpPr>
          <p:spPr>
            <a:xfrm>
              <a:off x="1151472" y="3187501"/>
              <a:ext cx="914400" cy="9144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24" name="직사각형 39"/>
          <p:cNvSpPr/>
          <p:nvPr/>
        </p:nvSpPr>
        <p:spPr>
          <a:xfrm>
            <a:off x="3345917" y="2916599"/>
            <a:ext cx="537579" cy="697627"/>
          </a:xfrm>
          <a:prstGeom prst="rect">
            <a:avLst/>
          </a:prstGeom>
        </p:spPr>
        <p:txBody>
          <a:bodyPr wrap="square" lIns="121917" tIns="60958" rIns="121917" bIns="60958"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00" b="1" dirty="0">
                <a:solidFill>
                  <a:schemeClr val="bg1"/>
                </a:solidFill>
                <a:cs typeface="Arial" pitchFamily="34" charset="0"/>
              </a:rPr>
              <a:t>2 </a:t>
            </a:r>
            <a:endParaRPr lang="ko-KR" altLang="en-US" sz="3700" dirty="0">
              <a:solidFill>
                <a:schemeClr val="bg1"/>
              </a:solidFill>
            </a:endParaRPr>
          </a:p>
        </p:txBody>
      </p:sp>
      <p:sp>
        <p:nvSpPr>
          <p:cNvPr id="26" name="TextBox 10"/>
          <p:cNvSpPr txBox="1"/>
          <p:nvPr/>
        </p:nvSpPr>
        <p:spPr bwMode="auto">
          <a:xfrm>
            <a:off x="4230835" y="2888262"/>
            <a:ext cx="6336704" cy="83099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400" b="1" dirty="0" smtClean="0">
                <a:solidFill>
                  <a:schemeClr val="tx1">
                    <a:lumMod val="75000"/>
                    <a:lumOff val="25000"/>
                  </a:schemeClr>
                </a:solidFill>
                <a:latin typeface="Arial" pitchFamily="34" charset="0"/>
                <a:cs typeface="Arial" pitchFamily="34" charset="0"/>
              </a:rPr>
              <a:t>XÁC SUẤT THỰC NGHIỆM TRONG TRÒ CHƠI LẤY VẬT TỪ TRONG HỘP.</a:t>
            </a:r>
            <a:endParaRPr lang="en-US" altLang="ko-KR" sz="2400" b="1" dirty="0">
              <a:solidFill>
                <a:schemeClr val="tx1">
                  <a:lumMod val="75000"/>
                  <a:lumOff val="25000"/>
                </a:schemeClr>
              </a:solidFill>
              <a:latin typeface="Arial" pitchFamily="34" charset="0"/>
              <a:cs typeface="Arial" pitchFamily="34" charset="0"/>
            </a:endParaRPr>
          </a:p>
        </p:txBody>
      </p:sp>
      <p:sp>
        <p:nvSpPr>
          <p:cNvPr id="28" name="직사각형 39"/>
          <p:cNvSpPr/>
          <p:nvPr/>
        </p:nvSpPr>
        <p:spPr>
          <a:xfrm>
            <a:off x="3345917" y="4149295"/>
            <a:ext cx="537579" cy="697627"/>
          </a:xfrm>
          <a:prstGeom prst="rect">
            <a:avLst/>
          </a:prstGeom>
        </p:spPr>
        <p:txBody>
          <a:bodyPr wrap="square" lIns="121917" tIns="60958" rIns="121917" bIns="60958"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00" b="1" dirty="0">
                <a:solidFill>
                  <a:schemeClr val="bg1"/>
                </a:solidFill>
                <a:cs typeface="Arial" pitchFamily="34" charset="0"/>
              </a:rPr>
              <a:t>3 </a:t>
            </a:r>
            <a:endParaRPr lang="ko-KR" altLang="en-US" sz="3700" dirty="0">
              <a:solidFill>
                <a:schemeClr val="bg1"/>
              </a:solidFill>
            </a:endParaRPr>
          </a:p>
        </p:txBody>
      </p:sp>
      <p:grpSp>
        <p:nvGrpSpPr>
          <p:cNvPr id="29" name="Group 28"/>
          <p:cNvGrpSpPr/>
          <p:nvPr/>
        </p:nvGrpSpPr>
        <p:grpSpPr>
          <a:xfrm>
            <a:off x="4234843" y="3380533"/>
            <a:ext cx="7681385" cy="1600601"/>
            <a:chOff x="2299400" y="834582"/>
            <a:chExt cx="5548088" cy="1200448"/>
          </a:xfrm>
        </p:grpSpPr>
        <p:sp>
          <p:nvSpPr>
            <p:cNvPr id="30" name="TextBox 10"/>
            <p:cNvSpPr txBox="1"/>
            <p:nvPr/>
          </p:nvSpPr>
          <p:spPr bwMode="auto">
            <a:xfrm>
              <a:off x="2299400" y="1781114"/>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endParaRPr lang="en-US" altLang="ko-KR" sz="1600" b="1" dirty="0">
                <a:solidFill>
                  <a:schemeClr val="tx1">
                    <a:lumMod val="75000"/>
                    <a:lumOff val="25000"/>
                  </a:schemeClr>
                </a:solidFill>
                <a:cs typeface="Arial" pitchFamily="34" charset="0"/>
              </a:endParaRPr>
            </a:p>
          </p:txBody>
        </p:sp>
        <p:sp>
          <p:nvSpPr>
            <p:cNvPr id="31" name="TextBox 12"/>
            <p:cNvSpPr txBox="1"/>
            <p:nvPr/>
          </p:nvSpPr>
          <p:spPr bwMode="auto">
            <a:xfrm>
              <a:off x="3270632" y="834582"/>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endParaRPr lang="ko-KR" altLang="en-US" sz="1600" dirty="0">
                <a:solidFill>
                  <a:schemeClr val="tx1">
                    <a:lumMod val="75000"/>
                    <a:lumOff val="25000"/>
                  </a:schemeClr>
                </a:solidFill>
                <a:cs typeface="Arial" pitchFamily="34" charset="0"/>
              </a:endParaRPr>
            </a:p>
          </p:txBody>
        </p:sp>
      </p:grpSp>
      <p:grpSp>
        <p:nvGrpSpPr>
          <p:cNvPr id="33" name="Group 32"/>
          <p:cNvGrpSpPr/>
          <p:nvPr/>
        </p:nvGrpSpPr>
        <p:grpSpPr>
          <a:xfrm>
            <a:off x="4230835" y="4218092"/>
            <a:ext cx="6336704" cy="697588"/>
            <a:chOff x="2299400" y="1781114"/>
            <a:chExt cx="4576856" cy="523191"/>
          </a:xfrm>
        </p:grpSpPr>
        <p:sp>
          <p:nvSpPr>
            <p:cNvPr id="34" name="TextBox 10"/>
            <p:cNvSpPr txBox="1"/>
            <p:nvPr/>
          </p:nvSpPr>
          <p:spPr bwMode="auto">
            <a:xfrm>
              <a:off x="2299400" y="1781114"/>
              <a:ext cx="4576856" cy="34624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400" b="1" dirty="0" smtClean="0">
                  <a:solidFill>
                    <a:schemeClr val="tx1">
                      <a:lumMod val="75000"/>
                      <a:lumOff val="25000"/>
                    </a:schemeClr>
                  </a:solidFill>
                  <a:latin typeface="Arial" pitchFamily="34" charset="0"/>
                  <a:cs typeface="Arial" pitchFamily="34" charset="0"/>
                </a:rPr>
                <a:t>LUYỆN TẬP</a:t>
              </a:r>
              <a:endParaRPr lang="en-US" altLang="ko-KR" sz="2400" b="1" dirty="0">
                <a:solidFill>
                  <a:schemeClr val="tx1">
                    <a:lumMod val="75000"/>
                    <a:lumOff val="25000"/>
                  </a:schemeClr>
                </a:solidFill>
                <a:latin typeface="Arial" pitchFamily="34" charset="0"/>
                <a:cs typeface="Arial" pitchFamily="34" charset="0"/>
              </a:endParaRPr>
            </a:p>
          </p:txBody>
        </p:sp>
        <p:sp>
          <p:nvSpPr>
            <p:cNvPr id="35" name="TextBox 12"/>
            <p:cNvSpPr txBox="1"/>
            <p:nvPr/>
          </p:nvSpPr>
          <p:spPr bwMode="auto">
            <a:xfrm>
              <a:off x="2299400" y="2050389"/>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endParaRPr lang="ko-KR" altLang="en-US" sz="1600" dirty="0">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2031039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1"/>
          <p:cNvPicPr>
            <a:picLocks noChangeAspect="1"/>
          </p:cNvPicPr>
          <p:nvPr/>
        </p:nvPicPr>
        <p:blipFill>
          <a:blip r:embed="rId2"/>
          <a:stretch>
            <a:fillRect/>
          </a:stretch>
        </p:blipFill>
        <p:spPr>
          <a:xfrm>
            <a:off x="9403080" y="5417820"/>
            <a:ext cx="2103120" cy="1440180"/>
          </a:xfrm>
          <a:prstGeom prst="rect">
            <a:avLst/>
          </a:prstGeom>
        </p:spPr>
      </p:pic>
      <p:pic>
        <p:nvPicPr>
          <p:cNvPr id="62" name="Picture 62"/>
          <p:cNvPicPr>
            <a:picLocks noChangeAspect="1"/>
          </p:cNvPicPr>
          <p:nvPr/>
        </p:nvPicPr>
        <p:blipFill>
          <a:blip r:embed="rId3"/>
          <a:stretch>
            <a:fillRect/>
          </a:stretch>
        </p:blipFill>
        <p:spPr>
          <a:xfrm>
            <a:off x="487263" y="3747175"/>
            <a:ext cx="2406250" cy="1670645"/>
          </a:xfrm>
          <a:prstGeom prst="rect">
            <a:avLst/>
          </a:prstGeom>
        </p:spPr>
      </p:pic>
      <p:sp>
        <p:nvSpPr>
          <p:cNvPr id="2" name="Freeform 62"/>
          <p:cNvSpPr/>
          <p:nvPr/>
        </p:nvSpPr>
        <p:spPr>
          <a:xfrm>
            <a:off x="0" y="0"/>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3"/>
          <p:cNvSpPr/>
          <p:nvPr/>
        </p:nvSpPr>
        <p:spPr>
          <a:xfrm>
            <a:off x="0" y="0"/>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4"/>
          <p:cNvSpPr/>
          <p:nvPr/>
        </p:nvSpPr>
        <p:spPr>
          <a:xfrm>
            <a:off x="0" y="0"/>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5"/>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Freeform 66"/>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8"/>
          <p:cNvSpPr txBox="1"/>
          <p:nvPr/>
        </p:nvSpPr>
        <p:spPr>
          <a:xfrm>
            <a:off x="2893513" y="210837"/>
            <a:ext cx="9194103" cy="6799297"/>
          </a:xfrm>
          <a:prstGeom prst="rect">
            <a:avLst/>
          </a:prstGeom>
          <a:noFill/>
        </p:spPr>
        <p:txBody>
          <a:bodyPr wrap="square" lIns="0" tIns="0" rIns="0" bIns="0" rtlCol="0">
            <a:spAutoFit/>
          </a:bodyPr>
          <a:lstStyle/>
          <a:p>
            <a:pPr marL="0" indent="620268">
              <a:lnSpc>
                <a:spcPct val="100000"/>
              </a:lnSpc>
            </a:pPr>
            <a:endParaRPr lang="en-US" altLang="zh-CN" sz="2400" b="1" dirty="0" smtClean="0">
              <a:solidFill>
                <a:srgbClr val="006EBF"/>
              </a:solidFill>
              <a:latin typeface="Times New Roman"/>
              <a:ea typeface="Times New Roman"/>
            </a:endParaRPr>
          </a:p>
          <a:p>
            <a:pPr marL="0" indent="620268">
              <a:lnSpc>
                <a:spcPct val="100000"/>
              </a:lnSpc>
            </a:pPr>
            <a:r>
              <a:rPr lang="en-US" altLang="zh-CN" sz="2400" b="1" dirty="0" err="1" smtClean="0">
                <a:solidFill>
                  <a:srgbClr val="006EBF"/>
                </a:solidFill>
                <a:latin typeface="Times New Roman"/>
                <a:ea typeface="Times New Roman"/>
              </a:rPr>
              <a:t>Bài</a:t>
            </a:r>
            <a:r>
              <a:rPr lang="en-US" altLang="zh-CN" sz="2400" b="1" dirty="0" smtClean="0">
                <a:solidFill>
                  <a:srgbClr val="006EBF"/>
                </a:solidFill>
                <a:latin typeface="Times New Roman"/>
                <a:ea typeface="Times New Roman"/>
              </a:rPr>
              <a:t> 1. Tung </a:t>
            </a:r>
            <a:r>
              <a:rPr lang="en-US" altLang="zh-CN" sz="2400" b="1" dirty="0" err="1" smtClean="0">
                <a:solidFill>
                  <a:srgbClr val="006EBF"/>
                </a:solidFill>
                <a:latin typeface="Times New Roman"/>
                <a:ea typeface="Times New Roman"/>
              </a:rPr>
              <a:t>một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đồng</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xu</a:t>
            </a:r>
            <a:r>
              <a:rPr lang="en-US" altLang="zh-CN" sz="2400" b="1" dirty="0" smtClean="0">
                <a:solidFill>
                  <a:srgbClr val="006EBF"/>
                </a:solidFill>
                <a:latin typeface="Times New Roman"/>
                <a:ea typeface="Times New Roman"/>
              </a:rPr>
              <a:t> </a:t>
            </a:r>
            <a:r>
              <a:rPr lang="en-US" altLang="zh-CN" sz="2400" b="1" dirty="0">
                <a:solidFill>
                  <a:srgbClr val="006EBF"/>
                </a:solidFill>
                <a:latin typeface="Times New Roman"/>
                <a:ea typeface="Times New Roman"/>
              </a:rPr>
              <a:t>8</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lần</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liên</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tiếp</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Hãy</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ghi</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kết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quả</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thống</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kê</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theo</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mẫu</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sau</a:t>
            </a:r>
            <a:r>
              <a:rPr lang="en-US" altLang="zh-CN" sz="2400" b="1" dirty="0" smtClean="0">
                <a:solidFill>
                  <a:srgbClr val="006EBF"/>
                </a:solidFill>
                <a:latin typeface="Times New Roman"/>
                <a:ea typeface="Times New Roman"/>
              </a:rPr>
              <a:t>:</a:t>
            </a: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smtClean="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smtClean="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smtClean="0">
              <a:solidFill>
                <a:srgbClr val="006EBF"/>
              </a:solidFill>
              <a:latin typeface="Times New Roman"/>
              <a:ea typeface="Times New Roman"/>
            </a:endParaRPr>
          </a:p>
          <a:p>
            <a:pPr marL="0" indent="620268">
              <a:lnSpc>
                <a:spcPct val="100000"/>
              </a:lnSpc>
            </a:pPr>
            <a:endParaRPr lang="vi-VN" altLang="zh-CN" sz="2400" b="1" dirty="0">
              <a:solidFill>
                <a:srgbClr val="006EBF"/>
              </a:solidFill>
              <a:latin typeface="Times New Roman"/>
              <a:ea typeface="Times New Roman"/>
            </a:endParaRPr>
          </a:p>
          <a:p>
            <a:pPr marL="0" indent="620268">
              <a:lnSpc>
                <a:spcPct val="100000"/>
              </a:lnSpc>
            </a:pPr>
            <a:r>
              <a:rPr lang="en-US" altLang="zh-CN" sz="2400" b="1" dirty="0">
                <a:solidFill>
                  <a:srgbClr val="006EBF"/>
                </a:solidFill>
                <a:latin typeface="Times New Roman"/>
                <a:ea typeface="Times New Roman"/>
              </a:rPr>
              <a:t>a</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Tính</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xác</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suất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thực</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nhiệm</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xuất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hiện</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mặt</a:t>
            </a:r>
            <a:r>
              <a:rPr lang="en-US" altLang="zh-CN" sz="2400" b="1" dirty="0" smtClean="0">
                <a:solidFill>
                  <a:srgbClr val="006EBF"/>
                </a:solidFill>
                <a:latin typeface="Times New Roman"/>
                <a:ea typeface="Times New Roman"/>
              </a:rPr>
              <a:t> N.</a:t>
            </a:r>
          </a:p>
          <a:p>
            <a:pPr marL="0" indent="620268">
              <a:lnSpc>
                <a:spcPct val="100000"/>
              </a:lnSpc>
            </a:pPr>
            <a:endParaRPr lang="en-US" altLang="zh-CN" sz="2400" b="1" dirty="0" smtClean="0">
              <a:solidFill>
                <a:srgbClr val="006EBF"/>
              </a:solidFill>
              <a:latin typeface="Times New Roman"/>
              <a:ea typeface="Times New Roman"/>
            </a:endParaRPr>
          </a:p>
          <a:p>
            <a:r>
              <a:rPr lang="en-US" altLang="zh-CN" sz="2400" b="1" dirty="0">
                <a:solidFill>
                  <a:srgbClr val="006EBF"/>
                </a:solidFill>
                <a:latin typeface="Times New Roman"/>
                <a:ea typeface="Times New Roman"/>
              </a:rPr>
              <a:t> </a:t>
            </a:r>
            <a:r>
              <a:rPr lang="en-US" altLang="zh-CN" sz="2400" b="1" dirty="0" smtClean="0">
                <a:solidFill>
                  <a:srgbClr val="006EBF"/>
                </a:solidFill>
                <a:latin typeface="Times New Roman"/>
                <a:ea typeface="Times New Roman"/>
              </a:rPr>
              <a:t>        b, </a:t>
            </a:r>
            <a:r>
              <a:rPr lang="en-US" altLang="zh-CN" sz="2400" b="1" dirty="0" err="1" smtClean="0">
                <a:solidFill>
                  <a:srgbClr val="006EBF"/>
                </a:solidFill>
                <a:latin typeface="Times New Roman"/>
                <a:ea typeface="Times New Roman"/>
              </a:rPr>
              <a:t>Tính</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xác</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suất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thực</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nghiệm</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xuất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hiện</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mặt</a:t>
            </a:r>
            <a:r>
              <a:rPr lang="en-US" altLang="zh-CN" sz="2400" b="1" dirty="0" smtClean="0">
                <a:solidFill>
                  <a:srgbClr val="006EBF"/>
                </a:solidFill>
                <a:latin typeface="Times New Roman"/>
                <a:ea typeface="Times New Roman"/>
              </a:rPr>
              <a:t> S.</a:t>
            </a:r>
          </a:p>
          <a:p>
            <a:pPr marL="0" indent="620268">
              <a:lnSpc>
                <a:spcPct val="100000"/>
              </a:lnSpc>
            </a:pPr>
            <a:endParaRPr lang="en-US" altLang="zh-CN" sz="2400" b="1" dirty="0">
              <a:solidFill>
                <a:srgbClr val="006EBF"/>
              </a:solidFill>
              <a:latin typeface="Times New Roman"/>
              <a:ea typeface="Times New Roman"/>
            </a:endParaRPr>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739"/>
              </a:lnSpc>
            </a:pPr>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3332413124"/>
              </p:ext>
            </p:extLst>
          </p:nvPr>
        </p:nvGraphicFramePr>
        <p:xfrm>
          <a:off x="4519799" y="1457863"/>
          <a:ext cx="6478053" cy="2453640"/>
        </p:xfrm>
        <a:graphic>
          <a:graphicData uri="http://schemas.openxmlformats.org/drawingml/2006/table">
            <a:tbl>
              <a:tblPr firstRow="1" firstCol="1" bandRow="1"/>
              <a:tblGrid>
                <a:gridCol w="866392"/>
                <a:gridCol w="2143180"/>
                <a:gridCol w="775385"/>
                <a:gridCol w="2693096"/>
              </a:tblGrid>
              <a:tr h="615388">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tung</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smtClean="0">
                          <a:solidFill>
                            <a:srgbClr val="FF0000"/>
                          </a:solidFill>
                          <a:effectLst/>
                          <a:latin typeface="Times New Roman"/>
                          <a:ea typeface="Times New Roman"/>
                          <a:cs typeface="Times New Roman"/>
                        </a:rPr>
                        <a:t>Lần</a:t>
                      </a:r>
                      <a:r>
                        <a:rPr lang="en-US" sz="2000" b="1" dirty="0" smtClean="0">
                          <a:solidFill>
                            <a:srgbClr val="FF0000"/>
                          </a:solidFill>
                          <a:effectLst/>
                          <a:latin typeface="Times New Roman"/>
                          <a:ea typeface="Times New Roman"/>
                          <a:cs typeface="Times New Roman"/>
                        </a:rPr>
                        <a:t> </a:t>
                      </a:r>
                      <a:r>
                        <a:rPr lang="en-US" sz="2000" b="1" dirty="0" err="1" smtClean="0">
                          <a:solidFill>
                            <a:srgbClr val="FF0000"/>
                          </a:solidFill>
                          <a:effectLst/>
                          <a:latin typeface="Times New Roman"/>
                          <a:ea typeface="Times New Roman"/>
                          <a:cs typeface="Times New Roman"/>
                        </a:rPr>
                        <a:t>tung</a:t>
                      </a:r>
                      <a:endParaRPr lang="en-US" sz="2000" b="1" dirty="0" smtClean="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smtClean="0">
                          <a:solidFill>
                            <a:srgbClr val="FF0000"/>
                          </a:solidFill>
                          <a:effectLst/>
                          <a:latin typeface="Times New Roman"/>
                          <a:ea typeface="Times New Roman"/>
                          <a:cs typeface="Times New Roman"/>
                        </a:rPr>
                        <a:t>Kết</a:t>
                      </a:r>
                      <a:r>
                        <a:rPr lang="en-US" sz="2000" b="1" dirty="0" smtClean="0">
                          <a:solidFill>
                            <a:srgbClr val="FF0000"/>
                          </a:solidFill>
                          <a:effectLst/>
                          <a:latin typeface="Times New Roman"/>
                          <a:ea typeface="Times New Roman"/>
                          <a:cs typeface="Times New Roman"/>
                        </a:rPr>
                        <a:t> </a:t>
                      </a:r>
                      <a:r>
                        <a:rPr lang="en-US" sz="2000" b="1" dirty="0" err="1" smtClean="0">
                          <a:solidFill>
                            <a:srgbClr val="FF0000"/>
                          </a:solidFill>
                          <a:effectLst/>
                          <a:latin typeface="Times New Roman"/>
                          <a:ea typeface="Times New Roman"/>
                          <a:cs typeface="Times New Roman"/>
                        </a:rPr>
                        <a:t>quả</a:t>
                      </a:r>
                      <a:endParaRPr lang="en-US" sz="2000" b="1" dirty="0" smtClean="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1</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mặt</a:t>
                      </a:r>
                      <a:r>
                        <a:rPr lang="en-US" sz="2000" baseline="0" dirty="0" smtClean="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smtClean="0">
                          <a:effectLst/>
                          <a:latin typeface="Times New Roman"/>
                          <a:ea typeface="Times New Roman"/>
                          <a:cs typeface="Times New Roman"/>
                        </a:rPr>
                        <a:t>5</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mặt</a:t>
                      </a:r>
                      <a:r>
                        <a:rPr lang="en-US" sz="2000" baseline="0" dirty="0" smtClean="0">
                          <a:effectLst/>
                          <a:latin typeface="Times New Roman"/>
                          <a:ea typeface="Times New Roman"/>
                          <a:cs typeface="Times New Roman"/>
                        </a:rPr>
                        <a:t> ….</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2</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mặt</a:t>
                      </a:r>
                      <a:r>
                        <a:rPr lang="en-US" sz="2000" baseline="0" dirty="0" smtClean="0">
                          <a:effectLst/>
                          <a:latin typeface="Times New Roman"/>
                          <a:ea typeface="Times New Roman"/>
                          <a:cs typeface="Times New Roman"/>
                        </a:rPr>
                        <a:t> …</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smtClean="0">
                          <a:effectLst/>
                          <a:latin typeface="Times New Roman"/>
                          <a:ea typeface="Times New Roman"/>
                          <a:cs typeface="Times New Roman"/>
                        </a:rPr>
                        <a:t>6</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mặt</a:t>
                      </a:r>
                      <a:r>
                        <a:rPr lang="en-US" sz="2000" baseline="0" dirty="0" smtClean="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3</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mặt</a:t>
                      </a:r>
                      <a:r>
                        <a:rPr lang="en-US" sz="2000" baseline="0" dirty="0" smtClean="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smtClean="0">
                          <a:effectLst/>
                          <a:latin typeface="Times New Roman"/>
                          <a:ea typeface="Times New Roman"/>
                          <a:cs typeface="Times New Roman"/>
                        </a:rPr>
                        <a:t>7</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mặt</a:t>
                      </a:r>
                      <a:r>
                        <a:rPr lang="en-US" sz="2000" baseline="0" dirty="0" smtClean="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4</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mặt</a:t>
                      </a:r>
                      <a:r>
                        <a:rPr lang="en-US" sz="2000" baseline="0" dirty="0" smtClean="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smtClean="0">
                          <a:effectLst/>
                          <a:latin typeface="Times New Roman"/>
                          <a:ea typeface="Times New Roman"/>
                          <a:cs typeface="Times New Roman"/>
                        </a:rPr>
                        <a:t>8</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mặt</a:t>
                      </a:r>
                      <a:r>
                        <a:rPr lang="en-US" sz="2000" baseline="0" dirty="0" smtClean="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1"/>
          <p:cNvPicPr>
            <a:picLocks noChangeAspect="1"/>
          </p:cNvPicPr>
          <p:nvPr/>
        </p:nvPicPr>
        <p:blipFill>
          <a:blip r:embed="rId2"/>
          <a:stretch>
            <a:fillRect/>
          </a:stretch>
        </p:blipFill>
        <p:spPr>
          <a:xfrm>
            <a:off x="9403080" y="5417820"/>
            <a:ext cx="2103120" cy="1440180"/>
          </a:xfrm>
          <a:prstGeom prst="rect">
            <a:avLst/>
          </a:prstGeom>
        </p:spPr>
      </p:pic>
      <p:sp>
        <p:nvSpPr>
          <p:cNvPr id="2" name="Freeform 71"/>
          <p:cNvSpPr/>
          <p:nvPr/>
        </p:nvSpPr>
        <p:spPr>
          <a:xfrm>
            <a:off x="0" y="0"/>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2"/>
          <p:cNvSpPr/>
          <p:nvPr/>
        </p:nvSpPr>
        <p:spPr>
          <a:xfrm>
            <a:off x="0" y="0"/>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3"/>
          <p:cNvSpPr/>
          <p:nvPr/>
        </p:nvSpPr>
        <p:spPr>
          <a:xfrm>
            <a:off x="0" y="0"/>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4"/>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5"/>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8" name="Picture 78"/>
          <p:cNvPicPr>
            <a:picLocks noChangeAspect="1"/>
          </p:cNvPicPr>
          <p:nvPr/>
        </p:nvPicPr>
        <p:blipFill>
          <a:blip r:embed="rId3"/>
          <a:stretch>
            <a:fillRect/>
          </a:stretch>
        </p:blipFill>
        <p:spPr>
          <a:xfrm>
            <a:off x="5348614" y="-25052"/>
            <a:ext cx="1503124" cy="124007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782546520"/>
              </p:ext>
            </p:extLst>
          </p:nvPr>
        </p:nvGraphicFramePr>
        <p:xfrm>
          <a:off x="1622901" y="1000760"/>
          <a:ext cx="9625472" cy="5730240"/>
        </p:xfrm>
        <a:graphic>
          <a:graphicData uri="http://schemas.openxmlformats.org/drawingml/2006/table">
            <a:tbl>
              <a:tblPr firstRow="1" bandRow="1">
                <a:tableStyleId>{5C22544A-7EE6-4342-B048-85BDC9FD1C3A}</a:tableStyleId>
              </a:tblPr>
              <a:tblGrid>
                <a:gridCol w="9625472"/>
              </a:tblGrid>
              <a:tr h="2075165">
                <a:tc>
                  <a:txBody>
                    <a:bodyPr/>
                    <a:lstStyle/>
                    <a:p>
                      <a:r>
                        <a:rPr lang="en-US" sz="2800" dirty="0" smtClean="0">
                          <a:solidFill>
                            <a:schemeClr val="tx1"/>
                          </a:solidFill>
                          <a:latin typeface="Arial" pitchFamily="34" charset="0"/>
                          <a:cs typeface="Arial" pitchFamily="34" charset="0"/>
                        </a:rPr>
                        <a:t>*</a:t>
                      </a:r>
                      <a:r>
                        <a:rPr lang="en-US" sz="2800" dirty="0" err="1" smtClean="0">
                          <a:solidFill>
                            <a:schemeClr val="tx1"/>
                          </a:solidFill>
                          <a:latin typeface="Arial" pitchFamily="34" charset="0"/>
                          <a:cs typeface="Arial" pitchFamily="34" charset="0"/>
                        </a:rPr>
                        <a:t>Xác</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suất</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thực</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nghiệm</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xuất</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hiện</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mặt</a:t>
                      </a:r>
                      <a:r>
                        <a:rPr lang="en-US" sz="2800" baseline="0" dirty="0" smtClean="0">
                          <a:solidFill>
                            <a:schemeClr val="tx1"/>
                          </a:solidFill>
                          <a:latin typeface="Arial" pitchFamily="34" charset="0"/>
                          <a:cs typeface="Arial" pitchFamily="34" charset="0"/>
                        </a:rPr>
                        <a:t> S </a:t>
                      </a:r>
                      <a:r>
                        <a:rPr lang="en-US" sz="2800" baseline="0" dirty="0" err="1" smtClean="0">
                          <a:solidFill>
                            <a:schemeClr val="tx1"/>
                          </a:solidFill>
                          <a:latin typeface="Arial" pitchFamily="34" charset="0"/>
                          <a:cs typeface="Arial" pitchFamily="34" charset="0"/>
                        </a:rPr>
                        <a:t>khi</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tung</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đồng</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xu</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nhiều</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lần</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bằng</a:t>
                      </a:r>
                      <a:r>
                        <a:rPr lang="en-US" sz="2800" baseline="0" dirty="0" smtClean="0">
                          <a:solidFill>
                            <a:schemeClr val="tx1"/>
                          </a:solidFill>
                          <a:latin typeface="Arial" pitchFamily="34" charset="0"/>
                          <a:cs typeface="Arial" pitchFamily="34" charset="0"/>
                        </a:rPr>
                        <a:t>:</a:t>
                      </a:r>
                    </a:p>
                    <a:p>
                      <a:r>
                        <a:rPr lang="en-US" sz="2800" baseline="0" dirty="0" smtClean="0">
                          <a:latin typeface="Arial" pitchFamily="34" charset="0"/>
                          <a:cs typeface="Arial" pitchFamily="34" charset="0"/>
                        </a:rPr>
                        <a:t>      </a:t>
                      </a:r>
                    </a:p>
                    <a:p>
                      <a:endParaRPr lang="en-US" sz="2800" baseline="0" dirty="0" smtClean="0">
                        <a:latin typeface="Arial" pitchFamily="34" charset="0"/>
                        <a:cs typeface="Arial" pitchFamily="34" charset="0"/>
                      </a:endParaRPr>
                    </a:p>
                    <a:p>
                      <a:r>
                        <a:rPr lang="en-US" sz="2800" baseline="0" dirty="0" smtClean="0">
                          <a:latin typeface="Arial" pitchFamily="34" charset="0"/>
                          <a:cs typeface="Arial" pitchFamily="34" charset="0"/>
                        </a:rPr>
                        <a:t>                                      </a:t>
                      </a:r>
                      <a:endParaRPr lang="en-US" sz="2800" dirty="0">
                        <a:latin typeface="Arial" pitchFamily="34" charset="0"/>
                        <a:cs typeface="Arial" pitchFamily="34" charset="0"/>
                      </a:endParaRPr>
                    </a:p>
                  </a:txBody>
                  <a:tcPr>
                    <a:solidFill>
                      <a:schemeClr val="bg1"/>
                    </a:solidFill>
                  </a:tcPr>
                </a:tc>
              </a:tr>
              <a:tr h="3269096">
                <a:tc>
                  <a:txBody>
                    <a:bodyPr/>
                    <a:lstStyle/>
                    <a:p>
                      <a:r>
                        <a:rPr lang="en-US" sz="2800" dirty="0" smtClean="0">
                          <a:latin typeface="Arial" pitchFamily="34" charset="0"/>
                          <a:cs typeface="Arial" pitchFamily="34" charset="0"/>
                        </a:rPr>
                        <a:t>*</a:t>
                      </a:r>
                      <a:r>
                        <a:rPr lang="en-US" sz="2800" b="1" dirty="0" err="1" smtClean="0">
                          <a:latin typeface="Arial" pitchFamily="34" charset="0"/>
                          <a:cs typeface="Arial" pitchFamily="34" charset="0"/>
                        </a:rPr>
                        <a:t>Xác</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suất</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thực</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nghiệm</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xuất</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hiện</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mặt</a:t>
                      </a:r>
                      <a:r>
                        <a:rPr lang="en-US" sz="2800" b="1" baseline="0" dirty="0" smtClean="0">
                          <a:latin typeface="Arial" pitchFamily="34" charset="0"/>
                          <a:cs typeface="Arial" pitchFamily="34" charset="0"/>
                        </a:rPr>
                        <a:t> N </a:t>
                      </a:r>
                      <a:r>
                        <a:rPr lang="en-US" sz="2800" b="1" baseline="0" dirty="0" err="1" smtClean="0">
                          <a:latin typeface="Arial" pitchFamily="34" charset="0"/>
                          <a:cs typeface="Arial" pitchFamily="34" charset="0"/>
                        </a:rPr>
                        <a:t>khi</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tung</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đồng</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xu</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nhiều</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lần</a:t>
                      </a:r>
                      <a:r>
                        <a:rPr lang="en-US" sz="2800" b="1" baseline="0" dirty="0" smtClean="0">
                          <a:latin typeface="Arial" pitchFamily="34" charset="0"/>
                          <a:cs typeface="Arial" pitchFamily="34" charset="0"/>
                        </a:rPr>
                        <a:t> </a:t>
                      </a:r>
                      <a:r>
                        <a:rPr lang="en-US" sz="2800" b="1" baseline="0" dirty="0" err="1" smtClean="0">
                          <a:latin typeface="Arial" pitchFamily="34" charset="0"/>
                          <a:cs typeface="Arial" pitchFamily="34" charset="0"/>
                        </a:rPr>
                        <a:t>bằng</a:t>
                      </a:r>
                      <a:r>
                        <a:rPr lang="en-US" sz="2800" b="1" baseline="0" dirty="0" smtClean="0">
                          <a:latin typeface="Arial" pitchFamily="34" charset="0"/>
                          <a:cs typeface="Arial" pitchFamily="34" charset="0"/>
                        </a:rPr>
                        <a:t>:</a:t>
                      </a:r>
                    </a:p>
                    <a:p>
                      <a:r>
                        <a:rPr lang="en-US" sz="2800" baseline="0" dirty="0" smtClean="0">
                          <a:latin typeface="Arial" pitchFamily="34" charset="0"/>
                          <a:cs typeface="Arial" pitchFamily="34" charset="0"/>
                        </a:rPr>
                        <a:t>                      </a:t>
                      </a:r>
                    </a:p>
                    <a:p>
                      <a:r>
                        <a:rPr lang="en-US" sz="2800" dirty="0" smtClean="0">
                          <a:latin typeface="Arial" pitchFamily="34" charset="0"/>
                          <a:cs typeface="Arial" pitchFamily="34" charset="0"/>
                        </a:rPr>
                        <a:t>                     </a:t>
                      </a:r>
                    </a:p>
                    <a:p>
                      <a:endParaRPr lang="en-US" sz="2800" dirty="0" smtClean="0">
                        <a:latin typeface="Arial" pitchFamily="34" charset="0"/>
                        <a:cs typeface="Arial" pitchFamily="34" charset="0"/>
                      </a:endParaRPr>
                    </a:p>
                    <a:p>
                      <a:endParaRPr lang="en-US" sz="2800" dirty="0" smtClean="0">
                        <a:latin typeface="Arial" pitchFamily="34" charset="0"/>
                        <a:cs typeface="Arial" pitchFamily="34" charset="0"/>
                      </a:endParaRPr>
                    </a:p>
                    <a:p>
                      <a:endParaRPr lang="en-US" sz="2800" dirty="0" smtClean="0">
                        <a:latin typeface="Arial" pitchFamily="34" charset="0"/>
                        <a:cs typeface="Arial" pitchFamily="34" charset="0"/>
                      </a:endParaRPr>
                    </a:p>
                    <a:p>
                      <a:endParaRPr lang="en-US" sz="2800" dirty="0">
                        <a:latin typeface="Arial" pitchFamily="34" charset="0"/>
                        <a:cs typeface="Arial" pitchFamily="34" charset="0"/>
                      </a:endParaRP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766328418"/>
              </p:ext>
            </p:extLst>
          </p:nvPr>
        </p:nvGraphicFramePr>
        <p:xfrm>
          <a:off x="3771149" y="1994979"/>
          <a:ext cx="4658053" cy="1036320"/>
        </p:xfrm>
        <a:graphic>
          <a:graphicData uri="http://schemas.openxmlformats.org/drawingml/2006/table">
            <a:tbl>
              <a:tblPr firstRow="1" bandRow="1">
                <a:tableStyleId>{5C22544A-7EE6-4342-B048-85BDC9FD1C3A}</a:tableStyleId>
              </a:tblPr>
              <a:tblGrid>
                <a:gridCol w="4658053"/>
              </a:tblGrid>
              <a:tr h="370840">
                <a:tc>
                  <a:txBody>
                    <a:bodyPr/>
                    <a:lstStyle/>
                    <a:p>
                      <a:r>
                        <a:rPr lang="en-US" sz="2800" dirty="0" err="1" smtClean="0">
                          <a:solidFill>
                            <a:schemeClr val="tx1"/>
                          </a:solidFill>
                          <a:latin typeface="Arial" pitchFamily="34" charset="0"/>
                          <a:cs typeface="Arial" pitchFamily="34" charset="0"/>
                        </a:rPr>
                        <a:t>Số</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lần</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mặt</a:t>
                      </a:r>
                      <a:r>
                        <a:rPr lang="en-US" sz="2800" baseline="0" dirty="0" smtClean="0">
                          <a:solidFill>
                            <a:schemeClr val="tx1"/>
                          </a:solidFill>
                          <a:latin typeface="Arial" pitchFamily="34" charset="0"/>
                          <a:cs typeface="Arial" pitchFamily="34" charset="0"/>
                        </a:rPr>
                        <a:t> S </a:t>
                      </a:r>
                      <a:r>
                        <a:rPr lang="en-US" sz="2800" baseline="0" dirty="0" err="1" smtClean="0">
                          <a:solidFill>
                            <a:schemeClr val="tx1"/>
                          </a:solidFill>
                          <a:latin typeface="Arial" pitchFamily="34" charset="0"/>
                          <a:cs typeface="Arial" pitchFamily="34" charset="0"/>
                        </a:rPr>
                        <a:t>xuất</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hiện</a:t>
                      </a:r>
                      <a:endParaRPr lang="en-US" sz="2800" dirty="0">
                        <a:solidFill>
                          <a:schemeClr val="tx1"/>
                        </a:solidFill>
                        <a:latin typeface="Arial" pitchFamily="34" charset="0"/>
                        <a:cs typeface="Arial" pitchFamily="34" charset="0"/>
                      </a:endParaRPr>
                    </a:p>
                  </a:txBody>
                  <a:tcPr>
                    <a:solidFill>
                      <a:schemeClr val="bg1"/>
                    </a:solidFill>
                  </a:tcPr>
                </a:tc>
              </a:tr>
              <a:tr h="370840">
                <a:tc>
                  <a:txBody>
                    <a:bodyPr/>
                    <a:lstStyle/>
                    <a:p>
                      <a:r>
                        <a:rPr lang="en-US" sz="2800" b="1" dirty="0" err="1" smtClean="0">
                          <a:solidFill>
                            <a:schemeClr val="tx1"/>
                          </a:solidFill>
                          <a:latin typeface="Arial" pitchFamily="34" charset="0"/>
                          <a:cs typeface="Arial" pitchFamily="34" charset="0"/>
                        </a:rPr>
                        <a:t>Tổng</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số</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lần</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tung</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đồng</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xu</a:t>
                      </a:r>
                      <a:endParaRPr lang="en-US" sz="2800" b="1" dirty="0">
                        <a:solidFill>
                          <a:schemeClr val="tx1"/>
                        </a:solidFill>
                        <a:latin typeface="Arial" pitchFamily="34" charset="0"/>
                        <a:cs typeface="Arial" pitchFamily="34" charset="0"/>
                      </a:endParaRPr>
                    </a:p>
                  </a:txBody>
                  <a:tcPr>
                    <a:solidFill>
                      <a:schemeClr val="bg1"/>
                    </a:solidFill>
                  </a:tcPr>
                </a:tc>
              </a:tr>
            </a:tbl>
          </a:graphicData>
        </a:graphic>
      </p:graphicFrame>
      <p:cxnSp>
        <p:nvCxnSpPr>
          <p:cNvPr id="8" name="Straight Connector 7"/>
          <p:cNvCxnSpPr>
            <a:endCxn id="6" idx="3"/>
          </p:cNvCxnSpPr>
          <p:nvPr/>
        </p:nvCxnSpPr>
        <p:spPr>
          <a:xfrm flipV="1">
            <a:off x="3771149" y="2513139"/>
            <a:ext cx="4658053" cy="6074"/>
          </a:xfrm>
          <a:prstGeom prst="line">
            <a:avLst/>
          </a:prstGeom>
          <a:ln w="53975"/>
        </p:spPr>
        <p:style>
          <a:lnRef idx="2">
            <a:schemeClr val="accent1"/>
          </a:lnRef>
          <a:fillRef idx="0">
            <a:schemeClr val="accent1"/>
          </a:fillRef>
          <a:effectRef idx="1">
            <a:schemeClr val="accent1"/>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3624295430"/>
              </p:ext>
            </p:extLst>
          </p:nvPr>
        </p:nvGraphicFramePr>
        <p:xfrm>
          <a:off x="3496941" y="4329343"/>
          <a:ext cx="4720133" cy="1036320"/>
        </p:xfrm>
        <a:graphic>
          <a:graphicData uri="http://schemas.openxmlformats.org/drawingml/2006/table">
            <a:tbl>
              <a:tblPr firstRow="1" bandRow="1">
                <a:tableStyleId>{5C22544A-7EE6-4342-B048-85BDC9FD1C3A}</a:tableStyleId>
              </a:tblPr>
              <a:tblGrid>
                <a:gridCol w="4720133"/>
              </a:tblGrid>
              <a:tr h="370840">
                <a:tc>
                  <a:txBody>
                    <a:bodyPr/>
                    <a:lstStyle/>
                    <a:p>
                      <a:r>
                        <a:rPr lang="en-US" sz="2800" dirty="0" err="1" smtClean="0">
                          <a:solidFill>
                            <a:schemeClr val="tx1"/>
                          </a:solidFill>
                          <a:latin typeface="Arial" pitchFamily="34" charset="0"/>
                          <a:cs typeface="Arial" pitchFamily="34" charset="0"/>
                        </a:rPr>
                        <a:t>Số</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lần</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mặt</a:t>
                      </a:r>
                      <a:r>
                        <a:rPr lang="en-US" sz="2800" baseline="0" dirty="0" smtClean="0">
                          <a:solidFill>
                            <a:schemeClr val="tx1"/>
                          </a:solidFill>
                          <a:latin typeface="Arial" pitchFamily="34" charset="0"/>
                          <a:cs typeface="Arial" pitchFamily="34" charset="0"/>
                        </a:rPr>
                        <a:t> N </a:t>
                      </a:r>
                      <a:r>
                        <a:rPr lang="en-US" sz="2800" baseline="0" dirty="0" err="1" smtClean="0">
                          <a:solidFill>
                            <a:schemeClr val="tx1"/>
                          </a:solidFill>
                          <a:latin typeface="Arial" pitchFamily="34" charset="0"/>
                          <a:cs typeface="Arial" pitchFamily="34" charset="0"/>
                        </a:rPr>
                        <a:t>xuất</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hiện</a:t>
                      </a:r>
                      <a:endParaRPr lang="en-US" sz="2800" dirty="0">
                        <a:solidFill>
                          <a:schemeClr val="tx1"/>
                        </a:solidFill>
                        <a:latin typeface="Arial" pitchFamily="34" charset="0"/>
                        <a:cs typeface="Arial" pitchFamily="34" charset="0"/>
                      </a:endParaRPr>
                    </a:p>
                  </a:txBody>
                  <a:tcPr>
                    <a:solidFill>
                      <a:schemeClr val="bg1"/>
                    </a:solidFill>
                  </a:tcPr>
                </a:tc>
              </a:tr>
              <a:tr h="370840">
                <a:tc>
                  <a:txBody>
                    <a:bodyPr/>
                    <a:lstStyle/>
                    <a:p>
                      <a:r>
                        <a:rPr lang="en-US" sz="2800" b="1" dirty="0" err="1" smtClean="0">
                          <a:solidFill>
                            <a:schemeClr val="tx1"/>
                          </a:solidFill>
                          <a:latin typeface="Arial" pitchFamily="34" charset="0"/>
                          <a:cs typeface="Arial" pitchFamily="34" charset="0"/>
                        </a:rPr>
                        <a:t>Tổng</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số</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lần</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tung</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đồng</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xu</a:t>
                      </a:r>
                      <a:endParaRPr lang="en-US" sz="2800" b="1" dirty="0">
                        <a:solidFill>
                          <a:schemeClr val="tx1"/>
                        </a:solidFill>
                        <a:latin typeface="Arial" pitchFamily="34" charset="0"/>
                        <a:cs typeface="Arial" pitchFamily="34" charset="0"/>
                      </a:endParaRPr>
                    </a:p>
                  </a:txBody>
                  <a:tcPr>
                    <a:solidFill>
                      <a:schemeClr val="bg1"/>
                    </a:solidFill>
                  </a:tcPr>
                </a:tc>
              </a:tr>
            </a:tbl>
          </a:graphicData>
        </a:graphic>
      </p:graphicFrame>
      <p:cxnSp>
        <p:nvCxnSpPr>
          <p:cNvPr id="14" name="Straight Connector 13"/>
          <p:cNvCxnSpPr/>
          <p:nvPr/>
        </p:nvCxnSpPr>
        <p:spPr>
          <a:xfrm>
            <a:off x="3496941" y="4831842"/>
            <a:ext cx="4720133" cy="15661"/>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7786" y="5786009"/>
            <a:ext cx="11248373" cy="954107"/>
          </a:xfrm>
          <a:prstGeom prst="rect">
            <a:avLst/>
          </a:prstGeom>
          <a:noFill/>
        </p:spPr>
        <p:txBody>
          <a:bodyPr wrap="square" rtlCol="0">
            <a:spAutoFit/>
          </a:bodyPr>
          <a:lstStyle/>
          <a:p>
            <a:r>
              <a:rPr lang="en-US" sz="2800" i="1" dirty="0" err="1">
                <a:solidFill>
                  <a:srgbClr val="FF0000"/>
                </a:solidFill>
                <a:latin typeface="Arial" pitchFamily="34" charset="0"/>
                <a:cs typeface="Arial" pitchFamily="34" charset="0"/>
              </a:rPr>
              <a:t>Chú</a:t>
            </a:r>
            <a:r>
              <a:rPr lang="en-US" sz="2800" i="1" dirty="0">
                <a:solidFill>
                  <a:srgbClr val="FF0000"/>
                </a:solidFill>
                <a:latin typeface="Arial" pitchFamily="34" charset="0"/>
                <a:cs typeface="Arial" pitchFamily="34" charset="0"/>
              </a:rPr>
              <a:t> ý: </a:t>
            </a:r>
            <a:r>
              <a:rPr lang="en-US" sz="2800" i="1" dirty="0" err="1">
                <a:solidFill>
                  <a:srgbClr val="FF0000"/>
                </a:solidFill>
                <a:latin typeface="Arial" pitchFamily="34" charset="0"/>
                <a:cs typeface="Arial" pitchFamily="34" charset="0"/>
              </a:rPr>
              <a:t>Xác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suất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thực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nghiệm</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xuất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hiện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mặt</a:t>
            </a:r>
            <a:r>
              <a:rPr lang="en-US" sz="2800" i="1" dirty="0">
                <a:solidFill>
                  <a:srgbClr val="FF0000"/>
                </a:solidFill>
                <a:latin typeface="Arial" pitchFamily="34" charset="0"/>
                <a:cs typeface="Arial" pitchFamily="34" charset="0"/>
              </a:rPr>
              <a:t> S (</a:t>
            </a:r>
            <a:r>
              <a:rPr lang="en-US" sz="2800" i="1" dirty="0" err="1">
                <a:solidFill>
                  <a:srgbClr val="FF0000"/>
                </a:solidFill>
                <a:latin typeface="Arial" pitchFamily="34" charset="0"/>
                <a:cs typeface="Arial" pitchFamily="34" charset="0"/>
              </a:rPr>
              <a:t>hoặc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mặt</a:t>
            </a:r>
            <a:r>
              <a:rPr lang="en-US" sz="2800" i="1" dirty="0">
                <a:solidFill>
                  <a:srgbClr val="FF0000"/>
                </a:solidFill>
                <a:latin typeface="Arial" pitchFamily="34" charset="0"/>
                <a:cs typeface="Arial" pitchFamily="34" charset="0"/>
              </a:rPr>
              <a:t> N) </a:t>
            </a:r>
            <a:r>
              <a:rPr lang="en-US" sz="2800" i="1" dirty="0" err="1">
                <a:solidFill>
                  <a:srgbClr val="FF0000"/>
                </a:solidFill>
                <a:latin typeface="Arial" pitchFamily="34" charset="0"/>
                <a:cs typeface="Arial" pitchFamily="34" charset="0"/>
              </a:rPr>
              <a:t>phản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ánh</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số</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lần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xuất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hiện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mặt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đó</a:t>
            </a:r>
            <a:r>
              <a:rPr lang="en-US" sz="2800" i="1" dirty="0">
                <a:solidFill>
                  <a:srgbClr val="FF0000"/>
                </a:solidFill>
                <a:latin typeface="Arial" pitchFamily="34" charset="0"/>
                <a:cs typeface="Arial" pitchFamily="34" charset="0"/>
              </a:rPr>
              <a:t> so </a:t>
            </a:r>
            <a:r>
              <a:rPr lang="en-US" sz="2800" i="1" dirty="0" err="1">
                <a:solidFill>
                  <a:srgbClr val="FF0000"/>
                </a:solidFill>
                <a:latin typeface="Arial" pitchFamily="34" charset="0"/>
                <a:cs typeface="Arial" pitchFamily="34" charset="0"/>
              </a:rPr>
              <a:t>với</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tổng</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số</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lần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tiến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hành</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thực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nghiệm</a:t>
            </a:r>
            <a:endParaRPr lang="en-US" sz="2800"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2876" y="419816"/>
            <a:ext cx="10471759" cy="2542783"/>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2677656"/>
          </a:xfrm>
          <a:prstGeom prst="rect">
            <a:avLst/>
          </a:prstGeom>
          <a:noFill/>
        </p:spPr>
        <p:txBody>
          <a:bodyPr wrap="square" rtlCol="0">
            <a:spAutoFit/>
          </a:bodyPr>
          <a:lstStyle/>
          <a:p>
            <a:r>
              <a:rPr lang="en-US" sz="2800" b="1" i="1" u="sng" dirty="0" err="1" smtClean="0">
                <a:solidFill>
                  <a:schemeClr val="tx2"/>
                </a:solidFill>
                <a:latin typeface="Arial" pitchFamily="34" charset="0"/>
                <a:cs typeface="Arial" pitchFamily="34" charset="0"/>
              </a:rPr>
              <a:t>Bài</a:t>
            </a:r>
            <a:r>
              <a:rPr lang="en-US" sz="2800" b="1" i="1" u="sng" dirty="0" smtClean="0">
                <a:solidFill>
                  <a:schemeClr val="tx2"/>
                </a:solidFill>
                <a:latin typeface="Arial" pitchFamily="34" charset="0"/>
                <a:cs typeface="Arial" pitchFamily="34" charset="0"/>
              </a:rPr>
              <a:t> 2: </a:t>
            </a:r>
          </a:p>
          <a:p>
            <a:pPr marL="514350" indent="-514350">
              <a:buAutoNum type="alphaLcPeriod"/>
            </a:pPr>
            <a:r>
              <a:rPr lang="en-US" sz="2800" dirty="0" err="1" smtClean="0">
                <a:latin typeface="Arial" pitchFamily="34" charset="0"/>
                <a:cs typeface="Arial" pitchFamily="34" charset="0"/>
              </a:rPr>
              <a:t>Nếu</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tung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một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đồng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a:t>
            </a:r>
            <a:r>
              <a:rPr lang="en-US" sz="2800" dirty="0" smtClean="0">
                <a:latin typeface="Arial" pitchFamily="34" charset="0"/>
                <a:cs typeface="Arial" pitchFamily="34" charset="0"/>
              </a:rPr>
              <a:t> 22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liên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tiếp</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có</a:t>
            </a:r>
            <a:r>
              <a:rPr lang="en-US" sz="2800" dirty="0" smtClean="0">
                <a:latin typeface="Arial" pitchFamily="34" charset="0"/>
                <a:cs typeface="Arial" pitchFamily="34" charset="0"/>
              </a:rPr>
              <a:t> 13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N </a:t>
            </a:r>
            <a:r>
              <a:rPr lang="en-US" sz="2800" dirty="0" err="1" smtClean="0">
                <a:latin typeface="Arial" pitchFamily="34" charset="0"/>
                <a:cs typeface="Arial" pitchFamily="34" charset="0"/>
              </a:rPr>
              <a:t>thì</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xác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thực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nghiệm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N </a:t>
            </a:r>
            <a:r>
              <a:rPr lang="en-US" sz="2800" dirty="0" err="1" smtClean="0">
                <a:latin typeface="Arial" pitchFamily="34" charset="0"/>
                <a:cs typeface="Arial" pitchFamily="34" charset="0"/>
              </a:rPr>
              <a:t>bằng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bao</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nhiêu</a:t>
            </a:r>
            <a:r>
              <a:rPr lang="en-US" sz="2800" dirty="0" smtClean="0">
                <a:latin typeface="Arial" pitchFamily="34" charset="0"/>
                <a:cs typeface="Arial" pitchFamily="34" charset="0"/>
              </a:rPr>
              <a:t>?</a:t>
            </a:r>
          </a:p>
          <a:p>
            <a:pPr marL="514350" indent="-514350">
              <a:buAutoNum type="alphaLcPeriod"/>
            </a:pPr>
            <a:r>
              <a:rPr lang="en-US" sz="2800" dirty="0" err="1" smtClean="0">
                <a:latin typeface="Arial" pitchFamily="34" charset="0"/>
                <a:cs typeface="Arial" pitchFamily="34" charset="0"/>
              </a:rPr>
              <a:t>Nếu</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tung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một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đồng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a:t>
            </a:r>
            <a:r>
              <a:rPr lang="en-US" sz="2800" dirty="0" smtClean="0">
                <a:latin typeface="Arial" pitchFamily="34" charset="0"/>
                <a:cs typeface="Arial" pitchFamily="34" charset="0"/>
              </a:rPr>
              <a:t> 25 </a:t>
            </a:r>
            <a:r>
              <a:rPr lang="en-US" sz="2800" dirty="0" err="1" smtClean="0">
                <a:latin typeface="Arial" pitchFamily="34" charset="0"/>
                <a:cs typeface="Arial" pitchFamily="34" charset="0"/>
              </a:rPr>
              <a:t>liên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tiếp</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có</a:t>
            </a:r>
            <a:r>
              <a:rPr lang="en-US" sz="2800" dirty="0" smtClean="0">
                <a:latin typeface="Arial" pitchFamily="34" charset="0"/>
                <a:cs typeface="Arial" pitchFamily="34" charset="0"/>
              </a:rPr>
              <a:t> 11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S </a:t>
            </a:r>
            <a:r>
              <a:rPr lang="en-US" sz="2800" dirty="0" err="1" smtClean="0">
                <a:latin typeface="Arial" pitchFamily="34" charset="0"/>
                <a:cs typeface="Arial" pitchFamily="34" charset="0"/>
              </a:rPr>
              <a:t>thì</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xác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thực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nghiệm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N </a:t>
            </a:r>
            <a:r>
              <a:rPr lang="en-US" sz="2800" dirty="0" err="1" smtClean="0">
                <a:latin typeface="Arial" pitchFamily="34" charset="0"/>
                <a:cs typeface="Arial" pitchFamily="34" charset="0"/>
              </a:rPr>
              <a:t>bằng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bao</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nhiêu</a:t>
            </a:r>
            <a:r>
              <a:rPr lang="en-US" sz="2800" dirty="0" smtClean="0">
                <a:latin typeface="Arial" pitchFamily="34" charset="0"/>
                <a:cs typeface="Arial" pitchFamily="34" charset="0"/>
              </a:rPr>
              <a:t>?</a:t>
            </a:r>
            <a:endParaRPr lang="en-US" sz="2800" dirty="0">
              <a:latin typeface="Arial" pitchFamily="34" charset="0"/>
              <a:cs typeface="Arial" pitchFamily="34" charset="0"/>
            </a:endParaRPr>
          </a:p>
        </p:txBody>
      </p:sp>
      <p:sp>
        <p:nvSpPr>
          <p:cNvPr id="6" name="Rounded Rectangle 5"/>
          <p:cNvSpPr/>
          <p:nvPr/>
        </p:nvSpPr>
        <p:spPr>
          <a:xfrm>
            <a:off x="782876" y="3319397"/>
            <a:ext cx="10471759" cy="331939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02915" y="3707704"/>
            <a:ext cx="8906006" cy="954107"/>
          </a:xfrm>
          <a:prstGeom prst="rect">
            <a:avLst/>
          </a:prstGeom>
          <a:noFill/>
        </p:spPr>
        <p:txBody>
          <a:bodyPr wrap="square" rtlCol="0">
            <a:spAutoFit/>
          </a:bodyPr>
          <a:lstStyle/>
          <a:p>
            <a:pPr algn="ctr"/>
            <a:r>
              <a:rPr lang="en-US" sz="2800" i="1" u="sng" dirty="0" err="1" smtClean="0">
                <a:solidFill>
                  <a:srgbClr val="002060"/>
                </a:solidFill>
                <a:latin typeface="Arial" pitchFamily="34" charset="0"/>
                <a:cs typeface="Arial" pitchFamily="34" charset="0"/>
              </a:rPr>
              <a:t>Giải</a:t>
            </a:r>
            <a:r>
              <a:rPr lang="en-US" sz="2800" i="1" u="sng" dirty="0" smtClean="0">
                <a:solidFill>
                  <a:srgbClr val="002060"/>
                </a:solidFill>
                <a:latin typeface="Arial" pitchFamily="34" charset="0"/>
                <a:cs typeface="Arial" pitchFamily="34" charset="0"/>
              </a:rPr>
              <a:t>:</a:t>
            </a:r>
          </a:p>
          <a:p>
            <a:r>
              <a:rPr lang="en-US" sz="2800" dirty="0" smtClean="0">
                <a:latin typeface="Arial" pitchFamily="34" charset="0"/>
                <a:cs typeface="Arial" pitchFamily="34" charset="0"/>
              </a:rPr>
              <a:t>a, </a:t>
            </a:r>
            <a:r>
              <a:rPr lang="en-US" sz="2800" dirty="0" err="1" smtClean="0">
                <a:latin typeface="Arial" pitchFamily="34" charset="0"/>
                <a:cs typeface="Arial" pitchFamily="34" charset="0"/>
              </a:rPr>
              <a:t>Xác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thực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nghiệm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N </a:t>
            </a:r>
            <a:r>
              <a:rPr lang="en-US" sz="2800" dirty="0" err="1" smtClean="0">
                <a:latin typeface="Arial" pitchFamily="34" charset="0"/>
                <a:cs typeface="Arial" pitchFamily="34" charset="0"/>
              </a:rPr>
              <a:t>là</a:t>
            </a:r>
            <a:r>
              <a:rPr lang="en-US" sz="2800" dirty="0" smtClean="0">
                <a:latin typeface="Arial" pitchFamily="34" charset="0"/>
                <a:cs typeface="Arial" pitchFamily="34" charset="0"/>
              </a:rPr>
              <a:t>:… </a:t>
            </a:r>
            <a:endParaRPr lang="en-US" sz="2800" dirty="0">
              <a:latin typeface="Arial" pitchFamily="34" charset="0"/>
              <a:cs typeface="Arial" pitchFamily="34" charset="0"/>
            </a:endParaRPr>
          </a:p>
        </p:txBody>
      </p:sp>
      <p:sp>
        <p:nvSpPr>
          <p:cNvPr id="8" name="TextBox 7"/>
          <p:cNvSpPr txBox="1"/>
          <p:nvPr/>
        </p:nvSpPr>
        <p:spPr>
          <a:xfrm>
            <a:off x="1402915" y="4979096"/>
            <a:ext cx="9169052" cy="1384995"/>
          </a:xfrm>
          <a:prstGeom prst="rect">
            <a:avLst/>
          </a:prstGeom>
          <a:noFill/>
        </p:spPr>
        <p:txBody>
          <a:bodyPr wrap="square" rtlCol="0">
            <a:spAutoFit/>
          </a:bodyPr>
          <a:lstStyle/>
          <a:p>
            <a:r>
              <a:rPr lang="en-US" sz="2800" dirty="0" smtClean="0">
                <a:latin typeface="Arial" pitchFamily="34" charset="0"/>
                <a:cs typeface="Arial" pitchFamily="34" charset="0"/>
              </a:rPr>
              <a:t>b, </a:t>
            </a:r>
            <a:r>
              <a:rPr lang="en-US" sz="2800" dirty="0" err="1" smtClean="0">
                <a:latin typeface="Arial" pitchFamily="34" charset="0"/>
                <a:cs typeface="Arial" pitchFamily="34" charset="0"/>
              </a:rPr>
              <a:t>Khi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tung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đồng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a:t>
            </a:r>
            <a:r>
              <a:rPr lang="en-US" sz="2800" dirty="0" smtClean="0">
                <a:latin typeface="Arial" pitchFamily="34" charset="0"/>
                <a:cs typeface="Arial" pitchFamily="34" charset="0"/>
              </a:rPr>
              <a:t> 25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liên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tiếp</a:t>
            </a:r>
            <a:r>
              <a:rPr lang="en-US" sz="2800" dirty="0" smtClean="0">
                <a:latin typeface="Arial" pitchFamily="34" charset="0"/>
                <a:cs typeface="Arial" pitchFamily="34" charset="0"/>
              </a:rPr>
              <a:t>, do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S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11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nên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N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14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Vì</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vậy</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xác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thực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nghiệm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N </a:t>
            </a:r>
            <a:r>
              <a:rPr lang="en-US" sz="2800" dirty="0" err="1" smtClean="0">
                <a:latin typeface="Arial" pitchFamily="34" charset="0"/>
                <a:cs typeface="Arial" pitchFamily="34" charset="0"/>
              </a:rPr>
              <a:t>là</a:t>
            </a:r>
            <a:r>
              <a:rPr lang="en-US" sz="2800" dirty="0" smtClean="0">
                <a:latin typeface="Arial" pitchFamily="34" charset="0"/>
                <a:cs typeface="Arial" pitchFamily="34" charset="0"/>
              </a:rPr>
              <a:t>:….. </a:t>
            </a:r>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2876" y="419816"/>
            <a:ext cx="10471759" cy="1834869"/>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1384995"/>
          </a:xfrm>
          <a:prstGeom prst="rect">
            <a:avLst/>
          </a:prstGeom>
          <a:noFill/>
        </p:spPr>
        <p:txBody>
          <a:bodyPr wrap="square" rtlCol="0">
            <a:spAutoFit/>
          </a:bodyPr>
          <a:lstStyle/>
          <a:p>
            <a:r>
              <a:rPr lang="vi-VN" sz="2800" b="1" i="1" u="sng" dirty="0" smtClean="0">
                <a:solidFill>
                  <a:schemeClr val="tx2"/>
                </a:solidFill>
                <a:latin typeface="Arial" pitchFamily="34" charset="0"/>
                <a:cs typeface="Arial" pitchFamily="34" charset="0"/>
              </a:rPr>
              <a:t>Bài tập </a:t>
            </a:r>
            <a:r>
              <a:rPr lang="en-US" sz="2800" b="1" i="1" u="sng" dirty="0">
                <a:solidFill>
                  <a:schemeClr val="tx2"/>
                </a:solidFill>
                <a:latin typeface="Arial" pitchFamily="34" charset="0"/>
                <a:cs typeface="Arial" pitchFamily="34" charset="0"/>
              </a:rPr>
              <a:t>3</a:t>
            </a:r>
            <a:r>
              <a:rPr lang="en-US" sz="2800" b="1" i="1" u="sng" dirty="0" smtClean="0">
                <a:solidFill>
                  <a:schemeClr val="tx2"/>
                </a:solidFill>
                <a:latin typeface="Arial" pitchFamily="34" charset="0"/>
                <a:cs typeface="Arial" pitchFamily="34" charset="0"/>
              </a:rPr>
              <a:t>: </a:t>
            </a:r>
            <a:endParaRPr lang="vi-VN" sz="2800" b="1" i="1" u="sng" dirty="0" smtClean="0">
              <a:solidFill>
                <a:schemeClr val="tx2"/>
              </a:solidFill>
              <a:latin typeface="Arial" pitchFamily="34" charset="0"/>
              <a:cs typeface="Arial" pitchFamily="34" charset="0"/>
            </a:endParaRPr>
          </a:p>
          <a:p>
            <a:r>
              <a:rPr lang="en-US" sz="2800" dirty="0" err="1" smtClean="0">
                <a:latin typeface="Arial" pitchFamily="34" charset="0"/>
                <a:cs typeface="Arial" pitchFamily="34" charset="0"/>
              </a:rPr>
              <a:t>Nếu</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tung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một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đồng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a:t>
            </a:r>
            <a:r>
              <a:rPr lang="en-US" sz="2800" dirty="0" smtClean="0">
                <a:latin typeface="Arial" pitchFamily="34" charset="0"/>
                <a:cs typeface="Arial" pitchFamily="34" charset="0"/>
              </a:rPr>
              <a:t> 30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liên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tiếp</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có</a:t>
            </a:r>
            <a:r>
              <a:rPr lang="en-US" sz="2800" dirty="0" smtClean="0">
                <a:latin typeface="Arial" pitchFamily="34" charset="0"/>
                <a:cs typeface="Arial" pitchFamily="34" charset="0"/>
              </a:rPr>
              <a:t> </a:t>
            </a:r>
            <a:r>
              <a:rPr lang="vi-VN" sz="2800" dirty="0" smtClean="0">
                <a:latin typeface="Arial" pitchFamily="34" charset="0"/>
                <a:cs typeface="Arial" pitchFamily="34" charset="0"/>
              </a:rPr>
              <a:t>1</a:t>
            </a:r>
            <a:r>
              <a:rPr lang="en-US" sz="2800" dirty="0" smtClean="0">
                <a:latin typeface="Arial" pitchFamily="34" charset="0"/>
                <a:cs typeface="Arial" pitchFamily="34" charset="0"/>
              </a:rPr>
              <a:t>0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N </a:t>
            </a:r>
            <a:r>
              <a:rPr lang="en-US" sz="2800" dirty="0" err="1" smtClean="0">
                <a:latin typeface="Arial" pitchFamily="34" charset="0"/>
                <a:cs typeface="Arial" pitchFamily="34" charset="0"/>
              </a:rPr>
              <a:t>thì</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xác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thực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nghiệm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a:t>
            </a:r>
            <a:r>
              <a:rPr lang="vi-VN" sz="2800" dirty="0" smtClean="0">
                <a:latin typeface="Arial" pitchFamily="34" charset="0"/>
                <a:cs typeface="Arial" pitchFamily="34" charset="0"/>
              </a:rPr>
              <a:t>S </a:t>
            </a:r>
            <a:r>
              <a:rPr lang="en-US" sz="2800" dirty="0" err="1" smtClean="0">
                <a:latin typeface="Arial" pitchFamily="34" charset="0"/>
                <a:cs typeface="Arial" pitchFamily="34" charset="0"/>
              </a:rPr>
              <a:t>bằng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bao</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nhiêu</a:t>
            </a:r>
            <a:r>
              <a:rPr lang="en-US" sz="2800" dirty="0" smtClean="0">
                <a:latin typeface="Arial" pitchFamily="34" charset="0"/>
                <a:cs typeface="Arial" pitchFamily="34" charset="0"/>
              </a:rPr>
              <a:t>?</a:t>
            </a:r>
          </a:p>
        </p:txBody>
      </p:sp>
      <p:sp>
        <p:nvSpPr>
          <p:cNvPr id="6" name="Rounded Rectangle 5"/>
          <p:cNvSpPr/>
          <p:nvPr/>
        </p:nvSpPr>
        <p:spPr>
          <a:xfrm>
            <a:off x="751561" y="2855934"/>
            <a:ext cx="10471759" cy="241752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77654" y="3237978"/>
            <a:ext cx="9169052" cy="1815882"/>
          </a:xfrm>
          <a:prstGeom prst="rect">
            <a:avLst/>
          </a:prstGeom>
          <a:noFill/>
        </p:spPr>
        <p:txBody>
          <a:bodyPr wrap="square" rtlCol="0">
            <a:spAutoFit/>
          </a:bodyPr>
          <a:lstStyle/>
          <a:p>
            <a:pPr algn="ctr"/>
            <a:r>
              <a:rPr lang="vi-VN" sz="2800" u="sng" dirty="0" smtClean="0">
                <a:latin typeface="Arial" pitchFamily="34" charset="0"/>
                <a:cs typeface="Arial" pitchFamily="34" charset="0"/>
              </a:rPr>
              <a:t>Giải: </a:t>
            </a:r>
            <a:r>
              <a:rPr lang="en-US" sz="2800" u="sng" dirty="0" smtClean="0">
                <a:latin typeface="Arial" pitchFamily="34" charset="0"/>
                <a:cs typeface="Arial" pitchFamily="34" charset="0"/>
              </a:rPr>
              <a:t> </a:t>
            </a:r>
            <a:endParaRPr lang="vi-VN" sz="2800" u="sng" dirty="0" smtClean="0">
              <a:latin typeface="Arial" pitchFamily="34" charset="0"/>
              <a:cs typeface="Arial" pitchFamily="34" charset="0"/>
            </a:endParaRPr>
          </a:p>
          <a:p>
            <a:r>
              <a:rPr lang="en-US" sz="2800" dirty="0" err="1" smtClean="0">
                <a:latin typeface="Arial" pitchFamily="34" charset="0"/>
                <a:cs typeface="Arial" pitchFamily="34" charset="0"/>
              </a:rPr>
              <a:t>Khi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tung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đồng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a:t>
            </a:r>
            <a:r>
              <a:rPr lang="en-US" sz="2800" dirty="0" smtClean="0">
                <a:latin typeface="Arial" pitchFamily="34" charset="0"/>
                <a:cs typeface="Arial" pitchFamily="34" charset="0"/>
              </a:rPr>
              <a:t> 30</a:t>
            </a:r>
            <a:r>
              <a:rPr lang="vi-VN" sz="2800" dirty="0" smtClean="0">
                <a:latin typeface="Arial" pitchFamily="34" charset="0"/>
                <a:cs typeface="Arial" pitchFamily="34" charset="0"/>
              </a:rPr>
              <a:t>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liên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tiếp</a:t>
            </a:r>
            <a:r>
              <a:rPr lang="en-US" sz="2800" dirty="0" smtClean="0">
                <a:latin typeface="Arial" pitchFamily="34" charset="0"/>
                <a:cs typeface="Arial" pitchFamily="34" charset="0"/>
              </a:rPr>
              <a:t>, do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a:t>
            </a:r>
            <a:r>
              <a:rPr lang="vi-VN" sz="2800" dirty="0" smtClean="0">
                <a:latin typeface="Arial" pitchFamily="34" charset="0"/>
                <a:cs typeface="Arial" pitchFamily="34" charset="0"/>
              </a:rPr>
              <a:t>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vi-VN" sz="2800" dirty="0" smtClean="0">
                <a:latin typeface="Arial" pitchFamily="34" charset="0"/>
                <a:cs typeface="Arial" pitchFamily="34" charset="0"/>
              </a:rPr>
              <a:t>1</a:t>
            </a:r>
            <a:r>
              <a:rPr lang="en-US" sz="2800" dirty="0" smtClean="0">
                <a:latin typeface="Arial" pitchFamily="34" charset="0"/>
                <a:cs typeface="Arial" pitchFamily="34" charset="0"/>
              </a:rPr>
              <a:t>0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nên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a:t>
            </a:r>
            <a:r>
              <a:rPr lang="vi-VN" sz="2800" dirty="0" smtClean="0">
                <a:latin typeface="Arial" pitchFamily="34" charset="0"/>
                <a:cs typeface="Arial" pitchFamily="34" charset="0"/>
              </a:rPr>
              <a:t>S</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2</a:t>
            </a:r>
            <a:r>
              <a:rPr lang="vi-VN" sz="2800" dirty="0" smtClean="0">
                <a:latin typeface="Arial" pitchFamily="34" charset="0"/>
                <a:cs typeface="Arial" pitchFamily="34" charset="0"/>
              </a:rPr>
              <a:t>0</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lần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Vì</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vậy</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xác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thực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nghiệm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mặt</a:t>
            </a:r>
            <a:r>
              <a:rPr lang="en-US" sz="2800" dirty="0" smtClean="0">
                <a:latin typeface="Arial" pitchFamily="34" charset="0"/>
                <a:cs typeface="Arial" pitchFamily="34" charset="0"/>
              </a:rPr>
              <a:t> </a:t>
            </a:r>
            <a:r>
              <a:rPr lang="vi-VN" sz="2800" dirty="0" smtClean="0">
                <a:latin typeface="Arial" pitchFamily="34" charset="0"/>
                <a:cs typeface="Arial" pitchFamily="34" charset="0"/>
              </a:rPr>
              <a:t>S</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là</a:t>
            </a:r>
            <a:r>
              <a:rPr lang="en-US" sz="2800" dirty="0" smtClean="0">
                <a:latin typeface="Arial" pitchFamily="34" charset="0"/>
                <a:cs typeface="Arial" pitchFamily="34" charset="0"/>
              </a:rPr>
              <a:t>:….. </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491309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1"/>
          <p:cNvPicPr>
            <a:picLocks noChangeAspect="1"/>
          </p:cNvPicPr>
          <p:nvPr/>
        </p:nvPicPr>
        <p:blipFill>
          <a:blip r:embed="rId2"/>
          <a:stretch>
            <a:fillRect/>
          </a:stretch>
        </p:blipFill>
        <p:spPr>
          <a:xfrm>
            <a:off x="9403080" y="5417820"/>
            <a:ext cx="2103120" cy="1440180"/>
          </a:xfrm>
          <a:prstGeom prst="rect">
            <a:avLst/>
          </a:prstGeom>
        </p:spPr>
      </p:pic>
      <p:sp>
        <p:nvSpPr>
          <p:cNvPr id="63" name="Freeform 63"/>
          <p:cNvSpPr/>
          <p:nvPr/>
        </p:nvSpPr>
        <p:spPr>
          <a:xfrm>
            <a:off x="1" y="0"/>
            <a:ext cx="977030" cy="1640910"/>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4"/>
          <p:cNvSpPr/>
          <p:nvPr/>
        </p:nvSpPr>
        <p:spPr>
          <a:xfrm>
            <a:off x="0" y="0"/>
            <a:ext cx="1073721" cy="1841326"/>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5"/>
          <p:cNvSpPr/>
          <p:nvPr/>
        </p:nvSpPr>
        <p:spPr>
          <a:xfrm>
            <a:off x="0" y="0"/>
            <a:ext cx="2147442" cy="1152395"/>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8"/>
          <p:cNvSpPr txBox="1"/>
          <p:nvPr/>
        </p:nvSpPr>
        <p:spPr>
          <a:xfrm>
            <a:off x="423342" y="221258"/>
            <a:ext cx="11841271" cy="7537961"/>
          </a:xfrm>
          <a:prstGeom prst="rect">
            <a:avLst/>
          </a:prstGeom>
          <a:noFill/>
        </p:spPr>
        <p:txBody>
          <a:bodyPr wrap="square" lIns="0" tIns="0" rIns="0" bIns="0" rtlCol="0">
            <a:spAutoFit/>
          </a:bodyPr>
          <a:lstStyle/>
          <a:p>
            <a:pPr marL="0" indent="620268">
              <a:lnSpc>
                <a:spcPct val="100000"/>
              </a:lnSpc>
            </a:pPr>
            <a:endParaRPr lang="en-US" altLang="zh-CN" sz="2400" b="1" dirty="0" smtClean="0">
              <a:solidFill>
                <a:srgbClr val="006EBF"/>
              </a:solidFill>
              <a:latin typeface="Times New Roman"/>
              <a:ea typeface="Times New Roman"/>
            </a:endParaRPr>
          </a:p>
          <a:p>
            <a:pPr marL="0" indent="620268">
              <a:lnSpc>
                <a:spcPct val="100000"/>
              </a:lnSpc>
            </a:pPr>
            <a:r>
              <a:rPr lang="en-US" altLang="zh-CN" sz="2400" b="1" dirty="0" err="1" smtClean="0">
                <a:solidFill>
                  <a:srgbClr val="006EBF"/>
                </a:solidFill>
                <a:latin typeface="Times New Roman"/>
                <a:ea typeface="Times New Roman"/>
              </a:rPr>
              <a:t>Bài</a:t>
            </a:r>
            <a:r>
              <a:rPr lang="en-US" altLang="zh-CN" sz="2400" b="1" dirty="0" smtClean="0">
                <a:solidFill>
                  <a:srgbClr val="006EBF"/>
                </a:solidFill>
                <a:latin typeface="Times New Roman"/>
                <a:ea typeface="Times New Roman"/>
              </a:rPr>
              <a:t> 4. </a:t>
            </a:r>
            <a:r>
              <a:rPr lang="en-US" altLang="zh-CN" sz="2400" b="1" dirty="0" err="1" smtClean="0">
                <a:solidFill>
                  <a:srgbClr val="006EBF"/>
                </a:solidFill>
                <a:latin typeface="Times New Roman"/>
                <a:ea typeface="Times New Roman"/>
              </a:rPr>
              <a:t>Một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hộp</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có</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một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quả</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bóng</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xanh</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một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quả</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bóng</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đỏ</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và</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một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quả</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bóng</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vàng</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các</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quả</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bóng</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có</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khối</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lượng</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kích</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th</a:t>
            </a:r>
            <a:r>
              <a:rPr lang="vi-VN" altLang="zh-CN" sz="2400" b="1" dirty="0" smtClean="0">
                <a:solidFill>
                  <a:srgbClr val="006EBF"/>
                </a:solidFill>
                <a:latin typeface="Times New Roman"/>
                <a:ea typeface="Times New Roman"/>
              </a:rPr>
              <a:t>ước như nhau. Mỗi lần bạn </a:t>
            </a:r>
            <a:r>
              <a:rPr lang="en-US" altLang="zh-CN" sz="2400" b="1" dirty="0" smtClean="0">
                <a:solidFill>
                  <a:srgbClr val="006EBF"/>
                </a:solidFill>
                <a:latin typeface="Times New Roman"/>
                <a:ea typeface="Times New Roman"/>
              </a:rPr>
              <a:t>Minh</a:t>
            </a:r>
            <a:r>
              <a:rPr lang="vi-VN" altLang="zh-CN" sz="2400" b="1" dirty="0" smtClean="0">
                <a:solidFill>
                  <a:srgbClr val="006EBF"/>
                </a:solidFill>
                <a:latin typeface="Times New Roman"/>
                <a:ea typeface="Times New Roman"/>
              </a:rPr>
              <a:t> lấy ngẫu nhiên một quả bóng trong hộp, ghi lại màu của quả bóng lấy ra và bỏ lại quả bóng đó vào hộp. Sau 10 lần lấy bóng liên tiếp, bạn </a:t>
            </a:r>
            <a:r>
              <a:rPr lang="en-US" altLang="zh-CN" sz="2400" b="1" dirty="0" smtClean="0">
                <a:solidFill>
                  <a:srgbClr val="006EBF"/>
                </a:solidFill>
                <a:latin typeface="Times New Roman"/>
                <a:ea typeface="Times New Roman"/>
              </a:rPr>
              <a:t>Minh </a:t>
            </a:r>
            <a:r>
              <a:rPr lang="vi-VN" altLang="zh-CN" sz="2400" b="1" dirty="0" smtClean="0">
                <a:solidFill>
                  <a:srgbClr val="006EBF"/>
                </a:solidFill>
                <a:latin typeface="Times New Roman"/>
                <a:ea typeface="Times New Roman"/>
              </a:rPr>
              <a:t>có kết quả thống kê như sau</a:t>
            </a:r>
            <a:r>
              <a:rPr lang="en-US" altLang="zh-CN" sz="2400" b="1" dirty="0" smtClean="0">
                <a:solidFill>
                  <a:srgbClr val="006EBF"/>
                </a:solidFill>
                <a:latin typeface="Times New Roman"/>
                <a:ea typeface="Times New Roman"/>
              </a:rPr>
              <a:t>:</a:t>
            </a: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smtClean="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smtClean="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smtClean="0">
              <a:solidFill>
                <a:srgbClr val="006EBF"/>
              </a:solidFill>
              <a:latin typeface="Times New Roman"/>
              <a:ea typeface="Times New Roman"/>
            </a:endParaRPr>
          </a:p>
          <a:p>
            <a:pPr marL="0" indent="620268">
              <a:lnSpc>
                <a:spcPct val="100000"/>
              </a:lnSpc>
            </a:pPr>
            <a:endParaRPr lang="vi-VN" altLang="zh-CN" sz="2400" b="1" dirty="0" smtClean="0">
              <a:solidFill>
                <a:srgbClr val="006EBF"/>
              </a:solidFill>
              <a:latin typeface="Times New Roman"/>
              <a:ea typeface="Times New Roman"/>
            </a:endParaRPr>
          </a:p>
          <a:p>
            <a:pPr marL="0" indent="620268">
              <a:lnSpc>
                <a:spcPct val="100000"/>
              </a:lnSpc>
            </a:pPr>
            <a:r>
              <a:rPr lang="en-US" altLang="zh-CN" sz="2400" b="1" dirty="0" smtClean="0">
                <a:solidFill>
                  <a:srgbClr val="006EBF"/>
                </a:solidFill>
                <a:latin typeface="Times New Roman"/>
                <a:ea typeface="Times New Roman"/>
              </a:rPr>
              <a:t>a, </a:t>
            </a:r>
            <a:r>
              <a:rPr lang="en-US" altLang="zh-CN" sz="2400" b="1" dirty="0" err="1" smtClean="0">
                <a:solidFill>
                  <a:srgbClr val="006EBF"/>
                </a:solidFill>
                <a:latin typeface="Times New Roman"/>
                <a:ea typeface="Times New Roman"/>
              </a:rPr>
              <a:t>Tính</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xác</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suất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thực</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nghiệm</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xuất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hiện</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màu</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vàng</a:t>
            </a:r>
            <a:r>
              <a:rPr lang="en-US" altLang="zh-CN" sz="2400" b="1" dirty="0" smtClean="0">
                <a:solidFill>
                  <a:srgbClr val="006EBF"/>
                </a:solidFill>
                <a:latin typeface="Times New Roman"/>
                <a:ea typeface="Times New Roman"/>
              </a:rPr>
              <a:t>.</a:t>
            </a:r>
          </a:p>
          <a:p>
            <a:pPr marL="0" indent="620268">
              <a:lnSpc>
                <a:spcPct val="100000"/>
              </a:lnSpc>
            </a:pPr>
            <a:r>
              <a:rPr lang="en-US" altLang="zh-CN" sz="2400" b="1" dirty="0" smtClean="0">
                <a:solidFill>
                  <a:srgbClr val="006EBF"/>
                </a:solidFill>
                <a:latin typeface="Times New Roman"/>
                <a:ea typeface="Times New Roman"/>
              </a:rPr>
              <a:t>b, </a:t>
            </a:r>
            <a:r>
              <a:rPr lang="en-US" altLang="zh-CN" sz="2400" b="1" dirty="0" err="1">
                <a:solidFill>
                  <a:srgbClr val="006EBF"/>
                </a:solidFill>
                <a:latin typeface="Times New Roman"/>
                <a:ea typeface="Times New Roman"/>
              </a:rPr>
              <a:t>T</a:t>
            </a:r>
            <a:r>
              <a:rPr lang="en-US" altLang="zh-CN" sz="2400" b="1" dirty="0" err="1" smtClean="0">
                <a:solidFill>
                  <a:srgbClr val="006EBF"/>
                </a:solidFill>
                <a:latin typeface="Times New Roman"/>
                <a:ea typeface="Times New Roman"/>
              </a:rPr>
              <a:t>ính</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xác</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suất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thực</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nghiệm</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xuất</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hiện</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màu</a:t>
            </a:r>
            <a:r>
              <a:rPr lang="en-US" altLang="zh-CN" sz="2400" b="1" dirty="0" smtClean="0">
                <a:solidFill>
                  <a:srgbClr val="006EBF"/>
                </a:solidFill>
                <a:latin typeface="Times New Roman"/>
                <a:ea typeface="Times New Roman"/>
              </a:rPr>
              <a:t> </a:t>
            </a:r>
            <a:r>
              <a:rPr lang="en-US" altLang="zh-CN" sz="2400" b="1" dirty="0" err="1" smtClean="0">
                <a:solidFill>
                  <a:srgbClr val="006EBF"/>
                </a:solidFill>
                <a:latin typeface="Times New Roman"/>
                <a:ea typeface="Times New Roman"/>
              </a:rPr>
              <a:t>đỏ</a:t>
            </a:r>
            <a:r>
              <a:rPr lang="en-US" altLang="zh-CN" sz="2400" b="1" dirty="0" smtClean="0">
                <a:solidFill>
                  <a:srgbClr val="006EBF"/>
                </a:solidFill>
                <a:latin typeface="Times New Roman"/>
                <a:ea typeface="Times New Roman"/>
              </a:rPr>
              <a:t>.</a:t>
            </a:r>
          </a:p>
          <a:p>
            <a:pPr marL="0" indent="620268">
              <a:lnSpc>
                <a:spcPct val="100000"/>
              </a:lnSpc>
            </a:pPr>
            <a:endParaRPr lang="en-US" altLang="zh-CN" sz="2400" b="1" dirty="0" smtClean="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000"/>
              </a:lnSpc>
            </a:pPr>
            <a:endParaRPr lang="en-US" dirty="0" smtClean="0"/>
          </a:p>
          <a:p>
            <a:pPr>
              <a:lnSpc>
                <a:spcPts val="1739"/>
              </a:lnSpc>
            </a:pPr>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1249225849"/>
              </p:ext>
            </p:extLst>
          </p:nvPr>
        </p:nvGraphicFramePr>
        <p:xfrm>
          <a:off x="1073722" y="2059112"/>
          <a:ext cx="8045226" cy="2453640"/>
        </p:xfrm>
        <a:graphic>
          <a:graphicData uri="http://schemas.openxmlformats.org/drawingml/2006/table">
            <a:tbl>
              <a:tblPr firstRow="1" firstCol="1" bandRow="1"/>
              <a:tblGrid>
                <a:gridCol w="1218541"/>
                <a:gridCol w="2362020"/>
                <a:gridCol w="1602302"/>
                <a:gridCol w="2862363"/>
              </a:tblGrid>
              <a:tr h="615388">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tung</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smtClean="0">
                          <a:solidFill>
                            <a:srgbClr val="FF0000"/>
                          </a:solidFill>
                          <a:effectLst/>
                          <a:latin typeface="Times New Roman"/>
                          <a:ea typeface="Times New Roman"/>
                          <a:cs typeface="Times New Roman"/>
                        </a:rPr>
                        <a:t>Lần</a:t>
                      </a:r>
                      <a:r>
                        <a:rPr lang="en-US" sz="2000" b="1" dirty="0" smtClean="0">
                          <a:solidFill>
                            <a:srgbClr val="FF0000"/>
                          </a:solidFill>
                          <a:effectLst/>
                          <a:latin typeface="Times New Roman"/>
                          <a:ea typeface="Times New Roman"/>
                          <a:cs typeface="Times New Roman"/>
                        </a:rPr>
                        <a:t> </a:t>
                      </a:r>
                      <a:r>
                        <a:rPr lang="en-US" sz="2000" b="1" dirty="0" err="1" smtClean="0">
                          <a:solidFill>
                            <a:srgbClr val="FF0000"/>
                          </a:solidFill>
                          <a:effectLst/>
                          <a:latin typeface="Times New Roman"/>
                          <a:ea typeface="Times New Roman"/>
                          <a:cs typeface="Times New Roman"/>
                        </a:rPr>
                        <a:t>tung</a:t>
                      </a:r>
                      <a:endParaRPr lang="en-US" sz="2000" b="1" dirty="0" smtClean="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smtClean="0">
                          <a:solidFill>
                            <a:srgbClr val="FF0000"/>
                          </a:solidFill>
                          <a:effectLst/>
                          <a:latin typeface="Times New Roman"/>
                          <a:ea typeface="Times New Roman"/>
                          <a:cs typeface="Times New Roman"/>
                        </a:rPr>
                        <a:t>Kết</a:t>
                      </a:r>
                      <a:r>
                        <a:rPr lang="en-US" sz="2000" b="1" dirty="0" smtClean="0">
                          <a:solidFill>
                            <a:srgbClr val="FF0000"/>
                          </a:solidFill>
                          <a:effectLst/>
                          <a:latin typeface="Times New Roman"/>
                          <a:ea typeface="Times New Roman"/>
                          <a:cs typeface="Times New Roman"/>
                        </a:rPr>
                        <a:t> </a:t>
                      </a:r>
                      <a:r>
                        <a:rPr lang="en-US" sz="2000" b="1" dirty="0" err="1" smtClean="0">
                          <a:solidFill>
                            <a:srgbClr val="FF0000"/>
                          </a:solidFill>
                          <a:effectLst/>
                          <a:latin typeface="Times New Roman"/>
                          <a:ea typeface="Times New Roman"/>
                          <a:cs typeface="Times New Roman"/>
                        </a:rPr>
                        <a:t>quả</a:t>
                      </a:r>
                      <a:endParaRPr lang="en-US" sz="2000" b="1" dirty="0" smtClean="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1</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m</a:t>
                      </a:r>
                      <a:r>
                        <a:rPr lang="vi-VN" sz="2000" baseline="0" dirty="0" smtClean="0">
                          <a:effectLst/>
                          <a:latin typeface="Times New Roman"/>
                          <a:ea typeface="Times New Roman"/>
                          <a:cs typeface="Times New Roman"/>
                        </a:rPr>
                        <a:t>àu xanh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smtClean="0">
                          <a:effectLst/>
                          <a:latin typeface="Times New Roman"/>
                          <a:ea typeface="Times New Roman"/>
                          <a:cs typeface="Times New Roman"/>
                        </a:rPr>
                        <a:t>6</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m</a:t>
                      </a:r>
                      <a:r>
                        <a:rPr lang="vi-VN" sz="2000" baseline="0" dirty="0" smtClean="0">
                          <a:effectLst/>
                          <a:latin typeface="Times New Roman"/>
                          <a:ea typeface="Times New Roman"/>
                          <a:cs typeface="Times New Roman"/>
                        </a:rPr>
                        <a:t>àu vàng</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2</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m</a:t>
                      </a:r>
                      <a:r>
                        <a:rPr lang="vi-VN" sz="2000" baseline="0" dirty="0" smtClean="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smtClean="0">
                          <a:effectLst/>
                          <a:latin typeface="Times New Roman"/>
                          <a:ea typeface="Times New Roman"/>
                          <a:cs typeface="Times New Roman"/>
                        </a:rPr>
                        <a:t>7</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m</a:t>
                      </a:r>
                      <a:r>
                        <a:rPr lang="vi-VN" sz="2000" baseline="0" dirty="0" smtClean="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3</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m</a:t>
                      </a:r>
                      <a:r>
                        <a:rPr lang="vi-VN" sz="2000" baseline="0" dirty="0" smtClean="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smtClean="0">
                          <a:effectLst/>
                          <a:latin typeface="Times New Roman"/>
                          <a:ea typeface="Times New Roman"/>
                          <a:cs typeface="Times New Roman"/>
                        </a:rPr>
                        <a:t>8</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m</a:t>
                      </a:r>
                      <a:r>
                        <a:rPr lang="vi-VN" sz="2000" baseline="0" dirty="0" smtClean="0">
                          <a:effectLst/>
                          <a:latin typeface="Times New Roman"/>
                          <a:ea typeface="Times New Roman"/>
                          <a:cs typeface="Times New Roman"/>
                        </a:rPr>
                        <a:t>àu xanh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4</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m</a:t>
                      </a:r>
                      <a:r>
                        <a:rPr lang="vi-VN" sz="2000" baseline="0" dirty="0" smtClean="0">
                          <a:effectLst/>
                          <a:latin typeface="Times New Roman"/>
                          <a:ea typeface="Times New Roman"/>
                          <a:cs typeface="Times New Roman"/>
                        </a:rPr>
                        <a:t>àu vàng</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smtClean="0">
                          <a:effectLst/>
                          <a:latin typeface="Times New Roman"/>
                          <a:ea typeface="Times New Roman"/>
                          <a:cs typeface="Times New Roman"/>
                        </a:rPr>
                        <a:t>9</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smtClean="0">
                          <a:effectLst/>
                          <a:latin typeface="Times New Roman"/>
                          <a:ea typeface="Times New Roman"/>
                          <a:cs typeface="Times New Roman"/>
                        </a:rPr>
                        <a:t>Xuất</a:t>
                      </a:r>
                      <a:r>
                        <a:rPr lang="en-US" sz="2000" baseline="0" dirty="0" smtClean="0">
                          <a:effectLst/>
                          <a:latin typeface="Times New Roman"/>
                          <a:ea typeface="Times New Roman"/>
                          <a:cs typeface="Times New Roman"/>
                        </a:rPr>
                        <a:t> </a:t>
                      </a:r>
                      <a:r>
                        <a:rPr lang="en-US" sz="2000" baseline="0" dirty="0" err="1" smtClean="0">
                          <a:effectLst/>
                          <a:latin typeface="Times New Roman"/>
                          <a:ea typeface="Times New Roman"/>
                          <a:cs typeface="Times New Roman"/>
                        </a:rPr>
                        <a:t>hiện</a:t>
                      </a:r>
                      <a:r>
                        <a:rPr lang="en-US" sz="2000" baseline="0" dirty="0" smtClean="0">
                          <a:effectLst/>
                          <a:latin typeface="Times New Roman"/>
                          <a:ea typeface="Times New Roman"/>
                          <a:cs typeface="Times New Roman"/>
                        </a:rPr>
                        <a:t> m</a:t>
                      </a:r>
                      <a:r>
                        <a:rPr lang="vi-VN" sz="2000" baseline="0" dirty="0" smtClean="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vi-VN" sz="2000" dirty="0" smtClean="0">
                          <a:effectLst/>
                          <a:latin typeface="Times New Roman"/>
                          <a:ea typeface="Times New Roman"/>
                          <a:cs typeface="Times New Roman"/>
                        </a:rPr>
                        <a:t>5</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smtClean="0">
                          <a:effectLst/>
                          <a:latin typeface="Times New Roman"/>
                          <a:ea typeface="Times New Roman"/>
                          <a:cs typeface="Times New Roman"/>
                        </a:rPr>
                        <a:t>Xuất</a:t>
                      </a:r>
                      <a:r>
                        <a:rPr lang="vi-VN" sz="2000" baseline="0" dirty="0" smtClean="0">
                          <a:effectLst/>
                          <a:latin typeface="Times New Roman"/>
                          <a:ea typeface="Times New Roman"/>
                          <a:cs typeface="Times New Roman"/>
                        </a:rPr>
                        <a:t> hiện màu xanh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smtClean="0">
                          <a:effectLst/>
                          <a:latin typeface="Times New Roman"/>
                          <a:ea typeface="Times New Roman"/>
                          <a:cs typeface="Times New Roman"/>
                        </a:rPr>
                        <a:t>10</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smtClean="0">
                          <a:effectLst/>
                          <a:latin typeface="Times New Roman"/>
                          <a:ea typeface="Times New Roman"/>
                          <a:cs typeface="Times New Roman"/>
                        </a:rPr>
                        <a:t>Xuất</a:t>
                      </a:r>
                      <a:r>
                        <a:rPr lang="vi-VN" sz="2000" baseline="0" dirty="0" smtClean="0">
                          <a:effectLst/>
                          <a:latin typeface="Times New Roman"/>
                          <a:ea typeface="Times New Roman"/>
                          <a:cs typeface="Times New Roman"/>
                        </a:rPr>
                        <a:t> hiện màu </a:t>
                      </a:r>
                      <a:r>
                        <a:rPr lang="en-US" sz="2000" baseline="0" dirty="0" err="1" smtClean="0">
                          <a:effectLst/>
                          <a:latin typeface="Times New Roman"/>
                          <a:ea typeface="Times New Roman"/>
                          <a:cs typeface="Times New Roman"/>
                        </a:rPr>
                        <a:t>đỏ</a:t>
                      </a:r>
                      <a:r>
                        <a:rPr lang="en-US" sz="2000" baseline="0" dirty="0" smtClean="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882890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1"/>
          <p:cNvPicPr>
            <a:picLocks noChangeAspect="1"/>
          </p:cNvPicPr>
          <p:nvPr/>
        </p:nvPicPr>
        <p:blipFill>
          <a:blip r:embed="rId2"/>
          <a:stretch>
            <a:fillRect/>
          </a:stretch>
        </p:blipFill>
        <p:spPr>
          <a:xfrm>
            <a:off x="9403080" y="5417820"/>
            <a:ext cx="2103120" cy="1440180"/>
          </a:xfrm>
          <a:prstGeom prst="rect">
            <a:avLst/>
          </a:prstGeom>
        </p:spPr>
      </p:pic>
      <p:sp>
        <p:nvSpPr>
          <p:cNvPr id="2" name="Freeform 71"/>
          <p:cNvSpPr/>
          <p:nvPr/>
        </p:nvSpPr>
        <p:spPr>
          <a:xfrm>
            <a:off x="0" y="0"/>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2"/>
          <p:cNvSpPr/>
          <p:nvPr/>
        </p:nvSpPr>
        <p:spPr>
          <a:xfrm>
            <a:off x="0" y="0"/>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3"/>
          <p:cNvSpPr/>
          <p:nvPr/>
        </p:nvSpPr>
        <p:spPr>
          <a:xfrm>
            <a:off x="0" y="0"/>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4"/>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5"/>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8" name="Picture 78"/>
          <p:cNvPicPr>
            <a:picLocks noChangeAspect="1"/>
          </p:cNvPicPr>
          <p:nvPr/>
        </p:nvPicPr>
        <p:blipFill>
          <a:blip r:embed="rId3"/>
          <a:stretch>
            <a:fillRect/>
          </a:stretch>
        </p:blipFill>
        <p:spPr>
          <a:xfrm>
            <a:off x="5348614" y="-25052"/>
            <a:ext cx="1503124" cy="124007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90069511"/>
              </p:ext>
            </p:extLst>
          </p:nvPr>
        </p:nvGraphicFramePr>
        <p:xfrm>
          <a:off x="1622901" y="977031"/>
          <a:ext cx="9625472" cy="2724052"/>
        </p:xfrm>
        <a:graphic>
          <a:graphicData uri="http://schemas.openxmlformats.org/drawingml/2006/table">
            <a:tbl>
              <a:tblPr firstRow="1" bandRow="1">
                <a:tableStyleId>{5C22544A-7EE6-4342-B048-85BDC9FD1C3A}</a:tableStyleId>
              </a:tblPr>
              <a:tblGrid>
                <a:gridCol w="9625472"/>
              </a:tblGrid>
              <a:tr h="2724052">
                <a:tc>
                  <a:txBody>
                    <a:bodyPr/>
                    <a:lstStyle/>
                    <a:p>
                      <a:r>
                        <a:rPr lang="en-US" sz="2800" dirty="0" smtClean="0">
                          <a:solidFill>
                            <a:schemeClr val="tx1"/>
                          </a:solidFill>
                          <a:latin typeface="Arial" pitchFamily="34" charset="0"/>
                          <a:cs typeface="Arial" pitchFamily="34" charset="0"/>
                        </a:rPr>
                        <a:t>*</a:t>
                      </a:r>
                      <a:r>
                        <a:rPr lang="en-US" sz="2800" dirty="0" err="1" smtClean="0">
                          <a:solidFill>
                            <a:schemeClr val="tx1"/>
                          </a:solidFill>
                          <a:latin typeface="Arial" pitchFamily="34" charset="0"/>
                          <a:cs typeface="Arial" pitchFamily="34" charset="0"/>
                        </a:rPr>
                        <a:t>Xác</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suất</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thực</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nghiệm</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xuất</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hiện</a:t>
                      </a:r>
                      <a:r>
                        <a:rPr lang="en-US" sz="2800" baseline="0" dirty="0" smtClean="0">
                          <a:solidFill>
                            <a:schemeClr val="tx1"/>
                          </a:solidFill>
                          <a:latin typeface="Arial" pitchFamily="34" charset="0"/>
                          <a:cs typeface="Arial" pitchFamily="34" charset="0"/>
                        </a:rPr>
                        <a:t> m</a:t>
                      </a:r>
                      <a:r>
                        <a:rPr lang="vi-VN" sz="2800" baseline="0" dirty="0" smtClean="0">
                          <a:solidFill>
                            <a:schemeClr val="tx1"/>
                          </a:solidFill>
                          <a:latin typeface="Arial" pitchFamily="34" charset="0"/>
                          <a:cs typeface="Arial" pitchFamily="34" charset="0"/>
                        </a:rPr>
                        <a:t>àu A</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khi</a:t>
                      </a:r>
                      <a:r>
                        <a:rPr lang="en-US" sz="2800" baseline="0" dirty="0" smtClean="0">
                          <a:solidFill>
                            <a:schemeClr val="tx1"/>
                          </a:solidFill>
                          <a:latin typeface="Arial" pitchFamily="34" charset="0"/>
                          <a:cs typeface="Arial" pitchFamily="34" charset="0"/>
                        </a:rPr>
                        <a:t> </a:t>
                      </a:r>
                      <a:r>
                        <a:rPr lang="vi-VN" sz="2800" baseline="0" dirty="0" smtClean="0">
                          <a:solidFill>
                            <a:schemeClr val="tx1"/>
                          </a:solidFill>
                          <a:latin typeface="Arial" pitchFamily="34" charset="0"/>
                          <a:cs typeface="Arial" pitchFamily="34" charset="0"/>
                        </a:rPr>
                        <a:t>lấy bóng nhiề</a:t>
                      </a:r>
                      <a:r>
                        <a:rPr lang="en-US" sz="2800" baseline="0" dirty="0" smtClean="0">
                          <a:solidFill>
                            <a:schemeClr val="tx1"/>
                          </a:solidFill>
                          <a:latin typeface="Arial" pitchFamily="34" charset="0"/>
                          <a:cs typeface="Arial" pitchFamily="34" charset="0"/>
                        </a:rPr>
                        <a:t>u</a:t>
                      </a:r>
                      <a:r>
                        <a:rPr lang="vi-VN" sz="2800" baseline="0" dirty="0" smtClean="0">
                          <a:solidFill>
                            <a:schemeClr val="tx1"/>
                          </a:solidFill>
                          <a:latin typeface="Arial" pitchFamily="34" charset="0"/>
                          <a:cs typeface="Arial" pitchFamily="34" charset="0"/>
                        </a:rPr>
                        <a:t> lần</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bằng</a:t>
                      </a:r>
                      <a:r>
                        <a:rPr lang="en-US" sz="2800" baseline="0" dirty="0" smtClean="0">
                          <a:solidFill>
                            <a:schemeClr val="tx1"/>
                          </a:solidFill>
                          <a:latin typeface="Arial" pitchFamily="34" charset="0"/>
                          <a:cs typeface="Arial" pitchFamily="34" charset="0"/>
                        </a:rPr>
                        <a:t>:</a:t>
                      </a:r>
                    </a:p>
                    <a:p>
                      <a:r>
                        <a:rPr lang="en-US" sz="2800" baseline="0" dirty="0" smtClean="0">
                          <a:latin typeface="Arial" pitchFamily="34" charset="0"/>
                          <a:cs typeface="Arial" pitchFamily="34" charset="0"/>
                        </a:rPr>
                        <a:t>      </a:t>
                      </a:r>
                    </a:p>
                    <a:p>
                      <a:endParaRPr lang="en-US" sz="2800" baseline="0" dirty="0" smtClean="0">
                        <a:latin typeface="Arial" pitchFamily="34" charset="0"/>
                        <a:cs typeface="Arial" pitchFamily="34" charset="0"/>
                      </a:endParaRPr>
                    </a:p>
                    <a:p>
                      <a:r>
                        <a:rPr lang="en-US" sz="2800" baseline="0" dirty="0" smtClean="0">
                          <a:latin typeface="Arial" pitchFamily="34" charset="0"/>
                          <a:cs typeface="Arial" pitchFamily="34" charset="0"/>
                        </a:rPr>
                        <a:t>                                      </a:t>
                      </a:r>
                      <a:endParaRPr lang="en-US" sz="2800" dirty="0">
                        <a:latin typeface="Arial" pitchFamily="34" charset="0"/>
                        <a:cs typeface="Arial" pitchFamily="34" charset="0"/>
                      </a:endParaRPr>
                    </a:p>
                  </a:txBody>
                  <a:tcPr>
                    <a:solidFill>
                      <a:schemeClr val="bg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26442224"/>
              </p:ext>
            </p:extLst>
          </p:nvPr>
        </p:nvGraphicFramePr>
        <p:xfrm>
          <a:off x="3771149" y="1994979"/>
          <a:ext cx="4658053" cy="1036320"/>
        </p:xfrm>
        <a:graphic>
          <a:graphicData uri="http://schemas.openxmlformats.org/drawingml/2006/table">
            <a:tbl>
              <a:tblPr firstRow="1" bandRow="1">
                <a:tableStyleId>{5C22544A-7EE6-4342-B048-85BDC9FD1C3A}</a:tableStyleId>
              </a:tblPr>
              <a:tblGrid>
                <a:gridCol w="4658053"/>
              </a:tblGrid>
              <a:tr h="370840">
                <a:tc>
                  <a:txBody>
                    <a:bodyPr/>
                    <a:lstStyle/>
                    <a:p>
                      <a:r>
                        <a:rPr lang="en-US" sz="2800" dirty="0" err="1" smtClean="0">
                          <a:solidFill>
                            <a:schemeClr val="tx1"/>
                          </a:solidFill>
                          <a:latin typeface="Arial" pitchFamily="34" charset="0"/>
                          <a:cs typeface="Arial" pitchFamily="34" charset="0"/>
                        </a:rPr>
                        <a:t>Số</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lần</a:t>
                      </a:r>
                      <a:r>
                        <a:rPr lang="en-US" sz="2800" baseline="0" dirty="0" smtClean="0">
                          <a:solidFill>
                            <a:schemeClr val="tx1"/>
                          </a:solidFill>
                          <a:latin typeface="Arial" pitchFamily="34" charset="0"/>
                          <a:cs typeface="Arial" pitchFamily="34" charset="0"/>
                        </a:rPr>
                        <a:t> m</a:t>
                      </a:r>
                      <a:r>
                        <a:rPr lang="vi-VN" sz="2800" baseline="0" dirty="0" smtClean="0">
                          <a:solidFill>
                            <a:schemeClr val="tx1"/>
                          </a:solidFill>
                          <a:latin typeface="Arial" pitchFamily="34" charset="0"/>
                          <a:cs typeface="Arial" pitchFamily="34" charset="0"/>
                        </a:rPr>
                        <a:t>àu A</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xuất</a:t>
                      </a:r>
                      <a:r>
                        <a:rPr lang="en-US" sz="2800" baseline="0" dirty="0" smtClean="0">
                          <a:solidFill>
                            <a:schemeClr val="tx1"/>
                          </a:solidFill>
                          <a:latin typeface="Arial" pitchFamily="34" charset="0"/>
                          <a:cs typeface="Arial" pitchFamily="34" charset="0"/>
                        </a:rPr>
                        <a:t> </a:t>
                      </a:r>
                      <a:r>
                        <a:rPr lang="en-US" sz="2800" baseline="0" dirty="0" err="1" smtClean="0">
                          <a:solidFill>
                            <a:schemeClr val="tx1"/>
                          </a:solidFill>
                          <a:latin typeface="Arial" pitchFamily="34" charset="0"/>
                          <a:cs typeface="Arial" pitchFamily="34" charset="0"/>
                        </a:rPr>
                        <a:t>hiện</a:t>
                      </a:r>
                      <a:endParaRPr lang="en-US" sz="2800" dirty="0">
                        <a:solidFill>
                          <a:schemeClr val="tx1"/>
                        </a:solidFill>
                        <a:latin typeface="Arial" pitchFamily="34" charset="0"/>
                        <a:cs typeface="Arial" pitchFamily="34" charset="0"/>
                      </a:endParaRPr>
                    </a:p>
                  </a:txBody>
                  <a:tcPr>
                    <a:solidFill>
                      <a:schemeClr val="bg1"/>
                    </a:solidFill>
                  </a:tcPr>
                </a:tc>
              </a:tr>
              <a:tr h="370840">
                <a:tc>
                  <a:txBody>
                    <a:bodyPr/>
                    <a:lstStyle/>
                    <a:p>
                      <a:r>
                        <a:rPr lang="en-US" sz="2800" b="1" dirty="0" err="1" smtClean="0">
                          <a:solidFill>
                            <a:schemeClr val="tx1"/>
                          </a:solidFill>
                          <a:latin typeface="Arial" pitchFamily="34" charset="0"/>
                          <a:cs typeface="Arial" pitchFamily="34" charset="0"/>
                        </a:rPr>
                        <a:t>Tổng</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số</a:t>
                      </a:r>
                      <a:r>
                        <a:rPr lang="en-US" sz="2800" b="1" baseline="0" dirty="0" smtClean="0">
                          <a:solidFill>
                            <a:schemeClr val="tx1"/>
                          </a:solidFill>
                          <a:latin typeface="Arial" pitchFamily="34" charset="0"/>
                          <a:cs typeface="Arial" pitchFamily="34" charset="0"/>
                        </a:rPr>
                        <a:t> </a:t>
                      </a:r>
                      <a:r>
                        <a:rPr lang="en-US" sz="2800" b="1" baseline="0" dirty="0" err="1" smtClean="0">
                          <a:solidFill>
                            <a:schemeClr val="tx1"/>
                          </a:solidFill>
                          <a:latin typeface="Arial" pitchFamily="34" charset="0"/>
                          <a:cs typeface="Arial" pitchFamily="34" charset="0"/>
                        </a:rPr>
                        <a:t>lần</a:t>
                      </a:r>
                      <a:r>
                        <a:rPr lang="en-US" sz="2800" b="1" baseline="0" dirty="0" smtClean="0">
                          <a:solidFill>
                            <a:schemeClr val="tx1"/>
                          </a:solidFill>
                          <a:latin typeface="Arial" pitchFamily="34" charset="0"/>
                          <a:cs typeface="Arial" pitchFamily="34" charset="0"/>
                        </a:rPr>
                        <a:t> </a:t>
                      </a:r>
                      <a:r>
                        <a:rPr lang="vi-VN" sz="2800" b="1" baseline="0" dirty="0" smtClean="0">
                          <a:solidFill>
                            <a:schemeClr val="tx1"/>
                          </a:solidFill>
                          <a:latin typeface="Arial" pitchFamily="34" charset="0"/>
                          <a:cs typeface="Arial" pitchFamily="34" charset="0"/>
                        </a:rPr>
                        <a:t>lấy bóng</a:t>
                      </a:r>
                      <a:endParaRPr lang="en-US" sz="2800" b="1" dirty="0">
                        <a:solidFill>
                          <a:schemeClr val="tx1"/>
                        </a:solidFill>
                        <a:latin typeface="Arial" pitchFamily="34" charset="0"/>
                        <a:cs typeface="Arial" pitchFamily="34" charset="0"/>
                      </a:endParaRPr>
                    </a:p>
                  </a:txBody>
                  <a:tcPr>
                    <a:solidFill>
                      <a:schemeClr val="bg1"/>
                    </a:solidFill>
                  </a:tcPr>
                </a:tc>
              </a:tr>
            </a:tbl>
          </a:graphicData>
        </a:graphic>
      </p:graphicFrame>
      <p:cxnSp>
        <p:nvCxnSpPr>
          <p:cNvPr id="8" name="Straight Connector 7"/>
          <p:cNvCxnSpPr>
            <a:endCxn id="6" idx="3"/>
          </p:cNvCxnSpPr>
          <p:nvPr/>
        </p:nvCxnSpPr>
        <p:spPr>
          <a:xfrm flipV="1">
            <a:off x="3771149" y="2513139"/>
            <a:ext cx="4658053" cy="6074"/>
          </a:xfrm>
          <a:prstGeom prst="line">
            <a:avLst/>
          </a:prstGeom>
          <a:ln w="539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5063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5885" y="419816"/>
            <a:ext cx="11248373" cy="3037368"/>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3539430"/>
          </a:xfrm>
          <a:prstGeom prst="rect">
            <a:avLst/>
          </a:prstGeom>
          <a:noFill/>
        </p:spPr>
        <p:txBody>
          <a:bodyPr wrap="square" rtlCol="0">
            <a:spAutoFit/>
          </a:bodyPr>
          <a:lstStyle/>
          <a:p>
            <a:r>
              <a:rPr lang="vi-VN" sz="2800" b="1" i="1" u="sng" dirty="0" smtClean="0">
                <a:solidFill>
                  <a:schemeClr val="tx2"/>
                </a:solidFill>
                <a:latin typeface="Arial" pitchFamily="34" charset="0"/>
                <a:cs typeface="Arial" pitchFamily="34" charset="0"/>
              </a:rPr>
              <a:t>Bài tập </a:t>
            </a:r>
            <a:r>
              <a:rPr lang="en-US" sz="2800" b="1" i="1" u="sng" dirty="0" smtClean="0">
                <a:solidFill>
                  <a:schemeClr val="tx2"/>
                </a:solidFill>
                <a:latin typeface="Arial" pitchFamily="34" charset="0"/>
                <a:cs typeface="Arial" pitchFamily="34" charset="0"/>
              </a:rPr>
              <a:t>5:</a:t>
            </a:r>
            <a:endParaRPr lang="vi-VN" sz="2800" b="1" i="1" u="sng" dirty="0" smtClean="0">
              <a:solidFill>
                <a:schemeClr val="tx2"/>
              </a:solidFill>
              <a:latin typeface="Arial" pitchFamily="34" charset="0"/>
              <a:cs typeface="Arial" pitchFamily="34" charset="0"/>
            </a:endParaRPr>
          </a:p>
          <a:p>
            <a:r>
              <a:rPr lang="vi-VN" altLang="zh-CN" sz="2800" b="1" i="1" u="sng" dirty="0">
                <a:solidFill>
                  <a:schemeClr val="tx2"/>
                </a:solidFill>
                <a:latin typeface="Arial" pitchFamily="34" charset="0"/>
                <a:cs typeface="Arial" pitchFamily="34" charset="0"/>
              </a:rPr>
              <a:t> </a:t>
            </a:r>
            <a:r>
              <a:rPr lang="en-US" altLang="zh-CN" sz="2800" b="1" dirty="0" err="1" smtClean="0">
                <a:solidFill>
                  <a:srgbClr val="006EBF"/>
                </a:solidFill>
                <a:latin typeface="Times New Roman"/>
                <a:ea typeface="Times New Roman"/>
              </a:rPr>
              <a:t>Một</a:t>
            </a:r>
            <a:r>
              <a:rPr lang="en-US" altLang="zh-CN" sz="2800" b="1" dirty="0" smtClean="0">
                <a:solidFill>
                  <a:srgbClr val="006EBF"/>
                </a:solidFill>
                <a:latin typeface="Times New Roman"/>
                <a:ea typeface="Times New Roman"/>
              </a:rPr>
              <a:t> </a:t>
            </a:r>
            <a:r>
              <a:rPr lang="en-US" altLang="zh-CN" sz="2800" b="1" dirty="0" err="1">
                <a:solidFill>
                  <a:srgbClr val="006EBF"/>
                </a:solidFill>
                <a:latin typeface="Times New Roman"/>
                <a:ea typeface="Times New Roman"/>
              </a:rPr>
              <a:t>hộp</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có</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xanh</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đỏ</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và</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vàng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các</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có</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khối</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lượng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kích</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th</a:t>
            </a:r>
            <a:r>
              <a:rPr lang="vi-VN" altLang="zh-CN" sz="2800" b="1" dirty="0">
                <a:solidFill>
                  <a:srgbClr val="006EBF"/>
                </a:solidFill>
                <a:latin typeface="Times New Roman"/>
                <a:ea typeface="Times New Roman"/>
              </a:rPr>
              <a:t>ước như nhau. Mỗi lần bạn </a:t>
            </a:r>
            <a:r>
              <a:rPr lang="vi-VN" altLang="zh-CN" sz="2800" b="1" dirty="0" smtClean="0">
                <a:solidFill>
                  <a:srgbClr val="006EBF"/>
                </a:solidFill>
                <a:latin typeface="Times New Roman"/>
                <a:ea typeface="Times New Roman"/>
              </a:rPr>
              <a:t>Minh </a:t>
            </a:r>
            <a:r>
              <a:rPr lang="vi-VN" altLang="zh-CN" sz="2800" b="1" dirty="0">
                <a:solidFill>
                  <a:srgbClr val="006EBF"/>
                </a:solidFill>
                <a:latin typeface="Times New Roman"/>
                <a:ea typeface="Times New Roman"/>
              </a:rPr>
              <a:t>lấy ngẫu nhiên một quả bóng trong hộp, ghi lại màu của quả bóng lấy ra và bỏ lại quả bóng đó vào </a:t>
            </a:r>
            <a:r>
              <a:rPr lang="vi-VN" altLang="zh-CN" sz="2800" b="1" dirty="0" smtClean="0">
                <a:solidFill>
                  <a:srgbClr val="006EBF"/>
                </a:solidFill>
                <a:latin typeface="Times New Roman"/>
                <a:ea typeface="Times New Roman"/>
              </a:rPr>
              <a:t>hộp. </a:t>
            </a:r>
          </a:p>
          <a:p>
            <a:r>
              <a:rPr lang="vi-VN" sz="2800" b="1" dirty="0" smtClean="0">
                <a:solidFill>
                  <a:srgbClr val="006EBF"/>
                </a:solidFill>
                <a:latin typeface="Times New Roman"/>
                <a:cs typeface="Arial" pitchFamily="34" charset="0"/>
              </a:rPr>
              <a:t>Trong </a:t>
            </a:r>
            <a:r>
              <a:rPr lang="en-US" sz="2800" b="1" dirty="0" smtClean="0">
                <a:solidFill>
                  <a:srgbClr val="006EBF"/>
                </a:solidFill>
                <a:latin typeface="Times New Roman"/>
                <a:cs typeface="Arial" pitchFamily="34" charset="0"/>
              </a:rPr>
              <a:t>30</a:t>
            </a:r>
            <a:r>
              <a:rPr lang="vi-VN" sz="2800" b="1" dirty="0" smtClean="0">
                <a:solidFill>
                  <a:srgbClr val="006EBF"/>
                </a:solidFill>
                <a:latin typeface="Times New Roman"/>
                <a:cs typeface="Arial" pitchFamily="34" charset="0"/>
              </a:rPr>
              <a:t> lần lấy bóng liên tiếp, có 5 lần xuất hiện màu vàng thì xác suất thực nghiệm xuất hiện màu vàng là bao nhiêu?</a:t>
            </a:r>
            <a:endParaRPr lang="vi-VN" sz="2800" b="1" i="1" u="sng" dirty="0" smtClean="0">
              <a:solidFill>
                <a:schemeClr val="tx2"/>
              </a:solidFill>
              <a:latin typeface="Arial" pitchFamily="34" charset="0"/>
              <a:cs typeface="Arial" pitchFamily="34" charset="0"/>
            </a:endParaRPr>
          </a:p>
          <a:p>
            <a:endParaRPr lang="en-US" sz="2800" b="1" i="1" u="sng" dirty="0" smtClean="0">
              <a:solidFill>
                <a:schemeClr val="tx2"/>
              </a:solidFill>
              <a:latin typeface="Arial" pitchFamily="34" charset="0"/>
              <a:cs typeface="Arial" pitchFamily="34" charset="0"/>
            </a:endParaRPr>
          </a:p>
        </p:txBody>
      </p:sp>
      <p:sp>
        <p:nvSpPr>
          <p:cNvPr id="6" name="Rounded Rectangle 5"/>
          <p:cNvSpPr/>
          <p:nvPr/>
        </p:nvSpPr>
        <p:spPr>
          <a:xfrm>
            <a:off x="782876" y="3891809"/>
            <a:ext cx="10471759" cy="274698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2707" y="4493058"/>
            <a:ext cx="8906006" cy="954107"/>
          </a:xfrm>
          <a:prstGeom prst="rect">
            <a:avLst/>
          </a:prstGeom>
          <a:noFill/>
        </p:spPr>
        <p:txBody>
          <a:bodyPr wrap="square" rtlCol="0">
            <a:spAutoFit/>
          </a:bodyPr>
          <a:lstStyle/>
          <a:p>
            <a:pPr algn="ctr"/>
            <a:endParaRPr lang="en-US" sz="2800" i="1" u="sng" dirty="0" smtClean="0">
              <a:solidFill>
                <a:srgbClr val="002060"/>
              </a:solidFill>
              <a:latin typeface="Arial" pitchFamily="34" charset="0"/>
              <a:cs typeface="Arial" pitchFamily="34" charset="0"/>
            </a:endParaRPr>
          </a:p>
          <a:p>
            <a:r>
              <a:rPr lang="en-US" sz="2800" dirty="0" smtClean="0">
                <a:latin typeface="Arial" pitchFamily="34" charset="0"/>
                <a:cs typeface="Arial" pitchFamily="34" charset="0"/>
              </a:rPr>
              <a:t> </a:t>
            </a:r>
            <a:r>
              <a:rPr lang="vi-VN" sz="2800" dirty="0">
                <a:latin typeface="Arial" pitchFamily="34" charset="0"/>
                <a:cs typeface="Arial" pitchFamily="34" charset="0"/>
              </a:rPr>
              <a:t>X</a:t>
            </a:r>
            <a:r>
              <a:rPr lang="en-US" sz="2800" dirty="0" err="1" smtClean="0">
                <a:latin typeface="Arial" pitchFamily="34" charset="0"/>
                <a:cs typeface="Arial" pitchFamily="34" charset="0"/>
              </a:rPr>
              <a:t>ác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thực</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nghiệm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xuất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hiện</a:t>
            </a:r>
            <a:r>
              <a:rPr lang="en-US" sz="2800" dirty="0" smtClean="0">
                <a:latin typeface="Arial" pitchFamily="34" charset="0"/>
                <a:cs typeface="Arial" pitchFamily="34" charset="0"/>
              </a:rPr>
              <a:t> m</a:t>
            </a:r>
            <a:r>
              <a:rPr lang="vi-VN" sz="2800" dirty="0" smtClean="0">
                <a:latin typeface="Arial" pitchFamily="34" charset="0"/>
                <a:cs typeface="Arial" pitchFamily="34" charset="0"/>
              </a:rPr>
              <a:t>àu vàng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là</a:t>
            </a:r>
            <a:r>
              <a:rPr lang="en-US" sz="2800" dirty="0" smtClean="0">
                <a:latin typeface="Arial" pitchFamily="34" charset="0"/>
                <a:cs typeface="Arial" pitchFamily="34" charset="0"/>
              </a:rPr>
              <a:t>:… </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4006641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280</TotalTime>
  <Words>1057</Words>
  <Application>Microsoft Office PowerPoint</Application>
  <PresentationFormat>Custom</PresentationFormat>
  <Paragraphs>186</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40</cp:revision>
  <dcterms:created xsi:type="dcterms:W3CDTF">2011-01-21T15:00:27Z</dcterms:created>
  <dcterms:modified xsi:type="dcterms:W3CDTF">2021-07-30T03:04:10Z</dcterms:modified>
</cp:coreProperties>
</file>