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78" r:id="rId3"/>
    <p:sldId id="258" r:id="rId4"/>
    <p:sldId id="261" r:id="rId5"/>
    <p:sldId id="262" r:id="rId6"/>
    <p:sldId id="265" r:id="rId7"/>
    <p:sldId id="295" r:id="rId8"/>
    <p:sldId id="280" r:id="rId9"/>
    <p:sldId id="294" r:id="rId10"/>
    <p:sldId id="281" r:id="rId11"/>
    <p:sldId id="282" r:id="rId12"/>
    <p:sldId id="292" r:id="rId13"/>
    <p:sldId id="283" r:id="rId14"/>
    <p:sldId id="284" r:id="rId15"/>
    <p:sldId id="285" r:id="rId16"/>
    <p:sldId id="286" r:id="rId17"/>
    <p:sldId id="287" r:id="rId18"/>
    <p:sldId id="288" r:id="rId19"/>
    <p:sldId id="289" r:id="rId20"/>
    <p:sldId id="290" r:id="rId21"/>
    <p:sldId id="296"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4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434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99957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22373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8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89492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45654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41641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0089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04743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4259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98093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96808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7/30/2021</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extLst>
      <p:ext uri="{BB962C8B-B14F-4D97-AF65-F5344CB8AC3E}">
        <p14:creationId xmlns:p14="http://schemas.microsoft.com/office/powerpoint/2010/main" val="40404089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2.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7.png"/><Relationship Id="rId18" Type="http://schemas.openxmlformats.org/officeDocument/2006/relationships/slide" Target="slide8.xml"/><Relationship Id="rId26" Type="http://schemas.openxmlformats.org/officeDocument/2006/relationships/image" Target="../media/image33.png"/><Relationship Id="rId3" Type="http://schemas.microsoft.com/office/2007/relationships/hdphoto" Target="../media/hdphoto1.wdp"/><Relationship Id="rId21" Type="http://schemas.openxmlformats.org/officeDocument/2006/relationships/image" Target="../media/image30.gif"/><Relationship Id="rId7" Type="http://schemas.openxmlformats.org/officeDocument/2006/relationships/image" Target="../media/image25.png"/><Relationship Id="rId12" Type="http://schemas.openxmlformats.org/officeDocument/2006/relationships/slide" Target="slide6.xml"/><Relationship Id="rId17" Type="http://schemas.microsoft.com/office/2007/relationships/hdphoto" Target="../media/hdphoto11.wdp"/><Relationship Id="rId25"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image" Target="../media/image28.png"/><Relationship Id="rId20" Type="http://schemas.microsoft.com/office/2007/relationships/hdphoto" Target="../media/hdphoto12.wdp"/><Relationship Id="rId1" Type="http://schemas.openxmlformats.org/officeDocument/2006/relationships/slideLayout" Target="../slideLayouts/slideLayout1.xml"/><Relationship Id="rId6" Type="http://schemas.openxmlformats.org/officeDocument/2006/relationships/slide" Target="slide4.xml"/><Relationship Id="rId11" Type="http://schemas.microsoft.com/office/2007/relationships/hdphoto" Target="../media/hdphoto9.wdp"/><Relationship Id="rId24" Type="http://schemas.openxmlformats.org/officeDocument/2006/relationships/image" Target="../media/image31.png"/><Relationship Id="rId5" Type="http://schemas.microsoft.com/office/2007/relationships/hdphoto" Target="../media/hdphoto2.wdp"/><Relationship Id="rId15" Type="http://schemas.openxmlformats.org/officeDocument/2006/relationships/slide" Target="slide7.xml"/><Relationship Id="rId23" Type="http://schemas.microsoft.com/office/2007/relationships/hdphoto" Target="../media/hdphoto3.wdp"/><Relationship Id="rId28" Type="http://schemas.openxmlformats.org/officeDocument/2006/relationships/image" Target="../media/image34.png"/><Relationship Id="rId10" Type="http://schemas.openxmlformats.org/officeDocument/2006/relationships/image" Target="../media/image26.png"/><Relationship Id="rId19"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slide" Target="slide5.xml"/><Relationship Id="rId14" Type="http://schemas.microsoft.com/office/2007/relationships/hdphoto" Target="../media/hdphoto10.wdp"/><Relationship Id="rId22" Type="http://schemas.openxmlformats.org/officeDocument/2006/relationships/image" Target="../media/image13.png"/><Relationship Id="rId27"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0"/>
          <p:cNvSpPr/>
          <p:nvPr/>
        </p:nvSpPr>
        <p:spPr>
          <a:xfrm>
            <a:off x="-88900" y="121921"/>
            <a:ext cx="12192000" cy="7074282"/>
          </a:xfrm>
          <a:custGeom>
            <a:avLst/>
            <a:gdLst>
              <a:gd name="connsiteX0" fmla="*/ 0 w 12192000"/>
              <a:gd name="connsiteY0" fmla="*/ 6857999 h 6857999"/>
              <a:gd name="connsiteX1" fmla="*/ 12192000 w 12192000"/>
              <a:gd name="connsiteY1" fmla="*/ 6857999 h 6857999"/>
              <a:gd name="connsiteX2" fmla="*/ 12192000 w 12192000"/>
              <a:gd name="connsiteY2" fmla="*/ 0 h 6857999"/>
              <a:gd name="connsiteX3" fmla="*/ 0 w 12192000"/>
              <a:gd name="connsiteY3" fmla="*/ 0 h 6857999"/>
              <a:gd name="connsiteX4" fmla="*/ 0 w 1219200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7999">
                <a:moveTo>
                  <a:pt x="0" y="6857999"/>
                </a:moveTo>
                <a:lnTo>
                  <a:pt x="12192000" y="6857999"/>
                </a:lnTo>
                <a:lnTo>
                  <a:pt x="12192000" y="0"/>
                </a:lnTo>
                <a:lnTo>
                  <a:pt x="0" y="0"/>
                </a:lnTo>
                <a:lnTo>
                  <a:pt x="0" y="6857999"/>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 name="Picture 2"/>
          <p:cNvPicPr>
            <a:picLocks noChangeAspect="1"/>
          </p:cNvPicPr>
          <p:nvPr/>
        </p:nvPicPr>
        <p:blipFill>
          <a:blip r:embed="rId2"/>
          <a:stretch>
            <a:fillRect/>
          </a:stretch>
        </p:blipFill>
        <p:spPr>
          <a:xfrm>
            <a:off x="9403080" y="5417820"/>
            <a:ext cx="2103120" cy="1440180"/>
          </a:xfrm>
          <a:prstGeom prst="rect">
            <a:avLst/>
          </a:prstGeom>
        </p:spPr>
      </p:pic>
      <p:sp>
        <p:nvSpPr>
          <p:cNvPr id="8" name="Freeform 2"/>
          <p:cNvSpPr/>
          <p:nvPr/>
        </p:nvSpPr>
        <p:spPr>
          <a:xfrm>
            <a:off x="3559175" y="4727575"/>
            <a:ext cx="4924425" cy="22225"/>
          </a:xfrm>
          <a:custGeom>
            <a:avLst/>
            <a:gdLst>
              <a:gd name="connsiteX0" fmla="*/ 21463 w 4924425"/>
              <a:gd name="connsiteY0" fmla="*/ 20447 h 22225"/>
              <a:gd name="connsiteX1" fmla="*/ 4936363 w 4924425"/>
              <a:gd name="connsiteY1" fmla="*/ 20447 h 22225"/>
            </a:gdLst>
            <a:ahLst/>
            <a:cxnLst>
              <a:cxn ang="0">
                <a:pos x="connsiteX0" y="connsiteY0"/>
              </a:cxn>
              <a:cxn ang="0">
                <a:pos x="connsiteX1" y="connsiteY1"/>
              </a:cxn>
            </a:cxnLst>
            <a:rect l="l" t="t" r="r" b="b"/>
            <a:pathLst>
              <a:path w="4924425" h="22225">
                <a:moveTo>
                  <a:pt x="21463" y="20447"/>
                </a:moveTo>
                <a:lnTo>
                  <a:pt x="4936363" y="20447"/>
                </a:lnTo>
              </a:path>
            </a:pathLst>
          </a:custGeom>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4"/>
          <p:cNvPicPr>
            <a:picLocks noChangeAspect="1"/>
          </p:cNvPicPr>
          <p:nvPr/>
        </p:nvPicPr>
        <p:blipFill>
          <a:blip r:embed="rId3"/>
          <a:stretch>
            <a:fillRect/>
          </a:stretch>
        </p:blipFill>
        <p:spPr>
          <a:xfrm>
            <a:off x="0" y="4145279"/>
            <a:ext cx="2148839" cy="2712720"/>
          </a:xfrm>
          <a:prstGeom prst="rect">
            <a:avLst/>
          </a:prstGeom>
        </p:spPr>
      </p:pic>
      <p:pic>
        <p:nvPicPr>
          <p:cNvPr id="5" name="Picture 5"/>
          <p:cNvPicPr>
            <a:picLocks noChangeAspect="1"/>
          </p:cNvPicPr>
          <p:nvPr/>
        </p:nvPicPr>
        <p:blipFill>
          <a:blip r:embed="rId4"/>
          <a:stretch>
            <a:fillRect/>
          </a:stretch>
        </p:blipFill>
        <p:spPr>
          <a:xfrm>
            <a:off x="10713720" y="121920"/>
            <a:ext cx="487680" cy="1607820"/>
          </a:xfrm>
          <a:prstGeom prst="rect">
            <a:avLst/>
          </a:prstGeom>
        </p:spPr>
      </p:pic>
      <p:pic>
        <p:nvPicPr>
          <p:cNvPr id="6" name="Picture 6"/>
          <p:cNvPicPr>
            <a:picLocks noChangeAspect="1"/>
          </p:cNvPicPr>
          <p:nvPr/>
        </p:nvPicPr>
        <p:blipFill>
          <a:blip r:embed="rId5"/>
          <a:stretch>
            <a:fillRect/>
          </a:stretch>
        </p:blipFill>
        <p:spPr>
          <a:xfrm>
            <a:off x="11262360" y="1013460"/>
            <a:ext cx="754380" cy="1287780"/>
          </a:xfrm>
          <a:prstGeom prst="rect">
            <a:avLst/>
          </a:prstGeom>
        </p:spPr>
      </p:pic>
      <p:sp>
        <p:nvSpPr>
          <p:cNvPr id="9" name="Freeform 6"/>
          <p:cNvSpPr/>
          <p:nvPr/>
        </p:nvSpPr>
        <p:spPr>
          <a:xfrm>
            <a:off x="11776075" y="790575"/>
            <a:ext cx="327025" cy="301625"/>
          </a:xfrm>
          <a:custGeom>
            <a:avLst/>
            <a:gdLst>
              <a:gd name="connsiteX0" fmla="*/ 306253 w 327025"/>
              <a:gd name="connsiteY0" fmla="*/ 91169 h 301625"/>
              <a:gd name="connsiteX1" fmla="*/ 169081 w 327025"/>
              <a:gd name="connsiteY1" fmla="*/ 21233 h 301625"/>
              <a:gd name="connsiteX2" fmla="*/ 85930 w 327025"/>
              <a:gd name="connsiteY2" fmla="*/ 48229 h 301625"/>
              <a:gd name="connsiteX3" fmla="*/ 16960 w 327025"/>
              <a:gd name="connsiteY3" fmla="*/ 183479 h 301625"/>
              <a:gd name="connsiteX4" fmla="*/ 262345 w 327025"/>
              <a:gd name="connsiteY4" fmla="*/ 308496 h 301625"/>
              <a:gd name="connsiteX5" fmla="*/ 331302 w 327025"/>
              <a:gd name="connsiteY5" fmla="*/ 173290 h 301625"/>
              <a:gd name="connsiteX6" fmla="*/ 306253 w 327025"/>
              <a:gd name="connsiteY6" fmla="*/ 91169 h 301625"/>
              <a:gd name="connsiteX7" fmla="*/ 306253 w 327025"/>
              <a:gd name="connsiteY7" fmla="*/ 91169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25" h="301625">
                <a:moveTo>
                  <a:pt x="306253" y="91169"/>
                </a:moveTo>
                <a:lnTo>
                  <a:pt x="169081" y="21233"/>
                </a:lnTo>
                <a:cubicBezTo>
                  <a:pt x="138167" y="5483"/>
                  <a:pt x="101697" y="17323"/>
                  <a:pt x="85930" y="48229"/>
                </a:cubicBezTo>
                <a:lnTo>
                  <a:pt x="16960" y="183479"/>
                </a:lnTo>
                <a:lnTo>
                  <a:pt x="262345" y="308496"/>
                </a:lnTo>
                <a:lnTo>
                  <a:pt x="331302" y="173290"/>
                </a:lnTo>
                <a:cubicBezTo>
                  <a:pt x="349001" y="143369"/>
                  <a:pt x="337167" y="106919"/>
                  <a:pt x="306253" y="91169"/>
                </a:cubicBezTo>
                <a:lnTo>
                  <a:pt x="306253" y="91169"/>
                </a:lnTo>
                <a:close/>
              </a:path>
            </a:pathLst>
          </a:custGeom>
          <a:solidFill>
            <a:srgbClr val="5A9AD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7"/>
          <p:cNvSpPr txBox="1"/>
          <p:nvPr/>
        </p:nvSpPr>
        <p:spPr>
          <a:xfrm>
            <a:off x="112734" y="173688"/>
            <a:ext cx="12262981" cy="3362459"/>
          </a:xfrm>
          <a:prstGeom prst="rect">
            <a:avLst/>
          </a:prstGeom>
          <a:noFill/>
        </p:spPr>
        <p:txBody>
          <a:bodyPr wrap="square" lIns="0" tIns="0" rIns="0" bIns="0" rtlCol="0">
            <a:spAutoFit/>
          </a:bodyPr>
          <a:lstStyle/>
          <a:p>
            <a:pPr marL="0" indent="355092">
              <a:lnSpc>
                <a:spcPct val="100000"/>
              </a:lnSpc>
            </a:pPr>
            <a:r>
              <a:rPr lang="en-US" altLang="zh-CN" sz="2800" spc="-5" dirty="0">
                <a:solidFill>
                  <a:srgbClr val="FEFEFE"/>
                </a:solidFill>
                <a:latin typeface="Arial" pitchFamily="34" charset="0"/>
                <a:ea typeface="Times New Roman"/>
                <a:cs typeface="Arial" pitchFamily="34" charset="0"/>
              </a:rPr>
              <a:t>PHÒNG</a:t>
            </a:r>
            <a:r>
              <a:rPr lang="en-US" altLang="zh-CN" sz="2800" spc="34" dirty="0">
                <a:solidFill>
                  <a:srgbClr val="FEFEFE"/>
                </a:solidFill>
                <a:latin typeface="Arial" pitchFamily="34" charset="0"/>
                <a:cs typeface="Arial" pitchFamily="34" charset="0"/>
              </a:rPr>
              <a:t> </a:t>
            </a:r>
            <a:r>
              <a:rPr lang="en-US" altLang="zh-CN" sz="2800" spc="-5" dirty="0">
                <a:solidFill>
                  <a:srgbClr val="FEFEFE"/>
                </a:solidFill>
                <a:latin typeface="Arial" pitchFamily="34" charset="0"/>
                <a:ea typeface="Times New Roman"/>
                <a:cs typeface="Arial" pitchFamily="34" charset="0"/>
              </a:rPr>
              <a:t>GD&amp;ĐT………..</a:t>
            </a:r>
          </a:p>
          <a:p>
            <a:pPr>
              <a:lnSpc>
                <a:spcPts val="675"/>
              </a:lnSpc>
            </a:pPr>
            <a:endParaRPr lang="en-US" dirty="0" smtClean="0">
              <a:latin typeface="Arial" pitchFamily="34" charset="0"/>
              <a:cs typeface="Arial" pitchFamily="34" charset="0"/>
            </a:endParaRPr>
          </a:p>
          <a:p>
            <a:pPr marL="0">
              <a:lnSpc>
                <a:spcPct val="100000"/>
              </a:lnSpc>
            </a:pPr>
            <a:r>
              <a:rPr lang="en-US" altLang="zh-CN" sz="2800" dirty="0">
                <a:solidFill>
                  <a:srgbClr val="FEFEFE"/>
                </a:solidFill>
                <a:latin typeface="Arial" pitchFamily="34" charset="0"/>
                <a:ea typeface="Times New Roman"/>
                <a:cs typeface="Arial" pitchFamily="34" charset="0"/>
              </a:rPr>
              <a:t>TRƯỜNG</a:t>
            </a:r>
            <a:r>
              <a:rPr lang="en-US" altLang="zh-CN" sz="2800" dirty="0">
                <a:solidFill>
                  <a:srgbClr val="FEFEFE"/>
                </a:solidFill>
                <a:latin typeface="Arial" pitchFamily="34" charset="0"/>
                <a:cs typeface="Arial" pitchFamily="34" charset="0"/>
              </a:rPr>
              <a:t> </a:t>
            </a:r>
            <a:r>
              <a:rPr lang="en-US" altLang="zh-CN" sz="2800" dirty="0">
                <a:solidFill>
                  <a:srgbClr val="FEFEFE"/>
                </a:solidFill>
                <a:latin typeface="Arial" pitchFamily="34" charset="0"/>
                <a:ea typeface="Times New Roman"/>
                <a:cs typeface="Arial" pitchFamily="34" charset="0"/>
              </a:rPr>
              <a:t>THCS</a:t>
            </a:r>
            <a:r>
              <a:rPr lang="en-US" altLang="zh-CN" sz="2800" spc="-80" dirty="0">
                <a:solidFill>
                  <a:srgbClr val="FEFEFE"/>
                </a:solidFill>
                <a:latin typeface="Arial" pitchFamily="34" charset="0"/>
                <a:cs typeface="Arial" pitchFamily="34" charset="0"/>
              </a:rPr>
              <a:t> </a:t>
            </a:r>
            <a:r>
              <a:rPr lang="en-US" altLang="zh-CN" sz="2800" dirty="0">
                <a:solidFill>
                  <a:srgbClr val="FEFEFE"/>
                </a:solidFill>
                <a:latin typeface="Arial" pitchFamily="34" charset="0"/>
                <a:ea typeface="Times New Roman"/>
                <a:cs typeface="Arial" pitchFamily="34" charset="0"/>
              </a:rPr>
              <a:t>………….……</a:t>
            </a:r>
          </a:p>
          <a:p>
            <a:pPr marL="0" indent="4135196">
              <a:lnSpc>
                <a:spcPct val="100000"/>
              </a:lnSpc>
            </a:pPr>
            <a:endParaRPr lang="en-US" altLang="zh-CN" sz="3200" b="1" dirty="0">
              <a:solidFill>
                <a:srgbClr val="C45910"/>
              </a:solidFill>
              <a:latin typeface="Arial" pitchFamily="34" charset="0"/>
              <a:ea typeface="Times New Roman"/>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000"/>
              </a:lnSpc>
            </a:pPr>
            <a:endParaRPr lang="en-US" dirty="0" smtClean="0">
              <a:latin typeface="Arial" pitchFamily="34" charset="0"/>
              <a:cs typeface="Arial" pitchFamily="34" charset="0"/>
            </a:endParaRPr>
          </a:p>
          <a:p>
            <a:pPr>
              <a:lnSpc>
                <a:spcPts val="1639"/>
              </a:lnSpc>
            </a:pPr>
            <a:endParaRPr lang="en-US" dirty="0" smtClean="0">
              <a:latin typeface="Arial" pitchFamily="34" charset="0"/>
              <a:cs typeface="Arial" pitchFamily="34" charset="0"/>
            </a:endParaRPr>
          </a:p>
          <a:p>
            <a:pPr marL="0" indent="2985211">
              <a:lnSpc>
                <a:spcPct val="100000"/>
              </a:lnSpc>
            </a:pPr>
            <a:r>
              <a:rPr lang="en-US" altLang="zh-CN" sz="2800" dirty="0">
                <a:solidFill>
                  <a:srgbClr val="FEFEFE"/>
                </a:solidFill>
                <a:latin typeface="Arial" pitchFamily="34" charset="0"/>
                <a:ea typeface="Times New Roman"/>
                <a:cs typeface="Arial" pitchFamily="34" charset="0"/>
              </a:rPr>
              <a:t>Giáo</a:t>
            </a:r>
            <a:r>
              <a:rPr lang="en-US" altLang="zh-CN" sz="2800" spc="10" dirty="0">
                <a:solidFill>
                  <a:srgbClr val="FEFEFE"/>
                </a:solidFill>
                <a:latin typeface="Arial" pitchFamily="34" charset="0"/>
                <a:cs typeface="Arial" pitchFamily="34" charset="0"/>
              </a:rPr>
              <a:t> </a:t>
            </a:r>
            <a:r>
              <a:rPr lang="en-US" altLang="zh-CN" sz="2800" spc="-5" dirty="0">
                <a:solidFill>
                  <a:srgbClr val="FEFEFE"/>
                </a:solidFill>
                <a:latin typeface="Arial" pitchFamily="34" charset="0"/>
                <a:ea typeface="Times New Roman"/>
                <a:cs typeface="Arial" pitchFamily="34" charset="0"/>
              </a:rPr>
              <a:t>viên:……………………………</a:t>
            </a:r>
          </a:p>
        </p:txBody>
      </p:sp>
      <p:sp>
        <p:nvSpPr>
          <p:cNvPr id="10" name="Rectangle 9"/>
          <p:cNvSpPr/>
          <p:nvPr/>
        </p:nvSpPr>
        <p:spPr>
          <a:xfrm>
            <a:off x="1402915" y="1729740"/>
            <a:ext cx="9645041" cy="16867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solidFill>
                  <a:schemeClr val="bg1"/>
                </a:solidFill>
                <a:latin typeface="Arial" pitchFamily="34" charset="0"/>
                <a:ea typeface="Times New Roman"/>
                <a:cs typeface="Arial" pitchFamily="34" charset="0"/>
              </a:rPr>
              <a:t>BÀI 4. XÁC </a:t>
            </a:r>
            <a:r>
              <a:rPr lang="en-US" altLang="zh-CN" sz="3200" b="1" dirty="0">
                <a:solidFill>
                  <a:schemeClr val="bg1"/>
                </a:solidFill>
                <a:latin typeface="Arial" pitchFamily="34" charset="0"/>
                <a:ea typeface="Times New Roman"/>
                <a:cs typeface="Arial" pitchFamily="34" charset="0"/>
              </a:rPr>
              <a:t>SUẤT THỰC NGHIỆM TRONG MỘT  </a:t>
            </a:r>
            <a:r>
              <a:rPr lang="en-US" altLang="zh-CN" sz="3200" b="1" dirty="0" smtClean="0">
                <a:solidFill>
                  <a:schemeClr val="bg1"/>
                </a:solidFill>
                <a:latin typeface="Arial" pitchFamily="34" charset="0"/>
                <a:ea typeface="Times New Roman"/>
                <a:cs typeface="Arial" pitchFamily="34" charset="0"/>
              </a:rPr>
              <a:t>SỐ </a:t>
            </a:r>
            <a:r>
              <a:rPr lang="en-US" altLang="zh-CN" sz="3200" b="1" dirty="0">
                <a:solidFill>
                  <a:schemeClr val="bg1"/>
                </a:solidFill>
                <a:latin typeface="Arial" pitchFamily="34" charset="0"/>
                <a:ea typeface="Times New Roman"/>
                <a:cs typeface="Arial" pitchFamily="34" charset="0"/>
              </a:rPr>
              <a:t>TRÒ CHƠI VÀ THÍ NGHIỆM ĐƠN </a:t>
            </a:r>
            <a:r>
              <a:rPr lang="en-US" altLang="zh-CN" sz="3200" b="1" dirty="0" smtClean="0">
                <a:solidFill>
                  <a:schemeClr val="bg1"/>
                </a:solidFill>
                <a:latin typeface="Arial" pitchFamily="34" charset="0"/>
                <a:ea typeface="Times New Roman"/>
                <a:cs typeface="Arial" pitchFamily="34" charset="0"/>
              </a:rPr>
              <a:t>GIẢN</a:t>
            </a:r>
          </a:p>
          <a:p>
            <a:pPr algn="ctr"/>
            <a:r>
              <a:rPr lang="en-US" sz="3200" b="1" dirty="0" smtClean="0">
                <a:solidFill>
                  <a:schemeClr val="bg1"/>
                </a:solidFill>
                <a:latin typeface="Arial" pitchFamily="34" charset="0"/>
                <a:cs typeface="Arial" pitchFamily="34" charset="0"/>
              </a:rPr>
              <a:t>(TIẾT 1)</a:t>
            </a:r>
            <a:endParaRPr lang="en-US"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2"/>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8"/>
          <p:cNvPicPr>
            <a:picLocks noChangeAspect="1"/>
          </p:cNvPicPr>
          <p:nvPr/>
        </p:nvPicPr>
        <p:blipFill>
          <a:blip r:embed="rId3"/>
          <a:stretch>
            <a:fillRect/>
          </a:stretch>
        </p:blipFill>
        <p:spPr>
          <a:xfrm>
            <a:off x="5348614" y="-25052"/>
            <a:ext cx="1503124" cy="124007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37520412"/>
              </p:ext>
            </p:extLst>
          </p:nvPr>
        </p:nvGraphicFramePr>
        <p:xfrm>
          <a:off x="1622901" y="977031"/>
          <a:ext cx="9625472" cy="2724052"/>
        </p:xfrm>
        <a:graphic>
          <a:graphicData uri="http://schemas.openxmlformats.org/drawingml/2006/table">
            <a:tbl>
              <a:tblPr firstRow="1" bandRow="1">
                <a:tableStyleId>{5C22544A-7EE6-4342-B048-85BDC9FD1C3A}</a:tableStyleId>
              </a:tblPr>
              <a:tblGrid>
                <a:gridCol w="9625472"/>
              </a:tblGrid>
              <a:tr h="2724052">
                <a:tc>
                  <a:txBody>
                    <a:bodyPr/>
                    <a:lstStyle/>
                    <a:p>
                      <a:r>
                        <a:rPr lang="en-US" sz="2800" dirty="0" smtClean="0">
                          <a:solidFill>
                            <a:schemeClr val="tx1"/>
                          </a:solidFill>
                          <a:latin typeface="Arial" pitchFamily="34" charset="0"/>
                          <a:cs typeface="Arial" pitchFamily="34" charset="0"/>
                        </a:rPr>
                        <a:t>*</a:t>
                      </a:r>
                      <a:r>
                        <a:rPr lang="en-US" sz="2800" dirty="0" err="1" smtClean="0">
                          <a:solidFill>
                            <a:schemeClr val="tx1"/>
                          </a:solidFill>
                          <a:latin typeface="Arial" pitchFamily="34" charset="0"/>
                          <a:cs typeface="Arial" pitchFamily="34" charset="0"/>
                        </a:rPr>
                        <a:t>Xác</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suất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thực</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nghiệm</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xuất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hiện</a:t>
                      </a:r>
                      <a:r>
                        <a:rPr lang="en-US" sz="2800" baseline="0" dirty="0" smtClean="0">
                          <a:solidFill>
                            <a:schemeClr val="tx1"/>
                          </a:solidFill>
                          <a:latin typeface="Arial" pitchFamily="34" charset="0"/>
                          <a:cs typeface="Arial" pitchFamily="34" charset="0"/>
                        </a:rPr>
                        <a:t> m</a:t>
                      </a:r>
                      <a:r>
                        <a:rPr lang="vi-VN" sz="2800" baseline="0" dirty="0" smtClean="0">
                          <a:solidFill>
                            <a:schemeClr val="tx1"/>
                          </a:solidFill>
                          <a:latin typeface="Arial" pitchFamily="34" charset="0"/>
                          <a:cs typeface="Arial" pitchFamily="34" charset="0"/>
                        </a:rPr>
                        <a:t>àu A</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khi</a:t>
                      </a:r>
                      <a:r>
                        <a:rPr lang="en-US" sz="2800" baseline="0" dirty="0" smtClean="0">
                          <a:solidFill>
                            <a:schemeClr val="tx1"/>
                          </a:solidFill>
                          <a:latin typeface="Arial" pitchFamily="34" charset="0"/>
                          <a:cs typeface="Arial" pitchFamily="34" charset="0"/>
                        </a:rPr>
                        <a:t> </a:t>
                      </a:r>
                      <a:r>
                        <a:rPr lang="vi-VN" sz="2800" baseline="0" dirty="0" smtClean="0">
                          <a:solidFill>
                            <a:schemeClr val="tx1"/>
                          </a:solidFill>
                          <a:latin typeface="Arial" pitchFamily="34" charset="0"/>
                          <a:cs typeface="Arial" pitchFamily="34" charset="0"/>
                        </a:rPr>
                        <a:t>lấy bóng nhiề lần</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bằng</a:t>
                      </a:r>
                      <a:r>
                        <a:rPr lang="en-US" sz="2800" baseline="0" dirty="0" smtClean="0">
                          <a:solidFill>
                            <a:schemeClr val="tx1"/>
                          </a:solidFill>
                          <a:latin typeface="Arial" pitchFamily="34" charset="0"/>
                          <a:cs typeface="Arial" pitchFamily="34" charset="0"/>
                        </a:rPr>
                        <a:t>:</a:t>
                      </a:r>
                    </a:p>
                    <a:p>
                      <a:r>
                        <a:rPr lang="en-US" sz="2800" baseline="0" dirty="0" smtClean="0">
                          <a:latin typeface="Arial" pitchFamily="34" charset="0"/>
                          <a:cs typeface="Arial" pitchFamily="34" charset="0"/>
                        </a:rPr>
                        <a:t>      </a:t>
                      </a:r>
                    </a:p>
                    <a:p>
                      <a:endParaRPr lang="en-US" sz="2800" baseline="0" dirty="0" smtClean="0">
                        <a:latin typeface="Arial" pitchFamily="34" charset="0"/>
                        <a:cs typeface="Arial" pitchFamily="34" charset="0"/>
                      </a:endParaRPr>
                    </a:p>
                    <a:p>
                      <a:r>
                        <a:rPr lang="en-US" sz="2800" baseline="0" dirty="0" smtClean="0">
                          <a:latin typeface="Arial" pitchFamily="34" charset="0"/>
                          <a:cs typeface="Arial" pitchFamily="34" charset="0"/>
                        </a:rPr>
                        <a:t>                                      </a:t>
                      </a:r>
                      <a:endParaRPr lang="en-US" sz="2800" dirty="0">
                        <a:latin typeface="Arial" pitchFamily="34" charset="0"/>
                        <a:cs typeface="Arial" pitchFamily="34" charset="0"/>
                      </a:endParaRPr>
                    </a:p>
                  </a:txBody>
                  <a:tcPr>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6442224"/>
              </p:ext>
            </p:extLst>
          </p:nvPr>
        </p:nvGraphicFramePr>
        <p:xfrm>
          <a:off x="3771149" y="1994979"/>
          <a:ext cx="4658053" cy="1036320"/>
        </p:xfrm>
        <a:graphic>
          <a:graphicData uri="http://schemas.openxmlformats.org/drawingml/2006/table">
            <a:tbl>
              <a:tblPr firstRow="1" bandRow="1">
                <a:tableStyleId>{5C22544A-7EE6-4342-B048-85BDC9FD1C3A}</a:tableStyleId>
              </a:tblPr>
              <a:tblGrid>
                <a:gridCol w="4658053"/>
              </a:tblGrid>
              <a:tr h="370840">
                <a:tc>
                  <a:txBody>
                    <a:bodyPr/>
                    <a:lstStyle/>
                    <a:p>
                      <a:r>
                        <a:rPr lang="en-US" sz="2800" dirty="0" err="1" smtClean="0">
                          <a:solidFill>
                            <a:schemeClr val="tx1"/>
                          </a:solidFill>
                          <a:latin typeface="Arial" pitchFamily="34" charset="0"/>
                          <a:cs typeface="Arial" pitchFamily="34" charset="0"/>
                        </a:rPr>
                        <a:t>Số</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lần</a:t>
                      </a:r>
                      <a:r>
                        <a:rPr lang="en-US" sz="2800" baseline="0" dirty="0" smtClean="0">
                          <a:solidFill>
                            <a:schemeClr val="tx1"/>
                          </a:solidFill>
                          <a:latin typeface="Arial" pitchFamily="34" charset="0"/>
                          <a:cs typeface="Arial" pitchFamily="34" charset="0"/>
                        </a:rPr>
                        <a:t> m</a:t>
                      </a:r>
                      <a:r>
                        <a:rPr lang="vi-VN" sz="2800" baseline="0" dirty="0" smtClean="0">
                          <a:solidFill>
                            <a:schemeClr val="tx1"/>
                          </a:solidFill>
                          <a:latin typeface="Arial" pitchFamily="34" charset="0"/>
                          <a:cs typeface="Arial" pitchFamily="34" charset="0"/>
                        </a:rPr>
                        <a:t>àu A</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xuất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hiện</a:t>
                      </a:r>
                      <a:endParaRPr lang="en-US" sz="2800" dirty="0">
                        <a:solidFill>
                          <a:schemeClr val="tx1"/>
                        </a:solidFill>
                        <a:latin typeface="Arial" pitchFamily="34" charset="0"/>
                        <a:cs typeface="Arial" pitchFamily="34" charset="0"/>
                      </a:endParaRPr>
                    </a:p>
                  </a:txBody>
                  <a:tcPr>
                    <a:solidFill>
                      <a:schemeClr val="bg1"/>
                    </a:solidFill>
                  </a:tcPr>
                </a:tc>
              </a:tr>
              <a:tr h="370840">
                <a:tc>
                  <a:txBody>
                    <a:bodyPr/>
                    <a:lstStyle/>
                    <a:p>
                      <a:r>
                        <a:rPr lang="en-US" sz="2800" b="1" dirty="0" err="1" smtClean="0">
                          <a:solidFill>
                            <a:schemeClr val="tx1"/>
                          </a:solidFill>
                          <a:latin typeface="Arial" pitchFamily="34" charset="0"/>
                          <a:cs typeface="Arial" pitchFamily="34" charset="0"/>
                        </a:rPr>
                        <a:t>Tổng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số</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lần</a:t>
                      </a:r>
                      <a:r>
                        <a:rPr lang="en-US" sz="2800" b="1" baseline="0" dirty="0" smtClean="0">
                          <a:solidFill>
                            <a:schemeClr val="tx1"/>
                          </a:solidFill>
                          <a:latin typeface="Arial" pitchFamily="34" charset="0"/>
                          <a:cs typeface="Arial" pitchFamily="34" charset="0"/>
                        </a:rPr>
                        <a:t> </a:t>
                      </a:r>
                      <a:r>
                        <a:rPr lang="vi-VN" sz="2800" b="1" baseline="0" dirty="0" smtClean="0">
                          <a:solidFill>
                            <a:schemeClr val="tx1"/>
                          </a:solidFill>
                          <a:latin typeface="Arial" pitchFamily="34" charset="0"/>
                          <a:cs typeface="Arial" pitchFamily="34" charset="0"/>
                        </a:rPr>
                        <a:t>lấy bóng</a:t>
                      </a:r>
                      <a:endParaRPr lang="en-US" sz="2800" b="1" dirty="0">
                        <a:solidFill>
                          <a:schemeClr val="tx1"/>
                        </a:solidFill>
                        <a:latin typeface="Arial" pitchFamily="34" charset="0"/>
                        <a:cs typeface="Arial" pitchFamily="34" charset="0"/>
                      </a:endParaRPr>
                    </a:p>
                  </a:txBody>
                  <a:tcPr>
                    <a:solidFill>
                      <a:schemeClr val="bg1"/>
                    </a:solidFill>
                  </a:tcPr>
                </a:tc>
              </a:tr>
            </a:tbl>
          </a:graphicData>
        </a:graphic>
      </p:graphicFrame>
      <p:cxnSp>
        <p:nvCxnSpPr>
          <p:cNvPr id="8" name="Straight Connector 7"/>
          <p:cNvCxnSpPr>
            <a:endCxn id="6" idx="3"/>
          </p:cNvCxnSpPr>
          <p:nvPr/>
        </p:nvCxnSpPr>
        <p:spPr>
          <a:xfrm flipV="1">
            <a:off x="3771149" y="2513139"/>
            <a:ext cx="4658053" cy="6074"/>
          </a:xfrm>
          <a:prstGeom prst="line">
            <a:avLst/>
          </a:prstGeom>
          <a:ln w="539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6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885" y="419816"/>
            <a:ext cx="11248373" cy="3037368"/>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3539430"/>
          </a:xfrm>
          <a:prstGeom prst="rect">
            <a:avLst/>
          </a:prstGeom>
          <a:noFill/>
        </p:spPr>
        <p:txBody>
          <a:bodyPr wrap="square" rtlCol="0">
            <a:spAutoFit/>
          </a:bodyPr>
          <a:lstStyle/>
          <a:p>
            <a:r>
              <a:rPr lang="en-US" sz="2800" b="1" i="1" u="sng" dirty="0" err="1" smtClean="0">
                <a:solidFill>
                  <a:schemeClr val="tx2"/>
                </a:solidFill>
                <a:latin typeface="Arial" pitchFamily="34" charset="0"/>
                <a:cs typeface="Arial" pitchFamily="34" charset="0"/>
              </a:rPr>
              <a:t>Ví</a:t>
            </a:r>
            <a:r>
              <a:rPr lang="en-US" sz="2800" b="1" i="1" u="sng" dirty="0" smtClean="0">
                <a:solidFill>
                  <a:schemeClr val="tx2"/>
                </a:solidFill>
                <a:latin typeface="Arial" pitchFamily="34" charset="0"/>
                <a:cs typeface="Arial" pitchFamily="34" charset="0"/>
              </a:rPr>
              <a:t> </a:t>
            </a:r>
            <a:r>
              <a:rPr lang="en-US" sz="2800" b="1" i="1" u="sng" dirty="0" err="1" smtClean="0">
                <a:solidFill>
                  <a:schemeClr val="tx2"/>
                </a:solidFill>
                <a:latin typeface="Arial" pitchFamily="34" charset="0"/>
                <a:cs typeface="Arial" pitchFamily="34" charset="0"/>
              </a:rPr>
              <a:t>dụ</a:t>
            </a:r>
            <a:r>
              <a:rPr lang="en-US" sz="2800" b="1" i="1" u="sng" dirty="0" smtClean="0">
                <a:solidFill>
                  <a:schemeClr val="tx2"/>
                </a:solidFill>
                <a:latin typeface="Arial" pitchFamily="34" charset="0"/>
                <a:cs typeface="Arial" pitchFamily="34" charset="0"/>
              </a:rPr>
              <a:t> </a:t>
            </a:r>
            <a:r>
              <a:rPr lang="vi-VN" sz="2800" b="1" i="1" u="sng" dirty="0" smtClean="0">
                <a:solidFill>
                  <a:schemeClr val="tx2"/>
                </a:solidFill>
                <a:latin typeface="Arial" pitchFamily="34" charset="0"/>
                <a:cs typeface="Arial" pitchFamily="34" charset="0"/>
              </a:rPr>
              <a:t>2</a:t>
            </a:r>
            <a:r>
              <a:rPr lang="en-US" sz="2800" b="1" i="1" u="sng" dirty="0" smtClean="0">
                <a:solidFill>
                  <a:schemeClr val="tx2"/>
                </a:solidFill>
                <a:latin typeface="Arial" pitchFamily="34" charset="0"/>
                <a:cs typeface="Arial" pitchFamily="34" charset="0"/>
              </a:rPr>
              <a:t>:</a:t>
            </a:r>
            <a:endParaRPr lang="vi-VN" sz="2800" b="1" i="1" u="sng" dirty="0" smtClean="0">
              <a:solidFill>
                <a:schemeClr val="tx2"/>
              </a:solidFill>
              <a:latin typeface="Arial" pitchFamily="34" charset="0"/>
              <a:cs typeface="Arial" pitchFamily="34" charset="0"/>
            </a:endParaRPr>
          </a:p>
          <a:p>
            <a:r>
              <a:rPr lang="vi-VN" altLang="zh-CN" sz="2800" b="1" i="1" u="sng" dirty="0">
                <a:solidFill>
                  <a:schemeClr val="tx2"/>
                </a:solidFill>
                <a:latin typeface="Arial" pitchFamily="34" charset="0"/>
                <a:cs typeface="Arial" pitchFamily="34" charset="0"/>
              </a:rPr>
              <a:t> </a:t>
            </a:r>
            <a:r>
              <a:rPr lang="en-US" altLang="zh-CN" sz="2800" b="1" dirty="0" err="1" smtClean="0">
                <a:solidFill>
                  <a:srgbClr val="006EBF"/>
                </a:solidFill>
                <a:latin typeface="Times New Roman"/>
                <a:ea typeface="Times New Roman"/>
              </a:rPr>
              <a:t>Một</a:t>
            </a:r>
            <a:r>
              <a:rPr lang="en-US" altLang="zh-CN" sz="2800" b="1" dirty="0" smtClean="0">
                <a:solidFill>
                  <a:srgbClr val="006EBF"/>
                </a:solidFill>
                <a:latin typeface="Times New Roman"/>
                <a:ea typeface="Times New Roman"/>
              </a:rPr>
              <a:t> </a:t>
            </a:r>
            <a:r>
              <a:rPr lang="en-US" altLang="zh-CN" sz="2800" b="1" dirty="0" err="1">
                <a:solidFill>
                  <a:srgbClr val="006EBF"/>
                </a:solidFill>
                <a:latin typeface="Times New Roman"/>
                <a:ea typeface="Times New Roman"/>
              </a:rPr>
              <a:t>hộp</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có</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một</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quả</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bóng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xanh</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một</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quả</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bóng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đỏ</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và</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một</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quả</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bóng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vàng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các</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quả</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bóng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có</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khối</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lượng</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kích</a:t>
            </a:r>
            <a:r>
              <a:rPr lang="en-US" altLang="zh-CN" sz="2800" b="1" dirty="0">
                <a:solidFill>
                  <a:srgbClr val="006EBF"/>
                </a:solidFill>
                <a:latin typeface="Times New Roman"/>
                <a:ea typeface="Times New Roman"/>
              </a:rPr>
              <a:t> </a:t>
            </a:r>
            <a:r>
              <a:rPr lang="en-US" altLang="zh-CN" sz="2800" b="1" dirty="0" err="1">
                <a:solidFill>
                  <a:srgbClr val="006EBF"/>
                </a:solidFill>
                <a:latin typeface="Times New Roman"/>
                <a:ea typeface="Times New Roman"/>
              </a:rPr>
              <a:t>th</a:t>
            </a:r>
            <a:r>
              <a:rPr lang="vi-VN" altLang="zh-CN" sz="2800" b="1" dirty="0">
                <a:solidFill>
                  <a:srgbClr val="006EBF"/>
                </a:solidFill>
                <a:latin typeface="Times New Roman"/>
                <a:ea typeface="Times New Roman"/>
              </a:rPr>
              <a:t>ước như nhau. Mỗi lần bạn Yến lấy ngẫu nhiên một quả bóng trong hộp, ghi lại màu của quả bóng lấy ra và bỏ lại quả bóng đó vào </a:t>
            </a:r>
            <a:r>
              <a:rPr lang="vi-VN" altLang="zh-CN" sz="2800" b="1" dirty="0" smtClean="0">
                <a:solidFill>
                  <a:srgbClr val="006EBF"/>
                </a:solidFill>
                <a:latin typeface="Times New Roman"/>
                <a:ea typeface="Times New Roman"/>
              </a:rPr>
              <a:t>hộp. </a:t>
            </a:r>
          </a:p>
          <a:p>
            <a:r>
              <a:rPr lang="vi-VN" sz="2800" b="1" dirty="0" smtClean="0">
                <a:solidFill>
                  <a:srgbClr val="006EBF"/>
                </a:solidFill>
                <a:latin typeface="Times New Roman"/>
                <a:cs typeface="Arial" pitchFamily="34" charset="0"/>
              </a:rPr>
              <a:t>Trong 15 lần lấy bóng liên tiếp, có 5 lần xuất hiện màu xanh, 4 lần xuất hiện màu đỏ và 6 lần xuất hiện màu vàng</a:t>
            </a:r>
            <a:r>
              <a:rPr lang="vi-VN" sz="2800" b="1" i="1" u="sng" dirty="0" smtClean="0">
                <a:solidFill>
                  <a:srgbClr val="006EBF"/>
                </a:solidFill>
                <a:latin typeface="Times New Roman"/>
                <a:cs typeface="Arial" pitchFamily="34" charset="0"/>
              </a:rPr>
              <a:t>.</a:t>
            </a:r>
            <a:endParaRPr lang="vi-VN" sz="2800" b="1" i="1" u="sng" dirty="0" smtClean="0">
              <a:solidFill>
                <a:schemeClr val="tx2"/>
              </a:solidFill>
              <a:latin typeface="Arial" pitchFamily="34" charset="0"/>
              <a:cs typeface="Arial" pitchFamily="34" charset="0"/>
            </a:endParaRPr>
          </a:p>
          <a:p>
            <a:endParaRPr lang="en-US" sz="2800" b="1" i="1" u="sng" dirty="0" smtClean="0">
              <a:solidFill>
                <a:schemeClr val="tx2"/>
              </a:solidFill>
              <a:latin typeface="Arial" pitchFamily="34" charset="0"/>
              <a:cs typeface="Arial" pitchFamily="34" charset="0"/>
            </a:endParaRPr>
          </a:p>
        </p:txBody>
      </p:sp>
      <p:sp>
        <p:nvSpPr>
          <p:cNvPr id="6" name="Rounded Rectangle 5"/>
          <p:cNvSpPr/>
          <p:nvPr/>
        </p:nvSpPr>
        <p:spPr>
          <a:xfrm>
            <a:off x="782876" y="3891809"/>
            <a:ext cx="10471759" cy="274698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02707" y="3891809"/>
            <a:ext cx="9369468" cy="1384995"/>
          </a:xfrm>
          <a:prstGeom prst="rect">
            <a:avLst/>
          </a:prstGeom>
          <a:noFill/>
        </p:spPr>
        <p:txBody>
          <a:bodyPr wrap="square" rtlCol="0">
            <a:spAutoFit/>
          </a:bodyPr>
          <a:lstStyle/>
          <a:p>
            <a:pPr algn="ctr"/>
            <a:endParaRPr lang="en-US" sz="2800" i="1" u="sng" dirty="0" smtClean="0">
              <a:solidFill>
                <a:srgbClr val="002060"/>
              </a:solidFill>
              <a:latin typeface="Arial" pitchFamily="34" charset="0"/>
              <a:cs typeface="Arial" pitchFamily="34" charset="0"/>
            </a:endParaRPr>
          </a:p>
          <a:p>
            <a:r>
              <a:rPr lang="en-US" sz="2800" dirty="0" smtClean="0">
                <a:latin typeface="Arial" pitchFamily="34" charset="0"/>
                <a:cs typeface="Arial" pitchFamily="34" charset="0"/>
              </a:rPr>
              <a:t>a, </a:t>
            </a:r>
            <a:r>
              <a:rPr lang="vi-VN" sz="2800" dirty="0" smtClean="0">
                <a:latin typeface="Arial" pitchFamily="34" charset="0"/>
                <a:cs typeface="Arial" pitchFamily="34" charset="0"/>
              </a:rPr>
              <a:t>Tính </a:t>
            </a:r>
            <a:r>
              <a:rPr lang="vi-VN" sz="2800" dirty="0">
                <a:latin typeface="Arial" pitchFamily="34" charset="0"/>
                <a:cs typeface="Arial" pitchFamily="34" charset="0"/>
              </a:rPr>
              <a:t>x</a:t>
            </a:r>
            <a:r>
              <a:rPr lang="en-US" sz="2800" dirty="0" err="1" smtClean="0">
                <a:latin typeface="Arial" pitchFamily="34" charset="0"/>
                <a:cs typeface="Arial" pitchFamily="34" charset="0"/>
              </a:rPr>
              <a: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xanh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a:t>
            </a:r>
            <a:endParaRPr lang="en-US" sz="2800" dirty="0"/>
          </a:p>
          <a:p>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itchFamily="34" charset="0"/>
                <a:cs typeface="Arial" pitchFamily="34" charset="0"/>
              </a:rPr>
              <a:t>b, </a:t>
            </a:r>
            <a:r>
              <a:rPr lang="vi-VN" sz="2800" dirty="0" smtClean="0">
                <a:latin typeface="Arial" pitchFamily="34" charset="0"/>
                <a:cs typeface="Arial" pitchFamily="34" charset="0"/>
              </a:rPr>
              <a:t>Tính xác suất thực nghiệm xuất hiện màu đỏ là:...</a:t>
            </a:r>
          </a:p>
          <a:p>
            <a:endParaRPr lang="vi-VN" sz="2800" dirty="0" smtClean="0">
              <a:latin typeface="Arial" pitchFamily="34" charset="0"/>
              <a:cs typeface="Arial" pitchFamily="34" charset="0"/>
            </a:endParaRPr>
          </a:p>
          <a:p>
            <a:r>
              <a:rPr lang="vi-VN" sz="2800" dirty="0" smtClean="0">
                <a:latin typeface="Arial" pitchFamily="34" charset="0"/>
                <a:cs typeface="Arial" pitchFamily="34" charset="0"/>
              </a:rPr>
              <a:t>c, Tính xác suất thực nghiệm xuất hiện màu vàng là:....</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2398849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885" y="419815"/>
            <a:ext cx="11248373" cy="3902881"/>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3970318"/>
          </a:xfrm>
          <a:prstGeom prst="rect">
            <a:avLst/>
          </a:prstGeom>
          <a:noFill/>
        </p:spPr>
        <p:txBody>
          <a:bodyPr wrap="square" rtlCol="0">
            <a:spAutoFit/>
          </a:bodyPr>
          <a:lstStyle/>
          <a:p>
            <a:r>
              <a:rPr lang="vi-VN" sz="2800" b="1" i="1" u="sng" dirty="0" smtClean="0">
                <a:solidFill>
                  <a:schemeClr val="tx2"/>
                </a:solidFill>
                <a:cs typeface="Arial" pitchFamily="34" charset="0"/>
              </a:rPr>
              <a:t>Bài tập 2</a:t>
            </a:r>
            <a:r>
              <a:rPr lang="en-US" sz="2800" b="1" i="1" u="sng" dirty="0" smtClean="0">
                <a:solidFill>
                  <a:schemeClr val="tx2"/>
                </a:solidFill>
                <a:cs typeface="Arial" pitchFamily="34" charset="0"/>
              </a:rPr>
              <a:t>:</a:t>
            </a:r>
            <a:endParaRPr lang="vi-VN" sz="2800" b="1" i="1" u="sng" dirty="0" smtClean="0">
              <a:solidFill>
                <a:schemeClr val="tx2"/>
              </a:solidFill>
              <a:cs typeface="Arial" pitchFamily="34" charset="0"/>
            </a:endParaRPr>
          </a:p>
          <a:p>
            <a:r>
              <a:rPr lang="vi-VN" altLang="zh-CN" sz="2800" b="1" i="1" u="sng" dirty="0">
                <a:solidFill>
                  <a:schemeClr val="tx2"/>
                </a:solidFill>
                <a:cs typeface="Arial" pitchFamily="34" charset="0"/>
              </a:rPr>
              <a:t> </a:t>
            </a:r>
            <a:r>
              <a:rPr lang="en-US" altLang="zh-CN" sz="2800" b="1" dirty="0" err="1" smtClean="0">
                <a:solidFill>
                  <a:srgbClr val="006EBF"/>
                </a:solidFill>
                <a:latin typeface="Arial" pitchFamily="34" charset="0"/>
                <a:ea typeface="Times New Roman"/>
                <a:cs typeface="Arial" pitchFamily="34" charset="0"/>
              </a:rPr>
              <a:t>Một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hộp</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có</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một</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quả</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bóng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xanh</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một</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quả</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bóng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đỏ</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và</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một</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quả</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bóng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vàng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các</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quả</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bóng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có</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khối</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lượng</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kích</a:t>
            </a:r>
            <a:r>
              <a:rPr lang="en-US" altLang="zh-CN" sz="2800" b="1" dirty="0">
                <a:solidFill>
                  <a:srgbClr val="006EBF"/>
                </a:solidFill>
                <a:latin typeface="Arial" pitchFamily="34" charset="0"/>
                <a:ea typeface="Times New Roman"/>
                <a:cs typeface="Arial" pitchFamily="34" charset="0"/>
              </a:rPr>
              <a:t> </a:t>
            </a:r>
            <a:r>
              <a:rPr lang="en-US" altLang="zh-CN" sz="2800" b="1" dirty="0" err="1">
                <a:solidFill>
                  <a:srgbClr val="006EBF"/>
                </a:solidFill>
                <a:latin typeface="Arial" pitchFamily="34" charset="0"/>
                <a:ea typeface="Times New Roman"/>
                <a:cs typeface="Arial" pitchFamily="34" charset="0"/>
              </a:rPr>
              <a:t>th</a:t>
            </a:r>
            <a:r>
              <a:rPr lang="vi-VN" altLang="zh-CN" sz="2800" b="1" dirty="0">
                <a:solidFill>
                  <a:srgbClr val="006EBF"/>
                </a:solidFill>
                <a:latin typeface="Arial" pitchFamily="34" charset="0"/>
                <a:ea typeface="Times New Roman"/>
                <a:cs typeface="Arial" pitchFamily="34" charset="0"/>
              </a:rPr>
              <a:t>ước như nhau. Mỗi lần bạn </a:t>
            </a:r>
            <a:r>
              <a:rPr lang="vi-VN" altLang="zh-CN" sz="2800" b="1" dirty="0" smtClean="0">
                <a:solidFill>
                  <a:srgbClr val="006EBF"/>
                </a:solidFill>
                <a:latin typeface="Arial" pitchFamily="34" charset="0"/>
                <a:ea typeface="Times New Roman"/>
                <a:cs typeface="Arial" pitchFamily="34" charset="0"/>
              </a:rPr>
              <a:t>Minh </a:t>
            </a:r>
            <a:r>
              <a:rPr lang="vi-VN" altLang="zh-CN" sz="2800" b="1" dirty="0">
                <a:solidFill>
                  <a:srgbClr val="006EBF"/>
                </a:solidFill>
                <a:latin typeface="Arial" pitchFamily="34" charset="0"/>
                <a:ea typeface="Times New Roman"/>
                <a:cs typeface="Arial" pitchFamily="34" charset="0"/>
              </a:rPr>
              <a:t>lấy ngẫu nhiên một quả bóng trong hộp, ghi lại màu của quả bóng lấy ra và bỏ lại quả bóng đó vào </a:t>
            </a:r>
            <a:r>
              <a:rPr lang="vi-VN" altLang="zh-CN" sz="2800" b="1" dirty="0" smtClean="0">
                <a:solidFill>
                  <a:srgbClr val="006EBF"/>
                </a:solidFill>
                <a:latin typeface="Arial" pitchFamily="34" charset="0"/>
                <a:ea typeface="Times New Roman"/>
                <a:cs typeface="Arial" pitchFamily="34" charset="0"/>
              </a:rPr>
              <a:t>hộp. </a:t>
            </a:r>
          </a:p>
          <a:p>
            <a:r>
              <a:rPr lang="vi-VN" sz="2800" b="1" dirty="0" smtClean="0">
                <a:solidFill>
                  <a:srgbClr val="006EBF"/>
                </a:solidFill>
                <a:latin typeface="Arial" pitchFamily="34" charset="0"/>
                <a:cs typeface="Arial" pitchFamily="34" charset="0"/>
              </a:rPr>
              <a:t>Trong 20 lần lấy bóng liên tiếp, có 5 lần xuất hiện màu vàng thì xác suất thực nghiệm xuất hiện màu vàng là bao nhiêu?</a:t>
            </a:r>
            <a:endParaRPr lang="vi-VN" sz="2800" b="1" i="1" u="sng" dirty="0" smtClean="0">
              <a:solidFill>
                <a:schemeClr val="tx2"/>
              </a:solidFill>
              <a:latin typeface="Arial" pitchFamily="34" charset="0"/>
              <a:cs typeface="Arial" pitchFamily="34" charset="0"/>
            </a:endParaRPr>
          </a:p>
          <a:p>
            <a:endParaRPr lang="en-US" sz="2800" b="1" i="1" u="sng" dirty="0" smtClean="0">
              <a:solidFill>
                <a:schemeClr val="tx2"/>
              </a:solidFill>
              <a:cs typeface="Arial" pitchFamily="34" charset="0"/>
            </a:endParaRPr>
          </a:p>
        </p:txBody>
      </p:sp>
      <p:sp>
        <p:nvSpPr>
          <p:cNvPr id="6" name="Rounded Rectangle 5"/>
          <p:cNvSpPr/>
          <p:nvPr/>
        </p:nvSpPr>
        <p:spPr>
          <a:xfrm>
            <a:off x="782876" y="4697259"/>
            <a:ext cx="10471759" cy="194153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02707" y="4493058"/>
            <a:ext cx="8906006" cy="954107"/>
          </a:xfrm>
          <a:prstGeom prst="rect">
            <a:avLst/>
          </a:prstGeom>
          <a:noFill/>
        </p:spPr>
        <p:txBody>
          <a:bodyPr wrap="square" rtlCol="0">
            <a:spAutoFit/>
          </a:bodyPr>
          <a:lstStyle/>
          <a:p>
            <a:pPr algn="ctr"/>
            <a:endParaRPr lang="en-US" sz="2800" i="1" u="sng" dirty="0" smtClean="0">
              <a:solidFill>
                <a:srgbClr val="002060"/>
              </a:solidFill>
              <a:latin typeface="Arial" pitchFamily="34" charset="0"/>
              <a:cs typeface="Arial" pitchFamily="34" charset="0"/>
            </a:endParaRPr>
          </a:p>
          <a:p>
            <a:r>
              <a:rPr lang="en-US" sz="2800" dirty="0" smtClean="0">
                <a:latin typeface="Arial" pitchFamily="34" charset="0"/>
                <a:cs typeface="Arial" pitchFamily="34" charset="0"/>
              </a:rPr>
              <a:t> </a:t>
            </a:r>
            <a:r>
              <a:rPr lang="vi-VN" sz="2800" dirty="0">
                <a:latin typeface="Arial" pitchFamily="34" charset="0"/>
                <a:cs typeface="Arial" pitchFamily="34" charset="0"/>
              </a:rPr>
              <a:t>X</a:t>
            </a:r>
            <a:r>
              <a:rPr lang="en-US" sz="2800" dirty="0" err="1" smtClean="0">
                <a:latin typeface="Arial" pitchFamily="34" charset="0"/>
                <a:cs typeface="Arial" pitchFamily="34" charset="0"/>
              </a:rPr>
              <a: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m</a:t>
            </a:r>
            <a:r>
              <a:rPr lang="vi-VN" sz="2800" dirty="0" smtClean="0">
                <a:latin typeface="Arial" pitchFamily="34" charset="0"/>
                <a:cs typeface="Arial" pitchFamily="34" charset="0"/>
              </a:rPr>
              <a:t>àu vàng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00664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4666447" y="4773278"/>
            <a:ext cx="9180285"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8289845" y="4423823"/>
            <a:ext cx="7507583" cy="4105935"/>
          </a:xfrm>
          <a:prstGeom prst="rect">
            <a:avLst/>
          </a:prstGeom>
        </p:spPr>
      </p:pic>
      <p:grpSp>
        <p:nvGrpSpPr>
          <p:cNvPr id="42" name="Group 41"/>
          <p:cNvGrpSpPr/>
          <p:nvPr/>
        </p:nvGrpSpPr>
        <p:grpSpPr>
          <a:xfrm>
            <a:off x="8491461" y="5927440"/>
            <a:ext cx="1732513"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951906" y="5959646"/>
            <a:ext cx="1709471"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422220" y="5927714"/>
            <a:ext cx="1715859"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872912" y="5949335"/>
            <a:ext cx="1710531"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2126991" y="5949334"/>
            <a:ext cx="1869155"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3462" y="5080156"/>
            <a:ext cx="1495095"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1438263" y="-46853"/>
            <a:ext cx="9315476" cy="4499336"/>
          </a:xfrm>
          <a:prstGeom prst="rect">
            <a:avLst/>
          </a:prstGeom>
        </p:spPr>
      </p:pic>
      <p:sp>
        <p:nvSpPr>
          <p:cNvPr id="3" name="TextBox 2"/>
          <p:cNvSpPr txBox="1"/>
          <p:nvPr/>
        </p:nvSpPr>
        <p:spPr>
          <a:xfrm>
            <a:off x="2622250" y="817907"/>
            <a:ext cx="5092741" cy="646331"/>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50980" y="2353411"/>
            <a:ext cx="1536257"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87494" y="5190877"/>
            <a:ext cx="782511"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1236581" y="5300870"/>
            <a:ext cx="90788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504731" y="2938670"/>
            <a:ext cx="812800" cy="609600"/>
          </a:xfrm>
          <a:prstGeom prst="rect">
            <a:avLst/>
          </a:prstGeom>
        </p:spPr>
      </p:pic>
    </p:spTree>
    <p:extLst>
      <p:ext uri="{BB962C8B-B14F-4D97-AF65-F5344CB8AC3E}">
        <p14:creationId xmlns:p14="http://schemas.microsoft.com/office/powerpoint/2010/main" val="40378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8">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603" y="452812"/>
            <a:ext cx="11669487"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446710" y="1702780"/>
            <a:ext cx="9279271" cy="2246769"/>
          </a:xfrm>
          <a:prstGeom prst="rect">
            <a:avLst/>
          </a:prstGeom>
          <a:noFill/>
        </p:spPr>
        <p:txBody>
          <a:bodyPr wrap="square" rtlCol="0">
            <a:spAutoFit/>
          </a:bodyPr>
          <a:lstStyle/>
          <a:p>
            <a:pPr algn="ctr"/>
            <a:r>
              <a:rPr lang="en-US" sz="2800" dirty="0" err="1">
                <a:solidFill>
                  <a:srgbClr val="008000"/>
                </a:solidFill>
                <a:latin typeface="Arial" panose="020B0604020202020204" pitchFamily="34" charset="0"/>
                <a:cs typeface="Arial" panose="020B0604020202020204" pitchFamily="34" charset="0"/>
              </a:rPr>
              <a:t>Một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trận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lũ</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lớn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cuốn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mất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cầu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gỗ</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nên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bạn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nhỏ</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không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thể</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đến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trường</a:t>
            </a:r>
            <a:r>
              <a:rPr lang="en-US" sz="2800" dirty="0">
                <a:solidFill>
                  <a:srgbClr val="008000"/>
                </a:solidFill>
                <a:latin typeface="Arial" panose="020B0604020202020204" pitchFamily="34" charset="0"/>
                <a:cs typeface="Arial" panose="020B0604020202020204" pitchFamily="34" charset="0"/>
              </a:rPr>
              <a:t>.</a:t>
            </a:r>
          </a:p>
          <a:p>
            <a:pPr algn="ctr"/>
            <a:endParaRPr lang="en-US" sz="2800" dirty="0">
              <a:solidFill>
                <a:srgbClr val="008000"/>
              </a:solidFill>
              <a:latin typeface="Arial" panose="020B0604020202020204" pitchFamily="34" charset="0"/>
              <a:cs typeface="Arial" panose="020B0604020202020204" pitchFamily="34" charset="0"/>
            </a:endParaRPr>
          </a:p>
          <a:p>
            <a:pPr algn="ct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em</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hãy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giúp</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thợ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mộc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tốt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bụng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xây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một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cầu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mới</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bằng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cách</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lời</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đúng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hỏi</a:t>
            </a:r>
            <a:r>
              <a:rPr lang="en-US" sz="2800" dirty="0">
                <a:solidFill>
                  <a:srgbClr val="008000"/>
                </a:solidFill>
                <a:latin typeface="Arial" panose="020B0604020202020204" pitchFamily="34" charset="0"/>
                <a:cs typeface="Arial" panose="020B0604020202020204" pitchFamily="34" charset="0"/>
              </a:rPr>
              <a:t>.</a:t>
            </a:r>
          </a:p>
        </p:txBody>
      </p:sp>
      <p:pic>
        <p:nvPicPr>
          <p:cNvPr id="30" name="Picture 2" descr="C:\Users\ADMIN\Desktop\Tai nguyen thiet ke tro choi\Bảng gỗ\Picture1 (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8560" y="5878486"/>
            <a:ext cx="2054840" cy="65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4120" y="0"/>
            <a:ext cx="12216120" cy="6858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6374863" y="3984496"/>
            <a:ext cx="11006667" cy="4922795"/>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352585" y="4566952"/>
            <a:ext cx="7921703" cy="4332420"/>
          </a:xfrm>
          <a:prstGeom prst="rect">
            <a:avLst/>
          </a:prstGeom>
        </p:spPr>
      </p:pic>
      <p:pic>
        <p:nvPicPr>
          <p:cNvPr id="61" name="Picture 3" descr="C:\Users\ADMIN\Desktop\Tai nguyen thiet ke tro choi\Bảng gỗ\1.jp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8834" y="-28987"/>
            <a:ext cx="1101655"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265579" y="-3318"/>
            <a:ext cx="1041923"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83931" y="-55583"/>
            <a:ext cx="1055004"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3485157" y="-15517"/>
            <a:ext cx="1005115" cy="8072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Users\ADMIN\Desktop\Tai nguyen thiet ke tro choi\Bảng gỗ\5.jpg">
            <a:hlinkClick r:id="rId18" action="ppaction://hlinksldjump"/>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4571835" y="-15516"/>
            <a:ext cx="1084635" cy="8710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8015" y="3953109"/>
            <a:ext cx="12704635"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984781" y="3103326"/>
            <a:ext cx="3131849"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9900"/>
                </a:solidFill>
              </a:rPr>
              <a:t>Chúng</a:t>
            </a:r>
            <a:r>
              <a:rPr lang="en-US" sz="2000" dirty="0">
                <a:solidFill>
                  <a:srgbClr val="009900"/>
                </a:solidFill>
              </a:rPr>
              <a:t> </a:t>
            </a:r>
            <a:r>
              <a:rPr lang="en-US" sz="2000" dirty="0" err="1">
                <a:solidFill>
                  <a:srgbClr val="009900"/>
                </a:solidFill>
              </a:rPr>
              <a:t>cháu</a:t>
            </a:r>
            <a:r>
              <a:rPr lang="en-US" sz="2000" dirty="0">
                <a:solidFill>
                  <a:srgbClr val="009900"/>
                </a:solidFill>
              </a:rPr>
              <a:t> </a:t>
            </a:r>
            <a:r>
              <a:rPr lang="en-US" sz="2000" dirty="0" err="1">
                <a:solidFill>
                  <a:srgbClr val="009900"/>
                </a:solidFill>
              </a:rPr>
              <a:t>cảm</a:t>
            </a:r>
            <a:r>
              <a:rPr lang="en-US" sz="2000" dirty="0">
                <a:solidFill>
                  <a:srgbClr val="009900"/>
                </a:solidFill>
              </a:rPr>
              <a:t> </a:t>
            </a:r>
            <a:r>
              <a:rPr lang="en-US" sz="2000" dirty="0" err="1">
                <a:solidFill>
                  <a:srgbClr val="009900"/>
                </a:solidFill>
              </a:rPr>
              <a:t>ơn</a:t>
            </a:r>
            <a:r>
              <a:rPr lang="en-US" sz="2000" dirty="0">
                <a:solidFill>
                  <a:srgbClr val="009900"/>
                </a:solidFill>
              </a:rPr>
              <a:t> </a:t>
            </a:r>
            <a:r>
              <a:rPr lang="en-US" sz="2000" dirty="0" err="1">
                <a:solidFill>
                  <a:srgbClr val="009900"/>
                </a:solidFill>
              </a:rPr>
              <a:t>bác</a:t>
            </a:r>
            <a:r>
              <a:rPr lang="en-US" sz="2000" dirty="0">
                <a:solidFill>
                  <a:srgbClr val="009900"/>
                </a:solidFill>
              </a:rPr>
              <a:t> </a:t>
            </a:r>
            <a:r>
              <a:rPr lang="en-US" sz="2000" dirty="0" err="1">
                <a:solidFill>
                  <a:srgbClr val="009900"/>
                </a:solidFill>
              </a:rPr>
              <a:t>rất</a:t>
            </a:r>
            <a:r>
              <a:rPr lang="en-US" sz="2000" dirty="0">
                <a:solidFill>
                  <a:srgbClr val="009900"/>
                </a:solidFill>
              </a:rPr>
              <a:t> </a:t>
            </a:r>
            <a:r>
              <a:rPr lang="en-US" sz="2000" dirty="0" err="1">
                <a:solidFill>
                  <a:srgbClr val="009900"/>
                </a:solidFill>
              </a:rPr>
              <a:t>nhiều</a:t>
            </a:r>
            <a:r>
              <a:rPr lang="en-US" sz="2000" dirty="0">
                <a:solidFill>
                  <a:srgbClr val="009900"/>
                </a:solidFill>
              </a:rPr>
              <a:t>!</a:t>
            </a:r>
          </a:p>
        </p:txBody>
      </p:sp>
      <p:grpSp>
        <p:nvGrpSpPr>
          <p:cNvPr id="42" name="Group 41"/>
          <p:cNvGrpSpPr/>
          <p:nvPr/>
        </p:nvGrpSpPr>
        <p:grpSpPr>
          <a:xfrm>
            <a:off x="7827437" y="6012867"/>
            <a:ext cx="1828079" cy="931229"/>
            <a:chOff x="7874128" y="5679058"/>
            <a:chExt cx="1557892" cy="1276763"/>
          </a:xfrm>
        </p:grpSpPr>
        <p:pic>
          <p:nvPicPr>
            <p:cNvPr id="43" name="Picture 42"/>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43798" y="6049665"/>
            <a:ext cx="1803765" cy="931229"/>
            <a:chOff x="6482861" y="5717172"/>
            <a:chExt cx="1537172" cy="1276763"/>
          </a:xfrm>
        </p:grpSpPr>
        <p:pic>
          <p:nvPicPr>
            <p:cNvPr id="54" name="Picture 53"/>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632719" y="6015599"/>
            <a:ext cx="1810507" cy="931229"/>
            <a:chOff x="5109357" y="5685240"/>
            <a:chExt cx="1542917" cy="1276763"/>
          </a:xfrm>
        </p:grpSpPr>
        <p:pic>
          <p:nvPicPr>
            <p:cNvPr id="66" name="Picture 65"/>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2990373" y="6033347"/>
            <a:ext cx="1804884" cy="931229"/>
            <a:chOff x="3709629" y="5706861"/>
            <a:chExt cx="1538126" cy="1276763"/>
          </a:xfrm>
        </p:grpSpPr>
        <p:pic>
          <p:nvPicPr>
            <p:cNvPr id="69" name="Picture 68"/>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1176564" y="6033346"/>
            <a:ext cx="1972257" cy="931229"/>
            <a:chOff x="2151235" y="5706860"/>
            <a:chExt cx="1680762" cy="1276763"/>
          </a:xfrm>
        </p:grpSpPr>
        <p:pic>
          <p:nvPicPr>
            <p:cNvPr id="72" name="Picture 71"/>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946727" y="4977210"/>
            <a:ext cx="1577564" cy="1183173"/>
          </a:xfrm>
          <a:prstGeom prst="rect">
            <a:avLst/>
          </a:prstGeom>
        </p:spPr>
      </p:pic>
      <p:pic>
        <p:nvPicPr>
          <p:cNvPr id="31" name="Picture 3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52807" y="5297385"/>
            <a:ext cx="782511" cy="958023"/>
          </a:xfrm>
          <a:prstGeom prst="rect">
            <a:avLst/>
          </a:prstGeom>
        </p:spPr>
      </p:pic>
      <p:pic>
        <p:nvPicPr>
          <p:cNvPr id="32" name="Picture 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060273" y="5351871"/>
            <a:ext cx="901321" cy="849050"/>
          </a:xfrm>
          <a:prstGeom prst="rect">
            <a:avLst/>
          </a:prstGeom>
        </p:spPr>
      </p:pic>
    </p:spTree>
    <p:extLst>
      <p:ext uri="{BB962C8B-B14F-4D97-AF65-F5344CB8AC3E}">
        <p14:creationId xmlns:p14="http://schemas.microsoft.com/office/powerpoint/2010/main" val="309419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3" restart="whenNotActive" fill="hold" evtFilter="cancelBubble" nodeType="interactiveSeq">
                <p:stCondLst>
                  <p:cond evt="onClick" delay="0">
                    <p:tgtEl>
                      <p:spTgt spid="63"/>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5" presetClass="path" presetSubtype="0" accel="50000" decel="50000" fill="hold" nodeType="afterEffect">
                                  <p:stCondLst>
                                    <p:cond delay="0"/>
                                  </p:stCondLst>
                                  <p:childTnLst>
                                    <p:animMotion origin="layout" path="M 2.70833E-6 4.44444E-6 L -0.09063 0.00162 " pathEditMode="relative" rAng="0" ptsTypes="AA">
                                      <p:cBhvr>
                                        <p:cTn id="58" dur="1000" fill="hold"/>
                                        <p:tgtEl>
                                          <p:spTgt spid="74"/>
                                        </p:tgtEl>
                                        <p:attrNameLst>
                                          <p:attrName>ppt_x</p:attrName>
                                          <p:attrName>ppt_y</p:attrName>
                                        </p:attrNameLst>
                                      </p:cBhvr>
                                      <p:rCtr x="-4531" y="69"/>
                                    </p:animMotion>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35" presetClass="path" presetSubtype="0" accel="50000" decel="50000" fill="hold" nodeType="afterEffect">
                                  <p:stCondLst>
                                    <p:cond delay="0"/>
                                  </p:stCondLst>
                                  <p:childTnLst>
                                    <p:animMotion origin="layout" path="M -0.0882 0.01111 L -0.22778 0.01111 " pathEditMode="relative" rAng="0" ptsTypes="AA">
                                      <p:cBhvr>
                                        <p:cTn id="68" dur="1000" fill="hold"/>
                                        <p:tgtEl>
                                          <p:spTgt spid="74"/>
                                        </p:tgtEl>
                                        <p:attrNameLst>
                                          <p:attrName>ppt_x</p:attrName>
                                          <p:attrName>ppt_y</p:attrName>
                                        </p:attrNameLst>
                                      </p:cBhvr>
                                      <p:rCtr x="-6979" y="0"/>
                                    </p:animMotion>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35" presetClass="path" presetSubtype="0" accel="50000" decel="50000" fill="hold" nodeType="afterEffect">
                                  <p:stCondLst>
                                    <p:cond delay="0"/>
                                  </p:stCondLst>
                                  <p:childTnLst>
                                    <p:animMotion origin="layout" path="M -0.22778 2.96296E-6 L -0.33386 2.96296E-6 " pathEditMode="relative" rAng="0" ptsTypes="AA">
                                      <p:cBhvr>
                                        <p:cTn id="78" dur="1000" fill="hold"/>
                                        <p:tgtEl>
                                          <p:spTgt spid="74"/>
                                        </p:tgtEl>
                                        <p:attrNameLst>
                                          <p:attrName>ppt_x</p:attrName>
                                          <p:attrName>ppt_y</p:attrName>
                                        </p:attrNameLst>
                                      </p:cBhvr>
                                      <p:rCtr x="-5313" y="0"/>
                                    </p:animMotion>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1000"/>
                                        <p:tgtEl>
                                          <p:spTgt spid="68"/>
                                        </p:tgtEl>
                                      </p:cBhvr>
                                    </p:animEffect>
                                    <p:anim calcmode="lin" valueType="num">
                                      <p:cBhvr>
                                        <p:cTn id="84" dur="1000" fill="hold"/>
                                        <p:tgtEl>
                                          <p:spTgt spid="68"/>
                                        </p:tgtEl>
                                        <p:attrNameLst>
                                          <p:attrName>ppt_x</p:attrName>
                                        </p:attrNameLst>
                                      </p:cBhvr>
                                      <p:tavLst>
                                        <p:tav tm="0">
                                          <p:val>
                                            <p:strVal val="#ppt_x"/>
                                          </p:val>
                                        </p:tav>
                                        <p:tav tm="100000">
                                          <p:val>
                                            <p:strVal val="#ppt_x"/>
                                          </p:val>
                                        </p:tav>
                                      </p:tavLst>
                                    </p:anim>
                                    <p:anim calcmode="lin" valueType="num">
                                      <p:cBhvr>
                                        <p:cTn id="85" dur="1000" fill="hold"/>
                                        <p:tgtEl>
                                          <p:spTgt spid="68"/>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35" presetClass="path" presetSubtype="0" accel="50000" decel="50000" fill="hold" nodeType="afterEffect">
                                  <p:stCondLst>
                                    <p:cond delay="0"/>
                                  </p:stCondLst>
                                  <p:childTnLst>
                                    <p:animMotion origin="layout" path="M -0.33941 2.96296E-6 L -0.4592 0.01527 " pathEditMode="relative" rAng="0" ptsTypes="AA">
                                      <p:cBhvr>
                                        <p:cTn id="88" dur="1000" fill="hold"/>
                                        <p:tgtEl>
                                          <p:spTgt spid="74"/>
                                        </p:tgtEl>
                                        <p:attrNameLst>
                                          <p:attrName>ppt_x</p:attrName>
                                          <p:attrName>ppt_y</p:attrName>
                                        </p:attrNameLst>
                                      </p:cBhvr>
                                      <p:rCtr x="-5990" y="764"/>
                                    </p:animMotion>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nodeType="click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1000"/>
                                        <p:tgtEl>
                                          <p:spTgt spid="71"/>
                                        </p:tgtEl>
                                      </p:cBhvr>
                                    </p:animEffect>
                                    <p:anim calcmode="lin" valueType="num">
                                      <p:cBhvr>
                                        <p:cTn id="94" dur="1000" fill="hold"/>
                                        <p:tgtEl>
                                          <p:spTgt spid="71"/>
                                        </p:tgtEl>
                                        <p:attrNameLst>
                                          <p:attrName>ppt_x</p:attrName>
                                        </p:attrNameLst>
                                      </p:cBhvr>
                                      <p:tavLst>
                                        <p:tav tm="0">
                                          <p:val>
                                            <p:strVal val="#ppt_x"/>
                                          </p:val>
                                        </p:tav>
                                        <p:tav tm="100000">
                                          <p:val>
                                            <p:strVal val="#ppt_x"/>
                                          </p:val>
                                        </p:tav>
                                      </p:tavLst>
                                    </p:anim>
                                    <p:anim calcmode="lin" valueType="num">
                                      <p:cBhvr>
                                        <p:cTn id="95" dur="1000" fill="hold"/>
                                        <p:tgtEl>
                                          <p:spTgt spid="71"/>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35" presetClass="path" presetSubtype="0" accel="50000" decel="50000" fill="hold" nodeType="afterEffect">
                                  <p:stCondLst>
                                    <p:cond delay="0"/>
                                  </p:stCondLst>
                                  <p:childTnLst>
                                    <p:animMotion origin="layout" path="M -0.4592 0.01528 L -0.58819 0.02408 " pathEditMode="relative" rAng="0" ptsTypes="AA">
                                      <p:cBhvr>
                                        <p:cTn id="98" dur="1000" fill="hold"/>
                                        <p:tgtEl>
                                          <p:spTgt spid="74"/>
                                        </p:tgtEl>
                                        <p:attrNameLst>
                                          <p:attrName>ppt_x</p:attrName>
                                          <p:attrName>ppt_y</p:attrName>
                                        </p:attrNameLst>
                                      </p:cBhvr>
                                      <p:rCtr x="-6458" y="440"/>
                                    </p:animMotion>
                                  </p:childTnLst>
                                </p:cTn>
                              </p:par>
                            </p:childTnLst>
                          </p:cTn>
                        </p:par>
                        <p:par>
                          <p:cTn id="99" fill="hold">
                            <p:stCondLst>
                              <p:cond delay="2000"/>
                            </p:stCondLst>
                            <p:childTnLst>
                              <p:par>
                                <p:cTn id="100" presetID="35" presetClass="path" presetSubtype="0" accel="50000" decel="50000" fill="hold" nodeType="afterEffect">
                                  <p:stCondLst>
                                    <p:cond delay="0"/>
                                  </p:stCondLst>
                                  <p:childTnLst>
                                    <p:animMotion origin="layout" path="M -0.5882 0.02408 L -0.74774 -0.02685 " pathEditMode="relative" rAng="0" ptsTypes="AA">
                                      <p:cBhvr>
                                        <p:cTn id="101" dur="1000" fill="hold"/>
                                        <p:tgtEl>
                                          <p:spTgt spid="74"/>
                                        </p:tgtEl>
                                        <p:attrNameLst>
                                          <p:attrName>ppt_x</p:attrName>
                                          <p:attrName>ppt_y</p:attrName>
                                        </p:attrNameLst>
                                      </p:cBhvr>
                                      <p:rCtr x="-7986" y="-2546"/>
                                    </p:animMotion>
                                  </p:childTnLst>
                                </p:cTn>
                              </p:par>
                            </p:childTnLst>
                          </p:cTn>
                        </p:par>
                        <p:par>
                          <p:cTn id="102" fill="hold">
                            <p:stCondLst>
                              <p:cond delay="3000"/>
                            </p:stCondLst>
                            <p:childTnLst>
                              <p:par>
                                <p:cTn id="103" presetID="35" presetClass="path" presetSubtype="0" accel="50000" decel="50000" fill="hold" nodeType="afterEffect">
                                  <p:stCondLst>
                                    <p:cond delay="0"/>
                                  </p:stCondLst>
                                  <p:childTnLst>
                                    <p:animMotion origin="layout" path="M 0 3.7037E-7 L -0.78472 0.0037 " pathEditMode="relative" rAng="0" ptsTypes="AA">
                                      <p:cBhvr>
                                        <p:cTn id="104" dur="5000" fill="hold"/>
                                        <p:tgtEl>
                                          <p:spTgt spid="31"/>
                                        </p:tgtEl>
                                        <p:attrNameLst>
                                          <p:attrName>ppt_x</p:attrName>
                                          <p:attrName>ppt_y</p:attrName>
                                        </p:attrNameLst>
                                      </p:cBhvr>
                                      <p:rCtr x="-39236" y="185"/>
                                    </p:animMotion>
                                  </p:childTnLst>
                                </p:cTn>
                              </p:par>
                              <p:par>
                                <p:cTn id="105" presetID="35" presetClass="path" presetSubtype="0" accel="50000" decel="50000" fill="hold" nodeType="withEffect">
                                  <p:stCondLst>
                                    <p:cond delay="0"/>
                                  </p:stCondLst>
                                  <p:childTnLst>
                                    <p:animMotion origin="layout" path="M 2.77778E-6 3.7037E-7 L -0.79549 0.00903 " pathEditMode="relative" rAng="0" ptsTypes="AA">
                                      <p:cBhvr>
                                        <p:cTn id="106" dur="5000" fill="hold"/>
                                        <p:tgtEl>
                                          <p:spTgt spid="32"/>
                                        </p:tgtEl>
                                        <p:attrNameLst>
                                          <p:attrName>ppt_x</p:attrName>
                                          <p:attrName>ppt_y</p:attrName>
                                        </p:attrNameLst>
                                      </p:cBhvr>
                                      <p:rCtr x="-39774" y="440"/>
                                    </p:animMotion>
                                  </p:childTnLst>
                                </p:cTn>
                              </p:par>
                            </p:childTnLst>
                          </p:cTn>
                        </p:par>
                        <p:par>
                          <p:cTn id="107" fill="hold">
                            <p:stCondLst>
                              <p:cond delay="8000"/>
                            </p:stCondLst>
                            <p:childTnLst>
                              <p:par>
                                <p:cTn id="108" presetID="1" presetClass="entr" presetSubtype="0" fill="hold" grpId="0" nodeType="after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20 lần liên tiếp, có 13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29" name="TextBox 28"/>
          <p:cNvSpPr txBox="1"/>
          <p:nvPr/>
        </p:nvSpPr>
        <p:spPr>
          <a:xfrm>
            <a:off x="3269293" y="4677706"/>
            <a:ext cx="6325644" cy="954107"/>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a:t>
            </a:r>
            <a:r>
              <a:rPr lang="en-US" sz="2800" dirty="0" smtClean="0">
                <a:solidFill>
                  <a:srgbClr val="008000"/>
                </a:solidFill>
                <a:latin typeface="Arial" panose="020B0604020202020204" pitchFamily="34" charset="0"/>
                <a:cs typeface="Arial" panose="020B0604020202020204" pitchFamily="34" charset="0"/>
              </a:rPr>
              <a:t>18</a:t>
            </a:r>
            <a:r>
              <a:rPr lang="vi-VN" sz="2800" dirty="0" smtClean="0">
                <a:solidFill>
                  <a:srgbClr val="008000"/>
                </a:solidFill>
                <a:latin typeface="Arial" panose="020B0604020202020204" pitchFamily="34" charset="0"/>
                <a:cs typeface="Arial" panose="020B0604020202020204" pitchFamily="34" charset="0"/>
              </a:rPr>
              <a:t> lần liên tiếp, có 1</a:t>
            </a:r>
            <a:r>
              <a:rPr lang="en-US" sz="2800" dirty="0" smtClean="0">
                <a:solidFill>
                  <a:srgbClr val="008000"/>
                </a:solidFill>
                <a:latin typeface="Arial" panose="020B0604020202020204" pitchFamily="34" charset="0"/>
                <a:cs typeface="Arial" panose="020B0604020202020204" pitchFamily="34" charset="0"/>
              </a:rPr>
              <a:t>2</a:t>
            </a:r>
            <a:r>
              <a:rPr lang="vi-VN" sz="2800" dirty="0" smtClean="0">
                <a:solidFill>
                  <a:srgbClr val="008000"/>
                </a:solidFill>
                <a:latin typeface="Arial" panose="020B0604020202020204" pitchFamily="34" charset="0"/>
                <a:cs typeface="Arial" panose="020B0604020202020204" pitchFamily="34" charset="0"/>
              </a:rPr>
              <a:t>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960971" y="4735662"/>
            <a:ext cx="4572000" cy="954107"/>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2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a:t>
            </a:r>
            <a:r>
              <a:rPr lang="en-US" sz="2800" dirty="0" smtClean="0">
                <a:solidFill>
                  <a:srgbClr val="008000"/>
                </a:solidFill>
                <a:latin typeface="Arial" panose="020B0604020202020204" pitchFamily="34" charset="0"/>
                <a:cs typeface="Arial" panose="020B0604020202020204" pitchFamily="34" charset="0"/>
              </a:rPr>
              <a:t>15</a:t>
            </a:r>
            <a:r>
              <a:rPr lang="vi-VN" sz="2800" dirty="0" smtClean="0">
                <a:solidFill>
                  <a:srgbClr val="008000"/>
                </a:solidFill>
                <a:latin typeface="Arial" panose="020B0604020202020204" pitchFamily="34" charset="0"/>
                <a:cs typeface="Arial" panose="020B0604020202020204" pitchFamily="34" charset="0"/>
              </a:rPr>
              <a:t> lần liên tiếp, có </a:t>
            </a:r>
            <a:r>
              <a:rPr lang="en-US" sz="2800" dirty="0">
                <a:solidFill>
                  <a:srgbClr val="008000"/>
                </a:solidFill>
                <a:latin typeface="Arial" panose="020B0604020202020204" pitchFamily="34" charset="0"/>
                <a:cs typeface="Arial" panose="020B0604020202020204" pitchFamily="34" charset="0"/>
              </a:rPr>
              <a:t>5</a:t>
            </a:r>
            <a:r>
              <a:rPr lang="vi-VN" sz="2800" dirty="0" smtClean="0">
                <a:solidFill>
                  <a:srgbClr val="008000"/>
                </a:solidFill>
                <a:latin typeface="Arial" panose="020B0604020202020204" pitchFamily="34" charset="0"/>
                <a:cs typeface="Arial" panose="020B0604020202020204" pitchFamily="34" charset="0"/>
              </a:rPr>
              <a:t>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985663" y="4510194"/>
            <a:ext cx="4572000" cy="954107"/>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9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en-US" sz="2800" dirty="0" err="1" smtClean="0">
                <a:solidFill>
                  <a:srgbClr val="008000"/>
                </a:solidFill>
                <a:latin typeface="Arial" panose="020B0604020202020204" pitchFamily="34" charset="0"/>
                <a:cs typeface="Arial" panose="020B0604020202020204" pitchFamily="34" charset="0"/>
              </a:rPr>
              <a:t>Một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200 </a:t>
            </a:r>
            <a:r>
              <a:rPr lang="en-US" sz="2800" dirty="0" err="1" smtClean="0">
                <a:solidFill>
                  <a:srgbClr val="008000"/>
                </a:solidFill>
                <a:latin typeface="Arial" panose="020B0604020202020204" pitchFamily="34" charset="0"/>
                <a:cs typeface="Arial" panose="020B0604020202020204" pitchFamily="34" charset="0"/>
              </a:rPr>
              <a:t>viên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đạn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một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thấy</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có</a:t>
            </a:r>
            <a:r>
              <a:rPr lang="en-US" sz="2800" dirty="0" smtClean="0">
                <a:solidFill>
                  <a:srgbClr val="008000"/>
                </a:solidFill>
                <a:latin typeface="Arial" panose="020B0604020202020204" pitchFamily="34" charset="0"/>
                <a:cs typeface="Arial" panose="020B0604020202020204" pitchFamily="34" charset="0"/>
              </a:rPr>
              <a:t> 148 </a:t>
            </a:r>
            <a:r>
              <a:rPr lang="en-US" sz="2800" dirty="0" err="1" smtClean="0">
                <a:solidFill>
                  <a:srgbClr val="008000"/>
                </a:solidFill>
                <a:latin typeface="Arial" panose="020B0604020202020204" pitchFamily="34" charset="0"/>
                <a:cs typeface="Arial" panose="020B0604020202020204" pitchFamily="34" charset="0"/>
              </a:rPr>
              <a:t>viên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xác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suất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thực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nghiệm</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622768" y="4337113"/>
            <a:ext cx="5496180" cy="1384995"/>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a:t>
            </a:r>
            <a:r>
              <a:rPr lang="en-US" sz="2800" dirty="0" smtClean="0">
                <a:solidFill>
                  <a:srgbClr val="008000"/>
                </a:solidFill>
                <a:latin typeface="Arial" panose="020B0604020202020204" pitchFamily="34" charset="0"/>
                <a:cs typeface="Arial" panose="020B0604020202020204" pitchFamily="34" charset="0"/>
              </a:rPr>
              <a:t>m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a:t>
            </a:r>
            <a:r>
              <a:rPr lang="vi-VN" sz="2800" dirty="0" smtClean="0">
                <a:solidFill>
                  <a:srgbClr val="008000"/>
                </a:solidFill>
                <a:latin typeface="Arial" panose="020B0604020202020204" pitchFamily="34" charset="0"/>
                <a:cs typeface="Arial" panose="020B0604020202020204" pitchFamily="34" charset="0"/>
              </a:rPr>
              <a:t> là: </a:t>
            </a:r>
            <a:endParaRPr lang="en-US" sz="2800"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356659"/>
            <a:ext cx="12192000" cy="768085"/>
          </a:xfrm>
          <a:prstGeom prst="rect">
            <a:avLst/>
          </a:prstGeom>
        </p:spPr>
        <p:txBody>
          <a:bodyPr lIns="121917" tIns="60958" rIns="121917" bIns="60958"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4000" b="1" dirty="0" smtClean="0">
                <a:solidFill>
                  <a:schemeClr val="tx1">
                    <a:lumMod val="75000"/>
                    <a:lumOff val="25000"/>
                  </a:schemeClr>
                </a:solidFill>
                <a:latin typeface="Arial" pitchFamily="34" charset="0"/>
                <a:cs typeface="Arial" pitchFamily="34" charset="0"/>
              </a:rPr>
              <a:t>NỘI DUNG:</a:t>
            </a:r>
            <a:endParaRPr lang="en-US" sz="4000" b="1" dirty="0">
              <a:solidFill>
                <a:schemeClr val="tx1">
                  <a:lumMod val="75000"/>
                  <a:lumOff val="25000"/>
                </a:schemeClr>
              </a:solidFill>
              <a:latin typeface="Arial" pitchFamily="34" charset="0"/>
              <a:cs typeface="Arial" pitchFamily="34" charset="0"/>
            </a:endParaRPr>
          </a:p>
        </p:txBody>
      </p:sp>
      <p:grpSp>
        <p:nvGrpSpPr>
          <p:cNvPr id="4" name="Group 3"/>
          <p:cNvGrpSpPr/>
          <p:nvPr/>
        </p:nvGrpSpPr>
        <p:grpSpPr>
          <a:xfrm>
            <a:off x="3023659" y="1412776"/>
            <a:ext cx="8736971"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8" name="직사각형 39"/>
          <p:cNvSpPr/>
          <p:nvPr/>
        </p:nvSpPr>
        <p:spPr>
          <a:xfrm>
            <a:off x="3345917" y="1683903"/>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itchFamily="34" charset="0"/>
              </a:rPr>
              <a:t>1 </a:t>
            </a:r>
            <a:endParaRPr lang="ko-KR" altLang="en-US" sz="3700" dirty="0">
              <a:solidFill>
                <a:schemeClr val="bg1"/>
              </a:solidFill>
            </a:endParaRPr>
          </a:p>
        </p:txBody>
      </p:sp>
      <p:sp>
        <p:nvSpPr>
          <p:cNvPr id="10" name="TextBox 10"/>
          <p:cNvSpPr txBox="1"/>
          <p:nvPr/>
        </p:nvSpPr>
        <p:spPr bwMode="auto">
          <a:xfrm>
            <a:off x="4126140" y="1555662"/>
            <a:ext cx="6967936"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chemeClr val="tx1">
                    <a:lumMod val="75000"/>
                    <a:lumOff val="25000"/>
                  </a:schemeClr>
                </a:solidFill>
                <a:latin typeface="Arial" pitchFamily="34" charset="0"/>
                <a:cs typeface="Arial" pitchFamily="34" charset="0"/>
              </a:rPr>
              <a:t>XÁC SUẤT THỰC NGHIỆM TRONG TRÒ CHƠI TUNG ĐỒNG XU.</a:t>
            </a:r>
            <a:endParaRPr lang="en-US" altLang="ko-KR" sz="2800" b="1" dirty="0">
              <a:solidFill>
                <a:schemeClr val="tx1">
                  <a:lumMod val="75000"/>
                  <a:lumOff val="25000"/>
                </a:schemeClr>
              </a:solidFill>
              <a:latin typeface="Arial" pitchFamily="34" charset="0"/>
              <a:cs typeface="Arial" pitchFamily="34" charset="0"/>
            </a:endParaRPr>
          </a:p>
        </p:txBody>
      </p:sp>
      <p:grpSp>
        <p:nvGrpSpPr>
          <p:cNvPr id="12" name="Group 11"/>
          <p:cNvGrpSpPr/>
          <p:nvPr/>
        </p:nvGrpSpPr>
        <p:grpSpPr>
          <a:xfrm>
            <a:off x="3019651" y="2643479"/>
            <a:ext cx="8736971" cy="1219200"/>
            <a:chOff x="1151472" y="3187501"/>
            <a:chExt cx="6552728" cy="914400"/>
          </a:xfrm>
        </p:grpSpPr>
        <p:sp>
          <p:nvSpPr>
            <p:cNvPr id="13"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6" name="Group 15"/>
          <p:cNvGrpSpPr/>
          <p:nvPr/>
        </p:nvGrpSpPr>
        <p:grpSpPr>
          <a:xfrm>
            <a:off x="3015643" y="3874181"/>
            <a:ext cx="8736971" cy="1219200"/>
            <a:chOff x="1151472" y="3187501"/>
            <a:chExt cx="6552728" cy="914400"/>
          </a:xfrm>
        </p:grpSpPr>
        <p:sp>
          <p:nvSpPr>
            <p:cNvPr id="17" name="Pentagon 16"/>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Pentagon 17"/>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Diamond 18"/>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24" name="직사각형 39"/>
          <p:cNvSpPr/>
          <p:nvPr/>
        </p:nvSpPr>
        <p:spPr>
          <a:xfrm>
            <a:off x="3345917" y="2916599"/>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itchFamily="34" charset="0"/>
              </a:rPr>
              <a:t>2 </a:t>
            </a:r>
            <a:endParaRPr lang="ko-KR" altLang="en-US" sz="3700" dirty="0">
              <a:solidFill>
                <a:schemeClr val="bg1"/>
              </a:solidFill>
            </a:endParaRPr>
          </a:p>
        </p:txBody>
      </p:sp>
      <p:sp>
        <p:nvSpPr>
          <p:cNvPr id="26" name="TextBox 10"/>
          <p:cNvSpPr txBox="1"/>
          <p:nvPr/>
        </p:nvSpPr>
        <p:spPr bwMode="auto">
          <a:xfrm>
            <a:off x="4230835" y="2888262"/>
            <a:ext cx="7067642"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chemeClr val="tx1">
                    <a:lumMod val="75000"/>
                    <a:lumOff val="25000"/>
                  </a:schemeClr>
                </a:solidFill>
                <a:latin typeface="Arial" pitchFamily="34" charset="0"/>
                <a:cs typeface="Arial" pitchFamily="34" charset="0"/>
              </a:rPr>
              <a:t>XÁC SUẤT THỰC NGHIỆM TRONG TRÒ CHƠI LẤY VẬT TỪ TRONG HỘP.</a:t>
            </a:r>
            <a:endParaRPr lang="en-US" altLang="ko-KR" sz="2800" b="1" dirty="0">
              <a:solidFill>
                <a:schemeClr val="tx1">
                  <a:lumMod val="75000"/>
                  <a:lumOff val="25000"/>
                </a:schemeClr>
              </a:solidFill>
              <a:latin typeface="Arial" pitchFamily="34" charset="0"/>
              <a:cs typeface="Arial" pitchFamily="34" charset="0"/>
            </a:endParaRPr>
          </a:p>
        </p:txBody>
      </p:sp>
      <p:sp>
        <p:nvSpPr>
          <p:cNvPr id="28" name="직사각형 39"/>
          <p:cNvSpPr/>
          <p:nvPr/>
        </p:nvSpPr>
        <p:spPr>
          <a:xfrm>
            <a:off x="3345917" y="4149295"/>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itchFamily="34" charset="0"/>
              </a:rPr>
              <a:t>3 </a:t>
            </a:r>
            <a:endParaRPr lang="ko-KR" altLang="en-US" sz="3700" dirty="0">
              <a:solidFill>
                <a:schemeClr val="bg1"/>
              </a:solidFill>
            </a:endParaRPr>
          </a:p>
        </p:txBody>
      </p:sp>
      <p:grpSp>
        <p:nvGrpSpPr>
          <p:cNvPr id="29" name="Group 28"/>
          <p:cNvGrpSpPr/>
          <p:nvPr/>
        </p:nvGrpSpPr>
        <p:grpSpPr>
          <a:xfrm>
            <a:off x="4234843" y="3380533"/>
            <a:ext cx="7681385" cy="1600601"/>
            <a:chOff x="2299400" y="834582"/>
            <a:chExt cx="5548088" cy="1200448"/>
          </a:xfrm>
        </p:grpSpPr>
        <p:sp>
          <p:nvSpPr>
            <p:cNvPr id="30" name="TextBox 10"/>
            <p:cNvSpPr txBox="1"/>
            <p:nvPr/>
          </p:nvSpPr>
          <p:spPr bwMode="auto">
            <a:xfrm>
              <a:off x="2299400" y="1781114"/>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US" altLang="ko-KR" sz="1600" b="1" dirty="0">
                <a:solidFill>
                  <a:schemeClr val="tx1">
                    <a:lumMod val="75000"/>
                    <a:lumOff val="25000"/>
                  </a:schemeClr>
                </a:solidFill>
                <a:cs typeface="Arial" pitchFamily="34" charset="0"/>
              </a:endParaRPr>
            </a:p>
          </p:txBody>
        </p:sp>
        <p:sp>
          <p:nvSpPr>
            <p:cNvPr id="31" name="TextBox 12"/>
            <p:cNvSpPr txBox="1"/>
            <p:nvPr/>
          </p:nvSpPr>
          <p:spPr bwMode="auto">
            <a:xfrm>
              <a:off x="3270632" y="834582"/>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1600" dirty="0">
                <a:solidFill>
                  <a:schemeClr val="tx1">
                    <a:lumMod val="75000"/>
                    <a:lumOff val="25000"/>
                  </a:schemeClr>
                </a:solidFill>
                <a:cs typeface="Arial" pitchFamily="34" charset="0"/>
              </a:endParaRPr>
            </a:p>
          </p:txBody>
        </p:sp>
      </p:grpSp>
      <p:grpSp>
        <p:nvGrpSpPr>
          <p:cNvPr id="33" name="Group 32"/>
          <p:cNvGrpSpPr/>
          <p:nvPr/>
        </p:nvGrpSpPr>
        <p:grpSpPr>
          <a:xfrm>
            <a:off x="4230835" y="4218092"/>
            <a:ext cx="6336704" cy="697588"/>
            <a:chOff x="2299400" y="1781114"/>
            <a:chExt cx="4576856" cy="523191"/>
          </a:xfrm>
        </p:grpSpPr>
        <p:sp>
          <p:nvSpPr>
            <p:cNvPr id="34" name="TextBox 10"/>
            <p:cNvSpPr txBox="1"/>
            <p:nvPr/>
          </p:nvSpPr>
          <p:spPr bwMode="auto">
            <a:xfrm>
              <a:off x="2299400" y="1781114"/>
              <a:ext cx="4576856" cy="39241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800" b="1" dirty="0" smtClean="0">
                  <a:solidFill>
                    <a:schemeClr val="tx1">
                      <a:lumMod val="75000"/>
                      <a:lumOff val="25000"/>
                    </a:schemeClr>
                  </a:solidFill>
                  <a:latin typeface="Arial" pitchFamily="34" charset="0"/>
                  <a:cs typeface="Arial" pitchFamily="34" charset="0"/>
                </a:rPr>
                <a:t>LUYỆN TẬP</a:t>
              </a:r>
              <a:endParaRPr lang="en-US" altLang="ko-KR" sz="2800" b="1" dirty="0">
                <a:solidFill>
                  <a:schemeClr val="tx1">
                    <a:lumMod val="75000"/>
                    <a:lumOff val="25000"/>
                  </a:schemeClr>
                </a:solidFill>
                <a:latin typeface="Arial" pitchFamily="34" charset="0"/>
                <a:cs typeface="Arial" pitchFamily="34" charset="0"/>
              </a:endParaRPr>
            </a:p>
          </p:txBody>
        </p:sp>
        <p:sp>
          <p:nvSpPr>
            <p:cNvPr id="35" name="TextBox 12"/>
            <p:cNvSpPr txBox="1"/>
            <p:nvPr/>
          </p:nvSpPr>
          <p:spPr bwMode="auto">
            <a:xfrm>
              <a:off x="2299400" y="2050389"/>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16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03103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67386" y="951528"/>
            <a:ext cx="8510459" cy="1815882"/>
          </a:xfrm>
          <a:prstGeom prst="rect">
            <a:avLst/>
          </a:prstGeom>
          <a:noFill/>
        </p:spPr>
        <p:txBody>
          <a:bodyPr wrap="square" rtlCol="0">
            <a:spAutoFit/>
          </a:bodyPr>
          <a:lstStyle/>
          <a:p>
            <a:pPr algn="ctr"/>
            <a:r>
              <a:rPr lang="en-US" sz="2800" dirty="0" err="1" smtClean="0">
                <a:solidFill>
                  <a:srgbClr val="008000"/>
                </a:solidFill>
                <a:latin typeface="Arial" panose="020B0604020202020204" pitchFamily="34" charset="0"/>
                <a:cs typeface="Arial" panose="020B0604020202020204" pitchFamily="34" charset="0"/>
              </a:rPr>
              <a:t>Quang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ném</a:t>
            </a:r>
            <a:r>
              <a:rPr lang="en-US" sz="2800" dirty="0" smtClean="0">
                <a:solidFill>
                  <a:srgbClr val="008000"/>
                </a:solidFill>
                <a:latin typeface="Arial" panose="020B0604020202020204" pitchFamily="34" charset="0"/>
                <a:cs typeface="Arial" panose="020B0604020202020204" pitchFamily="34" charset="0"/>
              </a:rPr>
              <a:t> phi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bảng</a:t>
            </a:r>
            <a:r>
              <a:rPr lang="en-US" sz="2800" dirty="0" smtClean="0">
                <a:solidFill>
                  <a:srgbClr val="008000"/>
                </a:solidFill>
                <a:latin typeface="Arial" panose="020B0604020202020204" pitchFamily="34" charset="0"/>
                <a:cs typeface="Arial" panose="020B0604020202020204" pitchFamily="34" charset="0"/>
              </a:rPr>
              <a:t> 100 </a:t>
            </a:r>
            <a:r>
              <a:rPr lang="en-US" sz="2800" dirty="0" err="1" smtClean="0">
                <a:solidFill>
                  <a:srgbClr val="008000"/>
                </a:solidFill>
                <a:latin typeface="Arial" panose="020B0604020202020204" pitchFamily="34" charset="0"/>
                <a:cs typeface="Arial" panose="020B0604020202020204" pitchFamily="34" charset="0"/>
              </a:rPr>
              <a:t>lần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thì</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có</a:t>
            </a:r>
            <a:r>
              <a:rPr lang="en-US" sz="2800" dirty="0" smtClean="0">
                <a:solidFill>
                  <a:srgbClr val="008000"/>
                </a:solidFill>
                <a:latin typeface="Arial" panose="020B0604020202020204" pitchFamily="34" charset="0"/>
                <a:cs typeface="Arial" panose="020B0604020202020204" pitchFamily="34" charset="0"/>
              </a:rPr>
              <a:t> 8 </a:t>
            </a:r>
            <a:r>
              <a:rPr lang="en-US" sz="2800" dirty="0" err="1" smtClean="0">
                <a:solidFill>
                  <a:srgbClr val="008000"/>
                </a:solidFill>
                <a:latin typeface="Arial" panose="020B0604020202020204" pitchFamily="34" charset="0"/>
                <a:cs typeface="Arial" panose="020B0604020202020204" pitchFamily="34" charset="0"/>
              </a:rPr>
              <a:t>lần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hồng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tâm</a:t>
            </a:r>
            <a:r>
              <a:rPr lang="en-US" sz="2800" dirty="0" smtClean="0">
                <a:solidFill>
                  <a:srgbClr val="008000"/>
                </a:solidFill>
                <a:latin typeface="Arial" panose="020B0604020202020204" pitchFamily="34" charset="0"/>
                <a:cs typeface="Arial" panose="020B0604020202020204" pitchFamily="34" charset="0"/>
              </a:rPr>
              <a:t> ( </a:t>
            </a:r>
            <a:r>
              <a:rPr lang="en-US" sz="2800" dirty="0" err="1" smtClean="0">
                <a:solidFill>
                  <a:srgbClr val="008000"/>
                </a:solidFill>
                <a:latin typeface="Arial" panose="020B0604020202020204" pitchFamily="34" charset="0"/>
                <a:cs typeface="Arial" panose="020B0604020202020204" pitchFamily="34" charset="0"/>
              </a:rPr>
              <a:t>hình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tròn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nhỏ</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chính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giữa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bảng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xác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suất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thực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nghiệm</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Quang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ném</a:t>
            </a:r>
            <a:r>
              <a:rPr lang="en-US" sz="2800" dirty="0" smtClean="0">
                <a:solidFill>
                  <a:srgbClr val="008000"/>
                </a:solidFill>
                <a:latin typeface="Arial" panose="020B0604020202020204" pitchFamily="34" charset="0"/>
                <a:cs typeface="Arial" panose="020B0604020202020204" pitchFamily="34" charset="0"/>
              </a:rPr>
              <a:t> phi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hồng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tâm</a:t>
            </a:r>
            <a:r>
              <a:rPr lang="en-US" sz="2800" dirty="0" smtClean="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056351" y="4323763"/>
            <a:ext cx="6325644" cy="1384995"/>
          </a:xfrm>
          <a:prstGeom prst="rect">
            <a:avLst/>
          </a:prstGeom>
          <a:noFill/>
        </p:spPr>
        <p:txBody>
          <a:bodyPr wrap="square" rtlCol="0">
            <a:spAutoFit/>
          </a:bodyPr>
          <a:lstStyle/>
          <a:p>
            <a:pPr algn="ctr"/>
            <a:r>
              <a:rPr lang="vi-VN" sz="2800" dirty="0" smtClean="0">
                <a:solidFill>
                  <a:srgbClr val="008000"/>
                </a:solidFill>
                <a:cs typeface="Arial" panose="020B0604020202020204" pitchFamily="34" charset="0"/>
              </a:rPr>
              <a:t>Xác suất thực nghiệm </a:t>
            </a:r>
            <a:r>
              <a:rPr lang="en-US" sz="2800" dirty="0" err="1" smtClean="0">
                <a:solidFill>
                  <a:srgbClr val="008000"/>
                </a:solidFill>
                <a:cs typeface="Arial" panose="020B0604020202020204" pitchFamily="34" charset="0"/>
              </a:rPr>
              <a:t>của</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sự</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kiện</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Quang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ném</a:t>
            </a:r>
            <a:r>
              <a:rPr lang="en-US" sz="2800" dirty="0" smtClean="0">
                <a:solidFill>
                  <a:srgbClr val="008000"/>
                </a:solidFill>
                <a:cs typeface="Arial" panose="020B0604020202020204" pitchFamily="34" charset="0"/>
              </a:rPr>
              <a:t> phi </a:t>
            </a:r>
            <a:r>
              <a:rPr lang="en-US" sz="2800" dirty="0" err="1" smtClean="0">
                <a:solidFill>
                  <a:srgbClr val="008000"/>
                </a:solidFill>
                <a:cs typeface="Arial" panose="020B0604020202020204" pitchFamily="34" charset="0"/>
              </a:rPr>
              <a:t>tiêu</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trúng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vào</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hồng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tâm</a:t>
            </a:r>
            <a:r>
              <a:rPr lang="en-US" sz="2800" dirty="0" smtClean="0">
                <a:solidFill>
                  <a:srgbClr val="008000"/>
                </a:solidFill>
                <a:cs typeface="Arial" panose="020B0604020202020204" pitchFamily="34" charset="0"/>
              </a:rPr>
              <a:t>”</a:t>
            </a:r>
            <a:r>
              <a:rPr lang="vi-VN" sz="2800" dirty="0" smtClean="0">
                <a:solidFill>
                  <a:srgbClr val="008000"/>
                </a:solidFill>
                <a:cs typeface="Arial" panose="020B0604020202020204" pitchFamily="34" charset="0"/>
              </a:rPr>
              <a:t> là:</a:t>
            </a:r>
            <a:r>
              <a:rPr lang="en-US" sz="2800" dirty="0" smtClean="0">
                <a:solidFill>
                  <a:srgbClr val="008000"/>
                </a:solidFill>
                <a:cs typeface="Arial" panose="020B0604020202020204" pitchFamily="34" charset="0"/>
              </a:rPr>
              <a:t> 0,08</a:t>
            </a:r>
            <a:r>
              <a:rPr lang="vi-VN" sz="2800" dirty="0" smtClean="0">
                <a:solidFill>
                  <a:srgbClr val="008000"/>
                </a:solidFill>
                <a:cs typeface="Arial" panose="020B0604020202020204" pitchFamily="34" charset="0"/>
              </a:rPr>
              <a:t> </a:t>
            </a:r>
            <a:endParaRPr lang="en-US" sz="2800" dirty="0">
              <a:solidFill>
                <a:srgbClr val="008000"/>
              </a:solidFill>
              <a:cs typeface="Arial" panose="020B0604020202020204" pitchFamily="34" charset="0"/>
            </a:endParaRPr>
          </a:p>
        </p:txBody>
      </p:sp>
    </p:spTree>
    <p:extLst>
      <p:ext uri="{BB962C8B-B14F-4D97-AF65-F5344CB8AC3E}">
        <p14:creationId xmlns:p14="http://schemas.microsoft.com/office/powerpoint/2010/main" val="30015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4504" y="1077238"/>
            <a:ext cx="10384077" cy="4158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 name="TextBox 4"/>
          <p:cNvSpPr txBox="1"/>
          <p:nvPr/>
        </p:nvSpPr>
        <p:spPr>
          <a:xfrm>
            <a:off x="2517733" y="1650309"/>
            <a:ext cx="7565720" cy="1384995"/>
          </a:xfrm>
          <a:prstGeom prst="rect">
            <a:avLst/>
          </a:prstGeom>
          <a:noFill/>
        </p:spPr>
        <p:txBody>
          <a:bodyPr wrap="square" rtlCol="0">
            <a:spAutoFit/>
          </a:bodyPr>
          <a:lstStyle/>
          <a:p>
            <a:pPr algn="ctr"/>
            <a:r>
              <a:rPr lang="en-US" sz="2800" dirty="0" smtClean="0">
                <a:solidFill>
                  <a:schemeClr val="bg1"/>
                </a:solidFill>
                <a:latin typeface="Arial" pitchFamily="34" charset="0"/>
                <a:cs typeface="Arial" pitchFamily="34" charset="0"/>
              </a:rPr>
              <a:t>HƯỚNG DẪN HỌC BÀI Ở NHÀ</a:t>
            </a:r>
          </a:p>
          <a:p>
            <a:pPr marL="457200" indent="-457200">
              <a:buFontTx/>
              <a:buChar char="-"/>
            </a:pPr>
            <a:r>
              <a:rPr lang="en-US" sz="2800" dirty="0" err="1" smtClean="0">
                <a:solidFill>
                  <a:schemeClr val="bg1"/>
                </a:solidFill>
                <a:latin typeface="Arial" pitchFamily="34" charset="0"/>
                <a:cs typeface="Arial" pitchFamily="34" charset="0"/>
              </a:rPr>
              <a:t>Học</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bài</a:t>
            </a:r>
            <a:r>
              <a:rPr lang="en-US" sz="2800" dirty="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và</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làm</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btvn</a:t>
            </a:r>
            <a:r>
              <a:rPr lang="en-US" sz="2800" dirty="0" smtClean="0">
                <a:solidFill>
                  <a:schemeClr val="bg1"/>
                </a:solidFill>
                <a:latin typeface="Arial" pitchFamily="34" charset="0"/>
                <a:cs typeface="Arial" pitchFamily="34" charset="0"/>
              </a:rPr>
              <a:t>: 1, 2,3,4 </a:t>
            </a:r>
            <a:r>
              <a:rPr lang="en-US" sz="2800" dirty="0" err="1" smtClean="0">
                <a:solidFill>
                  <a:schemeClr val="bg1"/>
                </a:solidFill>
                <a:latin typeface="Arial" pitchFamily="34" charset="0"/>
                <a:cs typeface="Arial" pitchFamily="34" charset="0"/>
              </a:rPr>
              <a:t>sgk</a:t>
            </a:r>
            <a:r>
              <a:rPr lang="en-US" sz="2800" dirty="0" smtClean="0">
                <a:solidFill>
                  <a:schemeClr val="bg1"/>
                </a:solidFill>
                <a:latin typeface="Arial" pitchFamily="34" charset="0"/>
                <a:cs typeface="Arial" pitchFamily="34" charset="0"/>
              </a:rPr>
              <a:t>/tr19,20.</a:t>
            </a:r>
          </a:p>
          <a:p>
            <a:pPr marL="457200" indent="-457200">
              <a:buFontTx/>
              <a:buChar char="-"/>
            </a:pPr>
            <a:r>
              <a:rPr lang="en-US" sz="2800" dirty="0" err="1" smtClean="0">
                <a:solidFill>
                  <a:schemeClr val="bg1"/>
                </a:solidFill>
                <a:latin typeface="Arial" pitchFamily="34" charset="0"/>
                <a:cs typeface="Arial" pitchFamily="34" charset="0"/>
              </a:rPr>
              <a:t>Giờ</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sau</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luyện</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tập</a:t>
            </a:r>
            <a:r>
              <a:rPr lang="en-US" sz="2800" dirty="0" smtClean="0">
                <a:solidFill>
                  <a:schemeClr val="bg1"/>
                </a:solidFill>
                <a:latin typeface="Arial" pitchFamily="34" charset="0"/>
                <a:cs typeface="Arial" pitchFamily="34" charset="0"/>
              </a:rPr>
              <a:t>.</a:t>
            </a: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0055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293"/>
          <p:cNvSpPr/>
          <p:nvPr/>
        </p:nvSpPr>
        <p:spPr>
          <a:xfrm>
            <a:off x="0" y="0"/>
            <a:ext cx="12192000" cy="6857999"/>
          </a:xfrm>
          <a:custGeom>
            <a:avLst/>
            <a:gdLst>
              <a:gd name="connsiteX0" fmla="*/ 0 w 12192000"/>
              <a:gd name="connsiteY0" fmla="*/ 6857999 h 6857999"/>
              <a:gd name="connsiteX1" fmla="*/ 12192000 w 12192000"/>
              <a:gd name="connsiteY1" fmla="*/ 6857999 h 6857999"/>
              <a:gd name="connsiteX2" fmla="*/ 12192000 w 12192000"/>
              <a:gd name="connsiteY2" fmla="*/ 0 h 6857999"/>
              <a:gd name="connsiteX3" fmla="*/ 0 w 12192000"/>
              <a:gd name="connsiteY3" fmla="*/ 0 h 6857999"/>
              <a:gd name="connsiteX4" fmla="*/ 0 w 1219200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7999">
                <a:moveTo>
                  <a:pt x="0" y="6857999"/>
                </a:moveTo>
                <a:lnTo>
                  <a:pt x="12192000" y="6857999"/>
                </a:lnTo>
                <a:lnTo>
                  <a:pt x="12192000" y="0"/>
                </a:lnTo>
                <a:lnTo>
                  <a:pt x="0" y="0"/>
                </a:lnTo>
                <a:lnTo>
                  <a:pt x="0" y="6857999"/>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5" name="Picture 295"/>
          <p:cNvPicPr>
            <a:picLocks noChangeAspect="1"/>
          </p:cNvPicPr>
          <p:nvPr/>
        </p:nvPicPr>
        <p:blipFill>
          <a:blip r:embed="rId2"/>
          <a:stretch>
            <a:fillRect/>
          </a:stretch>
        </p:blipFill>
        <p:spPr>
          <a:xfrm>
            <a:off x="9403080" y="5417820"/>
            <a:ext cx="2103120" cy="1440180"/>
          </a:xfrm>
          <a:prstGeom prst="rect">
            <a:avLst/>
          </a:prstGeom>
        </p:spPr>
      </p:pic>
      <p:sp>
        <p:nvSpPr>
          <p:cNvPr id="2" name="Freeform 295"/>
          <p:cNvSpPr/>
          <p:nvPr/>
        </p:nvSpPr>
        <p:spPr>
          <a:xfrm>
            <a:off x="3559175" y="3267075"/>
            <a:ext cx="4924425" cy="22225"/>
          </a:xfrm>
          <a:custGeom>
            <a:avLst/>
            <a:gdLst>
              <a:gd name="connsiteX0" fmla="*/ 21463 w 4924425"/>
              <a:gd name="connsiteY0" fmla="*/ 11811 h 22225"/>
              <a:gd name="connsiteX1" fmla="*/ 4936363 w 4924425"/>
              <a:gd name="connsiteY1" fmla="*/ 11811 h 22225"/>
            </a:gdLst>
            <a:ahLst/>
            <a:cxnLst>
              <a:cxn ang="0">
                <a:pos x="connsiteX0" y="connsiteY0"/>
              </a:cxn>
              <a:cxn ang="0">
                <a:pos x="connsiteX1" y="connsiteY1"/>
              </a:cxn>
            </a:cxnLst>
            <a:rect l="l" t="t" r="r" b="b"/>
            <a:pathLst>
              <a:path w="4924425" h="22225">
                <a:moveTo>
                  <a:pt x="21463" y="11811"/>
                </a:moveTo>
                <a:lnTo>
                  <a:pt x="4936363" y="11811"/>
                </a:lnTo>
              </a:path>
            </a:pathLst>
          </a:custGeom>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7" name="Picture 297"/>
          <p:cNvPicPr>
            <a:picLocks noChangeAspect="1"/>
          </p:cNvPicPr>
          <p:nvPr/>
        </p:nvPicPr>
        <p:blipFill>
          <a:blip r:embed="rId3"/>
          <a:stretch>
            <a:fillRect/>
          </a:stretch>
        </p:blipFill>
        <p:spPr>
          <a:xfrm>
            <a:off x="0" y="4389120"/>
            <a:ext cx="2278380" cy="2468880"/>
          </a:xfrm>
          <a:prstGeom prst="rect">
            <a:avLst/>
          </a:prstGeom>
        </p:spPr>
      </p:pic>
      <p:pic>
        <p:nvPicPr>
          <p:cNvPr id="298" name="Picture 298"/>
          <p:cNvPicPr>
            <a:picLocks noChangeAspect="1"/>
          </p:cNvPicPr>
          <p:nvPr/>
        </p:nvPicPr>
        <p:blipFill>
          <a:blip r:embed="rId4"/>
          <a:stretch>
            <a:fillRect/>
          </a:stretch>
        </p:blipFill>
        <p:spPr>
          <a:xfrm>
            <a:off x="10713720" y="121920"/>
            <a:ext cx="487680" cy="1607820"/>
          </a:xfrm>
          <a:prstGeom prst="rect">
            <a:avLst/>
          </a:prstGeom>
        </p:spPr>
      </p:pic>
      <p:pic>
        <p:nvPicPr>
          <p:cNvPr id="299" name="Picture 299"/>
          <p:cNvPicPr>
            <a:picLocks noChangeAspect="1"/>
          </p:cNvPicPr>
          <p:nvPr/>
        </p:nvPicPr>
        <p:blipFill>
          <a:blip r:embed="rId5"/>
          <a:stretch>
            <a:fillRect/>
          </a:stretch>
        </p:blipFill>
        <p:spPr>
          <a:xfrm>
            <a:off x="11262360" y="1013460"/>
            <a:ext cx="754380" cy="1287780"/>
          </a:xfrm>
          <a:prstGeom prst="rect">
            <a:avLst/>
          </a:prstGeom>
        </p:spPr>
      </p:pic>
      <p:sp>
        <p:nvSpPr>
          <p:cNvPr id="3" name="Freeform 299"/>
          <p:cNvSpPr/>
          <p:nvPr/>
        </p:nvSpPr>
        <p:spPr>
          <a:xfrm>
            <a:off x="11776075" y="790575"/>
            <a:ext cx="327025" cy="301625"/>
          </a:xfrm>
          <a:custGeom>
            <a:avLst/>
            <a:gdLst>
              <a:gd name="connsiteX0" fmla="*/ 306253 w 327025"/>
              <a:gd name="connsiteY0" fmla="*/ 91169 h 301625"/>
              <a:gd name="connsiteX1" fmla="*/ 169081 w 327025"/>
              <a:gd name="connsiteY1" fmla="*/ 21233 h 301625"/>
              <a:gd name="connsiteX2" fmla="*/ 85930 w 327025"/>
              <a:gd name="connsiteY2" fmla="*/ 48229 h 301625"/>
              <a:gd name="connsiteX3" fmla="*/ 16960 w 327025"/>
              <a:gd name="connsiteY3" fmla="*/ 183479 h 301625"/>
              <a:gd name="connsiteX4" fmla="*/ 262345 w 327025"/>
              <a:gd name="connsiteY4" fmla="*/ 308496 h 301625"/>
              <a:gd name="connsiteX5" fmla="*/ 331302 w 327025"/>
              <a:gd name="connsiteY5" fmla="*/ 173290 h 301625"/>
              <a:gd name="connsiteX6" fmla="*/ 306253 w 327025"/>
              <a:gd name="connsiteY6" fmla="*/ 91169 h 301625"/>
              <a:gd name="connsiteX7" fmla="*/ 306253 w 327025"/>
              <a:gd name="connsiteY7" fmla="*/ 91169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25" h="301625">
                <a:moveTo>
                  <a:pt x="306253" y="91169"/>
                </a:moveTo>
                <a:lnTo>
                  <a:pt x="169081" y="21233"/>
                </a:lnTo>
                <a:cubicBezTo>
                  <a:pt x="138167" y="5483"/>
                  <a:pt x="101697" y="17323"/>
                  <a:pt x="85930" y="48229"/>
                </a:cubicBezTo>
                <a:lnTo>
                  <a:pt x="16960" y="183479"/>
                </a:lnTo>
                <a:lnTo>
                  <a:pt x="262345" y="308496"/>
                </a:lnTo>
                <a:lnTo>
                  <a:pt x="331302" y="173290"/>
                </a:lnTo>
                <a:cubicBezTo>
                  <a:pt x="349001" y="143369"/>
                  <a:pt x="337167" y="106919"/>
                  <a:pt x="306253" y="91169"/>
                </a:cubicBezTo>
                <a:lnTo>
                  <a:pt x="306253" y="91169"/>
                </a:lnTo>
                <a:close/>
              </a:path>
            </a:pathLst>
          </a:custGeom>
          <a:solidFill>
            <a:srgbClr val="5A9AD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TextBox 300"/>
          <p:cNvSpPr txBox="1"/>
          <p:nvPr/>
        </p:nvSpPr>
        <p:spPr>
          <a:xfrm>
            <a:off x="2987929" y="824445"/>
            <a:ext cx="6229662" cy="3117204"/>
          </a:xfrm>
          <a:prstGeom prst="rect">
            <a:avLst/>
          </a:prstGeom>
          <a:noFill/>
        </p:spPr>
        <p:txBody>
          <a:bodyPr wrap="square" lIns="0" tIns="0" rIns="0" bIns="0" rtlCol="0">
            <a:spAutoFit/>
          </a:bodyPr>
          <a:lstStyle/>
          <a:p>
            <a:pPr marL="0">
              <a:lnSpc>
                <a:spcPct val="100000"/>
              </a:lnSpc>
            </a:pPr>
            <a:r>
              <a:rPr lang="en-US" altLang="zh-CN" sz="8000" spc="654" dirty="0">
                <a:solidFill>
                  <a:srgbClr val="FEFEFE"/>
                </a:solidFill>
                <a:latin typeface="Times New Roman"/>
                <a:ea typeface="Times New Roman"/>
              </a:rPr>
              <a:t>Reme</a:t>
            </a:r>
            <a:r>
              <a:rPr lang="en-US" altLang="zh-CN" sz="8000" spc="644" dirty="0">
                <a:solidFill>
                  <a:srgbClr val="FEFEFE"/>
                </a:solidFill>
                <a:latin typeface="Times New Roman"/>
                <a:ea typeface="Times New Roman"/>
              </a:rPr>
              <a:t>mber…</a:t>
            </a:r>
          </a:p>
          <a:p>
            <a:pPr marL="0" indent="374904">
              <a:lnSpc>
                <a:spcPct val="100000"/>
              </a:lnSpc>
            </a:pPr>
            <a:r>
              <a:rPr lang="en-US" altLang="zh-CN" sz="8000" spc="295" dirty="0">
                <a:solidFill>
                  <a:srgbClr val="FEFEFE"/>
                </a:solidFill>
                <a:latin typeface="Times New Roman"/>
                <a:ea typeface="Times New Roman"/>
              </a:rPr>
              <a:t>Safety</a:t>
            </a:r>
            <a:r>
              <a:rPr lang="en-US" altLang="zh-CN" sz="8000" spc="20" dirty="0">
                <a:solidFill>
                  <a:srgbClr val="FEFEFE"/>
                </a:solidFill>
                <a:latin typeface="Times New Roman"/>
                <a:cs typeface="Times New Roman"/>
              </a:rPr>
              <a:t> </a:t>
            </a:r>
            <a:r>
              <a:rPr lang="en-US" altLang="zh-CN" sz="8000" spc="250" dirty="0">
                <a:solidFill>
                  <a:srgbClr val="FEFEFE"/>
                </a:solidFill>
                <a:latin typeface="Times New Roman"/>
                <a:ea typeface="Times New Roman"/>
              </a:rPr>
              <a:t>First!</a:t>
            </a:r>
          </a:p>
          <a:p>
            <a:pPr>
              <a:lnSpc>
                <a:spcPts val="1000"/>
              </a:lnSpc>
            </a:pPr>
            <a:endParaRPr lang="en-US" dirty="0" smtClean="0"/>
          </a:p>
          <a:p>
            <a:pPr>
              <a:lnSpc>
                <a:spcPts val="1920"/>
              </a:lnSpc>
            </a:pPr>
            <a:endParaRPr lang="en-US" dirty="0" smtClean="0"/>
          </a:p>
          <a:p>
            <a:pPr marL="0" indent="2419476">
              <a:lnSpc>
                <a:spcPct val="100833"/>
              </a:lnSpc>
            </a:pPr>
            <a:r>
              <a:rPr lang="en-US" altLang="zh-CN" sz="2000" spc="60" dirty="0">
                <a:solidFill>
                  <a:srgbClr val="FEFEFE"/>
                </a:solidFill>
                <a:latin typeface="Times New Roman"/>
                <a:ea typeface="Times New Roman"/>
              </a:rPr>
              <a:t>Thank</a:t>
            </a:r>
            <a:r>
              <a:rPr lang="en-US" altLang="zh-CN" sz="2000" spc="110" dirty="0">
                <a:solidFill>
                  <a:srgbClr val="FEFEFE"/>
                </a:solidFill>
                <a:latin typeface="Times New Roman"/>
                <a:cs typeface="Times New Roman"/>
              </a:rPr>
              <a:t> </a:t>
            </a:r>
            <a:r>
              <a:rPr lang="en-US" altLang="zh-CN" sz="2000" spc="55" dirty="0">
                <a:solidFill>
                  <a:srgbClr val="FEFEFE"/>
                </a:solidFill>
                <a:latin typeface="Times New Roman"/>
                <a:ea typeface="Times New Roman"/>
              </a:rPr>
              <a:t>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p:cNvPicPr>
            <a:picLocks noChangeAspect="1"/>
          </p:cNvPicPr>
          <p:nvPr/>
        </p:nvPicPr>
        <p:blipFill>
          <a:blip r:embed="rId2"/>
          <a:stretch>
            <a:fillRect/>
          </a:stretch>
        </p:blipFill>
        <p:spPr>
          <a:xfrm>
            <a:off x="9403080" y="5417820"/>
            <a:ext cx="2103120" cy="1440180"/>
          </a:xfrm>
          <a:prstGeom prst="rect">
            <a:avLst/>
          </a:prstGeom>
        </p:spPr>
      </p:pic>
      <p:pic>
        <p:nvPicPr>
          <p:cNvPr id="22" name="Picture 22"/>
          <p:cNvPicPr>
            <a:picLocks noChangeAspect="1"/>
          </p:cNvPicPr>
          <p:nvPr/>
        </p:nvPicPr>
        <p:blipFill>
          <a:blip r:embed="rId3"/>
          <a:stretch>
            <a:fillRect/>
          </a:stretch>
        </p:blipFill>
        <p:spPr>
          <a:xfrm>
            <a:off x="2228976" y="3469640"/>
            <a:ext cx="2735580" cy="3261360"/>
          </a:xfrm>
          <a:prstGeom prst="rect">
            <a:avLst/>
          </a:prstGeom>
        </p:spPr>
      </p:pic>
      <p:sp>
        <p:nvSpPr>
          <p:cNvPr id="2" name="Freeform 22"/>
          <p:cNvSpPr/>
          <p:nvPr/>
        </p:nvSpPr>
        <p:spPr>
          <a:xfrm>
            <a:off x="0" y="4624197"/>
            <a:ext cx="3596766" cy="2233802"/>
          </a:xfrm>
          <a:custGeom>
            <a:avLst/>
            <a:gdLst>
              <a:gd name="connsiteX0" fmla="*/ 3596766 w 3596766"/>
              <a:gd name="connsiteY0" fmla="*/ 2233802 h 2233802"/>
              <a:gd name="connsiteX1" fmla="*/ 1135608 w 3596766"/>
              <a:gd name="connsiteY1" fmla="*/ 2233802 h 2233802"/>
              <a:gd name="connsiteX2" fmla="*/ 0 w 3596766"/>
              <a:gd name="connsiteY2" fmla="*/ 1662607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1135608" y="2233802"/>
                </a:lnTo>
                <a:lnTo>
                  <a:pt x="0" y="1662607"/>
                </a:lnTo>
                <a:lnTo>
                  <a:pt x="0" y="0"/>
                </a:lnTo>
                <a:lnTo>
                  <a:pt x="3596766" y="223380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3"/>
          <p:cNvSpPr/>
          <p:nvPr/>
        </p:nvSpPr>
        <p:spPr>
          <a:xfrm>
            <a:off x="0" y="4531106"/>
            <a:ext cx="3734434" cy="2326893"/>
          </a:xfrm>
          <a:custGeom>
            <a:avLst/>
            <a:gdLst>
              <a:gd name="connsiteX0" fmla="*/ 3734434 w 3734434"/>
              <a:gd name="connsiteY0" fmla="*/ 2326893 h 2326893"/>
              <a:gd name="connsiteX1" fmla="*/ 3596766 w 3734434"/>
              <a:gd name="connsiteY1" fmla="*/ 2326893 h 2326893"/>
              <a:gd name="connsiteX2" fmla="*/ 0 w 3734434"/>
              <a:gd name="connsiteY2" fmla="*/ 93090 h 2326893"/>
              <a:gd name="connsiteX3" fmla="*/ 0 w 3734434"/>
              <a:gd name="connsiteY3" fmla="*/ 0 h 2326893"/>
              <a:gd name="connsiteX4" fmla="*/ 3734434 w 3734434"/>
              <a:gd name="connsiteY4" fmla="*/ 2326893 h 232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34" h="2326893">
                <a:moveTo>
                  <a:pt x="3734434" y="2326893"/>
                </a:moveTo>
                <a:lnTo>
                  <a:pt x="3596766" y="2326893"/>
                </a:lnTo>
                <a:lnTo>
                  <a:pt x="0" y="93090"/>
                </a:lnTo>
                <a:lnTo>
                  <a:pt x="0" y="0"/>
                </a:lnTo>
                <a:lnTo>
                  <a:pt x="3734434" y="2326893"/>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4"/>
          <p:cNvSpPr/>
          <p:nvPr/>
        </p:nvSpPr>
        <p:spPr>
          <a:xfrm>
            <a:off x="0" y="4624197"/>
            <a:ext cx="3596766" cy="2233802"/>
          </a:xfrm>
          <a:custGeom>
            <a:avLst/>
            <a:gdLst>
              <a:gd name="connsiteX0" fmla="*/ 3596766 w 3596766"/>
              <a:gd name="connsiteY0" fmla="*/ 2233802 h 2233802"/>
              <a:gd name="connsiteX1" fmla="*/ 3502025 w 3596766"/>
              <a:gd name="connsiteY1" fmla="*/ 2233802 h 2233802"/>
              <a:gd name="connsiteX2" fmla="*/ 0 w 3596766"/>
              <a:gd name="connsiteY2" fmla="*/ 64008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3502025" y="2233802"/>
                </a:lnTo>
                <a:lnTo>
                  <a:pt x="0" y="64008"/>
                </a:lnTo>
                <a:lnTo>
                  <a:pt x="0" y="0"/>
                </a:lnTo>
                <a:lnTo>
                  <a:pt x="3596766" y="223380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5"/>
          <p:cNvSpPr/>
          <p:nvPr/>
        </p:nvSpPr>
        <p:spPr>
          <a:xfrm>
            <a:off x="0" y="4688205"/>
            <a:ext cx="3502025" cy="2169794"/>
          </a:xfrm>
          <a:custGeom>
            <a:avLst/>
            <a:gdLst>
              <a:gd name="connsiteX0" fmla="*/ 3502025 w 3502025"/>
              <a:gd name="connsiteY0" fmla="*/ 2169794 h 2169794"/>
              <a:gd name="connsiteX1" fmla="*/ 3377184 w 3502025"/>
              <a:gd name="connsiteY1" fmla="*/ 2169794 h 2169794"/>
              <a:gd name="connsiteX2" fmla="*/ 0 w 3502025"/>
              <a:gd name="connsiteY2" fmla="*/ 84327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377184" y="2169794"/>
                </a:lnTo>
                <a:lnTo>
                  <a:pt x="0" y="84327"/>
                </a:lnTo>
                <a:lnTo>
                  <a:pt x="0" y="0"/>
                </a:lnTo>
                <a:lnTo>
                  <a:pt x="3502025" y="2169794"/>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6"/>
          <p:cNvSpPr/>
          <p:nvPr/>
        </p:nvSpPr>
        <p:spPr>
          <a:xfrm>
            <a:off x="0" y="4688205"/>
            <a:ext cx="3502025" cy="2169794"/>
          </a:xfrm>
          <a:custGeom>
            <a:avLst/>
            <a:gdLst>
              <a:gd name="connsiteX0" fmla="*/ 3502025 w 3502025"/>
              <a:gd name="connsiteY0" fmla="*/ 2169794 h 2169794"/>
              <a:gd name="connsiteX1" fmla="*/ 3454653 w 3502025"/>
              <a:gd name="connsiteY1" fmla="*/ 2169794 h 2169794"/>
              <a:gd name="connsiteX2" fmla="*/ 0 w 3502025"/>
              <a:gd name="connsiteY2" fmla="*/ 32003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454653" y="2169794"/>
                </a:lnTo>
                <a:lnTo>
                  <a:pt x="0" y="32003"/>
                </a:lnTo>
                <a:lnTo>
                  <a:pt x="0" y="0"/>
                </a:lnTo>
                <a:lnTo>
                  <a:pt x="3502025" y="2169794"/>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8"/>
          <p:cNvSpPr txBox="1"/>
          <p:nvPr/>
        </p:nvSpPr>
        <p:spPr>
          <a:xfrm>
            <a:off x="965911" y="1010500"/>
            <a:ext cx="10082866" cy="1950021"/>
          </a:xfrm>
          <a:prstGeom prst="rect">
            <a:avLst/>
          </a:prstGeom>
          <a:noFill/>
        </p:spPr>
        <p:txBody>
          <a:bodyPr wrap="square" lIns="0" tIns="0" rIns="0" bIns="0" rtlCol="0">
            <a:spAutoFit/>
          </a:bodyPr>
          <a:lstStyle/>
          <a:p>
            <a:pPr marL="0" hangingPunct="0">
              <a:lnSpc>
                <a:spcPct val="99166"/>
              </a:lnSpc>
            </a:pPr>
            <a:r>
              <a:rPr lang="en-US" altLang="zh-CN" sz="3200" b="1" spc="69" dirty="0" err="1" smtClean="0">
                <a:solidFill>
                  <a:srgbClr val="006EBF"/>
                </a:solidFill>
                <a:latin typeface="Arial" pitchFamily="34" charset="0"/>
                <a:cs typeface="Arial" pitchFamily="34" charset="0"/>
              </a:rPr>
              <a:t>Bốn</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bạn</a:t>
            </a:r>
            <a:r>
              <a:rPr lang="en-US" altLang="zh-CN" sz="3200" b="1" spc="69" dirty="0" smtClean="0">
                <a:solidFill>
                  <a:srgbClr val="006EBF"/>
                </a:solidFill>
                <a:latin typeface="Arial" pitchFamily="34" charset="0"/>
                <a:cs typeface="Arial" pitchFamily="34" charset="0"/>
              </a:rPr>
              <a:t> Chi, </a:t>
            </a:r>
            <a:r>
              <a:rPr lang="en-US" altLang="zh-CN" sz="3200" b="1" spc="69" dirty="0" err="1" smtClean="0">
                <a:solidFill>
                  <a:srgbClr val="006EBF"/>
                </a:solidFill>
                <a:latin typeface="Arial" pitchFamily="34" charset="0"/>
                <a:cs typeface="Arial" pitchFamily="34" charset="0"/>
              </a:rPr>
              <a:t>Hằng</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Trung</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Dũng</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cùng</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chơi</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cờ</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cá</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ngựa</a:t>
            </a:r>
            <a:r>
              <a:rPr lang="en-US" altLang="zh-CN" sz="3200" b="1" spc="69" dirty="0" smtClean="0">
                <a:solidFill>
                  <a:srgbClr val="006EBF"/>
                </a:solidFill>
                <a:latin typeface="Arial" pitchFamily="34" charset="0"/>
                <a:cs typeface="Arial" pitchFamily="34" charset="0"/>
              </a:rPr>
              <a:t>. Chi </a:t>
            </a:r>
            <a:r>
              <a:rPr lang="en-US" altLang="zh-CN" sz="3200" b="1" spc="69" dirty="0" err="1" smtClean="0">
                <a:solidFill>
                  <a:srgbClr val="006EBF"/>
                </a:solidFill>
                <a:latin typeface="Arial" pitchFamily="34" charset="0"/>
                <a:cs typeface="Arial" pitchFamily="34" charset="0"/>
              </a:rPr>
              <a:t>đã</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gieo</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xúc</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xắc</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khi</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đến</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lượt</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của</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mình</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Xác</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suất</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thực</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nghiệm</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để</a:t>
            </a:r>
            <a:r>
              <a:rPr lang="en-US" altLang="zh-CN" sz="3200" b="1" spc="69" dirty="0" smtClean="0">
                <a:solidFill>
                  <a:srgbClr val="006EBF"/>
                </a:solidFill>
                <a:latin typeface="Arial" pitchFamily="34" charset="0"/>
                <a:cs typeface="Arial" pitchFamily="34" charset="0"/>
              </a:rPr>
              <a:t> Chi </a:t>
            </a:r>
            <a:r>
              <a:rPr lang="en-US" altLang="zh-CN" sz="3200" b="1" spc="69" dirty="0" err="1" smtClean="0">
                <a:solidFill>
                  <a:srgbClr val="006EBF"/>
                </a:solidFill>
                <a:latin typeface="Arial" pitchFamily="34" charset="0"/>
                <a:cs typeface="Arial" pitchFamily="34" charset="0"/>
              </a:rPr>
              <a:t>gieo</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được</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mặt</a:t>
            </a:r>
            <a:r>
              <a:rPr lang="en-US" altLang="zh-CN" sz="3200" b="1" spc="69" dirty="0" smtClean="0">
                <a:solidFill>
                  <a:srgbClr val="006EBF"/>
                </a:solidFill>
                <a:latin typeface="Arial" pitchFamily="34" charset="0"/>
                <a:cs typeface="Arial" pitchFamily="34" charset="0"/>
              </a:rPr>
              <a:t> 1 </a:t>
            </a:r>
            <a:r>
              <a:rPr lang="en-US" altLang="zh-CN" sz="3200" b="1" spc="69" dirty="0" err="1" smtClean="0">
                <a:solidFill>
                  <a:srgbClr val="006EBF"/>
                </a:solidFill>
                <a:latin typeface="Arial" pitchFamily="34" charset="0"/>
                <a:cs typeface="Arial" pitchFamily="34" charset="0"/>
              </a:rPr>
              <a:t>chấm</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là</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bao</a:t>
            </a:r>
            <a:r>
              <a:rPr lang="en-US" altLang="zh-CN" sz="3200" b="1" spc="69" dirty="0" smtClean="0">
                <a:solidFill>
                  <a:srgbClr val="006EBF"/>
                </a:solidFill>
                <a:latin typeface="Arial" pitchFamily="34" charset="0"/>
                <a:cs typeface="Arial" pitchFamily="34" charset="0"/>
              </a:rPr>
              <a:t> </a:t>
            </a:r>
            <a:r>
              <a:rPr lang="en-US" altLang="zh-CN" sz="3200" b="1" spc="69" dirty="0" err="1" smtClean="0">
                <a:solidFill>
                  <a:srgbClr val="006EBF"/>
                </a:solidFill>
                <a:latin typeface="Arial" pitchFamily="34" charset="0"/>
                <a:cs typeface="Arial" pitchFamily="34" charset="0"/>
              </a:rPr>
              <a:t>nhiêu</a:t>
            </a:r>
            <a:r>
              <a:rPr lang="en-US" altLang="zh-CN" sz="3200" b="1" spc="34" dirty="0" smtClean="0">
                <a:solidFill>
                  <a:srgbClr val="006EBF"/>
                </a:solidFill>
                <a:latin typeface="Arial" pitchFamily="34" charset="0"/>
                <a:cs typeface="Arial" pitchFamily="34" charset="0"/>
              </a:rPr>
              <a:t> </a:t>
            </a:r>
            <a:r>
              <a:rPr lang="en-US" altLang="zh-CN" sz="3200" b="1" spc="-44" dirty="0" smtClean="0">
                <a:solidFill>
                  <a:srgbClr val="006EBF"/>
                </a:solidFill>
                <a:latin typeface="Arial" pitchFamily="34" charset="0"/>
                <a:cs typeface="Arial" pitchFamily="34" charset="0"/>
              </a:rPr>
              <a:t> </a:t>
            </a:r>
            <a:r>
              <a:rPr lang="en-US" altLang="zh-CN" sz="3200" b="1" dirty="0">
                <a:solidFill>
                  <a:srgbClr val="006EBF"/>
                </a:solidFill>
                <a:latin typeface="Arial" pitchFamily="34" charset="0"/>
                <a:ea typeface="Times New Roman"/>
                <a:cs typeface="Arial" pitchFamily="34" charset="0"/>
              </a:rPr>
              <a:t>?</a:t>
            </a:r>
          </a:p>
        </p:txBody>
      </p:sp>
      <p:sp>
        <p:nvSpPr>
          <p:cNvPr id="12" name="Freeform 9"/>
          <p:cNvSpPr/>
          <p:nvPr/>
        </p:nvSpPr>
        <p:spPr>
          <a:xfrm>
            <a:off x="69849" y="31750"/>
            <a:ext cx="5178555" cy="666750"/>
          </a:xfrm>
          <a:custGeom>
            <a:avLst/>
            <a:gdLst>
              <a:gd name="connsiteX0" fmla="*/ 13969 w 4197350"/>
              <a:gd name="connsiteY0" fmla="*/ 127507 h 666750"/>
              <a:gd name="connsiteX1" fmla="*/ 122936 w 4197350"/>
              <a:gd name="connsiteY1" fmla="*/ 18542 h 666750"/>
              <a:gd name="connsiteX2" fmla="*/ 4094479 w 4197350"/>
              <a:gd name="connsiteY2" fmla="*/ 18542 h 666750"/>
              <a:gd name="connsiteX3" fmla="*/ 4203446 w 4197350"/>
              <a:gd name="connsiteY3" fmla="*/ 127507 h 666750"/>
              <a:gd name="connsiteX4" fmla="*/ 4203446 w 4197350"/>
              <a:gd name="connsiteY4" fmla="*/ 563372 h 666750"/>
              <a:gd name="connsiteX5" fmla="*/ 4094479 w 4197350"/>
              <a:gd name="connsiteY5" fmla="*/ 672338 h 666750"/>
              <a:gd name="connsiteX6" fmla="*/ 122936 w 4197350"/>
              <a:gd name="connsiteY6" fmla="*/ 672338 h 666750"/>
              <a:gd name="connsiteX7" fmla="*/ 13969 w 4197350"/>
              <a:gd name="connsiteY7" fmla="*/ 563372 h 666750"/>
              <a:gd name="connsiteX8" fmla="*/ 13969 w 4197350"/>
              <a:gd name="connsiteY8" fmla="*/ 12750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350" h="666750">
                <a:moveTo>
                  <a:pt x="13969" y="127507"/>
                </a:moveTo>
                <a:cubicBezTo>
                  <a:pt x="13969" y="67310"/>
                  <a:pt x="62750" y="18542"/>
                  <a:pt x="122936" y="18542"/>
                </a:cubicBezTo>
                <a:lnTo>
                  <a:pt x="4094479" y="18542"/>
                </a:lnTo>
                <a:cubicBezTo>
                  <a:pt x="4154678" y="18542"/>
                  <a:pt x="4203446" y="67310"/>
                  <a:pt x="4203446" y="127507"/>
                </a:cubicBezTo>
                <a:lnTo>
                  <a:pt x="4203446" y="563372"/>
                </a:lnTo>
                <a:cubicBezTo>
                  <a:pt x="4203446" y="623570"/>
                  <a:pt x="4154678" y="672338"/>
                  <a:pt x="4094479" y="672338"/>
                </a:cubicBezTo>
                <a:lnTo>
                  <a:pt x="122936" y="672338"/>
                </a:lnTo>
                <a:cubicBezTo>
                  <a:pt x="62750" y="672338"/>
                  <a:pt x="13969" y="623570"/>
                  <a:pt x="13969" y="563372"/>
                </a:cubicBezTo>
                <a:lnTo>
                  <a:pt x="13969" y="127507"/>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dirty="0" smtClean="0">
                <a:latin typeface="Arial" pitchFamily="34" charset="0"/>
                <a:cs typeface="Arial" pitchFamily="34" charset="0"/>
              </a:rPr>
              <a:t>HOẠT ĐỘNG MỞ ĐẦU</a:t>
            </a:r>
            <a:endParaRPr lang="en-US" sz="3200" dirty="0">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516" y="3012511"/>
            <a:ext cx="5253555" cy="38454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2"/>
          <a:stretch>
            <a:fillRect/>
          </a:stretch>
        </p:blipFill>
        <p:spPr>
          <a:xfrm>
            <a:off x="9403080" y="5417820"/>
            <a:ext cx="2103120" cy="1440180"/>
          </a:xfrm>
          <a:prstGeom prst="rect">
            <a:avLst/>
          </a:prstGeom>
        </p:spPr>
      </p:pic>
      <p:pic>
        <p:nvPicPr>
          <p:cNvPr id="62" name="Picture 62"/>
          <p:cNvPicPr>
            <a:picLocks noChangeAspect="1"/>
          </p:cNvPicPr>
          <p:nvPr/>
        </p:nvPicPr>
        <p:blipFill>
          <a:blip r:embed="rId3"/>
          <a:stretch>
            <a:fillRect/>
          </a:stretch>
        </p:blipFill>
        <p:spPr>
          <a:xfrm>
            <a:off x="487263" y="3747175"/>
            <a:ext cx="2406250" cy="1670645"/>
          </a:xfrm>
          <a:prstGeom prst="rect">
            <a:avLst/>
          </a:prstGeom>
        </p:spPr>
      </p:pic>
      <p:sp>
        <p:nvSpPr>
          <p:cNvPr id="2" name="Freeform 62"/>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3"/>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4"/>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5"/>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6"/>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8"/>
          <p:cNvSpPr txBox="1"/>
          <p:nvPr/>
        </p:nvSpPr>
        <p:spPr>
          <a:xfrm>
            <a:off x="3043825" y="0"/>
            <a:ext cx="8868427" cy="8522846"/>
          </a:xfrm>
          <a:prstGeom prst="rect">
            <a:avLst/>
          </a:prstGeom>
          <a:noFill/>
        </p:spPr>
        <p:txBody>
          <a:bodyPr wrap="square" lIns="0" tIns="0" rIns="0" bIns="0" rtlCol="0">
            <a:spAutoFit/>
          </a:bodyPr>
          <a:lstStyle/>
          <a:p>
            <a:pPr marL="0" indent="620268">
              <a:lnSpc>
                <a:spcPct val="100000"/>
              </a:lnSpc>
            </a:pPr>
            <a:endParaRPr lang="en-US" altLang="zh-CN" sz="2800" b="1" dirty="0">
              <a:solidFill>
                <a:srgbClr val="006EBF"/>
              </a:solidFill>
              <a:latin typeface="Arial" pitchFamily="34" charset="0"/>
              <a:ea typeface="Times New Roman"/>
              <a:cs typeface="Arial" pitchFamily="34" charset="0"/>
            </a:endParaRPr>
          </a:p>
          <a:p>
            <a:pPr marL="0" indent="620268">
              <a:lnSpc>
                <a:spcPct val="100000"/>
              </a:lnSpc>
            </a:pPr>
            <a:r>
              <a:rPr lang="en-US" altLang="zh-CN" sz="2800" b="1" dirty="0" smtClean="0">
                <a:solidFill>
                  <a:srgbClr val="006EBF"/>
                </a:solidFill>
                <a:latin typeface="Arial" pitchFamily="34" charset="0"/>
                <a:ea typeface="Times New Roman"/>
                <a:cs typeface="Arial" pitchFamily="34" charset="0"/>
              </a:rPr>
              <a:t>Tung </a:t>
            </a:r>
            <a:r>
              <a:rPr lang="en-US" altLang="zh-CN" sz="2800" b="1" dirty="0" err="1" smtClean="0">
                <a:solidFill>
                  <a:srgbClr val="006EBF"/>
                </a:solidFill>
                <a:latin typeface="Arial" pitchFamily="34" charset="0"/>
                <a:ea typeface="Times New Roman"/>
                <a:cs typeface="Arial" pitchFamily="34" charset="0"/>
              </a:rPr>
              <a:t>một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đồng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a:t>
            </a:r>
            <a:r>
              <a:rPr lang="en-US" altLang="zh-CN" sz="2800" b="1" dirty="0" smtClean="0">
                <a:solidFill>
                  <a:srgbClr val="006EBF"/>
                </a:solidFill>
                <a:latin typeface="Arial" pitchFamily="34" charset="0"/>
                <a:ea typeface="Times New Roman"/>
                <a:cs typeface="Arial" pitchFamily="34" charset="0"/>
              </a:rPr>
              <a:t> 8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liên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tiếp</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bạn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Hòa</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có</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kết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quả</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thống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kê</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như</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bên</a:t>
            </a:r>
            <a:r>
              <a:rPr lang="en-US" altLang="zh-CN" sz="2800" b="1" dirty="0" smtClean="0">
                <a:solidFill>
                  <a:srgbClr val="006EBF"/>
                </a:solidFill>
                <a:latin typeface="Arial" pitchFamily="34" charset="0"/>
                <a:ea typeface="Times New Roman"/>
                <a:cs typeface="Arial" pitchFamily="34" charset="0"/>
              </a:rPr>
              <a:t>:</a:t>
            </a:r>
          </a:p>
          <a:p>
            <a:pPr marL="0" indent="620268">
              <a:lnSpc>
                <a:spcPct val="100000"/>
              </a:lnSpc>
            </a:pPr>
            <a:endParaRPr lang="en-US" altLang="zh-CN" sz="2800" b="1" dirty="0">
              <a:solidFill>
                <a:srgbClr val="006EBF"/>
              </a:solidFill>
              <a:latin typeface="Arial" pitchFamily="34" charset="0"/>
              <a:ea typeface="Times New Roman"/>
              <a:cs typeface="Arial" pitchFamily="34" charset="0"/>
            </a:endParaRPr>
          </a:p>
          <a:p>
            <a:pPr marL="0" indent="620268">
              <a:lnSpc>
                <a:spcPct val="100000"/>
              </a:lnSpc>
            </a:pPr>
            <a:endParaRPr lang="en-US" altLang="zh-CN" sz="2800" b="1" dirty="0" smtClean="0">
              <a:solidFill>
                <a:srgbClr val="006EBF"/>
              </a:solidFill>
              <a:latin typeface="Arial" pitchFamily="34" charset="0"/>
              <a:ea typeface="Times New Roman"/>
              <a:cs typeface="Arial" pitchFamily="34" charset="0"/>
            </a:endParaRPr>
          </a:p>
          <a:p>
            <a:pPr marL="0" indent="620268">
              <a:lnSpc>
                <a:spcPct val="100000"/>
              </a:lnSpc>
            </a:pPr>
            <a:endParaRPr lang="en-US" altLang="zh-CN" sz="2800" b="1" dirty="0">
              <a:solidFill>
                <a:srgbClr val="006EBF"/>
              </a:solidFill>
              <a:latin typeface="Arial" pitchFamily="34" charset="0"/>
              <a:ea typeface="Times New Roman"/>
              <a:cs typeface="Arial" pitchFamily="34" charset="0"/>
            </a:endParaRPr>
          </a:p>
          <a:p>
            <a:pPr marL="0" indent="620268">
              <a:lnSpc>
                <a:spcPct val="100000"/>
              </a:lnSpc>
            </a:pPr>
            <a:endParaRPr lang="en-US" altLang="zh-CN" sz="2800" b="1" dirty="0" smtClean="0">
              <a:solidFill>
                <a:srgbClr val="006EBF"/>
              </a:solidFill>
              <a:latin typeface="Arial" pitchFamily="34" charset="0"/>
              <a:ea typeface="Times New Roman"/>
              <a:cs typeface="Arial" pitchFamily="34" charset="0"/>
            </a:endParaRPr>
          </a:p>
          <a:p>
            <a:pPr marL="0" indent="620268" algn="ctr">
              <a:lnSpc>
                <a:spcPct val="100000"/>
              </a:lnSpc>
            </a:pPr>
            <a:endParaRPr lang="en-US" altLang="zh-CN" sz="2800" b="1" dirty="0">
              <a:solidFill>
                <a:srgbClr val="006EBF"/>
              </a:solidFill>
              <a:latin typeface="Arial" pitchFamily="34" charset="0"/>
              <a:ea typeface="Times New Roman"/>
              <a:cs typeface="Arial" pitchFamily="34" charset="0"/>
            </a:endParaRPr>
          </a:p>
          <a:p>
            <a:pPr marL="0" indent="620268">
              <a:lnSpc>
                <a:spcPct val="100000"/>
              </a:lnSpc>
            </a:pPr>
            <a:endParaRPr lang="en-US" altLang="zh-CN" sz="2800" b="1" dirty="0" smtClean="0">
              <a:solidFill>
                <a:srgbClr val="006EBF"/>
              </a:solidFill>
              <a:latin typeface="Arial" pitchFamily="34" charset="0"/>
              <a:ea typeface="Times New Roman"/>
              <a:cs typeface="Arial" pitchFamily="34" charset="0"/>
            </a:endParaRPr>
          </a:p>
          <a:p>
            <a:pPr marL="0" indent="620268">
              <a:lnSpc>
                <a:spcPct val="100000"/>
              </a:lnSpc>
            </a:pPr>
            <a:r>
              <a:rPr lang="en-US" altLang="zh-CN" sz="2800" b="1" dirty="0" smtClean="0">
                <a:solidFill>
                  <a:srgbClr val="006EBF"/>
                </a:solidFill>
                <a:latin typeface="Arial" pitchFamily="34" charset="0"/>
                <a:ea typeface="Times New Roman"/>
                <a:cs typeface="Arial" pitchFamily="34" charset="0"/>
              </a:rPr>
              <a:t>a</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Hãy</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đếm</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xuất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hiện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mặt</a:t>
            </a:r>
            <a:r>
              <a:rPr lang="en-US" altLang="zh-CN" sz="2800" b="1" dirty="0" smtClean="0">
                <a:solidFill>
                  <a:srgbClr val="006EBF"/>
                </a:solidFill>
                <a:latin typeface="Arial" pitchFamily="34" charset="0"/>
                <a:ea typeface="Times New Roman"/>
                <a:cs typeface="Arial" pitchFamily="34" charset="0"/>
              </a:rPr>
              <a:t> N </a:t>
            </a:r>
            <a:r>
              <a:rPr lang="en-US" altLang="zh-CN" sz="2800" b="1" dirty="0" err="1" smtClean="0">
                <a:solidFill>
                  <a:srgbClr val="006EBF"/>
                </a:solidFill>
                <a:latin typeface="Arial" pitchFamily="34" charset="0"/>
                <a:ea typeface="Times New Roman"/>
                <a:cs typeface="Arial" pitchFamily="34" charset="0"/>
              </a:rPr>
              <a:t>và</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xuất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hiện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mặt</a:t>
            </a:r>
            <a:r>
              <a:rPr lang="en-US" altLang="zh-CN" sz="2800" b="1" dirty="0" smtClean="0">
                <a:solidFill>
                  <a:srgbClr val="006EBF"/>
                </a:solidFill>
                <a:latin typeface="Arial" pitchFamily="34" charset="0"/>
                <a:ea typeface="Times New Roman"/>
                <a:cs typeface="Arial" pitchFamily="34" charset="0"/>
              </a:rPr>
              <a:t> S </a:t>
            </a:r>
            <a:r>
              <a:rPr lang="en-US" altLang="zh-CN" sz="2800" b="1" dirty="0" err="1" smtClean="0">
                <a:solidFill>
                  <a:srgbClr val="006EBF"/>
                </a:solidFill>
                <a:latin typeface="Arial" pitchFamily="34" charset="0"/>
                <a:ea typeface="Times New Roman"/>
                <a:cs typeface="Arial" pitchFamily="34" charset="0"/>
              </a:rPr>
              <a:t>sau</a:t>
            </a:r>
            <a:r>
              <a:rPr lang="en-US" altLang="zh-CN" sz="2800" b="1" dirty="0" smtClean="0">
                <a:solidFill>
                  <a:srgbClr val="006EBF"/>
                </a:solidFill>
                <a:latin typeface="Arial" pitchFamily="34" charset="0"/>
                <a:ea typeface="Times New Roman"/>
                <a:cs typeface="Arial" pitchFamily="34" charset="0"/>
              </a:rPr>
              <a:t> 8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tung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đồng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a:t>
            </a:r>
            <a:r>
              <a:rPr lang="en-US" altLang="zh-CN" sz="2800" b="1" dirty="0" smtClean="0">
                <a:solidFill>
                  <a:srgbClr val="006EBF"/>
                </a:solidFill>
                <a:latin typeface="Arial" pitchFamily="34" charset="0"/>
                <a:ea typeface="Times New Roman"/>
                <a:cs typeface="Arial" pitchFamily="34" charset="0"/>
              </a:rPr>
              <a:t>.</a:t>
            </a:r>
          </a:p>
          <a:p>
            <a:pPr marL="0" indent="620268">
              <a:lnSpc>
                <a:spcPct val="100000"/>
              </a:lnSpc>
            </a:pPr>
            <a:r>
              <a:rPr lang="en-US" altLang="zh-CN" sz="2800" b="1" dirty="0" smtClean="0">
                <a:solidFill>
                  <a:srgbClr val="006EBF"/>
                </a:solidFill>
                <a:latin typeface="Arial" pitchFamily="34" charset="0"/>
                <a:ea typeface="Times New Roman"/>
                <a:cs typeface="Arial" pitchFamily="34" charset="0"/>
              </a:rPr>
              <a:t>b, </a:t>
            </a:r>
            <a:r>
              <a:rPr lang="en-US" altLang="zh-CN" sz="2800" b="1" dirty="0" err="1" smtClean="0">
                <a:solidFill>
                  <a:srgbClr val="006EBF"/>
                </a:solidFill>
                <a:latin typeface="Arial" pitchFamily="34" charset="0"/>
                <a:ea typeface="Times New Roman"/>
                <a:cs typeface="Arial" pitchFamily="34" charset="0"/>
              </a:rPr>
              <a:t>Viết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tỉ</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của</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xuất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hiệ</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mặt</a:t>
            </a:r>
            <a:r>
              <a:rPr lang="en-US" altLang="zh-CN" sz="2800" b="1" dirty="0" smtClean="0">
                <a:solidFill>
                  <a:srgbClr val="006EBF"/>
                </a:solidFill>
                <a:latin typeface="Arial" pitchFamily="34" charset="0"/>
                <a:ea typeface="Times New Roman"/>
                <a:cs typeface="Arial" pitchFamily="34" charset="0"/>
              </a:rPr>
              <a:t> N </a:t>
            </a:r>
            <a:r>
              <a:rPr lang="en-US" altLang="zh-CN" sz="2800" b="1" dirty="0" err="1" smtClean="0">
                <a:solidFill>
                  <a:srgbClr val="006EBF"/>
                </a:solidFill>
                <a:latin typeface="Arial" pitchFamily="34" charset="0"/>
                <a:ea typeface="Times New Roman"/>
                <a:cs typeface="Arial" pitchFamily="34" charset="0"/>
              </a:rPr>
              <a:t>và</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tổng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tung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đồng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a:t>
            </a:r>
            <a:r>
              <a:rPr lang="en-US" altLang="zh-CN" sz="2800" b="1" dirty="0" smtClean="0">
                <a:solidFill>
                  <a:srgbClr val="006EBF"/>
                </a:solidFill>
                <a:latin typeface="Arial" pitchFamily="34" charset="0"/>
                <a:ea typeface="Times New Roman"/>
                <a:cs typeface="Arial" pitchFamily="34" charset="0"/>
              </a:rPr>
              <a:t>.</a:t>
            </a:r>
          </a:p>
          <a:p>
            <a:pPr marL="0" indent="620268">
              <a:lnSpc>
                <a:spcPct val="100000"/>
              </a:lnSpc>
            </a:pPr>
            <a:r>
              <a:rPr lang="en-US" altLang="zh-CN" sz="2800" b="1" dirty="0" smtClean="0">
                <a:solidFill>
                  <a:srgbClr val="006EBF"/>
                </a:solidFill>
                <a:latin typeface="Arial" pitchFamily="34" charset="0"/>
                <a:ea typeface="Times New Roman"/>
                <a:cs typeface="Arial" pitchFamily="34" charset="0"/>
              </a:rPr>
              <a:t>c, </a:t>
            </a:r>
            <a:r>
              <a:rPr lang="en-US" altLang="zh-CN" sz="2800" b="1" dirty="0" err="1" smtClean="0">
                <a:solidFill>
                  <a:srgbClr val="006EBF"/>
                </a:solidFill>
                <a:latin typeface="Arial" pitchFamily="34" charset="0"/>
                <a:ea typeface="Times New Roman"/>
                <a:cs typeface="Arial" pitchFamily="34" charset="0"/>
              </a:rPr>
              <a:t>Viết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tỉ</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của</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xuất</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hiện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mặt</a:t>
            </a:r>
            <a:r>
              <a:rPr lang="en-US" altLang="zh-CN" sz="2800" b="1" dirty="0" smtClean="0">
                <a:solidFill>
                  <a:srgbClr val="006EBF"/>
                </a:solidFill>
                <a:latin typeface="Arial" pitchFamily="34" charset="0"/>
                <a:ea typeface="Times New Roman"/>
                <a:cs typeface="Arial" pitchFamily="34" charset="0"/>
              </a:rPr>
              <a:t> S </a:t>
            </a:r>
            <a:r>
              <a:rPr lang="en-US" altLang="zh-CN" sz="2800" b="1" dirty="0" err="1" smtClean="0">
                <a:solidFill>
                  <a:srgbClr val="006EBF"/>
                </a:solidFill>
                <a:latin typeface="Arial" pitchFamily="34" charset="0"/>
                <a:ea typeface="Times New Roman"/>
                <a:cs typeface="Arial" pitchFamily="34" charset="0"/>
              </a:rPr>
              <a:t>và</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tổng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số</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lần</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tung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đồng</a:t>
            </a:r>
            <a:r>
              <a:rPr lang="en-US" altLang="zh-CN" sz="2800" b="1" dirty="0" smtClean="0">
                <a:solidFill>
                  <a:srgbClr val="006EBF"/>
                </a:solidFill>
                <a:latin typeface="Arial" pitchFamily="34" charset="0"/>
                <a:ea typeface="Times New Roman"/>
                <a:cs typeface="Arial" pitchFamily="34" charset="0"/>
              </a:rPr>
              <a:t> </a:t>
            </a:r>
            <a:r>
              <a:rPr lang="en-US" altLang="zh-CN" sz="2800" b="1" dirty="0" err="1" smtClean="0">
                <a:solidFill>
                  <a:srgbClr val="006EBF"/>
                </a:solidFill>
                <a:latin typeface="Arial" pitchFamily="34" charset="0"/>
                <a:ea typeface="Times New Roman"/>
                <a:cs typeface="Arial" pitchFamily="34" charset="0"/>
              </a:rPr>
              <a:t>xu</a:t>
            </a:r>
            <a:r>
              <a:rPr lang="en-US" altLang="zh-CN" sz="2800" b="1" dirty="0" smtClean="0">
                <a:solidFill>
                  <a:srgbClr val="006EBF"/>
                </a:solidFill>
                <a:latin typeface="Arial" pitchFamily="34" charset="0"/>
                <a:ea typeface="Times New Roman"/>
                <a:cs typeface="Arial" pitchFamily="34" charset="0"/>
              </a:rPr>
              <a:t>.</a:t>
            </a:r>
          </a:p>
          <a:p>
            <a:pPr marL="0" indent="620268">
              <a:lnSpc>
                <a:spcPct val="100000"/>
              </a:lnSpc>
            </a:pPr>
            <a:endParaRPr lang="en-US" altLang="zh-CN" sz="2800" b="1" dirty="0">
              <a:solidFill>
                <a:srgbClr val="006EBF"/>
              </a:solidFill>
              <a:latin typeface="Arial" pitchFamily="34" charset="0"/>
              <a:ea typeface="Times New Roman"/>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000"/>
              </a:lnSpc>
            </a:pPr>
            <a:endParaRPr lang="en-US" sz="2800" dirty="0" smtClean="0">
              <a:latin typeface="Arial" pitchFamily="34" charset="0"/>
              <a:cs typeface="Arial" pitchFamily="34" charset="0"/>
            </a:endParaRPr>
          </a:p>
          <a:p>
            <a:pPr>
              <a:lnSpc>
                <a:spcPts val="1739"/>
              </a:lnSpc>
            </a:pPr>
            <a:endParaRPr lang="en-US" sz="2800" dirty="0" smtClean="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280556"/>
              </p:ext>
            </p:extLst>
          </p:nvPr>
        </p:nvGraphicFramePr>
        <p:xfrm>
          <a:off x="4559475" y="1293535"/>
          <a:ext cx="6250487" cy="2453640"/>
        </p:xfrm>
        <a:graphic>
          <a:graphicData uri="http://schemas.openxmlformats.org/drawingml/2006/table">
            <a:tbl>
              <a:tblPr firstRow="1" firstCol="1" bandRow="1"/>
              <a:tblGrid>
                <a:gridCol w="835957"/>
                <a:gridCol w="2067893"/>
                <a:gridCol w="748146"/>
                <a:gridCol w="2598491"/>
              </a:tblGrid>
              <a:tr h="686150">
                <a:tc>
                  <a:txBody>
                    <a:bodyPr/>
                    <a:lstStyle/>
                    <a:p>
                      <a:pPr algn="just">
                        <a:lnSpc>
                          <a:spcPct val="115000"/>
                        </a:lnSpc>
                        <a:spcAft>
                          <a:spcPts val="0"/>
                        </a:spcAft>
                      </a:pPr>
                      <a:r>
                        <a:rPr lang="en-US" sz="2000" b="1" dirty="0" err="1">
                          <a:solidFill>
                            <a:srgbClr val="FF0000"/>
                          </a:solidFill>
                          <a:effectLst/>
                          <a:latin typeface="Times New Roman"/>
                          <a:ea typeface="Times New Roman"/>
                          <a:cs typeface="Times New Roman"/>
                        </a:rPr>
                        <a:t>Lần</a:t>
                      </a:r>
                      <a:r>
                        <a:rPr lang="en-US" sz="2000" b="1" dirty="0">
                          <a:solidFill>
                            <a:srgbClr val="FF0000"/>
                          </a:solidFill>
                          <a:effectLst/>
                          <a:latin typeface="Times New Roman"/>
                          <a:ea typeface="Times New Roman"/>
                          <a:cs typeface="Times New Roman"/>
                        </a:rPr>
                        <a:t> </a:t>
                      </a:r>
                      <a:r>
                        <a:rPr lang="en-US" sz="2000" b="1" dirty="0" err="1">
                          <a:solidFill>
                            <a:srgbClr val="FF0000"/>
                          </a:solidFill>
                          <a:effectLst/>
                          <a:latin typeface="Times New Roman"/>
                          <a:ea typeface="Times New Roman"/>
                          <a:cs typeface="Times New Roman"/>
                        </a:rPr>
                        <a:t>tung</a:t>
                      </a: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err="1">
                          <a:solidFill>
                            <a:srgbClr val="FF0000"/>
                          </a:solidFill>
                          <a:effectLst/>
                          <a:latin typeface="Times New Roman"/>
                          <a:ea typeface="Times New Roman"/>
                          <a:cs typeface="Times New Roman"/>
                        </a:rPr>
                        <a:t>Kết</a:t>
                      </a:r>
                      <a:r>
                        <a:rPr lang="en-US" sz="2000" b="1" dirty="0">
                          <a:solidFill>
                            <a:srgbClr val="FF0000"/>
                          </a:solidFill>
                          <a:effectLst/>
                          <a:latin typeface="Times New Roman"/>
                          <a:ea typeface="Times New Roman"/>
                          <a:cs typeface="Times New Roman"/>
                        </a:rPr>
                        <a:t> </a:t>
                      </a:r>
                      <a:r>
                        <a:rPr lang="en-US" sz="2000" b="1" dirty="0" err="1">
                          <a:solidFill>
                            <a:srgbClr val="FF0000"/>
                          </a:solidFill>
                          <a:effectLst/>
                          <a:latin typeface="Times New Roman"/>
                          <a:ea typeface="Times New Roman"/>
                          <a:cs typeface="Times New Roman"/>
                        </a:rPr>
                        <a:t>quả</a:t>
                      </a: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2000" b="1" dirty="0" err="1" smtClean="0">
                          <a:solidFill>
                            <a:srgbClr val="FF0000"/>
                          </a:solidFill>
                          <a:effectLst/>
                          <a:latin typeface="Times New Roman"/>
                          <a:ea typeface="Times New Roman"/>
                          <a:cs typeface="Times New Roman"/>
                        </a:rPr>
                        <a:t>Lần</a:t>
                      </a:r>
                      <a:r>
                        <a:rPr lang="en-US" sz="2000" b="1" dirty="0" smtClean="0">
                          <a:solidFill>
                            <a:srgbClr val="FF0000"/>
                          </a:solidFill>
                          <a:effectLst/>
                          <a:latin typeface="Times New Roman"/>
                          <a:ea typeface="Times New Roman"/>
                          <a:cs typeface="Times New Roman"/>
                        </a:rPr>
                        <a:t> </a:t>
                      </a:r>
                      <a:r>
                        <a:rPr lang="en-US" sz="2000" b="1" dirty="0" err="1" smtClean="0">
                          <a:solidFill>
                            <a:srgbClr val="FF0000"/>
                          </a:solidFill>
                          <a:effectLst/>
                          <a:latin typeface="Times New Roman"/>
                          <a:ea typeface="Times New Roman"/>
                          <a:cs typeface="Times New Roman"/>
                        </a:rPr>
                        <a:t>tung</a:t>
                      </a:r>
                      <a:endParaRPr lang="en-US" sz="2000" b="1" dirty="0" smtClean="0">
                        <a:solidFill>
                          <a:srgbClr val="FF0000"/>
                        </a:solidFill>
                        <a:effectLst/>
                        <a:latin typeface="Times New Roman"/>
                        <a:ea typeface="Times New Roman"/>
                        <a:cs typeface="Times New Roman"/>
                      </a:endParaRPr>
                    </a:p>
                    <a:p>
                      <a:pPr algn="just">
                        <a:lnSpc>
                          <a:spcPct val="115000"/>
                        </a:lnSpc>
                        <a:spcAft>
                          <a:spcPts val="0"/>
                        </a:spcAft>
                      </a:pP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2000" b="1" dirty="0" err="1" smtClean="0">
                          <a:solidFill>
                            <a:srgbClr val="FF0000"/>
                          </a:solidFill>
                          <a:effectLst/>
                          <a:latin typeface="Times New Roman"/>
                          <a:ea typeface="Times New Roman"/>
                          <a:cs typeface="Times New Roman"/>
                        </a:rPr>
                        <a:t>Kết</a:t>
                      </a:r>
                      <a:r>
                        <a:rPr lang="en-US" sz="2000" b="1" dirty="0" smtClean="0">
                          <a:solidFill>
                            <a:srgbClr val="FF0000"/>
                          </a:solidFill>
                          <a:effectLst/>
                          <a:latin typeface="Times New Roman"/>
                          <a:ea typeface="Times New Roman"/>
                          <a:cs typeface="Times New Roman"/>
                        </a:rPr>
                        <a:t> </a:t>
                      </a:r>
                      <a:r>
                        <a:rPr lang="en-US" sz="2000" b="1" dirty="0" err="1" smtClean="0">
                          <a:solidFill>
                            <a:srgbClr val="FF0000"/>
                          </a:solidFill>
                          <a:effectLst/>
                          <a:latin typeface="Times New Roman"/>
                          <a:ea typeface="Times New Roman"/>
                          <a:cs typeface="Times New Roman"/>
                        </a:rPr>
                        <a:t>quả</a:t>
                      </a:r>
                      <a:endParaRPr lang="en-US" sz="2000" b="1" dirty="0" smtClean="0">
                        <a:solidFill>
                          <a:srgbClr val="FF0000"/>
                        </a:solidFill>
                        <a:effectLst/>
                        <a:latin typeface="Times New Roman"/>
                        <a:ea typeface="Times New Roman"/>
                        <a:cs typeface="Times New Roman"/>
                      </a:endParaRPr>
                    </a:p>
                    <a:p>
                      <a:pPr algn="just">
                        <a:lnSpc>
                          <a:spcPct val="115000"/>
                        </a:lnSpc>
                        <a:spcAft>
                          <a:spcPts val="0"/>
                        </a:spcAft>
                      </a:pP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a:ea typeface="Times New Roman"/>
                          <a:cs typeface="Times New Roman"/>
                        </a:rPr>
                        <a:t>1</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N</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a:ea typeface="Times New Roman"/>
                          <a:cs typeface="Times New Roman"/>
                        </a:rPr>
                        <a:t>5</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S</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a:ea typeface="Times New Roman"/>
                          <a:cs typeface="Times New Roman"/>
                        </a:rPr>
                        <a:t>2</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N</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a:ea typeface="Times New Roman"/>
                          <a:cs typeface="Times New Roman"/>
                        </a:rPr>
                        <a:t>6</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N</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a:ea typeface="Times New Roman"/>
                          <a:cs typeface="Times New Roman"/>
                        </a:rPr>
                        <a:t>3</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S</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a:ea typeface="Times New Roman"/>
                          <a:cs typeface="Times New Roman"/>
                        </a:rPr>
                        <a:t>7</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N</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a:ea typeface="Times New Roman"/>
                          <a:cs typeface="Times New Roman"/>
                        </a:rPr>
                        <a:t>4</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N</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a:ea typeface="Times New Roman"/>
                          <a:cs typeface="Times New Roman"/>
                        </a:rPr>
                        <a:t>8</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mặt</a:t>
                      </a:r>
                      <a:r>
                        <a:rPr lang="en-US" sz="2000" baseline="0" dirty="0" smtClean="0">
                          <a:effectLst/>
                          <a:latin typeface="Times New Roman"/>
                          <a:ea typeface="Times New Roman"/>
                          <a:cs typeface="Times New Roman"/>
                        </a:rPr>
                        <a:t> S</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31264" y="-14631"/>
            <a:ext cx="10094348"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I. XÁC SUẤT THỰC NGHIỆM TRONG TRÒ CHƠI TUNG ĐỒNG XU</a:t>
            </a:r>
            <a:endParaRPr lang="en-US"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2"/>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8"/>
          <p:cNvPicPr>
            <a:picLocks noChangeAspect="1"/>
          </p:cNvPicPr>
          <p:nvPr/>
        </p:nvPicPr>
        <p:blipFill>
          <a:blip r:embed="rId3"/>
          <a:stretch>
            <a:fillRect/>
          </a:stretch>
        </p:blipFill>
        <p:spPr>
          <a:xfrm>
            <a:off x="5348614" y="-25052"/>
            <a:ext cx="1503124" cy="124007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82546520"/>
              </p:ext>
            </p:extLst>
          </p:nvPr>
        </p:nvGraphicFramePr>
        <p:xfrm>
          <a:off x="1622901" y="1000760"/>
          <a:ext cx="9625472" cy="5730240"/>
        </p:xfrm>
        <a:graphic>
          <a:graphicData uri="http://schemas.openxmlformats.org/drawingml/2006/table">
            <a:tbl>
              <a:tblPr firstRow="1" bandRow="1">
                <a:tableStyleId>{5C22544A-7EE6-4342-B048-85BDC9FD1C3A}</a:tableStyleId>
              </a:tblPr>
              <a:tblGrid>
                <a:gridCol w="9625472"/>
              </a:tblGrid>
              <a:tr h="2075165">
                <a:tc>
                  <a:txBody>
                    <a:bodyPr/>
                    <a:lstStyle/>
                    <a:p>
                      <a:r>
                        <a:rPr lang="en-US" sz="2800" dirty="0" smtClean="0">
                          <a:solidFill>
                            <a:schemeClr val="tx1"/>
                          </a:solidFill>
                          <a:latin typeface="Arial" pitchFamily="34" charset="0"/>
                          <a:cs typeface="Arial" pitchFamily="34" charset="0"/>
                        </a:rPr>
                        <a:t>*</a:t>
                      </a:r>
                      <a:r>
                        <a:rPr lang="en-US" sz="2800" dirty="0" err="1" smtClean="0">
                          <a:solidFill>
                            <a:schemeClr val="tx1"/>
                          </a:solidFill>
                          <a:latin typeface="Arial" pitchFamily="34" charset="0"/>
                          <a:cs typeface="Arial" pitchFamily="34" charset="0"/>
                        </a:rPr>
                        <a:t>Xác</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suất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thực</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nghiệm</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xuất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hiện</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mặt</a:t>
                      </a:r>
                      <a:r>
                        <a:rPr lang="en-US" sz="2800" baseline="0" dirty="0" smtClean="0">
                          <a:solidFill>
                            <a:schemeClr val="tx1"/>
                          </a:solidFill>
                          <a:latin typeface="Arial" pitchFamily="34" charset="0"/>
                          <a:cs typeface="Arial" pitchFamily="34" charset="0"/>
                        </a:rPr>
                        <a:t> S </a:t>
                      </a:r>
                      <a:r>
                        <a:rPr lang="en-US" sz="2800" baseline="0" dirty="0" err="1" smtClean="0">
                          <a:solidFill>
                            <a:schemeClr val="tx1"/>
                          </a:solidFill>
                          <a:latin typeface="Arial" pitchFamily="34" charset="0"/>
                          <a:cs typeface="Arial" pitchFamily="34" charset="0"/>
                        </a:rPr>
                        <a:t>khi</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tung</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đồng</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xu</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nhiều</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lần</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bằng</a:t>
                      </a:r>
                      <a:r>
                        <a:rPr lang="en-US" sz="2800" baseline="0" dirty="0" smtClean="0">
                          <a:solidFill>
                            <a:schemeClr val="tx1"/>
                          </a:solidFill>
                          <a:latin typeface="Arial" pitchFamily="34" charset="0"/>
                          <a:cs typeface="Arial" pitchFamily="34" charset="0"/>
                        </a:rPr>
                        <a:t>:</a:t>
                      </a:r>
                    </a:p>
                    <a:p>
                      <a:r>
                        <a:rPr lang="en-US" sz="2800" baseline="0" dirty="0" smtClean="0">
                          <a:latin typeface="Arial" pitchFamily="34" charset="0"/>
                          <a:cs typeface="Arial" pitchFamily="34" charset="0"/>
                        </a:rPr>
                        <a:t>      </a:t>
                      </a:r>
                    </a:p>
                    <a:p>
                      <a:endParaRPr lang="en-US" sz="2800" baseline="0" dirty="0" smtClean="0">
                        <a:latin typeface="Arial" pitchFamily="34" charset="0"/>
                        <a:cs typeface="Arial" pitchFamily="34" charset="0"/>
                      </a:endParaRPr>
                    </a:p>
                    <a:p>
                      <a:r>
                        <a:rPr lang="en-US" sz="2800" baseline="0" dirty="0" smtClean="0">
                          <a:latin typeface="Arial" pitchFamily="34" charset="0"/>
                          <a:cs typeface="Arial" pitchFamily="34" charset="0"/>
                        </a:rPr>
                        <a:t>                                      </a:t>
                      </a:r>
                      <a:endParaRPr lang="en-US" sz="2800" dirty="0">
                        <a:latin typeface="Arial" pitchFamily="34" charset="0"/>
                        <a:cs typeface="Arial" pitchFamily="34" charset="0"/>
                      </a:endParaRPr>
                    </a:p>
                  </a:txBody>
                  <a:tcPr>
                    <a:solidFill>
                      <a:schemeClr val="bg1"/>
                    </a:solidFill>
                  </a:tcPr>
                </a:tc>
              </a:tr>
              <a:tr h="3269096">
                <a:tc>
                  <a:txBody>
                    <a:bodyPr/>
                    <a:lstStyle/>
                    <a:p>
                      <a:r>
                        <a:rPr lang="en-US" sz="2800" dirty="0" smtClean="0">
                          <a:latin typeface="Arial" pitchFamily="34" charset="0"/>
                          <a:cs typeface="Arial" pitchFamily="34" charset="0"/>
                        </a:rPr>
                        <a:t>*</a:t>
                      </a:r>
                      <a:r>
                        <a:rPr lang="en-US" sz="2800" b="1" dirty="0" err="1" smtClean="0">
                          <a:latin typeface="Arial" pitchFamily="34" charset="0"/>
                          <a:cs typeface="Arial" pitchFamily="34" charset="0"/>
                        </a:rPr>
                        <a:t>Xác</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suất</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thực</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nghiệm</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xuất</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hiện</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mặt</a:t>
                      </a:r>
                      <a:r>
                        <a:rPr lang="en-US" sz="2800" b="1" baseline="0" dirty="0" smtClean="0">
                          <a:latin typeface="Arial" pitchFamily="34" charset="0"/>
                          <a:cs typeface="Arial" pitchFamily="34" charset="0"/>
                        </a:rPr>
                        <a:t> N </a:t>
                      </a:r>
                      <a:r>
                        <a:rPr lang="en-US" sz="2800" b="1" baseline="0" dirty="0" err="1" smtClean="0">
                          <a:latin typeface="Arial" pitchFamily="34" charset="0"/>
                          <a:cs typeface="Arial" pitchFamily="34" charset="0"/>
                        </a:rPr>
                        <a:t>khi</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tung</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đồng</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xu</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nhiều</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lần</a:t>
                      </a:r>
                      <a:r>
                        <a:rPr lang="en-US" sz="2800" b="1" baseline="0" dirty="0" smtClean="0">
                          <a:latin typeface="Arial" pitchFamily="34" charset="0"/>
                          <a:cs typeface="Arial" pitchFamily="34" charset="0"/>
                        </a:rPr>
                        <a:t> </a:t>
                      </a:r>
                      <a:r>
                        <a:rPr lang="en-US" sz="2800" b="1" baseline="0" dirty="0" err="1" smtClean="0">
                          <a:latin typeface="Arial" pitchFamily="34" charset="0"/>
                          <a:cs typeface="Arial" pitchFamily="34" charset="0"/>
                        </a:rPr>
                        <a:t>bằng</a:t>
                      </a:r>
                      <a:r>
                        <a:rPr lang="en-US" sz="2800" b="1" baseline="0" dirty="0" smtClean="0">
                          <a:latin typeface="Arial" pitchFamily="34" charset="0"/>
                          <a:cs typeface="Arial" pitchFamily="34" charset="0"/>
                        </a:rPr>
                        <a:t>:</a:t>
                      </a:r>
                    </a:p>
                    <a:p>
                      <a:r>
                        <a:rPr lang="en-US" sz="2800" baseline="0" dirty="0" smtClean="0">
                          <a:latin typeface="Arial" pitchFamily="34" charset="0"/>
                          <a:cs typeface="Arial" pitchFamily="34" charset="0"/>
                        </a:rPr>
                        <a:t>                      </a:t>
                      </a:r>
                    </a:p>
                    <a:p>
                      <a:r>
                        <a:rPr lang="en-US" sz="2800" dirty="0" smtClean="0">
                          <a:latin typeface="Arial" pitchFamily="34" charset="0"/>
                          <a:cs typeface="Arial" pitchFamily="34" charset="0"/>
                        </a:rPr>
                        <a:t>                     </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66328418"/>
              </p:ext>
            </p:extLst>
          </p:nvPr>
        </p:nvGraphicFramePr>
        <p:xfrm>
          <a:off x="3771149" y="1994979"/>
          <a:ext cx="4658053" cy="1036320"/>
        </p:xfrm>
        <a:graphic>
          <a:graphicData uri="http://schemas.openxmlformats.org/drawingml/2006/table">
            <a:tbl>
              <a:tblPr firstRow="1" bandRow="1">
                <a:tableStyleId>{5C22544A-7EE6-4342-B048-85BDC9FD1C3A}</a:tableStyleId>
              </a:tblPr>
              <a:tblGrid>
                <a:gridCol w="4658053"/>
              </a:tblGrid>
              <a:tr h="370840">
                <a:tc>
                  <a:txBody>
                    <a:bodyPr/>
                    <a:lstStyle/>
                    <a:p>
                      <a:r>
                        <a:rPr lang="en-US" sz="2800" dirty="0" err="1" smtClean="0">
                          <a:solidFill>
                            <a:schemeClr val="tx1"/>
                          </a:solidFill>
                          <a:latin typeface="Arial" pitchFamily="34" charset="0"/>
                          <a:cs typeface="Arial" pitchFamily="34" charset="0"/>
                        </a:rPr>
                        <a:t>Số</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lần</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mặt</a:t>
                      </a:r>
                      <a:r>
                        <a:rPr lang="en-US" sz="2800" baseline="0" dirty="0" smtClean="0">
                          <a:solidFill>
                            <a:schemeClr val="tx1"/>
                          </a:solidFill>
                          <a:latin typeface="Arial" pitchFamily="34" charset="0"/>
                          <a:cs typeface="Arial" pitchFamily="34" charset="0"/>
                        </a:rPr>
                        <a:t> S </a:t>
                      </a:r>
                      <a:r>
                        <a:rPr lang="en-US" sz="2800" baseline="0" dirty="0" err="1" smtClean="0">
                          <a:solidFill>
                            <a:schemeClr val="tx1"/>
                          </a:solidFill>
                          <a:latin typeface="Arial" pitchFamily="34" charset="0"/>
                          <a:cs typeface="Arial" pitchFamily="34" charset="0"/>
                        </a:rPr>
                        <a:t>xuất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hiện</a:t>
                      </a:r>
                      <a:endParaRPr lang="en-US" sz="2800" dirty="0">
                        <a:solidFill>
                          <a:schemeClr val="tx1"/>
                        </a:solidFill>
                        <a:latin typeface="Arial" pitchFamily="34" charset="0"/>
                        <a:cs typeface="Arial" pitchFamily="34" charset="0"/>
                      </a:endParaRPr>
                    </a:p>
                  </a:txBody>
                  <a:tcPr>
                    <a:solidFill>
                      <a:schemeClr val="bg1"/>
                    </a:solidFill>
                  </a:tcPr>
                </a:tc>
              </a:tr>
              <a:tr h="370840">
                <a:tc>
                  <a:txBody>
                    <a:bodyPr/>
                    <a:lstStyle/>
                    <a:p>
                      <a:r>
                        <a:rPr lang="en-US" sz="2800" b="1" dirty="0" err="1" smtClean="0">
                          <a:solidFill>
                            <a:schemeClr val="tx1"/>
                          </a:solidFill>
                          <a:latin typeface="Arial" pitchFamily="34" charset="0"/>
                          <a:cs typeface="Arial" pitchFamily="34" charset="0"/>
                        </a:rPr>
                        <a:t>Tổng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số</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lần</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tung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đồng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xu</a:t>
                      </a:r>
                      <a:endParaRPr lang="en-US" sz="2800" b="1" dirty="0">
                        <a:solidFill>
                          <a:schemeClr val="tx1"/>
                        </a:solidFill>
                        <a:latin typeface="Arial" pitchFamily="34" charset="0"/>
                        <a:cs typeface="Arial" pitchFamily="34" charset="0"/>
                      </a:endParaRPr>
                    </a:p>
                  </a:txBody>
                  <a:tcPr>
                    <a:solidFill>
                      <a:schemeClr val="bg1"/>
                    </a:solidFill>
                  </a:tcPr>
                </a:tc>
              </a:tr>
            </a:tbl>
          </a:graphicData>
        </a:graphic>
      </p:graphicFrame>
      <p:cxnSp>
        <p:nvCxnSpPr>
          <p:cNvPr id="8" name="Straight Connector 7"/>
          <p:cNvCxnSpPr>
            <a:endCxn id="6" idx="3"/>
          </p:cNvCxnSpPr>
          <p:nvPr/>
        </p:nvCxnSpPr>
        <p:spPr>
          <a:xfrm flipV="1">
            <a:off x="3771149" y="2513139"/>
            <a:ext cx="4658053" cy="6074"/>
          </a:xfrm>
          <a:prstGeom prst="line">
            <a:avLst/>
          </a:prstGeom>
          <a:ln w="53975"/>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624295430"/>
              </p:ext>
            </p:extLst>
          </p:nvPr>
        </p:nvGraphicFramePr>
        <p:xfrm>
          <a:off x="3496941" y="4329343"/>
          <a:ext cx="4720133" cy="1036320"/>
        </p:xfrm>
        <a:graphic>
          <a:graphicData uri="http://schemas.openxmlformats.org/drawingml/2006/table">
            <a:tbl>
              <a:tblPr firstRow="1" bandRow="1">
                <a:tableStyleId>{5C22544A-7EE6-4342-B048-85BDC9FD1C3A}</a:tableStyleId>
              </a:tblPr>
              <a:tblGrid>
                <a:gridCol w="4720133"/>
              </a:tblGrid>
              <a:tr h="370840">
                <a:tc>
                  <a:txBody>
                    <a:bodyPr/>
                    <a:lstStyle/>
                    <a:p>
                      <a:r>
                        <a:rPr lang="en-US" sz="2800" dirty="0" err="1" smtClean="0">
                          <a:solidFill>
                            <a:schemeClr val="tx1"/>
                          </a:solidFill>
                          <a:latin typeface="Arial" pitchFamily="34" charset="0"/>
                          <a:cs typeface="Arial" pitchFamily="34" charset="0"/>
                        </a:rPr>
                        <a:t>Số</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lần</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mặt</a:t>
                      </a:r>
                      <a:r>
                        <a:rPr lang="en-US" sz="2800" baseline="0" dirty="0" smtClean="0">
                          <a:solidFill>
                            <a:schemeClr val="tx1"/>
                          </a:solidFill>
                          <a:latin typeface="Arial" pitchFamily="34" charset="0"/>
                          <a:cs typeface="Arial" pitchFamily="34" charset="0"/>
                        </a:rPr>
                        <a:t> N </a:t>
                      </a:r>
                      <a:r>
                        <a:rPr lang="en-US" sz="2800" baseline="0" dirty="0" err="1" smtClean="0">
                          <a:solidFill>
                            <a:schemeClr val="tx1"/>
                          </a:solidFill>
                          <a:latin typeface="Arial" pitchFamily="34" charset="0"/>
                          <a:cs typeface="Arial" pitchFamily="34" charset="0"/>
                        </a:rPr>
                        <a:t>xuất</a:t>
                      </a:r>
                      <a:r>
                        <a:rPr lang="en-US" sz="2800" baseline="0" dirty="0" smtClean="0">
                          <a:solidFill>
                            <a:schemeClr val="tx1"/>
                          </a:solidFill>
                          <a:latin typeface="Arial" pitchFamily="34" charset="0"/>
                          <a:cs typeface="Arial" pitchFamily="34" charset="0"/>
                        </a:rPr>
                        <a:t> </a:t>
                      </a:r>
                      <a:r>
                        <a:rPr lang="en-US" sz="2800" baseline="0" dirty="0" err="1" smtClean="0">
                          <a:solidFill>
                            <a:schemeClr val="tx1"/>
                          </a:solidFill>
                          <a:latin typeface="Arial" pitchFamily="34" charset="0"/>
                          <a:cs typeface="Arial" pitchFamily="34" charset="0"/>
                        </a:rPr>
                        <a:t>hiện</a:t>
                      </a:r>
                      <a:endParaRPr lang="en-US" sz="2800" dirty="0">
                        <a:solidFill>
                          <a:schemeClr val="tx1"/>
                        </a:solidFill>
                        <a:latin typeface="Arial" pitchFamily="34" charset="0"/>
                        <a:cs typeface="Arial" pitchFamily="34" charset="0"/>
                      </a:endParaRPr>
                    </a:p>
                  </a:txBody>
                  <a:tcPr>
                    <a:solidFill>
                      <a:schemeClr val="bg1"/>
                    </a:solidFill>
                  </a:tcPr>
                </a:tc>
              </a:tr>
              <a:tr h="370840">
                <a:tc>
                  <a:txBody>
                    <a:bodyPr/>
                    <a:lstStyle/>
                    <a:p>
                      <a:r>
                        <a:rPr lang="en-US" sz="2800" b="1" dirty="0" err="1" smtClean="0">
                          <a:solidFill>
                            <a:schemeClr val="tx1"/>
                          </a:solidFill>
                          <a:latin typeface="Arial" pitchFamily="34" charset="0"/>
                          <a:cs typeface="Arial" pitchFamily="34" charset="0"/>
                        </a:rPr>
                        <a:t>Tổng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số</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lần</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tung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đồng</a:t>
                      </a:r>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xu</a:t>
                      </a:r>
                      <a:endParaRPr lang="en-US" sz="2800" b="1" dirty="0">
                        <a:solidFill>
                          <a:schemeClr val="tx1"/>
                        </a:solidFill>
                        <a:latin typeface="Arial" pitchFamily="34" charset="0"/>
                        <a:cs typeface="Arial" pitchFamily="34" charset="0"/>
                      </a:endParaRPr>
                    </a:p>
                  </a:txBody>
                  <a:tcPr>
                    <a:solidFill>
                      <a:schemeClr val="bg1"/>
                    </a:solidFill>
                  </a:tcPr>
                </a:tc>
              </a:tr>
            </a:tbl>
          </a:graphicData>
        </a:graphic>
      </p:graphicFrame>
      <p:cxnSp>
        <p:nvCxnSpPr>
          <p:cNvPr id="14" name="Straight Connector 13"/>
          <p:cNvCxnSpPr/>
          <p:nvPr/>
        </p:nvCxnSpPr>
        <p:spPr>
          <a:xfrm>
            <a:off x="3496941" y="4831842"/>
            <a:ext cx="4720133" cy="15661"/>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7786" y="5786009"/>
            <a:ext cx="11248373" cy="954107"/>
          </a:xfrm>
          <a:prstGeom prst="rect">
            <a:avLst/>
          </a:prstGeom>
          <a:noFill/>
        </p:spPr>
        <p:txBody>
          <a:bodyPr wrap="square" rtlCol="0">
            <a:spAutoFit/>
          </a:bodyPr>
          <a:lstStyle/>
          <a:p>
            <a:r>
              <a:rPr lang="en-US" sz="2800" i="1" dirty="0" err="1">
                <a:solidFill>
                  <a:srgbClr val="FF0000"/>
                </a:solidFill>
                <a:latin typeface="Arial" pitchFamily="34" charset="0"/>
                <a:cs typeface="Arial" pitchFamily="34" charset="0"/>
              </a:rPr>
              <a:t>Chú</a:t>
            </a:r>
            <a:r>
              <a:rPr lang="en-US" sz="2800" i="1" dirty="0">
                <a:solidFill>
                  <a:srgbClr val="FF0000"/>
                </a:solidFill>
                <a:latin typeface="Arial" pitchFamily="34" charset="0"/>
                <a:cs typeface="Arial" pitchFamily="34" charset="0"/>
              </a:rPr>
              <a:t> ý: </a:t>
            </a:r>
            <a:r>
              <a:rPr lang="en-US" sz="2800" i="1" dirty="0" err="1">
                <a:solidFill>
                  <a:srgbClr val="FF0000"/>
                </a:solidFill>
                <a:latin typeface="Arial" pitchFamily="34" charset="0"/>
                <a:cs typeface="Arial" pitchFamily="34" charset="0"/>
              </a:rPr>
              <a:t>Xác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suất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thực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nghiệm</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xuất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hiện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mặt</a:t>
            </a:r>
            <a:r>
              <a:rPr lang="en-US" sz="2800" i="1" dirty="0">
                <a:solidFill>
                  <a:srgbClr val="FF0000"/>
                </a:solidFill>
                <a:latin typeface="Arial" pitchFamily="34" charset="0"/>
                <a:cs typeface="Arial" pitchFamily="34" charset="0"/>
              </a:rPr>
              <a:t> S (</a:t>
            </a:r>
            <a:r>
              <a:rPr lang="en-US" sz="2800" i="1" dirty="0" err="1">
                <a:solidFill>
                  <a:srgbClr val="FF0000"/>
                </a:solidFill>
                <a:latin typeface="Arial" pitchFamily="34" charset="0"/>
                <a:cs typeface="Arial" pitchFamily="34" charset="0"/>
              </a:rPr>
              <a:t>hoặc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mặt</a:t>
            </a:r>
            <a:r>
              <a:rPr lang="en-US" sz="2800" i="1" dirty="0">
                <a:solidFill>
                  <a:srgbClr val="FF0000"/>
                </a:solidFill>
                <a:latin typeface="Arial" pitchFamily="34" charset="0"/>
                <a:cs typeface="Arial" pitchFamily="34" charset="0"/>
              </a:rPr>
              <a:t> N) </a:t>
            </a:r>
            <a:r>
              <a:rPr lang="en-US" sz="2800" i="1" dirty="0" err="1">
                <a:solidFill>
                  <a:srgbClr val="FF0000"/>
                </a:solidFill>
                <a:latin typeface="Arial" pitchFamily="34" charset="0"/>
                <a:cs typeface="Arial" pitchFamily="34" charset="0"/>
              </a:rPr>
              <a:t>phản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ánh</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số</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lần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xuất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hiện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mặt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đó</a:t>
            </a:r>
            <a:r>
              <a:rPr lang="en-US" sz="2800" i="1" dirty="0">
                <a:solidFill>
                  <a:srgbClr val="FF0000"/>
                </a:solidFill>
                <a:latin typeface="Arial" pitchFamily="34" charset="0"/>
                <a:cs typeface="Arial" pitchFamily="34" charset="0"/>
              </a:rPr>
              <a:t> so </a:t>
            </a:r>
            <a:r>
              <a:rPr lang="en-US" sz="2800" i="1" dirty="0" err="1">
                <a:solidFill>
                  <a:srgbClr val="FF0000"/>
                </a:solidFill>
                <a:latin typeface="Arial" pitchFamily="34" charset="0"/>
                <a:cs typeface="Arial" pitchFamily="34" charset="0"/>
              </a:rPr>
              <a:t>với</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tổng</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số</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lần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tiến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hành</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thực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nghiệm</a:t>
            </a:r>
            <a:endParaRPr lang="en-US" sz="2800"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2542783"/>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2677656"/>
          </a:xfrm>
          <a:prstGeom prst="rect">
            <a:avLst/>
          </a:prstGeom>
          <a:noFill/>
        </p:spPr>
        <p:txBody>
          <a:bodyPr wrap="square" rtlCol="0">
            <a:spAutoFit/>
          </a:bodyPr>
          <a:lstStyle/>
          <a:p>
            <a:r>
              <a:rPr lang="en-US" sz="2800" b="1" i="1" u="sng" dirty="0" err="1" smtClean="0">
                <a:solidFill>
                  <a:schemeClr val="tx2"/>
                </a:solidFill>
                <a:latin typeface="Arial" pitchFamily="34" charset="0"/>
                <a:cs typeface="Arial" pitchFamily="34" charset="0"/>
              </a:rPr>
              <a:t>Ví</a:t>
            </a:r>
            <a:r>
              <a:rPr lang="en-US" sz="2800" b="1" i="1" u="sng" dirty="0" smtClean="0">
                <a:solidFill>
                  <a:schemeClr val="tx2"/>
                </a:solidFill>
                <a:latin typeface="Arial" pitchFamily="34" charset="0"/>
                <a:cs typeface="Arial" pitchFamily="34" charset="0"/>
              </a:rPr>
              <a:t> </a:t>
            </a:r>
            <a:r>
              <a:rPr lang="en-US" sz="2800" b="1" i="1" u="sng" dirty="0" err="1" smtClean="0">
                <a:solidFill>
                  <a:schemeClr val="tx2"/>
                </a:solidFill>
                <a:latin typeface="Arial" pitchFamily="34" charset="0"/>
                <a:cs typeface="Arial" pitchFamily="34" charset="0"/>
              </a:rPr>
              <a:t>dụ</a:t>
            </a:r>
            <a:r>
              <a:rPr lang="en-US" sz="2800" b="1" i="1" u="sng" dirty="0" smtClean="0">
                <a:solidFill>
                  <a:schemeClr val="tx2"/>
                </a:solidFill>
                <a:latin typeface="Arial" pitchFamily="34" charset="0"/>
                <a:cs typeface="Arial" pitchFamily="34" charset="0"/>
              </a:rPr>
              <a:t> 1: </a:t>
            </a:r>
          </a:p>
          <a:p>
            <a:pPr marL="514350" indent="-514350">
              <a:buAutoNum type="alphaLcPeriod"/>
            </a:pP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12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7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nhiêu</a:t>
            </a:r>
            <a:r>
              <a:rPr lang="en-US" sz="2800" dirty="0" smtClean="0">
                <a:latin typeface="Arial" pitchFamily="34" charset="0"/>
                <a:cs typeface="Arial" pitchFamily="34" charset="0"/>
              </a:rPr>
              <a:t>?</a:t>
            </a:r>
          </a:p>
          <a:p>
            <a:pPr marL="514350" indent="-514350">
              <a:buAutoNum type="alphaLcPeriod"/>
            </a:pP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17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6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S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6" name="Rounded Rectangle 5"/>
          <p:cNvSpPr/>
          <p:nvPr/>
        </p:nvSpPr>
        <p:spPr>
          <a:xfrm>
            <a:off x="782876" y="3319397"/>
            <a:ext cx="10471759" cy="3319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2915" y="3707704"/>
            <a:ext cx="8906006" cy="954107"/>
          </a:xfrm>
          <a:prstGeom prst="rect">
            <a:avLst/>
          </a:prstGeom>
          <a:noFill/>
        </p:spPr>
        <p:txBody>
          <a:bodyPr wrap="square" rtlCol="0">
            <a:spAutoFit/>
          </a:bodyPr>
          <a:lstStyle/>
          <a:p>
            <a:pPr algn="ctr"/>
            <a:r>
              <a:rPr lang="en-US" sz="2800" i="1" u="sng" dirty="0" err="1" smtClean="0">
                <a:solidFill>
                  <a:srgbClr val="002060"/>
                </a:solidFill>
                <a:latin typeface="Arial" pitchFamily="34" charset="0"/>
                <a:cs typeface="Arial" pitchFamily="34" charset="0"/>
              </a:rPr>
              <a:t>Giải</a:t>
            </a:r>
            <a:r>
              <a:rPr lang="en-US" sz="2800" i="1" u="sng" dirty="0" smtClean="0">
                <a:solidFill>
                  <a:srgbClr val="002060"/>
                </a:solidFill>
                <a:latin typeface="Arial" pitchFamily="34" charset="0"/>
                <a:cs typeface="Arial" pitchFamily="34" charset="0"/>
              </a:rPr>
              <a:t>:</a:t>
            </a:r>
          </a:p>
          <a:p>
            <a:r>
              <a:rPr lang="en-US" sz="2800" dirty="0" smtClean="0">
                <a:latin typeface="Arial" pitchFamily="34" charset="0"/>
                <a:cs typeface="Arial" pitchFamily="34" charset="0"/>
              </a:rPr>
              <a:t>a,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itchFamily="34" charset="0"/>
                <a:cs typeface="Arial" pitchFamily="34" charset="0"/>
              </a:rPr>
              <a:t>b,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17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do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S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6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11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1834869"/>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1384995"/>
          </a:xfrm>
          <a:prstGeom prst="rect">
            <a:avLst/>
          </a:prstGeom>
          <a:noFill/>
        </p:spPr>
        <p:txBody>
          <a:bodyPr wrap="square" rtlCol="0">
            <a:spAutoFit/>
          </a:bodyPr>
          <a:lstStyle/>
          <a:p>
            <a:r>
              <a:rPr lang="vi-VN" sz="2800" b="1" i="1" u="sng" dirty="0" smtClean="0">
                <a:solidFill>
                  <a:schemeClr val="tx2"/>
                </a:solidFill>
                <a:latin typeface="Arial" pitchFamily="34" charset="0"/>
                <a:cs typeface="Arial" pitchFamily="34" charset="0"/>
              </a:rPr>
              <a:t>Bài tập </a:t>
            </a:r>
            <a:r>
              <a:rPr lang="en-US" sz="2800" b="1" i="1" u="sng" dirty="0" smtClean="0">
                <a:solidFill>
                  <a:schemeClr val="tx2"/>
                </a:solidFill>
                <a:latin typeface="Arial" pitchFamily="34" charset="0"/>
                <a:cs typeface="Arial" pitchFamily="34" charset="0"/>
              </a:rPr>
              <a:t>1: </a:t>
            </a:r>
            <a:endParaRPr lang="vi-VN" sz="2800" b="1" i="1" u="sng" dirty="0" smtClean="0">
              <a:solidFill>
                <a:schemeClr val="tx2"/>
              </a:solidFill>
              <a:latin typeface="Arial" pitchFamily="34" charset="0"/>
              <a:cs typeface="Arial" pitchFamily="34" charset="0"/>
            </a:endParaRPr>
          </a:p>
          <a:p>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a:t>
            </a:r>
            <a:r>
              <a:rPr lang="vi-VN" sz="2800" dirty="0" smtClean="0">
                <a:latin typeface="Arial" pitchFamily="34" charset="0"/>
                <a:cs typeface="Arial" pitchFamily="34" charset="0"/>
              </a:rPr>
              <a:t>25</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vi-VN" sz="2800" dirty="0" smtClean="0">
                <a:latin typeface="Arial" pitchFamily="34" charset="0"/>
                <a:cs typeface="Arial" pitchFamily="34" charset="0"/>
              </a:rPr>
              <a:t>15</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a:t>
            </a:r>
            <a:r>
              <a:rPr lang="vi-VN" sz="2800" dirty="0" smtClean="0">
                <a:latin typeface="Arial" pitchFamily="34" charset="0"/>
                <a:cs typeface="Arial" pitchFamily="34" charset="0"/>
              </a:rPr>
              <a:t>S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nhiêu</a:t>
            </a:r>
            <a:r>
              <a:rPr lang="en-US" sz="2800" dirty="0" smtClean="0">
                <a:latin typeface="Arial" pitchFamily="34" charset="0"/>
                <a:cs typeface="Arial" pitchFamily="34" charset="0"/>
              </a:rPr>
              <a:t>?</a:t>
            </a:r>
          </a:p>
        </p:txBody>
      </p:sp>
      <p:sp>
        <p:nvSpPr>
          <p:cNvPr id="6" name="Rounded Rectangle 5"/>
          <p:cNvSpPr/>
          <p:nvPr/>
        </p:nvSpPr>
        <p:spPr>
          <a:xfrm>
            <a:off x="751561" y="2855934"/>
            <a:ext cx="10471759" cy="24175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77654" y="3237978"/>
            <a:ext cx="9169052" cy="1815882"/>
          </a:xfrm>
          <a:prstGeom prst="rect">
            <a:avLst/>
          </a:prstGeom>
          <a:noFill/>
        </p:spPr>
        <p:txBody>
          <a:bodyPr wrap="square" rtlCol="0">
            <a:spAutoFit/>
          </a:bodyPr>
          <a:lstStyle/>
          <a:p>
            <a:pPr algn="ctr"/>
            <a:r>
              <a:rPr lang="vi-VN" sz="2800" u="sng" dirty="0" smtClean="0">
                <a:latin typeface="Arial" pitchFamily="34" charset="0"/>
                <a:cs typeface="Arial" pitchFamily="34" charset="0"/>
              </a:rPr>
              <a:t>Giải: </a:t>
            </a:r>
            <a:r>
              <a:rPr lang="en-US" sz="2800" u="sng" dirty="0" smtClean="0">
                <a:latin typeface="Arial" pitchFamily="34" charset="0"/>
                <a:cs typeface="Arial" pitchFamily="34" charset="0"/>
              </a:rPr>
              <a:t> </a:t>
            </a:r>
            <a:endParaRPr lang="vi-VN" sz="2800" u="sng" dirty="0" smtClean="0">
              <a:latin typeface="Arial" pitchFamily="34" charset="0"/>
              <a:cs typeface="Arial" pitchFamily="34" charset="0"/>
            </a:endParaRPr>
          </a:p>
          <a:p>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a:t>
            </a:r>
            <a:r>
              <a:rPr lang="vi-VN" sz="2800" dirty="0" smtClean="0">
                <a:latin typeface="Arial" pitchFamily="34" charset="0"/>
                <a:cs typeface="Arial" pitchFamily="34" charset="0"/>
              </a:rPr>
              <a:t>25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do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a:t>
            </a:r>
            <a:r>
              <a:rPr lang="vi-VN" sz="2800" dirty="0" smtClean="0">
                <a:latin typeface="Arial" pitchFamily="34" charset="0"/>
                <a:cs typeface="Arial" pitchFamily="34" charset="0"/>
              </a:rPr>
              <a:t>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vi-VN" sz="2800" dirty="0" smtClean="0">
                <a:latin typeface="Arial" pitchFamily="34" charset="0"/>
                <a:cs typeface="Arial" pitchFamily="34" charset="0"/>
              </a:rPr>
              <a:t>15</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a:t>
            </a:r>
            <a:r>
              <a:rPr lang="vi-VN" sz="2800" dirty="0" smtClean="0">
                <a:latin typeface="Arial" pitchFamily="34" charset="0"/>
                <a:cs typeface="Arial" pitchFamily="34" charset="0"/>
              </a:rPr>
              <a:t>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1</a:t>
            </a:r>
            <a:r>
              <a:rPr lang="vi-VN" sz="2800" dirty="0" smtClean="0">
                <a:latin typeface="Arial" pitchFamily="34" charset="0"/>
                <a:cs typeface="Arial" pitchFamily="34" charset="0"/>
              </a:rPr>
              <a:t>0</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a:t>
            </a:r>
            <a:r>
              <a:rPr lang="vi-VN" sz="2800" dirty="0" smtClean="0">
                <a:latin typeface="Arial" pitchFamily="34" charset="0"/>
                <a:cs typeface="Arial" pitchFamily="34" charset="0"/>
              </a:rPr>
              <a:t>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9130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2"/>
          <a:stretch>
            <a:fillRect/>
          </a:stretch>
        </p:blipFill>
        <p:spPr>
          <a:xfrm>
            <a:off x="9403080" y="5417820"/>
            <a:ext cx="2103120" cy="1440180"/>
          </a:xfrm>
          <a:prstGeom prst="rect">
            <a:avLst/>
          </a:prstGeom>
        </p:spPr>
      </p:pic>
      <p:sp>
        <p:nvSpPr>
          <p:cNvPr id="63" name="Freeform 63"/>
          <p:cNvSpPr/>
          <p:nvPr/>
        </p:nvSpPr>
        <p:spPr>
          <a:xfrm>
            <a:off x="1" y="0"/>
            <a:ext cx="977030" cy="1640910"/>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4"/>
          <p:cNvSpPr/>
          <p:nvPr/>
        </p:nvSpPr>
        <p:spPr>
          <a:xfrm>
            <a:off x="0" y="0"/>
            <a:ext cx="1073721" cy="1841326"/>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5"/>
          <p:cNvSpPr/>
          <p:nvPr/>
        </p:nvSpPr>
        <p:spPr>
          <a:xfrm>
            <a:off x="0" y="0"/>
            <a:ext cx="2147442" cy="1152395"/>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8"/>
          <p:cNvSpPr txBox="1"/>
          <p:nvPr/>
        </p:nvSpPr>
        <p:spPr>
          <a:xfrm>
            <a:off x="423342" y="221258"/>
            <a:ext cx="11841271" cy="7907293"/>
          </a:xfrm>
          <a:prstGeom prst="rect">
            <a:avLst/>
          </a:prstGeom>
          <a:noFill/>
        </p:spPr>
        <p:txBody>
          <a:bodyPr wrap="square" lIns="0" tIns="0" rIns="0" bIns="0" rtlCol="0">
            <a:spAutoFit/>
          </a:bodyPr>
          <a:lstStyle/>
          <a:p>
            <a:pPr marL="0" indent="620268">
              <a:lnSpc>
                <a:spcPct val="100000"/>
              </a:lnSpc>
            </a:pPr>
            <a:endParaRPr lang="en-US" altLang="zh-CN" sz="2400" b="1" dirty="0" smtClean="0">
              <a:solidFill>
                <a:srgbClr val="006EBF"/>
              </a:solidFill>
              <a:latin typeface="Times New Roman"/>
              <a:ea typeface="Times New Roman"/>
            </a:endParaRPr>
          </a:p>
          <a:p>
            <a:pPr marL="0" indent="620268">
              <a:lnSpc>
                <a:spcPct val="100000"/>
              </a:lnSpc>
            </a:pPr>
            <a:r>
              <a:rPr lang="en-US" altLang="zh-CN" sz="2400" b="1" dirty="0" err="1" smtClean="0">
                <a:solidFill>
                  <a:srgbClr val="006EBF"/>
                </a:solidFill>
                <a:latin typeface="Times New Roman"/>
                <a:ea typeface="Times New Roman"/>
              </a:rPr>
              <a:t>Một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hộp</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có</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một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quả</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bóng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xanh</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một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quả</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bóng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đỏ</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và</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một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quả</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bóng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vàng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các</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quả</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bóng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có</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khối</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lượng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kích</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th</a:t>
            </a:r>
            <a:r>
              <a:rPr lang="vi-VN" altLang="zh-CN" sz="2400" b="1" dirty="0" smtClean="0">
                <a:solidFill>
                  <a:srgbClr val="006EBF"/>
                </a:solidFill>
                <a:latin typeface="Times New Roman"/>
                <a:ea typeface="Times New Roman"/>
              </a:rPr>
              <a:t>ước như nhau. Mỗi lần bạn Yến lấy ngẫu nhiên một quả bóng trong hộp, ghi lại màu của quả bóng lấy ra và bỏ lại quả bóng đó vào hộp. Sau 10 lần lấy bóng liên tiếp, bạn Yến có kết quả thống kê như sau</a:t>
            </a:r>
            <a:r>
              <a:rPr lang="en-US" altLang="zh-CN" sz="2400" b="1" dirty="0" smtClean="0">
                <a:solidFill>
                  <a:srgbClr val="006EBF"/>
                </a:solidFill>
                <a:latin typeface="Times New Roman"/>
                <a:ea typeface="Times New Roman"/>
              </a:rPr>
              <a:t>:</a:t>
            </a:r>
          </a:p>
          <a:p>
            <a:pPr marL="0" indent="620268">
              <a:lnSpc>
                <a:spcPct val="100000"/>
              </a:lnSpc>
            </a:pPr>
            <a:endParaRPr lang="en-US" altLang="zh-CN" sz="2400" b="1" dirty="0">
              <a:solidFill>
                <a:srgbClr val="006EBF"/>
              </a:solidFill>
              <a:latin typeface="Times New Roman"/>
              <a:ea typeface="Times New Roman"/>
            </a:endParaRPr>
          </a:p>
          <a:p>
            <a:pPr marL="0" indent="620268">
              <a:lnSpc>
                <a:spcPct val="100000"/>
              </a:lnSpc>
            </a:pPr>
            <a:endParaRPr lang="en-US" altLang="zh-CN" sz="2400" b="1" dirty="0" smtClean="0">
              <a:solidFill>
                <a:srgbClr val="006EBF"/>
              </a:solidFill>
              <a:latin typeface="Times New Roman"/>
              <a:ea typeface="Times New Roman"/>
            </a:endParaRPr>
          </a:p>
          <a:p>
            <a:pPr marL="0" indent="620268">
              <a:lnSpc>
                <a:spcPct val="100000"/>
              </a:lnSpc>
            </a:pPr>
            <a:endParaRPr lang="en-US" altLang="zh-CN" sz="2400" b="1" dirty="0">
              <a:solidFill>
                <a:srgbClr val="006EBF"/>
              </a:solidFill>
              <a:latin typeface="Times New Roman"/>
              <a:ea typeface="Times New Roman"/>
            </a:endParaRPr>
          </a:p>
          <a:p>
            <a:pPr marL="0" indent="620268">
              <a:lnSpc>
                <a:spcPct val="100000"/>
              </a:lnSpc>
            </a:pPr>
            <a:endParaRPr lang="en-US" altLang="zh-CN" sz="2400" b="1" dirty="0" smtClean="0">
              <a:solidFill>
                <a:srgbClr val="006EBF"/>
              </a:solidFill>
              <a:latin typeface="Times New Roman"/>
              <a:ea typeface="Times New Roman"/>
            </a:endParaRPr>
          </a:p>
          <a:p>
            <a:pPr marL="0" indent="620268">
              <a:lnSpc>
                <a:spcPct val="100000"/>
              </a:lnSpc>
            </a:pPr>
            <a:endParaRPr lang="en-US" altLang="zh-CN" sz="2400" b="1" dirty="0">
              <a:solidFill>
                <a:srgbClr val="006EBF"/>
              </a:solidFill>
              <a:latin typeface="Times New Roman"/>
              <a:ea typeface="Times New Roman"/>
            </a:endParaRPr>
          </a:p>
          <a:p>
            <a:pPr marL="0" indent="620268">
              <a:lnSpc>
                <a:spcPct val="100000"/>
              </a:lnSpc>
            </a:pPr>
            <a:endParaRPr lang="en-US" altLang="zh-CN" sz="2400" b="1" dirty="0" smtClean="0">
              <a:solidFill>
                <a:srgbClr val="006EBF"/>
              </a:solidFill>
              <a:latin typeface="Times New Roman"/>
              <a:ea typeface="Times New Roman"/>
            </a:endParaRPr>
          </a:p>
          <a:p>
            <a:pPr marL="0" indent="620268">
              <a:lnSpc>
                <a:spcPct val="100000"/>
              </a:lnSpc>
            </a:pPr>
            <a:endParaRPr lang="vi-VN" altLang="zh-CN" sz="2400" b="1" dirty="0" smtClean="0">
              <a:solidFill>
                <a:srgbClr val="006EBF"/>
              </a:solidFill>
              <a:latin typeface="Times New Roman"/>
              <a:ea typeface="Times New Roman"/>
            </a:endParaRPr>
          </a:p>
          <a:p>
            <a:pPr marL="0" indent="620268">
              <a:lnSpc>
                <a:spcPct val="100000"/>
              </a:lnSpc>
            </a:pPr>
            <a:r>
              <a:rPr lang="en-US" altLang="zh-CN" sz="2400" b="1" dirty="0" smtClean="0">
                <a:solidFill>
                  <a:srgbClr val="006EBF"/>
                </a:solidFill>
                <a:latin typeface="Times New Roman"/>
                <a:ea typeface="Times New Roman"/>
              </a:rPr>
              <a:t>a, </a:t>
            </a:r>
            <a:r>
              <a:rPr lang="en-US" altLang="zh-CN" sz="2400" b="1" dirty="0" err="1" smtClean="0">
                <a:solidFill>
                  <a:srgbClr val="006EBF"/>
                </a:solidFill>
                <a:latin typeface="Times New Roman"/>
                <a:ea typeface="Times New Roman"/>
              </a:rPr>
              <a:t>Hãy</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đếm</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lần</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xuất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hiện</a:t>
            </a:r>
            <a:r>
              <a:rPr lang="en-US" altLang="zh-CN" sz="2400" b="1" dirty="0" smtClean="0">
                <a:solidFill>
                  <a:srgbClr val="006EBF"/>
                </a:solidFill>
                <a:latin typeface="Times New Roman"/>
                <a:ea typeface="Times New Roman"/>
              </a:rPr>
              <a:t> </a:t>
            </a:r>
            <a:r>
              <a:rPr lang="vi-VN" altLang="zh-CN" sz="2400" b="1" dirty="0" smtClean="0">
                <a:solidFill>
                  <a:srgbClr val="006EBF"/>
                </a:solidFill>
                <a:latin typeface="Times New Roman"/>
                <a:ea typeface="Times New Roman"/>
              </a:rPr>
              <a:t>màu xanh, màu đỏ</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và</a:t>
            </a:r>
            <a:r>
              <a:rPr lang="en-US" altLang="zh-CN" sz="2400" b="1" dirty="0" smtClean="0">
                <a:solidFill>
                  <a:srgbClr val="006EBF"/>
                </a:solidFill>
                <a:latin typeface="Times New Roman"/>
                <a:ea typeface="Times New Roman"/>
              </a:rPr>
              <a:t> </a:t>
            </a:r>
            <a:r>
              <a:rPr lang="vi-VN" altLang="zh-CN" sz="2400" b="1" dirty="0" smtClean="0">
                <a:solidFill>
                  <a:srgbClr val="006EBF"/>
                </a:solidFill>
                <a:latin typeface="Times New Roman"/>
                <a:ea typeface="Times New Roman"/>
              </a:rPr>
              <a:t>màu vàng sau 10 lần lấy bóng</a:t>
            </a:r>
            <a:r>
              <a:rPr lang="en-US" altLang="zh-CN" sz="2400" b="1" dirty="0" smtClean="0">
                <a:solidFill>
                  <a:srgbClr val="006EBF"/>
                </a:solidFill>
                <a:latin typeface="Times New Roman"/>
                <a:ea typeface="Times New Roman"/>
              </a:rPr>
              <a:t>.</a:t>
            </a:r>
          </a:p>
          <a:p>
            <a:pPr marL="0" indent="620268">
              <a:lnSpc>
                <a:spcPct val="100000"/>
              </a:lnSpc>
            </a:pPr>
            <a:r>
              <a:rPr lang="en-US" altLang="zh-CN" sz="2400" b="1" dirty="0" smtClean="0">
                <a:solidFill>
                  <a:srgbClr val="006EBF"/>
                </a:solidFill>
                <a:latin typeface="Times New Roman"/>
                <a:ea typeface="Times New Roman"/>
              </a:rPr>
              <a:t>b, </a:t>
            </a:r>
            <a:r>
              <a:rPr lang="en-US" altLang="zh-CN" sz="2400" b="1" dirty="0" err="1" smtClean="0">
                <a:solidFill>
                  <a:srgbClr val="006EBF"/>
                </a:solidFill>
                <a:latin typeface="Times New Roman"/>
                <a:ea typeface="Times New Roman"/>
              </a:rPr>
              <a:t>Viết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tỉ</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của</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lần</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xuất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hiệ</a:t>
            </a:r>
            <a:r>
              <a:rPr lang="vi-VN" altLang="zh-CN" sz="2400" b="1" dirty="0" smtClean="0">
                <a:solidFill>
                  <a:srgbClr val="006EBF"/>
                </a:solidFill>
                <a:latin typeface="Times New Roman"/>
                <a:ea typeface="Times New Roman"/>
              </a:rPr>
              <a:t>n màu xanh</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và</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tổng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lần</a:t>
            </a:r>
            <a:r>
              <a:rPr lang="en-US" altLang="zh-CN" sz="2400" b="1" dirty="0" smtClean="0">
                <a:solidFill>
                  <a:srgbClr val="006EBF"/>
                </a:solidFill>
                <a:latin typeface="Times New Roman"/>
                <a:ea typeface="Times New Roman"/>
              </a:rPr>
              <a:t> </a:t>
            </a:r>
            <a:r>
              <a:rPr lang="vi-VN" altLang="zh-CN" sz="2400" b="1" dirty="0" smtClean="0">
                <a:solidFill>
                  <a:srgbClr val="006EBF"/>
                </a:solidFill>
                <a:latin typeface="Times New Roman"/>
                <a:ea typeface="Times New Roman"/>
              </a:rPr>
              <a:t>lấy bóng</a:t>
            </a:r>
            <a:r>
              <a:rPr lang="en-US" altLang="zh-CN" sz="2400" b="1" dirty="0" smtClean="0">
                <a:solidFill>
                  <a:srgbClr val="006EBF"/>
                </a:solidFill>
                <a:latin typeface="Times New Roman"/>
                <a:ea typeface="Times New Roman"/>
              </a:rPr>
              <a:t>.</a:t>
            </a:r>
          </a:p>
          <a:p>
            <a:pPr marL="0" indent="620268">
              <a:lnSpc>
                <a:spcPct val="100000"/>
              </a:lnSpc>
            </a:pPr>
            <a:r>
              <a:rPr lang="en-US" altLang="zh-CN" sz="2400" b="1" dirty="0" smtClean="0">
                <a:solidFill>
                  <a:srgbClr val="006EBF"/>
                </a:solidFill>
                <a:latin typeface="Times New Roman"/>
                <a:ea typeface="Times New Roman"/>
              </a:rPr>
              <a:t>c, </a:t>
            </a:r>
            <a:r>
              <a:rPr lang="en-US" altLang="zh-CN" sz="2400" b="1" dirty="0" err="1" smtClean="0">
                <a:solidFill>
                  <a:srgbClr val="006EBF"/>
                </a:solidFill>
                <a:latin typeface="Times New Roman"/>
                <a:ea typeface="Times New Roman"/>
              </a:rPr>
              <a:t>Viết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tỉ</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của</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lần</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xuất</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hiện</a:t>
            </a:r>
            <a:r>
              <a:rPr lang="en-US" altLang="zh-CN" sz="2400" b="1" dirty="0" smtClean="0">
                <a:solidFill>
                  <a:srgbClr val="006EBF"/>
                </a:solidFill>
                <a:latin typeface="Times New Roman"/>
                <a:ea typeface="Times New Roman"/>
              </a:rPr>
              <a:t> m</a:t>
            </a:r>
            <a:r>
              <a:rPr lang="vi-VN" altLang="zh-CN" sz="2400" b="1" dirty="0" smtClean="0">
                <a:solidFill>
                  <a:srgbClr val="006EBF"/>
                </a:solidFill>
                <a:latin typeface="Times New Roman"/>
                <a:ea typeface="Times New Roman"/>
              </a:rPr>
              <a:t>àu đỏ</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và</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tổng</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số</a:t>
            </a:r>
            <a:r>
              <a:rPr lang="en-US" altLang="zh-CN" sz="2400" b="1" dirty="0" smtClean="0">
                <a:solidFill>
                  <a:srgbClr val="006EBF"/>
                </a:solidFill>
                <a:latin typeface="Times New Roman"/>
                <a:ea typeface="Times New Roman"/>
              </a:rPr>
              <a:t> </a:t>
            </a:r>
            <a:r>
              <a:rPr lang="en-US" altLang="zh-CN" sz="2400" b="1" dirty="0" err="1" smtClean="0">
                <a:solidFill>
                  <a:srgbClr val="006EBF"/>
                </a:solidFill>
                <a:latin typeface="Times New Roman"/>
                <a:ea typeface="Times New Roman"/>
              </a:rPr>
              <a:t>lần</a:t>
            </a:r>
            <a:r>
              <a:rPr lang="en-US" altLang="zh-CN" sz="2400" b="1" dirty="0" smtClean="0">
                <a:solidFill>
                  <a:srgbClr val="006EBF"/>
                </a:solidFill>
                <a:latin typeface="Times New Roman"/>
                <a:ea typeface="Times New Roman"/>
              </a:rPr>
              <a:t> </a:t>
            </a:r>
            <a:r>
              <a:rPr lang="vi-VN" altLang="zh-CN" sz="2400" b="1" dirty="0" smtClean="0">
                <a:solidFill>
                  <a:srgbClr val="006EBF"/>
                </a:solidFill>
                <a:latin typeface="Times New Roman"/>
                <a:ea typeface="Times New Roman"/>
              </a:rPr>
              <a:t>lấy bóng</a:t>
            </a:r>
            <a:r>
              <a:rPr lang="en-US" altLang="zh-CN" sz="2400" b="1" dirty="0" smtClean="0">
                <a:solidFill>
                  <a:srgbClr val="006EBF"/>
                </a:solidFill>
                <a:latin typeface="Times New Roman"/>
                <a:ea typeface="Times New Roman"/>
              </a:rPr>
              <a:t>.</a:t>
            </a:r>
            <a:endParaRPr lang="vi-VN" altLang="zh-CN" sz="2400" b="1" dirty="0" smtClean="0">
              <a:solidFill>
                <a:srgbClr val="006EBF"/>
              </a:solidFill>
              <a:latin typeface="Times New Roman"/>
              <a:ea typeface="Times New Roman"/>
            </a:endParaRPr>
          </a:p>
          <a:p>
            <a:pPr marL="0" indent="620268">
              <a:lnSpc>
                <a:spcPct val="100000"/>
              </a:lnSpc>
            </a:pPr>
            <a:r>
              <a:rPr lang="vi-VN" altLang="zh-CN" sz="2400" b="1" dirty="0" smtClean="0">
                <a:solidFill>
                  <a:srgbClr val="006EBF"/>
                </a:solidFill>
                <a:latin typeface="Times New Roman"/>
                <a:ea typeface="Times New Roman"/>
              </a:rPr>
              <a:t>d, Viết tỉ số của số lần xuất hiện màu vàng và tổng số lần lấy bóng.</a:t>
            </a:r>
            <a:endParaRPr lang="en-US" altLang="zh-CN" sz="2400" b="1" dirty="0" smtClean="0">
              <a:solidFill>
                <a:srgbClr val="006EBF"/>
              </a:solidFill>
              <a:latin typeface="Times New Roman"/>
              <a:ea typeface="Times New Roman"/>
            </a:endParaRPr>
          </a:p>
          <a:p>
            <a:pPr marL="0" indent="620268">
              <a:lnSpc>
                <a:spcPct val="100000"/>
              </a:lnSpc>
            </a:pPr>
            <a:endParaRPr lang="en-US" altLang="zh-CN" sz="2400" b="1" dirty="0">
              <a:solidFill>
                <a:srgbClr val="006EBF"/>
              </a:solidFill>
              <a:latin typeface="Times New Roman"/>
              <a:ea typeface="Times New Roman"/>
            </a:endParaRPr>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739"/>
              </a:lnSpc>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45636516"/>
              </p:ext>
            </p:extLst>
          </p:nvPr>
        </p:nvGraphicFramePr>
        <p:xfrm>
          <a:off x="1073722" y="2059112"/>
          <a:ext cx="8045226" cy="2453640"/>
        </p:xfrm>
        <a:graphic>
          <a:graphicData uri="http://schemas.openxmlformats.org/drawingml/2006/table">
            <a:tbl>
              <a:tblPr firstRow="1" firstCol="1" bandRow="1"/>
              <a:tblGrid>
                <a:gridCol w="1218541"/>
                <a:gridCol w="2362020"/>
                <a:gridCol w="1602302"/>
                <a:gridCol w="2862363"/>
              </a:tblGrid>
              <a:tr h="615388">
                <a:tc>
                  <a:txBody>
                    <a:bodyPr/>
                    <a:lstStyle/>
                    <a:p>
                      <a:pPr algn="just">
                        <a:lnSpc>
                          <a:spcPct val="115000"/>
                        </a:lnSpc>
                        <a:spcAft>
                          <a:spcPts val="0"/>
                        </a:spcAft>
                      </a:pPr>
                      <a:r>
                        <a:rPr lang="en-US" sz="2000" b="1" dirty="0" err="1">
                          <a:solidFill>
                            <a:srgbClr val="FF0000"/>
                          </a:solidFill>
                          <a:effectLst/>
                          <a:latin typeface="Times New Roman"/>
                          <a:ea typeface="Times New Roman"/>
                          <a:cs typeface="Times New Roman"/>
                        </a:rPr>
                        <a:t>Lần</a:t>
                      </a:r>
                      <a:r>
                        <a:rPr lang="en-US" sz="2000" b="1" dirty="0">
                          <a:solidFill>
                            <a:srgbClr val="FF0000"/>
                          </a:solidFill>
                          <a:effectLst/>
                          <a:latin typeface="Times New Roman"/>
                          <a:ea typeface="Times New Roman"/>
                          <a:cs typeface="Times New Roman"/>
                        </a:rPr>
                        <a:t> </a:t>
                      </a:r>
                      <a:r>
                        <a:rPr lang="en-US" sz="2000" b="1" dirty="0" err="1">
                          <a:solidFill>
                            <a:srgbClr val="FF0000"/>
                          </a:solidFill>
                          <a:effectLst/>
                          <a:latin typeface="Times New Roman"/>
                          <a:ea typeface="Times New Roman"/>
                          <a:cs typeface="Times New Roman"/>
                        </a:rPr>
                        <a:t>tung</a:t>
                      </a: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err="1">
                          <a:solidFill>
                            <a:srgbClr val="FF0000"/>
                          </a:solidFill>
                          <a:effectLst/>
                          <a:latin typeface="Times New Roman"/>
                          <a:ea typeface="Times New Roman"/>
                          <a:cs typeface="Times New Roman"/>
                        </a:rPr>
                        <a:t>Kết</a:t>
                      </a:r>
                      <a:r>
                        <a:rPr lang="en-US" sz="2000" b="1" dirty="0">
                          <a:solidFill>
                            <a:srgbClr val="FF0000"/>
                          </a:solidFill>
                          <a:effectLst/>
                          <a:latin typeface="Times New Roman"/>
                          <a:ea typeface="Times New Roman"/>
                          <a:cs typeface="Times New Roman"/>
                        </a:rPr>
                        <a:t> </a:t>
                      </a:r>
                      <a:r>
                        <a:rPr lang="en-US" sz="2000" b="1" dirty="0" err="1">
                          <a:solidFill>
                            <a:srgbClr val="FF0000"/>
                          </a:solidFill>
                          <a:effectLst/>
                          <a:latin typeface="Times New Roman"/>
                          <a:ea typeface="Times New Roman"/>
                          <a:cs typeface="Times New Roman"/>
                        </a:rPr>
                        <a:t>quả</a:t>
                      </a: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2000" b="1" dirty="0" err="1" smtClean="0">
                          <a:solidFill>
                            <a:srgbClr val="FF0000"/>
                          </a:solidFill>
                          <a:effectLst/>
                          <a:latin typeface="Times New Roman"/>
                          <a:ea typeface="Times New Roman"/>
                          <a:cs typeface="Times New Roman"/>
                        </a:rPr>
                        <a:t>Lần</a:t>
                      </a:r>
                      <a:r>
                        <a:rPr lang="en-US" sz="2000" b="1" dirty="0" smtClean="0">
                          <a:solidFill>
                            <a:srgbClr val="FF0000"/>
                          </a:solidFill>
                          <a:effectLst/>
                          <a:latin typeface="Times New Roman"/>
                          <a:ea typeface="Times New Roman"/>
                          <a:cs typeface="Times New Roman"/>
                        </a:rPr>
                        <a:t> </a:t>
                      </a:r>
                      <a:r>
                        <a:rPr lang="en-US" sz="2000" b="1" dirty="0" err="1" smtClean="0">
                          <a:solidFill>
                            <a:srgbClr val="FF0000"/>
                          </a:solidFill>
                          <a:effectLst/>
                          <a:latin typeface="Times New Roman"/>
                          <a:ea typeface="Times New Roman"/>
                          <a:cs typeface="Times New Roman"/>
                        </a:rPr>
                        <a:t>tung</a:t>
                      </a:r>
                      <a:endParaRPr lang="en-US" sz="2000" b="1" dirty="0" smtClean="0">
                        <a:solidFill>
                          <a:srgbClr val="FF0000"/>
                        </a:solidFill>
                        <a:effectLst/>
                        <a:latin typeface="Times New Roman"/>
                        <a:ea typeface="Times New Roman"/>
                        <a:cs typeface="Times New Roman"/>
                      </a:endParaRPr>
                    </a:p>
                    <a:p>
                      <a:pPr algn="just">
                        <a:lnSpc>
                          <a:spcPct val="115000"/>
                        </a:lnSpc>
                        <a:spcAft>
                          <a:spcPts val="0"/>
                        </a:spcAft>
                      </a:pP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2000" b="1" dirty="0" err="1" smtClean="0">
                          <a:solidFill>
                            <a:srgbClr val="FF0000"/>
                          </a:solidFill>
                          <a:effectLst/>
                          <a:latin typeface="Times New Roman"/>
                          <a:ea typeface="Times New Roman"/>
                          <a:cs typeface="Times New Roman"/>
                        </a:rPr>
                        <a:t>Kết</a:t>
                      </a:r>
                      <a:r>
                        <a:rPr lang="en-US" sz="2000" b="1" dirty="0" smtClean="0">
                          <a:solidFill>
                            <a:srgbClr val="FF0000"/>
                          </a:solidFill>
                          <a:effectLst/>
                          <a:latin typeface="Times New Roman"/>
                          <a:ea typeface="Times New Roman"/>
                          <a:cs typeface="Times New Roman"/>
                        </a:rPr>
                        <a:t> </a:t>
                      </a:r>
                      <a:r>
                        <a:rPr lang="en-US" sz="2000" b="1" dirty="0" err="1" smtClean="0">
                          <a:solidFill>
                            <a:srgbClr val="FF0000"/>
                          </a:solidFill>
                          <a:effectLst/>
                          <a:latin typeface="Times New Roman"/>
                          <a:ea typeface="Times New Roman"/>
                          <a:cs typeface="Times New Roman"/>
                        </a:rPr>
                        <a:t>quả</a:t>
                      </a:r>
                      <a:endParaRPr lang="en-US" sz="2000" b="1" dirty="0" smtClean="0">
                        <a:solidFill>
                          <a:srgbClr val="FF0000"/>
                        </a:solidFill>
                        <a:effectLst/>
                        <a:latin typeface="Times New Roman"/>
                        <a:ea typeface="Times New Roman"/>
                        <a:cs typeface="Times New Roman"/>
                      </a:endParaRPr>
                    </a:p>
                    <a:p>
                      <a:pPr algn="just">
                        <a:lnSpc>
                          <a:spcPct val="115000"/>
                        </a:lnSpc>
                        <a:spcAft>
                          <a:spcPts val="0"/>
                        </a:spcAft>
                      </a:pP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a:ea typeface="Times New Roman"/>
                          <a:cs typeface="Times New Roman"/>
                        </a:rPr>
                        <a:t>1</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xanh</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6</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vàng</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a:ea typeface="Times New Roman"/>
                          <a:cs typeface="Times New Roman"/>
                        </a:rPr>
                        <a:t>2</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đỏ</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7</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đỏ</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a:ea typeface="Times New Roman"/>
                          <a:cs typeface="Times New Roman"/>
                        </a:rPr>
                        <a:t>3</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đỏ</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8</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xanh</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a:ea typeface="Times New Roman"/>
                          <a:cs typeface="Times New Roman"/>
                        </a:rPr>
                        <a:t>4</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vàng</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9</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a:ea typeface="Times New Roman"/>
                          <a:cs typeface="Times New Roman"/>
                        </a:rPr>
                        <a:t>Xuất</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hiện</a:t>
                      </a:r>
                      <a:r>
                        <a:rPr lang="en-US" sz="2000" baseline="0" dirty="0" smtClean="0">
                          <a:effectLst/>
                          <a:latin typeface="Times New Roman"/>
                          <a:ea typeface="Times New Roman"/>
                          <a:cs typeface="Times New Roman"/>
                        </a:rPr>
                        <a:t> m</a:t>
                      </a:r>
                      <a:r>
                        <a:rPr lang="vi-VN" sz="2000" baseline="0" dirty="0" smtClean="0">
                          <a:effectLst/>
                          <a:latin typeface="Times New Roman"/>
                          <a:ea typeface="Times New Roman"/>
                          <a:cs typeface="Times New Roman"/>
                        </a:rPr>
                        <a:t>àu đỏ</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2000" dirty="0" smtClean="0">
                          <a:effectLst/>
                          <a:latin typeface="Times New Roman"/>
                          <a:ea typeface="Times New Roman"/>
                          <a:cs typeface="Times New Roman"/>
                        </a:rPr>
                        <a:t>5</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Xuất</a:t>
                      </a:r>
                      <a:r>
                        <a:rPr lang="vi-VN" sz="2000" baseline="0" dirty="0" smtClean="0">
                          <a:effectLst/>
                          <a:latin typeface="Times New Roman"/>
                          <a:ea typeface="Times New Roman"/>
                          <a:cs typeface="Times New Roman"/>
                        </a:rPr>
                        <a:t> hiện màu xanh</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10</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a:ea typeface="Times New Roman"/>
                          <a:cs typeface="Times New Roman"/>
                        </a:rPr>
                        <a:t>Xuất</a:t>
                      </a:r>
                      <a:r>
                        <a:rPr lang="vi-VN" sz="2000" baseline="0" dirty="0" smtClean="0">
                          <a:effectLst/>
                          <a:latin typeface="Times New Roman"/>
                          <a:ea typeface="Times New Roman"/>
                          <a:cs typeface="Times New Roman"/>
                        </a:rPr>
                        <a:t> hiện màu vàng</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097652" y="173259"/>
            <a:ext cx="10094348" cy="400110"/>
          </a:xfrm>
          <a:prstGeom prst="rect">
            <a:avLst/>
          </a:prstGeom>
          <a:noFill/>
        </p:spPr>
        <p:txBody>
          <a:bodyPr wrap="square" rtlCol="0">
            <a:spAutoFit/>
          </a:bodyPr>
          <a:lstStyle/>
          <a:p>
            <a:r>
              <a:rPr lang="en-US" sz="2000" b="1" dirty="0" smtClean="0">
                <a:solidFill>
                  <a:srgbClr val="002060"/>
                </a:solidFill>
                <a:latin typeface="Arial" pitchFamily="34" charset="0"/>
                <a:cs typeface="Arial" pitchFamily="34" charset="0"/>
              </a:rPr>
              <a:t>II. XÁC SUẤT THỰC NGHIỆM TRONG TRÒ CHƠI LẤY VẬT TỪ TRONG HỘP</a:t>
            </a:r>
            <a:endParaRPr lang="en-US"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288289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2542783"/>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2677656"/>
          </a:xfrm>
          <a:prstGeom prst="rect">
            <a:avLst/>
          </a:prstGeom>
          <a:noFill/>
        </p:spPr>
        <p:txBody>
          <a:bodyPr wrap="square" rtlCol="0">
            <a:spAutoFit/>
          </a:bodyPr>
          <a:lstStyle/>
          <a:p>
            <a:r>
              <a:rPr lang="en-US" sz="2800" b="1" i="1" u="sng" dirty="0" err="1" smtClean="0">
                <a:solidFill>
                  <a:schemeClr val="tx2"/>
                </a:solidFill>
                <a:latin typeface="Arial" pitchFamily="34" charset="0"/>
                <a:cs typeface="Arial" pitchFamily="34" charset="0"/>
              </a:rPr>
              <a:t>Ví</a:t>
            </a:r>
            <a:r>
              <a:rPr lang="en-US" sz="2800" b="1" i="1" u="sng" dirty="0" smtClean="0">
                <a:solidFill>
                  <a:schemeClr val="tx2"/>
                </a:solidFill>
                <a:latin typeface="Arial" pitchFamily="34" charset="0"/>
                <a:cs typeface="Arial" pitchFamily="34" charset="0"/>
              </a:rPr>
              <a:t> </a:t>
            </a:r>
            <a:r>
              <a:rPr lang="en-US" sz="2800" b="1" i="1" u="sng" dirty="0" err="1" smtClean="0">
                <a:solidFill>
                  <a:schemeClr val="tx2"/>
                </a:solidFill>
                <a:latin typeface="Arial" pitchFamily="34" charset="0"/>
                <a:cs typeface="Arial" pitchFamily="34" charset="0"/>
              </a:rPr>
              <a:t>dụ</a:t>
            </a:r>
            <a:r>
              <a:rPr lang="en-US" sz="2800" b="1" i="1" u="sng" dirty="0" smtClean="0">
                <a:solidFill>
                  <a:schemeClr val="tx2"/>
                </a:solidFill>
                <a:latin typeface="Arial" pitchFamily="34" charset="0"/>
                <a:cs typeface="Arial" pitchFamily="34" charset="0"/>
              </a:rPr>
              <a:t> 1: </a:t>
            </a:r>
          </a:p>
          <a:p>
            <a:pPr marL="514350" indent="-514350">
              <a:buAutoNum type="alphaLcPeriod"/>
            </a:pP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12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7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nhiêu</a:t>
            </a:r>
            <a:r>
              <a:rPr lang="en-US" sz="2800" dirty="0" smtClean="0">
                <a:latin typeface="Arial" pitchFamily="34" charset="0"/>
                <a:cs typeface="Arial" pitchFamily="34" charset="0"/>
              </a:rPr>
              <a:t>?</a:t>
            </a:r>
          </a:p>
          <a:p>
            <a:pPr marL="514350" indent="-514350">
              <a:buAutoNum type="alphaLcPeriod"/>
            </a:pP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17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6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S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nhiêu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6" name="Rounded Rectangle 5"/>
          <p:cNvSpPr/>
          <p:nvPr/>
        </p:nvSpPr>
        <p:spPr>
          <a:xfrm>
            <a:off x="782876" y="3319397"/>
            <a:ext cx="10471759" cy="3319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2915" y="3707704"/>
            <a:ext cx="8906006" cy="954107"/>
          </a:xfrm>
          <a:prstGeom prst="rect">
            <a:avLst/>
          </a:prstGeom>
          <a:noFill/>
        </p:spPr>
        <p:txBody>
          <a:bodyPr wrap="square" rtlCol="0">
            <a:spAutoFit/>
          </a:bodyPr>
          <a:lstStyle/>
          <a:p>
            <a:pPr algn="ctr"/>
            <a:r>
              <a:rPr lang="en-US" sz="2800" i="1" u="sng" dirty="0" err="1" smtClean="0">
                <a:solidFill>
                  <a:srgbClr val="002060"/>
                </a:solidFill>
                <a:latin typeface="Arial" pitchFamily="34" charset="0"/>
                <a:cs typeface="Arial" pitchFamily="34" charset="0"/>
              </a:rPr>
              <a:t>Giải</a:t>
            </a:r>
            <a:r>
              <a:rPr lang="en-US" sz="2800" i="1" u="sng" dirty="0" smtClean="0">
                <a:solidFill>
                  <a:srgbClr val="002060"/>
                </a:solidFill>
                <a:latin typeface="Arial" pitchFamily="34" charset="0"/>
                <a:cs typeface="Arial" pitchFamily="34" charset="0"/>
              </a:rPr>
              <a:t>:</a:t>
            </a:r>
          </a:p>
          <a:p>
            <a:r>
              <a:rPr lang="en-US" sz="2800" dirty="0" smtClean="0">
                <a:latin typeface="Arial" pitchFamily="34" charset="0"/>
                <a:cs typeface="Arial" pitchFamily="34" charset="0"/>
              </a:rPr>
              <a:t>a,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itchFamily="34" charset="0"/>
                <a:cs typeface="Arial" pitchFamily="34" charset="0"/>
              </a:rPr>
              <a:t>b,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a:t>
            </a:r>
            <a:r>
              <a:rPr lang="en-US" sz="2800" dirty="0" smtClean="0">
                <a:latin typeface="Arial" pitchFamily="34" charset="0"/>
                <a:cs typeface="Arial" pitchFamily="34" charset="0"/>
              </a:rPr>
              <a:t> 17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do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S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6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11 </a:t>
            </a:r>
            <a:r>
              <a:rPr lang="en-US" sz="2800" dirty="0" err="1" smtClean="0">
                <a:latin typeface="Arial" pitchFamily="34" charset="0"/>
                <a:cs typeface="Arial" pitchFamily="34" charset="0"/>
              </a:rPr>
              <a:t>lần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mặt</a:t>
            </a:r>
            <a:r>
              <a:rPr lang="en-US" sz="2800" dirty="0" smtClean="0">
                <a:latin typeface="Arial" pitchFamily="34" charset="0"/>
                <a:cs typeface="Arial" pitchFamily="34" charset="0"/>
              </a:rPr>
              <a:t> N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54838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1482</Words>
  <Application>Microsoft Office PowerPoint</Application>
  <PresentationFormat>Custom</PresentationFormat>
  <Paragraphs>193</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37</cp:revision>
  <dcterms:created xsi:type="dcterms:W3CDTF">2011-01-21T15:00:27Z</dcterms:created>
  <dcterms:modified xsi:type="dcterms:W3CDTF">2021-07-30T03:00:48Z</dcterms:modified>
</cp:coreProperties>
</file>