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</p:sldMasterIdLst>
  <p:notesMasterIdLst>
    <p:notesMasterId r:id="rId26"/>
  </p:notesMasterIdLst>
  <p:sldIdLst>
    <p:sldId id="333" r:id="rId7"/>
    <p:sldId id="313" r:id="rId8"/>
    <p:sldId id="325" r:id="rId9"/>
    <p:sldId id="331" r:id="rId10"/>
    <p:sldId id="327" r:id="rId11"/>
    <p:sldId id="328" r:id="rId12"/>
    <p:sldId id="329" r:id="rId13"/>
    <p:sldId id="330" r:id="rId14"/>
    <p:sldId id="334" r:id="rId15"/>
    <p:sldId id="335" r:id="rId16"/>
    <p:sldId id="336" r:id="rId17"/>
    <p:sldId id="337" r:id="rId18"/>
    <p:sldId id="338" r:id="rId19"/>
    <p:sldId id="339" r:id="rId20"/>
    <p:sldId id="295" r:id="rId21"/>
    <p:sldId id="296" r:id="rId22"/>
    <p:sldId id="297" r:id="rId23"/>
    <p:sldId id="29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5142A"/>
    <a:srgbClr val="FAED3B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84954" autoAdjust="0"/>
  </p:normalViewPr>
  <p:slideViewPr>
    <p:cSldViewPr snapToGrid="0">
      <p:cViewPr varScale="1">
        <p:scale>
          <a:sx n="58" d="100"/>
          <a:sy n="58" d="100"/>
        </p:scale>
        <p:origin x="142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4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98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3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16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78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7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71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6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9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9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18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39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39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46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0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94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5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81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55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7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2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6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1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0.bin"/><Relationship Id="rId3" Type="http://schemas.openxmlformats.org/officeDocument/2006/relationships/slideLayout" Target="../slideLayouts/slideLayout16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8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1.xml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3.png"/><Relationship Id="rId10" Type="http://schemas.openxmlformats.org/officeDocument/2006/relationships/image" Target="../media/image17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4.bin"/><Relationship Id="rId3" Type="http://schemas.openxmlformats.org/officeDocument/2006/relationships/slideLayout" Target="../slideLayouts/slideLayout16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7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3.xml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4.png"/><Relationship Id="rId10" Type="http://schemas.openxmlformats.org/officeDocument/2006/relationships/image" Target="../media/image26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8.bin"/><Relationship Id="rId3" Type="http://schemas.openxmlformats.org/officeDocument/2006/relationships/slideLayout" Target="../slideLayouts/slideLayout16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5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5.xml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4.png"/><Relationship Id="rId10" Type="http://schemas.openxmlformats.org/officeDocument/2006/relationships/image" Target="../media/image34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55032" y="2197769"/>
            <a:ext cx="95692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sz="3600" b="1" dirty="0">
                <a:solidFill>
                  <a:srgbClr val="ED7D31"/>
                </a:solidFill>
                <a:cs typeface="Arial" pitchFamily="34" charset="0"/>
              </a:rPr>
              <a:t>3: </a:t>
            </a:r>
            <a:r>
              <a:rPr lang="en-US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MÔ HÌNH XÁC SUẤT</a:t>
            </a:r>
            <a:r>
              <a:rPr lang="vi-VN" sz="3600" b="1" dirty="0">
                <a:solidFill>
                  <a:srgbClr val="ED7D31"/>
                </a:solidFill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TRONG MỘT SỐ </a:t>
            </a:r>
            <a:endParaRPr lang="vi-VN" sz="3600" b="1" dirty="0">
              <a:solidFill>
                <a:srgbClr val="ED7D31"/>
              </a:solidFill>
              <a:cs typeface="Arial" pitchFamily="34" charset="0"/>
            </a:endParaRPr>
          </a:p>
          <a:p>
            <a:pPr algn="ctr"/>
            <a:r>
              <a:rPr lang="en-US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TRÒ CHƠI VÀ THÍ NGHIỆM ĐƠN GIẢN (TIẾT 3)</a:t>
            </a:r>
            <a:endParaRPr lang="en-US" sz="3600" b="1" dirty="0">
              <a:solidFill>
                <a:srgbClr val="ED7D3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90FFBC-13E5-EE45-8D5A-6F0CE1C1A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9317"/>
            <a:ext cx="1893615" cy="1928683"/>
          </a:xfrm>
          <a:prstGeom prst="rect">
            <a:avLst/>
          </a:prstGeom>
        </p:spPr>
      </p:pic>
      <p:sp>
        <p:nvSpPr>
          <p:cNvPr id="11" name="Flowchart: Magnetic Disk 10"/>
          <p:cNvSpPr/>
          <p:nvPr/>
        </p:nvSpPr>
        <p:spPr>
          <a:xfrm>
            <a:off x="10159020" y="5287254"/>
            <a:ext cx="1727200" cy="12192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10577304" y="5867358"/>
            <a:ext cx="533400" cy="39220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11103329" y="6012468"/>
            <a:ext cx="533400" cy="3922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4" descr="Untitled1">
            <a:extLst>
              <a:ext uri="{FF2B5EF4-FFF2-40B4-BE49-F238E27FC236}">
                <a16:creationId xmlns:a16="http://schemas.microsoft.com/office/drawing/2014/main" id="{73C160D7-1C12-0C4E-AC5A-61303976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40" y="160893"/>
            <a:ext cx="1671839" cy="172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Untitled">
            <a:extLst>
              <a:ext uri="{FF2B5EF4-FFF2-40B4-BE49-F238E27FC236}">
                <a16:creationId xmlns:a16="http://schemas.microsoft.com/office/drawing/2014/main" id="{950EDD57-0699-0247-971D-80DBCB0B8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476" y="178879"/>
            <a:ext cx="1642892" cy="1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327B631C-E291-5AB6-6BCC-038694A432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8496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216" y="72783"/>
            <a:ext cx="1441420" cy="646331"/>
          </a:xfrm>
          <a:prstGeom prst="rect">
            <a:avLst/>
          </a:prstGeom>
          <a:solidFill>
            <a:srgbClr val="F088E1"/>
          </a:solidFill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Arial" pitchFamily="34" charset="0"/>
                <a:cs typeface="Arial" pitchFamily="34" charset="0"/>
              </a:rPr>
              <a:t>Câu 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8645" y="719114"/>
            <a:ext cx="82887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1, 2, 3, 4.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147" y="2592428"/>
            <a:ext cx="7643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latin typeface="Arial" pitchFamily="34" charset="0"/>
                <a:cs typeface="Arial" pitchFamily="34" charset="0"/>
              </a:rPr>
              <a:t>A.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	</a:t>
            </a:r>
            <a:r>
              <a:rPr lang="vi-VN" sz="4000" dirty="0">
                <a:latin typeface="Arial" pitchFamily="34" charset="0"/>
                <a:cs typeface="Arial" pitchFamily="34" charset="0"/>
              </a:rPr>
              <a:t>				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dirty="0">
                <a:latin typeface="Arial" pitchFamily="34" charset="0"/>
                <a:cs typeface="Arial" pitchFamily="34" charset="0"/>
              </a:rPr>
              <a:t>B.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	</a:t>
            </a:r>
            <a:r>
              <a:rPr lang="vi-VN" sz="4000" dirty="0">
                <a:latin typeface="Arial" pitchFamily="34" charset="0"/>
                <a:cs typeface="Arial" pitchFamily="34" charset="0"/>
              </a:rPr>
              <a:t>		</a:t>
            </a:r>
          </a:p>
          <a:p>
            <a:pPr lvl="0"/>
            <a:r>
              <a:rPr lang="en-US" sz="3200" dirty="0">
                <a:latin typeface="Arial" pitchFamily="34" charset="0"/>
                <a:cs typeface="Arial" pitchFamily="34" charset="0"/>
              </a:rPr>
              <a:t>C.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	</a:t>
            </a:r>
            <a:r>
              <a:rPr lang="vi-VN" sz="4000" dirty="0">
                <a:latin typeface="Arial" pitchFamily="34" charset="0"/>
                <a:cs typeface="Arial" pitchFamily="34" charset="0"/>
              </a:rPr>
              <a:t>			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dirty="0">
                <a:latin typeface="Arial" pitchFamily="34" charset="0"/>
                <a:cs typeface="Arial" pitchFamily="34" charset="0"/>
              </a:rPr>
              <a:t>D.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3693615" y="3316814"/>
            <a:ext cx="564921" cy="564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27" name="Oval 126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0" name="Oval 9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3" name="Oval 12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6" name="Oval 1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9" name="Oval 1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2" name="Oval 2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5" name="Oval 24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09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8" name="Oval 27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08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1" name="Oval 30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07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4" name="Oval 33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7" name="Oval 36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0" name="Oval 39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3" name="Oval 42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6" name="Oval 4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9" name="Oval 4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52" name="Oval 5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00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310004" y="5757724"/>
            <a:ext cx="16918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BẮT ĐẦU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293293" y="72783"/>
            <a:ext cx="3005503" cy="291593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 rot="2694856">
            <a:off x="546141" y="2198692"/>
            <a:ext cx="395071" cy="846924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2670633" y="-127725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2744249" y="-115826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2823033" y="-112485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2896649" y="-100586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2953662" y="-131241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3027278" y="-119341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106062" y="-116001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179678" y="-104101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2972001" y="-111665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3045617" y="-99765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124401" y="-96425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3198017" y="-84525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3255030" y="-115180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3328646" y="-103281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3407430" y="-99940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3481046" y="-88041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3150300" y="-138020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3223916" y="-126121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3302700" y="-122780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3376316" y="-110881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3433329" y="-141536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3506945" y="-129636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585729" y="-126296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3659345" y="-114396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3451668" y="-121960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3525284" y="-110060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3604068" y="-106720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3677684" y="-94820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3734697" y="-125475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3808311" y="-113576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3887097" y="-110235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3960713" y="-98336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3367629" y="-149605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441245" y="-137705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3520029" y="-134365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3593645" y="-122465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3650658" y="-153120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3724274" y="-1412209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3803058" y="-137880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3876671" y="-1259809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3668997" y="-133544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3742613" y="-121644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3821397" y="-118304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3895013" y="-106404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3952026" y="-137060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4025642" y="-125160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4104426" y="-121820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4178042" y="-109920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3847296" y="-159900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3920912" y="-148000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3999696" y="-144660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4073312" y="-132760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4130325" y="-163415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4203941" y="-1515159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4282725" y="-148175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4356341" y="-1362759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4148664" y="-143839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4222280" y="-131939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4301064" y="-128599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374680" y="-116699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4431693" y="-147355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4505309" y="-135455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4584093" y="-132115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4657709" y="-120215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2823033" y="-112485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2896649" y="-100586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2975433" y="-97245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3049049" y="-85346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3106062" y="-116001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3179678" y="-104101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258462" y="-1007612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3332078" y="-88861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3124401" y="-96425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3198017" y="-84525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3276801" y="-81185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3350417" y="-69285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3407430" y="-99940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3481046" y="-88041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3559830" y="-84700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3633446" y="-72801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3302700" y="-122780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3376316" y="-110881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455100" y="-107540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3528716" y="-95641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3585729" y="-126296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3659345" y="-114396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3738129" y="-111056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3811745" y="-99156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3604068" y="-106720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3677684" y="-94820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3756468" y="-91480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3830084" y="-79580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3887097" y="-110235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3960713" y="-98336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4039497" y="-94995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113113" y="-83096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3520029" y="-134365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3593645" y="-122465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3672429" y="-119125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3746045" y="-107225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3803058" y="-137880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3876671" y="-1259809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3955458" y="-122640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4029074" y="-1107409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3821397" y="-118304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3895013" y="-106404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973797" y="-103064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047413" y="-91164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4104426" y="-121820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4178042" y="-109920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4256826" y="-106580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4330442" y="-94680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3999696" y="-144660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4073312" y="-132760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4152095" y="-129420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4225712" y="-117520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4282725" y="-148175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4356341" y="-1362759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4435125" y="-132935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508741" y="-1210359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4301064" y="-128599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4374680" y="-116699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4453464" y="-113359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4527080" y="-101459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4584093" y="-132115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4657709" y="-120215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4736493" y="-116875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4810109" y="-104975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8" name="Vòng Xoay May Mắ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-609600"/>
            <a:ext cx="609600" cy="609600"/>
          </a:xfrm>
          <a:prstGeom prst="rect">
            <a:avLst/>
          </a:prstGeom>
        </p:spPr>
      </p:pic>
      <p:sp>
        <p:nvSpPr>
          <p:cNvPr id="186" name="Right Arrow 185">
            <a:hlinkClick r:id="" action="ppaction://hlinkshowjump?jump=nextslide"/>
          </p:cNvPr>
          <p:cNvSpPr/>
          <p:nvPr/>
        </p:nvSpPr>
        <p:spPr>
          <a:xfrm>
            <a:off x="10751127" y="5763497"/>
            <a:ext cx="1066800" cy="8312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6" action="ppaction://hlinksldjump"/>
              </a:rPr>
              <a:t>Next</a:t>
            </a:r>
            <a:endParaRPr lang="en-US" dirty="0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040316"/>
              </p:ext>
            </p:extLst>
          </p:nvPr>
        </p:nvGraphicFramePr>
        <p:xfrm>
          <a:off x="4330442" y="2756945"/>
          <a:ext cx="10445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442" y="2756945"/>
                        <a:ext cx="10445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303701"/>
              </p:ext>
            </p:extLst>
          </p:nvPr>
        </p:nvGraphicFramePr>
        <p:xfrm>
          <a:off x="4431692" y="3273659"/>
          <a:ext cx="160496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880" imgH="253800" progId="Equation.DSMT4">
                  <p:embed/>
                </p:oleObj>
              </mc:Choice>
              <mc:Fallback>
                <p:oleObj name="Equation" r:id="rId9" imgW="596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692" y="3273659"/>
                        <a:ext cx="1604963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918360"/>
              </p:ext>
            </p:extLst>
          </p:nvPr>
        </p:nvGraphicFramePr>
        <p:xfrm>
          <a:off x="4439299" y="4041023"/>
          <a:ext cx="10572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82400" imgH="203040" progId="Equation.DSMT4">
                  <p:embed/>
                </p:oleObj>
              </mc:Choice>
              <mc:Fallback>
                <p:oleObj name="Equation" r:id="rId11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299" y="4041023"/>
                        <a:ext cx="10572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407473"/>
              </p:ext>
            </p:extLst>
          </p:nvPr>
        </p:nvGraphicFramePr>
        <p:xfrm>
          <a:off x="4301064" y="4669826"/>
          <a:ext cx="136683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57200" imgH="203040" progId="Equation.DSMT4">
                  <p:embed/>
                </p:oleObj>
              </mc:Choice>
              <mc:Fallback>
                <p:oleObj name="Equation" r:id="rId13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1064" y="4669826"/>
                        <a:ext cx="1366837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3901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hold">
                      <p:stCondLst>
                        <p:cond delay="indefinite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8" fill="hold">
                      <p:stCondLst>
                        <p:cond delay="indefinite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6" fill="hold">
                      <p:stCondLst>
                        <p:cond delay="indefinite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0" fill="hold">
                      <p:stCondLst>
                        <p:cond delay="indefinite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8" fill="hold">
                      <p:stCondLst>
                        <p:cond delay="indefinite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0" fill="hold">
                      <p:stCondLst>
                        <p:cond delay="indefinite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500"/>
                            </p:stCondLst>
                            <p:childTnLst>
                              <p:par>
                                <p:cTn id="72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2000"/>
                            </p:stCondLst>
                            <p:childTnLst>
                              <p:par>
                                <p:cTn id="72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3500"/>
                            </p:stCondLst>
                            <p:childTnLst>
                              <p:par>
                                <p:cTn id="73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5000"/>
                            </p:stCondLst>
                            <p:childTnLst>
                              <p:par>
                                <p:cTn id="73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6500"/>
                            </p:stCondLst>
                            <p:childTnLst>
                              <p:par>
                                <p:cTn id="73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8000"/>
                            </p:stCondLst>
                            <p:childTnLst>
                              <p:par>
                                <p:cTn id="74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9500"/>
                            </p:stCondLst>
                            <p:childTnLst>
                              <p:par>
                                <p:cTn id="74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7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77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8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8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4" dur="1" fill="hold"/>
                                        <p:tgtEl>
                                          <p:spTgt spid="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audio>
              <p:cMediaNode vol="80000" numSld="2">
                <p:cTn id="79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8"/>
                </p:tgtEl>
              </p:cMediaNode>
            </p:audio>
          </p:childTnLst>
        </p:cTn>
      </p:par>
    </p:tnLst>
    <p:bldLst>
      <p:bldP spid="2" grpId="0" animBg="1"/>
      <p:bldP spid="3" grpId="0"/>
      <p:bldP spid="4" grpId="0"/>
      <p:bldP spid="6" grpId="0" animBg="1"/>
      <p:bldP spid="5" grpId="0" animBg="1"/>
      <p:bldP spid="196" grpId="0" animBg="1"/>
      <p:bldP spid="197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6" grpId="0" animBg="1"/>
      <p:bldP spid="286" grpId="1" animBg="1"/>
      <p:bldP spid="287" grpId="0" animBg="1"/>
      <p:bldP spid="287" grpId="1" animBg="1"/>
      <p:bldP spid="288" grpId="0" animBg="1"/>
      <p:bldP spid="288" grpId="1" animBg="1"/>
      <p:bldP spid="289" grpId="0" animBg="1"/>
      <p:bldP spid="289" grpId="1" animBg="1"/>
      <p:bldP spid="290" grpId="0" animBg="1"/>
      <p:bldP spid="290" grpId="1" animBg="1"/>
      <p:bldP spid="291" grpId="0" animBg="1"/>
      <p:bldP spid="291" grpId="1" animBg="1"/>
      <p:bldP spid="292" grpId="0" animBg="1"/>
      <p:bldP spid="292" grpId="1" animBg="1"/>
      <p:bldP spid="293" grpId="0" animBg="1"/>
      <p:bldP spid="293" grpId="1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788" y="87145"/>
            <a:ext cx="1441420" cy="646331"/>
          </a:xfrm>
          <a:prstGeom prst="rect">
            <a:avLst/>
          </a:prstGeom>
          <a:solidFill>
            <a:srgbClr val="F088E1"/>
          </a:solidFill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Arial" pitchFamily="34" charset="0"/>
                <a:cs typeface="Arial" pitchFamily="34" charset="0"/>
              </a:rPr>
              <a:t>Câu 2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5837" y="888452"/>
            <a:ext cx="54590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0000FF"/>
                </a:solidFill>
              </a:rPr>
              <a:t>Quan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hình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ảnh</a:t>
            </a:r>
            <a:r>
              <a:rPr lang="en-US" sz="3200" dirty="0">
                <a:solidFill>
                  <a:srgbClr val="0000FF"/>
                </a:solidFill>
              </a:rPr>
              <a:t>. </a:t>
            </a:r>
            <a:r>
              <a:rPr lang="en-US" sz="3200" dirty="0" err="1">
                <a:solidFill>
                  <a:srgbClr val="0000FF"/>
                </a:solidFill>
              </a:rPr>
              <a:t>Nêu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một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bất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từ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giỏ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quà</a:t>
            </a:r>
            <a:r>
              <a:rPr lang="en-US" sz="3200" dirty="0">
                <a:solidFill>
                  <a:srgbClr val="0000FF"/>
                </a:solidFill>
              </a:rPr>
              <a:t>. </a:t>
            </a:r>
            <a:endParaRPr lang="en-US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35952" y="4026564"/>
            <a:ext cx="564921" cy="564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7" name="Oval 6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0" name="Oval 9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3" name="Oval 12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6" name="Oval 1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9" name="Oval 1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2" name="Oval 2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5" name="Oval 24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09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8" name="Oval 27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08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1" name="Oval 30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07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4" name="Oval 33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7" name="Oval 36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0" name="Oval 39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3" name="Oval 42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6" name="Oval 4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9" name="Oval 4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52" name="Oval 5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00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8351568" y="5730015"/>
            <a:ext cx="16918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BẮT ĐẦU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112433" y="2995513"/>
            <a:ext cx="90795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lphaUcPeriod"/>
            </a:pPr>
            <a:r>
              <a:rPr lang="en-US" sz="3200" dirty="0" err="1"/>
              <a:t>Táo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; </a:t>
            </a:r>
            <a:r>
              <a:rPr lang="en-US" sz="3200" dirty="0" err="1"/>
              <a:t>táo</a:t>
            </a:r>
            <a:r>
              <a:rPr lang="en-US" sz="3200" dirty="0"/>
              <a:t> </a:t>
            </a:r>
            <a:r>
              <a:rPr lang="en-US" sz="3200" dirty="0" err="1"/>
              <a:t>đỏ</a:t>
            </a:r>
            <a:r>
              <a:rPr lang="en-US" sz="3200" dirty="0"/>
              <a:t>; </a:t>
            </a:r>
            <a:r>
              <a:rPr lang="en-US" sz="3200" dirty="0" err="1"/>
              <a:t>lê</a:t>
            </a:r>
            <a:r>
              <a:rPr lang="en-US" sz="3200" dirty="0"/>
              <a:t>; </a:t>
            </a:r>
            <a:r>
              <a:rPr lang="en-US" sz="3200" dirty="0" err="1"/>
              <a:t>dưa</a:t>
            </a:r>
            <a:r>
              <a:rPr lang="en-US" sz="3200" dirty="0"/>
              <a:t> </a:t>
            </a:r>
            <a:r>
              <a:rPr lang="en-US" sz="3200" dirty="0" err="1"/>
              <a:t>lưới</a:t>
            </a:r>
            <a:r>
              <a:rPr lang="en-US" sz="3200" dirty="0"/>
              <a:t> </a:t>
            </a:r>
          </a:p>
          <a:p>
            <a:pPr marL="514350" indent="-514350" algn="just">
              <a:buFontTx/>
              <a:buAutoNum type="alphaUcPeriod"/>
            </a:pPr>
            <a:r>
              <a:rPr lang="en-US" sz="3200" dirty="0" err="1"/>
              <a:t>Nho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; </a:t>
            </a:r>
            <a:r>
              <a:rPr lang="en-US" sz="3200" dirty="0" err="1"/>
              <a:t>táo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; </a:t>
            </a:r>
            <a:r>
              <a:rPr lang="en-US" sz="3200" dirty="0" err="1"/>
              <a:t>táo</a:t>
            </a:r>
            <a:r>
              <a:rPr lang="en-US" sz="3200" dirty="0"/>
              <a:t> </a:t>
            </a:r>
            <a:r>
              <a:rPr lang="en-US" sz="3200" dirty="0" err="1"/>
              <a:t>đỏ</a:t>
            </a:r>
            <a:r>
              <a:rPr lang="en-US" sz="3200" dirty="0"/>
              <a:t>; </a:t>
            </a:r>
            <a:r>
              <a:rPr lang="en-US" sz="3200" dirty="0" err="1"/>
              <a:t>lê</a:t>
            </a:r>
            <a:r>
              <a:rPr lang="en-US" sz="3200" dirty="0"/>
              <a:t>; </a:t>
            </a:r>
            <a:r>
              <a:rPr lang="en-US" sz="3200" dirty="0" err="1"/>
              <a:t>dưa</a:t>
            </a:r>
            <a:r>
              <a:rPr lang="en-US" sz="3200" dirty="0"/>
              <a:t> </a:t>
            </a:r>
            <a:r>
              <a:rPr lang="en-US" sz="3200" dirty="0" err="1"/>
              <a:t>lưới</a:t>
            </a:r>
            <a:r>
              <a:rPr lang="en-US" sz="3200" dirty="0"/>
              <a:t> </a:t>
            </a:r>
          </a:p>
          <a:p>
            <a:pPr marL="514350" indent="-514350" algn="just">
              <a:buFontTx/>
              <a:buAutoNum type="alphaUcPeriod"/>
            </a:pPr>
            <a:r>
              <a:rPr lang="en-US" sz="3200" dirty="0" err="1"/>
              <a:t>Nho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; </a:t>
            </a:r>
            <a:r>
              <a:rPr lang="en-US" sz="3200" dirty="0" err="1"/>
              <a:t>táo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; </a:t>
            </a:r>
            <a:r>
              <a:rPr lang="en-US" sz="3200" dirty="0" err="1"/>
              <a:t>táo</a:t>
            </a:r>
            <a:r>
              <a:rPr lang="en-US" sz="3200" dirty="0"/>
              <a:t> </a:t>
            </a:r>
            <a:r>
              <a:rPr lang="en-US" sz="3200" dirty="0" err="1"/>
              <a:t>đỏ</a:t>
            </a:r>
            <a:r>
              <a:rPr lang="en-US" sz="3200" dirty="0"/>
              <a:t>; </a:t>
            </a:r>
            <a:r>
              <a:rPr lang="en-US" sz="3200" dirty="0" err="1"/>
              <a:t>lê</a:t>
            </a:r>
            <a:r>
              <a:rPr lang="en-US" sz="3200" dirty="0"/>
              <a:t>; </a:t>
            </a:r>
            <a:r>
              <a:rPr lang="en-US" sz="3200" dirty="0" err="1"/>
              <a:t>dưa</a:t>
            </a:r>
            <a:r>
              <a:rPr lang="en-US" sz="3200" dirty="0"/>
              <a:t> </a:t>
            </a:r>
            <a:r>
              <a:rPr lang="en-US" sz="3200" dirty="0" err="1"/>
              <a:t>lưới</a:t>
            </a:r>
            <a:r>
              <a:rPr lang="en-US" sz="3200" dirty="0"/>
              <a:t>; cam.</a:t>
            </a:r>
          </a:p>
          <a:p>
            <a:pPr marL="514350" indent="-514350" algn="just">
              <a:buFontTx/>
              <a:buAutoNum type="alphaUcPeriod"/>
            </a:pPr>
            <a:r>
              <a:rPr lang="en-US" sz="3200" dirty="0" err="1"/>
              <a:t>Táo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; </a:t>
            </a:r>
            <a:r>
              <a:rPr lang="en-US" sz="3200" dirty="0" err="1"/>
              <a:t>táo</a:t>
            </a:r>
            <a:r>
              <a:rPr lang="en-US" sz="3200" dirty="0"/>
              <a:t> </a:t>
            </a:r>
            <a:r>
              <a:rPr lang="en-US" sz="3200" dirty="0" err="1"/>
              <a:t>đỏ</a:t>
            </a:r>
            <a:r>
              <a:rPr lang="en-US" sz="3200" dirty="0"/>
              <a:t>; </a:t>
            </a:r>
            <a:r>
              <a:rPr lang="en-US" sz="3200" dirty="0" err="1"/>
              <a:t>lê</a:t>
            </a:r>
            <a:r>
              <a:rPr lang="en-US" sz="3200" dirty="0"/>
              <a:t>; </a:t>
            </a:r>
            <a:r>
              <a:rPr lang="en-US" sz="3200" dirty="0" err="1"/>
              <a:t>dưa</a:t>
            </a:r>
            <a:r>
              <a:rPr lang="en-US" sz="3200" dirty="0"/>
              <a:t> </a:t>
            </a:r>
            <a:r>
              <a:rPr lang="en-US" sz="3200" dirty="0" err="1"/>
              <a:t>lưới</a:t>
            </a:r>
            <a:r>
              <a:rPr lang="en-US" sz="3200" dirty="0"/>
              <a:t>; cam.</a:t>
            </a:r>
          </a:p>
        </p:txBody>
      </p:sp>
      <p:sp>
        <p:nvSpPr>
          <p:cNvPr id="57" name="Oval 56"/>
          <p:cNvSpPr/>
          <p:nvPr/>
        </p:nvSpPr>
        <p:spPr>
          <a:xfrm>
            <a:off x="369282" y="87145"/>
            <a:ext cx="2911647" cy="286341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2694856">
            <a:off x="569546" y="2161521"/>
            <a:ext cx="455404" cy="928044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734017" y="-120964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807633" y="-109064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886417" y="-105724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960033" y="-93824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17045" y="-124480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90661" y="-112580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169445" y="-109240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243061" y="-97340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035385" y="-1049039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109001" y="-93004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187785" y="-896639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261401" y="-77764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318413" y="-108419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392029" y="-96519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470813" y="-93179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544429" y="-81279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213685" y="-131259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287301" y="-119359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366085" y="-116019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439701" y="-104119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496713" y="-134775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570329" y="-122875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649113" y="-119535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722729" y="-107635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515053" y="-1151989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588668" y="-103299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667453" y="-999589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741069" y="-88059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798081" y="-118714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871697" y="-106814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950481" y="-103474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024097" y="-91574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431013" y="-142843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504629" y="-130944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583413" y="-127603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657028" y="-115704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714041" y="-146359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787657" y="-1344597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866441" y="-131119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940057" y="-1192197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732381" y="-126783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805997" y="-114883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884781" y="-111543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958397" y="-99643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015409" y="-130298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089025" y="-118399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167809" y="-115058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241425" y="-103159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910681" y="-153138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984297" y="-141239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63081" y="-137898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136697" y="-125999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193709" y="-156654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267325" y="-1447547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346109" y="-141414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419725" y="-1295147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212049" y="-137078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4285665" y="-125178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364449" y="-121838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4438065" y="-109938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4495076" y="-140593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4568693" y="-128694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647477" y="-125353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4721093" y="-113454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886417" y="-105724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2960033" y="-93824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38817" y="-90484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3112433" y="-78584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3169445" y="-109240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3243061" y="-97340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3321845" y="-94000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3395461" y="-82100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187785" y="-896639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3261401" y="-77764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3340185" y="-744239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3413801" y="-62524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3470813" y="-93179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3544429" y="-81279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623213" y="-77939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3696829" y="-66039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3366085" y="-116019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439701" y="-104119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3518485" y="-100779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3592101" y="-88879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649113" y="-119535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722729" y="-107635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3801513" y="-104295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875129" y="-92395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3667453" y="-999589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3741069" y="-88059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819853" y="-847189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893469" y="-72819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3950481" y="-103474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4024097" y="-91574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102881" y="-88234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4176497" y="-76334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3583413" y="-127603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3657028" y="-115704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3735813" y="-112363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3809429" y="-100464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3866441" y="-131119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3940057" y="-1192197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018841" y="-115879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092457" y="-1039797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3884781" y="-111543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3958397" y="-99643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4037181" y="-96303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4110796" y="-84403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4167809" y="-115058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4241425" y="-103159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4320209" y="-99818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4393825" y="-87919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4063081" y="-137898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4136697" y="-125999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4215481" y="-122658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289097" y="-110759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4346109" y="-141414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4419725" y="-1295147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4498509" y="-126174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572125" y="-1142747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4364449" y="-121838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4438065" y="-109938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4516849" y="-106598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4590465" y="-94698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4647477" y="-125353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4721093" y="-113454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4799877" y="-110113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873493" y="-98214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7" name="Vòng Xoay May Mắ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2259" y="-467342"/>
            <a:ext cx="325084" cy="325084"/>
          </a:xfrm>
          <a:prstGeom prst="rect">
            <a:avLst/>
          </a:prstGeom>
        </p:spPr>
      </p:pic>
      <p:sp>
        <p:nvSpPr>
          <p:cNvPr id="188" name="Right Arrow 187"/>
          <p:cNvSpPr/>
          <p:nvPr/>
        </p:nvSpPr>
        <p:spPr>
          <a:xfrm>
            <a:off x="10764983" y="5680370"/>
            <a:ext cx="1066800" cy="8312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6" action="ppaction://hlinksldjump"/>
              </a:rPr>
              <a:t>Next</a:t>
            </a:r>
            <a:endParaRPr lang="en-US" dirty="0"/>
          </a:p>
        </p:txBody>
      </p:sp>
      <p:pic>
        <p:nvPicPr>
          <p:cNvPr id="190" name="Picture 18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58" y="197925"/>
            <a:ext cx="2998942" cy="24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9" fill="hold">
                      <p:stCondLst>
                        <p:cond delay="indefinite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5" fill="hold">
                      <p:stCondLst>
                        <p:cond delay="indefinite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9" fill="hold">
                      <p:stCondLst>
                        <p:cond delay="indefinite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5" fill="hold">
                      <p:stCondLst>
                        <p:cond delay="indefinite"/>
                      </p:stCondLst>
                      <p:childTnLst>
                        <p:par>
                          <p:cTn id="686" fill="hold">
                            <p:stCondLst>
                              <p:cond delay="0"/>
                            </p:stCondLst>
                            <p:childTnLst>
                              <p:par>
                                <p:cTn id="6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9" fill="hold">
                      <p:stCondLst>
                        <p:cond delay="indefinite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2" fill="hold">
                      <p:stCondLst>
                        <p:cond delay="0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500"/>
                            </p:stCondLst>
                            <p:childTnLst>
                              <p:par>
                                <p:cTn id="70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2000"/>
                            </p:stCondLst>
                            <p:childTnLst>
                              <p:par>
                                <p:cTn id="71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3500"/>
                            </p:stCondLst>
                            <p:childTnLst>
                              <p:par>
                                <p:cTn id="7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5000"/>
                            </p:stCondLst>
                            <p:childTnLst>
                              <p:par>
                                <p:cTn id="72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6500"/>
                            </p:stCondLst>
                            <p:childTnLst>
                              <p:par>
                                <p:cTn id="72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8000"/>
                            </p:stCondLst>
                            <p:childTnLst>
                              <p:par>
                                <p:cTn id="72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9500"/>
                            </p:stCondLst>
                            <p:childTnLst>
                              <p:par>
                                <p:cTn id="73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4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75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76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2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9" dur="1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 numSld="2">
                <p:cTn id="78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7"/>
                </p:tgtEl>
              </p:cMediaNode>
            </p:audio>
          </p:childTnLst>
        </p:cTn>
      </p:par>
    </p:tnLst>
    <p:bldLst>
      <p:bldP spid="2" grpId="0" animBg="1"/>
      <p:bldP spid="3" grpId="0"/>
      <p:bldP spid="5" grpId="0" animBg="1"/>
      <p:bldP spid="54" grpId="0" animBg="1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6320" y="207444"/>
            <a:ext cx="1441420" cy="646331"/>
          </a:xfrm>
          <a:prstGeom prst="rect">
            <a:avLst/>
          </a:prstGeom>
          <a:solidFill>
            <a:srgbClr val="F088E1"/>
          </a:solidFill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Arial" pitchFamily="34" charset="0"/>
                <a:cs typeface="Arial" pitchFamily="34" charset="0"/>
              </a:rPr>
              <a:t>Câu 3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1866" y="1399608"/>
            <a:ext cx="8258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 tung đồng xu 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lần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quả có thể xảy ra đối với mặt xuất hiện của đồng xu.</a:t>
            </a:r>
            <a:endParaRPr lang="en-US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72680" y="3435585"/>
            <a:ext cx="564921" cy="564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6" name="Oval 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9" name="Oval 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2" name="Oval 1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5" name="Oval 14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8" name="Oval 17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1" name="Oval 20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4" name="Oval 23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09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7" name="Oval 26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08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0" name="Oval 29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07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3" name="Oval 32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6" name="Oval 3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9" name="Oval 3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2" name="Oval 4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5" name="Oval 44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8" name="Oval 47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51" name="Oval 50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00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8502236" y="5612684"/>
            <a:ext cx="16918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BẮT ĐẦU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72677" y="3376322"/>
            <a:ext cx="69678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  B. 	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	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vi-VN" sz="3200" dirty="0">
                <a:latin typeface="Arial" pitchFamily="34" charset="0"/>
                <a:cs typeface="Arial" pitchFamily="34" charset="0"/>
              </a:rPr>
              <a:t>	</a:t>
            </a:r>
          </a:p>
          <a:p>
            <a:pPr lvl="0"/>
            <a:r>
              <a:rPr lang="en-US" sz="3200" dirty="0">
                <a:latin typeface="Arial" pitchFamily="34" charset="0"/>
                <a:cs typeface="Arial" pitchFamily="34" charset="0"/>
              </a:rPr>
              <a:t>C.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			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    D. </a:t>
            </a:r>
          </a:p>
        </p:txBody>
      </p:sp>
      <p:sp>
        <p:nvSpPr>
          <p:cNvPr id="71" name="Oval 70"/>
          <p:cNvSpPr/>
          <p:nvPr/>
        </p:nvSpPr>
        <p:spPr>
          <a:xfrm>
            <a:off x="166723" y="33719"/>
            <a:ext cx="3131192" cy="328568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 rot="2694856">
            <a:off x="419661" y="2339322"/>
            <a:ext cx="506067" cy="1100400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-1557772" y="-33696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-1484156" y="-32506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-1405372" y="-32172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-1331756" y="-30982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-1274743" y="-340481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-1201127" y="-328582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-1122343" y="-325241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-1048727" y="-313342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-1256404" y="-320905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-1182788" y="-309005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-1104004" y="-305665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-1030388" y="-293765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-973375" y="-32442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-899759" y="-31252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-820975" y="-30918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-747359" y="-29728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-1078104" y="-34726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-1004488" y="-33536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-925704" y="-33202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-852088" y="-32012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-795076" y="-350776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-721460" y="-338877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-642676" y="-335536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-569060" y="-323637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-776736" y="-331200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-703120" y="-319300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-624336" y="-315960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-550720" y="-304060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-493708" y="-33471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-420092" y="-32281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-341308" y="-31947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-267692" y="-30757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-860776" y="-35884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-787160" y="-34694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-708376" y="-34360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-634760" y="-33170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-577747" y="-362361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-504131" y="-350461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-425347" y="-347121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-351731" y="-335221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-559408" y="-342784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-485792" y="-330885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-407008" y="-327544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-333392" y="-315645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-276379" y="-34630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-202763" y="-33440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-123979" y="-33106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-50363" y="-31916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-381108" y="-36914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-307492" y="-35724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-228708" y="-35390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-155092" y="-34200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-98080" y="-372656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-24464" y="-360756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4321" y="-357416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27937" y="-345516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-79740" y="-353079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-6124" y="-341180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2661" y="-337839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46277" y="-325940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03289" y="-35659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276904" y="-34469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355689" y="-34135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429305" y="-32945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-1405372" y="-32172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-1331756" y="-30982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-1252972" y="-30648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-1179356" y="-29458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-1122343" y="-325241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-1048727" y="-313342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-969943" y="-310001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-896327" y="-298102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-1104004" y="-305665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-1030388" y="-293765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-951604" y="-290425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-877988" y="-278525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-820975" y="-30918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-747359" y="-29728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-668575" y="-29394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-594959" y="-28204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-925704" y="-33202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-852088" y="-32012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-773304" y="-31678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-699688" y="-30488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-642676" y="-335536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-569060" y="-323637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-490276" y="-320296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-416660" y="-308397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-624336" y="-315960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-550720" y="-304060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-471936" y="-300720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-398320" y="-288820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-341308" y="-31947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-267692" y="-30757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-188908" y="-30423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-115292" y="-29233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-708376" y="-34360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-634760" y="-33170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-555976" y="-32836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-482360" y="-31646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-425347" y="-347121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-351731" y="-335221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-272947" y="-331881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-199331" y="-319981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-407008" y="-327544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-333392" y="-315645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-254608" y="-312304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-180992" y="-300405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-123979" y="-33106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-50363" y="-31916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28421" y="-31582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02037" y="-30392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-228708" y="-35390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-155092" y="-34200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-76308" y="-33866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-2691" y="-32676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54321" y="-357416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27937" y="-345516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06721" y="-342176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280337" y="-330276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72661" y="-337839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46277" y="-325940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225061" y="-322599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298677" y="-310700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55689" y="-34135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29305" y="-32945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08089" y="-32611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581705" y="-31421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1" name="Vòng Xoay May Mắ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4228401" y="-2612735"/>
            <a:ext cx="453380" cy="453380"/>
          </a:xfrm>
          <a:prstGeom prst="rect">
            <a:avLst/>
          </a:prstGeom>
        </p:spPr>
      </p:pic>
      <p:sp>
        <p:nvSpPr>
          <p:cNvPr id="202" name="Right Arrow 201">
            <a:hlinkClick r:id="" action="ppaction://hlinkshowjump?jump=nextslide"/>
          </p:cNvPr>
          <p:cNvSpPr/>
          <p:nvPr/>
        </p:nvSpPr>
        <p:spPr>
          <a:xfrm>
            <a:off x="10764983" y="5680370"/>
            <a:ext cx="1066800" cy="8312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6" action="ppaction://hlinksldjump"/>
              </a:rPr>
              <a:t>Next</a:t>
            </a:r>
            <a:endParaRPr lang="en-US" dirty="0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947721"/>
              </p:ext>
            </p:extLst>
          </p:nvPr>
        </p:nvGraphicFramePr>
        <p:xfrm>
          <a:off x="4462463" y="3330575"/>
          <a:ext cx="45561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3" y="3330575"/>
                        <a:ext cx="455612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670651"/>
              </p:ext>
            </p:extLst>
          </p:nvPr>
        </p:nvGraphicFramePr>
        <p:xfrm>
          <a:off x="7165072" y="3376322"/>
          <a:ext cx="35083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5072" y="3376322"/>
                        <a:ext cx="350838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415279"/>
              </p:ext>
            </p:extLst>
          </p:nvPr>
        </p:nvGraphicFramePr>
        <p:xfrm>
          <a:off x="4687888" y="4273550"/>
          <a:ext cx="4429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64880" progId="Equation.DSMT4">
                  <p:embed/>
                </p:oleObj>
              </mc:Choice>
              <mc:Fallback>
                <p:oleObj name="Equation" r:id="rId11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4273550"/>
                        <a:ext cx="44291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089917"/>
              </p:ext>
            </p:extLst>
          </p:nvPr>
        </p:nvGraphicFramePr>
        <p:xfrm>
          <a:off x="7439025" y="4379913"/>
          <a:ext cx="2333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025" y="4379913"/>
                        <a:ext cx="2333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7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500"/>
                            </p:stCondLst>
                            <p:childTnLst>
                              <p:par>
                                <p:cTn id="7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2000"/>
                            </p:stCondLst>
                            <p:childTnLst>
                              <p:par>
                                <p:cTn id="7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5000"/>
                            </p:stCondLst>
                            <p:childTnLst>
                              <p:par>
                                <p:cTn id="7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6500"/>
                            </p:stCondLst>
                            <p:childTnLst>
                              <p:par>
                                <p:cTn id="7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8000"/>
                            </p:stCondLst>
                            <p:childTnLst>
                              <p:par>
                                <p:cTn id="7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9500"/>
                            </p:stCondLst>
                            <p:childTnLst>
                              <p:par>
                                <p:cTn id="7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76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77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7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4" fill="hold">
                      <p:stCondLst>
                        <p:cond delay="0"/>
                      </p:stCondLst>
                      <p:childTnLst>
                        <p:par>
                          <p:cTn id="775" fill="hold">
                            <p:stCondLst>
                              <p:cond delay="0"/>
                            </p:stCondLst>
                            <p:childTnLst>
                              <p:par>
                                <p:cTn id="776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5" dur="1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 numSld="2">
                <p:cTn id="78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</p:childTnLst>
        </p:cTn>
      </p:par>
    </p:tnLst>
    <p:bldLst>
      <p:bldP spid="2" grpId="0" animBg="1"/>
      <p:bldP spid="3" grpId="0"/>
      <p:bldP spid="4" grpId="0" animBg="1"/>
      <p:bldP spid="53" grpId="0" animBg="1"/>
      <p:bldP spid="54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712" y="292601"/>
            <a:ext cx="1441420" cy="646331"/>
          </a:xfrm>
          <a:prstGeom prst="rect">
            <a:avLst/>
          </a:prstGeom>
          <a:solidFill>
            <a:srgbClr val="F088E1"/>
          </a:solidFill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Arial" pitchFamily="34" charset="0"/>
                <a:cs typeface="Arial" pitchFamily="34" charset="0"/>
              </a:rPr>
              <a:t>Câu 4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6036" y="3165281"/>
            <a:ext cx="71790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lphaUcPeriod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tôm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cua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nai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		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AutoNum type="alphaUcPeriod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tôm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hổ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cua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	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	</a:t>
            </a:r>
          </a:p>
          <a:p>
            <a:pPr lvl="0"/>
            <a:r>
              <a:rPr lang="en-US" sz="3200" dirty="0">
                <a:latin typeface="Arial" pitchFamily="34" charset="0"/>
                <a:cs typeface="Arial" pitchFamily="34" charset="0"/>
              </a:rPr>
              <a:t>C.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tôm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cua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nai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.	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	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dirty="0">
                <a:latin typeface="Arial" pitchFamily="34" charset="0"/>
                <a:cs typeface="Arial" pitchFamily="34" charset="0"/>
              </a:rPr>
              <a:t>D.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Tôm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cua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nai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hổ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253252" y="3248675"/>
            <a:ext cx="564921" cy="564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7" name="Oval 6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0" name="Oval 9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3" name="Oval 12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6" name="Oval 1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9" name="Oval 1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2" name="Oval 2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5" name="Oval 24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09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8" name="Oval 27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08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1" name="Oval 30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07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4" name="Oval 33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7" name="Oval 36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0" name="Oval 39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3" name="Oval 42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6" name="Oval 4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9" name="Oval 4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52" name="Oval 5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00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8959436" y="5641259"/>
            <a:ext cx="16918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BẮT ĐẦU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85237" y="-66435"/>
            <a:ext cx="2905557" cy="304891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rot="2694856">
            <a:off x="629252" y="2062562"/>
            <a:ext cx="441675" cy="960385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-901240" y="-431123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-827624" y="-419224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-748840" y="-415883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-675224" y="-403984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-618208" y="-434639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-544592" y="-422739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-465808" y="-419399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-392192" y="-407499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-599872" y="-4150632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-526256" y="-403163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-447472" y="-3998232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-373856" y="-387923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-316840" y="-418578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-243224" y="-406679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-164440" y="-403338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-90824" y="-391439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-421572" y="-441418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-347956" y="-429519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-269172" y="-426178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-195556" y="-414279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-138544" y="-444934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-64928" y="-433034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3856" y="-429694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7477" y="-417794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-120204" y="-4253582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-46588" y="-413458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2196" y="-4101182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5815" y="-398218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62829" y="-428873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36445" y="-416974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15227" y="-413633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88845" y="-401734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-204244" y="-453003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-130628" y="-441103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-51844" y="-437763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1772" y="-425863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8789" y="-456518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52405" y="-4446190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31189" y="-441278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04805" y="-4293790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97124" y="-436942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70744" y="-425042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49529" y="-421702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23145" y="-409802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80157" y="-440458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53772" y="-428558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2557" y="-425218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06173" y="-413318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275427" y="-463298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49043" y="-451398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27827" y="-448058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01443" y="-436158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58457" y="-466813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32073" y="-4549140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710856" y="-451573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784468" y="-4396740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76795" y="-447237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50411" y="-435337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29195" y="-431997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02811" y="-420097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859825" y="-450753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933441" y="-438853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012225" y="-435513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1085841" y="-423613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-748840" y="-415883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-675224" y="-403984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-596440" y="-400643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-522824" y="-388744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-465808" y="-419399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-392192" y="-407499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-313408" y="-404159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-239792" y="-392259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-447472" y="-3998232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-373856" y="-387923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-295072" y="-3845832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-221456" y="-372683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-164440" y="-403338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-90824" y="-391439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-12040" y="-388098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61576" y="-376199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-269172" y="-426178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-195556" y="-414279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-116772" y="-410938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-43156" y="-399039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13856" y="-429694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87477" y="-417794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66260" y="-414454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239877" y="-402554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32196" y="-4101182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105815" y="-398218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84599" y="-3948782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258215" y="-382978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15227" y="-413633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88845" y="-401734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467629" y="-398393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1245" y="-386494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-51844" y="-437763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21772" y="-425863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00561" y="-422523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174172" y="-410623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231189" y="-441278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304805" y="-4293790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383589" y="-426038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57205" y="-4141390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249529" y="-421702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323145" y="-409802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401929" y="-406462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475545" y="-394562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32557" y="-425218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606173" y="-413318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684957" y="-409978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58573" y="-398078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427827" y="-448058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501443" y="-436158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580227" y="-432818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653843" y="-420918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0856" y="-451573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84468" y="-4396740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863257" y="-436333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936873" y="-4244340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29195" y="-431997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802811" y="-420097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881595" y="-416757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955211" y="-404857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012225" y="-435513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085841" y="-423613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164625" y="-420273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238239" y="-408373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5" name="Vòng Xoay May Mắ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3571868" y="-3501294"/>
            <a:ext cx="360599" cy="360598"/>
          </a:xfrm>
          <a:prstGeom prst="rect">
            <a:avLst/>
          </a:prstGeom>
        </p:spPr>
      </p:pic>
      <p:sp>
        <p:nvSpPr>
          <p:cNvPr id="186" name="Right Arrow 185">
            <a:hlinkClick r:id="" action="ppaction://hlinkshowjump?jump=nextslide"/>
          </p:cNvPr>
          <p:cNvSpPr/>
          <p:nvPr/>
        </p:nvSpPr>
        <p:spPr>
          <a:xfrm>
            <a:off x="10907857" y="5680370"/>
            <a:ext cx="1066800" cy="8312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6" action="ppaction://hlinksldjump"/>
              </a:rPr>
              <a:t>Next</a:t>
            </a:r>
            <a:endParaRPr lang="en-US" dirty="0"/>
          </a:p>
        </p:txBody>
      </p:sp>
      <p:pic>
        <p:nvPicPr>
          <p:cNvPr id="43014" name="Picture 430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72" y="3291935"/>
            <a:ext cx="3531785" cy="2260361"/>
          </a:xfrm>
          <a:prstGeom prst="rect">
            <a:avLst/>
          </a:prstGeom>
        </p:spPr>
      </p:pic>
      <p:sp>
        <p:nvSpPr>
          <p:cNvPr id="194" name="Rectangle 193"/>
          <p:cNvSpPr/>
          <p:nvPr/>
        </p:nvSpPr>
        <p:spPr>
          <a:xfrm>
            <a:off x="3195193" y="1015725"/>
            <a:ext cx="57642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gieo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cua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cua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3015" name="Picture 430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5" y="86424"/>
            <a:ext cx="266440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4" fill="hold">
                      <p:stCondLst>
                        <p:cond delay="0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500"/>
                            </p:stCondLst>
                            <p:childTnLst>
                              <p:par>
                                <p:cTn id="71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000"/>
                            </p:stCondLst>
                            <p:childTnLst>
                              <p:par>
                                <p:cTn id="7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3500"/>
                            </p:stCondLst>
                            <p:childTnLst>
                              <p:par>
                                <p:cTn id="7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6500"/>
                            </p:stCondLst>
                            <p:childTnLst>
                              <p:par>
                                <p:cTn id="7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8000"/>
                            </p:stCondLst>
                            <p:childTnLst>
                              <p:par>
                                <p:cTn id="7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9500"/>
                            </p:stCondLst>
                            <p:childTnLst>
                              <p:par>
                                <p:cTn id="7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75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1500"/>
                            </p:stCondLst>
                            <p:childTnLst>
                              <p:par>
                                <p:cTn id="76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0" fill="hold">
                      <p:stCondLst>
                        <p:cond delay="0"/>
                      </p:stCondLst>
                      <p:childTnLst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1" dur="1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 numSld="2">
                <p:cTn id="78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5"/>
                </p:tgtEl>
              </p:cMediaNode>
            </p:audio>
          </p:childTnLst>
        </p:cTn>
      </p:par>
    </p:tnLst>
    <p:bldLst>
      <p:bldP spid="2" grpId="0" animBg="1"/>
      <p:bldP spid="4" grpId="0"/>
      <p:bldP spid="5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4393" y="207444"/>
            <a:ext cx="1441420" cy="646331"/>
          </a:xfrm>
          <a:prstGeom prst="rect">
            <a:avLst/>
          </a:prstGeom>
          <a:solidFill>
            <a:srgbClr val="F088E1"/>
          </a:solidFill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Arial" pitchFamily="34" charset="0"/>
                <a:cs typeface="Arial" pitchFamily="34" charset="0"/>
              </a:rPr>
              <a:t>Câu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1866" y="1399608"/>
            <a:ext cx="8258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quay may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mắn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quay.</a:t>
            </a:r>
          </a:p>
        </p:txBody>
      </p:sp>
      <p:sp>
        <p:nvSpPr>
          <p:cNvPr id="4" name="Oval 3"/>
          <p:cNvSpPr/>
          <p:nvPr/>
        </p:nvSpPr>
        <p:spPr>
          <a:xfrm>
            <a:off x="3471866" y="2814788"/>
            <a:ext cx="564921" cy="564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6" name="Oval 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9" name="Oval 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2" name="Oval 1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5" name="Oval 14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8" name="Oval 17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1" name="Oval 20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4" name="Oval 23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09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7" name="Oval 26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08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0" name="Oval 29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07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3" name="Oval 32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6" name="Oval 3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9" name="Oval 3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2" name="Oval 4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5" name="Oval 44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8" name="Oval 47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51" name="Oval 50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00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9060873" y="5612684"/>
            <a:ext cx="14796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BẮT ĐẦU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471866" y="2743200"/>
            <a:ext cx="70686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lvl="0"/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n-US" sz="3200" dirty="0">
                <a:latin typeface="Arial" pitchFamily="34" charset="0"/>
                <a:cs typeface="Arial" pitchFamily="34" charset="0"/>
              </a:rPr>
              <a:t>B. 	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	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dirty="0">
                <a:latin typeface="Arial" pitchFamily="34" charset="0"/>
                <a:cs typeface="Arial" pitchFamily="34" charset="0"/>
              </a:rPr>
              <a:t>C.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			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    </a:t>
            </a:r>
          </a:p>
          <a:p>
            <a:pPr lvl="0"/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dirty="0">
                <a:latin typeface="Arial" pitchFamily="34" charset="0"/>
                <a:cs typeface="Arial" pitchFamily="34" charset="0"/>
              </a:rPr>
              <a:t>D. </a:t>
            </a:r>
          </a:p>
        </p:txBody>
      </p:sp>
      <p:sp>
        <p:nvSpPr>
          <p:cNvPr id="71" name="Oval 70"/>
          <p:cNvSpPr/>
          <p:nvPr/>
        </p:nvSpPr>
        <p:spPr>
          <a:xfrm>
            <a:off x="166723" y="33719"/>
            <a:ext cx="3131192" cy="328568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 rot="2694856">
            <a:off x="419661" y="2339322"/>
            <a:ext cx="506067" cy="1100400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-1557772" y="-33696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-1484156" y="-32506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-1405372" y="-32172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-1331756" y="-30982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-1274743" y="-340481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-1201127" y="-328582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-1122343" y="-325241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-1048727" y="-313342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-1256404" y="-320905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-1182788" y="-309005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-1104004" y="-305665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-1030388" y="-293765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-973375" y="-32442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-899759" y="-31252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-820975" y="-30918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-747359" y="-29728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-1078104" y="-34726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-1004488" y="-33536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-925704" y="-33202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-852088" y="-32012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-795076" y="-350776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-721460" y="-338877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-642676" y="-335536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-569060" y="-323637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-776736" y="-331200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-703120" y="-319300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-624336" y="-315960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-550720" y="-304060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-493708" y="-33471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-420092" y="-32281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-341308" y="-31947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-267692" y="-30757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-860776" y="-35884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-787160" y="-34694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-708376" y="-34360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-634760" y="-33170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-577747" y="-362361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-504131" y="-350461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-425347" y="-347121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-351731" y="-335221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-559408" y="-342784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-485792" y="-330885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-407008" y="-327544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-333392" y="-315645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-276379" y="-34630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-202763" y="-33440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-123979" y="-33106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-50363" y="-31916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-381108" y="-36914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-307492" y="-35724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-228708" y="-35390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-155092" y="-34200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-98080" y="-372656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-24464" y="-360756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4321" y="-357416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27937" y="-345516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-79740" y="-353079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-6124" y="-341180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2661" y="-337839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46277" y="-325940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03289" y="-35659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276904" y="-34469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355689" y="-34135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429305" y="-32945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-1405372" y="-32172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-1331756" y="-30982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-1252972" y="-30648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-1179356" y="-29458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-1122343" y="-325241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-1048727" y="-313342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-969943" y="-310001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-896327" y="-298102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-1104004" y="-305665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-1030388" y="-293765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-951604" y="-290425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-877988" y="-278525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-820975" y="-30918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-747359" y="-29728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-668575" y="-29394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-594959" y="-28204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-925704" y="-33202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-852088" y="-32012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-773304" y="-31678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-699688" y="-30488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-642676" y="-335536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-569060" y="-323637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-490276" y="-320296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-416660" y="-308397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-624336" y="-315960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-550720" y="-304060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-471936" y="-300720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-398320" y="-288820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-341308" y="-31947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-267692" y="-30757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-188908" y="-30423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-115292" y="-29233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-708376" y="-34360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-634760" y="-33170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-555976" y="-32836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-482360" y="-31646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-425347" y="-347121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-351731" y="-335221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-272947" y="-331881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-199331" y="-319981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-407008" y="-327544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-333392" y="-315645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-254608" y="-312304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-180992" y="-300405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-123979" y="-33106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-50363" y="-31916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28421" y="-31582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02037" y="-30392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-228708" y="-35390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-155092" y="-34200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-76308" y="-33866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-2691" y="-32676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54321" y="-357416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27937" y="-345516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06721" y="-342176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280337" y="-330276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72661" y="-337839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46277" y="-325940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225061" y="-322599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298677" y="-310700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55689" y="-34135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29305" y="-32945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08089" y="-32611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581705" y="-31421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1" name="Vòng Xoay May Mắ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4228401" y="-2612735"/>
            <a:ext cx="453380" cy="453380"/>
          </a:xfrm>
          <a:prstGeom prst="rect">
            <a:avLst/>
          </a:prstGeom>
        </p:spPr>
      </p:pic>
      <p:sp>
        <p:nvSpPr>
          <p:cNvPr id="202" name="Right Arrow 201">
            <a:hlinkClick r:id="" action="ppaction://hlinkshowjump?jump=nextslide"/>
          </p:cNvPr>
          <p:cNvSpPr/>
          <p:nvPr/>
        </p:nvSpPr>
        <p:spPr>
          <a:xfrm>
            <a:off x="10764983" y="5680370"/>
            <a:ext cx="1066800" cy="8312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6" action="ppaction://hlinksldjump"/>
              </a:rPr>
              <a:t>Next</a:t>
            </a:r>
            <a:endParaRPr lang="en-US" dirty="0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474928"/>
              </p:ext>
            </p:extLst>
          </p:nvPr>
        </p:nvGraphicFramePr>
        <p:xfrm>
          <a:off x="4007674" y="2803645"/>
          <a:ext cx="4643150" cy="59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87240" imgH="203040" progId="Equation.DSMT4">
                  <p:embed/>
                </p:oleObj>
              </mc:Choice>
              <mc:Fallback>
                <p:oleObj name="Equation" r:id="rId7" imgW="1587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674" y="2803645"/>
                        <a:ext cx="4643150" cy="594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014484"/>
              </p:ext>
            </p:extLst>
          </p:nvPr>
        </p:nvGraphicFramePr>
        <p:xfrm>
          <a:off x="4036787" y="3723569"/>
          <a:ext cx="3810779" cy="592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07880" imgH="203040" progId="Equation.DSMT4">
                  <p:embed/>
                </p:oleObj>
              </mc:Choice>
              <mc:Fallback>
                <p:oleObj name="Equation" r:id="rId9" imgW="1307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787" y="3723569"/>
                        <a:ext cx="3810779" cy="592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877659"/>
              </p:ext>
            </p:extLst>
          </p:nvPr>
        </p:nvGraphicFramePr>
        <p:xfrm>
          <a:off x="3925888" y="4681538"/>
          <a:ext cx="403383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84200" imgH="203040" progId="Equation.DSMT4">
                  <p:embed/>
                </p:oleObj>
              </mc:Choice>
              <mc:Fallback>
                <p:oleObj name="Equation" r:id="rId11" imgW="1384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8" y="4681538"/>
                        <a:ext cx="4033837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558689"/>
              </p:ext>
            </p:extLst>
          </p:nvPr>
        </p:nvGraphicFramePr>
        <p:xfrm>
          <a:off x="4036787" y="5664153"/>
          <a:ext cx="458946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74640" imgH="203040" progId="Equation.DSMT4">
                  <p:embed/>
                </p:oleObj>
              </mc:Choice>
              <mc:Fallback>
                <p:oleObj name="Equation" r:id="rId13" imgW="1574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787" y="5664153"/>
                        <a:ext cx="458946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11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500"/>
                            </p:stCondLst>
                            <p:childTnLst>
                              <p:par>
                                <p:cTn id="7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2000"/>
                            </p:stCondLst>
                            <p:childTnLst>
                              <p:par>
                                <p:cTn id="7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5000"/>
                            </p:stCondLst>
                            <p:childTnLst>
                              <p:par>
                                <p:cTn id="7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6500"/>
                            </p:stCondLst>
                            <p:childTnLst>
                              <p:par>
                                <p:cTn id="7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8000"/>
                            </p:stCondLst>
                            <p:childTnLst>
                              <p:par>
                                <p:cTn id="7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9500"/>
                            </p:stCondLst>
                            <p:childTnLst>
                              <p:par>
                                <p:cTn id="7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76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77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7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4" fill="hold">
                      <p:stCondLst>
                        <p:cond delay="0"/>
                      </p:stCondLst>
                      <p:childTnLst>
                        <p:par>
                          <p:cTn id="775" fill="hold">
                            <p:stCondLst>
                              <p:cond delay="0"/>
                            </p:stCondLst>
                            <p:childTnLst>
                              <p:par>
                                <p:cTn id="776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5" dur="1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 numSld="2">
                <p:cTn id="78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</p:childTnLst>
        </p:cTn>
      </p:par>
    </p:tnLst>
    <p:bldLst>
      <p:bldP spid="2" grpId="0" animBg="1"/>
      <p:bldP spid="3" grpId="0"/>
      <p:bldP spid="4" grpId="0" animBg="1"/>
      <p:bldP spid="53" grpId="0" animBg="1"/>
      <p:bldP spid="54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088" y="2310581"/>
            <a:ext cx="9665112" cy="1371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9579" y="3810001"/>
            <a:ext cx="9635620" cy="14994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9582" y="5461818"/>
            <a:ext cx="9635620" cy="13961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" y="27039"/>
            <a:ext cx="1169620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13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6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" y="27039"/>
            <a:ext cx="1214939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088" y="2310581"/>
            <a:ext cx="11247933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755" y="4343405"/>
            <a:ext cx="11247933" cy="23140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de-DE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a) Có 3 kết quả có thể xảy ra đối với màu của hai chiếc kẹo được lấy ra là: 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</a:t>
            </a:r>
          </a:p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</a:t>
            </a: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682186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3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2310581"/>
            <a:ext cx="11506123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088" y="4343411"/>
            <a:ext cx="11697112" cy="16916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de-DE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 và xanh ; hồng và cam;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</a:t>
            </a:r>
            <a:r>
              <a:rPr lang="de-DE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28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682186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" y="27039"/>
            <a:ext cx="1169620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088" y="2133600"/>
            <a:ext cx="11540869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40" y="3911054"/>
            <a:ext cx="12001912" cy="24536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2 điều cần chú ý trong mô hình xác xuất của trò chơi trên: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Lấy ngẫu nhiên 2 chiếc kẹo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-T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de-DE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 và xanh ; hồng và cam;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</a:t>
            </a:r>
            <a:r>
              <a:rPr lang="de-DE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28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505200"/>
            <a:ext cx="1219200" cy="3810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" y="27039"/>
            <a:ext cx="1169620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23" y="328211"/>
            <a:ext cx="5717295" cy="65035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12542" y="1155032"/>
            <a:ext cx="1155876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</a:rPr>
              <a:t>- </a:t>
            </a:r>
            <a:r>
              <a:rPr lang="en-US" sz="3200" dirty="0" err="1">
                <a:solidFill>
                  <a:srgbClr val="0000FF"/>
                </a:solidFill>
              </a:rPr>
              <a:t>Xem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sửa</a:t>
            </a:r>
            <a:r>
              <a:rPr lang="vi-VN" sz="3200" dirty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3200" dirty="0" err="1">
                <a:solidFill>
                  <a:srgbClr val="0000FF"/>
                </a:solidFill>
              </a:rPr>
              <a:t>Làm</a:t>
            </a:r>
            <a:r>
              <a:rPr lang="fr-FR" sz="3200" dirty="0">
                <a:solidFill>
                  <a:srgbClr val="0000FF"/>
                </a:solidFill>
              </a:rPr>
              <a:t> </a:t>
            </a:r>
            <a:r>
              <a:rPr lang="fr-FR" sz="3200" dirty="0" err="1">
                <a:solidFill>
                  <a:srgbClr val="0000FF"/>
                </a:solidFill>
              </a:rPr>
              <a:t>bài</a:t>
            </a:r>
            <a:r>
              <a:rPr lang="fr-FR" sz="3200" dirty="0">
                <a:solidFill>
                  <a:srgbClr val="0000FF"/>
                </a:solidFill>
              </a:rPr>
              <a:t> </a:t>
            </a:r>
            <a:r>
              <a:rPr lang="fr-FR" sz="3200" dirty="0" err="1">
                <a:solidFill>
                  <a:srgbClr val="0000FF"/>
                </a:solidFill>
              </a:rPr>
              <a:t>tập</a:t>
            </a:r>
            <a:r>
              <a:rPr lang="fr-FR" sz="3200" dirty="0">
                <a:solidFill>
                  <a:srgbClr val="0000FF"/>
                </a:solidFill>
              </a:rPr>
              <a:t> :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3 </a:t>
            </a:r>
            <a:r>
              <a:rPr lang="en-US" sz="3200" dirty="0" err="1"/>
              <a:t>viên</a:t>
            </a:r>
            <a:r>
              <a:rPr lang="en-US" sz="3200" dirty="0"/>
              <a:t> bi,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1 </a:t>
            </a:r>
            <a:r>
              <a:rPr lang="en-US" sz="3200" dirty="0" err="1"/>
              <a:t>viên</a:t>
            </a:r>
            <a:r>
              <a:rPr lang="en-US" sz="3200" dirty="0"/>
              <a:t> bi </a:t>
            </a:r>
            <a:r>
              <a:rPr lang="en-US" sz="3200" dirty="0" err="1"/>
              <a:t>xanh</a:t>
            </a:r>
            <a:r>
              <a:rPr lang="en-US" sz="3200" dirty="0"/>
              <a:t>, </a:t>
            </a:r>
            <a:r>
              <a:rPr lang="en-US" sz="3200" dirty="0" err="1"/>
              <a:t>viên</a:t>
            </a:r>
            <a:r>
              <a:rPr lang="en-US" sz="3200" dirty="0"/>
              <a:t> bi </a:t>
            </a:r>
            <a:r>
              <a:rPr lang="en-US" sz="3200" dirty="0" err="1"/>
              <a:t>đỏ</a:t>
            </a:r>
            <a:r>
              <a:rPr lang="en-US" sz="3200" dirty="0"/>
              <a:t>, 1 </a:t>
            </a:r>
            <a:r>
              <a:rPr lang="en-US" sz="3200" dirty="0" err="1"/>
              <a:t>viên</a:t>
            </a:r>
            <a:r>
              <a:rPr lang="en-US" sz="3200" dirty="0"/>
              <a:t> bi </a:t>
            </a:r>
            <a:r>
              <a:rPr lang="en-US" sz="3200" dirty="0" err="1"/>
              <a:t>vàng</a:t>
            </a:r>
            <a:r>
              <a:rPr lang="en-US" sz="3200" dirty="0"/>
              <a:t>.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liệt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 </a:t>
            </a:r>
            <a:r>
              <a:rPr lang="en-US" sz="3200" dirty="0" err="1"/>
              <a:t>tất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xảy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màu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bi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lấy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:</a:t>
            </a:r>
          </a:p>
          <a:p>
            <a:r>
              <a:rPr lang="en-US" sz="3200" dirty="0"/>
              <a:t>a) </a:t>
            </a:r>
            <a:r>
              <a:rPr lang="en-US" sz="3200" dirty="0" err="1"/>
              <a:t>Lấy</a:t>
            </a:r>
            <a:r>
              <a:rPr lang="en-US" sz="3200" dirty="0"/>
              <a:t> </a:t>
            </a:r>
            <a:r>
              <a:rPr lang="en-US" sz="3200" dirty="0" err="1"/>
              <a:t>ngẫu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 1 </a:t>
            </a:r>
            <a:r>
              <a:rPr lang="en-US" sz="3200" dirty="0" err="1"/>
              <a:t>viên</a:t>
            </a:r>
            <a:r>
              <a:rPr lang="en-US" sz="3200" dirty="0"/>
              <a:t> bi.</a:t>
            </a:r>
          </a:p>
          <a:p>
            <a:r>
              <a:rPr lang="en-US" sz="3200" dirty="0"/>
              <a:t>b) </a:t>
            </a:r>
            <a:r>
              <a:rPr lang="en-US" sz="3200" dirty="0" err="1"/>
              <a:t>Lấy</a:t>
            </a:r>
            <a:r>
              <a:rPr lang="en-US" sz="3200" dirty="0"/>
              <a:t> </a:t>
            </a:r>
            <a:r>
              <a:rPr lang="en-US" sz="3200" dirty="0" err="1"/>
              <a:t>ngẫu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 2 </a:t>
            </a:r>
            <a:r>
              <a:rPr lang="en-US" sz="3200" dirty="0" err="1"/>
              <a:t>viên</a:t>
            </a:r>
            <a:r>
              <a:rPr lang="en-US" sz="3200" dirty="0"/>
              <a:t> bi.</a:t>
            </a:r>
          </a:p>
          <a:p>
            <a:r>
              <a:rPr lang="vi-VN" sz="3200" dirty="0">
                <a:solidFill>
                  <a:srgbClr val="0000FF"/>
                </a:solidFill>
              </a:rPr>
              <a:t>- </a:t>
            </a:r>
            <a:r>
              <a:rPr lang="en-US" sz="3200" dirty="0" err="1">
                <a:solidFill>
                  <a:srgbClr val="0000FF"/>
                </a:solidFill>
              </a:rPr>
              <a:t>Đọc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trước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mới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72185" y="1326960"/>
            <a:ext cx="5213685" cy="2498579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800" b="1" dirty="0">
              <a:ln/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3494" y="3275328"/>
            <a:ext cx="5678905" cy="11004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 hình xác suất trong trò chơi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tung đồng xu 1 lần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3494" y="5029200"/>
            <a:ext cx="5678906" cy="11004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 hình xác suất trong trò chơi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8" y="4237874"/>
            <a:ext cx="18288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11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27039"/>
            <a:ext cx="11696209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1/SGK tr15: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1, 2, 3, 4, 5;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4685" y="2209800"/>
            <a:ext cx="11531526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5791" y="4601498"/>
            <a:ext cx="11769221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5791" y="5814552"/>
            <a:ext cx="11769220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9581" y="3460955"/>
            <a:ext cx="11362820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hay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78602020"/>
              </p:ext>
            </p:extLst>
          </p:nvPr>
        </p:nvGraphicFramePr>
        <p:xfrm>
          <a:off x="550779" y="4044167"/>
          <a:ext cx="247226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31640" progId="Equation.DSMT4">
                  <p:embed/>
                </p:oleObj>
              </mc:Choice>
              <mc:Fallback>
                <p:oleObj name="Equation" r:id="rId2" imgW="1371600" imgH="4316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79" y="4044167"/>
                        <a:ext cx="2472267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8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1" y="103861"/>
            <a:ext cx="353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1/SGK tr15: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01601" y="639372"/>
            <a:ext cx="11594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 rút ngẫu nhiên một chiếc thẻ trong hộp,  có 5 kết quả có thể xảy ra đối với số xuất hiện trên thẻ được rút ra, đó là: 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91355"/>
              </p:ext>
            </p:extLst>
          </p:nvPr>
        </p:nvGraphicFramePr>
        <p:xfrm>
          <a:off x="8009913" y="1162006"/>
          <a:ext cx="215053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330120" progId="Equation.DSMT4">
                  <p:embed/>
                </p:oleObj>
              </mc:Choice>
              <mc:Fallback>
                <p:oleObj name="Equation" r:id="rId2" imgW="1193760" imgH="3301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9913" y="1162006"/>
                        <a:ext cx="215053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01598" y="2024366"/>
            <a:ext cx="11988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 xuất hiện trên thẻ được rút ra là phần tử của tập hợp  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58367137"/>
              </p:ext>
            </p:extLst>
          </p:nvPr>
        </p:nvGraphicFramePr>
        <p:xfrm>
          <a:off x="529167" y="2541589"/>
          <a:ext cx="251671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342720" progId="Equation.DSMT4">
                  <p:embed/>
                </p:oleObj>
              </mc:Choice>
              <mc:Fallback>
                <p:oleObj name="Equation" r:id="rId4" imgW="1396800" imgH="3427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67" y="2541589"/>
                        <a:ext cx="251671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03199" y="2971801"/>
            <a:ext cx="114930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 hợp các kết quả có thể xảy ra đối với số xuất hiện trên thẻ được rút ra là:  </a:t>
            </a:r>
          </a:p>
        </p:txBody>
      </p:sp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4939959"/>
              </p:ext>
            </p:extLst>
          </p:nvPr>
        </p:nvGraphicFramePr>
        <p:xfrm>
          <a:off x="1755829" y="3573483"/>
          <a:ext cx="251671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0" imgH="342720" progId="Equation.DSMT4">
                  <p:embed/>
                </p:oleObj>
              </mc:Choice>
              <mc:Fallback>
                <p:oleObj name="Equation" r:id="rId6" imgW="1396800" imgH="3427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829" y="3573483"/>
                        <a:ext cx="251671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01601" y="4086938"/>
            <a:ext cx="119888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2 điều cần chú ý trong mô hình xác xuất của trò chơi trên.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Rút ngẫu nhiên 1 chiếc thẻ;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 hợp các kết quả có thể xảy ra đối với số xuất hiện trên thẻ được rút ra: 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37055147"/>
              </p:ext>
            </p:extLst>
          </p:nvPr>
        </p:nvGraphicFramePr>
        <p:xfrm>
          <a:off x="736475" y="5478379"/>
          <a:ext cx="2516716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394" imgH="342751" progId="Equation.DSMT4">
                  <p:embed/>
                </p:oleObj>
              </mc:Choice>
              <mc:Fallback>
                <p:oleObj name="Equation" r:id="rId8" imgW="1396394" imgH="342751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75" y="5478379"/>
                        <a:ext cx="2516716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1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0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27039"/>
            <a:ext cx="11696209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3/SGK tr16: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896" y="2136058"/>
            <a:ext cx="11540061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0686" y="4747752"/>
            <a:ext cx="11714325" cy="891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5791" y="5814552"/>
            <a:ext cx="11769220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9581" y="3276601"/>
            <a:ext cx="11476630" cy="13248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} 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hay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1" y="103861"/>
            <a:ext cx="353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3/SGK tr16: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601" y="639372"/>
            <a:ext cx="11594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 lấy ngẫu nhiên một quả bóng trong hộp,  có 5 kết quả có thể xảy ra đối với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đó là: 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599" y="2024366"/>
            <a:ext cx="11594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 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972" y="2978473"/>
            <a:ext cx="11988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 hợp các kết quả có thể xảy ra đối với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 .</a:t>
            </a:r>
            <a:endParaRPr lang="it-IT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4537" y="4201114"/>
            <a:ext cx="119888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2 điều cần chú ý trong mô hình xác xuất của trò chơi trên.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Lấy ngẫu nhiên 1 quả bóng;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 hợp các kết quả có thể xảy ra đối với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 .</a:t>
            </a:r>
            <a:endParaRPr lang="it-IT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9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93" y="1"/>
            <a:ext cx="11666717" cy="15510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4/SGK tr16: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Gieo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5793" y="1895168"/>
            <a:ext cx="7758741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5791" y="4601498"/>
            <a:ext cx="11769221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5791" y="5814552"/>
            <a:ext cx="11769220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9579" y="3048000"/>
            <a:ext cx="11298654" cy="1295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}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3197287"/>
              </p:ext>
            </p:extLst>
          </p:nvPr>
        </p:nvGraphicFramePr>
        <p:xfrm>
          <a:off x="4825475" y="801804"/>
          <a:ext cx="2609851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560" imgH="330120" progId="Equation.DSMT4">
                  <p:embed/>
                </p:oleObj>
              </mc:Choice>
              <mc:Fallback>
                <p:oleObj name="Equation" r:id="rId2" imgW="1447560" imgH="3301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475" y="801804"/>
                        <a:ext cx="2609851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42" y="1262719"/>
            <a:ext cx="3485315" cy="185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0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1" y="103861"/>
            <a:ext cx="353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4/SGK tr16: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601" y="685536"/>
            <a:ext cx="11594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Khi gieo xúc xắc 1 lần,  có 6 kết quả có thể xảy ra đối với mặt xuất hiện của xúc xắc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 là: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endParaRPr lang="it-IT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421" y="2046506"/>
            <a:ext cx="11629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 xuất hiện của xúc xắc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0422" y="3054459"/>
            <a:ext cx="119888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 xuất hiện của xúc xắc là:</a:t>
            </a:r>
          </a:p>
          <a:p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}.</a:t>
            </a:r>
          </a:p>
          <a:p>
            <a:endParaRPr lang="it-IT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579" y="4475759"/>
            <a:ext cx="119888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2 điều cần chú ý trong mô hình xác xuất của trò chơi trên.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Gieo xúc xắc 1 lần;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 xuất hiện của xúc xắc là: 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}.</a:t>
            </a:r>
          </a:p>
          <a:p>
            <a:endParaRPr lang="it-IT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9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7104"/>
            <a:ext cx="12192000" cy="6858000"/>
          </a:xfrm>
          <a:prstGeom prst="rect">
            <a:avLst/>
          </a:prstGeom>
        </p:spPr>
      </p:pic>
      <p:pic>
        <p:nvPicPr>
          <p:cNvPr id="5" name="Vòng Xoay May Mắ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-610508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4288" y="484148"/>
            <a:ext cx="8513869" cy="116955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7000" b="1" dirty="0" err="1">
                <a:solidFill>
                  <a:srgbClr val="FFFF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</a:rPr>
              <a:t>Vòng</a:t>
            </a:r>
            <a:r>
              <a:rPr lang="en-US" sz="7000" b="1" dirty="0">
                <a:solidFill>
                  <a:srgbClr val="FFFF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</a:rPr>
              <a:t>Xoay</a:t>
            </a:r>
            <a:r>
              <a:rPr lang="en-US" sz="7000" b="1" dirty="0">
                <a:solidFill>
                  <a:srgbClr val="FFFF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</a:rPr>
              <a:t> May </a:t>
            </a:r>
            <a:r>
              <a:rPr lang="en-US" sz="7000" b="1" dirty="0" err="1">
                <a:solidFill>
                  <a:srgbClr val="FFFF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</a:rPr>
              <a:t>Mắn</a:t>
            </a:r>
            <a:endParaRPr lang="en-US" sz="7000" b="1" dirty="0">
              <a:solidFill>
                <a:srgbClr val="FFFF00"/>
              </a:solidFill>
              <a:effectLst>
                <a:glow rad="101600">
                  <a:srgbClr val="FF0000">
                    <a:alpha val="41000"/>
                  </a:srgbClr>
                </a:glow>
              </a:effectLst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047004" y="5513810"/>
            <a:ext cx="2097992" cy="713623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Chơi</a:t>
            </a:r>
            <a:endParaRPr lang="en-US" sz="3000" dirty="0"/>
          </a:p>
        </p:txBody>
      </p:sp>
      <p:sp>
        <p:nvSpPr>
          <p:cNvPr id="8" name="Oval 7"/>
          <p:cNvSpPr/>
          <p:nvPr/>
        </p:nvSpPr>
        <p:spPr>
          <a:xfrm>
            <a:off x="3650395" y="720679"/>
            <a:ext cx="4927465" cy="4887765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438147" y="1068923"/>
            <a:ext cx="3753853" cy="49219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090483" y="123808"/>
            <a:ext cx="1925053" cy="7206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</a:rPr>
              <a:t>Luật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chơi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8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00B050"/>
      </a:lt2>
      <a:accent1>
        <a:srgbClr val="00B050"/>
      </a:accent1>
      <a:accent2>
        <a:srgbClr val="00B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1201</TotalTime>
  <Words>2076</Words>
  <Application>Microsoft Office PowerPoint</Application>
  <PresentationFormat>Widescreen</PresentationFormat>
  <Paragraphs>240</Paragraphs>
  <Slides>19</Slides>
  <Notes>1</Notes>
  <HiddenSlides>0</HiddenSlides>
  <MMClips>6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.VnTime</vt:lpstr>
      <vt:lpstr>Arial</vt:lpstr>
      <vt:lpstr>Calibri</vt:lpstr>
      <vt:lpstr>Calibri Light</vt:lpstr>
      <vt:lpstr>Times New Roman</vt:lpstr>
      <vt:lpstr>Office Theme</vt:lpstr>
      <vt:lpstr>1_Office Theme</vt:lpstr>
      <vt:lpstr>5_Office Theme</vt:lpstr>
      <vt:lpstr>Equation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Phương Anh Bùi Tuấn</cp:lastModifiedBy>
  <cp:revision>65</cp:revision>
  <dcterms:created xsi:type="dcterms:W3CDTF">2021-06-07T13:44:30Z</dcterms:created>
  <dcterms:modified xsi:type="dcterms:W3CDTF">2024-05-10T07:37:53Z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