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0" r:id="rId4"/>
    <p:sldId id="258" r:id="rId5"/>
    <p:sldId id="287" r:id="rId6"/>
    <p:sldId id="280" r:id="rId7"/>
    <p:sldId id="260" r:id="rId8"/>
    <p:sldId id="291" r:id="rId9"/>
    <p:sldId id="281" r:id="rId10"/>
    <p:sldId id="288" r:id="rId11"/>
    <p:sldId id="292" r:id="rId12"/>
    <p:sldId id="273" r:id="rId13"/>
    <p:sldId id="28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382000"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25. PHÒNG VÀ TRỊ BỆNH CHO VẬT NUÔI(TIẾP</a:t>
            </a:r>
            <a:r>
              <a:rPr lang="en-US" sz="2400" b="1" smtClean="0">
                <a:solidFill>
                  <a:srgbClr val="FF0000"/>
                </a:solidFill>
                <a:latin typeface="Arial" pitchFamily="34" charset="0"/>
                <a:cs typeface="Arial" pitchFamily="34" charset="0"/>
              </a:rPr>
              <a:t>)</a:t>
            </a:r>
            <a:endParaRPr lang="en-US" sz="2400">
              <a:solidFill>
                <a:srgbClr val="FF0000"/>
              </a:solidFill>
              <a:latin typeface="Arial" pitchFamily="34" charset="0"/>
              <a:cs typeface="Arial" pitchFamily="34" charset="0"/>
            </a:endParaRPr>
          </a:p>
        </p:txBody>
      </p:sp>
      <p:pic>
        <p:nvPicPr>
          <p:cNvPr id="1027" name="Picture 3" descr="C:\Users\USER\Desktop\tải xuống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838200"/>
            <a:ext cx="80010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43405"/>
            <a:ext cx="83820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24. </a:t>
            </a:r>
            <a:r>
              <a:rPr lang="en-US" sz="2400" b="1">
                <a:solidFill>
                  <a:srgbClr val="FF0000"/>
                </a:solidFill>
                <a:latin typeface="Arial" pitchFamily="34" charset="0"/>
                <a:cs typeface="Arial" pitchFamily="34" charset="0"/>
              </a:rPr>
              <a:t>BÀI 11. KỸ THUẬT CHĂN NUÔI GÀ THỊT THẢ </a:t>
            </a:r>
            <a:r>
              <a:rPr lang="en-US" sz="2400" b="1" smtClean="0">
                <a:solidFill>
                  <a:srgbClr val="FF0000"/>
                </a:solidFill>
                <a:latin typeface="Arial" pitchFamily="34" charset="0"/>
                <a:cs typeface="Arial" pitchFamily="34" charset="0"/>
              </a:rPr>
              <a:t>VƯỜN(TIẾP)</a:t>
            </a:r>
            <a:endParaRPr lang="en-US" sz="2400">
              <a:solidFill>
                <a:srgbClr val="FF0000"/>
              </a:solidFill>
              <a:latin typeface="Arial" pitchFamily="34" charset="0"/>
              <a:cs typeface="Arial" pitchFamily="34" charset="0"/>
            </a:endParaRPr>
          </a:p>
        </p:txBody>
      </p:sp>
      <p:sp>
        <p:nvSpPr>
          <p:cNvPr id="4" name="Rectangle 3"/>
          <p:cNvSpPr/>
          <p:nvPr/>
        </p:nvSpPr>
        <p:spPr>
          <a:xfrm>
            <a:off x="228600" y="762000"/>
            <a:ext cx="8839200" cy="1938992"/>
          </a:xfrm>
          <a:prstGeom prst="rect">
            <a:avLst/>
          </a:prstGeom>
        </p:spPr>
        <p:txBody>
          <a:bodyPr wrap="square">
            <a:spAutoFit/>
          </a:bodyPr>
          <a:lstStyle/>
          <a:p>
            <a:r>
              <a:rPr lang="en-US" sz="2400" b="1">
                <a:latin typeface="Arial" pitchFamily="34" charset="0"/>
                <a:cs typeface="Arial" pitchFamily="34" charset="0"/>
              </a:rPr>
              <a:t>3. Phòng và trị bệnh</a:t>
            </a:r>
          </a:p>
          <a:p>
            <a:r>
              <a:rPr lang="en-US" sz="2400" b="1">
                <a:latin typeface="Arial" pitchFamily="34" charset="0"/>
                <a:cs typeface="Arial" pitchFamily="34" charset="0"/>
              </a:rPr>
              <a:t>- Giữ cho chuồng trại luôn sạch sẽ, khô ráo, thoáng mát</a:t>
            </a:r>
          </a:p>
          <a:p>
            <a:r>
              <a:rPr lang="en-US" sz="2400" b="1">
                <a:latin typeface="Arial" pitchFamily="34" charset="0"/>
                <a:cs typeface="Arial" pitchFamily="34" charset="0"/>
              </a:rPr>
              <a:t>- Tiêm phòng đầy đủ các loại vắc xin</a:t>
            </a:r>
          </a:p>
          <a:p>
            <a:r>
              <a:rPr lang="en-US" sz="2400" b="1">
                <a:latin typeface="Arial" pitchFamily="34" charset="0"/>
                <a:cs typeface="Arial" pitchFamily="34" charset="0"/>
              </a:rPr>
              <a:t>- Đảm bảo cung cấp đủ chất dinh dưỡng </a:t>
            </a:r>
          </a:p>
          <a:p>
            <a:r>
              <a:rPr lang="en-US" sz="2400" b="1">
                <a:latin typeface="Arial" pitchFamily="34" charset="0"/>
                <a:cs typeface="Arial" pitchFamily="34" charset="0"/>
              </a:rPr>
              <a:t>- Khi gà bị bệnh báo cho cán bộ thú ý đến khám và điều trị</a:t>
            </a:r>
          </a:p>
        </p:txBody>
      </p:sp>
    </p:spTree>
    <p:extLst>
      <p:ext uri="{BB962C8B-B14F-4D97-AF65-F5344CB8AC3E}">
        <p14:creationId xmlns:p14="http://schemas.microsoft.com/office/powerpoint/2010/main" val="426595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43405"/>
            <a:ext cx="83820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24. </a:t>
            </a:r>
            <a:r>
              <a:rPr lang="en-US" sz="2400" b="1">
                <a:solidFill>
                  <a:srgbClr val="FF0000"/>
                </a:solidFill>
                <a:latin typeface="Arial" pitchFamily="34" charset="0"/>
                <a:cs typeface="Arial" pitchFamily="34" charset="0"/>
              </a:rPr>
              <a:t>BÀI 11. KỸ THUẬT CHĂN NUÔI GÀ THỊT THẢ </a:t>
            </a:r>
            <a:r>
              <a:rPr lang="en-US" sz="2400" b="1" smtClean="0">
                <a:solidFill>
                  <a:srgbClr val="FF0000"/>
                </a:solidFill>
                <a:latin typeface="Arial" pitchFamily="34" charset="0"/>
                <a:cs typeface="Arial" pitchFamily="34" charset="0"/>
              </a:rPr>
              <a:t>VƯỜN(TIẾP)</a:t>
            </a:r>
            <a:endParaRPr lang="en-US" sz="2400">
              <a:solidFill>
                <a:srgbClr val="FF0000"/>
              </a:solidFill>
              <a:latin typeface="Arial" pitchFamily="34" charset="0"/>
              <a:cs typeface="Arial" pitchFamily="34" charset="0"/>
            </a:endParaRPr>
          </a:p>
        </p:txBody>
      </p:sp>
      <p:sp>
        <p:nvSpPr>
          <p:cNvPr id="4" name="Rectangle 3"/>
          <p:cNvSpPr/>
          <p:nvPr/>
        </p:nvSpPr>
        <p:spPr>
          <a:xfrm>
            <a:off x="228600" y="762000"/>
            <a:ext cx="8839200" cy="2677656"/>
          </a:xfrm>
          <a:prstGeom prst="rect">
            <a:avLst/>
          </a:prstGeom>
        </p:spPr>
        <p:txBody>
          <a:bodyPr wrap="square">
            <a:spAutoFit/>
          </a:bodyPr>
          <a:lstStyle/>
          <a:p>
            <a:r>
              <a:rPr lang="en-US" sz="2400" b="1">
                <a:latin typeface="Arial" pitchFamily="34" charset="0"/>
                <a:cs typeface="Arial" pitchFamily="34" charset="0"/>
              </a:rPr>
              <a:t>2.2. Vệ sinh thức ăn và nước uống trong chăn nuôi</a:t>
            </a:r>
          </a:p>
          <a:p>
            <a:r>
              <a:rPr lang="en-US" sz="2400" b="1">
                <a:latin typeface="Arial" pitchFamily="34" charset="0"/>
                <a:cs typeface="Arial" pitchFamily="34" charset="0"/>
              </a:rPr>
              <a:t>Thức ăn, nước uống cho vật nuôi đảm bảo vệ sinh:</a:t>
            </a:r>
          </a:p>
          <a:p>
            <a:r>
              <a:rPr lang="en-US" sz="2400" b="1">
                <a:latin typeface="Arial" pitchFamily="34" charset="0"/>
                <a:cs typeface="Arial" pitchFamily="34" charset="0"/>
              </a:rPr>
              <a:t>   + Đúng chủng loại, đủ khối lượng và hợp vệ sinh</a:t>
            </a:r>
          </a:p>
          <a:p>
            <a:r>
              <a:rPr lang="en-US" sz="2400" b="1">
                <a:latin typeface="Arial" pitchFamily="34" charset="0"/>
                <a:cs typeface="Arial" pitchFamily="34" charset="0"/>
              </a:rPr>
              <a:t>   + Thức ăn bảo quản ở nơi cao ráo, khô, thoáng khí, tránh nắng, mưa và tránh sự xâm hại của côn trùng, chuột bọ. Hằng ngày cần thu dọn thức ăn vương vãi, dư thừa, đồng thời thay nước uống mới.</a:t>
            </a:r>
          </a:p>
        </p:txBody>
      </p:sp>
    </p:spTree>
    <p:extLst>
      <p:ext uri="{BB962C8B-B14F-4D97-AF65-F5344CB8AC3E}">
        <p14:creationId xmlns:p14="http://schemas.microsoft.com/office/powerpoint/2010/main" val="1224369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5" name="Rectangle 4"/>
          <p:cNvSpPr/>
          <p:nvPr/>
        </p:nvSpPr>
        <p:spPr>
          <a:xfrm>
            <a:off x="403185" y="487025"/>
            <a:ext cx="8382000" cy="6370975"/>
          </a:xfrm>
          <a:prstGeom prst="rect">
            <a:avLst/>
          </a:prstGeom>
        </p:spPr>
        <p:txBody>
          <a:bodyPr wrap="square">
            <a:spAutoFit/>
          </a:bodyPr>
          <a:lstStyle/>
          <a:p>
            <a:r>
              <a:rPr lang="en-US" sz="2400" b="1">
                <a:solidFill>
                  <a:srgbClr val="0000FF"/>
                </a:solidFill>
                <a:latin typeface="Arial" pitchFamily="34" charset="0"/>
                <a:cs typeface="Arial" pitchFamily="34" charset="0"/>
              </a:rPr>
              <a:t>Câu 1.Em hãy chọn ý đúng nhất trong các câu sau</a:t>
            </a:r>
          </a:p>
          <a:p>
            <a:r>
              <a:rPr lang="en-US" sz="2400" b="1">
                <a:solidFill>
                  <a:srgbClr val="0000FF"/>
                </a:solidFill>
                <a:latin typeface="Arial" pitchFamily="34" charset="0"/>
                <a:cs typeface="Arial" pitchFamily="34" charset="0"/>
              </a:rPr>
              <a:t>1. Vệ sinh trong chăn nuôi nhằm mục đích gì</a:t>
            </a:r>
          </a:p>
          <a:p>
            <a:r>
              <a:rPr lang="en-US" sz="2400" b="1">
                <a:solidFill>
                  <a:srgbClr val="0000FF"/>
                </a:solidFill>
                <a:latin typeface="Arial" pitchFamily="34" charset="0"/>
                <a:cs typeface="Arial" pitchFamily="34" charset="0"/>
              </a:rPr>
              <a:t>A. Giúp phòng ngừa dịch bệnh, bảo vệ sức khỏe vật nuôi, nâng cao năng suất chăn nuôi và bảo vệ môi trường.</a:t>
            </a:r>
          </a:p>
          <a:p>
            <a:r>
              <a:rPr lang="en-US" sz="2400" b="1">
                <a:solidFill>
                  <a:srgbClr val="0000FF"/>
                </a:solidFill>
                <a:latin typeface="Arial" pitchFamily="34" charset="0"/>
                <a:cs typeface="Arial" pitchFamily="34" charset="0"/>
              </a:rPr>
              <a:t>B.Giúp phòng ngừa dịch bệnh</a:t>
            </a:r>
          </a:p>
          <a:p>
            <a:r>
              <a:rPr lang="en-US" sz="2400" b="1">
                <a:solidFill>
                  <a:srgbClr val="0000FF"/>
                </a:solidFill>
                <a:latin typeface="Arial" pitchFamily="34" charset="0"/>
                <a:cs typeface="Arial" pitchFamily="34" charset="0"/>
              </a:rPr>
              <a:t>C. Bảo vệ sức khỏe vật nuôi</a:t>
            </a:r>
          </a:p>
          <a:p>
            <a:r>
              <a:rPr lang="en-US" sz="2400" b="1">
                <a:solidFill>
                  <a:srgbClr val="0000FF"/>
                </a:solidFill>
                <a:latin typeface="Arial" pitchFamily="34" charset="0"/>
                <a:cs typeface="Arial" pitchFamily="34" charset="0"/>
              </a:rPr>
              <a:t>D. Nâng cao năng suất chăn nuôi và bảo vệ môi trường.</a:t>
            </a:r>
          </a:p>
          <a:p>
            <a:r>
              <a:rPr lang="en-US" sz="2400" b="1">
                <a:solidFill>
                  <a:srgbClr val="0000FF"/>
                </a:solidFill>
                <a:latin typeface="Arial" pitchFamily="34" charset="0"/>
                <a:cs typeface="Arial" pitchFamily="34" charset="0"/>
              </a:rPr>
              <a:t>2. Các công việc vệ sinh trong chăn nuôi</a:t>
            </a:r>
          </a:p>
          <a:p>
            <a:r>
              <a:rPr lang="en-US" sz="2400" b="1">
                <a:solidFill>
                  <a:srgbClr val="0000FF"/>
                </a:solidFill>
                <a:latin typeface="Arial" pitchFamily="34" charset="0"/>
                <a:cs typeface="Arial" pitchFamily="34" charset="0"/>
              </a:rPr>
              <a:t> A. Vệ sinh chuống và dụng cụ chăn nuôi</a:t>
            </a:r>
          </a:p>
          <a:p>
            <a:r>
              <a:rPr lang="en-US" sz="2400" b="1">
                <a:solidFill>
                  <a:srgbClr val="0000FF"/>
                </a:solidFill>
                <a:latin typeface="Arial" pitchFamily="34" charset="0"/>
                <a:cs typeface="Arial" pitchFamily="34" charset="0"/>
              </a:rPr>
              <a:t>  B. Vệ sinh thức ăn, nước uống trong chăn nuôi</a:t>
            </a:r>
          </a:p>
          <a:p>
            <a:r>
              <a:rPr lang="en-US" sz="2400" b="1">
                <a:solidFill>
                  <a:srgbClr val="0000FF"/>
                </a:solidFill>
                <a:latin typeface="Arial" pitchFamily="34" charset="0"/>
                <a:cs typeface="Arial" pitchFamily="34" charset="0"/>
              </a:rPr>
              <a:t>  C Vệ sinh thân thể vật nuôi</a:t>
            </a:r>
          </a:p>
          <a:p>
            <a:r>
              <a:rPr lang="en-US" sz="2400" b="1">
                <a:solidFill>
                  <a:srgbClr val="0000FF"/>
                </a:solidFill>
                <a:latin typeface="Arial" pitchFamily="34" charset="0"/>
                <a:cs typeface="Arial" pitchFamily="34" charset="0"/>
              </a:rPr>
              <a:t>  D.Quản lí chất thải chăn nuôi, vệ sinh chuống và dụng cụ chăn nuôi, vệ sinh thức ăn, nước uống trong chăn nuôi, vệ sinh thân thể vật nuôi</a:t>
            </a:r>
          </a:p>
          <a:p>
            <a:r>
              <a:rPr lang="en-US" sz="2400" b="1">
                <a:solidFill>
                  <a:srgbClr val="0000FF"/>
                </a:solidFill>
                <a:latin typeface="Arial" pitchFamily="34" charset="0"/>
                <a:cs typeface="Arial" pitchFamily="34" charset="0"/>
              </a:rPr>
              <a:t>Câu 2. Nêu nội dung vệ sinh thức ăn và nước uống trong chăn nuôi</a:t>
            </a:r>
          </a:p>
        </p:txBody>
      </p:sp>
    </p:spTree>
    <p:extLst>
      <p:ext uri="{BB962C8B-B14F-4D97-AF65-F5344CB8AC3E}">
        <p14:creationId xmlns:p14="http://schemas.microsoft.com/office/powerpoint/2010/main" val="334491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arn(inVertic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arn(inVertic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arn(inVertic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arn(inVertic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arn(inVertical)">
                                      <p:cBhvr>
                                        <p:cTn id="62" dur="5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3" name="Rectangle 2"/>
          <p:cNvSpPr/>
          <p:nvPr/>
        </p:nvSpPr>
        <p:spPr>
          <a:xfrm>
            <a:off x="304800" y="609600"/>
            <a:ext cx="8664615" cy="3046988"/>
          </a:xfrm>
          <a:prstGeom prst="rect">
            <a:avLst/>
          </a:prstGeom>
        </p:spPr>
        <p:txBody>
          <a:bodyPr wrap="square">
            <a:spAutoFit/>
          </a:bodyPr>
          <a:lstStyle/>
          <a:p>
            <a:r>
              <a:rPr lang="en-US" sz="2400" b="1">
                <a:solidFill>
                  <a:srgbClr val="FF0000"/>
                </a:solidFill>
                <a:latin typeface="Arial" pitchFamily="34" charset="0"/>
                <a:cs typeface="Arial" pitchFamily="34" charset="0"/>
              </a:rPr>
              <a:t>Câu 1: 1.A; 2.D</a:t>
            </a:r>
            <a:endParaRPr lang="en-US" sz="2400">
              <a:solidFill>
                <a:srgbClr val="FF0000"/>
              </a:solidFill>
              <a:latin typeface="Arial" pitchFamily="34" charset="0"/>
              <a:cs typeface="Arial" pitchFamily="34" charset="0"/>
            </a:endParaRPr>
          </a:p>
          <a:p>
            <a:r>
              <a:rPr lang="en-US" sz="2400" b="1">
                <a:solidFill>
                  <a:srgbClr val="FF0000"/>
                </a:solidFill>
                <a:latin typeface="Arial" pitchFamily="34" charset="0"/>
                <a:cs typeface="Arial" pitchFamily="34" charset="0"/>
              </a:rPr>
              <a:t>Câu 2.</a:t>
            </a:r>
            <a:r>
              <a:rPr lang="en-US" sz="2400">
                <a:solidFill>
                  <a:srgbClr val="FF0000"/>
                </a:solidFill>
                <a:latin typeface="Arial" pitchFamily="34" charset="0"/>
                <a:cs typeface="Arial" pitchFamily="34" charset="0"/>
              </a:rPr>
              <a:t> Vệ sinh thức ăn và nước uống trong chăn nuôi</a:t>
            </a:r>
          </a:p>
          <a:p>
            <a:r>
              <a:rPr lang="en-US" sz="2400">
                <a:solidFill>
                  <a:srgbClr val="FF0000"/>
                </a:solidFill>
                <a:latin typeface="Arial" pitchFamily="34" charset="0"/>
                <a:cs typeface="Arial" pitchFamily="34" charset="0"/>
              </a:rPr>
              <a:t>Thức ăn, nước uống cho vật nuôi đảm bảo vệ sinh:</a:t>
            </a:r>
          </a:p>
          <a:p>
            <a:r>
              <a:rPr lang="en-US" sz="2400">
                <a:solidFill>
                  <a:srgbClr val="FF0000"/>
                </a:solidFill>
                <a:latin typeface="Arial" pitchFamily="34" charset="0"/>
                <a:cs typeface="Arial" pitchFamily="34" charset="0"/>
              </a:rPr>
              <a:t>   + Đúng chủng loại, đủ khối lượng và hợp vệ sinh</a:t>
            </a:r>
          </a:p>
          <a:p>
            <a:r>
              <a:rPr lang="en-US" sz="2400">
                <a:solidFill>
                  <a:srgbClr val="FF0000"/>
                </a:solidFill>
                <a:latin typeface="Arial" pitchFamily="34" charset="0"/>
                <a:cs typeface="Arial" pitchFamily="34" charset="0"/>
              </a:rPr>
              <a:t>   + Thức ăn bảo quản ở nơi cao ráo, khô, thoáng khí, tránh nắng, mưa và tránh sự xâm hại của côn trùng, chuột bọ. Hằng ngày cần thu dọn thức ăn vương vãi, dư thừa, đồng thời thay nước uống mới.</a:t>
            </a:r>
          </a:p>
        </p:txBody>
      </p:sp>
    </p:spTree>
    <p:extLst>
      <p:ext uri="{BB962C8B-B14F-4D97-AF65-F5344CB8AC3E}">
        <p14:creationId xmlns:p14="http://schemas.microsoft.com/office/powerpoint/2010/main" val="2280867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Hãy quan sát hoạt động chăn nuôi tai địa phương em, ghi lại những điểm chưa hợp vệ sinh  về chuồng trại và dụng cụ và đề xuất biện pháp khắc phục.</a:t>
            </a:r>
            <a:br>
              <a:rPr lang="en-US" sz="2400" b="1">
                <a:solidFill>
                  <a:srgbClr val="0000FF"/>
                </a:solidFill>
                <a:latin typeface="Arial" pitchFamily="34" charset="0"/>
                <a:cs typeface="Arial" pitchFamily="34" charset="0"/>
              </a:rPr>
            </a:br>
            <a:r>
              <a:rPr lang="vi-VN" sz="2400" b="1" smtClean="0">
                <a:solidFill>
                  <a:srgbClr val="0000FF"/>
                </a:solidFill>
                <a:latin typeface="Arial" pitchFamily="34" charset="0"/>
                <a:cs typeface="Arial" pitchFamily="34" charset="0"/>
              </a:rPr>
              <a:t>Ghi </a:t>
            </a:r>
            <a:r>
              <a:rPr lang="vi-VN" sz="2400" b="1" smtClean="0">
                <a:solidFill>
                  <a:srgbClr val="0000FF"/>
                </a:solidFill>
                <a:latin typeface="Arial" pitchFamily="34" charset="0"/>
                <a:cs typeface="Arial" pitchFamily="34" charset="0"/>
              </a:rPr>
              <a:t>trên giấy A4. Giờ sau nộp </a:t>
            </a:r>
            <a:r>
              <a:rPr lang="en-US" sz="2400" b="1" smtClean="0">
                <a:solidFill>
                  <a:srgbClr val="0000FF"/>
                </a:solidFill>
                <a:latin typeface="Arial" pitchFamily="34" charset="0"/>
                <a:cs typeface="Arial" pitchFamily="34" charset="0"/>
              </a:rPr>
              <a:t>GV</a:t>
            </a:r>
            <a:endParaRPr lang="en-US"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275" y="381000"/>
            <a:ext cx="4343400" cy="4191000"/>
          </a:xfrm>
          <a:prstGeom prst="cloudCallout">
            <a:avLst>
              <a:gd name="adj1" fmla="val 48810"/>
              <a:gd name="adj2" fmla="val 3622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b="1">
                <a:solidFill>
                  <a:srgbClr val="000099"/>
                </a:solidFill>
                <a:latin typeface="Arial" pitchFamily="34" charset="0"/>
                <a:cs typeface="Arial" pitchFamily="34" charset="0"/>
              </a:rPr>
              <a:t>Ngoài nuôi dưỡng và chăm sóc thì để vật nuôi sinh trưởng và phát triển tốt, cho năng suất cao thì  bà con nông dân cần phải làm gì</a:t>
            </a:r>
            <a:endParaRPr lang="en-US" sz="2400" b="1">
              <a:solidFill>
                <a:srgbClr val="000099"/>
              </a:solidFill>
              <a:latin typeface="Arial" pitchFamily="34" charset="0"/>
              <a:cs typeface="Arial" pitchFamily="34" charset="0"/>
            </a:endParaRPr>
          </a:p>
        </p:txBody>
      </p:sp>
      <p:pic>
        <p:nvPicPr>
          <p:cNvPr id="2050" name="Picture 2"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1" y="381000"/>
            <a:ext cx="4267199" cy="263842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esktop\tải xuống (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1" y="3200400"/>
            <a:ext cx="4267200" cy="3124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1000"/>
                                        <p:tgtEl>
                                          <p:spTgt spid="2050"/>
                                        </p:tgtEl>
                                      </p:cBhvr>
                                    </p:animEffect>
                                    <p:anim calcmode="lin" valueType="num">
                                      <p:cBhvr>
                                        <p:cTn id="13" dur="1000" fill="hold"/>
                                        <p:tgtEl>
                                          <p:spTgt spid="2050"/>
                                        </p:tgtEl>
                                        <p:attrNameLst>
                                          <p:attrName>ppt_x</p:attrName>
                                        </p:attrNameLst>
                                      </p:cBhvr>
                                      <p:tavLst>
                                        <p:tav tm="0">
                                          <p:val>
                                            <p:strVal val="#ppt_x"/>
                                          </p:val>
                                        </p:tav>
                                        <p:tav tm="100000">
                                          <p:val>
                                            <p:strVal val="#ppt_x"/>
                                          </p:val>
                                        </p:tav>
                                      </p:tavLst>
                                    </p:anim>
                                    <p:anim calcmode="lin" valueType="num">
                                      <p:cBhvr>
                                        <p:cTn id="14" dur="1000" fill="hold"/>
                                        <p:tgtEl>
                                          <p:spTgt spid="205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animEffect transition="in" filter="fade">
                                      <p:cBhvr>
                                        <p:cTn id="17" dur="1000"/>
                                        <p:tgtEl>
                                          <p:spTgt spid="2051"/>
                                        </p:tgtEl>
                                      </p:cBhvr>
                                    </p:animEffect>
                                    <p:anim calcmode="lin" valueType="num">
                                      <p:cBhvr>
                                        <p:cTn id="18" dur="1000" fill="hold"/>
                                        <p:tgtEl>
                                          <p:spTgt spid="2051"/>
                                        </p:tgtEl>
                                        <p:attrNameLst>
                                          <p:attrName>ppt_x</p:attrName>
                                        </p:attrNameLst>
                                      </p:cBhvr>
                                      <p:tavLst>
                                        <p:tav tm="0">
                                          <p:val>
                                            <p:strVal val="#ppt_x"/>
                                          </p:val>
                                        </p:tav>
                                        <p:tav tm="100000">
                                          <p:val>
                                            <p:strVal val="#ppt_x"/>
                                          </p:val>
                                        </p:tav>
                                      </p:tavLst>
                                    </p:anim>
                                    <p:anim calcmode="lin" valueType="num">
                                      <p:cBhvr>
                                        <p:cTn id="19" dur="1000" fill="hold"/>
                                        <p:tgtEl>
                                          <p:spTgt spid="20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275" y="381000"/>
            <a:ext cx="4343400" cy="4191000"/>
          </a:xfrm>
          <a:prstGeom prst="cloudCallout">
            <a:avLst>
              <a:gd name="adj1" fmla="val 48810"/>
              <a:gd name="adj2" fmla="val 36224"/>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2400" b="1">
                <a:solidFill>
                  <a:srgbClr val="000099"/>
                </a:solidFill>
                <a:latin typeface="Arial" pitchFamily="34" charset="0"/>
                <a:cs typeface="Arial" pitchFamily="34" charset="0"/>
              </a:rPr>
              <a:t>Ngoài nuôi dưỡng và chăm sóc thì để vật nuôi sinh trưởng và phát triển tốt, cho năng suất cao thì  bà con nông dân cần phải làm gì</a:t>
            </a:r>
            <a:endParaRPr lang="en-US" sz="2400" b="1">
              <a:solidFill>
                <a:srgbClr val="000099"/>
              </a:solidFill>
              <a:latin typeface="Arial" pitchFamily="34" charset="0"/>
              <a:cs typeface="Arial" pitchFamily="34" charset="0"/>
            </a:endParaRPr>
          </a:p>
        </p:txBody>
      </p:sp>
      <p:pic>
        <p:nvPicPr>
          <p:cNvPr id="2050" name="Picture 2"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1" y="381000"/>
            <a:ext cx="4267199" cy="2638425"/>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USER\Desktop\tải xuống (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1" y="3200400"/>
            <a:ext cx="4267200" cy="31242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6200" y="4763553"/>
            <a:ext cx="4038600" cy="1569660"/>
          </a:xfrm>
          <a:prstGeom prst="rect">
            <a:avLst/>
          </a:prstGeom>
        </p:spPr>
        <p:txBody>
          <a:bodyPr wrap="square">
            <a:spAutoFit/>
          </a:bodyPr>
          <a:lstStyle/>
          <a:p>
            <a:r>
              <a:rPr lang="vi-VN" sz="2400">
                <a:solidFill>
                  <a:srgbClr val="FF0000"/>
                </a:solidFill>
              </a:rPr>
              <a:t>Bà con nông dân cần phải vệ sinh thân thể vật nuôi và vệ sinh môi trường trong chăn nuôi.</a:t>
            </a:r>
            <a:endParaRPr lang="en-US" sz="2400">
              <a:solidFill>
                <a:srgbClr val="FF0000"/>
              </a:solidFill>
            </a:endParaRPr>
          </a:p>
        </p:txBody>
      </p:sp>
    </p:spTree>
    <p:extLst>
      <p:ext uri="{BB962C8B-B14F-4D97-AF65-F5344CB8AC3E}">
        <p14:creationId xmlns:p14="http://schemas.microsoft.com/office/powerpoint/2010/main" val="3080704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830997"/>
          </a:xfrm>
          <a:prstGeom prst="rect">
            <a:avLst/>
          </a:prstGeom>
        </p:spPr>
        <p:txBody>
          <a:bodyPr wrap="square">
            <a:spAutoFit/>
          </a:bodyPr>
          <a:lstStyle/>
          <a:p>
            <a:r>
              <a:rPr lang="en-US" sz="2400" b="1">
                <a:solidFill>
                  <a:srgbClr val="0000FF"/>
                </a:solidFill>
                <a:latin typeface="Arial" pitchFamily="34" charset="0"/>
                <a:cs typeface="Arial" pitchFamily="34" charset="0"/>
              </a:rPr>
              <a:t>1.Hãy quan sát Hình 10.4 và cho biết những yêu cầu về vệ sinh trong chăn </a:t>
            </a:r>
            <a:r>
              <a:rPr lang="en-US" sz="2400" b="1">
                <a:solidFill>
                  <a:srgbClr val="0000FF"/>
                </a:solidFill>
                <a:latin typeface="Arial" pitchFamily="34" charset="0"/>
                <a:cs typeface="Arial" pitchFamily="34" charset="0"/>
              </a:rPr>
              <a:t>nuôi</a:t>
            </a:r>
            <a:r>
              <a:rPr lang="en-US" sz="2400" b="1" smtClean="0">
                <a:solidFill>
                  <a:srgbClr val="0000FF"/>
                </a:solidFill>
                <a:latin typeface="Arial" pitchFamily="34" charset="0"/>
                <a:cs typeface="Arial" pitchFamily="34" charset="0"/>
              </a:rPr>
              <a:t>.</a:t>
            </a:r>
            <a:endParaRPr lang="en-US" sz="2400" b="1">
              <a:solidFill>
                <a:srgbClr val="0000FF"/>
              </a:solidFill>
              <a:latin typeface="Arial" pitchFamily="34" charset="0"/>
              <a:cs typeface="Arial" pitchFamily="34"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059598"/>
            <a:ext cx="8534400" cy="4999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98060" y="6059522"/>
            <a:ext cx="7162800" cy="461665"/>
          </a:xfrm>
          <a:prstGeom prst="rect">
            <a:avLst/>
          </a:prstGeom>
        </p:spPr>
        <p:txBody>
          <a:bodyPr wrap="square">
            <a:spAutoFit/>
          </a:bodyPr>
          <a:lstStyle/>
          <a:p>
            <a:r>
              <a:rPr lang="en-US" sz="2400" b="1">
                <a:solidFill>
                  <a:srgbClr val="0000FF"/>
                </a:solidFill>
                <a:latin typeface="Arial" pitchFamily="34" charset="0"/>
                <a:cs typeface="Arial" pitchFamily="34" charset="0"/>
              </a:rPr>
              <a:t>2. Thế nào là chuồng nuôi hợp vệ sinh?</a:t>
            </a: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fade">
                                      <p:cBhvr>
                                        <p:cTn id="12" dur="1000"/>
                                        <p:tgtEl>
                                          <p:spTgt spid="3075"/>
                                        </p:tgtEl>
                                      </p:cBhvr>
                                    </p:animEffect>
                                    <p:anim calcmode="lin" valueType="num">
                                      <p:cBhvr>
                                        <p:cTn id="13" dur="1000" fill="hold"/>
                                        <p:tgtEl>
                                          <p:spTgt spid="3075"/>
                                        </p:tgtEl>
                                        <p:attrNameLst>
                                          <p:attrName>ppt_x</p:attrName>
                                        </p:attrNameLst>
                                      </p:cBhvr>
                                      <p:tavLst>
                                        <p:tav tm="0">
                                          <p:val>
                                            <p:strVal val="#ppt_x"/>
                                          </p:val>
                                        </p:tav>
                                        <p:tav tm="100000">
                                          <p:val>
                                            <p:strVal val="#ppt_x"/>
                                          </p:val>
                                        </p:tav>
                                      </p:tavLst>
                                    </p:anim>
                                    <p:anim calcmode="lin" valueType="num">
                                      <p:cBhvr>
                                        <p:cTn id="14" dur="1000" fill="hold"/>
                                        <p:tgtEl>
                                          <p:spTgt spid="307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4745" y="381000"/>
            <a:ext cx="8458200" cy="4524315"/>
          </a:xfrm>
          <a:prstGeom prst="rect">
            <a:avLst/>
          </a:prstGeom>
        </p:spPr>
        <p:txBody>
          <a:bodyPr wrap="square">
            <a:spAutoFit/>
          </a:bodyPr>
          <a:lstStyle/>
          <a:p>
            <a:r>
              <a:rPr lang="en-US" sz="2400" smtClean="0">
                <a:solidFill>
                  <a:srgbClr val="FF0000"/>
                </a:solidFill>
                <a:latin typeface="Arial" pitchFamily="34" charset="0"/>
                <a:cs typeface="Arial" pitchFamily="34" charset="0"/>
              </a:rPr>
              <a:t>1.</a:t>
            </a:r>
            <a:r>
              <a:rPr lang="vi-VN" sz="2400" smtClean="0">
                <a:solidFill>
                  <a:srgbClr val="FF0000"/>
                </a:solidFill>
                <a:latin typeface="Arial" pitchFamily="34" charset="0"/>
                <a:cs typeface="Arial" pitchFamily="34" charset="0"/>
              </a:rPr>
              <a:t>Quan </a:t>
            </a:r>
            <a:r>
              <a:rPr lang="vi-VN" sz="2400">
                <a:solidFill>
                  <a:srgbClr val="FF0000"/>
                </a:solidFill>
                <a:latin typeface="Arial" pitchFamily="34" charset="0"/>
                <a:cs typeface="Arial" pitchFamily="34" charset="0"/>
              </a:rPr>
              <a:t>sát Hình 10.4, ta thấy những yêu cầu về vệ sinh trong chăn nuôi:</a:t>
            </a:r>
          </a:p>
          <a:p>
            <a:r>
              <a:rPr lang="vi-VN" sz="2400">
                <a:solidFill>
                  <a:srgbClr val="FF0000"/>
                </a:solidFill>
                <a:latin typeface="Arial" pitchFamily="34" charset="0"/>
                <a:cs typeface="Arial" pitchFamily="34" charset="0"/>
              </a:rPr>
              <a:t>- Vệ sinh chuồng và dụng cụ chăn nuôi</a:t>
            </a:r>
          </a:p>
          <a:p>
            <a:r>
              <a:rPr lang="vi-VN" sz="2400">
                <a:solidFill>
                  <a:srgbClr val="FF0000"/>
                </a:solidFill>
                <a:latin typeface="Arial" pitchFamily="34" charset="0"/>
                <a:cs typeface="Arial" pitchFamily="34" charset="0"/>
              </a:rPr>
              <a:t>- Vệ sinh thức ăn, nước uống trong chăn nuôi</a:t>
            </a:r>
          </a:p>
          <a:p>
            <a:r>
              <a:rPr lang="vi-VN" sz="2400">
                <a:solidFill>
                  <a:srgbClr val="FF0000"/>
                </a:solidFill>
                <a:latin typeface="Arial" pitchFamily="34" charset="0"/>
                <a:cs typeface="Arial" pitchFamily="34" charset="0"/>
              </a:rPr>
              <a:t>- Vệ sinh thân thể vật nuôi</a:t>
            </a:r>
          </a:p>
          <a:p>
            <a:r>
              <a:rPr lang="vi-VN" sz="2400">
                <a:solidFill>
                  <a:srgbClr val="FF0000"/>
                </a:solidFill>
                <a:latin typeface="Arial" pitchFamily="34" charset="0"/>
                <a:cs typeface="Arial" pitchFamily="34" charset="0"/>
              </a:rPr>
              <a:t>- Quản lí chất thải chăn nuôi.</a:t>
            </a:r>
          </a:p>
          <a:p>
            <a:r>
              <a:rPr lang="en-US" sz="2400" smtClean="0">
                <a:solidFill>
                  <a:srgbClr val="FF0000"/>
                </a:solidFill>
                <a:latin typeface="Arial" pitchFamily="34" charset="0"/>
                <a:cs typeface="Arial" pitchFamily="34" charset="0"/>
              </a:rPr>
              <a:t>2.</a:t>
            </a:r>
            <a:r>
              <a:rPr lang="vi-VN" sz="2400">
                <a:solidFill>
                  <a:srgbClr val="FF0000"/>
                </a:solidFill>
                <a:latin typeface="Arial" pitchFamily="34" charset="0"/>
                <a:cs typeface="Arial" pitchFamily="34" charset="0"/>
              </a:rPr>
              <a:t> Chuồng nuôi hợp vệ sinh là chuồng có điều kiện khí hậu (nhiệt độ, độ ẩm, độ chiếu sáng, …) phù hợp cho vật nuôi. Khi xây dựng chuồng cần chú ý chọn địa điểm, hướng chuồng và kiểu chuồng phù hợp. Chuồng và dụng cụ chăn nuôi cần được làm sạch hằng ngày, tiêu độc khử trùng trước và sau mỗi lứa nuôi hoặc khi có dịch </a:t>
            </a:r>
            <a:r>
              <a:rPr lang="vi-VN" sz="2400">
                <a:solidFill>
                  <a:srgbClr val="FF0000"/>
                </a:solidFill>
                <a:latin typeface="Arial" pitchFamily="34" charset="0"/>
                <a:cs typeface="Arial" pitchFamily="34" charset="0"/>
              </a:rPr>
              <a:t>bệnh</a:t>
            </a:r>
            <a:r>
              <a:rPr lang="vi-VN" sz="2400" smtClean="0">
                <a:solidFill>
                  <a:srgbClr val="FF0000"/>
                </a:solidFill>
                <a:latin typeface="Arial" pitchFamily="34" charset="0"/>
                <a:cs typeface="Arial" pitchFamily="34" charset="0"/>
              </a:rPr>
              <a:t>.</a:t>
            </a:r>
            <a:endParaRPr lang="vi-VN"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965634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461665"/>
            <a:ext cx="8839200" cy="6370975"/>
          </a:xfrm>
          <a:prstGeom prst="rect">
            <a:avLst/>
          </a:prstGeom>
        </p:spPr>
        <p:txBody>
          <a:bodyPr wrap="square">
            <a:spAutoFit/>
          </a:bodyPr>
          <a:lstStyle/>
          <a:p>
            <a:r>
              <a:rPr lang="en-US" sz="2400" b="1">
                <a:latin typeface="Arial" pitchFamily="34" charset="0"/>
                <a:cs typeface="Arial" pitchFamily="34" charset="0"/>
              </a:rPr>
              <a:t>2.Vệ sinh trong chăn nuôi</a:t>
            </a:r>
          </a:p>
          <a:p>
            <a:r>
              <a:rPr lang="en-US" sz="2400" b="1">
                <a:latin typeface="Arial" pitchFamily="34" charset="0"/>
                <a:cs typeface="Arial" pitchFamily="34" charset="0"/>
              </a:rPr>
              <a:t>- Vệ sinh trong chăn nuôi giúp phòng ngừa dịch bệnh, bảo vệ sức khỏe vật nuôi, nâng cao năng suất chăn nuôi và bảo vệ môi trường.</a:t>
            </a:r>
          </a:p>
          <a:p>
            <a:r>
              <a:rPr lang="en-US" sz="2400" b="1">
                <a:latin typeface="Arial" pitchFamily="34" charset="0"/>
                <a:cs typeface="Arial" pitchFamily="34" charset="0"/>
              </a:rPr>
              <a:t>- Các công việc:</a:t>
            </a:r>
          </a:p>
          <a:p>
            <a:r>
              <a:rPr lang="en-US" sz="2400" b="1">
                <a:latin typeface="Arial" pitchFamily="34" charset="0"/>
                <a:cs typeface="Arial" pitchFamily="34" charset="0"/>
              </a:rPr>
              <a:t> + Vệ sinh chuống và dụng cụ chăn nuôi</a:t>
            </a:r>
          </a:p>
          <a:p>
            <a:r>
              <a:rPr lang="en-US" sz="2400" b="1">
                <a:latin typeface="Arial" pitchFamily="34" charset="0"/>
                <a:cs typeface="Arial" pitchFamily="34" charset="0"/>
              </a:rPr>
              <a:t>   + Vệ sinh thức ăn, nước uống trong chăn nuôi</a:t>
            </a:r>
          </a:p>
          <a:p>
            <a:r>
              <a:rPr lang="en-US" sz="2400" b="1">
                <a:latin typeface="Arial" pitchFamily="34" charset="0"/>
                <a:cs typeface="Arial" pitchFamily="34" charset="0"/>
              </a:rPr>
              <a:t>   + Vệ sinh thân thể vật nuôi</a:t>
            </a:r>
          </a:p>
          <a:p>
            <a:r>
              <a:rPr lang="en-US" sz="2400" b="1">
                <a:latin typeface="Arial" pitchFamily="34" charset="0"/>
                <a:cs typeface="Arial" pitchFamily="34" charset="0"/>
              </a:rPr>
              <a:t>   + Quản lí chất thải chăn nuôi</a:t>
            </a:r>
          </a:p>
          <a:p>
            <a:r>
              <a:rPr lang="en-US" sz="2400" b="1">
                <a:latin typeface="Arial" pitchFamily="34" charset="0"/>
                <a:cs typeface="Arial" pitchFamily="34" charset="0"/>
              </a:rPr>
              <a:t>2.1.Vệ sinh chuồng và dụng cụ chăn nuôi</a:t>
            </a:r>
          </a:p>
          <a:p>
            <a:r>
              <a:rPr lang="en-US" sz="2400" b="1">
                <a:latin typeface="Arial" pitchFamily="34" charset="0"/>
                <a:cs typeface="Arial" pitchFamily="34" charset="0"/>
              </a:rPr>
              <a:t>- Chuồng nuôi hợp vệ sinh là chuồng có điều kiện khí hậu (nhiệt độ, độ ẩm, độ chiếu sáng, …) phù hợp cho vật nuôi.</a:t>
            </a:r>
          </a:p>
          <a:p>
            <a:r>
              <a:rPr lang="en-US" sz="2400" b="1">
                <a:latin typeface="Arial" pitchFamily="34" charset="0"/>
                <a:cs typeface="Arial" pitchFamily="34" charset="0"/>
              </a:rPr>
              <a:t>-  Khi xây dựng chuồng cần chú ý chọn địa điểm, hướng chuồng và kiểu chuồng phù hợp. </a:t>
            </a:r>
          </a:p>
          <a:p>
            <a:r>
              <a:rPr lang="en-US" sz="2400" b="1">
                <a:latin typeface="Arial" pitchFamily="34" charset="0"/>
                <a:cs typeface="Arial" pitchFamily="34" charset="0"/>
              </a:rPr>
              <a:t>- Chuồng và dụng cụ chăn nuôi cần được làm sạch hằng ngày, tiêu độc khử trùng trước và sau mỗi lứa nuôi hoặc khi có dịch </a:t>
            </a:r>
            <a:r>
              <a:rPr lang="en-US" sz="2400" b="1">
                <a:latin typeface="Arial" pitchFamily="34" charset="0"/>
                <a:cs typeface="Arial" pitchFamily="34" charset="0"/>
              </a:rPr>
              <a:t>bệnh</a:t>
            </a:r>
            <a:r>
              <a:rPr lang="en-US" sz="2400" b="1" smtClean="0">
                <a:latin typeface="Arial" pitchFamily="34" charset="0"/>
                <a:cs typeface="Arial" pitchFamily="34" charset="0"/>
              </a:rPr>
              <a:t>.</a:t>
            </a:r>
            <a:endParaRPr lang="en-US" sz="2400" b="1">
              <a:latin typeface="Arial" pitchFamily="34" charset="0"/>
              <a:cs typeface="Arial" pitchFamily="34" charset="0"/>
            </a:endParaRPr>
          </a:p>
        </p:txBody>
      </p:sp>
      <p:sp>
        <p:nvSpPr>
          <p:cNvPr id="5" name="Rectangle 4"/>
          <p:cNvSpPr/>
          <p:nvPr/>
        </p:nvSpPr>
        <p:spPr>
          <a:xfrm>
            <a:off x="473122" y="0"/>
            <a:ext cx="8382000"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25. PHÒNG VÀ TRỊ BỆNH CHO VẬT NUÔI(TIẾP</a:t>
            </a:r>
            <a:r>
              <a:rPr lang="en-US" sz="2400" b="1" smtClean="0">
                <a:solidFill>
                  <a:srgbClr val="FF0000"/>
                </a:solidFill>
                <a:latin typeface="Arial" pitchFamily="34" charset="0"/>
                <a:cs typeface="Arial" pitchFamily="34" charset="0"/>
              </a:rPr>
              <a:t>)</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68200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830997"/>
          </a:xfrm>
          <a:prstGeom prst="rect">
            <a:avLst/>
          </a:prstGeom>
        </p:spPr>
        <p:txBody>
          <a:bodyPr wrap="square">
            <a:spAutoFit/>
          </a:bodyPr>
          <a:lstStyle/>
          <a:p>
            <a:r>
              <a:rPr lang="en-US" sz="2400" b="1">
                <a:solidFill>
                  <a:srgbClr val="0000FF"/>
                </a:solidFill>
                <a:latin typeface="Arial" pitchFamily="34" charset="0"/>
                <a:cs typeface="Arial" pitchFamily="34" charset="0"/>
              </a:rPr>
              <a:t>Thức ăn, nước uống trong chăn nuôi như thế nào là đảm bảo vệ </a:t>
            </a:r>
            <a:r>
              <a:rPr lang="en-US" sz="2400" b="1">
                <a:solidFill>
                  <a:srgbClr val="0000FF"/>
                </a:solidFill>
                <a:latin typeface="Arial" pitchFamily="34" charset="0"/>
                <a:cs typeface="Arial" pitchFamily="34" charset="0"/>
              </a:rPr>
              <a:t>sinh</a:t>
            </a:r>
            <a:r>
              <a:rPr lang="en-US" sz="2400" b="1" smtClean="0">
                <a:solidFill>
                  <a:srgbClr val="0000FF"/>
                </a:solidFill>
                <a:latin typeface="Arial" pitchFamily="34" charset="0"/>
                <a:cs typeface="Arial" pitchFamily="34" charset="0"/>
              </a:rPr>
              <a:t>?</a:t>
            </a:r>
            <a:endParaRPr lang="vi-VN" sz="2400" b="1">
              <a:solidFill>
                <a:srgbClr val="0000FF"/>
              </a:solidFill>
              <a:latin typeface="Arial" pitchFamily="34" charset="0"/>
              <a:cs typeface="Arial" pitchFamily="34" charset="0"/>
            </a:endParaRPr>
          </a:p>
        </p:txBody>
      </p:sp>
      <p:pic>
        <p:nvPicPr>
          <p:cNvPr id="5122" name="Picture 2" descr="C:\Users\USER\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143000"/>
            <a:ext cx="4419601" cy="54102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USER\Desktop\cung-cap-du-nuoc-sach-cho-he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143000"/>
            <a:ext cx="41910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24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fade">
                                      <p:cBhvr>
                                        <p:cTn id="12" dur="1000"/>
                                        <p:tgtEl>
                                          <p:spTgt spid="5122"/>
                                        </p:tgtEl>
                                      </p:cBhvr>
                                    </p:animEffect>
                                    <p:anim calcmode="lin" valueType="num">
                                      <p:cBhvr>
                                        <p:cTn id="13" dur="1000" fill="hold"/>
                                        <p:tgtEl>
                                          <p:spTgt spid="5122"/>
                                        </p:tgtEl>
                                        <p:attrNameLst>
                                          <p:attrName>ppt_x</p:attrName>
                                        </p:attrNameLst>
                                      </p:cBhvr>
                                      <p:tavLst>
                                        <p:tav tm="0">
                                          <p:val>
                                            <p:strVal val="#ppt_x"/>
                                          </p:val>
                                        </p:tav>
                                        <p:tav tm="100000">
                                          <p:val>
                                            <p:strVal val="#ppt_x"/>
                                          </p:val>
                                        </p:tav>
                                      </p:tavLst>
                                    </p:anim>
                                    <p:anim calcmode="lin" valueType="num">
                                      <p:cBhvr>
                                        <p:cTn id="14" dur="1000" fill="hold"/>
                                        <p:tgtEl>
                                          <p:spTgt spid="5122"/>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123"/>
                                        </p:tgtEl>
                                        <p:attrNameLst>
                                          <p:attrName>style.visibility</p:attrName>
                                        </p:attrNameLst>
                                      </p:cBhvr>
                                      <p:to>
                                        <p:strVal val="visible"/>
                                      </p:to>
                                    </p:set>
                                    <p:animEffect transition="in" filter="fade">
                                      <p:cBhvr>
                                        <p:cTn id="17" dur="1000"/>
                                        <p:tgtEl>
                                          <p:spTgt spid="5123"/>
                                        </p:tgtEl>
                                      </p:cBhvr>
                                    </p:animEffect>
                                    <p:anim calcmode="lin" valueType="num">
                                      <p:cBhvr>
                                        <p:cTn id="18" dur="1000" fill="hold"/>
                                        <p:tgtEl>
                                          <p:spTgt spid="5123"/>
                                        </p:tgtEl>
                                        <p:attrNameLst>
                                          <p:attrName>ppt_x</p:attrName>
                                        </p:attrNameLst>
                                      </p:cBhvr>
                                      <p:tavLst>
                                        <p:tav tm="0">
                                          <p:val>
                                            <p:strVal val="#ppt_x"/>
                                          </p:val>
                                        </p:tav>
                                        <p:tav tm="100000">
                                          <p:val>
                                            <p:strVal val="#ppt_x"/>
                                          </p:val>
                                        </p:tav>
                                      </p:tavLst>
                                    </p:anim>
                                    <p:anim calcmode="lin" valueType="num">
                                      <p:cBhvr>
                                        <p:cTn id="19" dur="1000" fill="hold"/>
                                        <p:tgtEl>
                                          <p:spTgt spid="51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830997"/>
          </a:xfrm>
          <a:prstGeom prst="rect">
            <a:avLst/>
          </a:prstGeom>
        </p:spPr>
        <p:txBody>
          <a:bodyPr wrap="square">
            <a:spAutoFit/>
          </a:bodyPr>
          <a:lstStyle/>
          <a:p>
            <a:r>
              <a:rPr lang="en-US" sz="2400" b="1">
                <a:solidFill>
                  <a:srgbClr val="0000FF"/>
                </a:solidFill>
                <a:latin typeface="Arial" pitchFamily="34" charset="0"/>
                <a:cs typeface="Arial" pitchFamily="34" charset="0"/>
              </a:rPr>
              <a:t>Thức ăn, nước uống trong chăn nuôi như thế nào là đảm bảo vệ </a:t>
            </a:r>
            <a:r>
              <a:rPr lang="en-US" sz="2400" b="1">
                <a:solidFill>
                  <a:srgbClr val="0000FF"/>
                </a:solidFill>
                <a:latin typeface="Arial" pitchFamily="34" charset="0"/>
                <a:cs typeface="Arial" pitchFamily="34" charset="0"/>
              </a:rPr>
              <a:t>sinh</a:t>
            </a:r>
            <a:r>
              <a:rPr lang="en-US" sz="2400" b="1" smtClean="0">
                <a:solidFill>
                  <a:srgbClr val="0000FF"/>
                </a:solidFill>
                <a:latin typeface="Arial" pitchFamily="34" charset="0"/>
                <a:cs typeface="Arial" pitchFamily="34" charset="0"/>
              </a:rPr>
              <a:t>?</a:t>
            </a:r>
            <a:endParaRPr lang="vi-VN" sz="2400" b="1">
              <a:solidFill>
                <a:srgbClr val="0000FF"/>
              </a:solidFill>
              <a:latin typeface="Arial" pitchFamily="34" charset="0"/>
              <a:cs typeface="Arial" pitchFamily="34" charset="0"/>
            </a:endParaRPr>
          </a:p>
        </p:txBody>
      </p:sp>
      <p:pic>
        <p:nvPicPr>
          <p:cNvPr id="5122" name="Picture 2" descr="C:\Users\USER\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143000"/>
            <a:ext cx="4419601" cy="28956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USER\Desktop\cung-cap-du-nuoc-sach-cho-he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143000"/>
            <a:ext cx="4191000" cy="28956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86603" y="4267200"/>
            <a:ext cx="8458200" cy="2308324"/>
          </a:xfrm>
          <a:prstGeom prst="rect">
            <a:avLst/>
          </a:prstGeom>
        </p:spPr>
        <p:txBody>
          <a:bodyPr wrap="square">
            <a:spAutoFit/>
          </a:bodyPr>
          <a:lstStyle/>
          <a:p>
            <a:r>
              <a:rPr lang="vi-VN" sz="2400">
                <a:solidFill>
                  <a:srgbClr val="FF0000"/>
                </a:solidFill>
              </a:rPr>
              <a:t>Thức ăn, nước uống cho vật nuôi đảm bảo vệ </a:t>
            </a:r>
            <a:r>
              <a:rPr lang="vi-VN" sz="2400">
                <a:solidFill>
                  <a:srgbClr val="FF0000"/>
                </a:solidFill>
              </a:rPr>
              <a:t>sinh</a:t>
            </a:r>
            <a:r>
              <a:rPr lang="vi-VN" sz="2400" smtClean="0">
                <a:solidFill>
                  <a:srgbClr val="FF0000"/>
                </a:solidFill>
              </a:rPr>
              <a:t>:</a:t>
            </a:r>
            <a:endParaRPr lang="vi-VN" sz="2400">
              <a:solidFill>
                <a:srgbClr val="FF0000"/>
              </a:solidFill>
            </a:endParaRPr>
          </a:p>
          <a:p>
            <a:r>
              <a:rPr lang="vi-VN" sz="2400">
                <a:solidFill>
                  <a:srgbClr val="FF0000"/>
                </a:solidFill>
              </a:rPr>
              <a:t>   + Đúng chủng loại, đủ khối lượng và hợp </a:t>
            </a:r>
            <a:r>
              <a:rPr lang="vi-VN" sz="2400">
                <a:solidFill>
                  <a:srgbClr val="FF0000"/>
                </a:solidFill>
              </a:rPr>
              <a:t>vệ </a:t>
            </a:r>
            <a:r>
              <a:rPr lang="vi-VN" sz="2400" smtClean="0">
                <a:solidFill>
                  <a:srgbClr val="FF0000"/>
                </a:solidFill>
              </a:rPr>
              <a:t>sinh</a:t>
            </a:r>
            <a:endParaRPr lang="vi-VN" sz="2400">
              <a:solidFill>
                <a:srgbClr val="FF0000"/>
              </a:solidFill>
            </a:endParaRPr>
          </a:p>
          <a:p>
            <a:r>
              <a:rPr lang="vi-VN" sz="2400">
                <a:solidFill>
                  <a:srgbClr val="FF0000"/>
                </a:solidFill>
              </a:rPr>
              <a:t>   + Thức ăn bảo quản ở nơi cao ráo, khô, thoáng khí, tránh nắng, mưa và tránh sự xâm hại của côn trùng, chuột bọ. Hằng ngày cần thu dọn thức ăn vương vãi, dư thừa, đồng thời thay nước uống </a:t>
            </a:r>
            <a:r>
              <a:rPr lang="vi-VN" sz="2400">
                <a:solidFill>
                  <a:srgbClr val="FF0000"/>
                </a:solidFill>
              </a:rPr>
              <a:t>mới</a:t>
            </a:r>
            <a:r>
              <a:rPr lang="vi-VN" sz="2400" smtClean="0">
                <a:solidFill>
                  <a:srgbClr val="FF0000"/>
                </a:solidFill>
              </a:rPr>
              <a:t>.</a:t>
            </a:r>
            <a:endParaRPr lang="vi-VN" sz="2400">
              <a:solidFill>
                <a:srgbClr val="FF0000"/>
              </a:solidFill>
            </a:endParaRPr>
          </a:p>
        </p:txBody>
      </p:sp>
    </p:spTree>
    <p:extLst>
      <p:ext uri="{BB962C8B-B14F-4D97-AF65-F5344CB8AC3E}">
        <p14:creationId xmlns:p14="http://schemas.microsoft.com/office/powerpoint/2010/main" val="32666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610600" cy="5632311"/>
          </a:xfrm>
          <a:prstGeom prst="rect">
            <a:avLst/>
          </a:prstGeom>
        </p:spPr>
        <p:txBody>
          <a:bodyPr wrap="square">
            <a:spAutoFit/>
          </a:bodyPr>
          <a:lstStyle/>
          <a:p>
            <a:r>
              <a:rPr lang="en-US" sz="2400" b="1" smtClean="0">
                <a:solidFill>
                  <a:srgbClr val="FF0000"/>
                </a:solidFill>
                <a:latin typeface="Arial" pitchFamily="34" charset="0"/>
                <a:cs typeface="Arial" pitchFamily="34" charset="0"/>
              </a:rPr>
              <a:t>1.a</a:t>
            </a:r>
            <a:r>
              <a:rPr lang="en-US" sz="2400" b="1">
                <a:solidFill>
                  <a:srgbClr val="FF0000"/>
                </a:solidFill>
                <a:latin typeface="Arial" pitchFamily="34" charset="0"/>
                <a:cs typeface="Arial" pitchFamily="34" charset="0"/>
              </a:rPr>
              <a:t>. Khử khuẩn, vệ sinh chuồng </a:t>
            </a:r>
            <a:r>
              <a:rPr lang="en-US" sz="2400" b="1" smtClean="0">
                <a:solidFill>
                  <a:srgbClr val="FF0000"/>
                </a:solidFill>
                <a:latin typeface="Arial" pitchFamily="34" charset="0"/>
                <a:cs typeface="Arial" pitchFamily="34" charset="0"/>
              </a:rPr>
              <a:t>trại</a:t>
            </a:r>
            <a:endParaRPr lang="en-US" sz="2400" b="1">
              <a:solidFill>
                <a:srgbClr val="FF0000"/>
              </a:solidFill>
              <a:latin typeface="Arial" pitchFamily="34" charset="0"/>
              <a:cs typeface="Arial" pitchFamily="34" charset="0"/>
            </a:endParaRPr>
          </a:p>
          <a:p>
            <a:r>
              <a:rPr lang="en-US" sz="2400" b="1">
                <a:solidFill>
                  <a:srgbClr val="FF0000"/>
                </a:solidFill>
                <a:latin typeface="Arial" pitchFamily="34" charset="0"/>
                <a:cs typeface="Arial" pitchFamily="34" charset="0"/>
              </a:rPr>
              <a:t>b. Tiêm vaccine phòng bệnh cho </a:t>
            </a:r>
            <a:r>
              <a:rPr lang="en-US" sz="2400" b="1" smtClean="0">
                <a:solidFill>
                  <a:srgbClr val="FF0000"/>
                </a:solidFill>
                <a:latin typeface="Arial" pitchFamily="34" charset="0"/>
                <a:cs typeface="Arial" pitchFamily="34" charset="0"/>
              </a:rPr>
              <a:t>gà</a:t>
            </a:r>
          </a:p>
          <a:p>
            <a:r>
              <a:rPr lang="en-US" sz="2400" b="1">
                <a:solidFill>
                  <a:srgbClr val="FF0000"/>
                </a:solidFill>
                <a:latin typeface="Arial" pitchFamily="34" charset="0"/>
                <a:cs typeface="Arial" pitchFamily="34" charset="0"/>
              </a:rPr>
              <a:t>2.</a:t>
            </a:r>
            <a:r>
              <a:rPr lang="vi-VN" sz="2400" b="1">
                <a:solidFill>
                  <a:srgbClr val="FF0000"/>
                </a:solidFill>
                <a:latin typeface="Arial" pitchFamily="34" charset="0"/>
                <a:cs typeface="Arial" pitchFamily="34" charset="0"/>
              </a:rPr>
              <a:t>Giữa phòng và trị bệnh cho gà, em thấy công tác phòng bệnh là quan trọng hơn vì người ta thường có câu phòng bệnh tốt hơn chữa bệnh. Phòng bệnh thì người nuôi sẽ chủ động được. Phòng bệnh thì sẽ đỡ tốn công sức, tiền của và thời gian hơn, nếu để gà mắc bệnh có nhiều loại bệnh rất khó chữa và rất có khả năng không chữa khỏi hoặc để lại di chứng sau này. Nếu ta phòng bệnh tốt cho vật nuôi thì vật nuôi sẽ cho sản phẩm chất lượng cao, số lượng nhiều, ngoài ra chi phí phòng bệnh sẽ thấp hơn chi phí chữa bệnh. Nếu vật nuôi bị bệnh, ta phải dùng thuốc chữa bệnh, ngoài ra nếu quá nặng vật nuôi sẽ chết, gây ảnh hưởng lớn đến kinh tế, ngoài ra bệnh có thể lây lan ra toàn bộ vật nuôi gây thiệt hại rất lớn</a:t>
            </a:r>
            <a:r>
              <a:rPr lang="vi-VN" smtClean="0"/>
              <a:t>.</a:t>
            </a:r>
            <a:endParaRPr lang="vi-VN"/>
          </a:p>
        </p:txBody>
      </p:sp>
    </p:spTree>
    <p:extLst>
      <p:ext uri="{BB962C8B-B14F-4D97-AF65-F5344CB8AC3E}">
        <p14:creationId xmlns:p14="http://schemas.microsoft.com/office/powerpoint/2010/main" val="225782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2863</TotalTime>
  <Words>874</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29</cp:revision>
  <dcterms:created xsi:type="dcterms:W3CDTF">2022-07-15T07:39:46Z</dcterms:created>
  <dcterms:modified xsi:type="dcterms:W3CDTF">2022-07-29T01:43:12Z</dcterms:modified>
</cp:coreProperties>
</file>