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sldIdLst>
    <p:sldId id="257" r:id="rId2"/>
    <p:sldId id="260" r:id="rId3"/>
    <p:sldId id="270" r:id="rId4"/>
    <p:sldId id="312" r:id="rId5"/>
    <p:sldId id="271" r:id="rId6"/>
    <p:sldId id="310" r:id="rId7"/>
    <p:sldId id="272" r:id="rId8"/>
    <p:sldId id="266" r:id="rId9"/>
    <p:sldId id="311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80" r:id="rId23"/>
    <p:sldId id="305" r:id="rId24"/>
    <p:sldId id="306" r:id="rId25"/>
    <p:sldId id="307" r:id="rId26"/>
    <p:sldId id="308" r:id="rId27"/>
  </p:sldIdLst>
  <p:sldSz cx="12192000" cy="6858000"/>
  <p:notesSz cx="6858000" cy="9144000"/>
  <p:embeddedFontLst>
    <p:embeddedFont>
      <p:font typeface="Bahiana" panose="020B060402020202020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Didact Gothic" panose="00000500000000000000" pitchFamily="2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69" clrIdx="0">
    <p:extLst>
      <p:ext uri="{19B8F6BF-5375-455C-9EA6-DF929625EA0E}">
        <p15:presenceInfo xmlns:p15="http://schemas.microsoft.com/office/powerpoint/2012/main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CC"/>
    <a:srgbClr val="FF00FF"/>
    <a:srgbClr val="99FF66"/>
    <a:srgbClr val="CC00FF"/>
    <a:srgbClr val="F8F8F8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1T01:35:42.712" idx="59">
    <p:pos x="10" y="10"/>
    <p:text>Bổ sung thêm ND: Chú ý Trong trò chơi vòng quay số đã nêu, nếu  là số kết quả thuận lợi cho một biến cố thì xác suất của biến cố đó bằng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A2FDA-0509-4F28-95C1-D498AE7E27E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956E-0204-472F-A94E-90092954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130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9" name="Google Shape;4789;gc52ef24844_0_18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0" name="Google Shape;4790;gc52ef24844_0_18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5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7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5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34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89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4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27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8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4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94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14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4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15" name="Google Shape;315;p1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9" name="Google Shape;329;p1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30" name="Google Shape;330;p1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" name="Google Shape;332;p1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" name="Google Shape;342;p13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3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4998768" y="1839367"/>
            <a:ext cx="4170000" cy="2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2" hasCustomPrompt="1"/>
          </p:nvPr>
        </p:nvSpPr>
        <p:spPr>
          <a:xfrm>
            <a:off x="3023217" y="2613433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"/>
          </p:nvPr>
        </p:nvSpPr>
        <p:spPr>
          <a:xfrm>
            <a:off x="4998817" y="4414633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61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51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accent4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"/>
          <p:cNvSpPr/>
          <p:nvPr/>
        </p:nvSpPr>
        <p:spPr>
          <a:xfrm rot="10800000" flipH="1">
            <a:off x="-118801" y="5223081"/>
            <a:ext cx="5314004" cy="113100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15"/>
          <p:cNvSpPr/>
          <p:nvPr/>
        </p:nvSpPr>
        <p:spPr>
          <a:xfrm rot="10800000" flipH="1">
            <a:off x="-118961" y="2664131"/>
            <a:ext cx="11181956" cy="2426501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5"/>
          <p:cNvSpPr/>
          <p:nvPr/>
        </p:nvSpPr>
        <p:spPr>
          <a:xfrm rot="10800000" flipH="1">
            <a:off x="-118801" y="3197517"/>
            <a:ext cx="1092904" cy="419544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15"/>
          <p:cNvSpPr/>
          <p:nvPr/>
        </p:nvSpPr>
        <p:spPr>
          <a:xfrm rot="10800000" flipH="1">
            <a:off x="-118802" y="1388359"/>
            <a:ext cx="12482259" cy="2683147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15"/>
          <p:cNvSpPr/>
          <p:nvPr/>
        </p:nvSpPr>
        <p:spPr>
          <a:xfrm rot="10800000" flipH="1">
            <a:off x="-118481" y="829636"/>
            <a:ext cx="6871752" cy="1354085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15"/>
          <p:cNvSpPr/>
          <p:nvPr/>
        </p:nvSpPr>
        <p:spPr>
          <a:xfrm rot="10800000" flipH="1">
            <a:off x="-118801" y="-1050208"/>
            <a:ext cx="1266580" cy="612375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15"/>
          <p:cNvSpPr/>
          <p:nvPr/>
        </p:nvSpPr>
        <p:spPr>
          <a:xfrm rot="10800000" flipH="1">
            <a:off x="-118802" y="-1206780"/>
            <a:ext cx="12482419" cy="2957187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15"/>
          <p:cNvSpPr/>
          <p:nvPr/>
        </p:nvSpPr>
        <p:spPr>
          <a:xfrm rot="10800000" flipH="1">
            <a:off x="5750023" y="-2370880"/>
            <a:ext cx="6613559" cy="2901803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5"/>
          <p:cNvSpPr/>
          <p:nvPr/>
        </p:nvSpPr>
        <p:spPr>
          <a:xfrm rot="10800000" flipH="1">
            <a:off x="-118801" y="-3141258"/>
            <a:ext cx="6105817" cy="2629683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5"/>
          <p:cNvSpPr/>
          <p:nvPr/>
        </p:nvSpPr>
        <p:spPr>
          <a:xfrm rot="10800000" flipH="1">
            <a:off x="3699502" y="-3141280"/>
            <a:ext cx="5759265" cy="949909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5"/>
          <p:cNvSpPr/>
          <p:nvPr/>
        </p:nvSpPr>
        <p:spPr>
          <a:xfrm rot="10800000" flipH="1">
            <a:off x="10731728" y="-3141599"/>
            <a:ext cx="877877" cy="955777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5"/>
          <p:cNvSpPr/>
          <p:nvPr/>
        </p:nvSpPr>
        <p:spPr>
          <a:xfrm rot="10800000" flipH="1">
            <a:off x="6595043" y="-3141371"/>
            <a:ext cx="5768443" cy="2063036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5"/>
          <p:cNvSpPr/>
          <p:nvPr/>
        </p:nvSpPr>
        <p:spPr>
          <a:xfrm rot="10800000" flipH="1">
            <a:off x="6768933" y="5907757"/>
            <a:ext cx="5781195" cy="1061465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C44253">
              <a:alpha val="357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5"/>
          <p:cNvSpPr/>
          <p:nvPr/>
        </p:nvSpPr>
        <p:spPr>
          <a:xfrm rot="10800000" flipH="1">
            <a:off x="-129631" y="5298315"/>
            <a:ext cx="5328036" cy="1152291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6" name="Google Shape;396;p15"/>
          <p:cNvGrpSpPr/>
          <p:nvPr/>
        </p:nvGrpSpPr>
        <p:grpSpPr>
          <a:xfrm>
            <a:off x="-129631" y="4310904"/>
            <a:ext cx="12503761" cy="2863653"/>
            <a:chOff x="-97224" y="3233178"/>
            <a:chExt cx="9377821" cy="2147740"/>
          </a:xfrm>
        </p:grpSpPr>
        <p:sp>
          <p:nvSpPr>
            <p:cNvPr id="397" name="Google Shape;397;p15"/>
            <p:cNvSpPr/>
            <p:nvPr/>
          </p:nvSpPr>
          <p:spPr>
            <a:xfrm rot="10800000" flipH="1">
              <a:off x="-89101" y="3233178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5"/>
            <p:cNvSpPr/>
            <p:nvPr/>
          </p:nvSpPr>
          <p:spPr>
            <a:xfrm rot="10800000" flipH="1">
              <a:off x="-97224" y="3290284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9" name="Google Shape;399;p15"/>
          <p:cNvSpPr/>
          <p:nvPr/>
        </p:nvSpPr>
        <p:spPr>
          <a:xfrm rot="10800000" flipH="1">
            <a:off x="-129631" y="2739260"/>
            <a:ext cx="11156665" cy="2448217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5"/>
          <p:cNvSpPr/>
          <p:nvPr/>
        </p:nvSpPr>
        <p:spPr>
          <a:xfrm rot="10800000" flipH="1">
            <a:off x="-129578" y="3272646"/>
            <a:ext cx="1076417" cy="440940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5"/>
          <p:cNvSpPr/>
          <p:nvPr/>
        </p:nvSpPr>
        <p:spPr>
          <a:xfrm rot="10800000" flipH="1">
            <a:off x="-129472" y="1459965"/>
            <a:ext cx="12503815" cy="271388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5"/>
          <p:cNvSpPr/>
          <p:nvPr/>
        </p:nvSpPr>
        <p:spPr>
          <a:xfrm rot="10800000" flipH="1">
            <a:off x="-129686" y="904710"/>
            <a:ext cx="6895923" cy="137564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5"/>
          <p:cNvSpPr/>
          <p:nvPr/>
        </p:nvSpPr>
        <p:spPr>
          <a:xfrm rot="10800000" flipH="1">
            <a:off x="-129578" y="-1131333"/>
            <a:ext cx="12504028" cy="2978316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5"/>
          <p:cNvSpPr/>
          <p:nvPr/>
        </p:nvSpPr>
        <p:spPr>
          <a:xfrm rot="10800000" flipH="1">
            <a:off x="5737698" y="-2332194"/>
            <a:ext cx="6636609" cy="2959855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5"/>
          <p:cNvSpPr/>
          <p:nvPr/>
        </p:nvSpPr>
        <p:spPr>
          <a:xfrm rot="10800000" flipH="1">
            <a:off x="-129579" y="-3066396"/>
            <a:ext cx="5964795" cy="2651507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5"/>
          <p:cNvSpPr/>
          <p:nvPr/>
        </p:nvSpPr>
        <p:spPr>
          <a:xfrm rot="10800000" flipH="1">
            <a:off x="3690964" y="-3066418"/>
            <a:ext cx="5780608" cy="971572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5"/>
          <p:cNvSpPr/>
          <p:nvPr/>
        </p:nvSpPr>
        <p:spPr>
          <a:xfrm rot="10800000" flipH="1">
            <a:off x="6576313" y="-3066457"/>
            <a:ext cx="5797896" cy="2084592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5"/>
          <p:cNvSpPr/>
          <p:nvPr/>
        </p:nvSpPr>
        <p:spPr>
          <a:xfrm rot="10800000" flipH="1">
            <a:off x="6753354" y="5961719"/>
            <a:ext cx="5807553" cy="1076992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5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5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3396000" y="1839367"/>
            <a:ext cx="3424400" cy="2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3648051" y="4414633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title" idx="2" hasCustomPrompt="1"/>
          </p:nvPr>
        </p:nvSpPr>
        <p:spPr>
          <a:xfrm>
            <a:off x="7349984" y="2613433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359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91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544333" y="1025716"/>
            <a:ext cx="70864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7"/>
          <p:cNvSpPr/>
          <p:nvPr/>
        </p:nvSpPr>
        <p:spPr>
          <a:xfrm>
            <a:off x="402067" y="891483"/>
            <a:ext cx="70864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1038467" y="1686533"/>
            <a:ext cx="5813600" cy="26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1038467" y="4315767"/>
            <a:ext cx="58136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69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8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493" name="Google Shape;493;p18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7" name="Google Shape;507;p18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508" name="Google Shape;508;p18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0" name="Google Shape;510;p18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0" name="Google Shape;520;p1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1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95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6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9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525" name="Google Shape;525;p19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9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9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9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9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9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9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9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9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9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9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9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9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9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9" name="Google Shape;539;p19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540" name="Google Shape;540;p19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19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42" name="Google Shape;542;p19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9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9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9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2" name="Google Shape;552;p1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1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867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6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0"/>
          <p:cNvGrpSpPr/>
          <p:nvPr/>
        </p:nvGrpSpPr>
        <p:grpSpPr>
          <a:xfrm>
            <a:off x="-129685" y="-2227200"/>
            <a:ext cx="12690592" cy="10316157"/>
            <a:chOff x="-97264" y="-1670400"/>
            <a:chExt cx="9517944" cy="7737118"/>
          </a:xfrm>
        </p:grpSpPr>
        <p:sp>
          <p:nvSpPr>
            <p:cNvPr id="557" name="Google Shape;557;p20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0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0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0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0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0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0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0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0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0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1" name="Google Shape;571;p20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572" name="Google Shape;572;p20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74" name="Google Shape;574;p20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0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0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0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0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0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0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0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20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20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089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accent6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21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590" name="Google Shape;590;p21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1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1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1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1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1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1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1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1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1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1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1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1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1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4" name="Google Shape;604;p21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605" name="Google Shape;605;p21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7" name="Google Shape;607;p21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1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1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1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1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1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1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1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1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1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7" name="Google Shape;617;p21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21"/>
          <p:cNvSpPr txBox="1">
            <a:spLocks noGrp="1"/>
          </p:cNvSpPr>
          <p:nvPr>
            <p:ph type="subTitle" idx="1"/>
          </p:nvPr>
        </p:nvSpPr>
        <p:spPr>
          <a:xfrm>
            <a:off x="960000" y="3099800"/>
            <a:ext cx="3788800" cy="21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1"/>
          <p:cNvSpPr txBox="1">
            <a:spLocks noGrp="1"/>
          </p:cNvSpPr>
          <p:nvPr>
            <p:ph type="subTitle" idx="2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355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89184" y="2971533"/>
            <a:ext cx="5813600" cy="2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4885600" y="1163967"/>
            <a:ext cx="242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3189217" y="5445200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840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6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2"/>
          <p:cNvGrpSpPr/>
          <p:nvPr/>
        </p:nvGrpSpPr>
        <p:grpSpPr>
          <a:xfrm>
            <a:off x="-129685" y="-3243200"/>
            <a:ext cx="12690592" cy="10316157"/>
            <a:chOff x="-97264" y="-2432400"/>
            <a:chExt cx="9517944" cy="7737118"/>
          </a:xfrm>
        </p:grpSpPr>
        <p:sp>
          <p:nvSpPr>
            <p:cNvPr id="624" name="Google Shape;624;p22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8" name="Google Shape;638;p22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639" name="Google Shape;639;p22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41" name="Google Shape;641;p22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1" name="Google Shape;651;p2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7443200" y="3099800"/>
            <a:ext cx="3788800" cy="21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2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848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29685" y="-2227200"/>
            <a:ext cx="12690592" cy="10316157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2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366400" y="2086500"/>
            <a:ext cx="4336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366400" y="2665300"/>
            <a:ext cx="4336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366400" y="3244100"/>
            <a:ext cx="4336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366400" y="3822900"/>
            <a:ext cx="4336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366400" y="4401700"/>
            <a:ext cx="4336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366400" y="4980500"/>
            <a:ext cx="4336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366400" y="5559300"/>
            <a:ext cx="4336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41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129685" y="-3243200"/>
            <a:ext cx="12690592" cy="10316157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6" name="Google Shape;726;p2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3570600" y="2910300"/>
            <a:ext cx="5050800" cy="1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9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5109217" y="1906367"/>
            <a:ext cx="3876800" cy="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32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5109217" y="2511872"/>
            <a:ext cx="3876800" cy="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5109217" y="4932733"/>
            <a:ext cx="3876800" cy="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32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5109217" y="5538239"/>
            <a:ext cx="3876800" cy="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5109217" y="3419533"/>
            <a:ext cx="3876800" cy="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32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5109217" y="4025039"/>
            <a:ext cx="3876800" cy="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824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6"/>
        </a:solidFill>
        <a:effectLst/>
      </p:bgPr>
    </p:bg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26"/>
          <p:cNvGrpSpPr/>
          <p:nvPr/>
        </p:nvGrpSpPr>
        <p:grpSpPr>
          <a:xfrm>
            <a:off x="-129685" y="-2227200"/>
            <a:ext cx="12690592" cy="10316157"/>
            <a:chOff x="-97264" y="-1670400"/>
            <a:chExt cx="9517944" cy="7737118"/>
          </a:xfrm>
        </p:grpSpPr>
        <p:sp>
          <p:nvSpPr>
            <p:cNvPr id="771" name="Google Shape;771;p26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6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6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6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6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6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6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6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6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6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6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6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6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6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5" name="Google Shape;785;p26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786" name="Google Shape;786;p26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88" name="Google Shape;788;p26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6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6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6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6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6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6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6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6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6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8" name="Google Shape;798;p2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2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2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6"/>
          <p:cNvSpPr txBox="1">
            <a:spLocks noGrp="1"/>
          </p:cNvSpPr>
          <p:nvPr>
            <p:ph type="title"/>
          </p:nvPr>
        </p:nvSpPr>
        <p:spPr>
          <a:xfrm>
            <a:off x="959993" y="2000567"/>
            <a:ext cx="23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02" name="Google Shape;802;p26"/>
          <p:cNvSpPr txBox="1">
            <a:spLocks noGrp="1"/>
          </p:cNvSpPr>
          <p:nvPr>
            <p:ph type="subTitle" idx="2"/>
          </p:nvPr>
        </p:nvSpPr>
        <p:spPr>
          <a:xfrm>
            <a:off x="960000" y="2553333"/>
            <a:ext cx="2375600" cy="8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6"/>
          <p:cNvSpPr txBox="1">
            <a:spLocks noGrp="1"/>
          </p:cNvSpPr>
          <p:nvPr>
            <p:ph type="title" idx="3"/>
          </p:nvPr>
        </p:nvSpPr>
        <p:spPr>
          <a:xfrm>
            <a:off x="3592127" y="2000567"/>
            <a:ext cx="23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04" name="Google Shape;804;p26"/>
          <p:cNvSpPr txBox="1">
            <a:spLocks noGrp="1"/>
          </p:cNvSpPr>
          <p:nvPr>
            <p:ph type="subTitle" idx="4"/>
          </p:nvPr>
        </p:nvSpPr>
        <p:spPr>
          <a:xfrm>
            <a:off x="3592133" y="2553333"/>
            <a:ext cx="2375600" cy="8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6"/>
          <p:cNvSpPr txBox="1">
            <a:spLocks noGrp="1"/>
          </p:cNvSpPr>
          <p:nvPr>
            <p:ph type="title" idx="5"/>
          </p:nvPr>
        </p:nvSpPr>
        <p:spPr>
          <a:xfrm>
            <a:off x="6224260" y="2000567"/>
            <a:ext cx="23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06" name="Google Shape;806;p26"/>
          <p:cNvSpPr txBox="1">
            <a:spLocks noGrp="1"/>
          </p:cNvSpPr>
          <p:nvPr>
            <p:ph type="subTitle" idx="6"/>
          </p:nvPr>
        </p:nvSpPr>
        <p:spPr>
          <a:xfrm>
            <a:off x="6224267" y="2553333"/>
            <a:ext cx="2375600" cy="8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26"/>
          <p:cNvSpPr txBox="1">
            <a:spLocks noGrp="1"/>
          </p:cNvSpPr>
          <p:nvPr>
            <p:ph type="title" idx="7"/>
          </p:nvPr>
        </p:nvSpPr>
        <p:spPr>
          <a:xfrm>
            <a:off x="8856393" y="2000567"/>
            <a:ext cx="2375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08" name="Google Shape;808;p26"/>
          <p:cNvSpPr txBox="1">
            <a:spLocks noGrp="1"/>
          </p:cNvSpPr>
          <p:nvPr>
            <p:ph type="subTitle" idx="8"/>
          </p:nvPr>
        </p:nvSpPr>
        <p:spPr>
          <a:xfrm>
            <a:off x="8856400" y="2553333"/>
            <a:ext cx="2375600" cy="8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6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813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6"/>
        </a:solidFill>
        <a:effectLst/>
      </p:bgPr>
    </p:bg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7"/>
          <p:cNvGrpSpPr/>
          <p:nvPr/>
        </p:nvGrpSpPr>
        <p:grpSpPr>
          <a:xfrm>
            <a:off x="-129685" y="-296800"/>
            <a:ext cx="12690592" cy="10316157"/>
            <a:chOff x="-97264" y="-222600"/>
            <a:chExt cx="9517944" cy="7737118"/>
          </a:xfrm>
        </p:grpSpPr>
        <p:sp>
          <p:nvSpPr>
            <p:cNvPr id="812" name="Google Shape;812;p27"/>
            <p:cNvSpPr/>
            <p:nvPr/>
          </p:nvSpPr>
          <p:spPr>
            <a:xfrm>
              <a:off x="-89101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-89221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-89101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-89101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-88861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-8910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-89101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4312517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-89101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2774626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8048796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4946282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5076700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-97224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27"/>
            <p:cNvGrpSpPr/>
            <p:nvPr/>
          </p:nvGrpSpPr>
          <p:grpSpPr>
            <a:xfrm>
              <a:off x="-97224" y="-222600"/>
              <a:ext cx="9377821" cy="2147740"/>
              <a:chOff x="-97224" y="-222600"/>
              <a:chExt cx="9377821" cy="2147740"/>
            </a:xfrm>
          </p:grpSpPr>
          <p:sp>
            <p:nvSpPr>
              <p:cNvPr id="827" name="Google Shape;827;p27"/>
              <p:cNvSpPr/>
              <p:nvPr/>
            </p:nvSpPr>
            <p:spPr>
              <a:xfrm>
                <a:off x="-89101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27"/>
              <p:cNvSpPr/>
              <p:nvPr/>
            </p:nvSpPr>
            <p:spPr>
              <a:xfrm>
                <a:off x="-97224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9" name="Google Shape;829;p27"/>
            <p:cNvSpPr/>
            <p:nvPr/>
          </p:nvSpPr>
          <p:spPr>
            <a:xfrm>
              <a:off x="-97224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-97184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-97104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-97264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-97184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4303273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-97184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2768223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4932235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5065015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9" name="Google Shape;839;p27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27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27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7"/>
          <p:cNvSpPr txBox="1">
            <a:spLocks noGrp="1"/>
          </p:cNvSpPr>
          <p:nvPr>
            <p:ph type="title"/>
          </p:nvPr>
        </p:nvSpPr>
        <p:spPr>
          <a:xfrm>
            <a:off x="1712400" y="1939000"/>
            <a:ext cx="24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3" name="Google Shape;843;p27"/>
          <p:cNvSpPr txBox="1">
            <a:spLocks noGrp="1"/>
          </p:cNvSpPr>
          <p:nvPr>
            <p:ph type="subTitle" idx="2"/>
          </p:nvPr>
        </p:nvSpPr>
        <p:spPr>
          <a:xfrm>
            <a:off x="1712400" y="2449767"/>
            <a:ext cx="24504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7"/>
          <p:cNvSpPr txBox="1">
            <a:spLocks noGrp="1"/>
          </p:cNvSpPr>
          <p:nvPr>
            <p:ph type="title" idx="3"/>
          </p:nvPr>
        </p:nvSpPr>
        <p:spPr>
          <a:xfrm>
            <a:off x="5247032" y="1939000"/>
            <a:ext cx="24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5" name="Google Shape;845;p27"/>
          <p:cNvSpPr txBox="1">
            <a:spLocks noGrp="1"/>
          </p:cNvSpPr>
          <p:nvPr>
            <p:ph type="subTitle" idx="4"/>
          </p:nvPr>
        </p:nvSpPr>
        <p:spPr>
          <a:xfrm>
            <a:off x="5247033" y="2449767"/>
            <a:ext cx="24504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7"/>
          <p:cNvSpPr txBox="1">
            <a:spLocks noGrp="1"/>
          </p:cNvSpPr>
          <p:nvPr>
            <p:ph type="title" idx="5"/>
          </p:nvPr>
        </p:nvSpPr>
        <p:spPr>
          <a:xfrm>
            <a:off x="1712400" y="3850200"/>
            <a:ext cx="24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7" name="Google Shape;847;p27"/>
          <p:cNvSpPr txBox="1">
            <a:spLocks noGrp="1"/>
          </p:cNvSpPr>
          <p:nvPr>
            <p:ph type="subTitle" idx="6"/>
          </p:nvPr>
        </p:nvSpPr>
        <p:spPr>
          <a:xfrm>
            <a:off x="1712400" y="4361033"/>
            <a:ext cx="24504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27"/>
          <p:cNvSpPr txBox="1">
            <a:spLocks noGrp="1"/>
          </p:cNvSpPr>
          <p:nvPr>
            <p:ph type="title" idx="7"/>
          </p:nvPr>
        </p:nvSpPr>
        <p:spPr>
          <a:xfrm>
            <a:off x="5247032" y="3850200"/>
            <a:ext cx="24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9" name="Google Shape;849;p27"/>
          <p:cNvSpPr txBox="1">
            <a:spLocks noGrp="1"/>
          </p:cNvSpPr>
          <p:nvPr>
            <p:ph type="subTitle" idx="8"/>
          </p:nvPr>
        </p:nvSpPr>
        <p:spPr>
          <a:xfrm>
            <a:off x="5247033" y="4361033"/>
            <a:ext cx="24504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27"/>
          <p:cNvSpPr txBox="1">
            <a:spLocks noGrp="1"/>
          </p:cNvSpPr>
          <p:nvPr>
            <p:ph type="title" idx="9"/>
          </p:nvPr>
        </p:nvSpPr>
        <p:spPr>
          <a:xfrm>
            <a:off x="8781667" y="1939000"/>
            <a:ext cx="24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1" name="Google Shape;851;p27"/>
          <p:cNvSpPr txBox="1">
            <a:spLocks noGrp="1"/>
          </p:cNvSpPr>
          <p:nvPr>
            <p:ph type="subTitle" idx="13"/>
          </p:nvPr>
        </p:nvSpPr>
        <p:spPr>
          <a:xfrm>
            <a:off x="8781669" y="2449767"/>
            <a:ext cx="24504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27"/>
          <p:cNvSpPr txBox="1">
            <a:spLocks noGrp="1"/>
          </p:cNvSpPr>
          <p:nvPr>
            <p:ph type="title" idx="14"/>
          </p:nvPr>
        </p:nvSpPr>
        <p:spPr>
          <a:xfrm>
            <a:off x="8781667" y="3850200"/>
            <a:ext cx="245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53" name="Google Shape;853;p27"/>
          <p:cNvSpPr txBox="1">
            <a:spLocks noGrp="1"/>
          </p:cNvSpPr>
          <p:nvPr>
            <p:ph type="subTitle" idx="15"/>
          </p:nvPr>
        </p:nvSpPr>
        <p:spPr>
          <a:xfrm>
            <a:off x="8781669" y="4361033"/>
            <a:ext cx="24504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27"/>
          <p:cNvSpPr txBox="1">
            <a:spLocks noGrp="1"/>
          </p:cNvSpPr>
          <p:nvPr>
            <p:ph type="title" idx="16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736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leven columns">
  <p:cSld name="Title and eleven columns">
    <p:bg>
      <p:bgPr>
        <a:solidFill>
          <a:schemeClr val="accent6"/>
        </a:solidFill>
        <a:effectLst/>
      </p:bgPr>
    </p:bg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28"/>
          <p:cNvGrpSpPr/>
          <p:nvPr/>
        </p:nvGrpSpPr>
        <p:grpSpPr>
          <a:xfrm>
            <a:off x="-129685" y="-296800"/>
            <a:ext cx="12690592" cy="10316157"/>
            <a:chOff x="-97264" y="-222600"/>
            <a:chExt cx="9517944" cy="7737118"/>
          </a:xfrm>
        </p:grpSpPr>
        <p:sp>
          <p:nvSpPr>
            <p:cNvPr id="857" name="Google Shape;857;p28"/>
            <p:cNvSpPr/>
            <p:nvPr/>
          </p:nvSpPr>
          <p:spPr>
            <a:xfrm>
              <a:off x="-89101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-89221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-89101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-89101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-88861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-8910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-89101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4312517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-89101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2774626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8048796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4946282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5076700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-97224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1" name="Google Shape;871;p28"/>
            <p:cNvGrpSpPr/>
            <p:nvPr/>
          </p:nvGrpSpPr>
          <p:grpSpPr>
            <a:xfrm>
              <a:off x="-97224" y="-222600"/>
              <a:ext cx="9377821" cy="2147740"/>
              <a:chOff x="-97224" y="-222600"/>
              <a:chExt cx="9377821" cy="2147740"/>
            </a:xfrm>
          </p:grpSpPr>
          <p:sp>
            <p:nvSpPr>
              <p:cNvPr id="872" name="Google Shape;872;p28"/>
              <p:cNvSpPr/>
              <p:nvPr/>
            </p:nvSpPr>
            <p:spPr>
              <a:xfrm>
                <a:off x="-89101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28"/>
              <p:cNvSpPr/>
              <p:nvPr/>
            </p:nvSpPr>
            <p:spPr>
              <a:xfrm>
                <a:off x="-97224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74" name="Google Shape;874;p28"/>
            <p:cNvSpPr/>
            <p:nvPr/>
          </p:nvSpPr>
          <p:spPr>
            <a:xfrm>
              <a:off x="-97224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-97184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-97104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-97264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-97184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4303273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-97184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2768223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4932235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5065015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4" name="Google Shape;884;p2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2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28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8"/>
          <p:cNvSpPr txBox="1">
            <a:spLocks noGrp="1"/>
          </p:cNvSpPr>
          <p:nvPr>
            <p:ph type="title"/>
          </p:nvPr>
        </p:nvSpPr>
        <p:spPr>
          <a:xfrm>
            <a:off x="960000" y="1904567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8" name="Google Shape;888;p28"/>
          <p:cNvSpPr txBox="1">
            <a:spLocks noGrp="1"/>
          </p:cNvSpPr>
          <p:nvPr>
            <p:ph type="subTitle" idx="2"/>
          </p:nvPr>
        </p:nvSpPr>
        <p:spPr>
          <a:xfrm>
            <a:off x="960000" y="2608167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28"/>
          <p:cNvSpPr txBox="1">
            <a:spLocks noGrp="1"/>
          </p:cNvSpPr>
          <p:nvPr>
            <p:ph type="title" idx="3"/>
          </p:nvPr>
        </p:nvSpPr>
        <p:spPr>
          <a:xfrm>
            <a:off x="3587067" y="1904567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0" name="Google Shape;890;p28"/>
          <p:cNvSpPr txBox="1">
            <a:spLocks noGrp="1"/>
          </p:cNvSpPr>
          <p:nvPr>
            <p:ph type="subTitle" idx="4"/>
          </p:nvPr>
        </p:nvSpPr>
        <p:spPr>
          <a:xfrm>
            <a:off x="3587067" y="2608167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8"/>
          <p:cNvSpPr txBox="1">
            <a:spLocks noGrp="1"/>
          </p:cNvSpPr>
          <p:nvPr>
            <p:ph type="title" idx="5"/>
          </p:nvPr>
        </p:nvSpPr>
        <p:spPr>
          <a:xfrm>
            <a:off x="6214133" y="1904567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2" name="Google Shape;892;p28"/>
          <p:cNvSpPr txBox="1">
            <a:spLocks noGrp="1"/>
          </p:cNvSpPr>
          <p:nvPr>
            <p:ph type="subTitle" idx="6"/>
          </p:nvPr>
        </p:nvSpPr>
        <p:spPr>
          <a:xfrm>
            <a:off x="6214133" y="2608167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28"/>
          <p:cNvSpPr txBox="1">
            <a:spLocks noGrp="1"/>
          </p:cNvSpPr>
          <p:nvPr>
            <p:ph type="title" idx="7"/>
          </p:nvPr>
        </p:nvSpPr>
        <p:spPr>
          <a:xfrm>
            <a:off x="8841200" y="1904567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4" name="Google Shape;894;p28"/>
          <p:cNvSpPr txBox="1">
            <a:spLocks noGrp="1"/>
          </p:cNvSpPr>
          <p:nvPr>
            <p:ph type="subTitle" idx="8"/>
          </p:nvPr>
        </p:nvSpPr>
        <p:spPr>
          <a:xfrm>
            <a:off x="8841200" y="2608167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8"/>
          <p:cNvSpPr txBox="1">
            <a:spLocks noGrp="1"/>
          </p:cNvSpPr>
          <p:nvPr>
            <p:ph type="title" idx="9"/>
          </p:nvPr>
        </p:nvSpPr>
        <p:spPr>
          <a:xfrm>
            <a:off x="960000" y="4985200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6" name="Google Shape;896;p28"/>
          <p:cNvSpPr txBox="1">
            <a:spLocks noGrp="1"/>
          </p:cNvSpPr>
          <p:nvPr>
            <p:ph type="subTitle" idx="13"/>
          </p:nvPr>
        </p:nvSpPr>
        <p:spPr>
          <a:xfrm>
            <a:off x="960000" y="5688800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28"/>
          <p:cNvSpPr txBox="1">
            <a:spLocks noGrp="1"/>
          </p:cNvSpPr>
          <p:nvPr>
            <p:ph type="title" idx="14"/>
          </p:nvPr>
        </p:nvSpPr>
        <p:spPr>
          <a:xfrm>
            <a:off x="3587067" y="4985200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8" name="Google Shape;898;p28"/>
          <p:cNvSpPr txBox="1">
            <a:spLocks noGrp="1"/>
          </p:cNvSpPr>
          <p:nvPr>
            <p:ph type="subTitle" idx="15"/>
          </p:nvPr>
        </p:nvSpPr>
        <p:spPr>
          <a:xfrm>
            <a:off x="3587067" y="5688800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idx="16"/>
          </p:nvPr>
        </p:nvSpPr>
        <p:spPr>
          <a:xfrm>
            <a:off x="6214133" y="4985200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7"/>
          </p:nvPr>
        </p:nvSpPr>
        <p:spPr>
          <a:xfrm>
            <a:off x="6214133" y="5688800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18"/>
          </p:nvPr>
        </p:nvSpPr>
        <p:spPr>
          <a:xfrm>
            <a:off x="960000" y="3444884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19"/>
          </p:nvPr>
        </p:nvSpPr>
        <p:spPr>
          <a:xfrm>
            <a:off x="960000" y="4148484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title" idx="20"/>
          </p:nvPr>
        </p:nvSpPr>
        <p:spPr>
          <a:xfrm>
            <a:off x="3587067" y="3444884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4" name="Google Shape;904;p28"/>
          <p:cNvSpPr txBox="1">
            <a:spLocks noGrp="1"/>
          </p:cNvSpPr>
          <p:nvPr>
            <p:ph type="subTitle" idx="21"/>
          </p:nvPr>
        </p:nvSpPr>
        <p:spPr>
          <a:xfrm>
            <a:off x="3587067" y="4148484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28"/>
          <p:cNvSpPr txBox="1">
            <a:spLocks noGrp="1"/>
          </p:cNvSpPr>
          <p:nvPr>
            <p:ph type="title" idx="22"/>
          </p:nvPr>
        </p:nvSpPr>
        <p:spPr>
          <a:xfrm>
            <a:off x="6214133" y="3444884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6" name="Google Shape;906;p28"/>
          <p:cNvSpPr txBox="1">
            <a:spLocks noGrp="1"/>
          </p:cNvSpPr>
          <p:nvPr>
            <p:ph type="subTitle" idx="23"/>
          </p:nvPr>
        </p:nvSpPr>
        <p:spPr>
          <a:xfrm>
            <a:off x="6214133" y="4148484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28"/>
          <p:cNvSpPr txBox="1">
            <a:spLocks noGrp="1"/>
          </p:cNvSpPr>
          <p:nvPr>
            <p:ph type="title" idx="24"/>
          </p:nvPr>
        </p:nvSpPr>
        <p:spPr>
          <a:xfrm>
            <a:off x="8841200" y="3444884"/>
            <a:ext cx="2390800" cy="7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8" name="Google Shape;908;p28"/>
          <p:cNvSpPr txBox="1">
            <a:spLocks noGrp="1"/>
          </p:cNvSpPr>
          <p:nvPr>
            <p:ph type="subTitle" idx="25"/>
          </p:nvPr>
        </p:nvSpPr>
        <p:spPr>
          <a:xfrm>
            <a:off x="8841200" y="4148484"/>
            <a:ext cx="2390800" cy="4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28"/>
          <p:cNvSpPr txBox="1">
            <a:spLocks noGrp="1"/>
          </p:cNvSpPr>
          <p:nvPr>
            <p:ph type="title" idx="26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799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252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6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0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53" name="Google Shape;953;p30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67" name="Google Shape;967;p30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968" name="Google Shape;968;p30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70" name="Google Shape;970;p30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0" name="Google Shape;980;p30"/>
          <p:cNvSpPr/>
          <p:nvPr/>
        </p:nvSpPr>
        <p:spPr>
          <a:xfrm>
            <a:off x="2424933" y="483667"/>
            <a:ext cx="74844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30"/>
          <p:cNvSpPr/>
          <p:nvPr/>
        </p:nvSpPr>
        <p:spPr>
          <a:xfrm>
            <a:off x="2282667" y="362167"/>
            <a:ext cx="74844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30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150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2700000" algn="bl" rotWithShape="0">
              <a:schemeClr val="dk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83" name="Google Shape;983;p30"/>
          <p:cNvSpPr txBox="1">
            <a:spLocks noGrp="1"/>
          </p:cNvSpPr>
          <p:nvPr>
            <p:ph type="subTitle" idx="1"/>
          </p:nvPr>
        </p:nvSpPr>
        <p:spPr>
          <a:xfrm>
            <a:off x="3572400" y="31445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4" name="Google Shape;984;p30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85" name="Google Shape;985;p30"/>
          <p:cNvSpPr txBox="1"/>
          <p:nvPr/>
        </p:nvSpPr>
        <p:spPr>
          <a:xfrm>
            <a:off x="3837800" y="4744800"/>
            <a:ext cx="45164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CREDITS:</a:t>
            </a:r>
            <a:r>
              <a:rPr lang="en" sz="1467">
                <a:latin typeface="Didact Gothic"/>
                <a:ea typeface="Didact Gothic"/>
                <a:cs typeface="Didact Gothic"/>
                <a:sym typeface="Didact Gothic"/>
              </a:rPr>
              <a:t> This presentation template was created by </a:t>
            </a:r>
            <a:r>
              <a:rPr lang="en" sz="1467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467">
                <a:latin typeface="Didact Gothic"/>
                <a:ea typeface="Didact Gothic"/>
                <a:cs typeface="Didact Gothic"/>
                <a:sym typeface="Didact Gothic"/>
              </a:rPr>
              <a:t> including icons by </a:t>
            </a:r>
            <a:r>
              <a:rPr lang="en" sz="1467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467" b="1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467">
                <a:latin typeface="Didact Gothic"/>
                <a:ea typeface="Didact Gothic"/>
                <a:cs typeface="Didact Gothic"/>
                <a:sym typeface="Didact Gothic"/>
              </a:rPr>
              <a:t>and infographics &amp; images by </a:t>
            </a:r>
            <a:r>
              <a:rPr lang="en" sz="1467" b="1" u="sng">
                <a:solidFill>
                  <a:srgbClr val="FFFFFF"/>
                </a:solidFill>
                <a:highlight>
                  <a:schemeClr val="accent4"/>
                </a:highlight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 u="sng">
              <a:solidFill>
                <a:srgbClr val="FFFFFF"/>
              </a:solidFill>
              <a:highlight>
                <a:schemeClr val="accent4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1518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733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883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24417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0010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368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-129685" y="-2227200"/>
            <a:ext cx="12690592" cy="10316157"/>
            <a:chOff x="-97264" y="-1670400"/>
            <a:chExt cx="9517944" cy="7737118"/>
          </a:xfrm>
        </p:grpSpPr>
        <p:sp>
          <p:nvSpPr>
            <p:cNvPr id="110" name="Google Shape;110;p5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4" name="Google Shape;124;p5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125" name="Google Shape;125;p5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" name="Google Shape;127;p5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1"/>
          </p:nvPr>
        </p:nvSpPr>
        <p:spPr>
          <a:xfrm>
            <a:off x="960000" y="216216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3200"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2"/>
          </p:nvPr>
        </p:nvSpPr>
        <p:spPr>
          <a:xfrm>
            <a:off x="960000" y="43681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32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3"/>
          </p:nvPr>
        </p:nvSpPr>
        <p:spPr>
          <a:xfrm>
            <a:off x="960000" y="2767681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4"/>
          </p:nvPr>
        </p:nvSpPr>
        <p:spPr>
          <a:xfrm>
            <a:off x="960000" y="497361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5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591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6931218" y="523677"/>
            <a:ext cx="5314004" cy="113100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flipH="1">
            <a:off x="1063426" y="1787127"/>
            <a:ext cx="11181956" cy="2426501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 flipH="1">
            <a:off x="11152317" y="3260697"/>
            <a:ext cx="1092904" cy="419544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flipH="1">
            <a:off x="-237038" y="2806252"/>
            <a:ext cx="12482259" cy="2683147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 flipH="1">
            <a:off x="5373149" y="4694038"/>
            <a:ext cx="6871752" cy="1354085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flipH="1">
            <a:off x="10978642" y="7315593"/>
            <a:ext cx="1266580" cy="612375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/>
          <p:nvPr/>
        </p:nvSpPr>
        <p:spPr>
          <a:xfrm flipH="1">
            <a:off x="-237198" y="5127352"/>
            <a:ext cx="12482419" cy="2957187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7"/>
          <p:cNvSpPr/>
          <p:nvPr/>
        </p:nvSpPr>
        <p:spPr>
          <a:xfrm flipH="1">
            <a:off x="-237161" y="6346835"/>
            <a:ext cx="6613559" cy="2901803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7"/>
          <p:cNvSpPr/>
          <p:nvPr/>
        </p:nvSpPr>
        <p:spPr>
          <a:xfrm flipH="1">
            <a:off x="6139406" y="7389332"/>
            <a:ext cx="6105817" cy="2629683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7"/>
          <p:cNvSpPr/>
          <p:nvPr/>
        </p:nvSpPr>
        <p:spPr>
          <a:xfrm flipH="1">
            <a:off x="2667656" y="9069130"/>
            <a:ext cx="5759265" cy="949909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7"/>
          <p:cNvSpPr/>
          <p:nvPr/>
        </p:nvSpPr>
        <p:spPr>
          <a:xfrm flipH="1">
            <a:off x="516816" y="9063581"/>
            <a:ext cx="877877" cy="955777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7"/>
          <p:cNvSpPr/>
          <p:nvPr/>
        </p:nvSpPr>
        <p:spPr>
          <a:xfrm flipH="1">
            <a:off x="-237064" y="7956095"/>
            <a:ext cx="5768443" cy="2063036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7"/>
          <p:cNvSpPr/>
          <p:nvPr/>
        </p:nvSpPr>
        <p:spPr>
          <a:xfrm flipH="1">
            <a:off x="-423708" y="-91463"/>
            <a:ext cx="5781195" cy="1061465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7"/>
          <p:cNvSpPr/>
          <p:nvPr/>
        </p:nvSpPr>
        <p:spPr>
          <a:xfrm flipH="1">
            <a:off x="6928017" y="427153"/>
            <a:ext cx="5328036" cy="1152291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247707" y="-296800"/>
            <a:ext cx="12503761" cy="2863653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1099389" y="1690284"/>
            <a:ext cx="11156665" cy="2448217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7"/>
          <p:cNvSpPr/>
          <p:nvPr/>
        </p:nvSpPr>
        <p:spPr>
          <a:xfrm flipH="1">
            <a:off x="11179584" y="3164174"/>
            <a:ext cx="1076417" cy="440940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7"/>
          <p:cNvSpPr/>
          <p:nvPr/>
        </p:nvSpPr>
        <p:spPr>
          <a:xfrm flipH="1">
            <a:off x="-247921" y="2703913"/>
            <a:ext cx="12503815" cy="271388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7"/>
          <p:cNvSpPr/>
          <p:nvPr/>
        </p:nvSpPr>
        <p:spPr>
          <a:xfrm flipH="1">
            <a:off x="5360184" y="4597408"/>
            <a:ext cx="6895923" cy="137564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 flipH="1">
            <a:off x="-248027" y="5030775"/>
            <a:ext cx="12504028" cy="2978316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/>
          <p:nvPr/>
        </p:nvSpPr>
        <p:spPr>
          <a:xfrm flipH="1">
            <a:off x="-247885" y="6250099"/>
            <a:ext cx="6636609" cy="2959855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7"/>
          <p:cNvSpPr/>
          <p:nvPr/>
        </p:nvSpPr>
        <p:spPr>
          <a:xfrm flipH="1">
            <a:off x="6291204" y="7292648"/>
            <a:ext cx="5964795" cy="2651507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7"/>
          <p:cNvSpPr/>
          <p:nvPr/>
        </p:nvSpPr>
        <p:spPr>
          <a:xfrm flipH="1">
            <a:off x="2654848" y="8972606"/>
            <a:ext cx="5780608" cy="971572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/>
          <p:nvPr/>
        </p:nvSpPr>
        <p:spPr>
          <a:xfrm flipH="1">
            <a:off x="-247788" y="7859624"/>
            <a:ext cx="5797896" cy="2084592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7"/>
          <p:cNvSpPr/>
          <p:nvPr/>
        </p:nvSpPr>
        <p:spPr>
          <a:xfrm flipH="1">
            <a:off x="-434485" y="-160952"/>
            <a:ext cx="5807553" cy="1076992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7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7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4887833" y="2894967"/>
            <a:ext cx="4098000" cy="2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02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8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13" name="Google Shape;213;p8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7" name="Google Shape;227;p8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0" name="Google Shape;230;p8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8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8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3650400" y="1742800"/>
            <a:ext cx="4891200" cy="337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104775" dir="282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4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45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960000" y="1496400"/>
            <a:ext cx="3038000" cy="3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9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18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756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comments" Target="../comments/comment1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ctrTitle"/>
          </p:nvPr>
        </p:nvSpPr>
        <p:spPr>
          <a:xfrm>
            <a:off x="2621650" y="1739525"/>
            <a:ext cx="6948700" cy="29597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685800">
              <a:spcAft>
                <a:spcPts val="450"/>
              </a:spcAft>
            </a:pPr>
            <a:r>
              <a:rPr lang="vi-VN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 4 </a:t>
            </a:r>
            <a:br>
              <a:rPr lang="en-US" sz="4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XÁC SUẤT CỦA BIẾN CỐ NGẪU NHIÊN TRONG MỘT SỐ TRÒ CHƠI </a:t>
            </a:r>
            <a:r>
              <a:rPr lang="vi-VN" sz="40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ĐƠN GIẢN</a:t>
            </a:r>
            <a:r>
              <a:rPr lang="en-US" sz="40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6" name="Google Shape;1116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1102501" y="427810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453867" y="2703134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6443118" y="5547851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9005567" y="496434"/>
            <a:ext cx="1513267" cy="1322233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3016646" y="5881819"/>
            <a:ext cx="832065" cy="732013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1233051" y="458901"/>
            <a:ext cx="406800" cy="849167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5125894" y="-153014"/>
            <a:ext cx="2049476" cy="773153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774367" y="4722984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29CB282-F229-445B-E4D9-6D95A25F67B2}"/>
                  </a:ext>
                </a:extLst>
              </p:cNvPr>
              <p:cNvSpPr txBox="1"/>
              <p:nvPr/>
            </p:nvSpPr>
            <p:spPr>
              <a:xfrm>
                <a:off x="1046695" y="2151373"/>
                <a:ext cx="10267326" cy="4314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Tập hợp các kết quả có thể xảy ra đối với mặt xuất hiện của đồng xu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{</m:t>
                    </m:r>
                    <m:r>
                      <m:rPr>
                        <m:nor/>
                      </m:rPr>
                      <a:rPr lang="en-US" sz="32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sz="32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3200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Có một kết quả thuận lợi cho biến cố là mặt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3200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Tỉ số của số các kết quả thuận lợi cho biến cố </a:t>
                </a:r>
                <a:r>
                  <a:rPr lang="en-US" sz="3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số phần tử của tập hợp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Tỉ số này được gọi là xác suất của biến cố 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xuất hiện của đồng xu là mặt </a:t>
                </a:r>
                <a:r>
                  <a:rPr lang="en-US" sz="3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29CB282-F229-445B-E4D9-6D95A25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95" y="2151373"/>
                <a:ext cx="10267326" cy="4314130"/>
              </a:xfrm>
              <a:prstGeom prst="rect">
                <a:avLst/>
              </a:prstGeom>
              <a:blipFill>
                <a:blip r:embed="rId2"/>
                <a:stretch>
                  <a:fillRect l="-1544" t="-1977" r="-1781" b="-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379C0F-8596-60E7-CB0E-0FAEA480478A}"/>
              </a:ext>
            </a:extLst>
          </p:cNvPr>
          <p:cNvSpPr txBox="1"/>
          <p:nvPr/>
        </p:nvSpPr>
        <p:spPr>
          <a:xfrm>
            <a:off x="1031197" y="1542578"/>
            <a:ext cx="6348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Tung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7BFD7-4641-F1F4-FFC4-716DA512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</a:p>
        </p:txBody>
      </p:sp>
    </p:spTree>
    <p:extLst>
      <p:ext uri="{BB962C8B-B14F-4D97-AF65-F5344CB8AC3E}">
        <p14:creationId xmlns:p14="http://schemas.microsoft.com/office/powerpoint/2010/main" val="31451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E53457B-81A5-EB60-0D90-C4E55C0DCA1E}"/>
                  </a:ext>
                </a:extLst>
              </p:cNvPr>
              <p:cNvSpPr/>
              <p:nvPr/>
            </p:nvSpPr>
            <p:spPr>
              <a:xfrm>
                <a:off x="1215457" y="1913432"/>
                <a:ext cx="9472530" cy="37338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trò chơi tung đồng xu, ta có:</a:t>
                </a:r>
                <a:endParaRPr lang="en-US" sz="32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vi-VN" sz="32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Xác suất của biến cố “Mặt xuất hiện của đồng xu là mặt </a:t>
                </a:r>
                <a:r>
                  <a:rPr lang="en-US" sz="3200" i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” </a:t>
                </a:r>
                <a:r>
                  <a:rPr lang="en-US" sz="32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b="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vi-VN" sz="3200" dirty="0">
                    <a:solidFill>
                      <a:schemeClr val="accent3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Xác suất của biến cố “Mặt xuất hiện của đồng xu là mặt </a:t>
                </a:r>
                <a:r>
                  <a:rPr lang="en-US" sz="3200" i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</a:t>
                </a:r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” </a:t>
                </a:r>
                <a:r>
                  <a:rPr lang="en-US" sz="32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b="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E53457B-81A5-EB60-0D90-C4E55C0DC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457" y="1913432"/>
                <a:ext cx="9472530" cy="37338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336109-A0EF-EE84-9121-D06510385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1032235" y="1503857"/>
            <a:ext cx="846155" cy="819150"/>
          </a:xfrm>
          <a:prstGeom prst="ellipse">
            <a:avLst/>
          </a:prstGeom>
        </p:spPr>
      </p:pic>
      <p:sp>
        <p:nvSpPr>
          <p:cNvPr id="6" name="Tit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9F9AAE-A46C-6567-2FDA-76142828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</a:p>
        </p:txBody>
      </p:sp>
    </p:spTree>
    <p:extLst>
      <p:ext uri="{BB962C8B-B14F-4D97-AF65-F5344CB8AC3E}">
        <p14:creationId xmlns:p14="http://schemas.microsoft.com/office/powerpoint/2010/main" val="39973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1BFE7F-FF7E-5A6B-2528-54B91009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Xác suất của biến cố trong trò chơi vòng quay số</a:t>
            </a:r>
          </a:p>
        </p:txBody>
      </p:sp>
      <p:sp>
        <p:nvSpPr>
          <p:cNvPr id="3" name="TextBox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38076F-244B-CEE8-7D83-187402A21F53}"/>
              </a:ext>
            </a:extLst>
          </p:cNvPr>
          <p:cNvSpPr txBox="1"/>
          <p:nvPr/>
        </p:nvSpPr>
        <p:spPr>
          <a:xfrm>
            <a:off x="577595" y="2205848"/>
            <a:ext cx="7459091" cy="439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Viết tập hợp 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 các kết quả có thể xảy ra đối với số ghi ở hình quạt mà mũi tên chỉ vào khi đĩa dừng lại.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tập hợp gồm các kết quả có thể xảy ra đối với biến cố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“Mũi tên chỉ vào hình quạt ghi số lẻ”. Mỗi phần tử của tập hợp đó gọi là một kết quả thuận lợi cho biến cố 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Tìm tỉ số của số các kết quả thuận lợi cho biến cố 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số phần tử của tập hợp </a:t>
            </a:r>
            <a:r>
              <a:rPr lang="en-US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F406E9-DB99-8C6C-0A95-EF4E70A8D6F4}"/>
              </a:ext>
            </a:extLst>
          </p:cNvPr>
          <p:cNvSpPr txBox="1"/>
          <p:nvPr/>
        </p:nvSpPr>
        <p:spPr>
          <a:xfrm>
            <a:off x="1383284" y="1683589"/>
            <a:ext cx="7400291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4) 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đĩa tròn một lần.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97A70C-94AC-100E-AE29-C8301D589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7" y="1228471"/>
            <a:ext cx="910235" cy="910235"/>
          </a:xfrm>
          <a:prstGeom prst="rect">
            <a:avLst/>
          </a:prstGeom>
        </p:spPr>
      </p:pic>
      <p:grpSp>
        <p:nvGrpSpPr>
          <p:cNvPr id="7" name="vong quay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5FFB5B-D7F9-E885-E20D-9CCF5311D2E9}"/>
              </a:ext>
            </a:extLst>
          </p:cNvPr>
          <p:cNvGrpSpPr/>
          <p:nvPr/>
        </p:nvGrpSpPr>
        <p:grpSpPr>
          <a:xfrm>
            <a:off x="8117279" y="2245153"/>
            <a:ext cx="3331695" cy="3328213"/>
            <a:chOff x="5425622" y="292790"/>
            <a:chExt cx="5834378" cy="58282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06F6DD-D22D-3DE2-C89D-40F8A533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4E1F20-EEE9-8F54-03C3-7EE459739F08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876518-F2B7-DF42-53A5-7D3373693090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4B262E-ED7E-1F9F-35BA-B71696597B94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215BC0-85A1-4CF6-9A4E-3861C6EBB274}"/>
                </a:ext>
              </a:extLst>
            </p:cNvPr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9B78EC9F-DFB5-5899-254D-542220E923B8}"/>
                </a:ext>
              </a:extLst>
            </p:cNvPr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C888588F-5F8F-A3BB-CAD2-ED57257488CB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238C0006-73FD-FAEE-BBF8-FA46FF1B8B8F}"/>
                </a:ext>
              </a:extLst>
            </p:cNvPr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9DF18D74-D92D-2AD2-2A16-EFEF62C0D53F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DF6D1F-58FE-2E28-F188-421160F0EAB2}"/>
              </a:ext>
            </a:extLst>
          </p:cNvPr>
          <p:cNvGrpSpPr/>
          <p:nvPr/>
        </p:nvGrpSpPr>
        <p:grpSpPr>
          <a:xfrm>
            <a:off x="8913838" y="3660132"/>
            <a:ext cx="1091618" cy="517895"/>
            <a:chOff x="4799615" y="3035579"/>
            <a:chExt cx="1652033" cy="78377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D934E7F-60B5-D464-853A-0C2991189772}"/>
                </a:ext>
              </a:extLst>
            </p:cNvPr>
            <p:cNvSpPr/>
            <p:nvPr/>
          </p:nvSpPr>
          <p:spPr>
            <a:xfrm rot="16200000">
              <a:off x="5156793" y="2779777"/>
              <a:ext cx="605716" cy="1320071"/>
            </a:xfrm>
            <a:prstGeom prst="triangle">
              <a:avLst/>
            </a:prstGeom>
            <a:solidFill>
              <a:srgbClr val="FF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Heart 18">
              <a:hlinkClick r:id="rId4" action="ppaction://hlinksldjump"/>
              <a:extLst>
                <a:ext uri="{FF2B5EF4-FFF2-40B4-BE49-F238E27FC236}">
                  <a16:creationId xmlns:a16="http://schemas.microsoft.com/office/drawing/2014/main" id="{9316D43C-B665-19FA-8489-5EC11E789D12}"/>
                </a:ext>
              </a:extLst>
            </p:cNvPr>
            <p:cNvSpPr/>
            <p:nvPr/>
          </p:nvSpPr>
          <p:spPr>
            <a:xfrm rot="5400000">
              <a:off x="5667877" y="3035580"/>
              <a:ext cx="783772" cy="783770"/>
            </a:xfrm>
            <a:prstGeom prst="heart">
              <a:avLst/>
            </a:prstGeom>
            <a:solidFill>
              <a:srgbClr val="FFCC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5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1BFE7F-FF7E-5A6B-2528-54B91009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Xác suất của biến cố trong trò chơi vòng quay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338076F-244B-CEE8-7D83-187402A21F53}"/>
                  </a:ext>
                </a:extLst>
              </p:cNvPr>
              <p:cNvSpPr txBox="1"/>
              <p:nvPr/>
            </p:nvSpPr>
            <p:spPr>
              <a:xfrm>
                <a:off x="667063" y="2415633"/>
                <a:ext cx="6959188" cy="371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Tập hợp 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 các kết quả có thể xảy ra đối với số ghi ở hình quạt mà mũi tên chỉ vào khi đĩa dừng lại là: </a:t>
                </a:r>
                <a:endPara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{1; 2; 3; 4; 5; 6; 7; 8}</a:t>
                </a: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Tập hợp 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{1; 3; 5; 7}</a:t>
                </a:r>
              </a:p>
              <a:p>
                <a:r>
                  <a:rPr lang="vi-VN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c) Tỉ số của số các kết quả thuận lợi cho biến cố 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vi-VN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số phần tử của tập hợp 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338076F-244B-CEE8-7D83-187402A2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63" y="2415633"/>
                <a:ext cx="6959188" cy="3711081"/>
              </a:xfrm>
              <a:prstGeom prst="rect">
                <a:avLst/>
              </a:prstGeom>
              <a:blipFill>
                <a:blip r:embed="rId2"/>
                <a:stretch>
                  <a:fillRect l="-1751" t="-1642" r="-2364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vong quay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B75EE4-0092-495B-C290-B0AA5BBC1245}"/>
              </a:ext>
            </a:extLst>
          </p:cNvPr>
          <p:cNvGrpSpPr/>
          <p:nvPr/>
        </p:nvGrpSpPr>
        <p:grpSpPr>
          <a:xfrm>
            <a:off x="8117279" y="2245153"/>
            <a:ext cx="3331695" cy="3328213"/>
            <a:chOff x="5425622" y="292790"/>
            <a:chExt cx="5834378" cy="582828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551095F-71DC-1C80-D98C-6BDB58AE4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2C4F7D-F2C0-18CB-1BA0-40745CD679C6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8A517F-632B-65E3-A484-84F20DCD2AAF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3A08A3-3C30-646A-8B84-54C5069AAA23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E1FDC8-BC07-23D5-7F9F-22BCAFC95BA7}"/>
                </a:ext>
              </a:extLst>
            </p:cNvPr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3ADC671C-8D88-97AD-5826-C7572F9994BB}"/>
                </a:ext>
              </a:extLst>
            </p:cNvPr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97DBCF3A-A9F1-0F9B-1405-8B8758331064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83B3AF90-73BD-FC85-4A8B-AB34790A94F9}"/>
                </a:ext>
              </a:extLst>
            </p:cNvPr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20">
              <a:extLst>
                <a:ext uri="{FF2B5EF4-FFF2-40B4-BE49-F238E27FC236}">
                  <a16:creationId xmlns:a16="http://schemas.microsoft.com/office/drawing/2014/main" id="{1C7584B6-83E2-DCDC-BCFF-1CD8F7507C2D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Group 4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962724-B55B-A24B-7719-87ABB07E5D87}"/>
              </a:ext>
            </a:extLst>
          </p:cNvPr>
          <p:cNvGrpSpPr/>
          <p:nvPr/>
        </p:nvGrpSpPr>
        <p:grpSpPr>
          <a:xfrm>
            <a:off x="8913838" y="3660132"/>
            <a:ext cx="1091618" cy="517895"/>
            <a:chOff x="4799615" y="3035579"/>
            <a:chExt cx="1652033" cy="783772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7485CF8C-F457-DF73-95AB-5AF7E56BCC14}"/>
                </a:ext>
              </a:extLst>
            </p:cNvPr>
            <p:cNvSpPr/>
            <p:nvPr/>
          </p:nvSpPr>
          <p:spPr>
            <a:xfrm rot="16200000">
              <a:off x="5156793" y="2779777"/>
              <a:ext cx="605716" cy="1320071"/>
            </a:xfrm>
            <a:prstGeom prst="triangle">
              <a:avLst/>
            </a:prstGeom>
            <a:solidFill>
              <a:srgbClr val="FF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Heart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554BFAC8-3003-56D0-ABEB-883BD97F0803}"/>
                </a:ext>
              </a:extLst>
            </p:cNvPr>
            <p:cNvSpPr/>
            <p:nvPr/>
          </p:nvSpPr>
          <p:spPr>
            <a:xfrm rot="5400000">
              <a:off x="5667877" y="3035580"/>
              <a:ext cx="783772" cy="783770"/>
            </a:xfrm>
            <a:prstGeom prst="heart">
              <a:avLst/>
            </a:prstGeom>
            <a:solidFill>
              <a:srgbClr val="FFCC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0D8C29-988A-CBBC-8D4C-378566F54F38}"/>
              </a:ext>
            </a:extLst>
          </p:cNvPr>
          <p:cNvSpPr txBox="1"/>
          <p:nvPr/>
        </p:nvSpPr>
        <p:spPr>
          <a:xfrm>
            <a:off x="1383284" y="1683589"/>
            <a:ext cx="7400291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4) 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đĩa tròn một lần.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78B19C-CDFB-16AC-D6A0-0A62CD7C58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7" y="1228471"/>
            <a:ext cx="910235" cy="9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1BFE7F-FF7E-5A6B-2528-54B91009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Xác suất của biến cố trong trò chơi vòng quay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77FDB9-B894-964F-FBE2-AB069F389E1A}"/>
                  </a:ext>
                </a:extLst>
              </p:cNvPr>
              <p:cNvSpPr/>
              <p:nvPr/>
            </p:nvSpPr>
            <p:spPr>
              <a:xfrm>
                <a:off x="1188600" y="2083320"/>
                <a:ext cx="10043400" cy="314550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trò chơi vòng quay số đã nêu, nếu </a:t>
                </a:r>
                <a:r>
                  <a:rPr lang="en-US" sz="4000" i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 </a:t>
                </a:r>
                <a:r>
                  <a:rPr lang="en-US" sz="400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 số kết quả thuận lợi cho một biến cố thì xác suất của biến cố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</m:num>
                      <m:den>
                        <m:r>
                          <a:rPr lang="en-US" sz="4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4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77FDB9-B894-964F-FBE2-AB069F389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00" y="2083320"/>
                <a:ext cx="10043400" cy="3145503"/>
              </a:xfrm>
              <a:prstGeom prst="roundRect">
                <a:avLst/>
              </a:prstGeom>
              <a:blipFill>
                <a:blip r:embed="rId2"/>
                <a:stretch>
                  <a:fillRect l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A52C0F-AF44-28C6-36B9-8D97A4865D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960000" y="1751363"/>
            <a:ext cx="685800" cy="663913"/>
          </a:xfrm>
          <a:prstGeom prst="ellipse">
            <a:avLst/>
          </a:prstGeom>
        </p:spPr>
      </p:pic>
      <p:graphicFrame>
        <p:nvGraphicFramePr>
          <p:cNvPr id="5" name="Object 4" descr="OPL20U25GSXzBJYl68kk8uQGfFKzs7yb1M4KJWUiLk6ZEvGF+qCIPSnY57AbBFCvTW2023.15.8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183277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2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C15A10-86BB-86AB-9CAF-07684F9EFAF1}"/>
              </a:ext>
            </a:extLst>
          </p:cNvPr>
          <p:cNvSpPr txBox="1"/>
          <p:nvPr/>
        </p:nvSpPr>
        <p:spPr>
          <a:xfrm>
            <a:off x="960000" y="807907"/>
            <a:ext cx="10272000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HĐ2,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072107E-F437-B754-901A-477BBCF7FFDF}"/>
                  </a:ext>
                </a:extLst>
              </p:cNvPr>
              <p:cNvSpPr txBox="1"/>
              <p:nvPr/>
            </p:nvSpPr>
            <p:spPr>
              <a:xfrm>
                <a:off x="960000" y="2193989"/>
                <a:ext cx="10271999" cy="3725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Tập hợp </a:t>
                </a:r>
                <a:r>
                  <a:rPr lang="en-US" sz="3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gồm các kết quả có thể xảy ra đối với số ghi ở hình quạt mà mũi tên chỉ vào khi đĩa dừng lại là: </a:t>
                </a:r>
                <a:r>
                  <a:rPr lang="en-US" sz="3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{1; 2; 3; 4; 5; 6; 7; 8}</a:t>
                </a: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2; 4; 6; 8.</a:t>
                </a: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072107E-F437-B754-901A-477BBCF7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00" y="2193989"/>
                <a:ext cx="10271999" cy="3725251"/>
              </a:xfrm>
              <a:prstGeom prst="rect">
                <a:avLst/>
              </a:prstGeom>
              <a:blipFill>
                <a:blip r:embed="rId2"/>
                <a:stretch>
                  <a:fillRect l="-1483" t="-2291" r="-1483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0B3B80-DA0E-B923-836C-3ABA4A83E5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49705" y="1021436"/>
            <a:ext cx="620180" cy="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91FA87-EF30-5244-EB9E-3A2C1898D7F3}"/>
              </a:ext>
            </a:extLst>
          </p:cNvPr>
          <p:cNvSpPr txBox="1"/>
          <p:nvPr/>
        </p:nvSpPr>
        <p:spPr>
          <a:xfrm>
            <a:off x="976393" y="672194"/>
            <a:ext cx="9779431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HĐ2,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6581B9B-D5BE-03A6-7436-2529388DDDEF}"/>
                  </a:ext>
                </a:extLst>
              </p:cNvPr>
              <p:cNvSpPr txBox="1"/>
              <p:nvPr/>
            </p:nvSpPr>
            <p:spPr>
              <a:xfrm>
                <a:off x="836909" y="1870191"/>
                <a:ext cx="10786820" cy="3719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Tập hợp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gồm các kết quả có thể xảy ra đối với số ghi ở hình quạt mà mũi tên chỉ vào khi đĩa dừng lại là: </a:t>
                </a:r>
                <a:r>
                  <a:rPr lang="en-US" sz="3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{1; 2; 3; 4; 5; 6; 7; 8}</a:t>
                </a: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1; 2; 3; 4; 5.</a:t>
                </a: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6”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6581B9B-D5BE-03A6-7436-2529388DD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09" y="1870191"/>
                <a:ext cx="10786820" cy="3719288"/>
              </a:xfrm>
              <a:prstGeom prst="rect">
                <a:avLst/>
              </a:prstGeom>
              <a:blipFill>
                <a:blip r:embed="rId2"/>
                <a:stretch>
                  <a:fillRect l="-1412" t="-2295" r="-1412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85126C-EB33-BDFC-CE7A-7228776B3402}"/>
              </a:ext>
            </a:extLst>
          </p:cNvPr>
          <p:cNvSpPr txBox="1"/>
          <p:nvPr/>
        </p:nvSpPr>
        <p:spPr>
          <a:xfrm>
            <a:off x="2097046" y="215987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159858-A5E4-D421-5400-A2D2C0B10467}"/>
              </a:ext>
            </a:extLst>
          </p:cNvPr>
          <p:cNvSpPr txBox="1"/>
          <p:nvPr/>
        </p:nvSpPr>
        <p:spPr>
          <a:xfrm>
            <a:off x="2097046" y="2680781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7A52C3F-8C83-64CF-33A8-6692A4FBA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2" y="1630065"/>
            <a:ext cx="2298089" cy="2298089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94133C-32A8-A7AF-B202-4798CF982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04590" y="697913"/>
            <a:ext cx="620180" cy="620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594ED4-3E56-CC32-10BC-4F976932223D}"/>
                  </a:ext>
                </a:extLst>
              </p:cNvPr>
              <p:cNvSpPr txBox="1"/>
              <p:nvPr/>
            </p:nvSpPr>
            <p:spPr>
              <a:xfrm>
                <a:off x="1953662" y="3734993"/>
                <a:ext cx="9299464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spc="-15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3200" spc="-15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  <a:r>
                  <a:rPr lang="vi-VN" sz="3200" spc="-150" dirty="0">
                    <a:solidFill>
                      <a:srgbClr val="002060"/>
                    </a:solidFill>
                    <a:latin typeface="+mj-lt"/>
                  </a:rPr>
                  <a:t>Trong trò chơi vòng quay số đã nêu, nếu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pc="-15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vi-VN" sz="3200" spc="-150" dirty="0">
                    <a:solidFill>
                      <a:srgbClr val="002060"/>
                    </a:solidFill>
                    <a:latin typeface="+mj-lt"/>
                  </a:rPr>
                  <a:t> là số kết quả thuận lợi cho một biến cố thì xác suất của biến cố đó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pc="-15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pc="-15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pc="-15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spc="-150" dirty="0">
                    <a:solidFill>
                      <a:srgbClr val="002060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594ED4-3E56-CC32-10BC-4F9769322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62" y="3734993"/>
                <a:ext cx="9299464" cy="1381532"/>
              </a:xfrm>
              <a:prstGeom prst="rect">
                <a:avLst/>
              </a:prstGeom>
              <a:blipFill>
                <a:blip r:embed="rId5"/>
                <a:stretch>
                  <a:fillRect l="-1638" t="-6195" r="-1638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DD1B2D-FEE0-1E40-AECD-E233D466857D}"/>
              </a:ext>
            </a:extLst>
          </p:cNvPr>
          <p:cNvGrpSpPr/>
          <p:nvPr/>
        </p:nvGrpSpPr>
        <p:grpSpPr>
          <a:xfrm>
            <a:off x="1223280" y="3677283"/>
            <a:ext cx="626800" cy="620180"/>
            <a:chOff x="1536261" y="5331392"/>
            <a:chExt cx="682248" cy="646331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87AC4AB-2CB3-5C2D-AF8B-18E03C31394A}"/>
                </a:ext>
              </a:extLst>
            </p:cNvPr>
            <p:cNvSpPr/>
            <p:nvPr/>
          </p:nvSpPr>
          <p:spPr>
            <a:xfrm>
              <a:off x="1536261" y="5331392"/>
              <a:ext cx="682248" cy="588145"/>
            </a:xfrm>
            <a:prstGeom prst="triangl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1C122F-DD52-28CB-FE5D-81614EE54B3B}"/>
                </a:ext>
              </a:extLst>
            </p:cNvPr>
            <p:cNvSpPr txBox="1"/>
            <p:nvPr/>
          </p:nvSpPr>
          <p:spPr>
            <a:xfrm>
              <a:off x="1536261" y="5331392"/>
              <a:ext cx="68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6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Effect transition="out" filter="wipe(down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Effect transition="out" filter="wipe(down)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8" grpId="0"/>
          <p:bldP spid="8" grpId="1"/>
          <p:bldP spid="9" grpId="0"/>
          <p:bldP spid="9" grpId="1"/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Effect transition="out" filter="wipe(down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Effect transition="out" filter="wipe(down)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8" grpId="0"/>
          <p:bldP spid="8" grpId="1"/>
          <p:bldP spid="9" grpId="0"/>
          <p:bldP spid="9" grpId="1"/>
          <p:bldP spid="14" grpId="0"/>
          <p:bldP spid="14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p5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23219" y="2451616"/>
            <a:ext cx="1446000" cy="1446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52" name="Google Shape;3752;p55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4998768" y="1839367"/>
            <a:ext cx="4170000" cy="28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6000" b="1" dirty="0" err="1">
                <a:solidFill>
                  <a:schemeClr val="lt1"/>
                </a:solidFill>
              </a:rPr>
              <a:t>Hoạt</a:t>
            </a:r>
            <a:r>
              <a:rPr lang="en-US" sz="6000" b="1" dirty="0">
                <a:solidFill>
                  <a:schemeClr val="lt1"/>
                </a:solidFill>
              </a:rPr>
              <a:t> </a:t>
            </a:r>
            <a:r>
              <a:rPr lang="en-US" sz="6000" b="1" dirty="0" err="1">
                <a:solidFill>
                  <a:schemeClr val="lt1"/>
                </a:solidFill>
              </a:rPr>
              <a:t>động</a:t>
            </a:r>
            <a:br>
              <a:rPr lang="en-US" sz="6000" b="1" dirty="0">
                <a:solidFill>
                  <a:schemeClr val="lt1"/>
                </a:solidFill>
              </a:rPr>
            </a:br>
            <a:r>
              <a:rPr lang="en-US" sz="6000" b="1" dirty="0" err="1">
                <a:solidFill>
                  <a:schemeClr val="lt1"/>
                </a:solidFill>
              </a:rPr>
              <a:t>Luyện</a:t>
            </a:r>
            <a:r>
              <a:rPr lang="en-US" sz="6000" b="1" dirty="0">
                <a:solidFill>
                  <a:schemeClr val="lt1"/>
                </a:solidFill>
              </a:rPr>
              <a:t> </a:t>
            </a:r>
            <a:r>
              <a:rPr lang="en-US" sz="6000" b="1" dirty="0" err="1">
                <a:solidFill>
                  <a:schemeClr val="lt1"/>
                </a:solidFill>
              </a:rPr>
              <a:t>tập</a:t>
            </a:r>
            <a:endParaRPr sz="6000" b="1" dirty="0">
              <a:solidFill>
                <a:schemeClr val="lt1"/>
              </a:solidFill>
            </a:endParaRPr>
          </a:p>
        </p:txBody>
      </p:sp>
      <p:sp>
        <p:nvSpPr>
          <p:cNvPr id="3753" name="Google Shape;3753;p55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 idx="2"/>
          </p:nvPr>
        </p:nvSpPr>
        <p:spPr>
          <a:xfrm>
            <a:off x="3023217" y="2613433"/>
            <a:ext cx="14460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cxnSp>
        <p:nvCxnSpPr>
          <p:cNvPr id="3755" name="Google Shape;3755;p55" descr="OPL20U25GSXzBJYl68kk8uQGfFKzs7yb1M4KJWUiLk6ZEvGF+qCIPSnY57AbBFCvTW2023.15.85+K4lPs7H94VUqPe2XwIsfPRnrXQE//QTEXxb8/8N4CNc6FpgZahzpTjFhMzSA7T/nHJa11DE8Ng2TP3iAmRczFlmslSuUNOgUeb6yRvs0="/>
          <p:cNvCxnSpPr>
            <a:endCxn id="3753" idx="3"/>
          </p:cNvCxnSpPr>
          <p:nvPr/>
        </p:nvCxnSpPr>
        <p:spPr>
          <a:xfrm rot="10800000">
            <a:off x="4469217" y="3174633"/>
            <a:ext cx="37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56" name="Google Shape;3756;p55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262533" y="4656551"/>
            <a:ext cx="1085867" cy="1457333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90" name="Google Shape;3790;p55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3024485" y="5048134"/>
            <a:ext cx="1443500" cy="388233"/>
            <a:chOff x="2268363" y="3786100"/>
            <a:chExt cx="1082625" cy="291175"/>
          </a:xfrm>
        </p:grpSpPr>
        <p:sp>
          <p:nvSpPr>
            <p:cNvPr id="3791" name="Google Shape;3791;p55"/>
            <p:cNvSpPr/>
            <p:nvPr/>
          </p:nvSpPr>
          <p:spPr>
            <a:xfrm>
              <a:off x="2268363" y="3806375"/>
              <a:ext cx="76375" cy="65300"/>
            </a:xfrm>
            <a:custGeom>
              <a:avLst/>
              <a:gdLst/>
              <a:ahLst/>
              <a:cxnLst/>
              <a:rect l="l" t="t" r="r" b="b"/>
              <a:pathLst>
                <a:path w="3055" h="2612" extrusionOk="0">
                  <a:moveTo>
                    <a:pt x="270" y="0"/>
                  </a:moveTo>
                  <a:cubicBezTo>
                    <a:pt x="132" y="0"/>
                    <a:pt x="1" y="197"/>
                    <a:pt x="118" y="345"/>
                  </a:cubicBezTo>
                  <a:cubicBezTo>
                    <a:pt x="827" y="1247"/>
                    <a:pt x="1686" y="1997"/>
                    <a:pt x="2671" y="2583"/>
                  </a:cubicBezTo>
                  <a:cubicBezTo>
                    <a:pt x="2705" y="2603"/>
                    <a:pt x="2738" y="2611"/>
                    <a:pt x="2769" y="2611"/>
                  </a:cubicBezTo>
                  <a:cubicBezTo>
                    <a:pt x="2941" y="2611"/>
                    <a:pt x="3055" y="2351"/>
                    <a:pt x="2870" y="2242"/>
                  </a:cubicBezTo>
                  <a:cubicBezTo>
                    <a:pt x="1911" y="1674"/>
                    <a:pt x="1085" y="945"/>
                    <a:pt x="395" y="68"/>
                  </a:cubicBezTo>
                  <a:cubicBezTo>
                    <a:pt x="358" y="20"/>
                    <a:pt x="313" y="0"/>
                    <a:pt x="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55"/>
            <p:cNvSpPr/>
            <p:nvPr/>
          </p:nvSpPr>
          <p:spPr>
            <a:xfrm>
              <a:off x="2274363" y="3812775"/>
              <a:ext cx="66525" cy="68375"/>
            </a:xfrm>
            <a:custGeom>
              <a:avLst/>
              <a:gdLst/>
              <a:ahLst/>
              <a:cxnLst/>
              <a:rect l="l" t="t" r="r" b="b"/>
              <a:pathLst>
                <a:path w="2661" h="2735" extrusionOk="0">
                  <a:moveTo>
                    <a:pt x="2386" y="0"/>
                  </a:moveTo>
                  <a:cubicBezTo>
                    <a:pt x="2326" y="0"/>
                    <a:pt x="2265" y="27"/>
                    <a:pt x="2223" y="91"/>
                  </a:cubicBezTo>
                  <a:cubicBezTo>
                    <a:pt x="1662" y="963"/>
                    <a:pt x="866" y="1666"/>
                    <a:pt x="139" y="2398"/>
                  </a:cubicBezTo>
                  <a:cubicBezTo>
                    <a:pt x="1" y="2538"/>
                    <a:pt x="136" y="2734"/>
                    <a:pt x="287" y="2734"/>
                  </a:cubicBezTo>
                  <a:cubicBezTo>
                    <a:pt x="331" y="2734"/>
                    <a:pt x="377" y="2717"/>
                    <a:pt x="418" y="2676"/>
                  </a:cubicBezTo>
                  <a:cubicBezTo>
                    <a:pt x="1170" y="1920"/>
                    <a:pt x="1984" y="1193"/>
                    <a:pt x="2565" y="291"/>
                  </a:cubicBezTo>
                  <a:cubicBezTo>
                    <a:pt x="2660" y="141"/>
                    <a:pt x="2524" y="0"/>
                    <a:pt x="2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55"/>
            <p:cNvSpPr/>
            <p:nvPr/>
          </p:nvSpPr>
          <p:spPr>
            <a:xfrm>
              <a:off x="2379038" y="3856275"/>
              <a:ext cx="9850" cy="59300"/>
            </a:xfrm>
            <a:custGeom>
              <a:avLst/>
              <a:gdLst/>
              <a:ahLst/>
              <a:cxnLst/>
              <a:rect l="l" t="t" r="r" b="b"/>
              <a:pathLst>
                <a:path w="394" h="2372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8"/>
                    <a:pt x="99" y="2371"/>
                    <a:pt x="197" y="2371"/>
                  </a:cubicBezTo>
                  <a:cubicBezTo>
                    <a:pt x="295" y="2371"/>
                    <a:pt x="394" y="2308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55"/>
            <p:cNvSpPr/>
            <p:nvPr/>
          </p:nvSpPr>
          <p:spPr>
            <a:xfrm>
              <a:off x="2447413" y="3818950"/>
              <a:ext cx="9875" cy="65525"/>
            </a:xfrm>
            <a:custGeom>
              <a:avLst/>
              <a:gdLst/>
              <a:ahLst/>
              <a:cxnLst/>
              <a:rect l="l" t="t" r="r" b="b"/>
              <a:pathLst>
                <a:path w="395" h="2621" extrusionOk="0">
                  <a:moveTo>
                    <a:pt x="198" y="1"/>
                  </a:moveTo>
                  <a:cubicBezTo>
                    <a:pt x="99" y="1"/>
                    <a:pt x="1" y="64"/>
                    <a:pt x="1" y="192"/>
                  </a:cubicBezTo>
                  <a:lnTo>
                    <a:pt x="1" y="2429"/>
                  </a:lnTo>
                  <a:cubicBezTo>
                    <a:pt x="1" y="2557"/>
                    <a:pt x="99" y="2620"/>
                    <a:pt x="198" y="2620"/>
                  </a:cubicBezTo>
                  <a:cubicBezTo>
                    <a:pt x="296" y="2620"/>
                    <a:pt x="395" y="2557"/>
                    <a:pt x="395" y="2429"/>
                  </a:cubicBezTo>
                  <a:lnTo>
                    <a:pt x="395" y="192"/>
                  </a:lnTo>
                  <a:cubicBezTo>
                    <a:pt x="395" y="64"/>
                    <a:pt x="296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55"/>
            <p:cNvSpPr/>
            <p:nvPr/>
          </p:nvSpPr>
          <p:spPr>
            <a:xfrm>
              <a:off x="2430463" y="3847850"/>
              <a:ext cx="59250" cy="12200"/>
            </a:xfrm>
            <a:custGeom>
              <a:avLst/>
              <a:gdLst/>
              <a:ahLst/>
              <a:cxnLst/>
              <a:rect l="l" t="t" r="r" b="b"/>
              <a:pathLst>
                <a:path w="2370" h="488" extrusionOk="0">
                  <a:moveTo>
                    <a:pt x="2128" y="0"/>
                  </a:moveTo>
                  <a:cubicBezTo>
                    <a:pt x="2124" y="0"/>
                    <a:pt x="2120" y="0"/>
                    <a:pt x="2116" y="1"/>
                  </a:cubicBezTo>
                  <a:cubicBezTo>
                    <a:pt x="1495" y="31"/>
                    <a:pt x="875" y="61"/>
                    <a:pt x="255" y="94"/>
                  </a:cubicBezTo>
                  <a:cubicBezTo>
                    <a:pt x="5" y="105"/>
                    <a:pt x="0" y="488"/>
                    <a:pt x="244" y="488"/>
                  </a:cubicBezTo>
                  <a:cubicBezTo>
                    <a:pt x="248" y="488"/>
                    <a:pt x="251" y="487"/>
                    <a:pt x="255" y="487"/>
                  </a:cubicBezTo>
                  <a:cubicBezTo>
                    <a:pt x="875" y="456"/>
                    <a:pt x="1495" y="426"/>
                    <a:pt x="2116" y="394"/>
                  </a:cubicBezTo>
                  <a:cubicBezTo>
                    <a:pt x="2364" y="382"/>
                    <a:pt x="2369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55"/>
            <p:cNvSpPr/>
            <p:nvPr/>
          </p:nvSpPr>
          <p:spPr>
            <a:xfrm>
              <a:off x="2533663" y="3809100"/>
              <a:ext cx="55500" cy="76100"/>
            </a:xfrm>
            <a:custGeom>
              <a:avLst/>
              <a:gdLst/>
              <a:ahLst/>
              <a:cxnLst/>
              <a:rect l="l" t="t" r="r" b="b"/>
              <a:pathLst>
                <a:path w="2220" h="3044" extrusionOk="0">
                  <a:moveTo>
                    <a:pt x="849" y="0"/>
                  </a:moveTo>
                  <a:cubicBezTo>
                    <a:pt x="592" y="0"/>
                    <a:pt x="344" y="134"/>
                    <a:pt x="247" y="414"/>
                  </a:cubicBezTo>
                  <a:cubicBezTo>
                    <a:pt x="197" y="557"/>
                    <a:pt x="315" y="652"/>
                    <a:pt x="435" y="652"/>
                  </a:cubicBezTo>
                  <a:cubicBezTo>
                    <a:pt x="513" y="652"/>
                    <a:pt x="593" y="611"/>
                    <a:pt x="625" y="516"/>
                  </a:cubicBezTo>
                  <a:cubicBezTo>
                    <a:pt x="697" y="430"/>
                    <a:pt x="776" y="387"/>
                    <a:pt x="860" y="387"/>
                  </a:cubicBezTo>
                  <a:cubicBezTo>
                    <a:pt x="911" y="387"/>
                    <a:pt x="964" y="403"/>
                    <a:pt x="1019" y="434"/>
                  </a:cubicBezTo>
                  <a:cubicBezTo>
                    <a:pt x="1190" y="571"/>
                    <a:pt x="1242" y="749"/>
                    <a:pt x="1175" y="964"/>
                  </a:cubicBezTo>
                  <a:cubicBezTo>
                    <a:pt x="1142" y="1140"/>
                    <a:pt x="1046" y="1304"/>
                    <a:pt x="949" y="1453"/>
                  </a:cubicBezTo>
                  <a:cubicBezTo>
                    <a:pt x="732" y="1790"/>
                    <a:pt x="442" y="2069"/>
                    <a:pt x="128" y="2314"/>
                  </a:cubicBezTo>
                  <a:cubicBezTo>
                    <a:pt x="1" y="2412"/>
                    <a:pt x="90" y="2601"/>
                    <a:pt x="216" y="2643"/>
                  </a:cubicBezTo>
                  <a:cubicBezTo>
                    <a:pt x="788" y="2836"/>
                    <a:pt x="1369" y="2965"/>
                    <a:pt x="1969" y="3042"/>
                  </a:cubicBezTo>
                  <a:cubicBezTo>
                    <a:pt x="1979" y="3043"/>
                    <a:pt x="1988" y="3044"/>
                    <a:pt x="1997" y="3044"/>
                  </a:cubicBezTo>
                  <a:cubicBezTo>
                    <a:pt x="2219" y="3044"/>
                    <a:pt x="2207" y="2679"/>
                    <a:pt x="1969" y="2649"/>
                  </a:cubicBezTo>
                  <a:cubicBezTo>
                    <a:pt x="1527" y="2592"/>
                    <a:pt x="1095" y="2499"/>
                    <a:pt x="671" y="2374"/>
                  </a:cubicBezTo>
                  <a:lnTo>
                    <a:pt x="671" y="2374"/>
                  </a:lnTo>
                  <a:cubicBezTo>
                    <a:pt x="1224" y="1877"/>
                    <a:pt x="1879" y="1056"/>
                    <a:pt x="1491" y="365"/>
                  </a:cubicBezTo>
                  <a:cubicBezTo>
                    <a:pt x="1357" y="126"/>
                    <a:pt x="1099" y="0"/>
                    <a:pt x="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55"/>
            <p:cNvSpPr/>
            <p:nvPr/>
          </p:nvSpPr>
          <p:spPr>
            <a:xfrm>
              <a:off x="2610438" y="3841050"/>
              <a:ext cx="39100" cy="62325"/>
            </a:xfrm>
            <a:custGeom>
              <a:avLst/>
              <a:gdLst/>
              <a:ahLst/>
              <a:cxnLst/>
              <a:rect l="l" t="t" r="r" b="b"/>
              <a:pathLst>
                <a:path w="1564" h="2493" extrusionOk="0">
                  <a:moveTo>
                    <a:pt x="1299" y="1"/>
                  </a:moveTo>
                  <a:cubicBezTo>
                    <a:pt x="1242" y="1"/>
                    <a:pt x="1187" y="31"/>
                    <a:pt x="1156" y="104"/>
                  </a:cubicBezTo>
                  <a:cubicBezTo>
                    <a:pt x="847" y="829"/>
                    <a:pt x="479" y="1522"/>
                    <a:pt x="52" y="2186"/>
                  </a:cubicBezTo>
                  <a:cubicBezTo>
                    <a:pt x="0" y="2270"/>
                    <a:pt x="28" y="2416"/>
                    <a:pt x="122" y="2457"/>
                  </a:cubicBezTo>
                  <a:cubicBezTo>
                    <a:pt x="178" y="2481"/>
                    <a:pt x="234" y="2493"/>
                    <a:pt x="288" y="2493"/>
                  </a:cubicBezTo>
                  <a:cubicBezTo>
                    <a:pt x="457" y="2493"/>
                    <a:pt x="597" y="2379"/>
                    <a:pt x="587" y="2171"/>
                  </a:cubicBezTo>
                  <a:cubicBezTo>
                    <a:pt x="586" y="2143"/>
                    <a:pt x="580" y="2119"/>
                    <a:pt x="571" y="2098"/>
                  </a:cubicBezTo>
                  <a:lnTo>
                    <a:pt x="571" y="2098"/>
                  </a:lnTo>
                  <a:cubicBezTo>
                    <a:pt x="922" y="1522"/>
                    <a:pt x="1229" y="924"/>
                    <a:pt x="1495" y="304"/>
                  </a:cubicBezTo>
                  <a:cubicBezTo>
                    <a:pt x="1564" y="146"/>
                    <a:pt x="1425" y="1"/>
                    <a:pt x="1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55"/>
            <p:cNvSpPr/>
            <p:nvPr/>
          </p:nvSpPr>
          <p:spPr>
            <a:xfrm>
              <a:off x="2641788" y="3852725"/>
              <a:ext cx="29000" cy="55000"/>
            </a:xfrm>
            <a:custGeom>
              <a:avLst/>
              <a:gdLst/>
              <a:ahLst/>
              <a:cxnLst/>
              <a:rect l="l" t="t" r="r" b="b"/>
              <a:pathLst>
                <a:path w="1160" h="2200" extrusionOk="0">
                  <a:moveTo>
                    <a:pt x="272" y="0"/>
                  </a:moveTo>
                  <a:cubicBezTo>
                    <a:pt x="132" y="0"/>
                    <a:pt x="1" y="198"/>
                    <a:pt x="119" y="347"/>
                  </a:cubicBezTo>
                  <a:cubicBezTo>
                    <a:pt x="494" y="823"/>
                    <a:pt x="725" y="1356"/>
                    <a:pt x="679" y="1971"/>
                  </a:cubicBezTo>
                  <a:cubicBezTo>
                    <a:pt x="673" y="2039"/>
                    <a:pt x="721" y="2112"/>
                    <a:pt x="778" y="2142"/>
                  </a:cubicBezTo>
                  <a:lnTo>
                    <a:pt x="837" y="2173"/>
                  </a:lnTo>
                  <a:cubicBezTo>
                    <a:pt x="869" y="2191"/>
                    <a:pt x="902" y="2199"/>
                    <a:pt x="934" y="2199"/>
                  </a:cubicBezTo>
                  <a:cubicBezTo>
                    <a:pt x="1018" y="2199"/>
                    <a:pt x="1095" y="2144"/>
                    <a:pt x="1126" y="2056"/>
                  </a:cubicBezTo>
                  <a:cubicBezTo>
                    <a:pt x="1159" y="1960"/>
                    <a:pt x="1123" y="1870"/>
                    <a:pt x="1081" y="1784"/>
                  </a:cubicBezTo>
                  <a:lnTo>
                    <a:pt x="1081" y="1784"/>
                  </a:lnTo>
                  <a:cubicBezTo>
                    <a:pt x="1076" y="1142"/>
                    <a:pt x="799" y="575"/>
                    <a:pt x="400" y="68"/>
                  </a:cubicBezTo>
                  <a:cubicBezTo>
                    <a:pt x="362" y="20"/>
                    <a:pt x="317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55"/>
            <p:cNvSpPr/>
            <p:nvPr/>
          </p:nvSpPr>
          <p:spPr>
            <a:xfrm>
              <a:off x="2626513" y="3880900"/>
              <a:ext cx="43525" cy="13800"/>
            </a:xfrm>
            <a:custGeom>
              <a:avLst/>
              <a:gdLst/>
              <a:ahLst/>
              <a:cxnLst/>
              <a:rect l="l" t="t" r="r" b="b"/>
              <a:pathLst>
                <a:path w="1741" h="552" extrusionOk="0">
                  <a:moveTo>
                    <a:pt x="1518" y="1"/>
                  </a:moveTo>
                  <a:cubicBezTo>
                    <a:pt x="1509" y="1"/>
                    <a:pt x="1500" y="1"/>
                    <a:pt x="1490" y="3"/>
                  </a:cubicBezTo>
                  <a:cubicBezTo>
                    <a:pt x="1077" y="54"/>
                    <a:pt x="663" y="104"/>
                    <a:pt x="251" y="156"/>
                  </a:cubicBezTo>
                  <a:cubicBezTo>
                    <a:pt x="12" y="185"/>
                    <a:pt x="1" y="551"/>
                    <a:pt x="224" y="551"/>
                  </a:cubicBezTo>
                  <a:cubicBezTo>
                    <a:pt x="233" y="551"/>
                    <a:pt x="242" y="551"/>
                    <a:pt x="251" y="550"/>
                  </a:cubicBezTo>
                  <a:cubicBezTo>
                    <a:pt x="663" y="498"/>
                    <a:pt x="1077" y="448"/>
                    <a:pt x="1490" y="396"/>
                  </a:cubicBezTo>
                  <a:cubicBezTo>
                    <a:pt x="1730" y="366"/>
                    <a:pt x="1741" y="1"/>
                    <a:pt x="15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55"/>
            <p:cNvSpPr/>
            <p:nvPr/>
          </p:nvSpPr>
          <p:spPr>
            <a:xfrm>
              <a:off x="2710288" y="3818800"/>
              <a:ext cx="46950" cy="9850"/>
            </a:xfrm>
            <a:custGeom>
              <a:avLst/>
              <a:gdLst/>
              <a:ahLst/>
              <a:cxnLst/>
              <a:rect l="l" t="t" r="r" b="b"/>
              <a:pathLst>
                <a:path w="1878" h="394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lnTo>
                    <a:pt x="1624" y="394"/>
                  </a:lnTo>
                  <a:cubicBezTo>
                    <a:pt x="1877" y="394"/>
                    <a:pt x="1877" y="0"/>
                    <a:pt x="1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55"/>
            <p:cNvSpPr/>
            <p:nvPr/>
          </p:nvSpPr>
          <p:spPr>
            <a:xfrm>
              <a:off x="2713413" y="3843675"/>
              <a:ext cx="37550" cy="9850"/>
            </a:xfrm>
            <a:custGeom>
              <a:avLst/>
              <a:gdLst/>
              <a:ahLst/>
              <a:cxnLst/>
              <a:rect l="l" t="t" r="r" b="b"/>
              <a:pathLst>
                <a:path w="1502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248" y="394"/>
                  </a:lnTo>
                  <a:cubicBezTo>
                    <a:pt x="1502" y="394"/>
                    <a:pt x="150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55"/>
            <p:cNvSpPr/>
            <p:nvPr/>
          </p:nvSpPr>
          <p:spPr>
            <a:xfrm>
              <a:off x="2825438" y="3798325"/>
              <a:ext cx="48775" cy="75075"/>
            </a:xfrm>
            <a:custGeom>
              <a:avLst/>
              <a:gdLst/>
              <a:ahLst/>
              <a:cxnLst/>
              <a:rect l="l" t="t" r="r" b="b"/>
              <a:pathLst>
                <a:path w="1951" h="3003" extrusionOk="0">
                  <a:moveTo>
                    <a:pt x="967" y="0"/>
                  </a:moveTo>
                  <a:cubicBezTo>
                    <a:pt x="711" y="0"/>
                    <a:pt x="451" y="123"/>
                    <a:pt x="305" y="351"/>
                  </a:cubicBezTo>
                  <a:cubicBezTo>
                    <a:pt x="209" y="498"/>
                    <a:pt x="344" y="639"/>
                    <a:pt x="482" y="639"/>
                  </a:cubicBezTo>
                  <a:cubicBezTo>
                    <a:pt x="541" y="639"/>
                    <a:pt x="601" y="612"/>
                    <a:pt x="642" y="547"/>
                  </a:cubicBezTo>
                  <a:cubicBezTo>
                    <a:pt x="721" y="425"/>
                    <a:pt x="814" y="376"/>
                    <a:pt x="904" y="376"/>
                  </a:cubicBezTo>
                  <a:cubicBezTo>
                    <a:pt x="1240" y="376"/>
                    <a:pt x="1532" y="1063"/>
                    <a:pt x="863" y="1120"/>
                  </a:cubicBezTo>
                  <a:cubicBezTo>
                    <a:pt x="751" y="1130"/>
                    <a:pt x="673" y="1203"/>
                    <a:pt x="665" y="1317"/>
                  </a:cubicBezTo>
                  <a:cubicBezTo>
                    <a:pt x="641" y="1710"/>
                    <a:pt x="1030" y="1612"/>
                    <a:pt x="1278" y="1685"/>
                  </a:cubicBezTo>
                  <a:cubicBezTo>
                    <a:pt x="1706" y="1813"/>
                    <a:pt x="1523" y="2355"/>
                    <a:pt x="1231" y="2505"/>
                  </a:cubicBezTo>
                  <a:cubicBezTo>
                    <a:pt x="1061" y="2593"/>
                    <a:pt x="866" y="2619"/>
                    <a:pt x="670" y="2619"/>
                  </a:cubicBezTo>
                  <a:cubicBezTo>
                    <a:pt x="528" y="2619"/>
                    <a:pt x="386" y="2605"/>
                    <a:pt x="253" y="2593"/>
                  </a:cubicBezTo>
                  <a:cubicBezTo>
                    <a:pt x="246" y="2592"/>
                    <a:pt x="239" y="2592"/>
                    <a:pt x="232" y="2592"/>
                  </a:cubicBezTo>
                  <a:cubicBezTo>
                    <a:pt x="0" y="2592"/>
                    <a:pt x="10" y="2964"/>
                    <a:pt x="253" y="2986"/>
                  </a:cubicBezTo>
                  <a:cubicBezTo>
                    <a:pt x="356" y="2996"/>
                    <a:pt x="467" y="3002"/>
                    <a:pt x="581" y="3002"/>
                  </a:cubicBezTo>
                  <a:cubicBezTo>
                    <a:pt x="1156" y="3002"/>
                    <a:pt x="1807" y="2846"/>
                    <a:pt x="1911" y="2201"/>
                  </a:cubicBezTo>
                  <a:cubicBezTo>
                    <a:pt x="1951" y="1960"/>
                    <a:pt x="1895" y="1681"/>
                    <a:pt x="1729" y="1495"/>
                  </a:cubicBezTo>
                  <a:cubicBezTo>
                    <a:pt x="1673" y="1432"/>
                    <a:pt x="1516" y="1353"/>
                    <a:pt x="1369" y="1306"/>
                  </a:cubicBezTo>
                  <a:lnTo>
                    <a:pt x="1369" y="1306"/>
                  </a:lnTo>
                  <a:cubicBezTo>
                    <a:pt x="1651" y="1078"/>
                    <a:pt x="1799" y="699"/>
                    <a:pt x="1587" y="342"/>
                  </a:cubicBezTo>
                  <a:cubicBezTo>
                    <a:pt x="1448" y="110"/>
                    <a:pt x="1209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55"/>
            <p:cNvSpPr/>
            <p:nvPr/>
          </p:nvSpPr>
          <p:spPr>
            <a:xfrm>
              <a:off x="2888463" y="3786100"/>
              <a:ext cx="462525" cy="109825"/>
            </a:xfrm>
            <a:custGeom>
              <a:avLst/>
              <a:gdLst/>
              <a:ahLst/>
              <a:cxnLst/>
              <a:rect l="l" t="t" r="r" b="b"/>
              <a:pathLst>
                <a:path w="18501" h="4393" extrusionOk="0">
                  <a:moveTo>
                    <a:pt x="18259" y="1"/>
                  </a:moveTo>
                  <a:cubicBezTo>
                    <a:pt x="18255" y="1"/>
                    <a:pt x="18251" y="1"/>
                    <a:pt x="18247" y="1"/>
                  </a:cubicBezTo>
                  <a:cubicBezTo>
                    <a:pt x="14815" y="157"/>
                    <a:pt x="11380" y="235"/>
                    <a:pt x="7945" y="235"/>
                  </a:cubicBezTo>
                  <a:cubicBezTo>
                    <a:pt x="5995" y="235"/>
                    <a:pt x="4044" y="210"/>
                    <a:pt x="2094" y="160"/>
                  </a:cubicBezTo>
                  <a:cubicBezTo>
                    <a:pt x="2092" y="160"/>
                    <a:pt x="2089" y="160"/>
                    <a:pt x="2087" y="160"/>
                  </a:cubicBezTo>
                  <a:cubicBezTo>
                    <a:pt x="1976" y="160"/>
                    <a:pt x="1908" y="255"/>
                    <a:pt x="1898" y="356"/>
                  </a:cubicBezTo>
                  <a:cubicBezTo>
                    <a:pt x="1793" y="1423"/>
                    <a:pt x="1687" y="2490"/>
                    <a:pt x="1582" y="3558"/>
                  </a:cubicBezTo>
                  <a:lnTo>
                    <a:pt x="1582" y="3558"/>
                  </a:lnTo>
                  <a:cubicBezTo>
                    <a:pt x="1160" y="2790"/>
                    <a:pt x="780" y="2004"/>
                    <a:pt x="439" y="1192"/>
                  </a:cubicBezTo>
                  <a:cubicBezTo>
                    <a:pt x="402" y="1101"/>
                    <a:pt x="320" y="1061"/>
                    <a:pt x="240" y="1061"/>
                  </a:cubicBezTo>
                  <a:cubicBezTo>
                    <a:pt x="118" y="1061"/>
                    <a:pt x="1" y="1154"/>
                    <a:pt x="60" y="1297"/>
                  </a:cubicBezTo>
                  <a:cubicBezTo>
                    <a:pt x="491" y="2329"/>
                    <a:pt x="983" y="3327"/>
                    <a:pt x="1547" y="4296"/>
                  </a:cubicBezTo>
                  <a:cubicBezTo>
                    <a:pt x="1586" y="4363"/>
                    <a:pt x="1645" y="4392"/>
                    <a:pt x="1704" y="4392"/>
                  </a:cubicBezTo>
                  <a:cubicBezTo>
                    <a:pt x="1803" y="4392"/>
                    <a:pt x="1902" y="4312"/>
                    <a:pt x="1914" y="4196"/>
                  </a:cubicBezTo>
                  <a:cubicBezTo>
                    <a:pt x="1995" y="3362"/>
                    <a:pt x="2077" y="2531"/>
                    <a:pt x="2158" y="1699"/>
                  </a:cubicBezTo>
                  <a:cubicBezTo>
                    <a:pt x="2198" y="1294"/>
                    <a:pt x="2103" y="799"/>
                    <a:pt x="2479" y="562"/>
                  </a:cubicBezTo>
                  <a:cubicBezTo>
                    <a:pt x="2539" y="524"/>
                    <a:pt x="2647" y="511"/>
                    <a:pt x="2773" y="511"/>
                  </a:cubicBezTo>
                  <a:cubicBezTo>
                    <a:pt x="3071" y="511"/>
                    <a:pt x="3477" y="585"/>
                    <a:pt x="3633" y="588"/>
                  </a:cubicBezTo>
                  <a:cubicBezTo>
                    <a:pt x="5103" y="617"/>
                    <a:pt x="6571" y="631"/>
                    <a:pt x="8041" y="631"/>
                  </a:cubicBezTo>
                  <a:cubicBezTo>
                    <a:pt x="8174" y="631"/>
                    <a:pt x="8308" y="631"/>
                    <a:pt x="8441" y="631"/>
                  </a:cubicBezTo>
                  <a:cubicBezTo>
                    <a:pt x="11711" y="624"/>
                    <a:pt x="14979" y="542"/>
                    <a:pt x="18247" y="395"/>
                  </a:cubicBezTo>
                  <a:cubicBezTo>
                    <a:pt x="18495" y="384"/>
                    <a:pt x="18501" y="1"/>
                    <a:pt x="18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55"/>
            <p:cNvSpPr/>
            <p:nvPr/>
          </p:nvSpPr>
          <p:spPr>
            <a:xfrm>
              <a:off x="2979463" y="3829925"/>
              <a:ext cx="54225" cy="65350"/>
            </a:xfrm>
            <a:custGeom>
              <a:avLst/>
              <a:gdLst/>
              <a:ahLst/>
              <a:cxnLst/>
              <a:rect l="l" t="t" r="r" b="b"/>
              <a:pathLst>
                <a:path w="2169" h="2614" extrusionOk="0">
                  <a:moveTo>
                    <a:pt x="1121" y="1"/>
                  </a:moveTo>
                  <a:cubicBezTo>
                    <a:pt x="781" y="1"/>
                    <a:pt x="454" y="96"/>
                    <a:pt x="251" y="393"/>
                  </a:cubicBezTo>
                  <a:cubicBezTo>
                    <a:pt x="0" y="758"/>
                    <a:pt x="30" y="1294"/>
                    <a:pt x="445" y="1521"/>
                  </a:cubicBezTo>
                  <a:cubicBezTo>
                    <a:pt x="476" y="1537"/>
                    <a:pt x="511" y="1545"/>
                    <a:pt x="545" y="1545"/>
                  </a:cubicBezTo>
                  <a:cubicBezTo>
                    <a:pt x="596" y="1545"/>
                    <a:pt x="647" y="1527"/>
                    <a:pt x="684" y="1489"/>
                  </a:cubicBezTo>
                  <a:cubicBezTo>
                    <a:pt x="791" y="1384"/>
                    <a:pt x="947" y="1326"/>
                    <a:pt x="1101" y="1326"/>
                  </a:cubicBezTo>
                  <a:cubicBezTo>
                    <a:pt x="1252" y="1326"/>
                    <a:pt x="1402" y="1382"/>
                    <a:pt x="1503" y="1503"/>
                  </a:cubicBezTo>
                  <a:cubicBezTo>
                    <a:pt x="1773" y="1830"/>
                    <a:pt x="1423" y="2211"/>
                    <a:pt x="1078" y="2211"/>
                  </a:cubicBezTo>
                  <a:cubicBezTo>
                    <a:pt x="1024" y="2211"/>
                    <a:pt x="969" y="2201"/>
                    <a:pt x="918" y="2181"/>
                  </a:cubicBezTo>
                  <a:cubicBezTo>
                    <a:pt x="892" y="2170"/>
                    <a:pt x="868" y="2166"/>
                    <a:pt x="846" y="2166"/>
                  </a:cubicBezTo>
                  <a:cubicBezTo>
                    <a:pt x="666" y="2166"/>
                    <a:pt x="605" y="2477"/>
                    <a:pt x="813" y="2560"/>
                  </a:cubicBezTo>
                  <a:cubicBezTo>
                    <a:pt x="905" y="2597"/>
                    <a:pt x="1000" y="2614"/>
                    <a:pt x="1094" y="2614"/>
                  </a:cubicBezTo>
                  <a:cubicBezTo>
                    <a:pt x="1650" y="2614"/>
                    <a:pt x="2168" y="2017"/>
                    <a:pt x="1927" y="1453"/>
                  </a:cubicBezTo>
                  <a:cubicBezTo>
                    <a:pt x="1781" y="1110"/>
                    <a:pt x="1440" y="939"/>
                    <a:pt x="1095" y="939"/>
                  </a:cubicBezTo>
                  <a:cubicBezTo>
                    <a:pt x="901" y="939"/>
                    <a:pt x="705" y="993"/>
                    <a:pt x="542" y="1100"/>
                  </a:cubicBezTo>
                  <a:lnTo>
                    <a:pt x="542" y="1100"/>
                  </a:lnTo>
                  <a:cubicBezTo>
                    <a:pt x="376" y="904"/>
                    <a:pt x="553" y="578"/>
                    <a:pt x="764" y="468"/>
                  </a:cubicBezTo>
                  <a:cubicBezTo>
                    <a:pt x="879" y="408"/>
                    <a:pt x="1006" y="386"/>
                    <a:pt x="1136" y="386"/>
                  </a:cubicBezTo>
                  <a:cubicBezTo>
                    <a:pt x="1339" y="386"/>
                    <a:pt x="1549" y="440"/>
                    <a:pt x="1734" y="488"/>
                  </a:cubicBezTo>
                  <a:cubicBezTo>
                    <a:pt x="1753" y="494"/>
                    <a:pt x="1771" y="496"/>
                    <a:pt x="1788" y="496"/>
                  </a:cubicBezTo>
                  <a:cubicBezTo>
                    <a:pt x="1994" y="496"/>
                    <a:pt x="2065" y="169"/>
                    <a:pt x="1840" y="109"/>
                  </a:cubicBezTo>
                  <a:cubicBezTo>
                    <a:pt x="1622" y="51"/>
                    <a:pt x="1368" y="1"/>
                    <a:pt x="1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55"/>
            <p:cNvSpPr/>
            <p:nvPr/>
          </p:nvSpPr>
          <p:spPr>
            <a:xfrm>
              <a:off x="3067838" y="3837675"/>
              <a:ext cx="12025" cy="56275"/>
            </a:xfrm>
            <a:custGeom>
              <a:avLst/>
              <a:gdLst/>
              <a:ahLst/>
              <a:cxnLst/>
              <a:rect l="l" t="t" r="r" b="b"/>
              <a:pathLst>
                <a:path w="481" h="2251" extrusionOk="0">
                  <a:moveTo>
                    <a:pt x="235" y="0"/>
                  </a:moveTo>
                  <a:cubicBezTo>
                    <a:pt x="136" y="0"/>
                    <a:pt x="42" y="63"/>
                    <a:pt x="50" y="189"/>
                  </a:cubicBezTo>
                  <a:cubicBezTo>
                    <a:pt x="87" y="816"/>
                    <a:pt x="74" y="1438"/>
                    <a:pt x="14" y="2062"/>
                  </a:cubicBezTo>
                  <a:cubicBezTo>
                    <a:pt x="1" y="2188"/>
                    <a:pt x="93" y="2251"/>
                    <a:pt x="191" y="2251"/>
                  </a:cubicBezTo>
                  <a:cubicBezTo>
                    <a:pt x="289" y="2251"/>
                    <a:pt x="395" y="2188"/>
                    <a:pt x="407" y="2062"/>
                  </a:cubicBezTo>
                  <a:cubicBezTo>
                    <a:pt x="468" y="1438"/>
                    <a:pt x="480" y="816"/>
                    <a:pt x="443" y="189"/>
                  </a:cubicBezTo>
                  <a:cubicBezTo>
                    <a:pt x="436" y="63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55"/>
            <p:cNvSpPr/>
            <p:nvPr/>
          </p:nvSpPr>
          <p:spPr>
            <a:xfrm>
              <a:off x="3051713" y="3864925"/>
              <a:ext cx="60675" cy="13325"/>
            </a:xfrm>
            <a:custGeom>
              <a:avLst/>
              <a:gdLst/>
              <a:ahLst/>
              <a:cxnLst/>
              <a:rect l="l" t="t" r="r" b="b"/>
              <a:pathLst>
                <a:path w="2427" h="533" extrusionOk="0">
                  <a:moveTo>
                    <a:pt x="1240" y="0"/>
                  </a:moveTo>
                  <a:cubicBezTo>
                    <a:pt x="900" y="0"/>
                    <a:pt x="560" y="48"/>
                    <a:pt x="224" y="145"/>
                  </a:cubicBezTo>
                  <a:cubicBezTo>
                    <a:pt x="1" y="209"/>
                    <a:pt x="70" y="533"/>
                    <a:pt x="269" y="533"/>
                  </a:cubicBezTo>
                  <a:cubicBezTo>
                    <a:pt x="287" y="533"/>
                    <a:pt x="306" y="530"/>
                    <a:pt x="327" y="524"/>
                  </a:cubicBezTo>
                  <a:cubicBezTo>
                    <a:pt x="633" y="438"/>
                    <a:pt x="937" y="394"/>
                    <a:pt x="1242" y="394"/>
                  </a:cubicBezTo>
                  <a:cubicBezTo>
                    <a:pt x="1526" y="394"/>
                    <a:pt x="1811" y="432"/>
                    <a:pt x="2097" y="509"/>
                  </a:cubicBezTo>
                  <a:cubicBezTo>
                    <a:pt x="2117" y="514"/>
                    <a:pt x="2135" y="516"/>
                    <a:pt x="2153" y="516"/>
                  </a:cubicBezTo>
                  <a:cubicBezTo>
                    <a:pt x="2356" y="516"/>
                    <a:pt x="2426" y="190"/>
                    <a:pt x="2202" y="129"/>
                  </a:cubicBezTo>
                  <a:cubicBezTo>
                    <a:pt x="1882" y="43"/>
                    <a:pt x="1561" y="0"/>
                    <a:pt x="1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55"/>
            <p:cNvSpPr/>
            <p:nvPr/>
          </p:nvSpPr>
          <p:spPr>
            <a:xfrm>
              <a:off x="3128713" y="3831600"/>
              <a:ext cx="54500" cy="62525"/>
            </a:xfrm>
            <a:custGeom>
              <a:avLst/>
              <a:gdLst/>
              <a:ahLst/>
              <a:cxnLst/>
              <a:rect l="l" t="t" r="r" b="b"/>
              <a:pathLst>
                <a:path w="2180" h="2501" extrusionOk="0">
                  <a:moveTo>
                    <a:pt x="751" y="1"/>
                  </a:moveTo>
                  <a:cubicBezTo>
                    <a:pt x="567" y="1"/>
                    <a:pt x="382" y="71"/>
                    <a:pt x="249" y="224"/>
                  </a:cubicBezTo>
                  <a:cubicBezTo>
                    <a:pt x="122" y="370"/>
                    <a:pt x="253" y="568"/>
                    <a:pt x="396" y="568"/>
                  </a:cubicBezTo>
                  <a:cubicBezTo>
                    <a:pt x="441" y="568"/>
                    <a:pt x="487" y="549"/>
                    <a:pt x="526" y="503"/>
                  </a:cubicBezTo>
                  <a:cubicBezTo>
                    <a:pt x="591" y="429"/>
                    <a:pt x="676" y="396"/>
                    <a:pt x="758" y="396"/>
                  </a:cubicBezTo>
                  <a:cubicBezTo>
                    <a:pt x="926" y="396"/>
                    <a:pt x="1082" y="532"/>
                    <a:pt x="1023" y="736"/>
                  </a:cubicBezTo>
                  <a:cubicBezTo>
                    <a:pt x="972" y="911"/>
                    <a:pt x="767" y="1061"/>
                    <a:pt x="638" y="1177"/>
                  </a:cubicBezTo>
                  <a:cubicBezTo>
                    <a:pt x="370" y="1418"/>
                    <a:pt x="91" y="1660"/>
                    <a:pt x="21" y="2029"/>
                  </a:cubicBezTo>
                  <a:cubicBezTo>
                    <a:pt x="1" y="2134"/>
                    <a:pt x="50" y="2242"/>
                    <a:pt x="158" y="2271"/>
                  </a:cubicBezTo>
                  <a:cubicBezTo>
                    <a:pt x="718" y="2423"/>
                    <a:pt x="1285" y="2500"/>
                    <a:pt x="1863" y="2500"/>
                  </a:cubicBezTo>
                  <a:cubicBezTo>
                    <a:pt x="1884" y="2500"/>
                    <a:pt x="1904" y="2500"/>
                    <a:pt x="1925" y="2500"/>
                  </a:cubicBezTo>
                  <a:cubicBezTo>
                    <a:pt x="2179" y="2499"/>
                    <a:pt x="2180" y="2106"/>
                    <a:pt x="1926" y="2106"/>
                  </a:cubicBezTo>
                  <a:cubicBezTo>
                    <a:pt x="1926" y="2106"/>
                    <a:pt x="1925" y="2106"/>
                    <a:pt x="1925" y="2106"/>
                  </a:cubicBezTo>
                  <a:cubicBezTo>
                    <a:pt x="1904" y="2107"/>
                    <a:pt x="1882" y="2107"/>
                    <a:pt x="1861" y="2107"/>
                  </a:cubicBezTo>
                  <a:cubicBezTo>
                    <a:pt x="1386" y="2107"/>
                    <a:pt x="925" y="2053"/>
                    <a:pt x="465" y="1944"/>
                  </a:cubicBezTo>
                  <a:lnTo>
                    <a:pt x="465" y="1944"/>
                  </a:lnTo>
                  <a:cubicBezTo>
                    <a:pt x="706" y="1466"/>
                    <a:pt x="1420" y="1259"/>
                    <a:pt x="1435" y="653"/>
                  </a:cubicBezTo>
                  <a:cubicBezTo>
                    <a:pt x="1445" y="251"/>
                    <a:pt x="1099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55"/>
            <p:cNvSpPr/>
            <p:nvPr/>
          </p:nvSpPr>
          <p:spPr>
            <a:xfrm>
              <a:off x="3194238" y="3828275"/>
              <a:ext cx="48275" cy="68150"/>
            </a:xfrm>
            <a:custGeom>
              <a:avLst/>
              <a:gdLst/>
              <a:ahLst/>
              <a:cxnLst/>
              <a:rect l="l" t="t" r="r" b="b"/>
              <a:pathLst>
                <a:path w="1931" h="2726" extrusionOk="0">
                  <a:moveTo>
                    <a:pt x="1658" y="0"/>
                  </a:moveTo>
                  <a:cubicBezTo>
                    <a:pt x="1599" y="0"/>
                    <a:pt x="1540" y="28"/>
                    <a:pt x="1500" y="94"/>
                  </a:cubicBezTo>
                  <a:cubicBezTo>
                    <a:pt x="1030" y="874"/>
                    <a:pt x="561" y="1652"/>
                    <a:pt x="91" y="2433"/>
                  </a:cubicBezTo>
                  <a:cubicBezTo>
                    <a:pt x="1" y="2585"/>
                    <a:pt x="136" y="2725"/>
                    <a:pt x="271" y="2725"/>
                  </a:cubicBezTo>
                  <a:cubicBezTo>
                    <a:pt x="331" y="2725"/>
                    <a:pt x="391" y="2698"/>
                    <a:pt x="431" y="2632"/>
                  </a:cubicBezTo>
                  <a:cubicBezTo>
                    <a:pt x="900" y="1851"/>
                    <a:pt x="1371" y="1073"/>
                    <a:pt x="1839" y="293"/>
                  </a:cubicBezTo>
                  <a:cubicBezTo>
                    <a:pt x="1931" y="142"/>
                    <a:pt x="1794" y="0"/>
                    <a:pt x="1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55"/>
            <p:cNvSpPr/>
            <p:nvPr/>
          </p:nvSpPr>
          <p:spPr>
            <a:xfrm>
              <a:off x="3227963" y="3830175"/>
              <a:ext cx="44675" cy="67175"/>
            </a:xfrm>
            <a:custGeom>
              <a:avLst/>
              <a:gdLst/>
              <a:ahLst/>
              <a:cxnLst/>
              <a:rect l="l" t="t" r="r" b="b"/>
              <a:pathLst>
                <a:path w="1787" h="2687" extrusionOk="0">
                  <a:moveTo>
                    <a:pt x="277" y="0"/>
                  </a:moveTo>
                  <a:cubicBezTo>
                    <a:pt x="138" y="0"/>
                    <a:pt x="0" y="141"/>
                    <a:pt x="99" y="288"/>
                  </a:cubicBezTo>
                  <a:cubicBezTo>
                    <a:pt x="586" y="1020"/>
                    <a:pt x="1010" y="1785"/>
                    <a:pt x="1375" y="2584"/>
                  </a:cubicBezTo>
                  <a:cubicBezTo>
                    <a:pt x="1408" y="2656"/>
                    <a:pt x="1464" y="2686"/>
                    <a:pt x="1522" y="2686"/>
                  </a:cubicBezTo>
                  <a:cubicBezTo>
                    <a:pt x="1649" y="2686"/>
                    <a:pt x="1787" y="2543"/>
                    <a:pt x="1714" y="2385"/>
                  </a:cubicBezTo>
                  <a:cubicBezTo>
                    <a:pt x="1349" y="1585"/>
                    <a:pt x="924" y="821"/>
                    <a:pt x="439" y="89"/>
                  </a:cubicBezTo>
                  <a:cubicBezTo>
                    <a:pt x="397" y="26"/>
                    <a:pt x="33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55"/>
            <p:cNvSpPr/>
            <p:nvPr/>
          </p:nvSpPr>
          <p:spPr>
            <a:xfrm>
              <a:off x="3207788" y="3869975"/>
              <a:ext cx="56200" cy="9850"/>
            </a:xfrm>
            <a:custGeom>
              <a:avLst/>
              <a:gdLst/>
              <a:ahLst/>
              <a:cxnLst/>
              <a:rect l="l" t="t" r="r" b="b"/>
              <a:pathLst>
                <a:path w="2248" h="394" extrusionOk="0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993" y="394"/>
                  </a:lnTo>
                  <a:cubicBezTo>
                    <a:pt x="2248" y="394"/>
                    <a:pt x="2248" y="0"/>
                    <a:pt x="1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55"/>
            <p:cNvSpPr/>
            <p:nvPr/>
          </p:nvSpPr>
          <p:spPr>
            <a:xfrm>
              <a:off x="3278038" y="3824500"/>
              <a:ext cx="50125" cy="66775"/>
            </a:xfrm>
            <a:custGeom>
              <a:avLst/>
              <a:gdLst/>
              <a:ahLst/>
              <a:cxnLst/>
              <a:rect l="l" t="t" r="r" b="b"/>
              <a:pathLst>
                <a:path w="2005" h="2671" extrusionOk="0">
                  <a:moveTo>
                    <a:pt x="419" y="1404"/>
                  </a:moveTo>
                  <a:cubicBezTo>
                    <a:pt x="440" y="1445"/>
                    <a:pt x="478" y="1482"/>
                    <a:pt x="534" y="1504"/>
                  </a:cubicBezTo>
                  <a:cubicBezTo>
                    <a:pt x="837" y="1627"/>
                    <a:pt x="1140" y="1751"/>
                    <a:pt x="1443" y="1874"/>
                  </a:cubicBezTo>
                  <a:lnTo>
                    <a:pt x="1443" y="1874"/>
                  </a:lnTo>
                  <a:cubicBezTo>
                    <a:pt x="1375" y="2217"/>
                    <a:pt x="1000" y="2283"/>
                    <a:pt x="660" y="2283"/>
                  </a:cubicBezTo>
                  <a:cubicBezTo>
                    <a:pt x="608" y="2283"/>
                    <a:pt x="557" y="2282"/>
                    <a:pt x="507" y="2279"/>
                  </a:cubicBezTo>
                  <a:lnTo>
                    <a:pt x="507" y="2279"/>
                  </a:lnTo>
                  <a:cubicBezTo>
                    <a:pt x="461" y="1988"/>
                    <a:pt x="432" y="1697"/>
                    <a:pt x="419" y="1404"/>
                  </a:cubicBezTo>
                  <a:close/>
                  <a:moveTo>
                    <a:pt x="406" y="0"/>
                  </a:moveTo>
                  <a:cubicBezTo>
                    <a:pt x="174" y="0"/>
                    <a:pt x="182" y="374"/>
                    <a:pt x="425" y="395"/>
                  </a:cubicBezTo>
                  <a:cubicBezTo>
                    <a:pt x="823" y="430"/>
                    <a:pt x="1180" y="531"/>
                    <a:pt x="1529" y="704"/>
                  </a:cubicBezTo>
                  <a:lnTo>
                    <a:pt x="1529" y="704"/>
                  </a:lnTo>
                  <a:cubicBezTo>
                    <a:pt x="1377" y="973"/>
                    <a:pt x="1099" y="1137"/>
                    <a:pt x="789" y="1137"/>
                  </a:cubicBezTo>
                  <a:cubicBezTo>
                    <a:pt x="741" y="1137"/>
                    <a:pt x="692" y="1133"/>
                    <a:pt x="643" y="1125"/>
                  </a:cubicBezTo>
                  <a:lnTo>
                    <a:pt x="643" y="1125"/>
                  </a:lnTo>
                  <a:cubicBezTo>
                    <a:pt x="642" y="1125"/>
                    <a:pt x="642" y="1125"/>
                    <a:pt x="642" y="1125"/>
                  </a:cubicBezTo>
                  <a:cubicBezTo>
                    <a:pt x="642" y="1125"/>
                    <a:pt x="642" y="1125"/>
                    <a:pt x="642" y="1125"/>
                  </a:cubicBezTo>
                  <a:lnTo>
                    <a:pt x="642" y="1125"/>
                  </a:lnTo>
                  <a:cubicBezTo>
                    <a:pt x="641" y="1125"/>
                    <a:pt x="641" y="1125"/>
                    <a:pt x="640" y="1125"/>
                  </a:cubicBezTo>
                  <a:cubicBezTo>
                    <a:pt x="625" y="1122"/>
                    <a:pt x="610" y="1121"/>
                    <a:pt x="596" y="1121"/>
                  </a:cubicBezTo>
                  <a:cubicBezTo>
                    <a:pt x="506" y="1121"/>
                    <a:pt x="442" y="1172"/>
                    <a:pt x="414" y="1238"/>
                  </a:cubicBezTo>
                  <a:lnTo>
                    <a:pt x="414" y="1238"/>
                  </a:lnTo>
                  <a:cubicBezTo>
                    <a:pt x="409" y="1022"/>
                    <a:pt x="414" y="805"/>
                    <a:pt x="427" y="587"/>
                  </a:cubicBezTo>
                  <a:cubicBezTo>
                    <a:pt x="436" y="460"/>
                    <a:pt x="342" y="396"/>
                    <a:pt x="244" y="396"/>
                  </a:cubicBezTo>
                  <a:cubicBezTo>
                    <a:pt x="146" y="396"/>
                    <a:pt x="45" y="459"/>
                    <a:pt x="38" y="585"/>
                  </a:cubicBezTo>
                  <a:cubicBezTo>
                    <a:pt x="0" y="1237"/>
                    <a:pt x="40" y="1875"/>
                    <a:pt x="153" y="2518"/>
                  </a:cubicBezTo>
                  <a:cubicBezTo>
                    <a:pt x="169" y="2607"/>
                    <a:pt x="262" y="2657"/>
                    <a:pt x="344" y="2662"/>
                  </a:cubicBezTo>
                  <a:cubicBezTo>
                    <a:pt x="416" y="2667"/>
                    <a:pt x="490" y="2670"/>
                    <a:pt x="566" y="2670"/>
                  </a:cubicBezTo>
                  <a:cubicBezTo>
                    <a:pt x="1174" y="2670"/>
                    <a:pt x="1863" y="2484"/>
                    <a:pt x="1850" y="1746"/>
                  </a:cubicBezTo>
                  <a:cubicBezTo>
                    <a:pt x="1848" y="1652"/>
                    <a:pt x="1787" y="1590"/>
                    <a:pt x="1705" y="1557"/>
                  </a:cubicBezTo>
                  <a:cubicBezTo>
                    <a:pt x="1578" y="1506"/>
                    <a:pt x="1452" y="1455"/>
                    <a:pt x="1325" y="1403"/>
                  </a:cubicBezTo>
                  <a:lnTo>
                    <a:pt x="1325" y="1403"/>
                  </a:lnTo>
                  <a:cubicBezTo>
                    <a:pt x="1618" y="1264"/>
                    <a:pt x="1852" y="1010"/>
                    <a:pt x="1976" y="670"/>
                  </a:cubicBezTo>
                  <a:cubicBezTo>
                    <a:pt x="2004" y="588"/>
                    <a:pt x="1956" y="486"/>
                    <a:pt x="1884" y="448"/>
                  </a:cubicBezTo>
                  <a:cubicBezTo>
                    <a:pt x="1426" y="190"/>
                    <a:pt x="949" y="47"/>
                    <a:pt x="425" y="1"/>
                  </a:cubicBezTo>
                  <a:cubicBezTo>
                    <a:pt x="419" y="1"/>
                    <a:pt x="412" y="0"/>
                    <a:pt x="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55"/>
            <p:cNvSpPr/>
            <p:nvPr/>
          </p:nvSpPr>
          <p:spPr>
            <a:xfrm>
              <a:off x="2728063" y="3992675"/>
              <a:ext cx="45650" cy="16200"/>
            </a:xfrm>
            <a:custGeom>
              <a:avLst/>
              <a:gdLst/>
              <a:ahLst/>
              <a:cxnLst/>
              <a:rect l="l" t="t" r="r" b="b"/>
              <a:pathLst>
                <a:path w="1826" h="648" extrusionOk="0">
                  <a:moveTo>
                    <a:pt x="573" y="0"/>
                  </a:moveTo>
                  <a:cubicBezTo>
                    <a:pt x="463" y="0"/>
                    <a:pt x="352" y="8"/>
                    <a:pt x="240" y="24"/>
                  </a:cubicBezTo>
                  <a:cubicBezTo>
                    <a:pt x="0" y="57"/>
                    <a:pt x="86" y="405"/>
                    <a:pt x="312" y="405"/>
                  </a:cubicBezTo>
                  <a:cubicBezTo>
                    <a:pt x="322" y="405"/>
                    <a:pt x="332" y="405"/>
                    <a:pt x="343" y="403"/>
                  </a:cubicBezTo>
                  <a:cubicBezTo>
                    <a:pt x="421" y="392"/>
                    <a:pt x="498" y="387"/>
                    <a:pt x="575" y="387"/>
                  </a:cubicBezTo>
                  <a:cubicBezTo>
                    <a:pt x="877" y="387"/>
                    <a:pt x="1170" y="469"/>
                    <a:pt x="1438" y="621"/>
                  </a:cubicBezTo>
                  <a:cubicBezTo>
                    <a:pt x="1471" y="640"/>
                    <a:pt x="1504" y="648"/>
                    <a:pt x="1535" y="648"/>
                  </a:cubicBezTo>
                  <a:cubicBezTo>
                    <a:pt x="1710" y="648"/>
                    <a:pt x="1826" y="387"/>
                    <a:pt x="1637" y="280"/>
                  </a:cubicBezTo>
                  <a:cubicBezTo>
                    <a:pt x="1301" y="91"/>
                    <a:pt x="944" y="0"/>
                    <a:pt x="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55"/>
            <p:cNvSpPr/>
            <p:nvPr/>
          </p:nvSpPr>
          <p:spPr>
            <a:xfrm>
              <a:off x="2734338" y="4017625"/>
              <a:ext cx="39325" cy="13475"/>
            </a:xfrm>
            <a:custGeom>
              <a:avLst/>
              <a:gdLst/>
              <a:ahLst/>
              <a:cxnLst/>
              <a:rect l="l" t="t" r="r" b="b"/>
              <a:pathLst>
                <a:path w="1573" h="539" extrusionOk="0">
                  <a:moveTo>
                    <a:pt x="1265" y="1"/>
                  </a:moveTo>
                  <a:cubicBezTo>
                    <a:pt x="1253" y="1"/>
                    <a:pt x="1241" y="2"/>
                    <a:pt x="1229" y="4"/>
                  </a:cubicBezTo>
                  <a:cubicBezTo>
                    <a:pt x="898" y="55"/>
                    <a:pt x="569" y="105"/>
                    <a:pt x="237" y="157"/>
                  </a:cubicBezTo>
                  <a:cubicBezTo>
                    <a:pt x="1" y="194"/>
                    <a:pt x="84" y="539"/>
                    <a:pt x="307" y="539"/>
                  </a:cubicBezTo>
                  <a:cubicBezTo>
                    <a:pt x="319" y="539"/>
                    <a:pt x="331" y="538"/>
                    <a:pt x="343" y="536"/>
                  </a:cubicBezTo>
                  <a:cubicBezTo>
                    <a:pt x="673" y="485"/>
                    <a:pt x="1003" y="434"/>
                    <a:pt x="1335" y="383"/>
                  </a:cubicBezTo>
                  <a:cubicBezTo>
                    <a:pt x="1573" y="345"/>
                    <a:pt x="1488" y="1"/>
                    <a:pt x="1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55"/>
            <p:cNvSpPr/>
            <p:nvPr/>
          </p:nvSpPr>
          <p:spPr>
            <a:xfrm>
              <a:off x="2842138" y="3977925"/>
              <a:ext cx="57950" cy="91875"/>
            </a:xfrm>
            <a:custGeom>
              <a:avLst/>
              <a:gdLst/>
              <a:ahLst/>
              <a:cxnLst/>
              <a:rect l="l" t="t" r="r" b="b"/>
              <a:pathLst>
                <a:path w="2318" h="3675" extrusionOk="0">
                  <a:moveTo>
                    <a:pt x="1304" y="483"/>
                  </a:moveTo>
                  <a:cubicBezTo>
                    <a:pt x="1399" y="483"/>
                    <a:pt x="1505" y="503"/>
                    <a:pt x="1621" y="542"/>
                  </a:cubicBezTo>
                  <a:cubicBezTo>
                    <a:pt x="1649" y="588"/>
                    <a:pt x="1687" y="615"/>
                    <a:pt x="1727" y="627"/>
                  </a:cubicBezTo>
                  <a:lnTo>
                    <a:pt x="1727" y="627"/>
                  </a:lnTo>
                  <a:cubicBezTo>
                    <a:pt x="1712" y="655"/>
                    <a:pt x="1704" y="687"/>
                    <a:pt x="1708" y="726"/>
                  </a:cubicBezTo>
                  <a:cubicBezTo>
                    <a:pt x="1712" y="743"/>
                    <a:pt x="1715" y="760"/>
                    <a:pt x="1718" y="777"/>
                  </a:cubicBezTo>
                  <a:lnTo>
                    <a:pt x="1718" y="777"/>
                  </a:lnTo>
                  <a:cubicBezTo>
                    <a:pt x="1717" y="777"/>
                    <a:pt x="1715" y="777"/>
                    <a:pt x="1714" y="777"/>
                  </a:cubicBezTo>
                  <a:cubicBezTo>
                    <a:pt x="1718" y="805"/>
                    <a:pt x="1722" y="833"/>
                    <a:pt x="1727" y="861"/>
                  </a:cubicBezTo>
                  <a:lnTo>
                    <a:pt x="1727" y="861"/>
                  </a:lnTo>
                  <a:cubicBezTo>
                    <a:pt x="1732" y="998"/>
                    <a:pt x="1696" y="1131"/>
                    <a:pt x="1619" y="1261"/>
                  </a:cubicBezTo>
                  <a:cubicBezTo>
                    <a:pt x="1526" y="1447"/>
                    <a:pt x="1428" y="1541"/>
                    <a:pt x="1326" y="1541"/>
                  </a:cubicBezTo>
                  <a:cubicBezTo>
                    <a:pt x="1226" y="1541"/>
                    <a:pt x="1121" y="1451"/>
                    <a:pt x="1011" y="1271"/>
                  </a:cubicBezTo>
                  <a:cubicBezTo>
                    <a:pt x="663" y="1171"/>
                    <a:pt x="590" y="1026"/>
                    <a:pt x="786" y="836"/>
                  </a:cubicBezTo>
                  <a:cubicBezTo>
                    <a:pt x="897" y="601"/>
                    <a:pt x="1070" y="483"/>
                    <a:pt x="1304" y="483"/>
                  </a:cubicBezTo>
                  <a:close/>
                  <a:moveTo>
                    <a:pt x="1390" y="0"/>
                  </a:moveTo>
                  <a:cubicBezTo>
                    <a:pt x="745" y="0"/>
                    <a:pt x="0" y="905"/>
                    <a:pt x="224" y="1529"/>
                  </a:cubicBezTo>
                  <a:cubicBezTo>
                    <a:pt x="344" y="1864"/>
                    <a:pt x="681" y="2023"/>
                    <a:pt x="1017" y="2023"/>
                  </a:cubicBezTo>
                  <a:cubicBezTo>
                    <a:pt x="1137" y="2023"/>
                    <a:pt x="1258" y="2002"/>
                    <a:pt x="1367" y="1962"/>
                  </a:cubicBezTo>
                  <a:cubicBezTo>
                    <a:pt x="1540" y="1898"/>
                    <a:pt x="1687" y="1796"/>
                    <a:pt x="1803" y="1668"/>
                  </a:cubicBezTo>
                  <a:lnTo>
                    <a:pt x="1803" y="1668"/>
                  </a:lnTo>
                  <a:cubicBezTo>
                    <a:pt x="1815" y="2356"/>
                    <a:pt x="1648" y="3039"/>
                    <a:pt x="912" y="3284"/>
                  </a:cubicBezTo>
                  <a:cubicBezTo>
                    <a:pt x="696" y="3357"/>
                    <a:pt x="759" y="3674"/>
                    <a:pt x="952" y="3674"/>
                  </a:cubicBezTo>
                  <a:cubicBezTo>
                    <a:pt x="973" y="3674"/>
                    <a:pt x="995" y="3671"/>
                    <a:pt x="1018" y="3663"/>
                  </a:cubicBezTo>
                  <a:cubicBezTo>
                    <a:pt x="2318" y="3231"/>
                    <a:pt x="2268" y="1793"/>
                    <a:pt x="2095" y="674"/>
                  </a:cubicBezTo>
                  <a:cubicBezTo>
                    <a:pt x="2082" y="597"/>
                    <a:pt x="2028" y="553"/>
                    <a:pt x="1963" y="539"/>
                  </a:cubicBezTo>
                  <a:lnTo>
                    <a:pt x="1963" y="539"/>
                  </a:lnTo>
                  <a:cubicBezTo>
                    <a:pt x="1998" y="486"/>
                    <a:pt x="2006" y="416"/>
                    <a:pt x="1961" y="345"/>
                  </a:cubicBezTo>
                  <a:cubicBezTo>
                    <a:pt x="1808" y="101"/>
                    <a:pt x="1605" y="0"/>
                    <a:pt x="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55"/>
            <p:cNvSpPr/>
            <p:nvPr/>
          </p:nvSpPr>
          <p:spPr>
            <a:xfrm>
              <a:off x="2927888" y="3972425"/>
              <a:ext cx="216225" cy="104850"/>
            </a:xfrm>
            <a:custGeom>
              <a:avLst/>
              <a:gdLst/>
              <a:ahLst/>
              <a:cxnLst/>
              <a:rect l="l" t="t" r="r" b="b"/>
              <a:pathLst>
                <a:path w="8649" h="4194" extrusionOk="0">
                  <a:moveTo>
                    <a:pt x="8400" y="1"/>
                  </a:moveTo>
                  <a:cubicBezTo>
                    <a:pt x="8398" y="1"/>
                    <a:pt x="8396" y="1"/>
                    <a:pt x="8393" y="1"/>
                  </a:cubicBezTo>
                  <a:cubicBezTo>
                    <a:pt x="6136" y="64"/>
                    <a:pt x="3878" y="128"/>
                    <a:pt x="1619" y="190"/>
                  </a:cubicBezTo>
                  <a:cubicBezTo>
                    <a:pt x="1508" y="194"/>
                    <a:pt x="1429" y="278"/>
                    <a:pt x="1422" y="387"/>
                  </a:cubicBezTo>
                  <a:cubicBezTo>
                    <a:pt x="1361" y="1310"/>
                    <a:pt x="1303" y="2233"/>
                    <a:pt x="1243" y="3155"/>
                  </a:cubicBezTo>
                  <a:lnTo>
                    <a:pt x="1243" y="3155"/>
                  </a:lnTo>
                  <a:cubicBezTo>
                    <a:pt x="964" y="2495"/>
                    <a:pt x="685" y="1834"/>
                    <a:pt x="405" y="1175"/>
                  </a:cubicBezTo>
                  <a:cubicBezTo>
                    <a:pt x="375" y="1102"/>
                    <a:pt x="321" y="1072"/>
                    <a:pt x="264" y="1072"/>
                  </a:cubicBezTo>
                  <a:cubicBezTo>
                    <a:pt x="139" y="1072"/>
                    <a:pt x="0" y="1217"/>
                    <a:pt x="66" y="1375"/>
                  </a:cubicBezTo>
                  <a:cubicBezTo>
                    <a:pt x="448" y="2280"/>
                    <a:pt x="832" y="3187"/>
                    <a:pt x="1216" y="4093"/>
                  </a:cubicBezTo>
                  <a:cubicBezTo>
                    <a:pt x="1245" y="4165"/>
                    <a:pt x="1300" y="4194"/>
                    <a:pt x="1358" y="4194"/>
                  </a:cubicBezTo>
                  <a:cubicBezTo>
                    <a:pt x="1461" y="4194"/>
                    <a:pt x="1575" y="4104"/>
                    <a:pt x="1582" y="3993"/>
                  </a:cubicBezTo>
                  <a:cubicBezTo>
                    <a:pt x="1628" y="3272"/>
                    <a:pt x="1675" y="2550"/>
                    <a:pt x="1722" y="1829"/>
                  </a:cubicBezTo>
                  <a:cubicBezTo>
                    <a:pt x="1734" y="1656"/>
                    <a:pt x="1698" y="888"/>
                    <a:pt x="1792" y="747"/>
                  </a:cubicBezTo>
                  <a:cubicBezTo>
                    <a:pt x="1910" y="575"/>
                    <a:pt x="2101" y="545"/>
                    <a:pt x="2297" y="545"/>
                  </a:cubicBezTo>
                  <a:cubicBezTo>
                    <a:pt x="2404" y="545"/>
                    <a:pt x="2512" y="554"/>
                    <a:pt x="2611" y="554"/>
                  </a:cubicBezTo>
                  <a:cubicBezTo>
                    <a:pt x="2625" y="554"/>
                    <a:pt x="2639" y="554"/>
                    <a:pt x="2653" y="553"/>
                  </a:cubicBezTo>
                  <a:cubicBezTo>
                    <a:pt x="3323" y="536"/>
                    <a:pt x="3990" y="516"/>
                    <a:pt x="4660" y="497"/>
                  </a:cubicBezTo>
                  <a:cubicBezTo>
                    <a:pt x="5905" y="465"/>
                    <a:pt x="7148" y="429"/>
                    <a:pt x="8393" y="394"/>
                  </a:cubicBezTo>
                  <a:cubicBezTo>
                    <a:pt x="8644" y="387"/>
                    <a:pt x="8648" y="1"/>
                    <a:pt x="8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55"/>
            <p:cNvSpPr/>
            <p:nvPr/>
          </p:nvSpPr>
          <p:spPr>
            <a:xfrm>
              <a:off x="3019538" y="4011725"/>
              <a:ext cx="9875" cy="59300"/>
            </a:xfrm>
            <a:custGeom>
              <a:avLst/>
              <a:gdLst/>
              <a:ahLst/>
              <a:cxnLst/>
              <a:rect l="l" t="t" r="r" b="b"/>
              <a:pathLst>
                <a:path w="395" h="2372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2181"/>
                  </a:lnTo>
                  <a:cubicBezTo>
                    <a:pt x="0" y="2308"/>
                    <a:pt x="99" y="2372"/>
                    <a:pt x="197" y="2372"/>
                  </a:cubicBezTo>
                  <a:cubicBezTo>
                    <a:pt x="296" y="2372"/>
                    <a:pt x="394" y="2308"/>
                    <a:pt x="394" y="2181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55"/>
            <p:cNvSpPr/>
            <p:nvPr/>
          </p:nvSpPr>
          <p:spPr>
            <a:xfrm>
              <a:off x="3044763" y="4011275"/>
              <a:ext cx="60475" cy="62700"/>
            </a:xfrm>
            <a:custGeom>
              <a:avLst/>
              <a:gdLst/>
              <a:ahLst/>
              <a:cxnLst/>
              <a:rect l="l" t="t" r="r" b="b"/>
              <a:pathLst>
                <a:path w="2419" h="2508" extrusionOk="0">
                  <a:moveTo>
                    <a:pt x="715" y="1"/>
                  </a:moveTo>
                  <a:cubicBezTo>
                    <a:pt x="460" y="1"/>
                    <a:pt x="212" y="122"/>
                    <a:pt x="79" y="386"/>
                  </a:cubicBezTo>
                  <a:cubicBezTo>
                    <a:pt x="1" y="540"/>
                    <a:pt x="137" y="683"/>
                    <a:pt x="268" y="683"/>
                  </a:cubicBezTo>
                  <a:cubicBezTo>
                    <a:pt x="327" y="683"/>
                    <a:pt x="384" y="654"/>
                    <a:pt x="420" y="583"/>
                  </a:cubicBezTo>
                  <a:cubicBezTo>
                    <a:pt x="483" y="457"/>
                    <a:pt x="604" y="391"/>
                    <a:pt x="731" y="391"/>
                  </a:cubicBezTo>
                  <a:cubicBezTo>
                    <a:pt x="801" y="391"/>
                    <a:pt x="873" y="411"/>
                    <a:pt x="938" y="451"/>
                  </a:cubicBezTo>
                  <a:cubicBezTo>
                    <a:pt x="1153" y="581"/>
                    <a:pt x="1202" y="866"/>
                    <a:pt x="1153" y="1099"/>
                  </a:cubicBezTo>
                  <a:cubicBezTo>
                    <a:pt x="1073" y="1496"/>
                    <a:pt x="752" y="1792"/>
                    <a:pt x="474" y="2063"/>
                  </a:cubicBezTo>
                  <a:cubicBezTo>
                    <a:pt x="346" y="2187"/>
                    <a:pt x="450" y="2386"/>
                    <a:pt x="615" y="2399"/>
                  </a:cubicBezTo>
                  <a:lnTo>
                    <a:pt x="2166" y="2507"/>
                  </a:lnTo>
                  <a:cubicBezTo>
                    <a:pt x="2172" y="2507"/>
                    <a:pt x="2177" y="2507"/>
                    <a:pt x="2182" y="2507"/>
                  </a:cubicBezTo>
                  <a:cubicBezTo>
                    <a:pt x="2418" y="2507"/>
                    <a:pt x="2413" y="2130"/>
                    <a:pt x="2166" y="2113"/>
                  </a:cubicBezTo>
                  <a:lnTo>
                    <a:pt x="1046" y="2035"/>
                  </a:lnTo>
                  <a:lnTo>
                    <a:pt x="1046" y="2035"/>
                  </a:lnTo>
                  <a:cubicBezTo>
                    <a:pt x="1440" y="1583"/>
                    <a:pt x="1763" y="1005"/>
                    <a:pt x="1445" y="424"/>
                  </a:cubicBezTo>
                  <a:cubicBezTo>
                    <a:pt x="1295" y="152"/>
                    <a:pt x="1001" y="1"/>
                    <a:pt x="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18" name="Google Shape;3818;p55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9936233" y="1995285"/>
            <a:ext cx="1513267" cy="1322233"/>
            <a:chOff x="7452175" y="1496463"/>
            <a:chExt cx="1134950" cy="991675"/>
          </a:xfrm>
        </p:grpSpPr>
        <p:sp>
          <p:nvSpPr>
            <p:cNvPr id="3819" name="Google Shape;3819;p55"/>
            <p:cNvSpPr/>
            <p:nvPr/>
          </p:nvSpPr>
          <p:spPr>
            <a:xfrm>
              <a:off x="7453375" y="150773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7471350" y="149646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7452175" y="178901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7456575" y="17734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7506725" y="180871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7473275" y="180263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7488525" y="18133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7556075" y="18435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7522675" y="1837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7537925" y="1848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7605525" y="18783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7572075" y="18722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7587350" y="188296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7654925" y="19130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7621450" y="1907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7636750" y="19177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7704300" y="19479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7670900" y="1941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7686175" y="1952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7753725" y="198271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7720300" y="19765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7735550" y="1987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7803100" y="20174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7769700" y="2011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7784950" y="2022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7852525" y="205221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7819100" y="20461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7834350" y="20569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7901925" y="20870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7868525" y="20809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7883750" y="209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7951300" y="21218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7917900" y="2115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7933175" y="2126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000725" y="21566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7967300" y="2150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7982550" y="2161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050100" y="21914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016700" y="2185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031950" y="21960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099500" y="222623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066100" y="22201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081350" y="2230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48950" y="226096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15475" y="22548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30750" y="226563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8300" y="2295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64900" y="2289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180200" y="230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47750" y="233058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14300" y="23245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29550" y="2335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97100" y="2365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63700" y="235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78975" y="23700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346500" y="24001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313100" y="23940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328375" y="24048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395950" y="24349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362475" y="2428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377775" y="2439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046250" y="196016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041200" y="196511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82" name="Google Shape;3882;p55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254138" y="1986176"/>
            <a:ext cx="994241" cy="1239627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6" name="Google Shape;3896;p55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2281033" y="395637"/>
            <a:ext cx="2364211" cy="1091545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avLst/>
              <a:gdLst/>
              <a:ahLst/>
              <a:cxnLst/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avLst/>
              <a:gdLst/>
              <a:ahLst/>
              <a:cxnLst/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avLst/>
              <a:gdLst/>
              <a:ahLst/>
              <a:cxnLst/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avLst/>
              <a:gdLst/>
              <a:ahLst/>
              <a:cxnLst/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avLst/>
              <a:gdLst/>
              <a:ahLst/>
              <a:cxnLst/>
              <a:rect l="l" t="t" r="r" b="b"/>
              <a:pathLst>
                <a:path w="1259" h="907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avLst/>
              <a:gdLst/>
              <a:ahLst/>
              <a:cxnLst/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avLst/>
              <a:gdLst/>
              <a:ahLst/>
              <a:cxnLst/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avLst/>
              <a:gdLst/>
              <a:ahLst/>
              <a:cxnLst/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avLst/>
              <a:gdLst/>
              <a:ahLst/>
              <a:cxnLst/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avLst/>
              <a:gdLst/>
              <a:ahLst/>
              <a:cxnLst/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avLst/>
              <a:gdLst/>
              <a:ahLst/>
              <a:cxnLst/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avLst/>
              <a:gdLst/>
              <a:ahLst/>
              <a:cxnLst/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avLst/>
              <a:gdLst/>
              <a:ahLst/>
              <a:cxnLst/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avLst/>
              <a:gdLst/>
              <a:ahLst/>
              <a:cxnLst/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avLst/>
              <a:gdLst/>
              <a:ahLst/>
              <a:cxnLst/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avLst/>
              <a:gdLst/>
              <a:ahLst/>
              <a:cxnLst/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avLst/>
              <a:gdLst/>
              <a:ahLst/>
              <a:cxnLst/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avLst/>
              <a:gdLst/>
              <a:ahLst/>
              <a:cxnLst/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avLst/>
              <a:gdLst/>
              <a:ahLst/>
              <a:cxnLst/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avLst/>
              <a:gdLst/>
              <a:ahLst/>
              <a:cxnLst/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avLst/>
              <a:gdLst/>
              <a:ahLst/>
              <a:cxnLst/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avLst/>
              <a:gdLst/>
              <a:ahLst/>
              <a:cxnLst/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avLst/>
              <a:gdLst/>
              <a:ahLst/>
              <a:cxnLst/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avLst/>
              <a:gdLst/>
              <a:ahLst/>
              <a:cxnLst/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avLst/>
              <a:gdLst/>
              <a:ahLst/>
              <a:cxnLst/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avLst/>
              <a:gdLst/>
              <a:ahLst/>
              <a:cxnLst/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avLst/>
              <a:gdLst/>
              <a:ahLst/>
              <a:cxnLst/>
              <a:rect l="l" t="t" r="r" b="b"/>
              <a:pathLst>
                <a:path w="1007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avLst/>
              <a:gdLst/>
              <a:ahLst/>
              <a:cxnLst/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avLst/>
              <a:gdLst/>
              <a:ahLst/>
              <a:cxnLst/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avLst/>
              <a:gdLst/>
              <a:ahLst/>
              <a:cxnLst/>
              <a:rect l="l" t="t" r="r" b="b"/>
              <a:pathLst>
                <a:path w="907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avLst/>
              <a:gdLst/>
              <a:ahLst/>
              <a:cxnLst/>
              <a:rect l="l" t="t" r="r" b="b"/>
              <a:pathLst>
                <a:path w="848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avLst/>
              <a:gdLst/>
              <a:ahLst/>
              <a:cxnLst/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29" name="Google Shape;3929;p55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2030351" y="4253001"/>
            <a:ext cx="497500" cy="460167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69714B-BD4B-E790-17B6-0BFB48A9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67" y="682771"/>
            <a:ext cx="3966694" cy="7896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286862-4794-18E6-596F-C7BDFD7248F6}"/>
              </a:ext>
            </a:extLst>
          </p:cNvPr>
          <p:cNvSpPr txBox="1"/>
          <p:nvPr/>
        </p:nvSpPr>
        <p:spPr>
          <a:xfrm>
            <a:off x="775772" y="1971720"/>
            <a:ext cx="11078337" cy="375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b="1" u="sng" kern="1100" spc="-15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400" b="1" u="sng" kern="1100" spc="-15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400" b="1" kern="1100" spc="-15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400" b="1" kern="1100" spc="-15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400" kern="1100" spc="-1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</a:t>
            </a:r>
            <a:r>
              <a:rPr lang="vi-VN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ngẫu nhiên một số tự nhiên nhỏ hơn </a:t>
            </a:r>
            <a:r>
              <a:rPr lang="en-US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vi-VN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Tìm số phần tử của tập hợp </a:t>
            </a:r>
            <a:r>
              <a:rPr lang="en-US" sz="3400" i="1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 các kết quả có thể xảy ra đối với số tự nhiên được viết ra.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Tính xác suất của biến cố “Số tự nhiên được viết ra là số chẵn”.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Tính xác suất của biến cố “Số tự nhiên được viết ra là số lẻ”.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Tính xác suất của biến cố “Số tự nhiên được viết ra là bội của  </a:t>
            </a:r>
            <a:r>
              <a:rPr lang="en-US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400" kern="1100" spc="-1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70D2A2-3806-977E-2A83-56ADB0882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017" y="378417"/>
            <a:ext cx="1093983" cy="10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0EF8E2E-CD70-F1A6-4FE2-34EA1C3CC2DF}"/>
                  </a:ext>
                </a:extLst>
              </p:cNvPr>
              <p:cNvSpPr txBox="1"/>
              <p:nvPr/>
            </p:nvSpPr>
            <p:spPr>
              <a:xfrm>
                <a:off x="959999" y="2499827"/>
                <a:ext cx="10400259" cy="3275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spc="-15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{0; 1; 2; 3;…; 19}. </a:t>
                </a:r>
                <a:r>
                  <a:rPr lang="en-US" sz="3200" spc="-15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5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5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</a:t>
                </a:r>
                <a:r>
                  <a:rPr lang="en-US" sz="3200" spc="-15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5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spc="-15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Các kết quả thuận lợi cho biến cố “Số tự nhiên được viết ra là số chẵn” là: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0; 2; 4;…; 18.</a:t>
                </a: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spc="-15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ó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  <a:r>
                  <a:rPr lang="vi-VN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kết quả thuận lợi cho biến cố đó</a:t>
                </a:r>
                <a:r>
                  <a:rPr lang="vi-VN" sz="3200" spc="-15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en-US" sz="3200" spc="-150" dirty="0">
                  <a:solidFill>
                    <a:srgbClr val="00206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spc="-15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spc="-15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 suất </a:t>
                </a:r>
                <a:r>
                  <a:rPr lang="vi-VN" sz="3200" spc="-15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biến cố “Số tự nhiên được viết ra là số chẵn” là</a:t>
                </a:r>
                <a:r>
                  <a:rPr lang="en-US" sz="3200" spc="-15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spc="-15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pc="-15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pc="-15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pc="-15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pc="-15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pc="-15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pc="-15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pc="-15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spc="-15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0EF8E2E-CD70-F1A6-4FE2-34EA1C3C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99" y="2499827"/>
                <a:ext cx="10400259" cy="3275256"/>
              </a:xfrm>
              <a:prstGeom prst="rect">
                <a:avLst/>
              </a:prstGeom>
              <a:blipFill>
                <a:blip r:embed="rId2"/>
                <a:stretch>
                  <a:fillRect l="-1465" t="-2607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D16A34-3AB3-113C-8D9E-BABC1CCBB19C}"/>
              </a:ext>
            </a:extLst>
          </p:cNvPr>
          <p:cNvSpPr txBox="1"/>
          <p:nvPr/>
        </p:nvSpPr>
        <p:spPr>
          <a:xfrm>
            <a:off x="3779634" y="1693726"/>
            <a:ext cx="406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lang="en-US" sz="3200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69714B-BD4B-E790-17B6-0BFB48A9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67" y="682771"/>
            <a:ext cx="3966694" cy="7896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5373036" y="1002165"/>
            <a:ext cx="1446000" cy="1446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3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3189200" y="2873058"/>
            <a:ext cx="5813600" cy="28172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5" name="Google Shape;1735;p43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 idx="2"/>
          </p:nvPr>
        </p:nvSpPr>
        <p:spPr>
          <a:xfrm>
            <a:off x="4885600" y="1163967"/>
            <a:ext cx="24208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37" name="Google Shape;1737;p43" descr="OPL20U25GSXzBJYl68kk8uQGfFKzs7yb1M4KJWUiLk6ZEvGF+qCIPSnY57AbBFCvTW2023.15.85+K4lPs7H94VUqPe2XwIsfPRnrXQE//QTEXxb8/8N4CNc6FpgZahzpTjFhMzSA7T/nHJa11DE8Ng2TP3iAmRczFlmslSuUNOgUeb6yRvs0="/>
          <p:cNvCxnSpPr>
            <a:stCxn id="1733" idx="4"/>
            <a:endCxn id="1734" idx="0"/>
          </p:cNvCxnSpPr>
          <p:nvPr/>
        </p:nvCxnSpPr>
        <p:spPr>
          <a:xfrm flipH="1">
            <a:off x="6096000" y="2448165"/>
            <a:ext cx="36" cy="42489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2808998" y="1002163"/>
            <a:ext cx="1553977" cy="1338173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505467" y="3771384"/>
            <a:ext cx="1085867" cy="1457333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4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2666172" y="4521239"/>
            <a:ext cx="994241" cy="1239627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143784" y="1547585"/>
            <a:ext cx="655133" cy="1065967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4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711251" y="3602901"/>
            <a:ext cx="497500" cy="460167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9" name="Google Shape;1829;p4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0983251" y="4357485"/>
            <a:ext cx="497500" cy="460167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8442449" y="1017141"/>
            <a:ext cx="1148872" cy="1003780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0EF8E2E-CD70-F1A6-4FE2-34EA1C3CC2DF}"/>
                  </a:ext>
                </a:extLst>
              </p:cNvPr>
              <p:cNvSpPr txBox="1"/>
              <p:nvPr/>
            </p:nvSpPr>
            <p:spPr>
              <a:xfrm>
                <a:off x="616226" y="1882063"/>
                <a:ext cx="11439939" cy="3275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kết quả thuận lợi cho biến cố “Số tự nhiên được viết ra là số lẻ” 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1; 3; 5; …; 19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C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ó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kết quả thuận lợi cho biến cố đó. 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X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 suất của biến cố “Số tự nhiên được viết ra là số lẻ” 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0EF8E2E-CD70-F1A6-4FE2-34EA1C3C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6" y="1882063"/>
                <a:ext cx="11439939" cy="3275256"/>
              </a:xfrm>
              <a:prstGeom prst="rect">
                <a:avLst/>
              </a:prstGeom>
              <a:blipFill>
                <a:blip r:embed="rId2"/>
                <a:stretch>
                  <a:fillRect l="-1332" t="-2607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69714B-BD4B-E790-17B6-0BFB48A9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67" y="682771"/>
            <a:ext cx="3966694" cy="7896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0EF8E2E-CD70-F1A6-4FE2-34EA1C3CC2DF}"/>
                  </a:ext>
                </a:extLst>
              </p:cNvPr>
              <p:cNvSpPr txBox="1"/>
              <p:nvPr/>
            </p:nvSpPr>
            <p:spPr>
              <a:xfrm>
                <a:off x="1050152" y="1584101"/>
                <a:ext cx="10807280" cy="3802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kết quả thuận lợi cho biến cố “Số tự nhiên được viết ra là bội của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là: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0; 4; 8; 12; 16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kết quả thuận lợi cho biến cố đó. 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X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 suất của biến cố “Số tự nhiên được viết ra là bội của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là: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0EF8E2E-CD70-F1A6-4FE2-34EA1C3C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52" y="1584101"/>
                <a:ext cx="10807280" cy="3802195"/>
              </a:xfrm>
              <a:prstGeom prst="rect">
                <a:avLst/>
              </a:prstGeom>
              <a:blipFill>
                <a:blip r:embed="rId2"/>
                <a:stretch>
                  <a:fillRect l="-1410" t="-2244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69714B-BD4B-E790-17B6-0BFB48A9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67" y="682771"/>
            <a:ext cx="3966694" cy="7896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" name="Google Shape;4792;p6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555024" y="3103298"/>
            <a:ext cx="1446000" cy="1446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3" name="Google Shape;4793;p63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3210300" y="2446267"/>
            <a:ext cx="3745767" cy="28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br>
              <a:rPr lang="en" sz="5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95" name="Google Shape;4795;p63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 idx="2"/>
          </p:nvPr>
        </p:nvSpPr>
        <p:spPr>
          <a:xfrm>
            <a:off x="7555024" y="3131589"/>
            <a:ext cx="14460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96" name="Google Shape;4796;p63" descr="OPL20U25GSXzBJYl68kk8uQGfFKzs7yb1M4KJWUiLk6ZEvGF+qCIPSnY57AbBFCvTW2023.15.85+K4lPs7H94VUqPe2XwIsfPRnrXQE//QTEXxb8/8N4CNc6FpgZahzpTjFhMzSA7T/nHJa11DE8Ng2TP3iAmRczFlmslSuUNOgUeb6yRvs0="/>
          <p:cNvCxnSpPr>
            <a:stCxn id="4792" idx="2"/>
          </p:cNvCxnSpPr>
          <p:nvPr/>
        </p:nvCxnSpPr>
        <p:spPr>
          <a:xfrm rot="10800000">
            <a:off x="7175824" y="3826298"/>
            <a:ext cx="37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68" name="Google Shape;4868;p6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837850" y="972868"/>
            <a:ext cx="994241" cy="1239627"/>
            <a:chOff x="6229978" y="3193094"/>
            <a:chExt cx="745681" cy="929720"/>
          </a:xfrm>
        </p:grpSpPr>
        <p:sp>
          <p:nvSpPr>
            <p:cNvPr id="4869" name="Google Shape;4869;p63"/>
            <p:cNvSpPr/>
            <p:nvPr/>
          </p:nvSpPr>
          <p:spPr>
            <a:xfrm rot="961257">
              <a:off x="6734402" y="3219470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63"/>
            <p:cNvSpPr/>
            <p:nvPr/>
          </p:nvSpPr>
          <p:spPr>
            <a:xfrm rot="961257">
              <a:off x="6729779" y="3252851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63"/>
            <p:cNvSpPr/>
            <p:nvPr/>
          </p:nvSpPr>
          <p:spPr>
            <a:xfrm rot="961257">
              <a:off x="6850213" y="3231318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63"/>
            <p:cNvSpPr/>
            <p:nvPr/>
          </p:nvSpPr>
          <p:spPr>
            <a:xfrm rot="961257">
              <a:off x="6264068" y="3868932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63"/>
            <p:cNvSpPr/>
            <p:nvPr/>
          </p:nvSpPr>
          <p:spPr>
            <a:xfrm rot="961257">
              <a:off x="6286475" y="3973866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63"/>
            <p:cNvSpPr/>
            <p:nvPr/>
          </p:nvSpPr>
          <p:spPr>
            <a:xfrm rot="961257">
              <a:off x="6359728" y="4043049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63"/>
            <p:cNvSpPr/>
            <p:nvPr/>
          </p:nvSpPr>
          <p:spPr>
            <a:xfrm rot="961257">
              <a:off x="6374106" y="3283413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63"/>
            <p:cNvSpPr/>
            <p:nvPr/>
          </p:nvSpPr>
          <p:spPr>
            <a:xfrm rot="961257">
              <a:off x="6453905" y="3311564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63"/>
            <p:cNvSpPr/>
            <p:nvPr/>
          </p:nvSpPr>
          <p:spPr>
            <a:xfrm rot="961257">
              <a:off x="6722518" y="3228371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63"/>
            <p:cNvSpPr/>
            <p:nvPr/>
          </p:nvSpPr>
          <p:spPr>
            <a:xfrm rot="961257">
              <a:off x="6843407" y="3206973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63"/>
            <p:cNvSpPr/>
            <p:nvPr/>
          </p:nvSpPr>
          <p:spPr>
            <a:xfrm rot="961257">
              <a:off x="6246944" y="3914831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63"/>
            <p:cNvSpPr/>
            <p:nvPr/>
          </p:nvSpPr>
          <p:spPr>
            <a:xfrm rot="961257">
              <a:off x="6367095" y="3259003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63"/>
            <p:cNvSpPr/>
            <p:nvPr/>
          </p:nvSpPr>
          <p:spPr>
            <a:xfrm rot="961257">
              <a:off x="6447269" y="3287285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2" name="Google Shape;4882;p6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6146200" y="5420905"/>
            <a:ext cx="497500" cy="460167"/>
            <a:chOff x="2262475" y="4005950"/>
            <a:chExt cx="373125" cy="345125"/>
          </a:xfrm>
        </p:grpSpPr>
        <p:sp>
          <p:nvSpPr>
            <p:cNvPr id="4883" name="Google Shape;4883;p63"/>
            <p:cNvSpPr/>
            <p:nvPr/>
          </p:nvSpPr>
          <p:spPr>
            <a:xfrm>
              <a:off x="2262475" y="40103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63"/>
            <p:cNvSpPr/>
            <p:nvPr/>
          </p:nvSpPr>
          <p:spPr>
            <a:xfrm>
              <a:off x="2280125" y="40059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5" name="Google Shape;4885;p6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0528951" y="1313367"/>
            <a:ext cx="497500" cy="460167"/>
            <a:chOff x="7896713" y="985025"/>
            <a:chExt cx="373125" cy="345125"/>
          </a:xfrm>
        </p:grpSpPr>
        <p:sp>
          <p:nvSpPr>
            <p:cNvPr id="4886" name="Google Shape;4886;p63"/>
            <p:cNvSpPr/>
            <p:nvPr/>
          </p:nvSpPr>
          <p:spPr>
            <a:xfrm>
              <a:off x="7896713" y="98942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63"/>
            <p:cNvSpPr/>
            <p:nvPr/>
          </p:nvSpPr>
          <p:spPr>
            <a:xfrm>
              <a:off x="7914363" y="98502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8" name="Google Shape;4888;p63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2260000" y="882333"/>
            <a:ext cx="1513267" cy="1322233"/>
            <a:chOff x="788525" y="888738"/>
            <a:chExt cx="1134950" cy="991675"/>
          </a:xfrm>
        </p:grpSpPr>
        <p:sp>
          <p:nvSpPr>
            <p:cNvPr id="4889" name="Google Shape;4889;p63"/>
            <p:cNvSpPr/>
            <p:nvPr/>
          </p:nvSpPr>
          <p:spPr>
            <a:xfrm>
              <a:off x="789725" y="900013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63"/>
            <p:cNvSpPr/>
            <p:nvPr/>
          </p:nvSpPr>
          <p:spPr>
            <a:xfrm>
              <a:off x="807700" y="888738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63"/>
            <p:cNvSpPr/>
            <p:nvPr/>
          </p:nvSpPr>
          <p:spPr>
            <a:xfrm>
              <a:off x="788525" y="1181288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63"/>
            <p:cNvSpPr/>
            <p:nvPr/>
          </p:nvSpPr>
          <p:spPr>
            <a:xfrm>
              <a:off x="792925" y="11656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63"/>
            <p:cNvSpPr/>
            <p:nvPr/>
          </p:nvSpPr>
          <p:spPr>
            <a:xfrm>
              <a:off x="843075" y="1200988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63"/>
            <p:cNvSpPr/>
            <p:nvPr/>
          </p:nvSpPr>
          <p:spPr>
            <a:xfrm>
              <a:off x="809625" y="11949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63"/>
            <p:cNvSpPr/>
            <p:nvPr/>
          </p:nvSpPr>
          <p:spPr>
            <a:xfrm>
              <a:off x="824875" y="12056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63"/>
            <p:cNvSpPr/>
            <p:nvPr/>
          </p:nvSpPr>
          <p:spPr>
            <a:xfrm>
              <a:off x="892425" y="12358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63"/>
            <p:cNvSpPr/>
            <p:nvPr/>
          </p:nvSpPr>
          <p:spPr>
            <a:xfrm>
              <a:off x="859025" y="12297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63"/>
            <p:cNvSpPr/>
            <p:nvPr/>
          </p:nvSpPr>
          <p:spPr>
            <a:xfrm>
              <a:off x="874275" y="12404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63"/>
            <p:cNvSpPr/>
            <p:nvPr/>
          </p:nvSpPr>
          <p:spPr>
            <a:xfrm>
              <a:off x="941875" y="12705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63"/>
            <p:cNvSpPr/>
            <p:nvPr/>
          </p:nvSpPr>
          <p:spPr>
            <a:xfrm>
              <a:off x="908425" y="12645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63"/>
            <p:cNvSpPr/>
            <p:nvPr/>
          </p:nvSpPr>
          <p:spPr>
            <a:xfrm>
              <a:off x="923700" y="12752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63"/>
            <p:cNvSpPr/>
            <p:nvPr/>
          </p:nvSpPr>
          <p:spPr>
            <a:xfrm>
              <a:off x="991275" y="130536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63"/>
            <p:cNvSpPr/>
            <p:nvPr/>
          </p:nvSpPr>
          <p:spPr>
            <a:xfrm>
              <a:off x="957800" y="12992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63"/>
            <p:cNvSpPr/>
            <p:nvPr/>
          </p:nvSpPr>
          <p:spPr>
            <a:xfrm>
              <a:off x="973100" y="13099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63"/>
            <p:cNvSpPr/>
            <p:nvPr/>
          </p:nvSpPr>
          <p:spPr>
            <a:xfrm>
              <a:off x="1040650" y="13401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63"/>
            <p:cNvSpPr/>
            <p:nvPr/>
          </p:nvSpPr>
          <p:spPr>
            <a:xfrm>
              <a:off x="1007250" y="13340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63"/>
            <p:cNvSpPr/>
            <p:nvPr/>
          </p:nvSpPr>
          <p:spPr>
            <a:xfrm>
              <a:off x="1022525" y="13448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63"/>
            <p:cNvSpPr/>
            <p:nvPr/>
          </p:nvSpPr>
          <p:spPr>
            <a:xfrm>
              <a:off x="1090075" y="1374988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63"/>
            <p:cNvSpPr/>
            <p:nvPr/>
          </p:nvSpPr>
          <p:spPr>
            <a:xfrm>
              <a:off x="1056650" y="13688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1071900" y="13796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63"/>
            <p:cNvSpPr/>
            <p:nvPr/>
          </p:nvSpPr>
          <p:spPr>
            <a:xfrm>
              <a:off x="1139450" y="14097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63"/>
            <p:cNvSpPr/>
            <p:nvPr/>
          </p:nvSpPr>
          <p:spPr>
            <a:xfrm>
              <a:off x="1106050" y="14036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63"/>
            <p:cNvSpPr/>
            <p:nvPr/>
          </p:nvSpPr>
          <p:spPr>
            <a:xfrm>
              <a:off x="1121300" y="14144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63"/>
            <p:cNvSpPr/>
            <p:nvPr/>
          </p:nvSpPr>
          <p:spPr>
            <a:xfrm>
              <a:off x="1188875" y="14444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63"/>
            <p:cNvSpPr/>
            <p:nvPr/>
          </p:nvSpPr>
          <p:spPr>
            <a:xfrm>
              <a:off x="1155450" y="14384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63"/>
            <p:cNvSpPr/>
            <p:nvPr/>
          </p:nvSpPr>
          <p:spPr>
            <a:xfrm>
              <a:off x="1170700" y="14491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63"/>
            <p:cNvSpPr/>
            <p:nvPr/>
          </p:nvSpPr>
          <p:spPr>
            <a:xfrm>
              <a:off x="1238275" y="14793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63"/>
            <p:cNvSpPr/>
            <p:nvPr/>
          </p:nvSpPr>
          <p:spPr>
            <a:xfrm>
              <a:off x="1204875" y="14732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63"/>
            <p:cNvSpPr/>
            <p:nvPr/>
          </p:nvSpPr>
          <p:spPr>
            <a:xfrm>
              <a:off x="1220100" y="14839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63"/>
            <p:cNvSpPr/>
            <p:nvPr/>
          </p:nvSpPr>
          <p:spPr>
            <a:xfrm>
              <a:off x="1287650" y="15141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63"/>
            <p:cNvSpPr/>
            <p:nvPr/>
          </p:nvSpPr>
          <p:spPr>
            <a:xfrm>
              <a:off x="1254250" y="15080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63"/>
            <p:cNvSpPr/>
            <p:nvPr/>
          </p:nvSpPr>
          <p:spPr>
            <a:xfrm>
              <a:off x="1269525" y="15187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63"/>
            <p:cNvSpPr/>
            <p:nvPr/>
          </p:nvSpPr>
          <p:spPr>
            <a:xfrm>
              <a:off x="1337075" y="15488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63"/>
            <p:cNvSpPr/>
            <p:nvPr/>
          </p:nvSpPr>
          <p:spPr>
            <a:xfrm>
              <a:off x="1303650" y="154281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63"/>
            <p:cNvSpPr/>
            <p:nvPr/>
          </p:nvSpPr>
          <p:spPr>
            <a:xfrm>
              <a:off x="1318900" y="15535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63"/>
            <p:cNvSpPr/>
            <p:nvPr/>
          </p:nvSpPr>
          <p:spPr>
            <a:xfrm>
              <a:off x="1386450" y="15836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63"/>
            <p:cNvSpPr/>
            <p:nvPr/>
          </p:nvSpPr>
          <p:spPr>
            <a:xfrm>
              <a:off x="1353050" y="15775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63"/>
            <p:cNvSpPr/>
            <p:nvPr/>
          </p:nvSpPr>
          <p:spPr>
            <a:xfrm>
              <a:off x="1368300" y="15883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63"/>
            <p:cNvSpPr/>
            <p:nvPr/>
          </p:nvSpPr>
          <p:spPr>
            <a:xfrm>
              <a:off x="1435850" y="1618513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63"/>
            <p:cNvSpPr/>
            <p:nvPr/>
          </p:nvSpPr>
          <p:spPr>
            <a:xfrm>
              <a:off x="1402450" y="16123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63"/>
            <p:cNvSpPr/>
            <p:nvPr/>
          </p:nvSpPr>
          <p:spPr>
            <a:xfrm>
              <a:off x="1417700" y="1623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63"/>
            <p:cNvSpPr/>
            <p:nvPr/>
          </p:nvSpPr>
          <p:spPr>
            <a:xfrm>
              <a:off x="1485300" y="1653238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63"/>
            <p:cNvSpPr/>
            <p:nvPr/>
          </p:nvSpPr>
          <p:spPr>
            <a:xfrm>
              <a:off x="1451825" y="16471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63"/>
            <p:cNvSpPr/>
            <p:nvPr/>
          </p:nvSpPr>
          <p:spPr>
            <a:xfrm>
              <a:off x="1467100" y="16579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63"/>
            <p:cNvSpPr/>
            <p:nvPr/>
          </p:nvSpPr>
          <p:spPr>
            <a:xfrm>
              <a:off x="1534650" y="16880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63"/>
            <p:cNvSpPr/>
            <p:nvPr/>
          </p:nvSpPr>
          <p:spPr>
            <a:xfrm>
              <a:off x="1501250" y="16819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63"/>
            <p:cNvSpPr/>
            <p:nvPr/>
          </p:nvSpPr>
          <p:spPr>
            <a:xfrm>
              <a:off x="1516550" y="16927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63"/>
            <p:cNvSpPr/>
            <p:nvPr/>
          </p:nvSpPr>
          <p:spPr>
            <a:xfrm>
              <a:off x="1584100" y="1722863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63"/>
            <p:cNvSpPr/>
            <p:nvPr/>
          </p:nvSpPr>
          <p:spPr>
            <a:xfrm>
              <a:off x="1550650" y="17167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63"/>
            <p:cNvSpPr/>
            <p:nvPr/>
          </p:nvSpPr>
          <p:spPr>
            <a:xfrm>
              <a:off x="1565900" y="17274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63"/>
            <p:cNvSpPr/>
            <p:nvPr/>
          </p:nvSpPr>
          <p:spPr>
            <a:xfrm>
              <a:off x="1633450" y="17576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63"/>
            <p:cNvSpPr/>
            <p:nvPr/>
          </p:nvSpPr>
          <p:spPr>
            <a:xfrm>
              <a:off x="1600050" y="17515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63"/>
            <p:cNvSpPr/>
            <p:nvPr/>
          </p:nvSpPr>
          <p:spPr>
            <a:xfrm>
              <a:off x="1615325" y="17622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63"/>
            <p:cNvSpPr/>
            <p:nvPr/>
          </p:nvSpPr>
          <p:spPr>
            <a:xfrm>
              <a:off x="1682850" y="17924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63"/>
            <p:cNvSpPr/>
            <p:nvPr/>
          </p:nvSpPr>
          <p:spPr>
            <a:xfrm>
              <a:off x="1649450" y="1786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63"/>
            <p:cNvSpPr/>
            <p:nvPr/>
          </p:nvSpPr>
          <p:spPr>
            <a:xfrm>
              <a:off x="1664725" y="17971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63"/>
            <p:cNvSpPr/>
            <p:nvPr/>
          </p:nvSpPr>
          <p:spPr>
            <a:xfrm>
              <a:off x="1732300" y="18272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63"/>
            <p:cNvSpPr/>
            <p:nvPr/>
          </p:nvSpPr>
          <p:spPr>
            <a:xfrm>
              <a:off x="1698825" y="1821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63"/>
            <p:cNvSpPr/>
            <p:nvPr/>
          </p:nvSpPr>
          <p:spPr>
            <a:xfrm>
              <a:off x="1714125" y="18318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63"/>
            <p:cNvSpPr/>
            <p:nvPr/>
          </p:nvSpPr>
          <p:spPr>
            <a:xfrm>
              <a:off x="1382600" y="1352438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63"/>
            <p:cNvSpPr/>
            <p:nvPr/>
          </p:nvSpPr>
          <p:spPr>
            <a:xfrm>
              <a:off x="1377550" y="1357388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BC3861-1EBD-5021-CF60-59F76187E0E7}"/>
              </a:ext>
            </a:extLst>
          </p:cNvPr>
          <p:cNvSpPr txBox="1"/>
          <p:nvPr/>
        </p:nvSpPr>
        <p:spPr>
          <a:xfrm>
            <a:off x="960000" y="1601489"/>
            <a:ext cx="102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(SGK/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30)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10”.</a:t>
            </a:r>
          </a:p>
        </p:txBody>
      </p:sp>
      <p:pic>
        <p:nvPicPr>
          <p:cNvPr id="2" name="Pictur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019DC7-22E4-03A9-0B51-1FF3392391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33152" y="1472400"/>
            <a:ext cx="620180" cy="620180"/>
          </a:xfrm>
          <a:prstGeom prst="rect">
            <a:avLst/>
          </a:prstGeom>
        </p:spPr>
      </p:pic>
      <p:sp>
        <p:nvSpPr>
          <p:cNvPr id="6" name="Tit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69714B-BD4B-E790-17B6-0BFB48A9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67" y="682771"/>
            <a:ext cx="3966694" cy="789629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>
                <a:solidFill>
                  <a:srgbClr val="0070C0"/>
                </a:solidFill>
                <a:latin typeface="Times New Roman" panose="02020603050405020304" pitchFamily="18" charset="0"/>
              </a:rPr>
              <a:t>Vận dụng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609105-C4B8-3CDB-6228-63CC16369BF6}"/>
              </a:ext>
            </a:extLst>
          </p:cNvPr>
          <p:cNvSpPr txBox="1"/>
          <p:nvPr/>
        </p:nvSpPr>
        <p:spPr>
          <a:xfrm>
            <a:off x="3805391" y="1484916"/>
            <a:ext cx="395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sng" strike="noStrike" kern="1200" cap="none" spc="0" normalizeH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giải: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2BBB9EB-2E77-E6E4-A8F9-68801AD4FB8D}"/>
                  </a:ext>
                </a:extLst>
              </p:cNvPr>
              <p:cNvSpPr txBox="1"/>
              <p:nvPr/>
            </p:nvSpPr>
            <p:spPr>
              <a:xfrm>
                <a:off x="1049312" y="2159196"/>
                <a:ext cx="10527922" cy="4330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Tập hợp </a:t>
                </a:r>
                <a:r>
                  <a:rPr lang="en-US" sz="3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kết quả có thể xảy ra đối với số tự nhiên có ba chữ số: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{100; 101; 102; …; 999}</a:t>
                </a: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900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ra.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tự nhiên được viết ra là lập phương của một số tự nhiên: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125; 216; 343; 512; 729.</a:t>
                </a:r>
              </a:p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xác suất của biến cố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ố tự nhiên được viết ra là lập phương của một số tự nhiên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: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900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2BBB9EB-2E77-E6E4-A8F9-68801AD4F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12" y="2159196"/>
                <a:ext cx="10527922" cy="4330032"/>
              </a:xfrm>
              <a:prstGeom prst="rect">
                <a:avLst/>
              </a:prstGeom>
              <a:blipFill>
                <a:blip r:embed="rId2"/>
                <a:stretch>
                  <a:fillRect l="-1448" t="-1969" b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69714B-BD4B-E790-17B6-0BFB48A9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100" y="605782"/>
            <a:ext cx="3966694" cy="789629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>
                <a:solidFill>
                  <a:srgbClr val="0070C0"/>
                </a:solidFill>
                <a:latin typeface="Times New Roman" panose="02020603050405020304" pitchFamily="18" charset="0"/>
              </a:rPr>
              <a:t>Vận dụng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6D70B1-AD04-71B8-0E74-8DC4FD29C0BC}"/>
                  </a:ext>
                </a:extLst>
              </p:cNvPr>
              <p:cNvSpPr txBox="1"/>
              <p:nvPr/>
            </p:nvSpPr>
            <p:spPr>
              <a:xfrm>
                <a:off x="1050152" y="1827479"/>
                <a:ext cx="10012800" cy="2852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 số tự nhiên được viết ra là số chia hết cho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10: </a:t>
                </a:r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các số có chữ số tận cùng </a:t>
                </a:r>
                <a:r>
                  <a:rPr lang="vi-VN" sz="320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</a:t>
                </a:r>
                <a:r>
                  <a:rPr lang="en-US" sz="320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</a:t>
                </a:r>
                <a:endPara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có 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90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thuận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lợi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Xác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biến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cố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10”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900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6D70B1-AD04-71B8-0E74-8DC4FD29C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52" y="1827479"/>
                <a:ext cx="10012800" cy="2852063"/>
              </a:xfrm>
              <a:prstGeom prst="rect">
                <a:avLst/>
              </a:prstGeom>
              <a:blipFill>
                <a:blip r:embed="rId2"/>
                <a:stretch>
                  <a:fillRect l="-1522" t="-2991" r="-1339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69714B-BD4B-E790-17B6-0BFB48A9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267" y="682771"/>
            <a:ext cx="3966694" cy="789629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>
                <a:solidFill>
                  <a:srgbClr val="0070C0"/>
                </a:solidFill>
                <a:latin typeface="Times New Roman" panose="02020603050405020304" pitchFamily="18" charset="0"/>
              </a:rPr>
              <a:t>Vận dụng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E2E68C-06B3-7938-8251-F5E5E5D50A80}"/>
              </a:ext>
            </a:extLst>
          </p:cNvPr>
          <p:cNvSpPr txBox="1"/>
          <p:nvPr/>
        </p:nvSpPr>
        <p:spPr>
          <a:xfrm>
            <a:off x="2235408" y="1227632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D9BCC5-879C-868E-2A88-4940D7276D3D}"/>
              </a:ext>
            </a:extLst>
          </p:cNvPr>
          <p:cNvSpPr txBox="1"/>
          <p:nvPr/>
        </p:nvSpPr>
        <p:spPr>
          <a:xfrm>
            <a:off x="2513038" y="1971229"/>
            <a:ext cx="7165923" cy="382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công thức tính xác suất của một biến cố trong trò chơi tung đồng xu và vòng quay số.</a:t>
            </a:r>
            <a:endParaRPr lang="en-US" sz="3200" dirty="0">
              <a:solidFill>
                <a:srgbClr val="02023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mới: Tìm hiểu trước nội dung phần III. Xác suất của biến cố trong trò chơi chọn ngẫu nhiên một đối tượng từ một nhóm đối tượng. (sgk/28)</a:t>
            </a:r>
            <a:endParaRPr lang="en-US" sz="3200" dirty="0">
              <a:solidFill>
                <a:srgbClr val="02023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7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“Tung đồng xu”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1" name="Google Shape;1461;p40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body" idx="1"/>
          </p:nvPr>
        </p:nvSpPr>
        <p:spPr>
          <a:xfrm>
            <a:off x="960000" y="1604473"/>
            <a:ext cx="10523018" cy="4721375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+mj-lt"/>
                <a:ea typeface="Work Sans"/>
                <a:cs typeface="Work Sans"/>
                <a:sym typeface="Work Sans"/>
              </a:rPr>
              <a:t>Luật chơi (dành cho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+mj-lt"/>
                <a:ea typeface="Work Sans"/>
                <a:cs typeface="Work Sans"/>
                <a:sym typeface="Work Sans"/>
              </a:rPr>
              <a:t>2 HS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Work Sans"/>
                <a:cs typeface="Work Sans"/>
                <a:sym typeface="Work Sans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1hs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Work Sans"/>
                <a:cs typeface="Times New Roman" panose="02020603050405020304" pitchFamily="18" charset="0"/>
                <a:sym typeface="Work Sans"/>
              </a:rPr>
              <a:t>tài</a:t>
            </a:r>
            <a:r>
              <a:rPr lang="vi-VN" sz="3200" dirty="0">
                <a:solidFill>
                  <a:srgbClr val="002060"/>
                </a:solidFill>
                <a:latin typeface="+mj-lt"/>
                <a:ea typeface="Work Sans"/>
                <a:cs typeface="Work Sans"/>
                <a:sym typeface="Work Sans"/>
              </a:rPr>
              <a:t>)</a:t>
            </a:r>
            <a:endParaRPr lang="en-US" sz="3200" dirty="0">
              <a:solidFill>
                <a:srgbClr val="002060"/>
              </a:solidFill>
              <a:latin typeface="+mj-lt"/>
              <a:ea typeface="Work Sans"/>
              <a:cs typeface="Work Sans"/>
              <a:sym typeface="Work Sans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HS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tung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HS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ô gạch trên bục giảng, 1 HS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lượt tung đồng xu, nếu ra mặt ngửa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nhảy một bước (hoặc 1 ô gạch), mặt sấp thì đứng yên.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nào nhảy được hết 4 ô gạch đến đích trước là người chiến thắng.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3200" dirty="0">
              <a:solidFill>
                <a:srgbClr val="002060"/>
              </a:solidFill>
              <a:latin typeface="+mj-lt"/>
              <a:ea typeface="Work Sans"/>
              <a:cs typeface="Work Sans"/>
              <a:sym typeface="Work Sans"/>
            </a:endParaRPr>
          </a:p>
        </p:txBody>
      </p:sp>
      <p:grpSp>
        <p:nvGrpSpPr>
          <p:cNvPr id="1462" name="Google Shape;1462;p4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418308" y="935734"/>
            <a:ext cx="497500" cy="460167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0600040" y="1058795"/>
            <a:ext cx="1259456" cy="943073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“Tung đồng xu”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1" name="Google Shape;1461;p40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body" idx="1"/>
          </p:nvPr>
        </p:nvSpPr>
        <p:spPr>
          <a:xfrm>
            <a:off x="960000" y="1604474"/>
            <a:ext cx="10523018" cy="1453520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6262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S;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</a:p>
        </p:txBody>
      </p:sp>
      <p:grpSp>
        <p:nvGrpSpPr>
          <p:cNvPr id="1462" name="Google Shape;1462;p4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418308" y="935734"/>
            <a:ext cx="497500" cy="460167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0600040" y="1058795"/>
            <a:ext cx="1259456" cy="943073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562285-63DB-756A-64B1-3715263D3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4" t="9747"/>
          <a:stretch/>
        </p:blipFill>
        <p:spPr>
          <a:xfrm>
            <a:off x="7298961" y="3190068"/>
            <a:ext cx="1945598" cy="2996523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30703E-10F0-6CD3-0D32-F241A666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8" b="24523"/>
          <a:stretch/>
        </p:blipFill>
        <p:spPr>
          <a:xfrm>
            <a:off x="2804238" y="2966059"/>
            <a:ext cx="1850585" cy="2402829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F54DFF-4A1E-921D-C92B-E0B94B9CDA9C}"/>
              </a:ext>
            </a:extLst>
          </p:cNvPr>
          <p:cNvSpPr txBox="1"/>
          <p:nvPr/>
        </p:nvSpPr>
        <p:spPr>
          <a:xfrm>
            <a:off x="2953764" y="5172753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312EE4-FD62-0363-9F79-431D61DEBC14}"/>
              </a:ext>
            </a:extLst>
          </p:cNvPr>
          <p:cNvSpPr txBox="1"/>
          <p:nvPr/>
        </p:nvSpPr>
        <p:spPr>
          <a:xfrm>
            <a:off x="7378619" y="517275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" grpId="0" uiExpand="1" build="p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“Tung đồng xu”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2" name="Google Shape;1462;p4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418308" y="935734"/>
            <a:ext cx="497500" cy="460167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0600040" y="1058795"/>
            <a:ext cx="1259456" cy="943073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4" name="Tab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B592C4-5AB5-0647-4854-5C347D7CC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66445"/>
              </p:ext>
            </p:extLst>
          </p:nvPr>
        </p:nvGraphicFramePr>
        <p:xfrm>
          <a:off x="1999135" y="2099014"/>
          <a:ext cx="8193731" cy="383570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38377">
                  <a:extLst>
                    <a:ext uri="{9D8B030D-6E8A-4147-A177-3AD203B41FA5}">
                      <a16:colId xmlns:a16="http://schemas.microsoft.com/office/drawing/2014/main" val="1820349477"/>
                    </a:ext>
                  </a:extLst>
                </a:gridCol>
                <a:gridCol w="1638377">
                  <a:extLst>
                    <a:ext uri="{9D8B030D-6E8A-4147-A177-3AD203B41FA5}">
                      <a16:colId xmlns:a16="http://schemas.microsoft.com/office/drawing/2014/main" val="1626079502"/>
                    </a:ext>
                  </a:extLst>
                </a:gridCol>
                <a:gridCol w="1638377">
                  <a:extLst>
                    <a:ext uri="{9D8B030D-6E8A-4147-A177-3AD203B41FA5}">
                      <a16:colId xmlns:a16="http://schemas.microsoft.com/office/drawing/2014/main" val="1173712089"/>
                    </a:ext>
                  </a:extLst>
                </a:gridCol>
                <a:gridCol w="1638377">
                  <a:extLst>
                    <a:ext uri="{9D8B030D-6E8A-4147-A177-3AD203B41FA5}">
                      <a16:colId xmlns:a16="http://schemas.microsoft.com/office/drawing/2014/main" val="3697309703"/>
                    </a:ext>
                  </a:extLst>
                </a:gridCol>
                <a:gridCol w="1640223">
                  <a:extLst>
                    <a:ext uri="{9D8B030D-6E8A-4147-A177-3AD203B41FA5}">
                      <a16:colId xmlns:a16="http://schemas.microsoft.com/office/drawing/2014/main" val="507105201"/>
                    </a:ext>
                  </a:extLst>
                </a:gridCol>
              </a:tblGrid>
              <a:tr h="745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33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330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330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4</a:t>
                      </a:r>
                      <a:endParaRPr lang="en-US" sz="33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82006"/>
                  </a:ext>
                </a:extLst>
              </a:tr>
              <a:tr h="1545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A</a:t>
                      </a:r>
                      <a:endParaRPr lang="en-US" sz="33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300" dirty="0">
                        <a:solidFill>
                          <a:srgbClr val="F8F8F8"/>
                        </a:solidFill>
                        <a:effectLst/>
                        <a:highlight>
                          <a:srgbClr val="F8F8F8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300" dirty="0">
                        <a:solidFill>
                          <a:srgbClr val="F8F8F8"/>
                        </a:solidFill>
                        <a:effectLst/>
                        <a:highlight>
                          <a:srgbClr val="F8F8F8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 dirty="0">
                          <a:solidFill>
                            <a:srgbClr val="F8F8F8"/>
                          </a:solidFill>
                          <a:effectLst/>
                          <a:highlight>
                            <a:srgbClr val="F8F8F8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dirty="0">
                        <a:solidFill>
                          <a:srgbClr val="F8F8F8"/>
                        </a:solidFill>
                        <a:effectLst/>
                        <a:highlight>
                          <a:srgbClr val="F8F8F8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 dirty="0">
                          <a:solidFill>
                            <a:srgbClr val="F8F8F8"/>
                          </a:solidFill>
                          <a:effectLst/>
                          <a:highlight>
                            <a:srgbClr val="F8F8F8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dirty="0">
                        <a:solidFill>
                          <a:srgbClr val="F8F8F8"/>
                        </a:solidFill>
                        <a:effectLst/>
                        <a:highlight>
                          <a:srgbClr val="F8F8F8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719915"/>
                  </a:ext>
                </a:extLst>
              </a:tr>
              <a:tr h="1545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B</a:t>
                      </a:r>
                      <a:endParaRPr lang="en-US" sz="330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30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3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3300" dirty="0">
                          <a:solidFill>
                            <a:srgbClr val="F8F8F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3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82" marR="80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396760"/>
                  </a:ext>
                </a:extLst>
              </a:tr>
            </a:tbl>
          </a:graphicData>
        </a:graphic>
      </p:graphicFrame>
      <p:sp>
        <p:nvSpPr>
          <p:cNvPr id="12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D05A88-0385-3F52-4355-7BEACAB090CD}"/>
              </a:ext>
            </a:extLst>
          </p:cNvPr>
          <p:cNvSpPr/>
          <p:nvPr/>
        </p:nvSpPr>
        <p:spPr>
          <a:xfrm>
            <a:off x="3627620" y="2848131"/>
            <a:ext cx="1663908" cy="15439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08EEFB-2F3D-0C45-29FF-0D56822D5267}"/>
              </a:ext>
            </a:extLst>
          </p:cNvPr>
          <p:cNvSpPr/>
          <p:nvPr/>
        </p:nvSpPr>
        <p:spPr>
          <a:xfrm>
            <a:off x="5276538" y="2848130"/>
            <a:ext cx="1663908" cy="15439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14639E-46A0-DF61-F485-3453CFBE9774}"/>
              </a:ext>
            </a:extLst>
          </p:cNvPr>
          <p:cNvSpPr/>
          <p:nvPr/>
        </p:nvSpPr>
        <p:spPr>
          <a:xfrm>
            <a:off x="6895423" y="2848129"/>
            <a:ext cx="1663908" cy="15439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F48B95-C6E2-F8FE-4E2B-68ED393E8924}"/>
              </a:ext>
            </a:extLst>
          </p:cNvPr>
          <p:cNvSpPr/>
          <p:nvPr/>
        </p:nvSpPr>
        <p:spPr>
          <a:xfrm>
            <a:off x="8531680" y="2857374"/>
            <a:ext cx="1663908" cy="15439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218656-0A68-6F4A-5716-5EEDB29CEDB1}"/>
              </a:ext>
            </a:extLst>
          </p:cNvPr>
          <p:cNvSpPr/>
          <p:nvPr/>
        </p:nvSpPr>
        <p:spPr>
          <a:xfrm>
            <a:off x="3628672" y="4391422"/>
            <a:ext cx="1663908" cy="15439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054563-4C49-FDAC-28AF-D0DD168BC7CF}"/>
              </a:ext>
            </a:extLst>
          </p:cNvPr>
          <p:cNvSpPr/>
          <p:nvPr/>
        </p:nvSpPr>
        <p:spPr>
          <a:xfrm>
            <a:off x="5277899" y="4391421"/>
            <a:ext cx="1663908" cy="15439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9F48D-37DE-7DDF-75FB-9142A375C47F}"/>
              </a:ext>
            </a:extLst>
          </p:cNvPr>
          <p:cNvSpPr/>
          <p:nvPr/>
        </p:nvSpPr>
        <p:spPr>
          <a:xfrm>
            <a:off x="6894062" y="4390728"/>
            <a:ext cx="1663908" cy="15439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1EC46E-FE58-F35F-B03F-863A3B22F086}"/>
              </a:ext>
            </a:extLst>
          </p:cNvPr>
          <p:cNvSpPr/>
          <p:nvPr/>
        </p:nvSpPr>
        <p:spPr>
          <a:xfrm>
            <a:off x="8531680" y="4393269"/>
            <a:ext cx="1663908" cy="154398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“Tung đồng xu”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2" name="Google Shape;1462;p4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418308" y="935734"/>
            <a:ext cx="497500" cy="460167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0600040" y="1058795"/>
            <a:ext cx="1259456" cy="943073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C9AD1D-2AA8-BB37-D1C0-4FAF38A5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373"/>
            <a:ext cx="5943600" cy="3810000"/>
          </a:xfrm>
          <a:prstGeom prst="rect">
            <a:avLst/>
          </a:prstGeom>
        </p:spPr>
      </p:pic>
      <p:grpSp>
        <p:nvGrpSpPr>
          <p:cNvPr id="6" name="Group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AFA637-F20B-A2A4-884D-4059AFDA93D4}"/>
              </a:ext>
            </a:extLst>
          </p:cNvPr>
          <p:cNvGrpSpPr/>
          <p:nvPr/>
        </p:nvGrpSpPr>
        <p:grpSpPr>
          <a:xfrm>
            <a:off x="2959245" y="1439469"/>
            <a:ext cx="8458580" cy="4004420"/>
            <a:chOff x="2959245" y="1439469"/>
            <a:chExt cx="8458580" cy="4004420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AF69F388-1B8D-04A6-1B17-CDFC8F1E8BAC}"/>
                </a:ext>
              </a:extLst>
            </p:cNvPr>
            <p:cNvSpPr/>
            <p:nvPr/>
          </p:nvSpPr>
          <p:spPr>
            <a:xfrm>
              <a:off x="2959245" y="1439469"/>
              <a:ext cx="8458580" cy="4004420"/>
            </a:xfrm>
            <a:prstGeom prst="cloud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1CF932-FE85-F46A-542B-9117EF576ED1}"/>
                </a:ext>
              </a:extLst>
            </p:cNvPr>
            <p:cNvSpPr txBox="1"/>
            <p:nvPr/>
          </p:nvSpPr>
          <p:spPr>
            <a:xfrm>
              <a:off x="3731000" y="2083725"/>
              <a:ext cx="697919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 ta tung đồng xu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lần</a:t>
              </a:r>
              <a:r>
                <a:rPr lang="vi-VN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thì có 2 khả năng có thể xảy ra đó là sấp hoặc ngửa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r>
                <a:rPr lang="vi-VN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vi-VN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ậy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làm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xác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xuất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ngẫu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nhiên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biến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cố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“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xuất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xu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ngửa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(N)”?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2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ctrTitle"/>
          </p:nvPr>
        </p:nvSpPr>
        <p:spPr>
          <a:xfrm>
            <a:off x="2621650" y="1739525"/>
            <a:ext cx="6948700" cy="29597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685800">
              <a:spcAft>
                <a:spcPts val="450"/>
              </a:spcAft>
            </a:pPr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 4 </a:t>
            </a:r>
            <a:b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XÁC SUẤT CỦA BIẾN CỐ NGẪU NHIÊN TRONG MỘT SỐ TRÒ CHƠI ĐƠN GIẢN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116" name="Google Shape;1116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1102501" y="427810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453867" y="2703134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6443118" y="5547851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9005567" y="496434"/>
            <a:ext cx="1513267" cy="1322233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3016646" y="5881819"/>
            <a:ext cx="832065" cy="732013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1233051" y="458901"/>
            <a:ext cx="406800" cy="849167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5125894" y="-153014"/>
            <a:ext cx="2049476" cy="773153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774367" y="4722984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60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49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184685" y="4364483"/>
            <a:ext cx="1446000" cy="1446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4" name="Google Shape;2754;p49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4160233" y="4381703"/>
            <a:ext cx="5968400" cy="144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br>
              <a:rPr lang="en" sz="4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sz="4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5" name="Google Shape;2755;p49" descr="OPL20U25GSXzBJYl68kk8uQGfFKzs7yb1M4KJWUiLk6ZEvGF+qCIPSnY57AbBFCvTW2023.15.85+K4lPs7H94VUqPe2XwIsfPRnrXQE//QTEXxb8/8N4CNc6FpgZahzpTjFhMzSA7T/nHJa11DE8Ng2TP3iAmRczFlmslSuUNOgUeb6yRvs0="/>
          <p:cNvSpPr txBox="1">
            <a:spLocks noGrp="1"/>
          </p:cNvSpPr>
          <p:nvPr>
            <p:ph type="title" idx="2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57" name="Google Shape;2757;p49" descr="OPL20U25GSXzBJYl68kk8uQGfFKzs7yb1M4KJWUiLk6ZEvGF+qCIPSnY57AbBFCvTW2023.15.85+K4lPs7H94VUqPe2XwIsfPRnrXQE//QTEXxb8/8N4CNc6FpgZahzpTjFhMzSA7T/nHJa11DE8Ng2TP3iAmRczFlmslSuUNOgUeb6yRvs0="/>
          <p:cNvCxnSpPr>
            <a:endCxn id="2755" idx="3"/>
          </p:cNvCxnSpPr>
          <p:nvPr/>
        </p:nvCxnSpPr>
        <p:spPr>
          <a:xfrm rot="10800000">
            <a:off x="3630684" y="5087500"/>
            <a:ext cx="37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96" name="Google Shape;2796;p4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5183085" y="1291802"/>
            <a:ext cx="1825839" cy="2569849"/>
            <a:chOff x="3887313" y="800213"/>
            <a:chExt cx="1369379" cy="1927387"/>
          </a:xfrm>
        </p:grpSpPr>
        <p:sp>
          <p:nvSpPr>
            <p:cNvPr id="2797" name="Google Shape;2797;p49"/>
            <p:cNvSpPr/>
            <p:nvPr/>
          </p:nvSpPr>
          <p:spPr>
            <a:xfrm>
              <a:off x="4403890" y="2066729"/>
              <a:ext cx="394004" cy="230352"/>
            </a:xfrm>
            <a:custGeom>
              <a:avLst/>
              <a:gdLst/>
              <a:ahLst/>
              <a:cxnLst/>
              <a:rect l="l" t="t" r="r" b="b"/>
              <a:pathLst>
                <a:path w="11513" h="6731" extrusionOk="0">
                  <a:moveTo>
                    <a:pt x="5774" y="1"/>
                  </a:moveTo>
                  <a:cubicBezTo>
                    <a:pt x="3703" y="1"/>
                    <a:pt x="1828" y="290"/>
                    <a:pt x="131" y="796"/>
                  </a:cubicBezTo>
                  <a:cubicBezTo>
                    <a:pt x="1" y="2556"/>
                    <a:pt x="310" y="6501"/>
                    <a:pt x="5633" y="6722"/>
                  </a:cubicBezTo>
                  <a:cubicBezTo>
                    <a:pt x="5768" y="6728"/>
                    <a:pt x="5901" y="6730"/>
                    <a:pt x="6030" y="6730"/>
                  </a:cubicBezTo>
                  <a:cubicBezTo>
                    <a:pt x="11002" y="6730"/>
                    <a:pt x="11512" y="2671"/>
                    <a:pt x="11490" y="839"/>
                  </a:cubicBezTo>
                  <a:cubicBezTo>
                    <a:pt x="9801" y="304"/>
                    <a:pt x="7905" y="1"/>
                    <a:pt x="5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3887313" y="2093867"/>
              <a:ext cx="1369379" cy="633732"/>
            </a:xfrm>
            <a:custGeom>
              <a:avLst/>
              <a:gdLst/>
              <a:ahLst/>
              <a:cxnLst/>
              <a:rect l="l" t="t" r="r" b="b"/>
              <a:pathLst>
                <a:path w="40014" h="18518" extrusionOk="0">
                  <a:moveTo>
                    <a:pt x="15226" y="1"/>
                  </a:moveTo>
                  <a:lnTo>
                    <a:pt x="15226" y="1"/>
                  </a:lnTo>
                  <a:cubicBezTo>
                    <a:pt x="3032" y="3640"/>
                    <a:pt x="0" y="18518"/>
                    <a:pt x="0" y="18518"/>
                  </a:cubicBezTo>
                  <a:lnTo>
                    <a:pt x="40013" y="18518"/>
                  </a:lnTo>
                  <a:cubicBezTo>
                    <a:pt x="40013" y="18518"/>
                    <a:pt x="38323" y="3759"/>
                    <a:pt x="26585" y="45"/>
                  </a:cubicBezTo>
                  <a:lnTo>
                    <a:pt x="26585" y="45"/>
                  </a:lnTo>
                  <a:cubicBezTo>
                    <a:pt x="26607" y="1878"/>
                    <a:pt x="26097" y="5936"/>
                    <a:pt x="21124" y="5936"/>
                  </a:cubicBezTo>
                  <a:cubicBezTo>
                    <a:pt x="20994" y="5936"/>
                    <a:pt x="20862" y="5933"/>
                    <a:pt x="20726" y="5928"/>
                  </a:cubicBezTo>
                  <a:cubicBezTo>
                    <a:pt x="15405" y="5708"/>
                    <a:pt x="15096" y="1762"/>
                    <a:pt x="15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4086928" y="1003525"/>
              <a:ext cx="1012404" cy="489519"/>
            </a:xfrm>
            <a:custGeom>
              <a:avLst/>
              <a:gdLst/>
              <a:ahLst/>
              <a:cxnLst/>
              <a:rect l="l" t="t" r="r" b="b"/>
              <a:pathLst>
                <a:path w="29583" h="14304" extrusionOk="0">
                  <a:moveTo>
                    <a:pt x="13620" y="1"/>
                  </a:moveTo>
                  <a:cubicBezTo>
                    <a:pt x="11432" y="1"/>
                    <a:pt x="9852" y="180"/>
                    <a:pt x="9808" y="180"/>
                  </a:cubicBezTo>
                  <a:cubicBezTo>
                    <a:pt x="9696" y="180"/>
                    <a:pt x="3894" y="4531"/>
                    <a:pt x="3894" y="4531"/>
                  </a:cubicBezTo>
                  <a:cubicBezTo>
                    <a:pt x="3894" y="4531"/>
                    <a:pt x="0" y="8533"/>
                    <a:pt x="3894" y="12562"/>
                  </a:cubicBezTo>
                  <a:cubicBezTo>
                    <a:pt x="5150" y="13863"/>
                    <a:pt x="7976" y="14303"/>
                    <a:pt x="11228" y="14303"/>
                  </a:cubicBezTo>
                  <a:cubicBezTo>
                    <a:pt x="18054" y="14303"/>
                    <a:pt x="26757" y="12362"/>
                    <a:pt x="26757" y="12362"/>
                  </a:cubicBezTo>
                  <a:cubicBezTo>
                    <a:pt x="26757" y="12362"/>
                    <a:pt x="29582" y="6820"/>
                    <a:pt x="25039" y="2890"/>
                  </a:cubicBezTo>
                  <a:cubicBezTo>
                    <a:pt x="22237" y="465"/>
                    <a:pt x="17141" y="1"/>
                    <a:pt x="1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4073479" y="1376303"/>
              <a:ext cx="215123" cy="215157"/>
            </a:xfrm>
            <a:custGeom>
              <a:avLst/>
              <a:gdLst/>
              <a:ahLst/>
              <a:cxnLst/>
              <a:rect l="l" t="t" r="r" b="b"/>
              <a:pathLst>
                <a:path w="6286" h="6287" extrusionOk="0">
                  <a:moveTo>
                    <a:pt x="3144" y="0"/>
                  </a:moveTo>
                  <a:cubicBezTo>
                    <a:pt x="1407" y="0"/>
                    <a:pt x="1" y="1408"/>
                    <a:pt x="1" y="3143"/>
                  </a:cubicBezTo>
                  <a:cubicBezTo>
                    <a:pt x="1" y="4879"/>
                    <a:pt x="1407" y="6287"/>
                    <a:pt x="3144" y="6287"/>
                  </a:cubicBezTo>
                  <a:cubicBezTo>
                    <a:pt x="4880" y="6287"/>
                    <a:pt x="6286" y="4879"/>
                    <a:pt x="6286" y="3143"/>
                  </a:cubicBezTo>
                  <a:cubicBezTo>
                    <a:pt x="6286" y="1408"/>
                    <a:pt x="4880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4871839" y="1376303"/>
              <a:ext cx="215191" cy="215157"/>
            </a:xfrm>
            <a:custGeom>
              <a:avLst/>
              <a:gdLst/>
              <a:ahLst/>
              <a:cxnLst/>
              <a:rect l="l" t="t" r="r" b="b"/>
              <a:pathLst>
                <a:path w="6288" h="6287" extrusionOk="0">
                  <a:moveTo>
                    <a:pt x="3144" y="0"/>
                  </a:moveTo>
                  <a:cubicBezTo>
                    <a:pt x="1408" y="0"/>
                    <a:pt x="1" y="1408"/>
                    <a:pt x="1" y="3143"/>
                  </a:cubicBezTo>
                  <a:cubicBezTo>
                    <a:pt x="1" y="4879"/>
                    <a:pt x="1408" y="6287"/>
                    <a:pt x="3144" y="6287"/>
                  </a:cubicBezTo>
                  <a:cubicBezTo>
                    <a:pt x="4879" y="6287"/>
                    <a:pt x="6287" y="4879"/>
                    <a:pt x="6287" y="3143"/>
                  </a:cubicBezTo>
                  <a:cubicBezTo>
                    <a:pt x="6287" y="1408"/>
                    <a:pt x="4879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4483935" y="1635363"/>
              <a:ext cx="235143" cy="374805"/>
            </a:xfrm>
            <a:custGeom>
              <a:avLst/>
              <a:gdLst/>
              <a:ahLst/>
              <a:cxnLst/>
              <a:rect l="l" t="t" r="r" b="b"/>
              <a:pathLst>
                <a:path w="6871" h="10952" extrusionOk="0">
                  <a:moveTo>
                    <a:pt x="6340" y="0"/>
                  </a:moveTo>
                  <a:lnTo>
                    <a:pt x="891" y="749"/>
                  </a:lnTo>
                  <a:lnTo>
                    <a:pt x="1" y="10951"/>
                  </a:lnTo>
                  <a:cubicBezTo>
                    <a:pt x="1799" y="10735"/>
                    <a:pt x="4728" y="9910"/>
                    <a:pt x="6870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4207697" y="930084"/>
              <a:ext cx="751663" cy="902618"/>
            </a:xfrm>
            <a:custGeom>
              <a:avLst/>
              <a:gdLst/>
              <a:ahLst/>
              <a:cxnLst/>
              <a:rect l="l" t="t" r="r" b="b"/>
              <a:pathLst>
                <a:path w="21964" h="26375" extrusionOk="0">
                  <a:moveTo>
                    <a:pt x="11715" y="0"/>
                  </a:moveTo>
                  <a:cubicBezTo>
                    <a:pt x="9504" y="0"/>
                    <a:pt x="62" y="729"/>
                    <a:pt x="102" y="13193"/>
                  </a:cubicBezTo>
                  <a:cubicBezTo>
                    <a:pt x="1" y="14863"/>
                    <a:pt x="75" y="15364"/>
                    <a:pt x="259" y="17030"/>
                  </a:cubicBezTo>
                  <a:cubicBezTo>
                    <a:pt x="624" y="20325"/>
                    <a:pt x="2200" y="23196"/>
                    <a:pt x="5192" y="24791"/>
                  </a:cubicBezTo>
                  <a:cubicBezTo>
                    <a:pt x="7046" y="25780"/>
                    <a:pt x="9314" y="26374"/>
                    <a:pt x="11530" y="26374"/>
                  </a:cubicBezTo>
                  <a:cubicBezTo>
                    <a:pt x="12902" y="26374"/>
                    <a:pt x="14253" y="26147"/>
                    <a:pt x="15473" y="25645"/>
                  </a:cubicBezTo>
                  <a:cubicBezTo>
                    <a:pt x="17947" y="24627"/>
                    <a:pt x="19855" y="22811"/>
                    <a:pt x="20837" y="20365"/>
                  </a:cubicBezTo>
                  <a:cubicBezTo>
                    <a:pt x="21952" y="17577"/>
                    <a:pt x="21963" y="14012"/>
                    <a:pt x="21814" y="11000"/>
                  </a:cubicBezTo>
                  <a:cubicBezTo>
                    <a:pt x="21272" y="169"/>
                    <a:pt x="12691" y="13"/>
                    <a:pt x="12197" y="13"/>
                  </a:cubicBezTo>
                  <a:cubicBezTo>
                    <a:pt x="12182" y="13"/>
                    <a:pt x="12174" y="13"/>
                    <a:pt x="12174" y="13"/>
                  </a:cubicBezTo>
                  <a:cubicBezTo>
                    <a:pt x="12174" y="13"/>
                    <a:pt x="12008" y="0"/>
                    <a:pt x="11715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4470520" y="1874265"/>
              <a:ext cx="268818" cy="382163"/>
            </a:xfrm>
            <a:custGeom>
              <a:avLst/>
              <a:gdLst/>
              <a:ahLst/>
              <a:cxnLst/>
              <a:rect l="l" t="t" r="r" b="b"/>
              <a:pathLst>
                <a:path w="7855" h="11167" extrusionOk="0">
                  <a:moveTo>
                    <a:pt x="7265" y="0"/>
                  </a:moveTo>
                  <a:cubicBezTo>
                    <a:pt x="5120" y="2929"/>
                    <a:pt x="2191" y="3754"/>
                    <a:pt x="393" y="3970"/>
                  </a:cubicBezTo>
                  <a:lnTo>
                    <a:pt x="1" y="8460"/>
                  </a:lnTo>
                  <a:cubicBezTo>
                    <a:pt x="1" y="8460"/>
                    <a:pt x="160" y="10705"/>
                    <a:pt x="3794" y="11132"/>
                  </a:cubicBezTo>
                  <a:cubicBezTo>
                    <a:pt x="3988" y="11155"/>
                    <a:pt x="4173" y="11166"/>
                    <a:pt x="4349" y="11166"/>
                  </a:cubicBezTo>
                  <a:cubicBezTo>
                    <a:pt x="7471" y="11166"/>
                    <a:pt x="7854" y="7767"/>
                    <a:pt x="7854" y="7767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393008" y="1420107"/>
              <a:ext cx="38261" cy="76419"/>
            </a:xfrm>
            <a:custGeom>
              <a:avLst/>
              <a:gdLst/>
              <a:ahLst/>
              <a:cxnLst/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0" y="1"/>
                    <a:pt x="1" y="501"/>
                    <a:pt x="1" y="1116"/>
                  </a:cubicBezTo>
                  <a:cubicBezTo>
                    <a:pt x="1" y="1734"/>
                    <a:pt x="250" y="2233"/>
                    <a:pt x="560" y="2233"/>
                  </a:cubicBezTo>
                  <a:cubicBezTo>
                    <a:pt x="868" y="2233"/>
                    <a:pt x="1118" y="1734"/>
                    <a:pt x="1118" y="1116"/>
                  </a:cubicBezTo>
                  <a:cubicBezTo>
                    <a:pt x="1118" y="501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4746279" y="1426575"/>
              <a:ext cx="38192" cy="76419"/>
            </a:xfrm>
            <a:custGeom>
              <a:avLst/>
              <a:gdLst/>
              <a:ahLst/>
              <a:cxnLst/>
              <a:rect l="l" t="t" r="r" b="b"/>
              <a:pathLst>
                <a:path w="1116" h="2233" extrusionOk="0">
                  <a:moveTo>
                    <a:pt x="558" y="0"/>
                  </a:moveTo>
                  <a:cubicBezTo>
                    <a:pt x="250" y="0"/>
                    <a:pt x="0" y="502"/>
                    <a:pt x="0" y="1117"/>
                  </a:cubicBezTo>
                  <a:cubicBezTo>
                    <a:pt x="0" y="1733"/>
                    <a:pt x="250" y="2232"/>
                    <a:pt x="558" y="2232"/>
                  </a:cubicBezTo>
                  <a:cubicBezTo>
                    <a:pt x="866" y="2232"/>
                    <a:pt x="1115" y="1733"/>
                    <a:pt x="1115" y="1117"/>
                  </a:cubicBezTo>
                  <a:cubicBezTo>
                    <a:pt x="1115" y="502"/>
                    <a:pt x="866" y="3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4533043" y="1573284"/>
              <a:ext cx="105268" cy="30937"/>
            </a:xfrm>
            <a:custGeom>
              <a:avLst/>
              <a:gdLst/>
              <a:ahLst/>
              <a:cxnLst/>
              <a:rect l="l" t="t" r="r" b="b"/>
              <a:pathLst>
                <a:path w="3076" h="904" extrusionOk="0">
                  <a:moveTo>
                    <a:pt x="3075" y="0"/>
                  </a:moveTo>
                  <a:lnTo>
                    <a:pt x="3075" y="0"/>
                  </a:lnTo>
                  <a:cubicBezTo>
                    <a:pt x="2831" y="176"/>
                    <a:pt x="2600" y="347"/>
                    <a:pt x="2344" y="452"/>
                  </a:cubicBezTo>
                  <a:cubicBezTo>
                    <a:pt x="2125" y="553"/>
                    <a:pt x="1893" y="605"/>
                    <a:pt x="1660" y="605"/>
                  </a:cubicBezTo>
                  <a:cubicBezTo>
                    <a:pt x="1626" y="605"/>
                    <a:pt x="1593" y="604"/>
                    <a:pt x="1559" y="602"/>
                  </a:cubicBezTo>
                  <a:cubicBezTo>
                    <a:pt x="1291" y="593"/>
                    <a:pt x="1026" y="519"/>
                    <a:pt x="765" y="412"/>
                  </a:cubicBezTo>
                  <a:cubicBezTo>
                    <a:pt x="507" y="302"/>
                    <a:pt x="249" y="168"/>
                    <a:pt x="0" y="3"/>
                  </a:cubicBezTo>
                  <a:lnTo>
                    <a:pt x="0" y="3"/>
                  </a:lnTo>
                  <a:cubicBezTo>
                    <a:pt x="337" y="494"/>
                    <a:pt x="900" y="867"/>
                    <a:pt x="1546" y="901"/>
                  </a:cubicBezTo>
                  <a:cubicBezTo>
                    <a:pt x="1572" y="903"/>
                    <a:pt x="1598" y="903"/>
                    <a:pt x="1624" y="903"/>
                  </a:cubicBezTo>
                  <a:cubicBezTo>
                    <a:pt x="1918" y="903"/>
                    <a:pt x="2215" y="821"/>
                    <a:pt x="2453" y="659"/>
                  </a:cubicBezTo>
                  <a:cubicBezTo>
                    <a:pt x="2593" y="588"/>
                    <a:pt x="2697" y="468"/>
                    <a:pt x="2810" y="367"/>
                  </a:cubicBezTo>
                  <a:cubicBezTo>
                    <a:pt x="2908" y="250"/>
                    <a:pt x="2995" y="126"/>
                    <a:pt x="3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4352900" y="1520754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1"/>
                  </a:moveTo>
                  <a:cubicBezTo>
                    <a:pt x="525" y="1"/>
                    <a:pt x="1" y="525"/>
                    <a:pt x="1" y="1174"/>
                  </a:cubicBezTo>
                  <a:cubicBezTo>
                    <a:pt x="1" y="1822"/>
                    <a:pt x="525" y="2347"/>
                    <a:pt x="1173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5"/>
                    <a:pt x="1822" y="1"/>
                    <a:pt x="1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4725233" y="1533210"/>
              <a:ext cx="80320" cy="80320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3" y="0"/>
                  </a:moveTo>
                  <a:cubicBezTo>
                    <a:pt x="525" y="0"/>
                    <a:pt x="1" y="525"/>
                    <a:pt x="1" y="1174"/>
                  </a:cubicBezTo>
                  <a:cubicBezTo>
                    <a:pt x="1" y="1821"/>
                    <a:pt x="525" y="2346"/>
                    <a:pt x="1173" y="2346"/>
                  </a:cubicBezTo>
                  <a:cubicBezTo>
                    <a:pt x="1820" y="2346"/>
                    <a:pt x="2347" y="1821"/>
                    <a:pt x="2347" y="1174"/>
                  </a:cubicBezTo>
                  <a:cubicBezTo>
                    <a:pt x="2347" y="525"/>
                    <a:pt x="182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4050413" y="800213"/>
              <a:ext cx="950017" cy="555876"/>
            </a:xfrm>
            <a:custGeom>
              <a:avLst/>
              <a:gdLst/>
              <a:ahLst/>
              <a:cxnLst/>
              <a:rect l="l" t="t" r="r" b="b"/>
              <a:pathLst>
                <a:path w="27760" h="16243" extrusionOk="0">
                  <a:moveTo>
                    <a:pt x="10866" y="0"/>
                  </a:moveTo>
                  <a:cubicBezTo>
                    <a:pt x="10770" y="0"/>
                    <a:pt x="10673" y="4"/>
                    <a:pt x="10572" y="12"/>
                  </a:cubicBezTo>
                  <a:cubicBezTo>
                    <a:pt x="7927" y="217"/>
                    <a:pt x="7583" y="2840"/>
                    <a:pt x="7583" y="2840"/>
                  </a:cubicBezTo>
                  <a:cubicBezTo>
                    <a:pt x="7583" y="2840"/>
                    <a:pt x="6662" y="1419"/>
                    <a:pt x="5127" y="1419"/>
                  </a:cubicBezTo>
                  <a:cubicBezTo>
                    <a:pt x="4473" y="1419"/>
                    <a:pt x="3708" y="1677"/>
                    <a:pt x="2856" y="2412"/>
                  </a:cubicBezTo>
                  <a:cubicBezTo>
                    <a:pt x="0" y="4872"/>
                    <a:pt x="3818" y="7984"/>
                    <a:pt x="3818" y="7984"/>
                  </a:cubicBezTo>
                  <a:cubicBezTo>
                    <a:pt x="3818" y="7984"/>
                    <a:pt x="2144" y="10084"/>
                    <a:pt x="3271" y="12954"/>
                  </a:cubicBezTo>
                  <a:cubicBezTo>
                    <a:pt x="3729" y="14123"/>
                    <a:pt x="4668" y="14470"/>
                    <a:pt x="5620" y="14470"/>
                  </a:cubicBezTo>
                  <a:cubicBezTo>
                    <a:pt x="6033" y="14470"/>
                    <a:pt x="6448" y="14404"/>
                    <a:pt x="6827" y="14313"/>
                  </a:cubicBezTo>
                  <a:cubicBezTo>
                    <a:pt x="7727" y="14095"/>
                    <a:pt x="8496" y="13517"/>
                    <a:pt x="8964" y="12717"/>
                  </a:cubicBezTo>
                  <a:cubicBezTo>
                    <a:pt x="9787" y="11315"/>
                    <a:pt x="11151" y="9899"/>
                    <a:pt x="13253" y="8966"/>
                  </a:cubicBezTo>
                  <a:cubicBezTo>
                    <a:pt x="13866" y="8695"/>
                    <a:pt x="14520" y="8548"/>
                    <a:pt x="15171" y="8548"/>
                  </a:cubicBezTo>
                  <a:cubicBezTo>
                    <a:pt x="15781" y="8548"/>
                    <a:pt x="16388" y="8677"/>
                    <a:pt x="16959" y="8953"/>
                  </a:cubicBezTo>
                  <a:cubicBezTo>
                    <a:pt x="17461" y="9196"/>
                    <a:pt x="17907" y="9535"/>
                    <a:pt x="18293" y="9935"/>
                  </a:cubicBezTo>
                  <a:cubicBezTo>
                    <a:pt x="18874" y="10535"/>
                    <a:pt x="19128" y="11356"/>
                    <a:pt x="19651" y="12000"/>
                  </a:cubicBezTo>
                  <a:cubicBezTo>
                    <a:pt x="19972" y="12395"/>
                    <a:pt x="20386" y="12727"/>
                    <a:pt x="20875" y="12867"/>
                  </a:cubicBezTo>
                  <a:cubicBezTo>
                    <a:pt x="21083" y="12926"/>
                    <a:pt x="21277" y="12953"/>
                    <a:pt x="21457" y="12953"/>
                  </a:cubicBezTo>
                  <a:cubicBezTo>
                    <a:pt x="23042" y="12953"/>
                    <a:pt x="23609" y="10844"/>
                    <a:pt x="23721" y="9501"/>
                  </a:cubicBezTo>
                  <a:cubicBezTo>
                    <a:pt x="23756" y="9499"/>
                    <a:pt x="23791" y="9497"/>
                    <a:pt x="23824" y="9497"/>
                  </a:cubicBezTo>
                  <a:cubicBezTo>
                    <a:pt x="26350" y="9497"/>
                    <a:pt x="26462" y="16106"/>
                    <a:pt x="27151" y="16240"/>
                  </a:cubicBezTo>
                  <a:cubicBezTo>
                    <a:pt x="27163" y="16242"/>
                    <a:pt x="27175" y="16243"/>
                    <a:pt x="27188" y="16243"/>
                  </a:cubicBezTo>
                  <a:cubicBezTo>
                    <a:pt x="27448" y="16243"/>
                    <a:pt x="27760" y="15733"/>
                    <a:pt x="27545" y="15093"/>
                  </a:cubicBezTo>
                  <a:cubicBezTo>
                    <a:pt x="27210" y="14093"/>
                    <a:pt x="26782" y="12296"/>
                    <a:pt x="27151" y="10340"/>
                  </a:cubicBezTo>
                  <a:cubicBezTo>
                    <a:pt x="27710" y="7366"/>
                    <a:pt x="26479" y="4443"/>
                    <a:pt x="23864" y="3886"/>
                  </a:cubicBezTo>
                  <a:cubicBezTo>
                    <a:pt x="23554" y="3820"/>
                    <a:pt x="23266" y="3794"/>
                    <a:pt x="23003" y="3794"/>
                  </a:cubicBezTo>
                  <a:cubicBezTo>
                    <a:pt x="21894" y="3794"/>
                    <a:pt x="21233" y="4267"/>
                    <a:pt x="21233" y="4267"/>
                  </a:cubicBezTo>
                  <a:cubicBezTo>
                    <a:pt x="21233" y="4267"/>
                    <a:pt x="21782" y="1090"/>
                    <a:pt x="18707" y="475"/>
                  </a:cubicBezTo>
                  <a:cubicBezTo>
                    <a:pt x="18376" y="409"/>
                    <a:pt x="18063" y="379"/>
                    <a:pt x="17769" y="379"/>
                  </a:cubicBezTo>
                  <a:cubicBezTo>
                    <a:pt x="15320" y="379"/>
                    <a:pt x="14105" y="2412"/>
                    <a:pt x="14105" y="2412"/>
                  </a:cubicBezTo>
                  <a:cubicBezTo>
                    <a:pt x="14105" y="2412"/>
                    <a:pt x="13284" y="0"/>
                    <a:pt x="10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4705452" y="1327195"/>
              <a:ext cx="135590" cy="49246"/>
            </a:xfrm>
            <a:custGeom>
              <a:avLst/>
              <a:gdLst/>
              <a:ahLst/>
              <a:cxnLst/>
              <a:rect l="l" t="t" r="r" b="b"/>
              <a:pathLst>
                <a:path w="3962" h="1439" extrusionOk="0">
                  <a:moveTo>
                    <a:pt x="2118" y="0"/>
                  </a:moveTo>
                  <a:cubicBezTo>
                    <a:pt x="2039" y="0"/>
                    <a:pt x="1960" y="5"/>
                    <a:pt x="1882" y="13"/>
                  </a:cubicBezTo>
                  <a:cubicBezTo>
                    <a:pt x="1450" y="58"/>
                    <a:pt x="1045" y="230"/>
                    <a:pt x="721" y="480"/>
                  </a:cubicBezTo>
                  <a:cubicBezTo>
                    <a:pt x="400" y="734"/>
                    <a:pt x="132" y="1049"/>
                    <a:pt x="1" y="1438"/>
                  </a:cubicBezTo>
                  <a:cubicBezTo>
                    <a:pt x="737" y="1127"/>
                    <a:pt x="1350" y="869"/>
                    <a:pt x="1969" y="813"/>
                  </a:cubicBezTo>
                  <a:cubicBezTo>
                    <a:pt x="2083" y="801"/>
                    <a:pt x="2198" y="794"/>
                    <a:pt x="2315" y="794"/>
                  </a:cubicBezTo>
                  <a:cubicBezTo>
                    <a:pt x="2507" y="794"/>
                    <a:pt x="2704" y="813"/>
                    <a:pt x="2905" y="858"/>
                  </a:cubicBezTo>
                  <a:cubicBezTo>
                    <a:pt x="3235" y="906"/>
                    <a:pt x="3562" y="1036"/>
                    <a:pt x="3961" y="1140"/>
                  </a:cubicBezTo>
                  <a:cubicBezTo>
                    <a:pt x="3870" y="963"/>
                    <a:pt x="3756" y="792"/>
                    <a:pt x="3619" y="642"/>
                  </a:cubicBezTo>
                  <a:cubicBezTo>
                    <a:pt x="3468" y="508"/>
                    <a:pt x="3321" y="356"/>
                    <a:pt x="3128" y="266"/>
                  </a:cubicBezTo>
                  <a:cubicBezTo>
                    <a:pt x="2833" y="90"/>
                    <a:pt x="2475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4324598" y="1315251"/>
              <a:ext cx="145959" cy="50923"/>
            </a:xfrm>
            <a:custGeom>
              <a:avLst/>
              <a:gdLst/>
              <a:ahLst/>
              <a:cxnLst/>
              <a:rect l="l" t="t" r="r" b="b"/>
              <a:pathLst>
                <a:path w="4265" h="1488" extrusionOk="0">
                  <a:moveTo>
                    <a:pt x="2318" y="0"/>
                  </a:moveTo>
                  <a:cubicBezTo>
                    <a:pt x="2292" y="0"/>
                    <a:pt x="2266" y="1"/>
                    <a:pt x="2239" y="2"/>
                  </a:cubicBezTo>
                  <a:cubicBezTo>
                    <a:pt x="1775" y="4"/>
                    <a:pt x="1350" y="164"/>
                    <a:pt x="965" y="357"/>
                  </a:cubicBezTo>
                  <a:cubicBezTo>
                    <a:pt x="781" y="469"/>
                    <a:pt x="601" y="591"/>
                    <a:pt x="437" y="722"/>
                  </a:cubicBezTo>
                  <a:cubicBezTo>
                    <a:pt x="281" y="871"/>
                    <a:pt x="129" y="1018"/>
                    <a:pt x="0" y="1192"/>
                  </a:cubicBezTo>
                  <a:cubicBezTo>
                    <a:pt x="221" y="1171"/>
                    <a:pt x="420" y="1121"/>
                    <a:pt x="615" y="1075"/>
                  </a:cubicBezTo>
                  <a:cubicBezTo>
                    <a:pt x="809" y="1028"/>
                    <a:pt x="1006" y="1000"/>
                    <a:pt x="1187" y="949"/>
                  </a:cubicBezTo>
                  <a:cubicBezTo>
                    <a:pt x="1562" y="886"/>
                    <a:pt x="1917" y="806"/>
                    <a:pt x="2261" y="806"/>
                  </a:cubicBezTo>
                  <a:cubicBezTo>
                    <a:pt x="2305" y="804"/>
                    <a:pt x="2349" y="803"/>
                    <a:pt x="2393" y="803"/>
                  </a:cubicBezTo>
                  <a:cubicBezTo>
                    <a:pt x="3027" y="803"/>
                    <a:pt x="3627" y="990"/>
                    <a:pt x="4265" y="1488"/>
                  </a:cubicBezTo>
                  <a:cubicBezTo>
                    <a:pt x="4213" y="1048"/>
                    <a:pt x="3935" y="653"/>
                    <a:pt x="3561" y="379"/>
                  </a:cubicBezTo>
                  <a:cubicBezTo>
                    <a:pt x="3204" y="123"/>
                    <a:pt x="2751" y="0"/>
                    <a:pt x="2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4202871" y="1336503"/>
              <a:ext cx="300097" cy="222207"/>
            </a:xfrm>
            <a:custGeom>
              <a:avLst/>
              <a:gdLst/>
              <a:ahLst/>
              <a:cxnLst/>
              <a:rect l="l" t="t" r="r" b="b"/>
              <a:pathLst>
                <a:path w="8769" h="6493" extrusionOk="0">
                  <a:moveTo>
                    <a:pt x="8365" y="403"/>
                  </a:moveTo>
                  <a:lnTo>
                    <a:pt x="8365" y="6091"/>
                  </a:lnTo>
                  <a:lnTo>
                    <a:pt x="401" y="6091"/>
                  </a:lnTo>
                  <a:lnTo>
                    <a:pt x="401" y="403"/>
                  </a:lnTo>
                  <a:close/>
                  <a:moveTo>
                    <a:pt x="1" y="1"/>
                  </a:moveTo>
                  <a:lnTo>
                    <a:pt x="1" y="6493"/>
                  </a:lnTo>
                  <a:lnTo>
                    <a:pt x="8769" y="6493"/>
                  </a:lnTo>
                  <a:lnTo>
                    <a:pt x="8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4665002" y="1343313"/>
              <a:ext cx="298352" cy="222138"/>
            </a:xfrm>
            <a:custGeom>
              <a:avLst/>
              <a:gdLst/>
              <a:ahLst/>
              <a:cxnLst/>
              <a:rect l="l" t="t" r="r" b="b"/>
              <a:pathLst>
                <a:path w="8718" h="6491" extrusionOk="0">
                  <a:moveTo>
                    <a:pt x="8315" y="401"/>
                  </a:moveTo>
                  <a:lnTo>
                    <a:pt x="8315" y="6090"/>
                  </a:lnTo>
                  <a:lnTo>
                    <a:pt x="401" y="6090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6490"/>
                  </a:lnTo>
                  <a:lnTo>
                    <a:pt x="8717" y="6490"/>
                  </a:lnTo>
                  <a:lnTo>
                    <a:pt x="8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4541492" y="1340333"/>
              <a:ext cx="84976" cy="201813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4492045" y="1427054"/>
              <a:ext cx="184528" cy="43428"/>
            </a:xfrm>
            <a:custGeom>
              <a:avLst/>
              <a:gdLst/>
              <a:ahLst/>
              <a:cxnLst/>
              <a:rect l="l" t="t" r="r" b="b"/>
              <a:pathLst>
                <a:path w="5392" h="1269" extrusionOk="0">
                  <a:moveTo>
                    <a:pt x="2957" y="0"/>
                  </a:moveTo>
                  <a:cubicBezTo>
                    <a:pt x="1377" y="0"/>
                    <a:pt x="20" y="925"/>
                    <a:pt x="0" y="939"/>
                  </a:cubicBezTo>
                  <a:lnTo>
                    <a:pt x="230" y="1268"/>
                  </a:lnTo>
                  <a:cubicBezTo>
                    <a:pt x="306" y="1215"/>
                    <a:pt x="1523" y="389"/>
                    <a:pt x="2932" y="389"/>
                  </a:cubicBezTo>
                  <a:cubicBezTo>
                    <a:pt x="3653" y="389"/>
                    <a:pt x="4424" y="605"/>
                    <a:pt x="5117" y="1251"/>
                  </a:cubicBezTo>
                  <a:lnTo>
                    <a:pt x="5391" y="956"/>
                  </a:lnTo>
                  <a:cubicBezTo>
                    <a:pt x="4619" y="239"/>
                    <a:pt x="3759" y="0"/>
                    <a:pt x="2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7" name="Google Shape;2857;p4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872333" y="2767885"/>
            <a:ext cx="1513267" cy="1322233"/>
            <a:chOff x="654250" y="2075913"/>
            <a:chExt cx="1134950" cy="991675"/>
          </a:xfrm>
        </p:grpSpPr>
        <p:sp>
          <p:nvSpPr>
            <p:cNvPr id="2858" name="Google Shape;2858;p49"/>
            <p:cNvSpPr/>
            <p:nvPr/>
          </p:nvSpPr>
          <p:spPr>
            <a:xfrm>
              <a:off x="655450" y="2087188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9"/>
            <p:cNvSpPr/>
            <p:nvPr/>
          </p:nvSpPr>
          <p:spPr>
            <a:xfrm>
              <a:off x="673425" y="2075913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9"/>
            <p:cNvSpPr/>
            <p:nvPr/>
          </p:nvSpPr>
          <p:spPr>
            <a:xfrm>
              <a:off x="654250" y="2368463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9"/>
            <p:cNvSpPr/>
            <p:nvPr/>
          </p:nvSpPr>
          <p:spPr>
            <a:xfrm>
              <a:off x="658650" y="23528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9"/>
            <p:cNvSpPr/>
            <p:nvPr/>
          </p:nvSpPr>
          <p:spPr>
            <a:xfrm>
              <a:off x="708800" y="2388163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9"/>
            <p:cNvSpPr/>
            <p:nvPr/>
          </p:nvSpPr>
          <p:spPr>
            <a:xfrm>
              <a:off x="675350" y="23820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9"/>
            <p:cNvSpPr/>
            <p:nvPr/>
          </p:nvSpPr>
          <p:spPr>
            <a:xfrm>
              <a:off x="690600" y="23928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9"/>
            <p:cNvSpPr/>
            <p:nvPr/>
          </p:nvSpPr>
          <p:spPr>
            <a:xfrm>
              <a:off x="758150" y="2422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9"/>
            <p:cNvSpPr/>
            <p:nvPr/>
          </p:nvSpPr>
          <p:spPr>
            <a:xfrm>
              <a:off x="724750" y="2416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9"/>
            <p:cNvSpPr/>
            <p:nvPr/>
          </p:nvSpPr>
          <p:spPr>
            <a:xfrm>
              <a:off x="740000" y="2427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9"/>
            <p:cNvSpPr/>
            <p:nvPr/>
          </p:nvSpPr>
          <p:spPr>
            <a:xfrm>
              <a:off x="807600" y="24577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49"/>
            <p:cNvSpPr/>
            <p:nvPr/>
          </p:nvSpPr>
          <p:spPr>
            <a:xfrm>
              <a:off x="774150" y="2451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49"/>
            <p:cNvSpPr/>
            <p:nvPr/>
          </p:nvSpPr>
          <p:spPr>
            <a:xfrm>
              <a:off x="789425" y="2462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9"/>
            <p:cNvSpPr/>
            <p:nvPr/>
          </p:nvSpPr>
          <p:spPr>
            <a:xfrm>
              <a:off x="857000" y="249253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9"/>
            <p:cNvSpPr/>
            <p:nvPr/>
          </p:nvSpPr>
          <p:spPr>
            <a:xfrm>
              <a:off x="823525" y="24864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9"/>
            <p:cNvSpPr/>
            <p:nvPr/>
          </p:nvSpPr>
          <p:spPr>
            <a:xfrm>
              <a:off x="838825" y="24971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9"/>
            <p:cNvSpPr/>
            <p:nvPr/>
          </p:nvSpPr>
          <p:spPr>
            <a:xfrm>
              <a:off x="906375" y="25273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9"/>
            <p:cNvSpPr/>
            <p:nvPr/>
          </p:nvSpPr>
          <p:spPr>
            <a:xfrm>
              <a:off x="872975" y="25212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9"/>
            <p:cNvSpPr/>
            <p:nvPr/>
          </p:nvSpPr>
          <p:spPr>
            <a:xfrm>
              <a:off x="888250" y="2532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9"/>
            <p:cNvSpPr/>
            <p:nvPr/>
          </p:nvSpPr>
          <p:spPr>
            <a:xfrm>
              <a:off x="955800" y="2562163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9"/>
            <p:cNvSpPr/>
            <p:nvPr/>
          </p:nvSpPr>
          <p:spPr>
            <a:xfrm>
              <a:off x="922375" y="25560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9"/>
            <p:cNvSpPr/>
            <p:nvPr/>
          </p:nvSpPr>
          <p:spPr>
            <a:xfrm>
              <a:off x="937625" y="25667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9"/>
            <p:cNvSpPr/>
            <p:nvPr/>
          </p:nvSpPr>
          <p:spPr>
            <a:xfrm>
              <a:off x="1005175" y="2596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9"/>
            <p:cNvSpPr/>
            <p:nvPr/>
          </p:nvSpPr>
          <p:spPr>
            <a:xfrm>
              <a:off x="971775" y="25908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987025" y="26015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9"/>
            <p:cNvSpPr/>
            <p:nvPr/>
          </p:nvSpPr>
          <p:spPr>
            <a:xfrm>
              <a:off x="1054600" y="26316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1021175" y="262561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1036425" y="26363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1104000" y="26664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1070600" y="26604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1085825" y="2671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9"/>
            <p:cNvSpPr/>
            <p:nvPr/>
          </p:nvSpPr>
          <p:spPr>
            <a:xfrm>
              <a:off x="1153375" y="27012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9"/>
            <p:cNvSpPr/>
            <p:nvPr/>
          </p:nvSpPr>
          <p:spPr>
            <a:xfrm>
              <a:off x="1119975" y="26952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9"/>
            <p:cNvSpPr/>
            <p:nvPr/>
          </p:nvSpPr>
          <p:spPr>
            <a:xfrm>
              <a:off x="1135250" y="270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9"/>
            <p:cNvSpPr/>
            <p:nvPr/>
          </p:nvSpPr>
          <p:spPr>
            <a:xfrm>
              <a:off x="1202800" y="273606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1169375" y="272998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1184625" y="2740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1252175" y="277086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1218775" y="27647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1234025" y="2775538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1301575" y="2805688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1268175" y="27995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1283425" y="2810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1351025" y="2840413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1317550" y="283433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1332825" y="28450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1400375" y="287523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1366975" y="28691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1382275" y="287988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1449825" y="2910038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1416375" y="29039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1431625" y="291466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1499175" y="29448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1465775" y="29387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1481050" y="294946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1548575" y="2979588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9"/>
            <p:cNvSpPr/>
            <p:nvPr/>
          </p:nvSpPr>
          <p:spPr>
            <a:xfrm>
              <a:off x="1515175" y="29735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1530450" y="298428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1598025" y="3014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1564550" y="30083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1579850" y="3019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1248325" y="2539613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1243275" y="2544563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21" name="Google Shape;2921;p4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0079667" y="2254451"/>
            <a:ext cx="1085867" cy="1457333"/>
            <a:chOff x="7559750" y="1690838"/>
            <a:chExt cx="814400" cy="1093000"/>
          </a:xfrm>
        </p:grpSpPr>
        <p:sp>
          <p:nvSpPr>
            <p:cNvPr id="2922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5" name="Google Shape;2955;p4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626485" y="4921967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11231985" y="1224501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FCB16A-7F79-2AB9-B6EE-E4700A48E205}"/>
              </a:ext>
            </a:extLst>
          </p:cNvPr>
          <p:cNvSpPr txBox="1"/>
          <p:nvPr/>
        </p:nvSpPr>
        <p:spPr>
          <a:xfrm>
            <a:off x="1031197" y="2348875"/>
            <a:ext cx="77253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xu.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tập hợp gồm các kết quả có thể xảy ra đối với biến cố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“Mặt xuất hiện của đồng xu là mặt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Mỗi phần tử của tập hợp đó gọi là một kết quả thuận lợi cho biến cố 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tỉ số của số các kết quả thuận lợi cho biến cố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số phần tử của tập hợp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D2C74B-FDD8-7B1C-BD0C-727B3A8AEAB8}"/>
              </a:ext>
            </a:extLst>
          </p:cNvPr>
          <p:cNvSpPr txBox="1"/>
          <p:nvPr/>
        </p:nvSpPr>
        <p:spPr>
          <a:xfrm>
            <a:off x="1031197" y="1558076"/>
            <a:ext cx="6348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Tung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701EFE-146F-9F2C-6523-65CEDE6B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00A1F0-C4D0-B4BD-7EFC-D55F38552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" y="1238124"/>
            <a:ext cx="965598" cy="965598"/>
          </a:xfrm>
          <a:prstGeom prst="rect">
            <a:avLst/>
          </a:prstGeom>
        </p:spPr>
      </p:pic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6ED178-2FD3-FD4F-52E5-5322D0AEB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4" t="9747"/>
          <a:stretch/>
        </p:blipFill>
        <p:spPr>
          <a:xfrm>
            <a:off x="9215205" y="3986479"/>
            <a:ext cx="1945598" cy="2996523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18A537-8251-47E3-8F32-33F437249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8" b="24523"/>
          <a:stretch/>
        </p:blipFill>
        <p:spPr>
          <a:xfrm>
            <a:off x="9262712" y="1117480"/>
            <a:ext cx="1850585" cy="2402829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375DEB-1066-B2AF-3178-9F902ADC5EDD}"/>
              </a:ext>
            </a:extLst>
          </p:cNvPr>
          <p:cNvSpPr txBox="1"/>
          <p:nvPr/>
        </p:nvSpPr>
        <p:spPr>
          <a:xfrm>
            <a:off x="9457011" y="328971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76838-B541-2468-1439-AE471DD53598}"/>
              </a:ext>
            </a:extLst>
          </p:cNvPr>
          <p:cNvSpPr txBox="1"/>
          <p:nvPr/>
        </p:nvSpPr>
        <p:spPr>
          <a:xfrm>
            <a:off x="9323161" y="5857922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N</a:t>
            </a:r>
          </a:p>
        </p:txBody>
      </p:sp>
    </p:spTree>
    <p:extLst>
      <p:ext uri="{BB962C8B-B14F-4D97-AF65-F5344CB8AC3E}">
        <p14:creationId xmlns:p14="http://schemas.microsoft.com/office/powerpoint/2010/main" val="9745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1870</Words>
  <Application>Microsoft Office PowerPoint</Application>
  <PresentationFormat>Widescreen</PresentationFormat>
  <Paragraphs>133</Paragraphs>
  <Slides>26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Bahiana</vt:lpstr>
      <vt:lpstr>Calibri</vt:lpstr>
      <vt:lpstr>Cambria Math</vt:lpstr>
      <vt:lpstr>Didact Gothic</vt:lpstr>
      <vt:lpstr>Arial</vt:lpstr>
      <vt:lpstr>Times New Roman</vt:lpstr>
      <vt:lpstr>Tahoma</vt:lpstr>
      <vt:lpstr>Math Mystery Escape Room by Slidesgo</vt:lpstr>
      <vt:lpstr>Equation</vt:lpstr>
      <vt:lpstr>BÀI 4  XÁC SUẤT CỦA BIẾN CỐ NGẪU NHIÊN TRONG MỘT SỐ TRÒ CHƠI ĐƠN GIẢN (Tiết 1)</vt:lpstr>
      <vt:lpstr>HOẠT ĐỘNG MỞ ĐẦU</vt:lpstr>
      <vt:lpstr>Trò chơi “Tung đồng xu”</vt:lpstr>
      <vt:lpstr>Trò chơi “Tung đồng xu”</vt:lpstr>
      <vt:lpstr>Trò chơi “Tung đồng xu”</vt:lpstr>
      <vt:lpstr>Trò chơi “Tung đồng xu”</vt:lpstr>
      <vt:lpstr>BÀI 4  XÁC SUẤT CỦA BIẾN CỐ NGẪU NHIÊN TRONG MỘT SỐ TRÒ CHƠI ĐƠN GIẢN</vt:lpstr>
      <vt:lpstr>Hoạt động  Hình thành kiến thức</vt:lpstr>
      <vt:lpstr>1. Xác suất của biến cố trong trò chơi tung đồng xu</vt:lpstr>
      <vt:lpstr>1. Xác suất của biến cố trong trò chơi tung đồng xu</vt:lpstr>
      <vt:lpstr>1. Xác suất của biến cố trong trò chơi tung đồng xu</vt:lpstr>
      <vt:lpstr>2. Xác suất của biến cố trong trò chơi vòng quay số</vt:lpstr>
      <vt:lpstr>2. Xác suất của biến cố trong trò chơi vòng quay số</vt:lpstr>
      <vt:lpstr>2. Xác suất của biến cố trong trò chơi vòng quay số</vt:lpstr>
      <vt:lpstr>PowerPoint Presentation</vt:lpstr>
      <vt:lpstr>PowerPoint Presentation</vt:lpstr>
      <vt:lpstr>Hoạt động Luyện tập</vt:lpstr>
      <vt:lpstr>Luyện tập</vt:lpstr>
      <vt:lpstr>Luyện tập</vt:lpstr>
      <vt:lpstr>Luyện tập</vt:lpstr>
      <vt:lpstr>Luyện tập</vt:lpstr>
      <vt:lpstr>Hoạt động  Vận dụng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 XÁC SUẤT CỦA BIẾN CỐ NGẪU NHIÊN TRONG MỘT SỐ  TRÒ CHƠI ĐƠN GIẢN</dc:title>
  <dc:creator>NACL</dc:creator>
  <cp:lastModifiedBy>FNU LNU</cp:lastModifiedBy>
  <cp:revision>50</cp:revision>
  <dcterms:created xsi:type="dcterms:W3CDTF">2023-07-18T17:07:09Z</dcterms:created>
  <dcterms:modified xsi:type="dcterms:W3CDTF">2024-03-03T16:42:48Z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2024-03-03T16:42:44Z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7c3e863b-ad19-4fd9-8a60-7b21496421d7</vt:lpwstr>
  </property>
  <property fmtid="{D5CDD505-2E9C-101B-9397-08002B2CF9AE}" pid="7" name="MSIP_Label_defa4170-0d19-0005-0004-bc88714345d2_ActionId">
    <vt:lpwstr>e9124e37-a1bc-452b-971b-a6ea00708168</vt:lpwstr>
  </property>
  <property fmtid="{D5CDD505-2E9C-101B-9397-08002B2CF9AE}" pid="8" name="MSIP_Label_defa4170-0d19-0005-0004-bc88714345d2_ContentBits">
    <vt:lpwstr>0</vt:lpwstr>
  </property>
</Properties>
</file>