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2.xml" ContentType="application/vnd.openxmlformats-officedocument.presentationml.comments+xml"/>
  <Override PartName="/ppt/comments/comment3.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5.xml" ContentType="application/vnd.openxmlformats-officedocument.presentationml.notesSlide+xml"/>
  <Override PartName="/ppt/comments/comment8.xml" ContentType="application/vnd.openxmlformats-officedocument.presentationml.comments+xml"/>
  <Override PartName="/ppt/notesSlides/notesSlide6.xml" ContentType="application/vnd.openxmlformats-officedocument.presentationml.notesSlide+xml"/>
  <Override PartName="/ppt/comments/comment9.xml" ContentType="application/vnd.openxmlformats-officedocument.presentationml.comment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10.xml" ContentType="application/vnd.openxmlformats-officedocument.presentationml.comment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1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683" r:id="rId6"/>
    <p:sldMasterId id="2147483695" r:id="rId7"/>
    <p:sldMasterId id="2147483708" r:id="rId8"/>
    <p:sldMasterId id="2147483720" r:id="rId9"/>
    <p:sldMasterId id="2147483732" r:id="rId10"/>
    <p:sldMasterId id="2147483744" r:id="rId11"/>
    <p:sldMasterId id="2147483756" r:id="rId12"/>
  </p:sldMasterIdLst>
  <p:notesMasterIdLst>
    <p:notesMasterId r:id="rId41"/>
  </p:notesMasterIdLst>
  <p:sldIdLst>
    <p:sldId id="328" r:id="rId13"/>
    <p:sldId id="322" r:id="rId14"/>
    <p:sldId id="332" r:id="rId15"/>
    <p:sldId id="330" r:id="rId16"/>
    <p:sldId id="299" r:id="rId17"/>
    <p:sldId id="300" r:id="rId18"/>
    <p:sldId id="301" r:id="rId19"/>
    <p:sldId id="302" r:id="rId20"/>
    <p:sldId id="303" r:id="rId21"/>
    <p:sldId id="333" r:id="rId22"/>
    <p:sldId id="270" r:id="rId23"/>
    <p:sldId id="305" r:id="rId24"/>
    <p:sldId id="334" r:id="rId25"/>
    <p:sldId id="304" r:id="rId26"/>
    <p:sldId id="331" r:id="rId27"/>
    <p:sldId id="323" r:id="rId28"/>
    <p:sldId id="326" r:id="rId29"/>
    <p:sldId id="307" r:id="rId30"/>
    <p:sldId id="308" r:id="rId31"/>
    <p:sldId id="313" r:id="rId32"/>
    <p:sldId id="317" r:id="rId33"/>
    <p:sldId id="309" r:id="rId34"/>
    <p:sldId id="310" r:id="rId35"/>
    <p:sldId id="335" r:id="rId36"/>
    <p:sldId id="306" r:id="rId37"/>
    <p:sldId id="319" r:id="rId38"/>
    <p:sldId id="320" r:id="rId39"/>
    <p:sldId id="2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0" clrIdx="0">
    <p:extLst>
      <p:ext uri="{19B8F6BF-5375-455C-9EA6-DF929625EA0E}">
        <p15:presenceInfo xmlns:p15="http://schemas.microsoft.com/office/powerpoint/2012/main" userId="Admin" providerId="None"/>
      </p:ext>
    </p:extLst>
  </p:cmAuthor>
  <p:cmAuthor id="2" name="TGPM" initials="T" lastIdx="3" clrIdx="1">
    <p:extLst>
      <p:ext uri="{19B8F6BF-5375-455C-9EA6-DF929625EA0E}">
        <p15:presenceInfo xmlns:p15="http://schemas.microsoft.com/office/powerpoint/2012/main" userId="TGPM" providerId="None"/>
      </p:ext>
    </p:extLst>
  </p:cmAuthor>
  <p:cmAuthor id="3" name="ASUS Vivobook" initials="AV" lastIdx="2" clrIdx="2">
    <p:extLst>
      <p:ext uri="{19B8F6BF-5375-455C-9EA6-DF929625EA0E}">
        <p15:presenceInfo xmlns:p15="http://schemas.microsoft.com/office/powerpoint/2012/main" userId="ASUS Vivob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C0D0E"/>
    <a:srgbClr val="A7FDFF"/>
    <a:srgbClr val="1F4E79"/>
    <a:srgbClr val="FFD347"/>
    <a:srgbClr val="3333FF"/>
    <a:srgbClr val="15142A"/>
    <a:srgbClr val="FAED3B"/>
    <a:srgbClr val="70AD47"/>
    <a:srgbClr val="3CD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84954" autoAdjust="0"/>
  </p:normalViewPr>
  <p:slideViewPr>
    <p:cSldViewPr snapToGrid="0">
      <p:cViewPr varScale="1">
        <p:scale>
          <a:sx n="59" d="100"/>
          <a:sy n="59" d="100"/>
        </p:scale>
        <p:origin x="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2087783685485"/>
          <c:y val="0.10468207555601507"/>
          <c:w val="0.70033296337402884"/>
          <c:h val="0.70473083197389885"/>
        </c:manualLayout>
      </c:layout>
      <c:barChart>
        <c:barDir val="col"/>
        <c:grouping val="clustered"/>
        <c:varyColors val="0"/>
        <c:ser>
          <c:idx val="0"/>
          <c:order val="0"/>
          <c:tx>
            <c:strRef>
              <c:f>Sheet1!$A$2</c:f>
              <c:strCache>
                <c:ptCount val="1"/>
                <c:pt idx="0">
                  <c:v>Học lực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Giỏi</c:v>
                </c:pt>
                <c:pt idx="1">
                  <c:v>Khá</c:v>
                </c:pt>
                <c:pt idx="2">
                  <c:v>Trung bình</c:v>
                </c:pt>
                <c:pt idx="3">
                  <c:v>Yếu</c:v>
                </c:pt>
              </c:strCache>
            </c:strRef>
          </c:cat>
          <c:val>
            <c:numRef>
              <c:f>Sheet1!$B$2:$E$2</c:f>
              <c:numCache>
                <c:formatCode>General</c:formatCode>
                <c:ptCount val="4"/>
                <c:pt idx="0">
                  <c:v>38</c:v>
                </c:pt>
                <c:pt idx="1">
                  <c:v>140</c:v>
                </c:pt>
                <c:pt idx="2">
                  <c:v>52</c:v>
                </c:pt>
                <c:pt idx="3">
                  <c:v>13</c:v>
                </c:pt>
              </c:numCache>
            </c:numRef>
          </c:val>
          <c:extLst>
            <c:ext xmlns:c16="http://schemas.microsoft.com/office/drawing/2014/chart" uri="{C3380CC4-5D6E-409C-BE32-E72D297353CC}">
              <c16:uniqueId val="{00000000-ABEE-4E7C-B8E6-35DA9AF45613}"/>
            </c:ext>
          </c:extLst>
        </c:ser>
        <c:dLbls>
          <c:dLblPos val="outEnd"/>
          <c:showLegendKey val="0"/>
          <c:showVal val="1"/>
          <c:showCatName val="0"/>
          <c:showSerName val="0"/>
          <c:showPercent val="0"/>
          <c:showBubbleSize val="0"/>
        </c:dLbls>
        <c:gapWidth val="219"/>
        <c:overlap val="-27"/>
        <c:axId val="148863583"/>
        <c:axId val="1"/>
      </c:barChart>
      <c:catAx>
        <c:axId val="14886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48863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5942854949253"/>
          <c:y val="9.205666426928874E-2"/>
          <c:w val="0.69214329375426331"/>
          <c:h val="0.77814029363784665"/>
        </c:manualLayout>
      </c:layout>
      <c:barChart>
        <c:barDir val="col"/>
        <c:grouping val="clustered"/>
        <c:varyColors val="0"/>
        <c:ser>
          <c:idx val="0"/>
          <c:order val="0"/>
          <c:tx>
            <c:strRef>
              <c:f>Sheet1!$A$2</c:f>
              <c:strCache>
                <c:ptCount val="1"/>
                <c:pt idx="0">
                  <c:v>Tháng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Cơ sở 1</c:v>
                </c:pt>
                <c:pt idx="1">
                  <c:v>Cơ sở 2</c:v>
                </c:pt>
                <c:pt idx="2">
                  <c:v>Cơ sở 3</c:v>
                </c:pt>
              </c:strCache>
            </c:strRef>
          </c:cat>
          <c:val>
            <c:numRef>
              <c:f>Sheet1!$B$2:$D$2</c:f>
              <c:numCache>
                <c:formatCode>General</c:formatCode>
                <c:ptCount val="3"/>
                <c:pt idx="0">
                  <c:v>300</c:v>
                </c:pt>
                <c:pt idx="1">
                  <c:v>455</c:v>
                </c:pt>
                <c:pt idx="2">
                  <c:v>315</c:v>
                </c:pt>
              </c:numCache>
            </c:numRef>
          </c:val>
          <c:extLst>
            <c:ext xmlns:c16="http://schemas.microsoft.com/office/drawing/2014/chart" uri="{C3380CC4-5D6E-409C-BE32-E72D297353CC}">
              <c16:uniqueId val="{00000000-9377-43D2-9AFB-C4E2ED630BC6}"/>
            </c:ext>
          </c:extLst>
        </c:ser>
        <c:ser>
          <c:idx val="1"/>
          <c:order val="1"/>
          <c:tx>
            <c:strRef>
              <c:f>Sheet1!$A$3</c:f>
              <c:strCache>
                <c:ptCount val="1"/>
                <c:pt idx="0">
                  <c:v>Tháng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Cơ sở 1</c:v>
                </c:pt>
                <c:pt idx="1">
                  <c:v>Cơ sở 2</c:v>
                </c:pt>
                <c:pt idx="2">
                  <c:v>Cơ sở 3</c:v>
                </c:pt>
              </c:strCache>
            </c:strRef>
          </c:cat>
          <c:val>
            <c:numRef>
              <c:f>Sheet1!$B$3:$D$3</c:f>
              <c:numCache>
                <c:formatCode>General</c:formatCode>
                <c:ptCount val="3"/>
                <c:pt idx="0">
                  <c:v>415</c:v>
                </c:pt>
                <c:pt idx="1">
                  <c:v>545</c:v>
                </c:pt>
                <c:pt idx="2">
                  <c:v>450</c:v>
                </c:pt>
              </c:numCache>
            </c:numRef>
          </c:val>
          <c:extLst>
            <c:ext xmlns:c16="http://schemas.microsoft.com/office/drawing/2014/chart" uri="{C3380CC4-5D6E-409C-BE32-E72D297353CC}">
              <c16:uniqueId val="{00000001-9377-43D2-9AFB-C4E2ED630BC6}"/>
            </c:ext>
          </c:extLst>
        </c:ser>
        <c:dLbls>
          <c:dLblPos val="outEnd"/>
          <c:showLegendKey val="0"/>
          <c:showVal val="1"/>
          <c:showCatName val="0"/>
          <c:showSerName val="0"/>
          <c:showPercent val="0"/>
          <c:showBubbleSize val="0"/>
        </c:dLbls>
        <c:gapWidth val="219"/>
        <c:overlap val="-27"/>
        <c:axId val="1347906608"/>
        <c:axId val="1"/>
      </c:barChart>
      <c:catAx>
        <c:axId val="134790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vi-VN"/>
                  <a:t>Số sản phẩm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347906608"/>
        <c:crosses val="autoZero"/>
        <c:crossBetween val="between"/>
      </c:valAx>
      <c:spPr>
        <a:noFill/>
        <a:ln>
          <a:noFill/>
        </a:ln>
        <a:effectLst/>
      </c:spPr>
    </c:plotArea>
    <c:legend>
      <c:legendPos val="b"/>
      <c:layout>
        <c:manualLayout>
          <c:xMode val="edge"/>
          <c:yMode val="edge"/>
          <c:x val="0.65475052192991523"/>
          <c:y val="5.3426220253006362E-2"/>
          <c:w val="0.25678169303138665"/>
          <c:h val="6.88209878962426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254054235879"/>
          <c:y val="6.1995148185703834E-2"/>
          <c:w val="0.70810210876803548"/>
          <c:h val="0.77814029363784665"/>
        </c:manualLayout>
      </c:layout>
      <c:barChart>
        <c:barDir val="col"/>
        <c:grouping val="clustered"/>
        <c:varyColors val="0"/>
        <c:ser>
          <c:idx val="0"/>
          <c:order val="0"/>
          <c:tx>
            <c:strRef>
              <c:f>Sheet1!$A$2</c:f>
              <c:strCache>
                <c:ptCount val="1"/>
                <c:pt idx="0">
                  <c:v>Năm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21819.599999999999</c:v>
                </c:pt>
                <c:pt idx="1">
                  <c:v>27100</c:v>
                </c:pt>
                <c:pt idx="2">
                  <c:v>6946.2</c:v>
                </c:pt>
              </c:numCache>
            </c:numRef>
          </c:val>
          <c:extLst>
            <c:ext xmlns:c16="http://schemas.microsoft.com/office/drawing/2014/chart" uri="{C3380CC4-5D6E-409C-BE32-E72D297353CC}">
              <c16:uniqueId val="{00000000-1EC2-4B3B-94E8-A0518B0467DD}"/>
            </c:ext>
          </c:extLst>
        </c:ser>
        <c:dLbls>
          <c:dLblPos val="outEnd"/>
          <c:showLegendKey val="0"/>
          <c:showVal val="1"/>
          <c:showCatName val="0"/>
          <c:showSerName val="0"/>
          <c:showPercent val="0"/>
          <c:showBubbleSize val="0"/>
        </c:dLbls>
        <c:gapWidth val="219"/>
        <c:overlap val="-27"/>
        <c:axId val="780732768"/>
        <c:axId val="1"/>
      </c:barChart>
      <c:catAx>
        <c:axId val="7807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vi-VN">
                    <a:latin typeface="+mj-lt"/>
                  </a:rPr>
                  <a:t>Doanh thu (tỉ đồng)</a:t>
                </a:r>
              </a:p>
            </c:rich>
          </c:tx>
          <c:layout>
            <c:manualLayout>
              <c:xMode val="edge"/>
              <c:yMode val="edge"/>
              <c:x val="1.0798554122139882E-2"/>
              <c:y val="1.2476864033680323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78073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3240843507215"/>
          <c:y val="0.13376835236541598"/>
          <c:w val="0.50055493895671477"/>
          <c:h val="0.73572593800978792"/>
        </c:manualLayout>
      </c:layout>
      <c:pieChart>
        <c:varyColors val="1"/>
        <c:ser>
          <c:idx val="0"/>
          <c:order val="0"/>
          <c:tx>
            <c:strRef>
              <c:f>Sheet1!$A$2</c:f>
              <c:strCache>
                <c:ptCount val="1"/>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0-F7A7-423D-8595-E22E0BF2AE8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1-F7A7-423D-8595-E22E0BF2AE8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2-F7A7-423D-8595-E22E0BF2AE8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3-F7A7-423D-8595-E22E0BF2AE80}"/>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4-F7A7-423D-8595-E22E0BF2AE80}"/>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5-F7A7-423D-8595-E22E0BF2AE80}"/>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6-F7A7-423D-8595-E22E0BF2AE80}"/>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7-F7A7-423D-8595-E22E0BF2AE80}"/>
              </c:ext>
            </c:extLst>
          </c:dPt>
          <c:dPt>
            <c:idx val="8"/>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8-F7A7-423D-8595-E22E0BF2AE80}"/>
              </c:ext>
            </c:extLst>
          </c:dPt>
          <c:dPt>
            <c:idx val="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09-F7A7-423D-8595-E22E0BF2AE80}"/>
              </c:ext>
            </c:extLst>
          </c:dPt>
          <c:dLbls>
            <c:dLbl>
              <c:idx val="0"/>
              <c:tx>
                <c:rich>
                  <a:bodyPr/>
                  <a:lstStyle/>
                  <a:p>
                    <a:fld id="{A4BDE442-777B-463B-8919-50F538892CFB}" type="CATEGORYNAME">
                      <a:rPr lang="en-US"/>
                      <a:pPr/>
                      <a:t>[CATEGORY NAME]</a:t>
                    </a:fld>
                    <a:r>
                      <a:rPr lang="en-US" baseline="0"/>
                      <a:t>; </a:t>
                    </a:r>
                    <a:fld id="{F0EB80B8-CD75-47C9-B490-DA124AD9A1B6}"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A7-423D-8595-E22E0BF2AE80}"/>
                </c:ext>
              </c:extLst>
            </c:dLbl>
            <c:dLbl>
              <c:idx val="1"/>
              <c:tx>
                <c:rich>
                  <a:bodyPr/>
                  <a:lstStyle/>
                  <a:p>
                    <a:fld id="{338C4468-974E-47E2-BC09-52998F0C408C}" type="CATEGORYNAME">
                      <a:rPr lang="en-US"/>
                      <a:pPr/>
                      <a:t>[CATEGORY NAME]</a:t>
                    </a:fld>
                    <a:r>
                      <a:rPr lang="en-US" baseline="0"/>
                      <a:t>; </a:t>
                    </a:r>
                    <a:fld id="{1F93EAE2-F891-4B89-954A-BEB9916FA9C6}"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A7-423D-8595-E22E0BF2AE80}"/>
                </c:ext>
              </c:extLst>
            </c:dLbl>
            <c:dLbl>
              <c:idx val="2"/>
              <c:tx>
                <c:rich>
                  <a:bodyPr/>
                  <a:lstStyle/>
                  <a:p>
                    <a:fld id="{B5DF3762-F8C3-40EF-8C06-43E7CC928065}" type="CATEGORYNAME">
                      <a:rPr lang="en-US"/>
                      <a:pPr/>
                      <a:t>[CATEGORY NAME]</a:t>
                    </a:fld>
                    <a:r>
                      <a:rPr lang="en-US" baseline="0"/>
                      <a:t>; </a:t>
                    </a:r>
                    <a:fld id="{BDE0F09C-1E52-485E-85DA-6A21578697FF}"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A7-423D-8595-E22E0BF2AE80}"/>
                </c:ext>
              </c:extLst>
            </c:dLbl>
            <c:dLbl>
              <c:idx val="3"/>
              <c:tx>
                <c:rich>
                  <a:bodyPr/>
                  <a:lstStyle/>
                  <a:p>
                    <a:fld id="{E936E891-0368-45CF-8B7F-03781C72EA10}" type="CATEGORYNAME">
                      <a:rPr lang="en-US"/>
                      <a:pPr/>
                      <a:t>[CATEGORY NAME]</a:t>
                    </a:fld>
                    <a:r>
                      <a:rPr lang="en-US" baseline="0"/>
                      <a:t>; </a:t>
                    </a:r>
                    <a:fld id="{0FDBC32D-C08B-461A-A72B-309AF99B6D90}"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A7-423D-8595-E22E0BF2AE80}"/>
                </c:ext>
              </c:extLst>
            </c:dLbl>
            <c:dLbl>
              <c:idx val="4"/>
              <c:tx>
                <c:rich>
                  <a:bodyPr/>
                  <a:lstStyle/>
                  <a:p>
                    <a:fld id="{C0DB411E-FA02-4E9B-A8B3-2BCD03C0A017}" type="CATEGORYNAME">
                      <a:rPr lang="en-US"/>
                      <a:pPr/>
                      <a:t>[CATEGORY NAME]</a:t>
                    </a:fld>
                    <a:r>
                      <a:rPr lang="en-US" baseline="0"/>
                      <a:t>; </a:t>
                    </a:r>
                    <a:fld id="{0098223A-AE84-49ED-BE81-B487BDE654A6}"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A7-423D-8595-E22E0BF2AE80}"/>
                </c:ext>
              </c:extLst>
            </c:dLbl>
            <c:dLbl>
              <c:idx val="5"/>
              <c:tx>
                <c:rich>
                  <a:bodyPr/>
                  <a:lstStyle/>
                  <a:p>
                    <a:fld id="{9301EFB9-4B4A-4C68-9160-83A19B10A50E}" type="CATEGORYNAME">
                      <a:rPr lang="en-US" smtClean="0"/>
                      <a:pPr/>
                      <a:t>[CATEGORY NAME]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A7-423D-8595-E22E0BF2AE80}"/>
                </c:ext>
              </c:extLst>
            </c:dLbl>
            <c:dLbl>
              <c:idx val="6"/>
              <c:tx>
                <c:rich>
                  <a:bodyPr/>
                  <a:lstStyle/>
                  <a:p>
                    <a:fld id="{8F374CA6-9F6B-4E39-ACB2-8D7C7B0D13D4}" type="CATEGORYNAME">
                      <a:rPr lang="en-US"/>
                      <a:pPr/>
                      <a:t>[CATEGORY NAME]</a:t>
                    </a:fld>
                    <a:r>
                      <a:rPr lang="en-US" baseline="0" dirty="0"/>
                      <a:t>; </a:t>
                    </a:r>
                    <a:fld id="{ED09F593-AC57-470F-97E9-84F1C8E264B8}" type="VALUE">
                      <a:rPr lang="en-US" baseline="0" smtClean="0"/>
                      <a:pPr/>
                      <a:t>[VALUE]</a:t>
                    </a:fld>
                    <a:r>
                      <a:rPr lang="en-US" baseline="0" dirty="0"/>
                      <a:t>% </a:t>
                    </a:r>
                    <a:fld id="{610C359B-2CC9-43A3-B271-010B7E65F81A}" type="SERIESNAME">
                      <a:rPr lang="en-US" baseline="0" smtClean="0"/>
                      <a:pPr/>
                      <a:t>[SERIES NAME]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7A7-423D-8595-E22E0BF2AE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EU</c:v>
                </c:pt>
                <c:pt idx="1">
                  <c:v>ASEAN</c:v>
                </c:pt>
                <c:pt idx="2">
                  <c:v>Hàn Quốc</c:v>
                </c:pt>
                <c:pt idx="3">
                  <c:v>Nhật Bản</c:v>
                </c:pt>
                <c:pt idx="4">
                  <c:v>Mỹ</c:v>
                </c:pt>
                <c:pt idx="5">
                  <c:v>Trung Quốc 56,3</c:v>
                </c:pt>
                <c:pt idx="6">
                  <c:v>Khác </c:v>
                </c:pt>
              </c:strCache>
            </c:strRef>
          </c:cat>
          <c:val>
            <c:numRef>
              <c:f>Sheet1!$B$2:$H$2</c:f>
              <c:numCache>
                <c:formatCode>General</c:formatCode>
                <c:ptCount val="7"/>
                <c:pt idx="0">
                  <c:v>4.5</c:v>
                </c:pt>
                <c:pt idx="1">
                  <c:v>8.8000000000000007</c:v>
                </c:pt>
                <c:pt idx="2">
                  <c:v>4.4000000000000004</c:v>
                </c:pt>
                <c:pt idx="3">
                  <c:v>3.9</c:v>
                </c:pt>
                <c:pt idx="4">
                  <c:v>5.2</c:v>
                </c:pt>
                <c:pt idx="5">
                  <c:v>56.3</c:v>
                </c:pt>
                <c:pt idx="6">
                  <c:v>16.899999999999999</c:v>
                </c:pt>
              </c:numCache>
            </c:numRef>
          </c:val>
          <c:extLst>
            <c:ext xmlns:c16="http://schemas.microsoft.com/office/drawing/2014/chart" uri="{C3380CC4-5D6E-409C-BE32-E72D297353CC}">
              <c16:uniqueId val="{0000000A-F7A7-423D-8595-E22E0BF2AE80}"/>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3240843507215"/>
          <c:y val="0.13376835236541598"/>
          <c:w val="0.50055493895671477"/>
          <c:h val="0.73572593800978792"/>
        </c:manualLayout>
      </c:layout>
      <c:pieChart>
        <c:varyColors val="1"/>
        <c:ser>
          <c:idx val="0"/>
          <c:order val="0"/>
          <c:tx>
            <c:strRef>
              <c:f>Sheet1!$A$2</c:f>
              <c:strCache>
                <c:ptCount val="1"/>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D73-4B89-93C2-693ED2EB638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D73-4B89-93C2-693ED2EB638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D73-4B89-93C2-693ED2EB638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D73-4B89-93C2-693ED2EB638E}"/>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AD73-4B89-93C2-693ED2EB638E}"/>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AD73-4B89-93C2-693ED2EB638E}"/>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AD73-4B89-93C2-693ED2EB638E}"/>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AD73-4B89-93C2-693ED2EB638E}"/>
              </c:ext>
            </c:extLst>
          </c:dPt>
          <c:dPt>
            <c:idx val="8"/>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1-AD73-4B89-93C2-693ED2EB638E}"/>
              </c:ext>
            </c:extLst>
          </c:dPt>
          <c:dPt>
            <c:idx val="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3-AD73-4B89-93C2-693ED2EB638E}"/>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A4BDE442-777B-463B-8919-50F538892CFB}" type="CATEGORYNAME">
                      <a:rPr lang="en-US" sz="2000"/>
                      <a:pPr>
                        <a:defRPr sz="2000" b="1">
                          <a:latin typeface="Times New Roman" panose="02020603050405020304" pitchFamily="18" charset="0"/>
                          <a:cs typeface="Times New Roman" panose="02020603050405020304" pitchFamily="18" charset="0"/>
                        </a:defRPr>
                      </a:pPr>
                      <a:t>[CATEGORY NAME]</a:t>
                    </a:fld>
                    <a:r>
                      <a:rPr lang="en-US" sz="2000" baseline="0"/>
                      <a:t>; </a:t>
                    </a:r>
                    <a:fld id="{F0EB80B8-CD75-47C9-B490-DA124AD9A1B6}" type="VALUE">
                      <a:rPr lang="en-US" sz="2000" baseline="0" smtClean="0"/>
                      <a:pPr>
                        <a:defRPr sz="2000" b="1">
                          <a:latin typeface="Times New Roman" panose="02020603050405020304" pitchFamily="18" charset="0"/>
                          <a:cs typeface="Times New Roman" panose="02020603050405020304" pitchFamily="18" charset="0"/>
                        </a:defRPr>
                      </a:pPr>
                      <a:t>[VALUE]</a:t>
                    </a:fld>
                    <a:r>
                      <a:rPr lang="en-US" sz="2000" baseline="0"/>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73-4B89-93C2-693ED2EB638E}"/>
                </c:ext>
              </c:extLst>
            </c:dLbl>
            <c:dLbl>
              <c:idx val="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338C4468-974E-47E2-BC09-52998F0C408C}" type="CATEGORYNAME">
                      <a:rPr lang="en-US" sz="2000"/>
                      <a:pPr>
                        <a:defRPr sz="2000" b="1">
                          <a:latin typeface="Times New Roman" panose="02020603050405020304" pitchFamily="18" charset="0"/>
                          <a:cs typeface="Times New Roman" panose="02020603050405020304" pitchFamily="18" charset="0"/>
                        </a:defRPr>
                      </a:pPr>
                      <a:t>[CATEGORY NAME]</a:t>
                    </a:fld>
                    <a:r>
                      <a:rPr lang="en-US" sz="2000" baseline="0"/>
                      <a:t>; </a:t>
                    </a:r>
                    <a:fld id="{1F93EAE2-F891-4B89-954A-BEB9916FA9C6}" type="VALUE">
                      <a:rPr lang="en-US" sz="2000" baseline="0" smtClean="0"/>
                      <a:pPr>
                        <a:defRPr sz="2000" b="1">
                          <a:latin typeface="Times New Roman" panose="02020603050405020304" pitchFamily="18" charset="0"/>
                          <a:cs typeface="Times New Roman" panose="02020603050405020304" pitchFamily="18" charset="0"/>
                        </a:defRPr>
                      </a:pPr>
                      <a:t>[VALUE]</a:t>
                    </a:fld>
                    <a:r>
                      <a:rPr lang="en-US" sz="2000" baseline="0"/>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73-4B89-93C2-693ED2EB638E}"/>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B5DF3762-F8C3-40EF-8C06-43E7CC928065}" type="CATEGORYNAME">
                      <a:rPr lang="en-US" sz="2000"/>
                      <a:pPr>
                        <a:defRPr sz="2000" b="1">
                          <a:latin typeface="Times New Roman" panose="02020603050405020304" pitchFamily="18" charset="0"/>
                          <a:cs typeface="Times New Roman" panose="02020603050405020304" pitchFamily="18" charset="0"/>
                        </a:defRPr>
                      </a:pPr>
                      <a:t>[CATEGORY NAME]</a:t>
                    </a:fld>
                    <a:r>
                      <a:rPr lang="en-US" sz="2000" baseline="0"/>
                      <a:t>; </a:t>
                    </a:r>
                    <a:fld id="{BDE0F09C-1E52-485E-85DA-6A21578697FF}" type="VALUE">
                      <a:rPr lang="en-US" sz="2000" baseline="0" smtClean="0"/>
                      <a:pPr>
                        <a:defRPr sz="2000" b="1">
                          <a:latin typeface="Times New Roman" panose="02020603050405020304" pitchFamily="18" charset="0"/>
                          <a:cs typeface="Times New Roman" panose="02020603050405020304" pitchFamily="18" charset="0"/>
                        </a:defRPr>
                      </a:pPr>
                      <a:t>[VALUE]</a:t>
                    </a:fld>
                    <a:r>
                      <a:rPr lang="en-US" sz="2000" baseline="0"/>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D73-4B89-93C2-693ED2EB638E}"/>
                </c:ext>
              </c:extLst>
            </c:dLbl>
            <c:dLbl>
              <c:idx val="3"/>
              <c:tx>
                <c:rich>
                  <a:bodyPr/>
                  <a:lstStyle/>
                  <a:p>
                    <a:fld id="{E936E891-0368-45CF-8B7F-03781C72EA10}" type="CATEGORYNAME">
                      <a:rPr lang="en-US"/>
                      <a:pPr/>
                      <a:t>[CATEGORY NAME]</a:t>
                    </a:fld>
                    <a:r>
                      <a:rPr lang="en-US" baseline="0"/>
                      <a:t>; </a:t>
                    </a:r>
                    <a:fld id="{0FDBC32D-C08B-461A-A72B-309AF99B6D90}" type="VALUE">
                      <a:rPr lang="en-US" baseline="0" smtClean="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D73-4B89-93C2-693ED2EB638E}"/>
                </c:ext>
              </c:extLst>
            </c:dLbl>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C0DB411E-FA02-4E9B-A8B3-2BCD03C0A017}" type="CATEGORYNAME">
                      <a:rPr lang="en-US" sz="2000"/>
                      <a:pPr>
                        <a:defRPr sz="2000" b="1">
                          <a:latin typeface="Times New Roman" panose="02020603050405020304" pitchFamily="18" charset="0"/>
                          <a:cs typeface="Times New Roman" panose="02020603050405020304" pitchFamily="18" charset="0"/>
                        </a:defRPr>
                      </a:pPr>
                      <a:t>[CATEGORY NAME]</a:t>
                    </a:fld>
                    <a:r>
                      <a:rPr lang="en-US" sz="2000" baseline="0"/>
                      <a:t>; </a:t>
                    </a:r>
                    <a:fld id="{0098223A-AE84-49ED-BE81-B487BDE654A6}" type="VALUE">
                      <a:rPr lang="en-US" sz="2000" baseline="0" smtClean="0"/>
                      <a:pPr>
                        <a:defRPr sz="2000" b="1">
                          <a:latin typeface="Times New Roman" panose="02020603050405020304" pitchFamily="18" charset="0"/>
                          <a:cs typeface="Times New Roman" panose="02020603050405020304" pitchFamily="18" charset="0"/>
                        </a:defRPr>
                      </a:pPr>
                      <a:t>[VALUE]</a:t>
                    </a:fld>
                    <a:r>
                      <a:rPr lang="en-US" sz="2000" baseline="0"/>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D73-4B89-93C2-693ED2EB638E}"/>
                </c:ext>
              </c:extLst>
            </c:dLbl>
            <c:dLbl>
              <c:idx val="5"/>
              <c:layout>
                <c:manualLayout>
                  <c:x val="6.9519087012857569E-2"/>
                  <c:y val="-0.1893961999519934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9301EFB9-4B4A-4C68-9160-83A19B10A50E}" type="CATEGORYNAME">
                      <a:rPr lang="en-US" sz="2400" smtClean="0">
                        <a:solidFill>
                          <a:schemeClr val="bg1"/>
                        </a:solidFill>
                      </a:rPr>
                      <a:pPr>
                        <a:defRPr sz="2400" b="1">
                          <a:latin typeface="Times New Roman" panose="02020603050405020304" pitchFamily="18" charset="0"/>
                          <a:cs typeface="Times New Roman" panose="02020603050405020304" pitchFamily="18" charset="0"/>
                        </a:defRPr>
                      </a:pPr>
                      <a:t>[CATEGORY NAME]</a:t>
                    </a:fld>
                    <a:r>
                      <a:rPr lang="en-US" sz="2400" baseline="0" dirty="0">
                        <a:solidFill>
                          <a:schemeClr val="bg1"/>
                        </a:solidFill>
                      </a:rPr>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D73-4B89-93C2-693ED2EB638E}"/>
                </c:ext>
              </c:extLst>
            </c:dLbl>
            <c:dLbl>
              <c:idx val="6"/>
              <c:tx>
                <c:rich>
                  <a:bodyPr/>
                  <a:lstStyle/>
                  <a:p>
                    <a:fld id="{8F374CA6-9F6B-4E39-ACB2-8D7C7B0D13D4}" type="CATEGORYNAME">
                      <a:rPr lang="en-US"/>
                      <a:pPr/>
                      <a:t>[CATEGORY NAME]</a:t>
                    </a:fld>
                    <a:r>
                      <a:rPr lang="en-US" baseline="0" dirty="0"/>
                      <a:t>; </a:t>
                    </a:r>
                    <a:fld id="{ED09F593-AC57-470F-97E9-84F1C8E264B8}" type="VALUE">
                      <a:rPr lang="en-US" baseline="0" smtClean="0"/>
                      <a:pPr/>
                      <a:t>[VALUE]</a:t>
                    </a:fld>
                    <a:r>
                      <a:rPr lang="en-US" baseline="0" dirty="0"/>
                      <a:t>% </a:t>
                    </a:r>
                    <a:fld id="{610C359B-2CC9-43A3-B271-010B7E65F81A}" type="SERIESNAME">
                      <a:rPr lang="en-US" baseline="0" smtClean="0"/>
                      <a:pPr/>
                      <a:t>[SERIES NAME]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D73-4B89-93C2-693ED2EB638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EU</c:v>
                </c:pt>
                <c:pt idx="1">
                  <c:v>ASEAN</c:v>
                </c:pt>
                <c:pt idx="2">
                  <c:v>Hàn Quốc</c:v>
                </c:pt>
                <c:pt idx="3">
                  <c:v>Nhật Bản</c:v>
                </c:pt>
                <c:pt idx="4">
                  <c:v>Mỹ</c:v>
                </c:pt>
                <c:pt idx="5">
                  <c:v>Trung Quốc 56,3</c:v>
                </c:pt>
                <c:pt idx="6">
                  <c:v>Khác </c:v>
                </c:pt>
              </c:strCache>
            </c:strRef>
          </c:cat>
          <c:val>
            <c:numRef>
              <c:f>Sheet1!$B$2:$H$2</c:f>
              <c:numCache>
                <c:formatCode>General</c:formatCode>
                <c:ptCount val="7"/>
                <c:pt idx="0">
                  <c:v>4.5</c:v>
                </c:pt>
                <c:pt idx="1">
                  <c:v>8.8000000000000007</c:v>
                </c:pt>
                <c:pt idx="2">
                  <c:v>4.4000000000000004</c:v>
                </c:pt>
                <c:pt idx="3">
                  <c:v>3.9</c:v>
                </c:pt>
                <c:pt idx="4">
                  <c:v>5.2</c:v>
                </c:pt>
                <c:pt idx="5">
                  <c:v>56.3</c:v>
                </c:pt>
                <c:pt idx="6">
                  <c:v>16.899999999999999</c:v>
                </c:pt>
              </c:numCache>
            </c:numRef>
          </c:val>
          <c:extLst>
            <c:ext xmlns:c16="http://schemas.microsoft.com/office/drawing/2014/chart" uri="{C3380CC4-5D6E-409C-BE32-E72D297353CC}">
              <c16:uniqueId val="{00000014-AD73-4B89-93C2-693ED2EB638E}"/>
            </c:ext>
          </c:extLst>
        </c:ser>
        <c:dLbls>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0.11709131993420048"/>
          <c:y val="0.92782595698917347"/>
          <c:w val="0.76581721801599512"/>
          <c:h val="5.58104816126826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81576026637"/>
          <c:y val="6.8515497553017946E-2"/>
          <c:w val="0.59489456159822418"/>
          <c:h val="0.77814029363784665"/>
        </c:manualLayout>
      </c:layout>
      <c:lineChart>
        <c:grouping val="standard"/>
        <c:varyColors val="0"/>
        <c:ser>
          <c:idx val="0"/>
          <c:order val="0"/>
          <c:tx>
            <c:strRef>
              <c:f>Sheet1!$A$2</c:f>
              <c:strCache>
                <c:ptCount val="1"/>
                <c:pt idx="0">
                  <c:v>Máy điều hòa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2"/>
              <c:layout>
                <c:manualLayout>
                  <c:x val="-7.7547261505157963E-2"/>
                  <c:y val="7.87810208316167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11-443A-8960-7FE19291C2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1</c:v>
                </c:pt>
                <c:pt idx="1">
                  <c:v>2</c:v>
                </c:pt>
                <c:pt idx="2">
                  <c:v>3</c:v>
                </c:pt>
                <c:pt idx="3">
                  <c:v>4</c:v>
                </c:pt>
                <c:pt idx="4">
                  <c:v>5</c:v>
                </c:pt>
                <c:pt idx="5">
                  <c:v>6</c:v>
                </c:pt>
              </c:numCache>
            </c:numRef>
          </c:cat>
          <c:val>
            <c:numRef>
              <c:f>Sheet1!$B$2:$G$2</c:f>
              <c:numCache>
                <c:formatCode>General</c:formatCode>
                <c:ptCount val="6"/>
                <c:pt idx="0">
                  <c:v>9</c:v>
                </c:pt>
                <c:pt idx="1">
                  <c:v>5</c:v>
                </c:pt>
                <c:pt idx="2">
                  <c:v>35</c:v>
                </c:pt>
                <c:pt idx="3">
                  <c:v>72</c:v>
                </c:pt>
                <c:pt idx="4">
                  <c:v>90</c:v>
                </c:pt>
                <c:pt idx="5">
                  <c:v>100</c:v>
                </c:pt>
              </c:numCache>
            </c:numRef>
          </c:val>
          <c:smooth val="0"/>
          <c:extLst>
            <c:ext xmlns:c16="http://schemas.microsoft.com/office/drawing/2014/chart" uri="{C3380CC4-5D6E-409C-BE32-E72D297353CC}">
              <c16:uniqueId val="{00000000-DB2F-4059-AC21-F76F4DCA84BA}"/>
            </c:ext>
          </c:extLst>
        </c:ser>
        <c:ser>
          <c:idx val="1"/>
          <c:order val="1"/>
          <c:tx>
            <c:strRef>
              <c:f>Sheet1!$A$3</c:f>
              <c:strCache>
                <c:ptCount val="1"/>
                <c:pt idx="0">
                  <c:v>Máy sưởi</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1</c:v>
                </c:pt>
                <c:pt idx="1">
                  <c:v>2</c:v>
                </c:pt>
                <c:pt idx="2">
                  <c:v>3</c:v>
                </c:pt>
                <c:pt idx="3">
                  <c:v>4</c:v>
                </c:pt>
                <c:pt idx="4">
                  <c:v>5</c:v>
                </c:pt>
                <c:pt idx="5">
                  <c:v>6</c:v>
                </c:pt>
              </c:numCache>
            </c:numRef>
          </c:cat>
          <c:val>
            <c:numRef>
              <c:f>Sheet1!$B$3:$G$3</c:f>
              <c:numCache>
                <c:formatCode>General</c:formatCode>
                <c:ptCount val="6"/>
                <c:pt idx="0">
                  <c:v>96</c:v>
                </c:pt>
                <c:pt idx="1">
                  <c:v>70</c:v>
                </c:pt>
                <c:pt idx="2">
                  <c:v>47</c:v>
                </c:pt>
                <c:pt idx="3">
                  <c:v>15</c:v>
                </c:pt>
                <c:pt idx="4">
                  <c:v>5</c:v>
                </c:pt>
                <c:pt idx="5">
                  <c:v>3</c:v>
                </c:pt>
              </c:numCache>
            </c:numRef>
          </c:val>
          <c:smooth val="0"/>
          <c:extLst>
            <c:ext xmlns:c16="http://schemas.microsoft.com/office/drawing/2014/chart" uri="{C3380CC4-5D6E-409C-BE32-E72D297353CC}">
              <c16:uniqueId val="{00000001-DB2F-4059-AC21-F76F4DCA84BA}"/>
            </c:ext>
          </c:extLst>
        </c:ser>
        <c:dLbls>
          <c:dLblPos val="t"/>
          <c:showLegendKey val="0"/>
          <c:showVal val="1"/>
          <c:showCatName val="0"/>
          <c:showSerName val="0"/>
          <c:showPercent val="0"/>
          <c:showBubbleSize val="0"/>
        </c:dLbls>
        <c:smooth val="0"/>
        <c:axId val="1085647968"/>
        <c:axId val="1"/>
      </c:lineChart>
      <c:catAx>
        <c:axId val="1085647968"/>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vi-VN" dirty="0"/>
                  <a:t>Tháng</a:t>
                </a:r>
              </a:p>
            </c:rich>
          </c:tx>
          <c:layout>
            <c:manualLayout>
              <c:xMode val="edge"/>
              <c:yMode val="edge"/>
              <c:x val="0.34001180679017007"/>
              <c:y val="0.946071178600217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vi-VN" dirty="0"/>
                  <a:t>Số lượng</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85647968"/>
        <c:crosses val="autoZero"/>
        <c:crossBetween val="between"/>
      </c:valAx>
      <c:spPr>
        <a:noFill/>
        <a:ln>
          <a:noFill/>
        </a:ln>
        <a:effectLst/>
      </c:spPr>
    </c:plotArea>
    <c:legend>
      <c:legendPos val="b"/>
      <c:layout>
        <c:manualLayout>
          <c:xMode val="edge"/>
          <c:yMode val="edge"/>
          <c:x val="0.25958600753306693"/>
          <c:y val="7.0267380280002109E-2"/>
          <c:w val="0.41691987396374325"/>
          <c:h val="7.5700941580086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7-22T20:07:25.553" idx="3">
    <p:pos x="10" y="10"/>
    <p:text>GV CLICK VÀO CHẬU HOA GÓC CUỐI SLIDE ĐỂ QUAY LẠI SLIDE ĐẦU</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3-07-11T21:09:21.797" idx="13">
    <p:pos x="7738" y="254"/>
    <p:text>vẽ lại biểu đồ</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3-07-11T21:14:19.633" idx="17">
    <p:pos x="10" y="10"/>
    <p:text>vẽ lại biểu đồ, cho hiệu ứng ra từng phần</p:text>
    <p:extLst>
      <p:ext uri="{C676402C-5697-4E1C-873F-D02D1690AC5C}">
        <p15:threadingInfo xmlns:p15="http://schemas.microsoft.com/office/powerpoint/2012/main" timeZoneBias="-420"/>
      </p:ext>
    </p:extLst>
  </p:cm>
  <p:cm authorId="1" dt="2023-07-11T21:19:04.890" idx="19">
    <p:pos x="10" y="106"/>
    <p:text>trong 6 tháng hay trong tháng 6- thầy xem xét lại kĩ</p:text>
    <p:extLst>
      <p:ext uri="{C676402C-5697-4E1C-873F-D02D1690AC5C}">
        <p15:threadingInfo xmlns:p15="http://schemas.microsoft.com/office/powerpoint/2012/main" timeZoneBias="-420">
          <p15:parentCm authorId="1" idx="17"/>
        </p15:threadingInfo>
      </p:ext>
    </p:extLst>
  </p:cm>
  <p:cm authorId="1" dt="2023-07-11T21:19:04.908" idx="20">
    <p:pos x="10" y="202"/>
    <p:text>trong 6 tháng hay trong tháng 6- thầy xem xét lại kĩ</p:text>
    <p:extLst>
      <p:ext uri="{C676402C-5697-4E1C-873F-D02D1690AC5C}">
        <p15:threadingInfo xmlns:p15="http://schemas.microsoft.com/office/powerpoint/2012/main" timeZoneBias="-420">
          <p15:parentCm authorId="1" idx="17"/>
        </p15:threadingInfo>
      </p:ext>
    </p:extLst>
  </p:cm>
  <p:cm authorId="1" dt="2023-07-11T21:18:49.735" idx="18">
    <p:pos x="106" y="106"/>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11T20:54:33.785" idx="2">
    <p:pos x="10" y="10"/>
    <p:text>chưa có câu hỏi, biểu đồ mờ</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7-11T20:54:48.477" idx="3">
    <p:pos x="10" y="10"/>
    <p:text>chưa có câu hỏi</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7-11T20:55:16.932" idx="4">
    <p:pos x="10" y="10"/>
    <p:text>chưa có câu hỏi</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7-11T20:58:13.851" idx="6">
    <p:pos x="10" y="10"/>
    <p:text>chưa có biểu đồ, làm hiệu ứng ra từng phần</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7-11T20:58:13.851" idx="6">
    <p:pos x="10" y="10"/>
    <p:text>chưa có biểu đồ, làm hiệu ứng ra từng phần</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7-11T20:59:02.538" idx="7">
    <p:pos x="10" y="10"/>
    <p:text/>
    <p:extLst>
      <p:ext uri="{C676402C-5697-4E1C-873F-D02D1690AC5C}">
        <p15:threadingInfo xmlns:p15="http://schemas.microsoft.com/office/powerpoint/2012/main" timeZoneBias="-420"/>
      </p:ext>
    </p:extLst>
  </p:cm>
  <p:cm authorId="1" dt="2023-07-11T21:00:01.305" idx="9">
    <p:pos x="10" y="106"/>
    <p:text>ko có biểu đồ, cho hiệu ứng</p:text>
    <p:extLst>
      <p:ext uri="{C676402C-5697-4E1C-873F-D02D1690AC5C}">
        <p15:threadingInfo xmlns:p15="http://schemas.microsoft.com/office/powerpoint/2012/main" timeZoneBias="-420">
          <p15:parentCm authorId="1" idx="7"/>
        </p15:threadingInfo>
      </p:ext>
    </p:extLst>
  </p:cm>
  <p:cm authorId="1" dt="2023-07-11T20:59:49.362" idx="8">
    <p:pos x="106" y="106"/>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3-07-11T21:01:18.465" idx="10">
    <p:pos x="6753" y="1702"/>
    <p:text>thêm cột thể hiện năm, số liệu- số lg lớp học sao lại là số thập phân? nên thầy phải ghi rõ đơn vị</p:text>
    <p:extLst>
      <p:ext uri="{C676402C-5697-4E1C-873F-D02D1690AC5C}">
        <p15:threadingInfo xmlns:p15="http://schemas.microsoft.com/office/powerpoint/2012/main" timeZoneBias="-420"/>
      </p:ext>
    </p:extLst>
  </p:cm>
  <p:cm authorId="1" dt="2023-07-11T21:07:58.151" idx="11">
    <p:pos x="6753" y="1798"/>
    <p:text>làm tròn đến hàng phần mười nên kq 3,13 chưa đúng</p:text>
    <p:extLst>
      <p:ext uri="{C676402C-5697-4E1C-873F-D02D1690AC5C}">
        <p15:threadingInfo xmlns:p15="http://schemas.microsoft.com/office/powerpoint/2012/main" timeZoneBias="-420">
          <p15:parentCm authorId="1" idx="10"/>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3-07-11T21:08:26.152" idx="12">
    <p:pos x="10" y="10"/>
    <p:text>chia thành 2 phần- chạy hiệu ứng, cho ra câu hỏi trước sau đó đến đáp án, trong 2 ô khác nhau</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0.13998</cdr:x>
      <cdr:y>0.00083</cdr:y>
    </cdr:from>
    <cdr:to>
      <cdr:x>0.13998</cdr:x>
      <cdr:y>0.86888</cdr:y>
    </cdr:to>
    <cdr:cxnSp macro="">
      <cdr:nvCxnSpPr>
        <cdr:cNvPr id="2" name="Straight Arrow Connector 1">
          <a:extLst xmlns:a="http://schemas.openxmlformats.org/drawingml/2006/main">
            <a:ext uri="{FF2B5EF4-FFF2-40B4-BE49-F238E27FC236}">
              <a16:creationId xmlns:a16="http://schemas.microsoft.com/office/drawing/2014/main" id="{F31AAFDD-AA22-0665-C6D6-8C4EE79BF6E1}"/>
            </a:ext>
          </a:extLst>
        </cdr:cNvPr>
        <cdr:cNvCxnSpPr/>
      </cdr:nvCxnSpPr>
      <cdr:spPr>
        <a:xfrm xmlns:a="http://schemas.openxmlformats.org/drawingml/2006/main" flipV="1">
          <a:off x="948070" y="3119"/>
          <a:ext cx="0" cy="32780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0.14199</cdr:x>
      <cdr:y>0.87209</cdr:y>
    </cdr:from>
    <cdr:to>
      <cdr:x>0.90971</cdr:x>
      <cdr:y>0.87209</cdr:y>
    </cdr:to>
    <cdr:cxnSp macro="">
      <cdr:nvCxnSpPr>
        <cdr:cNvPr id="3" name="Straight Arrow Connector 2">
          <a:extLst xmlns:a="http://schemas.openxmlformats.org/drawingml/2006/main">
            <a:ext uri="{FF2B5EF4-FFF2-40B4-BE49-F238E27FC236}">
              <a16:creationId xmlns:a16="http://schemas.microsoft.com/office/drawing/2014/main" id="{291B6EC5-7B5C-989A-1483-F865B1F58B9D}"/>
            </a:ext>
          </a:extLst>
        </cdr:cNvPr>
        <cdr:cNvCxnSpPr/>
      </cdr:nvCxnSpPr>
      <cdr:spPr>
        <a:xfrm xmlns:a="http://schemas.openxmlformats.org/drawingml/2006/main" flipV="1">
          <a:off x="961721" y="3293301"/>
          <a:ext cx="5199682" cy="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63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09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Áp</a:t>
            </a:r>
            <a:r>
              <a:rPr lang="en-US" dirty="0"/>
              <a:t> </a:t>
            </a:r>
            <a:r>
              <a:rPr lang="en-US" dirty="0" err="1"/>
              <a:t>vào</a:t>
            </a:r>
            <a:r>
              <a:rPr lang="en-US" dirty="0"/>
              <a:t> </a:t>
            </a:r>
            <a:r>
              <a:rPr lang="en-US" dirty="0" err="1"/>
              <a:t>Việt</a:t>
            </a:r>
            <a:r>
              <a:rPr lang="en-US" dirty="0"/>
              <a:t> Nam, </a:t>
            </a:r>
            <a:r>
              <a:rPr lang="en-US" dirty="0" err="1"/>
              <a:t>áp</a:t>
            </a:r>
            <a:r>
              <a:rPr lang="en-US" dirty="0"/>
              <a:t> </a:t>
            </a:r>
            <a:r>
              <a:rPr lang="en-US" dirty="0" err="1"/>
              <a:t>thời</a:t>
            </a:r>
            <a:r>
              <a:rPr lang="en-US" dirty="0"/>
              <a:t> </a:t>
            </a:r>
            <a:r>
              <a:rPr lang="en-US" dirty="0" err="1"/>
              <a:t>tiết</a:t>
            </a:r>
            <a:r>
              <a:rPr lang="en-US" dirty="0"/>
              <a:t> </a:t>
            </a:r>
            <a:r>
              <a:rPr lang="en-US" dirty="0" err="1"/>
              <a:t>để</a:t>
            </a:r>
            <a:r>
              <a:rPr lang="en-US" dirty="0"/>
              <a:t> </a:t>
            </a:r>
            <a:r>
              <a:rPr lang="en-US" dirty="0" err="1"/>
              <a:t>thêm</a:t>
            </a:r>
            <a:r>
              <a:rPr lang="en-US" dirty="0"/>
              <a:t> </a:t>
            </a:r>
            <a:r>
              <a:rPr lang="en-US" dirty="0" err="1"/>
              <a:t>căn</a:t>
            </a:r>
            <a:r>
              <a:rPr lang="en-US" dirty="0"/>
              <a:t> </a:t>
            </a:r>
            <a:r>
              <a:rPr lang="en-US" dirty="0" err="1"/>
              <a:t>cứ</a:t>
            </a:r>
            <a:r>
              <a:rPr lang="en-US" dirty="0"/>
              <a:t> </a:t>
            </a:r>
            <a:r>
              <a:rPr lang="en-US" dirty="0" err="1"/>
              <a:t>nhận</a:t>
            </a:r>
            <a:r>
              <a:rPr lang="en-US" dirty="0"/>
              <a:t> </a:t>
            </a:r>
            <a:r>
              <a:rPr lang="en-US" dirty="0" err="1"/>
              <a:t>định</a:t>
            </a:r>
            <a:r>
              <a:rPr lang="en-US" dirty="0"/>
              <a:t> xu </a:t>
            </a:r>
            <a:r>
              <a:rPr lang="en-US" dirty="0" err="1"/>
              <a:t>hướng</a:t>
            </a:r>
            <a:r>
              <a:rPr lang="en-US" dirty="0"/>
              <a:t> </a:t>
            </a:r>
            <a:r>
              <a:rPr lang="en-US" dirty="0" err="1"/>
              <a:t>bán</a:t>
            </a:r>
            <a:r>
              <a:rPr lang="en-US" dirty="0"/>
              <a:t> </a:t>
            </a:r>
            <a:r>
              <a:rPr lang="en-US" dirty="0" err="1"/>
              <a:t>máy</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26</a:t>
            </a:fld>
            <a:endParaRPr lang="en-US"/>
          </a:p>
        </p:txBody>
      </p:sp>
    </p:spTree>
    <p:extLst>
      <p:ext uri="{BB962C8B-B14F-4D97-AF65-F5344CB8AC3E}">
        <p14:creationId xmlns:p14="http://schemas.microsoft.com/office/powerpoint/2010/main" val="41871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45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dirty="0"/>
              <a:t> </a:t>
            </a:r>
            <a:r>
              <a:rPr lang="en-US" dirty="0" err="1"/>
              <a:t>chậu</a:t>
            </a:r>
            <a:r>
              <a:rPr lang="en-US" dirty="0"/>
              <a:t> </a:t>
            </a:r>
            <a:r>
              <a:rPr lang="en-US" dirty="0" err="1"/>
              <a:t>hoa</a:t>
            </a:r>
            <a:r>
              <a:rPr lang="en-US" dirty="0"/>
              <a:t> </a:t>
            </a:r>
            <a:r>
              <a:rPr lang="en-US" dirty="0" err="1"/>
              <a:t>để</a:t>
            </a:r>
            <a:r>
              <a:rPr lang="en-US" dirty="0"/>
              <a:t> </a:t>
            </a:r>
            <a:r>
              <a:rPr lang="en-US" dirty="0" err="1"/>
              <a:t>chọn</a:t>
            </a:r>
            <a:r>
              <a:rPr lang="en-US" dirty="0"/>
              <a:t> </a:t>
            </a:r>
            <a:r>
              <a:rPr lang="en-US" dirty="0" err="1"/>
              <a:t>câu</a:t>
            </a:r>
            <a:r>
              <a:rPr lang="en-US" dirty="0"/>
              <a:t> </a:t>
            </a:r>
            <a:r>
              <a:rPr lang="en-US" dirty="0" err="1"/>
              <a:t>hỏi</a:t>
            </a:r>
            <a:r>
              <a:rPr lang="en-US" dirty="0"/>
              <a:t> </a:t>
            </a:r>
            <a:r>
              <a:rPr lang="en-US" dirty="0" err="1"/>
              <a:t>cho</a:t>
            </a:r>
            <a:r>
              <a:rPr lang="en-US" dirty="0"/>
              <a:t> </a:t>
            </a:r>
            <a:r>
              <a:rPr lang="en-US" dirty="0" err="1"/>
              <a:t>học</a:t>
            </a:r>
            <a:r>
              <a:rPr lang="en-US" baseline="0" dirty="0"/>
              <a:t> </a:t>
            </a:r>
            <a:r>
              <a:rPr lang="en-US" baseline="0" dirty="0" err="1"/>
              <a:t>sinh</a:t>
            </a:r>
            <a:r>
              <a:rPr lang="en-US" dirty="0"/>
              <a:t> </a:t>
            </a:r>
            <a:r>
              <a:rPr lang="en-US" dirty="0" err="1"/>
              <a:t>trả</a:t>
            </a:r>
            <a:r>
              <a:rPr lang="en-US" dirty="0"/>
              <a:t> </a:t>
            </a:r>
            <a:r>
              <a:rPr lang="en-US" dirty="0" err="1"/>
              <a:t>lời</a:t>
            </a:r>
            <a:endParaRPr lang="en-US" dirty="0"/>
          </a:p>
          <a:p>
            <a:r>
              <a:rPr lang="en-US" dirty="0"/>
              <a:t>GV click </a:t>
            </a:r>
            <a:r>
              <a:rPr lang="en-US" dirty="0" err="1"/>
              <a:t>vào</a:t>
            </a:r>
            <a:r>
              <a:rPr lang="en-US" dirty="0"/>
              <a:t> </a:t>
            </a:r>
            <a:r>
              <a:rPr lang="en-US" dirty="0" err="1"/>
              <a:t>mũi</a:t>
            </a:r>
            <a:r>
              <a:rPr lang="en-US" dirty="0"/>
              <a:t> </a:t>
            </a:r>
            <a:r>
              <a:rPr lang="en-US" dirty="0" err="1"/>
              <a:t>tên</a:t>
            </a:r>
            <a:r>
              <a:rPr lang="en-US" dirty="0"/>
              <a:t> </a:t>
            </a:r>
            <a:r>
              <a:rPr lang="en-US" dirty="0" err="1"/>
              <a:t>xanh</a:t>
            </a:r>
            <a:r>
              <a:rPr lang="en-US" dirty="0"/>
              <a:t> </a:t>
            </a:r>
            <a:r>
              <a:rPr lang="en-US" dirty="0" err="1"/>
              <a:t>cuối</a:t>
            </a:r>
            <a:r>
              <a:rPr lang="en-US" dirty="0"/>
              <a:t> slide </a:t>
            </a:r>
            <a:r>
              <a:rPr lang="en-US" dirty="0" err="1"/>
              <a:t>là</a:t>
            </a:r>
            <a:r>
              <a:rPr lang="en-US" dirty="0"/>
              <a:t> di </a:t>
            </a:r>
            <a:r>
              <a:rPr lang="en-US" dirty="0" err="1"/>
              <a:t>chuyển</a:t>
            </a:r>
            <a:r>
              <a:rPr lang="en-US" dirty="0"/>
              <a:t> </a:t>
            </a:r>
            <a:r>
              <a:rPr lang="en-US" dirty="0" err="1"/>
              <a:t>đến</a:t>
            </a:r>
            <a:r>
              <a:rPr lang="en-US" dirty="0"/>
              <a:t> </a:t>
            </a:r>
            <a:r>
              <a:rPr lang="en-US" dirty="0" err="1"/>
              <a:t>nội</a:t>
            </a:r>
            <a:r>
              <a:rPr lang="en-US" dirty="0"/>
              <a:t> dung </a:t>
            </a:r>
            <a:r>
              <a:rPr lang="en-US" dirty="0" err="1"/>
              <a:t>bài</a:t>
            </a:r>
            <a:r>
              <a:rPr lang="en-US" dirty="0"/>
              <a:t> </a:t>
            </a:r>
            <a:r>
              <a:rPr lang="en-US" dirty="0" err="1"/>
              <a:t>mới</a:t>
            </a:r>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152798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 A ,B,</a:t>
            </a:r>
            <a:r>
              <a:rPr lang="en-US" baseline="0" dirty="0"/>
              <a:t> C, D  </a:t>
            </a:r>
            <a:r>
              <a:rPr lang="en-US" baseline="0" dirty="0" err="1"/>
              <a:t>để</a:t>
            </a:r>
            <a:r>
              <a:rPr lang="en-US" baseline="0" dirty="0"/>
              <a:t> </a:t>
            </a:r>
            <a:r>
              <a:rPr lang="en-US" baseline="0" dirty="0" err="1"/>
              <a:t>xác</a:t>
            </a:r>
            <a:r>
              <a:rPr lang="en-US" baseline="0" dirty="0"/>
              <a:t> </a:t>
            </a:r>
            <a:r>
              <a:rPr lang="en-US" baseline="0" dirty="0" err="1"/>
              <a:t>nhận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a:t>
            </a:r>
            <a:r>
              <a:rPr lang="en-US" baseline="0" dirty="0" err="1"/>
              <a:t>hoặc</a:t>
            </a:r>
            <a:r>
              <a:rPr lang="en-US" baseline="0" dirty="0"/>
              <a:t> </a:t>
            </a:r>
            <a:r>
              <a:rPr lang="en-US" baseline="0" dirty="0" err="1"/>
              <a:t>sai</a:t>
            </a:r>
            <a:endParaRPr lang="en-US" baseline="0" dirty="0"/>
          </a:p>
          <a:p>
            <a:r>
              <a:rPr lang="en-US" dirty="0"/>
              <a:t>GV CLICK VÀO </a:t>
            </a:r>
            <a:r>
              <a:rPr lang="en-US"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đếm</a:t>
            </a:r>
            <a:r>
              <a:rPr lang="en-US" baseline="0" dirty="0"/>
              <a:t> </a:t>
            </a:r>
            <a:r>
              <a:rPr lang="en-US" baseline="0" dirty="0" err="1"/>
              <a:t>giờ</a:t>
            </a:r>
            <a:r>
              <a:rPr lang="en-US" baseline="0" dirty="0"/>
              <a:t> 15 </a:t>
            </a:r>
            <a:r>
              <a:rPr lang="en-US" baseline="0" dirty="0" err="1"/>
              <a:t>giây</a:t>
            </a:r>
            <a:r>
              <a:rPr lang="en-US" baseline="0" dirty="0"/>
              <a:t> </a:t>
            </a:r>
            <a:endParaRPr lang="en-US" dirty="0"/>
          </a:p>
          <a:p>
            <a:r>
              <a:rPr lang="en-US" dirty="0"/>
              <a:t>GV CLICK VÀO CHẬU HOA GÓC CUỐI SLIDE ĐỂ QUAY LẠI SLIDE ĐẦU</a:t>
            </a:r>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390843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0325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thể</a:t>
            </a:r>
            <a:r>
              <a:rPr lang="en-US" dirty="0"/>
              <a:t> HS </a:t>
            </a:r>
            <a:r>
              <a:rPr lang="en-US" dirty="0" err="1"/>
              <a:t>có</a:t>
            </a:r>
            <a:r>
              <a:rPr lang="en-US" dirty="0"/>
              <a:t> </a:t>
            </a:r>
            <a:r>
              <a:rPr lang="en-US" dirty="0" err="1"/>
              <a:t>những</a:t>
            </a:r>
            <a:r>
              <a:rPr lang="en-US" dirty="0"/>
              <a:t> ý </a:t>
            </a:r>
            <a:r>
              <a:rPr lang="en-US" dirty="0" err="1"/>
              <a:t>kiến</a:t>
            </a:r>
            <a:r>
              <a:rPr lang="en-US" dirty="0"/>
              <a:t> </a:t>
            </a:r>
            <a:r>
              <a:rPr lang="en-US" dirty="0" err="1"/>
              <a:t>khác</a:t>
            </a:r>
            <a:r>
              <a:rPr lang="en-US" dirty="0"/>
              <a:t> </a:t>
            </a:r>
            <a:r>
              <a:rPr lang="en-US" dirty="0" err="1"/>
              <a:t>cho</a:t>
            </a:r>
            <a:r>
              <a:rPr lang="en-US" dirty="0"/>
              <a:t> </a:t>
            </a:r>
            <a:r>
              <a:rPr lang="en-US" dirty="0" err="1"/>
              <a:t>câu</a:t>
            </a:r>
            <a:r>
              <a:rPr lang="en-US" dirty="0"/>
              <a:t> c: </a:t>
            </a:r>
            <a:r>
              <a:rPr lang="en-US" dirty="0" err="1"/>
              <a:t>Nhà</a:t>
            </a:r>
            <a:r>
              <a:rPr lang="en-US" dirty="0"/>
              <a:t> </a:t>
            </a:r>
            <a:r>
              <a:rPr lang="en-US" dirty="0" err="1"/>
              <a:t>nước</a:t>
            </a:r>
            <a:r>
              <a:rPr lang="en-US" dirty="0"/>
              <a:t> </a:t>
            </a:r>
            <a:r>
              <a:rPr lang="en-US" dirty="0" err="1"/>
              <a:t>có</a:t>
            </a:r>
            <a:r>
              <a:rPr lang="en-US" dirty="0"/>
              <a:t> </a:t>
            </a:r>
            <a:r>
              <a:rPr lang="en-US" dirty="0" err="1"/>
              <a:t>quỹ</a:t>
            </a:r>
            <a:r>
              <a:rPr lang="en-US" dirty="0"/>
              <a:t> </a:t>
            </a:r>
            <a:r>
              <a:rPr lang="en-US" dirty="0" err="1"/>
              <a:t>đất</a:t>
            </a:r>
            <a:r>
              <a:rPr lang="en-US" dirty="0"/>
              <a:t> </a:t>
            </a:r>
            <a:r>
              <a:rPr lang="en-US" dirty="0" err="1"/>
              <a:t>để</a:t>
            </a:r>
            <a:r>
              <a:rPr lang="en-US" dirty="0"/>
              <a:t> </a:t>
            </a:r>
            <a:r>
              <a:rPr lang="en-US" dirty="0" err="1"/>
              <a:t>xây</a:t>
            </a:r>
            <a:r>
              <a:rPr lang="en-US" dirty="0"/>
              <a:t> </a:t>
            </a:r>
            <a:r>
              <a:rPr lang="en-US" dirty="0" err="1"/>
              <a:t>trường</a:t>
            </a:r>
            <a:r>
              <a:rPr lang="en-US" dirty="0"/>
              <a:t> </a:t>
            </a:r>
            <a:r>
              <a:rPr lang="en-US" dirty="0" err="1"/>
              <a:t>học</a:t>
            </a:r>
            <a:r>
              <a:rPr lang="en-US" dirty="0"/>
              <a:t>, …</a:t>
            </a:r>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24652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93593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8385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23</a:t>
            </a:fld>
            <a:endParaRPr lang="en-US"/>
          </a:p>
        </p:txBody>
      </p:sp>
    </p:spTree>
    <p:extLst>
      <p:ext uri="{BB962C8B-B14F-4D97-AF65-F5344CB8AC3E}">
        <p14:creationId xmlns:p14="http://schemas.microsoft.com/office/powerpoint/2010/main" val="422267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067"/>
        <p:cNvGrpSpPr/>
        <p:nvPr/>
      </p:nvGrpSpPr>
      <p:grpSpPr>
        <a:xfrm>
          <a:off x="0" y="0"/>
          <a:ext cx="0" cy="0"/>
          <a:chOff x="0" y="0"/>
          <a:chExt cx="0" cy="0"/>
        </a:xfrm>
      </p:grpSpPr>
      <p:grpSp>
        <p:nvGrpSpPr>
          <p:cNvPr id="2068" name="Google Shape;2068;p10"/>
          <p:cNvGrpSpPr/>
          <p:nvPr/>
        </p:nvGrpSpPr>
        <p:grpSpPr>
          <a:xfrm>
            <a:off x="7209542" y="3588559"/>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37238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83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0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7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6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987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8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5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62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09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556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53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72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68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458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83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848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30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587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4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60125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819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42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019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53661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8770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06955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50676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6006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58513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3930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2438407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5710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64055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32637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8724901" y="365126"/>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838201" y="365126"/>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30197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474143" y="266706"/>
            <a:ext cx="11243715" cy="6324591"/>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圆角 11"/>
          <p:cNvSpPr/>
          <p:nvPr userDrawn="1"/>
        </p:nvSpPr>
        <p:spPr>
          <a:xfrm>
            <a:off x="644578" y="405301"/>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cs typeface="+mn-cs"/>
            </a:endParaRPr>
          </a:p>
        </p:txBody>
      </p:sp>
      <p:sp>
        <p:nvSpPr>
          <p:cNvPr id="13" name="矩形: 一个圆顶角，剪去另一个顶角 12"/>
          <p:cNvSpPr/>
          <p:nvPr userDrawn="1"/>
        </p:nvSpPr>
        <p:spPr>
          <a:xfrm rot="5400000" flipV="1">
            <a:off x="69703" y="86503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grpSp>
      <p:sp>
        <p:nvSpPr>
          <p:cNvPr id="65" name="矩形: 一个圆顶角，剪去另一个顶角 64"/>
          <p:cNvSpPr/>
          <p:nvPr userDrawn="1"/>
        </p:nvSpPr>
        <p:spPr>
          <a:xfrm rot="5400000" flipV="1">
            <a:off x="69703" y="1816879"/>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200467" y="2720344"/>
            <a:ext cx="900000" cy="432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9"/>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108362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900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8534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947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8599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421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110444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018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4685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027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9479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1765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90935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1272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53538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40645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7292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61403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15114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32929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59124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552024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24409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72092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47981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026827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37234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1125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9146615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30026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7416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50861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44663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90165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30559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18578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92353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38086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3184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287561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65551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7527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527806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513273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95813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859783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788495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07913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80100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2110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2/25/2024</a:t>
            </a:fld>
            <a:endParaRPr lang="en-US"/>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a:xfrm>
            <a:off x="8610600" y="6356350"/>
            <a:ext cx="2743200" cy="365125"/>
          </a:xfrm>
          <a:prstGeom prst="rect">
            <a:avLst/>
          </a:prstGeom>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9391979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70696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645170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861972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9108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86321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20737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9991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54175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61931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000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2/25/2024</a:t>
            </a:fld>
            <a:endParaRPr lang="en-US"/>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2982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1D5470-CC01-4333-A533-33C5D3ED9C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19BC51-08A7-4146-B350-5362D1A11E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3010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fld id="{5DE9C4D9-BB03-4C0C-9630-F5D180F654E4}"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fld id="{C020C7E6-65DD-4795-8988-78B3EDD8A9D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175485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21391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33943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5620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549075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2/25/2024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489291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7.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7.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chart" Target="../charts/chart4.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7.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7.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slide" Target="slide6.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13.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comments" Target="../comments/comment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slide" Target="slide4.xml"/><Relationship Id="rId5" Type="http://schemas.openxmlformats.org/officeDocument/2006/relationships/audio" Target="../media/audio3.wav"/><Relationship Id="rId15" Type="http://schemas.openxmlformats.org/officeDocument/2006/relationships/chart" Target="../charts/chart1.xml"/><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3.png"/><Relationship Id="rId3" Type="http://schemas.openxmlformats.org/officeDocument/2006/relationships/audio" Target="../media/audio4.wav"/><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comments" Target="../comments/comment2.xml"/><Relationship Id="rId2" Type="http://schemas.openxmlformats.org/officeDocument/2006/relationships/audio" Target="../media/audio1.wav"/><Relationship Id="rId16" Type="http://schemas.openxmlformats.org/officeDocument/2006/relationships/chart" Target="../charts/chart2.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7.png"/><Relationship Id="rId15" Type="http://schemas.openxmlformats.org/officeDocument/2006/relationships/image" Target="../media/image27.wmf"/><Relationship Id="rId10" Type="http://schemas.openxmlformats.org/officeDocument/2006/relationships/slide" Target="slide4.xml"/><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3" Type="http://schemas.openxmlformats.org/officeDocument/2006/relationships/audio" Target="../media/audio4.wav"/><Relationship Id="rId7" Type="http://schemas.openxmlformats.org/officeDocument/2006/relationships/image" Target="../media/image18.png"/><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9.png"/><Relationship Id="rId1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omments" Target="../comments/comment4.xml"/><Relationship Id="rId3" Type="http://schemas.openxmlformats.org/officeDocument/2006/relationships/audio" Target="../media/audio4.wav"/><Relationship Id="rId7" Type="http://schemas.openxmlformats.org/officeDocument/2006/relationships/image" Target="../media/image18.png"/><Relationship Id="rId12" Type="http://schemas.openxmlformats.org/officeDocument/2006/relationships/chart" Target="../charts/chart3.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slide" Target="slide4.xml"/><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4.wav"/><Relationship Id="rId7" Type="http://schemas.openxmlformats.org/officeDocument/2006/relationships/image" Target="../media/image31.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slide" Target="slide4.xml"/><Relationship Id="rId4" Type="http://schemas.openxmlformats.org/officeDocument/2006/relationships/audio" Target="../media/audio3.wav"/><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5" name="Chỗ dành sẵn cho Nội dung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9669643" cy="6857991"/>
          </a:xfrm>
          <a:prstGeom prst="rect">
            <a:avLst/>
          </a:prstGeom>
        </p:spPr>
      </p:pic>
      <p:sp>
        <p:nvSpPr>
          <p:cNvPr id="18" name="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9"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Hộp Văn bản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956790"/>
            <a:ext cx="12185905" cy="646331"/>
          </a:xfrm>
          <a:prstGeom prst="rect">
            <a:avLst/>
          </a:prstGeom>
          <a:noFill/>
        </p:spPr>
        <p:txBody>
          <a:bodyPr wrap="square" rtlCol="0">
            <a:spAutoFit/>
          </a:bodyPr>
          <a:lstStyle/>
          <a:p>
            <a:pPr defTabSz="914377">
              <a:spcAft>
                <a:spcPts val="600"/>
              </a:spcAft>
            </a:pPr>
            <a:r>
              <a:rPr lang="en-US" sz="36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03468" y="4057223"/>
            <a:ext cx="11642759" cy="2092881"/>
          </a:xfrm>
          <a:prstGeom prst="rect">
            <a:avLst/>
          </a:prstGeom>
          <a:noFill/>
        </p:spPr>
        <p:txBody>
          <a:bodyPr wrap="square" rtlCol="0">
            <a:spAutoFit/>
          </a:bodyPr>
          <a:lstStyle/>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GVSB: Phan </a:t>
            </a:r>
            <a:r>
              <a:rPr lang="en-US" sz="4000" b="1" dirty="0" err="1">
                <a:solidFill>
                  <a:srgbClr val="002060"/>
                </a:solidFill>
                <a:latin typeface="Times New Roman" panose="02020603050405020304" pitchFamily="18" charset="0"/>
                <a:cs typeface="Times New Roman" panose="02020603050405020304" pitchFamily="18" charset="0"/>
              </a:rPr>
              <a:t>Tân</a:t>
            </a:r>
            <a:endParaRPr lang="en-US" sz="40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GVPB 1: </a:t>
            </a:r>
            <a:r>
              <a:rPr lang="en-US" sz="4000" b="1" dirty="0" err="1">
                <a:solidFill>
                  <a:srgbClr val="002060"/>
                </a:solidFill>
                <a:latin typeface="Times New Roman" panose="02020603050405020304" pitchFamily="18" charset="0"/>
                <a:cs typeface="Times New Roman" panose="02020603050405020304" pitchFamily="18" charset="0"/>
              </a:rPr>
              <a:t>Nguyễn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Thuỷ</a:t>
            </a:r>
            <a:endParaRPr lang="en-US" sz="40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GVPB 2: </a:t>
            </a:r>
            <a:r>
              <a:rPr lang="en-US" sz="4000" b="1" dirty="0" err="1">
                <a:solidFill>
                  <a:srgbClr val="002060"/>
                </a:solidFill>
                <a:latin typeface="Times New Roman" panose="02020603050405020304" pitchFamily="18" charset="0"/>
                <a:cs typeface="Times New Roman" panose="02020603050405020304" pitchFamily="18" charset="0"/>
              </a:rPr>
              <a:t>Nguyễn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Hoà</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3046" y="2616881"/>
            <a:ext cx="12185905"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3047" y="297220"/>
            <a:ext cx="12188952" cy="707886"/>
          </a:xfrm>
          <a:prstGeom prst="rect">
            <a:avLst/>
          </a:prstGeom>
          <a:noFill/>
        </p:spPr>
        <p:txBody>
          <a:bodyPr wrap="square" rtlCol="0">
            <a:spAutoFit/>
          </a:bodyPr>
          <a:lstStyle/>
          <a:p>
            <a:pPr defTabSz="914377"/>
            <a:r>
              <a:rPr lang="en-US" sz="4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3398675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pPr defTabSz="1219170"/>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latin typeface="Calibri"/>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7"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8"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Tree>
    <p:extLst>
      <p:ext uri="{BB962C8B-B14F-4D97-AF65-F5344CB8AC3E}">
        <p14:creationId xmlns:p14="http://schemas.microsoft.com/office/powerpoint/2010/main" val="2775901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716374" y="-136347"/>
            <a:ext cx="1543019" cy="1543019"/>
          </a:xfrm>
          <a:prstGeom prst="rect">
            <a:avLst/>
          </a:prstGeom>
        </p:spPr>
      </p:pic>
      <p:sp>
        <p:nvSpPr>
          <p:cNvPr id="2" name="!!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8E6D429-DC53-47C4-8036-1E9D12B8E28B}"/>
              </a:ext>
            </a:extLst>
          </p:cNvPr>
          <p:cNvSpPr/>
          <p:nvPr/>
        </p:nvSpPr>
        <p:spPr>
          <a:xfrm>
            <a:off x="524753" y="27880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NHIỆM VỤ: </a:t>
            </a:r>
          </a:p>
        </p:txBody>
      </p:sp>
      <p:pic>
        <p:nvPicPr>
          <p:cNvPr id="32" name="Graphic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31881" y="95601"/>
            <a:ext cx="860119" cy="860119"/>
          </a:xfrm>
          <a:prstGeom prst="rect">
            <a:avLst/>
          </a:prstGeom>
        </p:spPr>
      </p:pic>
      <p:sp>
        <p:nvSpPr>
          <p:cNvPr id="8" name="TextBox 7" descr="OPL20U25GSXzBJYl68kk8uQGfFKzs7yb1M4KJWUiLk6ZEvGF+qCIPSnY57AbBFCvTW2023.15.85+K4lPs7H94VUqPe2XwIsfPRnrXQE//QTEXxb8/8N4CNc6FpgZahzpTjFhMzSA7T/nHJa11DE8Ng2TP3iAmRczFlmslSuUNOgUeb6yRvs0="/>
          <p:cNvSpPr txBox="1"/>
          <p:nvPr/>
        </p:nvSpPr>
        <p:spPr>
          <a:xfrm>
            <a:off x="294468" y="1214551"/>
            <a:ext cx="11897532" cy="2024595"/>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endParaRPr lang="en-US" sz="3200" dirty="0">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650929" y="1534600"/>
            <a:ext cx="11406752" cy="1569660"/>
          </a:xfrm>
          <a:prstGeom prst="rect">
            <a:avLst/>
          </a:prstGeom>
        </p:spPr>
        <p:txBody>
          <a:bodyPr wrap="square">
            <a:spAutoFit/>
          </a:bodyPr>
          <a:lstStyle/>
          <a:p>
            <a:pPr algn="just">
              <a:spcBef>
                <a:spcPts val="300"/>
              </a:spcBef>
              <a:spcAft>
                <a:spcPts val="300"/>
              </a:spcAft>
            </a:pP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nhóm làm một s</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ơ</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đồ tư duy khổ giấy A1, nội dung kiến thức chính trong bài bài phân tích và xử l</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dữ liệu thu được ở dạng bảng, biểu đồ</a:t>
            </a:r>
            <a:endPar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831682" y="4231037"/>
            <a:ext cx="10039928" cy="2308324"/>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OPL20U25GSXzBJYl68kk8uQGfFKzs7yb1M4KJWUiLk6ZEvGF+qCIPSnY57AbBFCvTW2023.15.85+K4lPs7H94VUqPe2XwIsfPRnrXQE//QTEXxb8/8N4CNc6FpgZahzpTjFhMzSA7T/nHJa11DE8Ng2TP3iAmRczFlmslSuUNOgUeb6yRvs0="/>
          <p:cNvSpPr/>
          <p:nvPr/>
        </p:nvSpPr>
        <p:spPr>
          <a:xfrm>
            <a:off x="3892731" y="2390501"/>
            <a:ext cx="3866606" cy="249500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5" name="Rounded Rectangle 4" descr="OPL20U25GSXzBJYl68kk8uQGfFKzs7yb1M4KJWUiLk6ZEvGF+qCIPSnY57AbBFCvTW2023.15.85+K4lPs7H94VUqPe2XwIsfPRnrXQE//QTEXxb8/8N4CNc6FpgZahzpTjFhMzSA7T/nHJa11DE8Ng2TP3iAmRczFlmslSuUNOgUeb6yRvs0="/>
          <p:cNvSpPr/>
          <p:nvPr/>
        </p:nvSpPr>
        <p:spPr>
          <a:xfrm>
            <a:off x="744583" y="2408117"/>
            <a:ext cx="2834639" cy="12625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6" name="Rounded Rectangle 5" descr="OPL20U25GSXzBJYl68kk8uQGfFKzs7yb1M4KJWUiLk6ZEvGF+qCIPSnY57AbBFCvTW2023.15.85+K4lPs7H94VUqPe2XwIsfPRnrXQE//QTEXxb8/8N4CNc6FpgZahzpTjFhMzSA7T/nHJa11DE8Ng2TP3iAmRczFlmslSuUNOgUeb6yRvs0="/>
          <p:cNvSpPr/>
          <p:nvPr/>
        </p:nvSpPr>
        <p:spPr>
          <a:xfrm>
            <a:off x="8242038" y="3211357"/>
            <a:ext cx="3229328" cy="189621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7" name="Cloud 6" descr="OPL20U25GSXzBJYl68kk8uQGfFKzs7yb1M4KJWUiLk6ZEvGF+qCIPSnY57AbBFCvTW2023.15.85+K4lPs7H94VUqPe2XwIsfPRnrXQE//QTEXxb8/8N4CNc6FpgZahzpTjFhMzSA7T/nHJa11DE8Ng2TP3iAmRczFlmslSuUNOgUeb6yRvs0="/>
          <p:cNvSpPr/>
          <p:nvPr/>
        </p:nvSpPr>
        <p:spPr>
          <a:xfrm>
            <a:off x="235132" y="4153989"/>
            <a:ext cx="4271554" cy="2495005"/>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8" name="Cloud 7" descr="OPL20U25GSXzBJYl68kk8uQGfFKzs7yb1M4KJWUiLk6ZEvGF+qCIPSnY57AbBFCvTW2023.15.85+K4lPs7H94VUqPe2XwIsfPRnrXQE//QTEXxb8/8N4CNc6FpgZahzpTjFhMzSA7T/nHJa11DE8Ng2TP3iAmRczFlmslSuUNOgUeb6yRvs0="/>
          <p:cNvSpPr/>
          <p:nvPr/>
        </p:nvSpPr>
        <p:spPr>
          <a:xfrm>
            <a:off x="300437" y="2"/>
            <a:ext cx="4336868" cy="1515290"/>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0" name="Rectangle 9" descr="OPL20U25GSXzBJYl68kk8uQGfFKzs7yb1M4KJWUiLk6ZEvGF+qCIPSnY57AbBFCvTW2023.15.85+K4lPs7H94VUqPe2XwIsfPRnrXQE//QTEXxb8/8N4CNc6FpgZahzpTjFhMzSA7T/nHJa11DE8Ng2TP3iAmRczFlmslSuUNOgUeb6yRvs0="/>
          <p:cNvSpPr/>
          <p:nvPr/>
        </p:nvSpPr>
        <p:spPr>
          <a:xfrm>
            <a:off x="4222105" y="3045110"/>
            <a:ext cx="3491512" cy="1277273"/>
          </a:xfrm>
          <a:prstGeom prst="rect">
            <a:avLst/>
          </a:prstGeom>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Phân tích và xử l</a:t>
            </a:r>
            <a:r>
              <a:rPr lang="en-US" sz="2400" dirty="0">
                <a:solidFill>
                  <a:prstClr val="black">
                    <a:lumMod val="95000"/>
                    <a:lumOff val="5000"/>
                  </a:prstClr>
                </a:solidFill>
                <a:latin typeface="Arial" panose="020B0604020202020204" pitchFamily="34" charset="0"/>
                <a:ea typeface="Times New Roman" panose="02020603050405020304" pitchFamily="18" charset="0"/>
                <a:cs typeface="Arial" panose="020B0604020202020204" pitchFamily="34" charset="0"/>
              </a:rPr>
              <a:t>í</a:t>
            </a: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dữ liệu</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thu được ở dạng bảng, biểu đồ</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descr="OPL20U25GSXzBJYl68kk8uQGfFKzs7yb1M4KJWUiLk6ZEvGF+qCIPSnY57AbBFCvTW2023.15.85+K4lPs7H94VUqPe2XwIsfPRnrXQE//QTEXxb8/8N4CNc6FpgZahzpTjFhMzSA7T/nHJa11DE8Ng2TP3iAmRczFlmslSuUNOgUeb6yRvs0="/>
          <p:cNvSpPr/>
          <p:nvPr/>
        </p:nvSpPr>
        <p:spPr>
          <a:xfrm flipH="1">
            <a:off x="91440" y="2769332"/>
            <a:ext cx="3673928" cy="456022"/>
          </a:xfrm>
          <a:prstGeom prst="rect">
            <a:avLst/>
          </a:prstGeom>
        </p:spPr>
        <p:txBody>
          <a:bodyPr wrap="square">
            <a:spAutoFit/>
          </a:bodyPr>
          <a:lstStyle/>
          <a:p>
            <a:pPr marL="457200" marR="0" lvl="0" indent="0" algn="ctr" defTabSz="914400" rtl="0" eaLnBrk="1" fontAlgn="auto" latinLnBrk="0" hangingPunct="1">
              <a:lnSpc>
                <a:spcPct val="106000"/>
              </a:lnSpc>
              <a:spcBef>
                <a:spcPts val="300"/>
              </a:spcBef>
              <a:spcAft>
                <a:spcPts val="30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rPr>
              <a:t>1. </a:t>
            </a: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rPr>
              <a:t>Phát hiện vấn đề</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4" name="Rectangle 13" descr="OPL20U25GSXzBJYl68kk8uQGfFKzs7yb1M4KJWUiLk6ZEvGF+qCIPSnY57AbBFCvTW2023.15.85+K4lPs7H94VUqPe2XwIsfPRnrXQE//QTEXxb8/8N4CNc6FpgZahzpTjFhMzSA7T/nHJa11DE8Ng2TP3iAmRczFlmslSuUNOgUeb6yRvs0="/>
          <p:cNvSpPr/>
          <p:nvPr/>
        </p:nvSpPr>
        <p:spPr>
          <a:xfrm>
            <a:off x="435427" y="4415244"/>
            <a:ext cx="3341915" cy="1658403"/>
          </a:xfrm>
          <a:prstGeom prst="rect">
            <a:avLst/>
          </a:prstGeom>
        </p:spPr>
        <p:txBody>
          <a:bodyPr wrap="square">
            <a:spAutoFit/>
          </a:bodyPr>
          <a:lstStyle/>
          <a:p>
            <a:pPr marL="457200" marR="0" lvl="0" indent="0" algn="ctr" defTabSz="914400" rtl="0" eaLnBrk="1" fontAlgn="auto" latinLnBrk="0" hangingPunct="1">
              <a:lnSpc>
                <a:spcPct val="106000"/>
              </a:lnSpc>
              <a:spcBef>
                <a:spcPts val="300"/>
              </a:spcBef>
              <a:spcAft>
                <a:spcPts val="300"/>
              </a:spcAft>
              <a:buClrTx/>
              <a:buSzTx/>
              <a:buFontTx/>
              <a:buNone/>
              <a:tabLst/>
              <a:defRPr/>
            </a:pP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rPr>
              <a:t>Nhận biết mối liên hệ toán học đơn giản giữa các số liệu được biểu diễn</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6" name="Rectangle 15" descr="OPL20U25GSXzBJYl68kk8uQGfFKzs7yb1M4KJWUiLk6ZEvGF+qCIPSnY57AbBFCvTW2023.15.85+K4lPs7H94VUqPe2XwIsfPRnrXQE//QTEXxb8/8N4CNc6FpgZahzpTjFhMzSA7T/nHJa11DE8Ng2TP3iAmRczFlmslSuUNOgUeb6yRvs0="/>
          <p:cNvSpPr/>
          <p:nvPr/>
        </p:nvSpPr>
        <p:spPr>
          <a:xfrm>
            <a:off x="117554" y="416927"/>
            <a:ext cx="4376059" cy="875368"/>
          </a:xfrm>
          <a:prstGeom prst="rect">
            <a:avLst/>
          </a:prstGeom>
        </p:spPr>
        <p:txBody>
          <a:bodyPr wrap="square">
            <a:spAutoFit/>
          </a:bodyPr>
          <a:lstStyle/>
          <a:p>
            <a:pPr marL="457200" marR="0" lvl="0" indent="0" algn="ctr" defTabSz="914400" rtl="0" eaLnBrk="1" fontAlgn="auto" latinLnBrk="0" hangingPunct="1">
              <a:lnSpc>
                <a:spcPct val="106000"/>
              </a:lnSpc>
              <a:spcBef>
                <a:spcPts val="300"/>
              </a:spcBef>
              <a:spcAft>
                <a:spcPts val="300"/>
              </a:spcAft>
              <a:buClrTx/>
              <a:buSzTx/>
              <a:buFontTx/>
              <a:buNone/>
              <a:tabLst/>
              <a:defRPr/>
            </a:pPr>
            <a:r>
              <a:rPr kumimoji="0" lang="vi-V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rPr>
              <a:t>Thực hiện tính toán và suy luận toán học</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8" name="Rectangle 17" descr="OPL20U25GSXzBJYl68kk8uQGfFKzs7yb1M4KJWUiLk6ZEvGF+qCIPSnY57AbBFCvTW2023.15.85+K4lPs7H94VUqPe2XwIsfPRnrXQE//QTEXxb8/8N4CNc6FpgZahzpTjFhMzSA7T/nHJa11DE8Ng2TP3iAmRczFlmslSuUNOgUeb6yRvs0="/>
          <p:cNvSpPr/>
          <p:nvPr/>
        </p:nvSpPr>
        <p:spPr>
          <a:xfrm>
            <a:off x="8242039" y="3367054"/>
            <a:ext cx="3344716"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Giải</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quyết</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những</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vấn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đơn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giản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dựa</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xử</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lý</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dữ</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liệu</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9" name="Cloud 18"/>
          <p:cNvSpPr/>
          <p:nvPr/>
        </p:nvSpPr>
        <p:spPr>
          <a:xfrm>
            <a:off x="8088712" y="378826"/>
            <a:ext cx="4347128" cy="1933298"/>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a:xfrm>
            <a:off x="8226334" y="679998"/>
            <a:ext cx="393192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hiện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toán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suy</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luận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dựa</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mối</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liên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toán</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học</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liệu</a:t>
            </a:r>
            <a:endParaRPr kumimoji="0" 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22" name="Right Arrow 21"/>
          <p:cNvSpPr/>
          <p:nvPr/>
        </p:nvSpPr>
        <p:spPr>
          <a:xfrm rot="10800000">
            <a:off x="3510983" y="2339069"/>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p:cNvSpPr/>
          <p:nvPr/>
        </p:nvSpPr>
        <p:spPr>
          <a:xfrm>
            <a:off x="7327827" y="4270444"/>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rot="16200000">
            <a:off x="1439200" y="1654623"/>
            <a:ext cx="978408" cy="4846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ight Arrow 24"/>
          <p:cNvSpPr/>
          <p:nvPr/>
        </p:nvSpPr>
        <p:spPr>
          <a:xfrm rot="16200000">
            <a:off x="9530756" y="2465927"/>
            <a:ext cx="978408" cy="4846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rot="5400000">
            <a:off x="2050997" y="3812365"/>
            <a:ext cx="659741" cy="42029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79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pPr defTabSz="1219170"/>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latin typeface="Calibri"/>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2287239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p:cNvSpPr/>
          <p:nvPr/>
        </p:nvSpPr>
        <p:spPr>
          <a:xfrm>
            <a:off x="1177872" y="388003"/>
            <a:ext cx="9965410" cy="1931298"/>
          </a:xfrm>
          <a:prstGeom prst="rect">
            <a:avLst/>
          </a:prstGeom>
        </p:spPr>
        <p:txBody>
          <a:bodyPr wrap="squar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THCS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2015 – 2016, 2016 – 2017, 2017 – 2018, 2018 – 2019</a:t>
            </a:r>
          </a:p>
          <a:p>
            <a:pPr algn="just">
              <a:spcBef>
                <a:spcPts val="300"/>
              </a:spcBef>
              <a:spcAft>
                <a:spcPts val="30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Hình ảnh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424AC0-E14B-D0CC-FA35-5778C19FD2A7}"/>
              </a:ext>
            </a:extLst>
          </p:cNvPr>
          <p:cNvPicPr>
            <a:picLocks noChangeAspect="1"/>
          </p:cNvPicPr>
          <p:nvPr/>
        </p:nvPicPr>
        <p:blipFill rotWithShape="1">
          <a:blip r:embed="rId2"/>
          <a:srcRect l="27042" t="32248" r="32927" b="33177"/>
          <a:stretch/>
        </p:blipFill>
        <p:spPr>
          <a:xfrm>
            <a:off x="2402237" y="2086826"/>
            <a:ext cx="7825496" cy="4781057"/>
          </a:xfrm>
          <a:prstGeom prst="rect">
            <a:avLst/>
          </a:prstGeom>
        </p:spPr>
      </p:pic>
    </p:spTree>
    <p:extLst>
      <p:ext uri="{BB962C8B-B14F-4D97-AF65-F5344CB8AC3E}">
        <p14:creationId xmlns:p14="http://schemas.microsoft.com/office/powerpoint/2010/main" val="271217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p:cNvSpPr/>
          <p:nvPr/>
        </p:nvSpPr>
        <p:spPr>
          <a:xfrm>
            <a:off x="371961" y="217522"/>
            <a:ext cx="5129937" cy="2427075"/>
          </a:xfrm>
          <a:prstGeom prst="rect">
            <a:avLst/>
          </a:prstGeom>
        </p:spPr>
        <p:txBody>
          <a:bodyPr wrap="squar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spcBef>
                <a:spcPts val="300"/>
              </a:spcBef>
              <a:spcAft>
                <a:spcPts val="300"/>
              </a:spcAft>
              <a:buFont typeface="+mj-lt"/>
              <a:buAutoNum type="alphaLcParenR"/>
            </a:pPr>
            <a:r>
              <a:rPr lang="vi-VN" sz="2800" dirty="0">
                <a:latin typeface="Times New Roman" panose="02020603050405020304" pitchFamily="18" charset="0"/>
                <a:ea typeface="Arial" panose="020B0604020202020204" pitchFamily="34" charset="0"/>
                <a:cs typeface="Times New Roman" panose="02020603050405020304" pitchFamily="18" charset="0"/>
              </a:rPr>
              <a:t>Lập bảng thống kê số lượng lớp học ở cấp THCS của Việt Nam trong các năm học đó theo mẫu sau:</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 name="Table 1"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599657661"/>
              </p:ext>
            </p:extLst>
          </p:nvPr>
        </p:nvGraphicFramePr>
        <p:xfrm>
          <a:off x="371961" y="4902163"/>
          <a:ext cx="10771321" cy="1463040"/>
        </p:xfrm>
        <a:graphic>
          <a:graphicData uri="http://schemas.openxmlformats.org/drawingml/2006/table">
            <a:tbl>
              <a:tblPr firstRow="1" bandRow="1">
                <a:tableStyleId>{5940675A-B579-460E-94D1-54222C63F5DA}</a:tableStyleId>
              </a:tblPr>
              <a:tblGrid>
                <a:gridCol w="3590441">
                  <a:extLst>
                    <a:ext uri="{9D8B030D-6E8A-4147-A177-3AD203B41FA5}">
                      <a16:colId xmlns:a16="http://schemas.microsoft.com/office/drawing/2014/main" val="3354255996"/>
                    </a:ext>
                  </a:extLst>
                </a:gridCol>
                <a:gridCol w="1795220">
                  <a:extLst>
                    <a:ext uri="{9D8B030D-6E8A-4147-A177-3AD203B41FA5}">
                      <a16:colId xmlns:a16="http://schemas.microsoft.com/office/drawing/2014/main" val="1906465861"/>
                    </a:ext>
                  </a:extLst>
                </a:gridCol>
                <a:gridCol w="1795220">
                  <a:extLst>
                    <a:ext uri="{9D8B030D-6E8A-4147-A177-3AD203B41FA5}">
                      <a16:colId xmlns:a16="http://schemas.microsoft.com/office/drawing/2014/main" val="1403131159"/>
                    </a:ext>
                  </a:extLst>
                </a:gridCol>
                <a:gridCol w="1795220">
                  <a:extLst>
                    <a:ext uri="{9D8B030D-6E8A-4147-A177-3AD203B41FA5}">
                      <a16:colId xmlns:a16="http://schemas.microsoft.com/office/drawing/2014/main" val="2584161986"/>
                    </a:ext>
                  </a:extLst>
                </a:gridCol>
                <a:gridCol w="1795220">
                  <a:extLst>
                    <a:ext uri="{9D8B030D-6E8A-4147-A177-3AD203B41FA5}">
                      <a16:colId xmlns:a16="http://schemas.microsoft.com/office/drawing/2014/main" val="3469755154"/>
                    </a:ext>
                  </a:extLst>
                </a:gridCol>
              </a:tblGrid>
              <a:tr h="370840">
                <a:tc>
                  <a:txBody>
                    <a:bodyPr/>
                    <a:lstStyle/>
                    <a:p>
                      <a:pPr algn="ctr"/>
                      <a:r>
                        <a:rPr lang="en-US" sz="2800" b="1" dirty="0" err="1">
                          <a:latin typeface="Times New Roman" panose="02020603050405020304" pitchFamily="18" charset="0"/>
                          <a:cs typeface="Times New Roman" panose="02020603050405020304" pitchFamily="18" charset="0"/>
                        </a:rPr>
                        <a:t>Năm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học</a:t>
                      </a:r>
                      <a:endParaRPr lang="en-US" sz="2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a:latin typeface="Times New Roman" panose="02020603050405020304" pitchFamily="18" charset="0"/>
                          <a:cs typeface="Times New Roman" panose="02020603050405020304" pitchFamily="18" charset="0"/>
                        </a:rPr>
                        <a:t>2015-2016</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2016-2017</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2017-2018</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2018-2019</a:t>
                      </a:r>
                    </a:p>
                  </a:txBody>
                  <a:tcPr anchor="ctr"/>
                </a:tc>
                <a:extLst>
                  <a:ext uri="{0D108BD9-81ED-4DB2-BD59-A6C34878D82A}">
                    <a16:rowId xmlns:a16="http://schemas.microsoft.com/office/drawing/2014/main" val="2658853860"/>
                  </a:ext>
                </a:extLst>
              </a:tr>
              <a:tr h="370840">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lớp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học</a:t>
                      </a:r>
                      <a:r>
                        <a:rPr lang="en-US" sz="2800" baseline="0" dirty="0">
                          <a:latin typeface="Times New Roman" panose="02020603050405020304" pitchFamily="18" charset="0"/>
                          <a:cs typeface="Times New Roman" panose="02020603050405020304" pitchFamily="18" charset="0"/>
                        </a:rPr>
                        <a:t> ở </a:t>
                      </a:r>
                      <a:r>
                        <a:rPr lang="en-US" sz="2800" baseline="0" dirty="0" err="1">
                          <a:latin typeface="Times New Roman" panose="02020603050405020304" pitchFamily="18" charset="0"/>
                          <a:cs typeface="Times New Roman" panose="02020603050405020304" pitchFamily="18" charset="0"/>
                        </a:rPr>
                        <a:t>cấp</a:t>
                      </a:r>
                      <a:r>
                        <a:rPr lang="en-US" sz="2800" baseline="0" dirty="0">
                          <a:latin typeface="Times New Roman" panose="02020603050405020304" pitchFamily="18" charset="0"/>
                          <a:cs typeface="Times New Roman" panose="02020603050405020304" pitchFamily="18" charset="0"/>
                        </a:rPr>
                        <a:t> THCS</a:t>
                      </a:r>
                    </a:p>
                    <a:p>
                      <a:pPr algn="ctr"/>
                      <a:r>
                        <a:rPr lang="en-US" sz="2800" baseline="0" dirty="0">
                          <a:latin typeface="Times New Roman" panose="02020603050405020304" pitchFamily="18" charset="0"/>
                          <a:cs typeface="Times New Roman" panose="02020603050405020304" pitchFamily="18" charset="0"/>
                        </a:rPr>
                        <a:t>(</a:t>
                      </a:r>
                      <a:r>
                        <a:rPr lang="en-US" sz="2800" baseline="0" dirty="0" err="1">
                          <a:latin typeface="Times New Roman" panose="02020603050405020304" pitchFamily="18" charset="0"/>
                          <a:cs typeface="Times New Roman" panose="02020603050405020304" pitchFamily="18" charset="0"/>
                        </a:rPr>
                        <a:t>Nghìn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lớp</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a:latin typeface="Times New Roman" panose="02020603050405020304" pitchFamily="18" charset="0"/>
                          <a:cs typeface="Times New Roman" panose="020206030504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tc>
                <a:extLst>
                  <a:ext uri="{0D108BD9-81ED-4DB2-BD59-A6C34878D82A}">
                    <a16:rowId xmlns:a16="http://schemas.microsoft.com/office/drawing/2014/main" val="2413057138"/>
                  </a:ext>
                </a:extLst>
              </a:tr>
            </a:tbl>
          </a:graphicData>
        </a:graphic>
      </p:graphicFrame>
      <p:pic>
        <p:nvPicPr>
          <p:cNvPr id="4" name="Hình ảnh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424AC0-E14B-D0CC-FA35-5778C19FD2A7}"/>
              </a:ext>
            </a:extLst>
          </p:cNvPr>
          <p:cNvPicPr>
            <a:picLocks noChangeAspect="1"/>
          </p:cNvPicPr>
          <p:nvPr/>
        </p:nvPicPr>
        <p:blipFill rotWithShape="1">
          <a:blip r:embed="rId2"/>
          <a:srcRect l="27042" t="32248" r="32927" b="33177"/>
          <a:stretch/>
        </p:blipFill>
        <p:spPr>
          <a:xfrm>
            <a:off x="5757621" y="485994"/>
            <a:ext cx="6206336" cy="3791817"/>
          </a:xfrm>
          <a:prstGeom prst="rect">
            <a:avLst/>
          </a:prstGeom>
        </p:spPr>
      </p:pic>
    </p:spTree>
    <p:extLst>
      <p:ext uri="{BB962C8B-B14F-4D97-AF65-F5344CB8AC3E}">
        <p14:creationId xmlns:p14="http://schemas.microsoft.com/office/powerpoint/2010/main" val="41563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85+K4lPs7H94VUqPe2XwIsfPRnrXQE//QTEXxb8/8N4CNc6FpgZahzpTjFhMzSA7T/nHJa11DE8Ng2TP3iAmRczFlmslSuUNOgUeb6yRvs0="/>
          <p:cNvSpPr/>
          <p:nvPr/>
        </p:nvSpPr>
        <p:spPr>
          <a:xfrm>
            <a:off x="728421" y="1624484"/>
            <a:ext cx="5041515" cy="3336363"/>
          </a:xfrm>
          <a:prstGeom prst="rect">
            <a:avLst/>
          </a:prstGeom>
        </p:spPr>
        <p:txBody>
          <a:bodyPr wrap="square">
            <a:spAutoFit/>
          </a:bodyPr>
          <a:lstStyle/>
          <a:p>
            <a:pPr lvl="0" algn="just">
              <a:lnSpc>
                <a:spcPct val="106000"/>
              </a:lnSpc>
              <a:spcBef>
                <a:spcPts val="300"/>
              </a:spcBef>
              <a:spcAft>
                <a:spcPts val="3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b) </a:t>
            </a:r>
            <a:r>
              <a:rPr lang="vi-VN" sz="2800" dirty="0">
                <a:latin typeface="Times New Roman" panose="02020603050405020304" pitchFamily="18" charset="0"/>
                <a:ea typeface="Arial" panose="020B0604020202020204" pitchFamily="34" charset="0"/>
                <a:cs typeface="Times New Roman" panose="02020603050405020304" pitchFamily="18" charset="0"/>
              </a:rPr>
              <a:t>So với năm học 2015 – 2016, số lượng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lớp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 ở</a:t>
            </a:r>
            <a:r>
              <a:rPr lang="vi-VN" sz="2800" dirty="0">
                <a:latin typeface="Times New Roman" panose="02020603050405020304" pitchFamily="18" charset="0"/>
                <a:ea typeface="Arial" panose="020B0604020202020204" pitchFamily="34" charset="0"/>
                <a:cs typeface="Times New Roman" panose="02020603050405020304" pitchFamily="18" charset="0"/>
              </a:rPr>
              <a:t> cấp THCS của Việt Nam tro</a:t>
            </a:r>
            <a:r>
              <a:rPr lang="en-US" sz="2800" dirty="0">
                <a:latin typeface="Times New Roman" panose="02020603050405020304" pitchFamily="18" charset="0"/>
                <a:ea typeface="Arial" panose="020B0604020202020204" pitchFamily="34" charset="0"/>
                <a:cs typeface="Times New Roman" panose="02020603050405020304" pitchFamily="18" charset="0"/>
              </a:rPr>
              <a:t>ng</a:t>
            </a:r>
            <a:r>
              <a:rPr lang="vi-VN" sz="2800" dirty="0">
                <a:latin typeface="Times New Roman" panose="02020603050405020304" pitchFamily="18" charset="0"/>
                <a:ea typeface="Arial" panose="020B0604020202020204" pitchFamily="34" charset="0"/>
                <a:cs typeface="Times New Roman" panose="02020603050405020304" pitchFamily="18" charset="0"/>
              </a:rPr>
              <a:t> năm học 2018 – 2019 đã tăng lên bao nhiêu phần trăm (làm tròn kết quả đến hàng phần mười)</a:t>
            </a:r>
            <a:r>
              <a:rPr lang="en-US" sz="2800" dirty="0">
                <a:latin typeface="Times New Roman" panose="02020603050405020304" pitchFamily="18" charset="0"/>
                <a:ea typeface="Arial" panose="020B0604020202020204" pitchFamily="34" charset="0"/>
                <a:cs typeface="Times New Roman" panose="02020603050405020304" pitchFamily="18" charset="0"/>
              </a:rPr>
              <a:t>.</a:t>
            </a:r>
          </a:p>
          <a:p>
            <a:pPr lvl="0" algn="just">
              <a:lnSpc>
                <a:spcPct val="106000"/>
              </a:lnSpc>
              <a:spcBef>
                <a:spcPts val="300"/>
              </a:spcBef>
              <a:spcAft>
                <a:spcPts val="300"/>
              </a:spcAft>
            </a:pP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914400" y="594122"/>
            <a:ext cx="1906292" cy="584775"/>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3200" dirty="0">
              <a:solidFill>
                <a:srgbClr val="FF0000"/>
              </a:solidFill>
            </a:endParaRPr>
          </a:p>
        </p:txBody>
      </p:sp>
      <p:pic>
        <p:nvPicPr>
          <p:cNvPr id="8" name="Hình ảnh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424AC0-E14B-D0CC-FA35-5778C19FD2A7}"/>
              </a:ext>
            </a:extLst>
          </p:cNvPr>
          <p:cNvPicPr>
            <a:picLocks noChangeAspect="1"/>
          </p:cNvPicPr>
          <p:nvPr/>
        </p:nvPicPr>
        <p:blipFill rotWithShape="1">
          <a:blip r:embed="rId2"/>
          <a:srcRect l="27042" t="32248" r="32927" b="33177"/>
          <a:stretch/>
        </p:blipFill>
        <p:spPr>
          <a:xfrm>
            <a:off x="5769936" y="424001"/>
            <a:ext cx="6206336" cy="3791817"/>
          </a:xfrm>
          <a:prstGeom prst="rect">
            <a:avLst/>
          </a:prstGeom>
        </p:spPr>
      </p:pic>
    </p:spTree>
    <p:extLst>
      <p:ext uri="{BB962C8B-B14F-4D97-AF65-F5344CB8AC3E}">
        <p14:creationId xmlns:p14="http://schemas.microsoft.com/office/powerpoint/2010/main" val="3210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85+K4lPs7H94VUqPe2XwIsfPRnrXQE//QTEXxb8/8N4CNc6FpgZahzpTjFhMzSA7T/nHJa11DE8Ng2TP3iAmRczFlmslSuUNOgUeb6yRvs0="/>
          <p:cNvSpPr/>
          <p:nvPr/>
        </p:nvSpPr>
        <p:spPr>
          <a:xfrm>
            <a:off x="728421" y="1624484"/>
            <a:ext cx="5041515" cy="3336363"/>
          </a:xfrm>
          <a:prstGeom prst="rect">
            <a:avLst/>
          </a:prstGeom>
        </p:spPr>
        <p:txBody>
          <a:bodyPr wrap="square">
            <a:spAutoFit/>
          </a:bodyPr>
          <a:lstStyle/>
          <a:p>
            <a:pPr algn="just">
              <a:lnSpc>
                <a:spcPct val="106000"/>
              </a:lnSpc>
              <a:spcBef>
                <a:spcPts val="300"/>
              </a:spcBef>
              <a:spcAft>
                <a:spcPts val="3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c) </a:t>
            </a:r>
            <a:r>
              <a:rPr lang="en-US" sz="2800" dirty="0" err="1">
                <a:latin typeface="Times New Roman" panose="02020603050405020304" pitchFamily="18" charset="0"/>
                <a:ea typeface="Arial" panose="020B0604020202020204" pitchFamily="34" charset="0"/>
                <a:cs typeface="Times New Roman" panose="02020603050405020304" pitchFamily="18" charset="0"/>
              </a:rPr>
              <a:t>Em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hãy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đề</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xuất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giải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tăng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lớp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 ở </a:t>
            </a:r>
            <a:r>
              <a:rPr lang="en-US" sz="2800" dirty="0" err="1">
                <a:latin typeface="Times New Roman" panose="02020603050405020304" pitchFamily="18" charset="0"/>
                <a:ea typeface="Arial" panose="020B0604020202020204" pitchFamily="34" charset="0"/>
                <a:cs typeface="Times New Roman" panose="02020603050405020304" pitchFamily="18" charset="0"/>
              </a:rPr>
              <a:t>cấp</a:t>
            </a:r>
            <a:r>
              <a:rPr lang="en-US" sz="2800" dirty="0">
                <a:latin typeface="Times New Roman" panose="02020603050405020304" pitchFamily="18" charset="0"/>
                <a:ea typeface="Arial" panose="020B0604020202020204" pitchFamily="34" charset="0"/>
                <a:cs typeface="Times New Roman" panose="02020603050405020304" pitchFamily="18" charset="0"/>
              </a:rPr>
              <a:t> THCS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Việt</a:t>
            </a:r>
            <a:r>
              <a:rPr lang="en-US" sz="2800" dirty="0">
                <a:latin typeface="Times New Roman" panose="02020603050405020304" pitchFamily="18" charset="0"/>
                <a:ea typeface="Arial" panose="020B0604020202020204" pitchFamily="34" charset="0"/>
                <a:cs typeface="Times New Roman" panose="02020603050405020304" pitchFamily="18" charset="0"/>
              </a:rPr>
              <a:t> Nam </a:t>
            </a:r>
            <a:r>
              <a:rPr lang="en-US" sz="28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năm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biệt</a:t>
            </a:r>
            <a:r>
              <a:rPr lang="en-US" sz="2800" dirty="0">
                <a:latin typeface="Times New Roman" panose="02020603050405020304" pitchFamily="18" charset="0"/>
                <a:ea typeface="Arial" panose="020B0604020202020204" pitchFamily="34" charset="0"/>
                <a:cs typeface="Times New Roman" panose="02020603050405020304" pitchFamily="18" charset="0"/>
              </a:rPr>
              <a:t> ở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đô</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thị</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lớn</a:t>
            </a:r>
            <a:r>
              <a:rPr lang="en-US" sz="2800" dirty="0">
                <a:latin typeface="Times New Roman" panose="02020603050405020304" pitchFamily="18" charset="0"/>
                <a:ea typeface="Arial" panose="020B0604020202020204" pitchFamily="34" charset="0"/>
                <a:cs typeface="Times New Roman" panose="02020603050405020304" pitchFamily="18" charset="0"/>
              </a:rPr>
              <a:t>.</a:t>
            </a:r>
          </a:p>
          <a:p>
            <a:pPr lvl="0" algn="just">
              <a:lnSpc>
                <a:spcPct val="106000"/>
              </a:lnSpc>
              <a:spcBef>
                <a:spcPts val="300"/>
              </a:spcBef>
              <a:spcAft>
                <a:spcPts val="300"/>
              </a:spcAft>
            </a:pP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914400" y="594122"/>
            <a:ext cx="1906292" cy="584775"/>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3200" dirty="0">
              <a:solidFill>
                <a:srgbClr val="FF0000"/>
              </a:solidFill>
            </a:endParaRPr>
          </a:p>
        </p:txBody>
      </p:sp>
      <p:pic>
        <p:nvPicPr>
          <p:cNvPr id="8" name="Hình ảnh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424AC0-E14B-D0CC-FA35-5778C19FD2A7}"/>
              </a:ext>
            </a:extLst>
          </p:cNvPr>
          <p:cNvPicPr>
            <a:picLocks noChangeAspect="1"/>
          </p:cNvPicPr>
          <p:nvPr/>
        </p:nvPicPr>
        <p:blipFill rotWithShape="1">
          <a:blip r:embed="rId2"/>
          <a:srcRect l="27042" t="32248" r="32927" b="33177"/>
          <a:stretch/>
        </p:blipFill>
        <p:spPr>
          <a:xfrm>
            <a:off x="5769936" y="424001"/>
            <a:ext cx="6206336" cy="3791817"/>
          </a:xfrm>
          <a:prstGeom prst="rect">
            <a:avLst/>
          </a:prstGeom>
        </p:spPr>
      </p:pic>
    </p:spTree>
    <p:extLst>
      <p:ext uri="{BB962C8B-B14F-4D97-AF65-F5344CB8AC3E}">
        <p14:creationId xmlns:p14="http://schemas.microsoft.com/office/powerpoint/2010/main" val="24745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E81228-EC61-4337-8FCD-FEE6A5684E7F}"/>
              </a:ext>
            </a:extLst>
          </p:cNvPr>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8"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D47F80-AD84-4BC4-B02E-F977E4577B66}"/>
              </a:ext>
            </a:extLst>
          </p:cNvPr>
          <p:cNvSpPr>
            <a:spLocks noChangeArrowheads="1"/>
          </p:cNvSpPr>
          <p:nvPr/>
        </p:nvSpPr>
        <p:spPr bwMode="auto">
          <a:xfrm>
            <a:off x="0" y="82203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0"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5159DB8-36C5-4BDC-AA0F-1A4AB3045794}"/>
              </a:ext>
            </a:extLst>
          </p:cNvPr>
          <p:cNvSpPr>
            <a:spLocks noChangeArrowheads="1"/>
          </p:cNvSpPr>
          <p:nvPr/>
        </p:nvSpPr>
        <p:spPr bwMode="auto">
          <a:xfrm>
            <a:off x="0" y="22222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pic>
        <p:nvPicPr>
          <p:cNvPr id="11" name="Graphic 2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1596" y="4503107"/>
            <a:ext cx="2174602" cy="2174602"/>
          </a:xfrm>
          <a:prstGeom prst="rect">
            <a:avLst/>
          </a:prstGeom>
        </p:spPr>
      </p:pic>
      <p:pic>
        <p:nvPicPr>
          <p:cNvPr id="12" name="Graphic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053" y="5063114"/>
            <a:ext cx="1277930" cy="1277930"/>
          </a:xfrm>
          <a:prstGeom prst="rect">
            <a:avLst/>
          </a:prstGeom>
        </p:spPr>
      </p:pic>
      <p:sp>
        <p:nvSpPr>
          <p:cNvPr id="9" name="TextBox 8" descr="OPL20U25GSXzBJYl68kk8uQGfFKzs7yb1M4KJWUiLk6ZEvGF+qCIPSnY57AbBFCvTW2023.15.85+K4lPs7H94VUqPe2XwIsfPRnrXQE//QTEXxb8/8N4CNc6FpgZahzpTjFhMzSA7T/nHJa11DE8Ng2TP3iAmRczFlmslSuUNOgUeb6yRvs0="/>
          <p:cNvSpPr txBox="1"/>
          <p:nvPr/>
        </p:nvSpPr>
        <p:spPr>
          <a:xfrm>
            <a:off x="511444" y="516460"/>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2: </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A062DA-93BF-4842-B601-4404401BCCE3}"/>
              </a:ext>
            </a:extLst>
          </p:cNvPr>
          <p:cNvSpPr txBox="1"/>
          <p:nvPr/>
        </p:nvSpPr>
        <p:spPr>
          <a:xfrm>
            <a:off x="4485712" y="511164"/>
            <a:ext cx="2014440" cy="584775"/>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G</a:t>
            </a:r>
            <a:r>
              <a:rPr lang="vi-VN" sz="3200" b="1" dirty="0">
                <a:latin typeface="Times New Roman" panose="02020603050405020304" pitchFamily="18" charset="0"/>
                <a:cs typeface="Times New Roman" panose="02020603050405020304" pitchFamily="18" charset="0"/>
              </a:rPr>
              <a:t>iải</a:t>
            </a:r>
            <a:endParaRPr lang="en-US" sz="3200" dirty="0">
              <a:latin typeface="Times New Roman" panose="02020603050405020304" pitchFamily="18" charset="0"/>
              <a:cs typeface="Times New Roman" panose="02020603050405020304" pitchFamily="18" charset="0"/>
            </a:endParaRPr>
          </a:p>
        </p:txBody>
      </p:sp>
      <p:sp>
        <p:nvSpPr>
          <p:cNvPr id="6"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8" name="Rectangle 3" descr="OPL20U25GSXzBJYl68kk8uQGfFKzs7yb1M4KJWUiLk6ZEvGF+qCIPSnY57AbBFCvTW2023.15.85+K4lPs7H94VUqPe2XwIsfPRnrXQE//QTEXxb8/8N4CNc6FpgZahzpTjFhMzSA7T/nHJa11DE8Ng2TP3iAmRczFlmslSuUNOgUeb6yRvs0="/>
          <p:cNvSpPr>
            <a:spLocks noChangeArrowheads="1"/>
          </p:cNvSpPr>
          <p:nvPr/>
        </p:nvSpPr>
        <p:spPr bwMode="auto">
          <a:xfrm>
            <a:off x="457200" y="3457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1124607" y="1329220"/>
            <a:ext cx="9925685" cy="1077218"/>
          </a:xfrm>
          <a:prstGeom prst="rect">
            <a:avLst/>
          </a:prstGeom>
        </p:spPr>
        <p:txBody>
          <a:bodyPr wrap="square">
            <a:spAutoFit/>
          </a:bodyPr>
          <a:lstStyle/>
          <a:p>
            <a:pPr algn="just">
              <a:spcBef>
                <a:spcPts val="300"/>
              </a:spcBef>
              <a:spcAft>
                <a:spcPts val="3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THCS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398085473"/>
              </p:ext>
            </p:extLst>
          </p:nvPr>
        </p:nvGraphicFramePr>
        <p:xfrm>
          <a:off x="641931" y="2592717"/>
          <a:ext cx="10277360" cy="1354537"/>
        </p:xfrm>
        <a:graphic>
          <a:graphicData uri="http://schemas.openxmlformats.org/drawingml/2006/table">
            <a:tbl>
              <a:tblPr firstRow="1" firstCol="1" bandRow="1"/>
              <a:tblGrid>
                <a:gridCol w="2055472">
                  <a:extLst>
                    <a:ext uri="{9D8B030D-6E8A-4147-A177-3AD203B41FA5}">
                      <a16:colId xmlns:a16="http://schemas.microsoft.com/office/drawing/2014/main" val="3745393903"/>
                    </a:ext>
                  </a:extLst>
                </a:gridCol>
                <a:gridCol w="2055472">
                  <a:extLst>
                    <a:ext uri="{9D8B030D-6E8A-4147-A177-3AD203B41FA5}">
                      <a16:colId xmlns:a16="http://schemas.microsoft.com/office/drawing/2014/main" val="3323612227"/>
                    </a:ext>
                  </a:extLst>
                </a:gridCol>
                <a:gridCol w="2055472">
                  <a:extLst>
                    <a:ext uri="{9D8B030D-6E8A-4147-A177-3AD203B41FA5}">
                      <a16:colId xmlns:a16="http://schemas.microsoft.com/office/drawing/2014/main" val="1713168394"/>
                    </a:ext>
                  </a:extLst>
                </a:gridCol>
                <a:gridCol w="2055472">
                  <a:extLst>
                    <a:ext uri="{9D8B030D-6E8A-4147-A177-3AD203B41FA5}">
                      <a16:colId xmlns:a16="http://schemas.microsoft.com/office/drawing/2014/main" val="743718809"/>
                    </a:ext>
                  </a:extLst>
                </a:gridCol>
                <a:gridCol w="2055472">
                  <a:extLst>
                    <a:ext uri="{9D8B030D-6E8A-4147-A177-3AD203B41FA5}">
                      <a16:colId xmlns:a16="http://schemas.microsoft.com/office/drawing/2014/main" val="1869039498"/>
                    </a:ext>
                  </a:extLst>
                </a:gridCol>
              </a:tblGrid>
              <a:tr h="714481">
                <a:tc>
                  <a:txBody>
                    <a:bodyPr/>
                    <a:lstStyle/>
                    <a:p>
                      <a:pPr algn="ctr">
                        <a:spcBef>
                          <a:spcPts val="300"/>
                        </a:spcBef>
                        <a:spcAft>
                          <a:spcPts val="300"/>
                        </a:spcAft>
                      </a:pP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2015</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-2026</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2016</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33986"/>
                  </a:ext>
                </a:extLst>
              </a:tr>
              <a:tr h="640056">
                <a:tc>
                  <a:txBody>
                    <a:bodyPr/>
                    <a:lstStyle/>
                    <a:p>
                      <a:pPr algn="ctr">
                        <a:spcBef>
                          <a:spcPts val="300"/>
                        </a:spcBef>
                        <a:spcAft>
                          <a:spcPts val="300"/>
                        </a:spcAft>
                      </a:pP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153,6</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152,0</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153,3</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158,4</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491810"/>
                  </a:ext>
                </a:extLst>
              </a:tr>
            </a:tbl>
          </a:graphicData>
        </a:graphic>
      </p:graphicFrame>
      <mc:AlternateContent xmlns:mc="http://schemas.openxmlformats.org/markup-compatibility/2006" xmlns:a14="http://schemas.microsoft.com/office/drawing/2010/main">
        <mc:Choice Requires="a14">
          <p:sp>
            <p:nvSpPr>
              <p:cNvPr id="27" name="Rectangle 26"/>
              <p:cNvSpPr/>
              <p:nvPr/>
            </p:nvSpPr>
            <p:spPr>
              <a:xfrm>
                <a:off x="2669422" y="4177285"/>
                <a:ext cx="9000801" cy="2259849"/>
              </a:xfrm>
              <a:prstGeom prst="rect">
                <a:avLst/>
              </a:prstGeom>
            </p:spPr>
            <p:txBody>
              <a:bodyPr wrap="square">
                <a:spAutoFit/>
              </a:bodyPr>
              <a:lstStyle/>
              <a:p>
                <a:pPr marL="107315" indent="-107315" algn="just">
                  <a:lnSpc>
                    <a:spcPct val="106000"/>
                  </a:lnSpc>
                  <a:spcBef>
                    <a:spcPts val="300"/>
                  </a:spcBef>
                  <a:spcAft>
                    <a:spcPts val="3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b. </a:t>
                </a:r>
                <a:r>
                  <a:rPr lang="vi-VN" sz="3200" dirty="0">
                    <a:latin typeface="Times New Roman" panose="02020603050405020304" pitchFamily="18" charset="0"/>
                    <a:ea typeface="Arial" panose="020B0604020202020204" pitchFamily="34" charset="0"/>
                    <a:cs typeface="Times New Roman" panose="02020603050405020304" pitchFamily="18" charset="0"/>
                  </a:rPr>
                  <a:t>So với năm 2015-2016, số lượng lớp học ở cấp THCS trong năm học 2018-2019 đã tăng lên</a:t>
                </a:r>
              </a:p>
              <a:p>
                <a:pPr marL="107315" indent="-107315" algn="just">
                  <a:lnSpc>
                    <a:spcPct val="106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200" i="1" smtClean="0">
                              <a:effectLst/>
                              <a:latin typeface="Cambria Math" panose="02040503050406030204" pitchFamily="18" charset="0"/>
                              <a:cs typeface="Times New Roman" panose="02020603050405020304" pitchFamily="18" charset="0"/>
                            </a:rPr>
                          </m:ctrlPr>
                        </m:fPr>
                        <m:num>
                          <m:r>
                            <a:rPr lang="vi-VN" sz="3200" i="1">
                              <a:latin typeface="Cambria Math" panose="02040503050406030204" pitchFamily="18" charset="0"/>
                              <a:cs typeface="Times New Roman" panose="02020603050405020304" pitchFamily="18" charset="0"/>
                            </a:rPr>
                            <m:t>158</m:t>
                          </m:r>
                          <m:r>
                            <a:rPr lang="vi-VN" sz="3200" b="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4</m:t>
                          </m:r>
                          <m:r>
                            <a:rPr lang="vi-VN" sz="3200" b="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153</m:t>
                          </m:r>
                          <m:r>
                            <a:rPr lang="vi-VN" sz="3200" b="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6</m:t>
                          </m:r>
                        </m:num>
                        <m:den>
                          <m:r>
                            <a:rPr lang="vi-VN" sz="3200" i="1">
                              <a:latin typeface="Cambria Math" panose="02040503050406030204" pitchFamily="18" charset="0"/>
                              <a:cs typeface="Times New Roman" panose="02020603050405020304" pitchFamily="18" charset="0"/>
                            </a:rPr>
                            <m:t>153</m:t>
                          </m:r>
                          <m:r>
                            <a:rPr lang="vi-VN" sz="3200" b="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6</m:t>
                          </m:r>
                        </m:den>
                      </m:f>
                      <m:r>
                        <a:rPr lang="vi-VN" sz="3200" b="0" i="1" smtClean="0">
                          <a:effectLst/>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100</m:t>
                      </m:r>
                      <m:r>
                        <a:rPr lang="vi-VN" sz="3200" i="1" smtClean="0">
                          <a:latin typeface="Cambria Math" panose="02040503050406030204" pitchFamily="18" charset="0"/>
                          <a:ea typeface="Cambria Math" panose="02040503050406030204" pitchFamily="18" charset="0"/>
                          <a:cs typeface="Times New Roman" panose="02020603050405020304" pitchFamily="18" charset="0"/>
                        </a:rPr>
                        <m:t>%</m:t>
                      </m:r>
                      <m:r>
                        <a:rPr lang="vi-VN" sz="320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3</m:t>
                      </m:r>
                      <m:r>
                        <a:rPr lang="vi-VN" sz="3200" b="0" i="1" smtClean="0">
                          <a:latin typeface="Cambria Math" panose="02040503050406030204" pitchFamily="18" charset="0"/>
                          <a:cs typeface="Times New Roman" panose="02020603050405020304" pitchFamily="18" charset="0"/>
                        </a:rPr>
                        <m:t>,</m:t>
                      </m:r>
                      <m:r>
                        <a:rPr lang="vi-VN" sz="3200" i="1">
                          <a:latin typeface="Cambria Math" panose="02040503050406030204" pitchFamily="18" charset="0"/>
                          <a:cs typeface="Times New Roman" panose="02020603050405020304" pitchFamily="18" charset="0"/>
                        </a:rPr>
                        <m:t>1</m:t>
                      </m:r>
                      <m:r>
                        <a:rPr lang="vi-VN" sz="32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669422" y="4177285"/>
                <a:ext cx="9000801" cy="2259849"/>
              </a:xfrm>
              <a:prstGeom prst="rect">
                <a:avLst/>
              </a:prstGeom>
              <a:blipFill>
                <a:blip r:embed="rId7"/>
                <a:stretch>
                  <a:fillRect l="-1762" t="-3774" r="-1694"/>
                </a:stretch>
              </a:blipFill>
            </p:spPr>
            <p:txBody>
              <a:bodyPr/>
              <a:lstStyle/>
              <a:p>
                <a:r>
                  <a:rPr lang="vi-VN">
                    <a:noFill/>
                  </a:rPr>
                  <a:t> </a:t>
                </a:r>
              </a:p>
            </p:txBody>
          </p:sp>
        </mc:Fallback>
      </mc:AlternateContent>
    </p:spTree>
    <p:extLst>
      <p:ext uri="{BB962C8B-B14F-4D97-AF65-F5344CB8AC3E}">
        <p14:creationId xmlns:p14="http://schemas.microsoft.com/office/powerpoint/2010/main" val="54911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E81228-EC61-4337-8FCD-FEE6A5684E7F}"/>
              </a:ext>
            </a:extLst>
          </p:cNvPr>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pic>
        <p:nvPicPr>
          <p:cNvPr id="11" name="Graphic 2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6889" y="5103871"/>
            <a:ext cx="1619832" cy="1619832"/>
          </a:xfrm>
          <a:prstGeom prst="rect">
            <a:avLst/>
          </a:prstGeom>
        </p:spPr>
      </p:pic>
      <p:pic>
        <p:nvPicPr>
          <p:cNvPr id="12" name="Graphic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053" y="5063114"/>
            <a:ext cx="1277930" cy="1277930"/>
          </a:xfrm>
          <a:prstGeom prst="rect">
            <a:avLst/>
          </a:prstGeom>
        </p:spPr>
      </p:pic>
      <p:sp>
        <p:nvSpPr>
          <p:cNvPr id="9" name="TextBox 8" descr="OPL20U25GSXzBJYl68kk8uQGfFKzs7yb1M4KJWUiLk6ZEvGF+qCIPSnY57AbBFCvTW2023.15.85+K4lPs7H94VUqPe2XwIsfPRnrXQE//QTEXxb8/8N4CNc6FpgZahzpTjFhMzSA7T/nHJa11DE8Ng2TP3iAmRczFlmslSuUNOgUeb6yRvs0="/>
          <p:cNvSpPr txBox="1"/>
          <p:nvPr/>
        </p:nvSpPr>
        <p:spPr>
          <a:xfrm>
            <a:off x="511444" y="516460"/>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2: </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A062DA-93BF-4842-B601-4404401BCCE3}"/>
              </a:ext>
            </a:extLst>
          </p:cNvPr>
          <p:cNvSpPr txBox="1"/>
          <p:nvPr/>
        </p:nvSpPr>
        <p:spPr>
          <a:xfrm>
            <a:off x="4485712" y="511164"/>
            <a:ext cx="2014440" cy="584775"/>
          </a:xfrm>
          <a:prstGeom prst="rect">
            <a:avLst/>
          </a:prstGeom>
          <a:noFill/>
        </p:spPr>
        <p:txBody>
          <a:bodyPr wrap="squar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G</a:t>
            </a:r>
            <a:r>
              <a:rPr lang="vi-VN" sz="3200" b="1" dirty="0">
                <a:solidFill>
                  <a:srgbClr val="C00000"/>
                </a:solidFill>
                <a:latin typeface="Times New Roman" panose="02020603050405020304" pitchFamily="18" charset="0"/>
                <a:cs typeface="Times New Roman" panose="02020603050405020304" pitchFamily="18" charset="0"/>
              </a:rPr>
              <a:t>iải</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8" name="Rectangle 3" descr="OPL20U25GSXzBJYl68kk8uQGfFKzs7yb1M4KJWUiLk6ZEvGF+qCIPSnY57AbBFCvTW2023.15.85+K4lPs7H94VUqPe2XwIsfPRnrXQE//QTEXxb8/8N4CNc6FpgZahzpTjFhMzSA7T/nHJa11DE8Ng2TP3iAmRczFlmslSuUNOgUeb6yRvs0="/>
          <p:cNvSpPr>
            <a:spLocks noChangeArrowheads="1"/>
          </p:cNvSpPr>
          <p:nvPr/>
        </p:nvSpPr>
        <p:spPr bwMode="auto">
          <a:xfrm>
            <a:off x="457200" y="3457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2489983" y="2975769"/>
            <a:ext cx="9344665" cy="3693319"/>
          </a:xfrm>
          <a:prstGeom prst="rect">
            <a:avLst/>
          </a:prstGeom>
        </p:spPr>
        <p:txBody>
          <a:bodyPr wrap="square">
            <a:spAutoFit/>
          </a:bodyPr>
          <a:lstStyle/>
          <a:p>
            <a:pPr algn="just">
              <a:spcBef>
                <a:spcPts val="300"/>
              </a:spcBef>
              <a:spcAft>
                <a:spcPts val="30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300"/>
              </a:spcBef>
              <a:spcAft>
                <a:spcPts val="30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D</a:t>
            </a:r>
            <a:r>
              <a:rPr lang="vi-VN" sz="3200">
                <a:latin typeface="Times New Roman" panose="02020603050405020304" pitchFamily="18" charset="0"/>
                <a:ea typeface="Times New Roman" panose="02020603050405020304" pitchFamily="18" charset="0"/>
                <a:cs typeface="Times New Roman" panose="02020603050405020304" pitchFamily="18" charset="0"/>
              </a:rPr>
              <a:t>ành kinh phí để các trường bổ sung, sửa chữa</a:t>
            </a:r>
            <a:r>
              <a:rPr lang="en-US" sz="3200">
                <a:latin typeface="Times New Roman" panose="02020603050405020304" pitchFamily="18" charset="0"/>
                <a:ea typeface="Times New Roman" panose="02020603050405020304" pitchFamily="18" charset="0"/>
                <a:cs typeface="Times New Roman" panose="02020603050405020304" pitchFamily="18" charset="0"/>
              </a:rPr>
              <a:t> tăng số</a:t>
            </a:r>
            <a:r>
              <a:rPr lang="vi-VN" sz="3200">
                <a:latin typeface="Times New Roman" panose="02020603050405020304" pitchFamily="18" charset="0"/>
                <a:ea typeface="Times New Roman" panose="02020603050405020304" pitchFamily="18" charset="0"/>
                <a:cs typeface="Times New Roman" panose="02020603050405020304" pitchFamily="18" charset="0"/>
              </a:rPr>
              <a:t> phòng học,</a:t>
            </a:r>
            <a:r>
              <a:rPr lang="en-US" sz="3200">
                <a:latin typeface="Times New Roman" panose="02020603050405020304" pitchFamily="18" charset="0"/>
                <a:ea typeface="Times New Roman" panose="02020603050405020304" pitchFamily="18" charset="0"/>
                <a:cs typeface="Times New Roman" panose="02020603050405020304" pitchFamily="18" charset="0"/>
              </a:rPr>
              <a:t> xây mới các </a:t>
            </a:r>
            <a:r>
              <a:rPr lang="vi-VN" sz="3200">
                <a:latin typeface="Times New Roman" panose="02020603050405020304" pitchFamily="18" charset="0"/>
                <a:ea typeface="Times New Roman" panose="02020603050405020304" pitchFamily="18" charset="0"/>
                <a:cs typeface="Times New Roman" panose="02020603050405020304" pitchFamily="18" charset="0"/>
              </a:rPr>
              <a:t>trường học</a:t>
            </a:r>
            <a:r>
              <a:rPr lang="en-US" sz="320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300"/>
              </a:spcBef>
              <a:spcAft>
                <a:spcPts val="300"/>
              </a:spcAft>
            </a:pPr>
            <a:r>
              <a:rPr lang="en-US" sz="3200">
                <a:latin typeface="Times New Roman" panose="02020603050405020304" pitchFamily="18" charset="0"/>
                <a:cs typeface="Times New Roman" panose="02020603050405020304" pitchFamily="18" charset="0"/>
              </a:rPr>
              <a:t>- Đ</a:t>
            </a:r>
            <a:r>
              <a:rPr lang="vi-VN" sz="3200">
                <a:latin typeface="Times New Roman" panose="02020603050405020304" pitchFamily="18" charset="0"/>
                <a:cs typeface="Times New Roman" panose="02020603050405020304" pitchFamily="18" charset="0"/>
              </a:rPr>
              <a:t>ẩy mạnh xã hội hóa giáo dục, phát triển mạnh về số lượng và chất lượng trường ngoài công lập để giảm áp lực cho trường công và giảm áp lực cho ngân sách nhà </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ước</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511444" y="1366897"/>
            <a:ext cx="10826815" cy="2062103"/>
          </a:xfrm>
          <a:prstGeom prst="rect">
            <a:avLst/>
          </a:prstGeom>
          <a:noFill/>
        </p:spPr>
        <p:txBody>
          <a:bodyPr wrap="square" rtlCol="0">
            <a:spAutoFit/>
          </a:bodyPr>
          <a:lstStyle/>
          <a:p>
            <a:pPr algn="just"/>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c)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Em</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hãy</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đề</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xuất</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pháp</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tăng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số</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lượng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lớp</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học</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cấp</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THCS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Việt</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Nam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học</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đặc</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biệt</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thành</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phố</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khu</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đô</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thị</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C0D0E"/>
                </a:solidFill>
                <a:latin typeface="Times New Roman" panose="02020603050405020304" pitchFamily="18" charset="0"/>
                <a:ea typeface="Arial" panose="020B0604020202020204" pitchFamily="34" charset="0"/>
                <a:cs typeface="Times New Roman" panose="02020603050405020304" pitchFamily="18" charset="0"/>
              </a:rPr>
              <a:t>lớn</a:t>
            </a:r>
            <a:r>
              <a:rPr lang="en-US" sz="3200" dirty="0">
                <a:solidFill>
                  <a:srgbClr val="0C0D0E"/>
                </a:solidFill>
                <a:latin typeface="Times New Roman" panose="02020603050405020304" pitchFamily="18" charset="0"/>
                <a:ea typeface="Arial" panose="020B0604020202020204" pitchFamily="34" charset="0"/>
                <a:cs typeface="Times New Roman" panose="02020603050405020304" pitchFamily="18" charset="0"/>
              </a:rPr>
              <a:t>.</a:t>
            </a:r>
          </a:p>
          <a:p>
            <a:pPr lvl="0"/>
            <a:endParaRPr lang="en-US" sz="3200" dirty="0"/>
          </a:p>
        </p:txBody>
      </p:sp>
    </p:spTree>
    <p:extLst>
      <p:ext uri="{BB962C8B-B14F-4D97-AF65-F5344CB8AC3E}">
        <p14:creationId xmlns:p14="http://schemas.microsoft.com/office/powerpoint/2010/main" val="2492071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4B5F415-7490-4054-85B4-10F7AE6D3385}"/>
              </a:ext>
            </a:extLst>
          </p:cNvPr>
          <p:cNvSpPr>
            <a:spLocks noGrp="1"/>
          </p:cNvSpPr>
          <p:nvPr>
            <p:ph type="ctrTitle"/>
          </p:nvPr>
        </p:nvSpPr>
        <p:spPr>
          <a:xfrm>
            <a:off x="0" y="1931702"/>
            <a:ext cx="12072186" cy="2436455"/>
          </a:xfrm>
        </p:spPr>
        <p:txBody>
          <a:bodyPr>
            <a:noAutofit/>
          </a:bodyPr>
          <a:lstStyle/>
          <a:p>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3: PHÂN TÍCH VÀ </a:t>
            </a:r>
            <a:r>
              <a:rPr lang="en-US" sz="4800" b="1" dirty="0" err="1">
                <a:solidFill>
                  <a:srgbClr val="FF0000"/>
                </a:solidFill>
                <a:latin typeface="Times New Roman" panose="02020603050405020304" pitchFamily="18" charset="0"/>
                <a:cs typeface="Times New Roman" panose="02020603050405020304" pitchFamily="18" charset="0"/>
              </a:rPr>
              <a:t>XỬ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LÍ</a:t>
            </a:r>
            <a:r>
              <a:rPr lang="en-US" sz="4800" b="1" dirty="0">
                <a:solidFill>
                  <a:srgbClr val="FF0000"/>
                </a:solidFill>
                <a:latin typeface="Times New Roman" panose="02020603050405020304" pitchFamily="18" charset="0"/>
                <a:cs typeface="Times New Roman" panose="02020603050405020304" pitchFamily="18" charset="0"/>
              </a:rPr>
              <a:t> DỮ LIỆU THU ĐƯỢC Ở </a:t>
            </a:r>
            <a:r>
              <a:rPr lang="en-US" sz="4800" b="1" dirty="0" err="1">
                <a:solidFill>
                  <a:srgbClr val="FF0000"/>
                </a:solidFill>
                <a:latin typeface="Times New Roman" panose="02020603050405020304" pitchFamily="18" charset="0"/>
                <a:cs typeface="Times New Roman" panose="02020603050405020304" pitchFamily="18" charset="0"/>
              </a:rPr>
              <a:t>DẠNG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BẢNG</a:t>
            </a:r>
            <a:r>
              <a:rPr lang="en-US" sz="4800" b="1" dirty="0">
                <a:solidFill>
                  <a:srgbClr val="FF0000"/>
                </a:solidFill>
                <a:latin typeface="Times New Roman" panose="02020603050405020304" pitchFamily="18" charset="0"/>
                <a:cs typeface="Times New Roman" panose="02020603050405020304" pitchFamily="18" charset="0"/>
              </a:rPr>
              <a:t>, BIỂU ĐỒ</a:t>
            </a:r>
            <a:br>
              <a:rPr lang="en-US" sz="4800" b="1" dirty="0">
                <a:solidFill>
                  <a:srgbClr val="FF0000"/>
                </a:solidFill>
                <a:latin typeface="Times New Roman" panose="02020603050405020304" pitchFamily="18" charset="0"/>
                <a:cs typeface="Times New Roman" panose="02020603050405020304" pitchFamily="18" charset="0"/>
              </a:rPr>
            </a:b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4) </a:t>
            </a:r>
          </a:p>
        </p:txBody>
      </p:sp>
      <p:cxnSp>
        <p:nvCxnSpPr>
          <p:cNvPr id="5" name="Straight Connector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740696" y="5137124"/>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05F6415-1E7C-453D-B6B7-DBF76BDA691B}"/>
              </a:ext>
            </a:extLst>
          </p:cNvPr>
          <p:cNvSpPr>
            <a:spLocks noGrp="1"/>
          </p:cNvSpPr>
          <p:nvPr>
            <p:ph type="subTitle" idx="1"/>
          </p:nvPr>
        </p:nvSpPr>
        <p:spPr>
          <a:xfrm>
            <a:off x="1626146" y="5522750"/>
            <a:ext cx="9144000" cy="1655762"/>
          </a:xfrm>
        </p:spPr>
        <p:txBody>
          <a:bodyPr>
            <a:normAutofit/>
          </a:bodyPr>
          <a:lstStyle/>
          <a:p>
            <a:r>
              <a:rPr lang="en-US" sz="2800" dirty="0" err="1">
                <a:latin typeface="Times New Roman" panose="02020603050405020304" pitchFamily="18" charset="0"/>
                <a:ea typeface="Tahoma" panose="020B0604030504040204" pitchFamily="34" charset="0"/>
                <a:cs typeface="Times New Roman" panose="02020603050405020304" pitchFamily="18" charset="0"/>
              </a:rPr>
              <a:t>Giáo</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viên</a:t>
            </a:r>
            <a:r>
              <a:rPr lang="en-US" sz="2800" dirty="0">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1226217" y="4518444"/>
            <a:ext cx="3194131" cy="3194131"/>
          </a:xfrm>
          <a:prstGeom prst="rect">
            <a:avLst/>
          </a:prstGeom>
        </p:spPr>
      </p:pic>
      <p:pic>
        <p:nvPicPr>
          <p:cNvPr id="19" name="Graphic 1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4" name="!!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E246211-C9C9-4B3E-9DDF-914AB989AE93}"/>
              </a:ext>
            </a:extLst>
          </p:cNvPr>
          <p:cNvSpPr txBox="1"/>
          <p:nvPr/>
        </p:nvSpPr>
        <p:spPr>
          <a:xfrm>
            <a:off x="370849" y="362043"/>
            <a:ext cx="10710440" cy="1569660"/>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 CHƯƠNG 6: MỘT SỐ YẾU TỐ THỐNG KÊ VÀ XÁC SUẤT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88121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descr="OPL20U25GSXzBJYl68kk8uQGfFKzs7yb1M4KJWUiLk6ZEvGF+qCIPSnY57AbBFCvTW2023.15.85+K4lPs7H94VUqPe2XwIsfPRnrXQE//QTEXxb8/8N4CNc6FpgZahzpTjFhMzSA7T/nHJa11DE8Ng2TP3iAmRczFlmslSuUNOgUeb6yRvs0="/>
          <p:cNvSpPr txBox="1"/>
          <p:nvPr/>
        </p:nvSpPr>
        <p:spPr>
          <a:xfrm>
            <a:off x="416851" y="537480"/>
            <a:ext cx="2402237" cy="578882"/>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3: </a:t>
            </a:r>
          </a:p>
        </p:txBody>
      </p:sp>
      <p:sp>
        <p:nvSpPr>
          <p:cNvPr id="2" name="TextBox 1" descr="OPL20U25GSXzBJYl68kk8uQGfFKzs7yb1M4KJWUiLk6ZEvGF+qCIPSnY57AbBFCvTW2023.15.85+K4lPs7H94VUqPe2XwIsfPRnrXQE//QTEXxb8/8N4CNc6FpgZahzpTjFhMzSA7T/nHJa11DE8Ng2TP3iAmRczFlmslSuUNOgUeb6yRvs0="/>
          <p:cNvSpPr txBox="1"/>
          <p:nvPr/>
        </p:nvSpPr>
        <p:spPr>
          <a:xfrm>
            <a:off x="743918" y="1596324"/>
            <a:ext cx="4897465" cy="483209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35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2020. Theo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2020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3,27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p:txBody>
      </p:sp>
      <p:graphicFrame>
        <p:nvGraphicFramePr>
          <p:cNvPr id="3" name="Đối tượng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D6E7C45-D1D0-F622-804B-9ED2A160DB3B}"/>
              </a:ext>
            </a:extLst>
          </p:cNvPr>
          <p:cNvGraphicFramePr>
            <a:graphicFrameLocks noChangeAspect="1"/>
          </p:cNvGraphicFramePr>
          <p:nvPr>
            <p:extLst>
              <p:ext uri="{D42A27DB-BD31-4B8C-83A1-F6EECF244321}">
                <p14:modId xmlns:p14="http://schemas.microsoft.com/office/powerpoint/2010/main" val="254298336"/>
              </p:ext>
            </p:extLst>
          </p:nvPr>
        </p:nvGraphicFramePr>
        <p:xfrm>
          <a:off x="2041525" y="719138"/>
          <a:ext cx="8108950" cy="5418137"/>
        </p:xfrm>
        <a:graphic>
          <a:graphicData uri="http://schemas.openxmlformats.org/presentationml/2006/ole">
            <mc:AlternateContent xmlns:mc="http://schemas.openxmlformats.org/markup-compatibility/2006">
              <mc:Choice xmlns:v="urn:schemas-microsoft-com:vml" Requires="v">
                <p:oleObj name="Chart" r:id="rId3" imgW="40919552" imgH="27332291" progId="MSGraph.Chart.8">
                  <p:embed followColorScheme="full"/>
                </p:oleObj>
              </mc:Choice>
              <mc:Fallback>
                <p:oleObj name="Chart" r:id="rId3" imgW="40919552" imgH="27332291" progId="MSGraph.Chart.8">
                  <p:embed followColorScheme="full"/>
                  <p:pic>
                    <p:nvPicPr>
                      <p:cNvPr id="0" name=""/>
                      <p:cNvPicPr/>
                      <p:nvPr/>
                    </p:nvPicPr>
                    <p:blipFill>
                      <a:blip r:embed="rId4"/>
                      <a:stretch>
                        <a:fillRect/>
                      </a:stretch>
                    </p:blipFill>
                    <p:spPr>
                      <a:xfrm>
                        <a:off x="2041525" y="719138"/>
                        <a:ext cx="8108950" cy="5418137"/>
                      </a:xfrm>
                      <a:prstGeom prst="rect">
                        <a:avLst/>
                      </a:prstGeom>
                    </p:spPr>
                  </p:pic>
                </p:oleObj>
              </mc:Fallback>
            </mc:AlternateContent>
          </a:graphicData>
        </a:graphic>
      </p:graphicFrame>
      <p:graphicFrame>
        <p:nvGraphicFramePr>
          <p:cNvPr id="7" name="Đối tượng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D1B76A1-06E5-7BFD-E170-8A866FA53D67}"/>
              </a:ext>
            </a:extLst>
          </p:cNvPr>
          <p:cNvGraphicFramePr>
            <a:graphicFrameLocks noChangeAspect="1"/>
          </p:cNvGraphicFramePr>
          <p:nvPr>
            <p:extLst>
              <p:ext uri="{D42A27DB-BD31-4B8C-83A1-F6EECF244321}">
                <p14:modId xmlns:p14="http://schemas.microsoft.com/office/powerpoint/2010/main" val="2082269176"/>
              </p:ext>
            </p:extLst>
          </p:nvPr>
        </p:nvGraphicFramePr>
        <p:xfrm>
          <a:off x="4165600" y="537480"/>
          <a:ext cx="8026400" cy="53117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9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descr="OPL20U25GSXzBJYl68kk8uQGfFKzs7yb1M4KJWUiLk6ZEvGF+qCIPSnY57AbBFCvTW2023.15.85+K4lPs7H94VUqPe2XwIsfPRnrXQE//QTEXxb8/8N4CNc6FpgZahzpTjFhMzSA7T/nHJa11DE8Ng2TP3iAmRczFlmslSuUNOgUeb6yRvs0="/>
          <p:cNvSpPr txBox="1"/>
          <p:nvPr/>
        </p:nvSpPr>
        <p:spPr>
          <a:xfrm>
            <a:off x="418454" y="222551"/>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3: </a:t>
            </a:r>
          </a:p>
        </p:txBody>
      </p:sp>
      <p:sp>
        <p:nvSpPr>
          <p:cNvPr id="5" name="TextBox 4" descr="OPL20U25GSXzBJYl68kk8uQGfFKzs7yb1M4KJWUiLk6ZEvGF+qCIPSnY57AbBFCvTW2023.15.85+K4lPs7H94VUqPe2XwIsfPRnrXQE//QTEXxb8/8N4CNc6FpgZahzpTjFhMzSA7T/nHJa11DE8Ng2TP3iAmRczFlmslSuUNOgUeb6yRvs0="/>
          <p:cNvSpPr txBox="1"/>
          <p:nvPr/>
        </p:nvSpPr>
        <p:spPr>
          <a:xfrm>
            <a:off x="679771" y="1001663"/>
            <a:ext cx="11005951" cy="1569660"/>
          </a:xfrm>
          <a:prstGeom prst="rect">
            <a:avLst/>
          </a:prstGeom>
          <a:noFill/>
        </p:spPr>
        <p:txBody>
          <a:bodyPr wrap="square" rtlCol="0">
            <a:spAutoFit/>
          </a:bodyPr>
          <a:lstStyle/>
          <a:p>
            <a:pPr marL="342900" indent="-342900" algn="just">
              <a:buAutoNum type="alphaLcParenR"/>
            </a:pP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sang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2020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p>
        </p:txBody>
      </p:sp>
      <p:graphicFrame>
        <p:nvGraphicFramePr>
          <p:cNvPr id="6" name="Table 5"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3962884205"/>
              </p:ext>
            </p:extLst>
          </p:nvPr>
        </p:nvGraphicFramePr>
        <p:xfrm>
          <a:off x="232471" y="2703449"/>
          <a:ext cx="11778714" cy="2011680"/>
        </p:xfrm>
        <a:graphic>
          <a:graphicData uri="http://schemas.openxmlformats.org/drawingml/2006/table">
            <a:tbl>
              <a:tblPr firstRow="1" bandRow="1">
                <a:tableStyleId>{5940675A-B579-460E-94D1-54222C63F5DA}</a:tableStyleId>
              </a:tblPr>
              <a:tblGrid>
                <a:gridCol w="2617492">
                  <a:extLst>
                    <a:ext uri="{9D8B030D-6E8A-4147-A177-3AD203B41FA5}">
                      <a16:colId xmlns:a16="http://schemas.microsoft.com/office/drawing/2014/main" val="1322343109"/>
                    </a:ext>
                  </a:extLst>
                </a:gridCol>
                <a:gridCol w="1308746">
                  <a:extLst>
                    <a:ext uri="{9D8B030D-6E8A-4147-A177-3AD203B41FA5}">
                      <a16:colId xmlns:a16="http://schemas.microsoft.com/office/drawing/2014/main" val="1288539082"/>
                    </a:ext>
                  </a:extLst>
                </a:gridCol>
                <a:gridCol w="1308746">
                  <a:extLst>
                    <a:ext uri="{9D8B030D-6E8A-4147-A177-3AD203B41FA5}">
                      <a16:colId xmlns:a16="http://schemas.microsoft.com/office/drawing/2014/main" val="377003055"/>
                    </a:ext>
                  </a:extLst>
                </a:gridCol>
                <a:gridCol w="1308746">
                  <a:extLst>
                    <a:ext uri="{9D8B030D-6E8A-4147-A177-3AD203B41FA5}">
                      <a16:colId xmlns:a16="http://schemas.microsoft.com/office/drawing/2014/main" val="1383136738"/>
                    </a:ext>
                  </a:extLst>
                </a:gridCol>
                <a:gridCol w="1308746">
                  <a:extLst>
                    <a:ext uri="{9D8B030D-6E8A-4147-A177-3AD203B41FA5}">
                      <a16:colId xmlns:a16="http://schemas.microsoft.com/office/drawing/2014/main" val="980809773"/>
                    </a:ext>
                  </a:extLst>
                </a:gridCol>
                <a:gridCol w="1308746">
                  <a:extLst>
                    <a:ext uri="{9D8B030D-6E8A-4147-A177-3AD203B41FA5}">
                      <a16:colId xmlns:a16="http://schemas.microsoft.com/office/drawing/2014/main" val="452672511"/>
                    </a:ext>
                  </a:extLst>
                </a:gridCol>
                <a:gridCol w="1308746">
                  <a:extLst>
                    <a:ext uri="{9D8B030D-6E8A-4147-A177-3AD203B41FA5}">
                      <a16:colId xmlns:a16="http://schemas.microsoft.com/office/drawing/2014/main" val="3112957675"/>
                    </a:ext>
                  </a:extLst>
                </a:gridCol>
                <a:gridCol w="1308746">
                  <a:extLst>
                    <a:ext uri="{9D8B030D-6E8A-4147-A177-3AD203B41FA5}">
                      <a16:colId xmlns:a16="http://schemas.microsoft.com/office/drawing/2014/main" val="4128726655"/>
                    </a:ext>
                  </a:extLst>
                </a:gridCol>
              </a:tblGrid>
              <a:tr h="789768">
                <a:tc>
                  <a:txBody>
                    <a:bodyPr/>
                    <a:lstStyle/>
                    <a:p>
                      <a:pPr algn="ctr"/>
                      <a:r>
                        <a:rPr lang="en-US" sz="2400" b="1" dirty="0" err="1">
                          <a:latin typeface="Times New Roman" panose="02020603050405020304" pitchFamily="18" charset="0"/>
                          <a:cs typeface="Times New Roman" panose="02020603050405020304" pitchFamily="18" charset="0"/>
                        </a:rPr>
                        <a:t>Thị</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trường</a:t>
                      </a:r>
                      <a:r>
                        <a:rPr lang="en-US" sz="2400" b="1" baseline="0" dirty="0">
                          <a:latin typeface="Times New Roman" panose="02020603050405020304" pitchFamily="18" charset="0"/>
                          <a:cs typeface="Times New Roman" panose="02020603050405020304" pitchFamily="18" charset="0"/>
                        </a:rPr>
                        <a:t> </a:t>
                      </a:r>
                    </a:p>
                    <a:p>
                      <a:pPr algn="ctr"/>
                      <a:r>
                        <a:rPr lang="en-US" sz="2400" b="1" baseline="0" dirty="0" err="1">
                          <a:latin typeface="Times New Roman" panose="02020603050405020304" pitchFamily="18" charset="0"/>
                          <a:cs typeface="Times New Roman" panose="02020603050405020304" pitchFamily="18" charset="0"/>
                        </a:rPr>
                        <a:t>xuất</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khẩu</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Trung </a:t>
                      </a:r>
                      <a:r>
                        <a:rPr lang="en-US" sz="2400" b="1" dirty="0" err="1">
                          <a:latin typeface="Times New Roman" panose="02020603050405020304" pitchFamily="18" charset="0"/>
                          <a:cs typeface="Times New Roman" panose="02020603050405020304" pitchFamily="18" charset="0"/>
                        </a:rPr>
                        <a:t>Quốc</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ASEAN</a:t>
                      </a:r>
                    </a:p>
                  </a:txBody>
                  <a:tcPr/>
                </a:tc>
                <a:tc>
                  <a:txBody>
                    <a:bodyPr/>
                    <a:lstStyle/>
                    <a:p>
                      <a:pPr algn="ctr"/>
                      <a:r>
                        <a:rPr lang="en-US" sz="2400" b="1" dirty="0" err="1">
                          <a:latin typeface="Times New Roman" panose="02020603050405020304" pitchFamily="18" charset="0"/>
                          <a:cs typeface="Times New Roman" panose="02020603050405020304" pitchFamily="18" charset="0"/>
                        </a:rPr>
                        <a:t>Mỹ</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EU</a:t>
                      </a:r>
                    </a:p>
                  </a:txBody>
                  <a:tcPr/>
                </a:tc>
                <a:tc>
                  <a:txBody>
                    <a:bodyPr/>
                    <a:lstStyle/>
                    <a:p>
                      <a:pPr algn="ctr"/>
                      <a:r>
                        <a:rPr lang="en-US" sz="2400" b="1" dirty="0" err="1">
                          <a:latin typeface="Times New Roman" panose="02020603050405020304" pitchFamily="18" charset="0"/>
                          <a:cs typeface="Times New Roman" panose="02020603050405020304" pitchFamily="18" charset="0"/>
                        </a:rPr>
                        <a:t>Hàn</a:t>
                      </a:r>
                      <a:r>
                        <a:rPr lang="en-US" sz="2400" b="1" baseline="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Nhật</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Bản</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Khác</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9556595"/>
                  </a:ext>
                </a:extLst>
              </a:tr>
              <a:tr h="1140777">
                <a:tc>
                  <a:txBody>
                    <a:bodyPr/>
                    <a:lstStyle/>
                    <a:p>
                      <a:pPr algn="ctr"/>
                      <a:r>
                        <a:rPr lang="en-US" sz="2400" b="1" dirty="0">
                          <a:latin typeface="Times New Roman" panose="02020603050405020304" pitchFamily="18" charset="0"/>
                          <a:cs typeface="Times New Roman" panose="02020603050405020304" pitchFamily="18" charset="0"/>
                        </a:rPr>
                        <a:t>Kim </a:t>
                      </a:r>
                      <a:r>
                        <a:rPr lang="en-US" sz="2400" b="1" dirty="0" err="1">
                          <a:latin typeface="Times New Roman" panose="02020603050405020304" pitchFamily="18" charset="0"/>
                          <a:cs typeface="Times New Roman" panose="02020603050405020304" pitchFamily="18" charset="0"/>
                        </a:rPr>
                        <a:t>ngạch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xuất</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khẩu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rau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quả</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triệu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đô</a:t>
                      </a:r>
                      <a:r>
                        <a:rPr lang="en-US" sz="2400" b="1" baseline="0" dirty="0">
                          <a:latin typeface="Times New Roman" panose="02020603050405020304" pitchFamily="18" charset="0"/>
                          <a:cs typeface="Times New Roman" panose="02020603050405020304" pitchFamily="18" charset="0"/>
                        </a:rPr>
                        <a:t> la </a:t>
                      </a:r>
                      <a:r>
                        <a:rPr lang="en-US" sz="2400" b="1" baseline="0" dirty="0" err="1">
                          <a:latin typeface="Times New Roman" panose="02020603050405020304" pitchFamily="18" charset="0"/>
                          <a:cs typeface="Times New Roman" panose="02020603050405020304" pitchFamily="18" charset="0"/>
                        </a:rPr>
                        <a:t>Mỹ</a:t>
                      </a:r>
                      <a:r>
                        <a:rPr lang="en-US" sz="2400" b="1" baseline="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tc>
                  <a:txBody>
                    <a:bodyPr/>
                    <a:lstStyle/>
                    <a:p>
                      <a:pPr algn="ct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78433296"/>
                  </a:ext>
                </a:extLst>
              </a:tr>
            </a:tbl>
          </a:graphicData>
        </a:graphic>
      </p:graphicFrame>
      <p:sp>
        <p:nvSpPr>
          <p:cNvPr id="2"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1439E6-FF16-927F-DE75-C2F5B2849F69}"/>
              </a:ext>
            </a:extLst>
          </p:cNvPr>
          <p:cNvSpPr txBox="1"/>
          <p:nvPr/>
        </p:nvSpPr>
        <p:spPr>
          <a:xfrm>
            <a:off x="679772" y="4979381"/>
            <a:ext cx="1100595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b) Kim </a:t>
            </a:r>
            <a:r>
              <a:rPr lang="en-US" sz="3200" dirty="0" err="1">
                <a:latin typeface="Times New Roman" panose="02020603050405020304" pitchFamily="18" charset="0"/>
                <a:cs typeface="Times New Roman" panose="02020603050405020304" pitchFamily="18" charset="0"/>
              </a:rPr>
              <a:t>ngạch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Trung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49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E81228-EC61-4337-8FCD-FEE6A5684E7F}"/>
              </a:ext>
            </a:extLst>
          </p:cNvPr>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8"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D47F80-AD84-4BC4-B02E-F977E4577B66}"/>
              </a:ext>
            </a:extLst>
          </p:cNvPr>
          <p:cNvSpPr>
            <a:spLocks noChangeArrowheads="1"/>
          </p:cNvSpPr>
          <p:nvPr/>
        </p:nvSpPr>
        <p:spPr bwMode="auto">
          <a:xfrm>
            <a:off x="0" y="82203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0"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5159DB8-36C5-4BDC-AA0F-1A4AB3045794}"/>
              </a:ext>
            </a:extLst>
          </p:cNvPr>
          <p:cNvSpPr>
            <a:spLocks noChangeArrowheads="1"/>
          </p:cNvSpPr>
          <p:nvPr/>
        </p:nvSpPr>
        <p:spPr bwMode="auto">
          <a:xfrm>
            <a:off x="0" y="22222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9" name="TextBox 8" descr="OPL20U25GSXzBJYl68kk8uQGfFKzs7yb1M4KJWUiLk6ZEvGF+qCIPSnY57AbBFCvTW2023.15.85+K4lPs7H94VUqPe2XwIsfPRnrXQE//QTEXxb8/8N4CNc6FpgZahzpTjFhMzSA7T/nHJa11DE8Ng2TP3iAmRczFlmslSuUNOgUeb6yRvs0="/>
          <p:cNvSpPr txBox="1"/>
          <p:nvPr/>
        </p:nvSpPr>
        <p:spPr>
          <a:xfrm>
            <a:off x="327664" y="203310"/>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3: </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A062DA-93BF-4842-B601-4404401BCCE3}"/>
              </a:ext>
            </a:extLst>
          </p:cNvPr>
          <p:cNvSpPr txBox="1"/>
          <p:nvPr/>
        </p:nvSpPr>
        <p:spPr>
          <a:xfrm>
            <a:off x="2232369" y="207392"/>
            <a:ext cx="2014440"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a:t>
            </a:r>
            <a:r>
              <a:rPr lang="vi-VN" sz="3200" b="1" dirty="0">
                <a:solidFill>
                  <a:srgbClr val="FF0000"/>
                </a:solidFill>
                <a:latin typeface="Times New Roman" panose="02020603050405020304" pitchFamily="18" charset="0"/>
                <a:cs typeface="Times New Roman" panose="02020603050405020304" pitchFamily="18" charset="0"/>
              </a:rPr>
              <a:t>iải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8" name="Rectangle 3" descr="OPL20U25GSXzBJYl68kk8uQGfFKzs7yb1M4KJWUiLk6ZEvGF+qCIPSnY57AbBFCvTW2023.15.85+K4lPs7H94VUqPe2XwIsfPRnrXQE//QTEXxb8/8N4CNc6FpgZahzpTjFhMzSA7T/nHJa11DE8Ng2TP3iAmRczFlmslSuUNOgUeb6yRvs0="/>
          <p:cNvSpPr>
            <a:spLocks noChangeArrowheads="1"/>
          </p:cNvSpPr>
          <p:nvPr/>
        </p:nvSpPr>
        <p:spPr bwMode="auto">
          <a:xfrm>
            <a:off x="457200" y="3457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327664" y="1158078"/>
            <a:ext cx="4516479" cy="1102033"/>
          </a:xfrm>
          <a:prstGeom prst="rect">
            <a:avLst/>
          </a:prstGeom>
        </p:spPr>
        <p:txBody>
          <a:bodyPr wrap="square">
            <a:spAutoFit/>
          </a:bodyPr>
          <a:lstStyle/>
          <a:p>
            <a:pPr marL="342900" lvl="0" indent="-342900" algn="just">
              <a:lnSpc>
                <a:spcPct val="106000"/>
              </a:lnSpc>
              <a:spcBef>
                <a:spcPts val="300"/>
              </a:spcBef>
              <a:spcAft>
                <a:spcPts val="300"/>
              </a:spcAft>
              <a:buFont typeface="+mj-lt"/>
              <a:buAutoNum type="alphaLcPeriod"/>
            </a:pPr>
            <a:r>
              <a:rPr lang="vi-VN" sz="3200" dirty="0">
                <a:latin typeface="Times New Roman" panose="02020603050405020304" pitchFamily="18" charset="0"/>
                <a:ea typeface="Arial" panose="020B0604020202020204" pitchFamily="34" charset="0"/>
                <a:cs typeface="Times New Roman" panose="02020603050405020304" pitchFamily="18" charset="0"/>
              </a:rPr>
              <a:t>Lập bảng thống kê kim ngạch xuất khẩu rau quả</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7378287"/>
              </p:ext>
            </p:extLst>
          </p:nvPr>
        </p:nvGraphicFramePr>
        <p:xfrm>
          <a:off x="184731" y="4778072"/>
          <a:ext cx="11716719" cy="1676515"/>
        </p:xfrm>
        <a:graphic>
          <a:graphicData uri="http://schemas.openxmlformats.org/drawingml/2006/table">
            <a:tbl>
              <a:tblPr firstRow="1" bandRow="1">
                <a:tableStyleId>{5940675A-B579-460E-94D1-54222C63F5DA}</a:tableStyleId>
              </a:tblPr>
              <a:tblGrid>
                <a:gridCol w="1673817">
                  <a:extLst>
                    <a:ext uri="{9D8B030D-6E8A-4147-A177-3AD203B41FA5}">
                      <a16:colId xmlns:a16="http://schemas.microsoft.com/office/drawing/2014/main" val="1225297205"/>
                    </a:ext>
                  </a:extLst>
                </a:gridCol>
                <a:gridCol w="1673817">
                  <a:extLst>
                    <a:ext uri="{9D8B030D-6E8A-4147-A177-3AD203B41FA5}">
                      <a16:colId xmlns:a16="http://schemas.microsoft.com/office/drawing/2014/main" val="3064134108"/>
                    </a:ext>
                  </a:extLst>
                </a:gridCol>
                <a:gridCol w="1673817">
                  <a:extLst>
                    <a:ext uri="{9D8B030D-6E8A-4147-A177-3AD203B41FA5}">
                      <a16:colId xmlns:a16="http://schemas.microsoft.com/office/drawing/2014/main" val="3475691783"/>
                    </a:ext>
                  </a:extLst>
                </a:gridCol>
                <a:gridCol w="1673817">
                  <a:extLst>
                    <a:ext uri="{9D8B030D-6E8A-4147-A177-3AD203B41FA5}">
                      <a16:colId xmlns:a16="http://schemas.microsoft.com/office/drawing/2014/main" val="1411914683"/>
                    </a:ext>
                  </a:extLst>
                </a:gridCol>
                <a:gridCol w="1673817">
                  <a:extLst>
                    <a:ext uri="{9D8B030D-6E8A-4147-A177-3AD203B41FA5}">
                      <a16:colId xmlns:a16="http://schemas.microsoft.com/office/drawing/2014/main" val="2999760739"/>
                    </a:ext>
                  </a:extLst>
                </a:gridCol>
                <a:gridCol w="1673817">
                  <a:extLst>
                    <a:ext uri="{9D8B030D-6E8A-4147-A177-3AD203B41FA5}">
                      <a16:colId xmlns:a16="http://schemas.microsoft.com/office/drawing/2014/main" val="1274916884"/>
                    </a:ext>
                  </a:extLst>
                </a:gridCol>
                <a:gridCol w="1673817">
                  <a:extLst>
                    <a:ext uri="{9D8B030D-6E8A-4147-A177-3AD203B41FA5}">
                      <a16:colId xmlns:a16="http://schemas.microsoft.com/office/drawing/2014/main" val="143278086"/>
                    </a:ext>
                  </a:extLst>
                </a:gridCol>
              </a:tblGrid>
              <a:tr h="1052387">
                <a:tc>
                  <a:txBody>
                    <a:bodyPr/>
                    <a:lstStyle/>
                    <a:p>
                      <a:pPr algn="ctr"/>
                      <a:r>
                        <a:rPr lang="en-US" sz="3200" b="1" dirty="0">
                          <a:latin typeface="Times New Roman" panose="02020603050405020304" pitchFamily="18" charset="0"/>
                          <a:cs typeface="Times New Roman" panose="02020603050405020304" pitchFamily="18" charset="0"/>
                        </a:rPr>
                        <a:t>Trung</a:t>
                      </a:r>
                      <a:r>
                        <a:rPr lang="en-US" sz="3200" b="1" baseline="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a:latin typeface="Times New Roman" panose="02020603050405020304" pitchFamily="18" charset="0"/>
                          <a:cs typeface="Times New Roman" panose="02020603050405020304" pitchFamily="18" charset="0"/>
                        </a:rPr>
                        <a:t>ASEAN</a:t>
                      </a: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Mỹ</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a:latin typeface="Times New Roman" panose="02020603050405020304" pitchFamily="18" charset="0"/>
                          <a:cs typeface="Times New Roman" panose="02020603050405020304" pitchFamily="18" charset="0"/>
                        </a:rPr>
                        <a:t>EU</a:t>
                      </a: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Hàn</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Quốc</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Nhật</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Khác</a:t>
                      </a:r>
                      <a:endParaRPr lang="en-US" sz="3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76087893"/>
                  </a:ext>
                </a:extLst>
              </a:tr>
              <a:tr h="609715">
                <a:tc>
                  <a:txBody>
                    <a:bodyPr/>
                    <a:lstStyle/>
                    <a:p>
                      <a:pPr algn="ctr"/>
                      <a:r>
                        <a:rPr lang="en-US" sz="3200" dirty="0">
                          <a:latin typeface="Times New Roman" panose="02020603050405020304" pitchFamily="18" charset="0"/>
                          <a:cs typeface="Times New Roman" panose="02020603050405020304" pitchFamily="18" charset="0"/>
                        </a:rPr>
                        <a:t>1841,0</a:t>
                      </a:r>
                    </a:p>
                  </a:txBody>
                  <a:tcPr/>
                </a:tc>
                <a:tc>
                  <a:txBody>
                    <a:bodyPr/>
                    <a:lstStyle/>
                    <a:p>
                      <a:pPr algn="ctr"/>
                      <a:r>
                        <a:rPr lang="en-US" sz="3200" dirty="0">
                          <a:latin typeface="Times New Roman" panose="02020603050405020304" pitchFamily="18" charset="0"/>
                          <a:cs typeface="Times New Roman" panose="02020603050405020304" pitchFamily="18" charset="0"/>
                        </a:rPr>
                        <a:t>287,8</a:t>
                      </a:r>
                    </a:p>
                  </a:txBody>
                  <a:tcPr/>
                </a:tc>
                <a:tc>
                  <a:txBody>
                    <a:bodyPr/>
                    <a:lstStyle/>
                    <a:p>
                      <a:pPr algn="ctr"/>
                      <a:r>
                        <a:rPr lang="en-US" sz="3200" dirty="0">
                          <a:latin typeface="Times New Roman" panose="02020603050405020304" pitchFamily="18" charset="0"/>
                          <a:cs typeface="Times New Roman" panose="02020603050405020304" pitchFamily="18" charset="0"/>
                        </a:rPr>
                        <a:t>170,0</a:t>
                      </a:r>
                    </a:p>
                  </a:txBody>
                  <a:tcPr/>
                </a:tc>
                <a:tc>
                  <a:txBody>
                    <a:bodyPr/>
                    <a:lstStyle/>
                    <a:p>
                      <a:pPr algn="ctr"/>
                      <a:r>
                        <a:rPr lang="en-US" sz="3200" dirty="0">
                          <a:latin typeface="Times New Roman" panose="02020603050405020304" pitchFamily="18" charset="0"/>
                          <a:cs typeface="Times New Roman" panose="02020603050405020304" pitchFamily="18" charset="0"/>
                        </a:rPr>
                        <a:t>147,2</a:t>
                      </a:r>
                    </a:p>
                  </a:txBody>
                  <a:tcPr/>
                </a:tc>
                <a:tc>
                  <a:txBody>
                    <a:bodyPr/>
                    <a:lstStyle/>
                    <a:p>
                      <a:pPr algn="ctr"/>
                      <a:r>
                        <a:rPr lang="en-US" sz="3200" dirty="0">
                          <a:latin typeface="Times New Roman" panose="02020603050405020304" pitchFamily="18" charset="0"/>
                          <a:cs typeface="Times New Roman" panose="02020603050405020304" pitchFamily="18" charset="0"/>
                        </a:rPr>
                        <a:t>143,9</a:t>
                      </a:r>
                    </a:p>
                  </a:txBody>
                  <a:tcPr/>
                </a:tc>
                <a:tc>
                  <a:txBody>
                    <a:bodyPr/>
                    <a:lstStyle/>
                    <a:p>
                      <a:pPr algn="ctr"/>
                      <a:r>
                        <a:rPr lang="en-US" sz="3200" dirty="0">
                          <a:latin typeface="Times New Roman" panose="02020603050405020304" pitchFamily="18" charset="0"/>
                          <a:cs typeface="Times New Roman" panose="02020603050405020304" pitchFamily="18" charset="0"/>
                        </a:rPr>
                        <a:t>127,5</a:t>
                      </a:r>
                    </a:p>
                  </a:txBody>
                  <a:tcPr/>
                </a:tc>
                <a:tc>
                  <a:txBody>
                    <a:bodyPr/>
                    <a:lstStyle/>
                    <a:p>
                      <a:pPr algn="ctr"/>
                      <a:r>
                        <a:rPr lang="en-US" sz="3200" dirty="0">
                          <a:latin typeface="Times New Roman" panose="02020603050405020304" pitchFamily="18" charset="0"/>
                          <a:cs typeface="Times New Roman" panose="02020603050405020304" pitchFamily="18" charset="0"/>
                        </a:rPr>
                        <a:t>552,6</a:t>
                      </a:r>
                    </a:p>
                  </a:txBody>
                  <a:tcPr/>
                </a:tc>
                <a:extLst>
                  <a:ext uri="{0D108BD9-81ED-4DB2-BD59-A6C34878D82A}">
                    <a16:rowId xmlns:a16="http://schemas.microsoft.com/office/drawing/2014/main" val="302689134"/>
                  </a:ext>
                </a:extLst>
              </a:tr>
            </a:tbl>
          </a:graphicData>
        </a:graphic>
      </p:graphicFrame>
      <p:graphicFrame>
        <p:nvGraphicFramePr>
          <p:cNvPr id="4" name="Đối tượng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45E0D7-E350-A9C2-DD85-68C9C46CAD84}"/>
              </a:ext>
            </a:extLst>
          </p:cNvPr>
          <p:cNvGraphicFramePr>
            <a:graphicFrameLocks noChangeAspect="1"/>
          </p:cNvGraphicFramePr>
          <p:nvPr>
            <p:extLst>
              <p:ext uri="{D42A27DB-BD31-4B8C-83A1-F6EECF244321}">
                <p14:modId xmlns:p14="http://schemas.microsoft.com/office/powerpoint/2010/main" val="1344203156"/>
              </p:ext>
            </p:extLst>
          </p:nvPr>
        </p:nvGraphicFramePr>
        <p:xfrm>
          <a:off x="5116612" y="-106131"/>
          <a:ext cx="7036525" cy="4656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9180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E81228-EC61-4337-8FCD-FEE6A5684E7F}"/>
              </a:ext>
            </a:extLst>
          </p:cNvPr>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pic>
        <p:nvPicPr>
          <p:cNvPr id="11" name="Graphic 2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1596" y="4503107"/>
            <a:ext cx="2174602" cy="2174602"/>
          </a:xfrm>
          <a:prstGeom prst="rect">
            <a:avLst/>
          </a:prstGeom>
        </p:spPr>
      </p:pic>
      <p:pic>
        <p:nvPicPr>
          <p:cNvPr id="12" name="Graphic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053" y="5063114"/>
            <a:ext cx="1277930" cy="1277930"/>
          </a:xfrm>
          <a:prstGeom prst="rect">
            <a:avLst/>
          </a:prstGeom>
        </p:spPr>
      </p:pic>
      <p:sp>
        <p:nvSpPr>
          <p:cNvPr id="9" name="TextBox 8" descr="OPL20U25GSXzBJYl68kk8uQGfFKzs7yb1M4KJWUiLk6ZEvGF+qCIPSnY57AbBFCvTW2023.15.85+K4lPs7H94VUqPe2XwIsfPRnrXQE//QTEXxb8/8N4CNc6FpgZahzpTjFhMzSA7T/nHJa11DE8Ng2TP3iAmRczFlmslSuUNOgUeb6yRvs0="/>
          <p:cNvSpPr txBox="1"/>
          <p:nvPr/>
        </p:nvSpPr>
        <p:spPr>
          <a:xfrm>
            <a:off x="511444" y="516460"/>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3: </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A062DA-93BF-4842-B601-4404401BCCE3}"/>
              </a:ext>
            </a:extLst>
          </p:cNvPr>
          <p:cNvSpPr txBox="1"/>
          <p:nvPr/>
        </p:nvSpPr>
        <p:spPr>
          <a:xfrm>
            <a:off x="4485712" y="511164"/>
            <a:ext cx="2014440"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a:t>
            </a:r>
            <a:r>
              <a:rPr lang="vi-VN" sz="3200" b="1" dirty="0">
                <a:solidFill>
                  <a:srgbClr val="FF0000"/>
                </a:solidFill>
                <a:latin typeface="Times New Roman" panose="02020603050405020304" pitchFamily="18" charset="0"/>
                <a:cs typeface="Times New Roman" panose="02020603050405020304" pitchFamily="18" charset="0"/>
              </a:rPr>
              <a:t>iải</a:t>
            </a:r>
            <a:endParaRPr lang="en-US" sz="32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2023.15.85+K4lPs7H94VUqPe2XwIsfPRnrXQE//QTEXxb8/8N4CNc6FpgZahzpTjFhMzSA7T/nHJa11DE8Ng2TP3iAmRczFlmslSuUNOgUeb6yRvs0="/>
              <p:cNvSpPr/>
              <p:nvPr/>
            </p:nvSpPr>
            <p:spPr>
              <a:xfrm>
                <a:off x="1756045" y="1794886"/>
                <a:ext cx="8842813" cy="2139047"/>
              </a:xfrm>
              <a:prstGeom prst="rect">
                <a:avLst/>
              </a:prstGeom>
            </p:spPr>
            <p:txBody>
              <a:bodyPr wrap="square">
                <a:spAutoFit/>
              </a:bodyPr>
              <a:lstStyle/>
              <a:p>
                <a:pPr algn="just">
                  <a:spcBef>
                    <a:spcPts val="300"/>
                  </a:spcBef>
                  <a:spcAft>
                    <a:spcPts val="3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Kim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sang Trung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3270.(</m:t>
                    </m:r>
                    <m:r>
                      <a:rPr lang="vi-VN"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56,3</m:t>
                    </m:r>
                    <m:r>
                      <a:rPr lang="vi-VN" sz="3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%−43,7%)</m:t>
                    </m:r>
                    <m:r>
                      <a:rPr lang="vi-VN" sz="3200" b="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412</m:t>
                    </m:r>
                    <m:r>
                      <a:rPr lang="vi-VN" sz="3200" b="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(triệu đô la mỹ)</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756045" y="1794886"/>
                <a:ext cx="8842813" cy="2139047"/>
              </a:xfrm>
              <a:prstGeom prst="rect">
                <a:avLst/>
              </a:prstGeom>
              <a:blipFill>
                <a:blip r:embed="rId7"/>
                <a:stretch>
                  <a:fillRect l="-1723" t="-3989" r="-1792" b="-8262"/>
                </a:stretch>
              </a:blipFill>
            </p:spPr>
            <p:txBody>
              <a:bodyPr/>
              <a:lstStyle/>
              <a:p>
                <a:r>
                  <a:rPr lang="en-US">
                    <a:noFill/>
                  </a:rPr>
                  <a:t> </a:t>
                </a:r>
              </a:p>
            </p:txBody>
          </p:sp>
        </mc:Fallback>
      </mc:AlternateContent>
    </p:spTree>
    <p:extLst>
      <p:ext uri="{BB962C8B-B14F-4D97-AF65-F5344CB8AC3E}">
        <p14:creationId xmlns:p14="http://schemas.microsoft.com/office/powerpoint/2010/main" val="100577312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85+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2" name="TextBox 10" descr="OPL20U25GSXzBJYl68kk8uQGfFKzs7yb1M4KJWUiLk6ZEvGF+qCIPSnY57AbBFCvTW2023.15.85+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pPr defTabSz="1219170"/>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156109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p:cNvSpPr txBox="1"/>
          <p:nvPr/>
        </p:nvSpPr>
        <p:spPr>
          <a:xfrm>
            <a:off x="366793" y="317962"/>
            <a:ext cx="2402237" cy="578882"/>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4: </a:t>
            </a:r>
          </a:p>
        </p:txBody>
      </p:sp>
      <p:sp>
        <p:nvSpPr>
          <p:cNvPr id="5"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201478" y="1290478"/>
            <a:ext cx="62613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36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sưởi</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doanh</a:t>
            </a:r>
            <a:endParaRPr lang="en-US" altLang="en-US" sz="28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Rectangle 5" descr="OPL20U25GSXzBJYl68kk8uQGfFKzs7yb1M4KJWUiLk6ZEvGF+qCIPSnY57AbBFCvTW2023.15.85+K4lPs7H94VUqPe2XwIsfPRnrXQE//QTEXxb8/8N4CNc6FpgZahzpTjFhMzSA7T/nHJa11DE8Ng2TP3iAmRczFlmslSuUNOgUeb6yRvs0="/>
          <p:cNvSpPr>
            <a:spLocks noChangeArrowheads="1"/>
          </p:cNvSpPr>
          <p:nvPr/>
        </p:nvSpPr>
        <p:spPr bwMode="auto">
          <a:xfrm>
            <a:off x="201478" y="3727880"/>
            <a:ext cx="60837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AutoNum type="alphaLcParenR"/>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6</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85+K4lPs7H94VUqPe2XwIsfPRnrXQE//QTEXxb8/8N4CNc6FpgZahzpTjFhMzSA7T/nHJa11DE8Ng2TP3iAmRczFlmslSuUNOgUeb6yRvs0="/>
          <p:cNvSpPr/>
          <p:nvPr/>
        </p:nvSpPr>
        <p:spPr>
          <a:xfrm>
            <a:off x="227308" y="5260796"/>
            <a:ext cx="10859146" cy="954107"/>
          </a:xfrm>
          <a:prstGeom prst="rect">
            <a:avLst/>
          </a:prstGeom>
        </p:spPr>
        <p:txBody>
          <a:bodyPr wrap="square">
            <a:spAutoFit/>
          </a:bodyPr>
          <a:lstStyle/>
          <a:p>
            <a:pPr algn="just">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6" name="Đối tượng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D13119-60D8-8449-E833-293ABF627DDF}"/>
              </a:ext>
            </a:extLst>
          </p:cNvPr>
          <p:cNvGraphicFramePr>
            <a:graphicFrameLocks noChangeAspect="1"/>
          </p:cNvGraphicFramePr>
          <p:nvPr>
            <p:extLst>
              <p:ext uri="{D42A27DB-BD31-4B8C-83A1-F6EECF244321}">
                <p14:modId xmlns:p14="http://schemas.microsoft.com/office/powerpoint/2010/main" val="1892800167"/>
              </p:ext>
            </p:extLst>
          </p:nvPr>
        </p:nvGraphicFramePr>
        <p:xfrm>
          <a:off x="6643201" y="425302"/>
          <a:ext cx="5977645" cy="427196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descr="OPL20U25GSXzBJYl68kk8uQGfFKzs7yb1M4KJWUiLk6ZEvGF+qCIPSnY57AbBFCvTW2023.15.85+K4lPs7H94VUqPe2XwIsfPRnrXQE//QTEXxb8/8N4CNc6FpgZahzpTjFhMzSA7T/nHJa11DE8Ng2TP3iAmRczFlmslSuUNOgUeb6yRvs0="/>
          <p:cNvCxnSpPr/>
          <p:nvPr/>
        </p:nvCxnSpPr>
        <p:spPr>
          <a:xfrm flipV="1">
            <a:off x="7369727" y="373953"/>
            <a:ext cx="7749" cy="3651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descr="OPL20U25GSXzBJYl68kk8uQGfFKzs7yb1M4KJWUiLk6ZEvGF+qCIPSnY57AbBFCvTW2023.15.85+K4lPs7H94VUqPe2XwIsfPRnrXQE//QTEXxb8/8N4CNc6FpgZahzpTjFhMzSA7T/nHJa11DE8Ng2TP3iAmRczFlmslSuUNOgUeb6yRvs0="/>
          <p:cNvCxnSpPr/>
          <p:nvPr/>
        </p:nvCxnSpPr>
        <p:spPr>
          <a:xfrm flipV="1">
            <a:off x="7377476" y="4025830"/>
            <a:ext cx="401865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52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E81228-EC61-4337-8FCD-FEE6A5684E7F}"/>
              </a:ext>
            </a:extLst>
          </p:cNvPr>
          <p:cNvSpPr>
            <a:spLocks noChangeArrowheads="1"/>
          </p:cNvSpPr>
          <p:nvPr/>
        </p:nvSpPr>
        <p:spPr bwMode="auto">
          <a:xfrm>
            <a:off x="0" y="-637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pic>
        <p:nvPicPr>
          <p:cNvPr id="11" name="Graphic 2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1596" y="4503107"/>
            <a:ext cx="2174602" cy="2174602"/>
          </a:xfrm>
          <a:prstGeom prst="rect">
            <a:avLst/>
          </a:prstGeom>
        </p:spPr>
      </p:pic>
      <p:pic>
        <p:nvPicPr>
          <p:cNvPr id="12" name="Graphic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053" y="5063114"/>
            <a:ext cx="1277930" cy="1277930"/>
          </a:xfrm>
          <a:prstGeom prst="rect">
            <a:avLst/>
          </a:prstGeom>
        </p:spPr>
      </p:pic>
      <p:sp>
        <p:nvSpPr>
          <p:cNvPr id="9" name="TextBox 8" descr="OPL20U25GSXzBJYl68kk8uQGfFKzs7yb1M4KJWUiLk6ZEvGF+qCIPSnY57AbBFCvTW2023.15.85+K4lPs7H94VUqPe2XwIsfPRnrXQE//QTEXxb8/8N4CNc6FpgZahzpTjFhMzSA7T/nHJa11DE8Ng2TP3iAmRczFlmslSuUNOgUeb6yRvs0="/>
          <p:cNvSpPr txBox="1"/>
          <p:nvPr/>
        </p:nvSpPr>
        <p:spPr>
          <a:xfrm>
            <a:off x="511444" y="516460"/>
            <a:ext cx="2402237" cy="646986"/>
          </a:xfrm>
          <a:prstGeom prst="roundRect">
            <a:avLst/>
          </a:prstGeom>
          <a:noFill/>
          <a:ln w="57150">
            <a:solidFill>
              <a:schemeClr val="accent5">
                <a:lumMod val="50000"/>
              </a:schemeClr>
            </a:solidFill>
          </a:ln>
        </p:spPr>
        <p:txBody>
          <a:bodyPr wrap="square" rtlCol="0">
            <a:spAutoFit/>
          </a:bodyPr>
          <a:lstStyle/>
          <a:p>
            <a:pPr>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4: </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A062DA-93BF-4842-B601-4404401BCCE3}"/>
              </a:ext>
            </a:extLst>
          </p:cNvPr>
          <p:cNvSpPr txBox="1"/>
          <p:nvPr/>
        </p:nvSpPr>
        <p:spPr>
          <a:xfrm>
            <a:off x="4485712" y="511164"/>
            <a:ext cx="2014440"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a:t>
            </a:r>
            <a:r>
              <a:rPr lang="vi-VN" sz="3200" b="1" dirty="0">
                <a:solidFill>
                  <a:srgbClr val="FF0000"/>
                </a:solidFill>
                <a:latin typeface="Times New Roman" panose="02020603050405020304" pitchFamily="18" charset="0"/>
                <a:cs typeface="Times New Roman" panose="02020603050405020304" pitchFamily="18" charset="0"/>
              </a:rPr>
              <a:t>iải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6" name="Rectangle 3" descr="OPL20U25GSXzBJYl68kk8uQGfFKzs7yb1M4KJWUiLk6ZEvGF+qCIPSnY57AbBFCvTW2023.15.85+K4lPs7H94VUqPe2XwIsfPRnrXQE//QTEXxb8/8N4CNc6FpgZahzpTjFhMzSA7T/nHJa11DE8Ng2TP3iAmRczFlmslSuUNOgUeb6yRvs0="/>
          <p:cNvSpPr>
            <a:spLocks noChangeArrowheads="1"/>
          </p:cNvSpPr>
          <p:nvPr/>
        </p:nvSpPr>
        <p:spPr bwMode="auto">
          <a:xfrm>
            <a:off x="748426" y="1714381"/>
            <a:ext cx="101933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 </a:t>
            </a:r>
            <a:r>
              <a:rPr kumimoji="0" lang="vi-VN"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Trong tháng</a:t>
            </a:r>
            <a:r>
              <a:rPr kumimoji="0" lang="en-US"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6, </a:t>
            </a:r>
            <a:r>
              <a:rPr lang="vi-VN" altLang="en-US" sz="3200" dirty="0">
                <a:latin typeface="Times New Roman" panose="02020603050405020304" pitchFamily="18" charset="0"/>
                <a:ea typeface="Arial" panose="020B0604020202020204" pitchFamily="34" charset="0"/>
                <a:cs typeface="Times New Roman" panose="02020603050405020304" pitchFamily="18" charset="0"/>
              </a:rPr>
              <a:t>cửa hàng bán được máy điều hòa nhiệt độ nhiều hơn máy sưởi là </a:t>
            </a:r>
            <a:r>
              <a:rPr lang="en-US" alt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100-3=</a:t>
            </a:r>
            <a:r>
              <a:rPr kumimoji="0" lang="en-US" altLang="en-US" sz="3200" b="0" i="0" u="none" strike="noStrike" cap="none" normalizeH="0" baseline="0" dirty="0">
                <a:ln>
                  <a:noFill/>
                </a:ln>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97</a:t>
            </a:r>
            <a:r>
              <a:rPr kumimoji="0" lang="en-US"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chiếc</a:t>
            </a:r>
            <a:r>
              <a:rPr kumimoji="0" lang="en-US"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32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2" name="Rectangle 21" descr="OPL20U25GSXzBJYl68kk8uQGfFKzs7yb1M4KJWUiLk6ZEvGF+qCIPSnY57AbBFCvTW2023.15.85+K4lPs7H94VUqPe2XwIsfPRnrXQE//QTEXxb8/8N4CNc6FpgZahzpTjFhMzSA7T/nHJa11DE8Ng2TP3iAmRczFlmslSuUNOgUeb6yRvs0="/>
          <p:cNvSpPr/>
          <p:nvPr/>
        </p:nvSpPr>
        <p:spPr>
          <a:xfrm>
            <a:off x="748426" y="3101509"/>
            <a:ext cx="10441351" cy="2062103"/>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3200">
                <a:latin typeface="Times New Roman" panose="02020603050405020304" pitchFamily="18" charset="0"/>
                <a:ea typeface="Times New Roman" panose="02020603050405020304" pitchFamily="18" charset="0"/>
                <a:cs typeface="Times New Roman" panose="02020603050405020304" pitchFamily="18" charset="0"/>
              </a:rPr>
              <a:t> được số lượng máy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a:latin typeface="Times New Roman" panose="02020603050405020304" pitchFamily="18" charset="0"/>
                <a:ea typeface="Times New Roman" panose="02020603050405020304" pitchFamily="18" charset="0"/>
                <a:cs typeface="Times New Roman" panose="02020603050405020304" pitchFamily="18" charset="0"/>
              </a:rPr>
              <a:t> độ tăng dần,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a:latin typeface="Times New Roman" panose="02020603050405020304" pitchFamily="18" charset="0"/>
                <a:ea typeface="Times New Roman" panose="02020603050405020304" pitchFamily="18" charset="0"/>
                <a:cs typeface="Times New Roman" panose="02020603050405020304" pitchFamily="18" charset="0"/>
              </a:rPr>
              <a:t> số lượng máy sưởi bán được giảm dần.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7" name="Rectangle 26" descr="OPL20U25GSXzBJYl68kk8uQGfFKzs7yb1M4KJWUiLk6ZEvGF+qCIPSnY57AbBFCvTW2023.15.85+K4lPs7H94VUqPe2XwIsfPRnrXQE//QTEXxb8/8N4CNc6FpgZahzpTjFhMzSA7T/nHJa11DE8Ng2TP3iAmRczFlmslSuUNOgUeb6yRvs0="/>
          <p:cNvSpPr/>
          <p:nvPr/>
        </p:nvSpPr>
        <p:spPr>
          <a:xfrm>
            <a:off x="2665708" y="4590393"/>
            <a:ext cx="9308578" cy="2062103"/>
          </a:xfrm>
          <a:prstGeom prst="rect">
            <a:avLst/>
          </a:prstGeom>
        </p:spPr>
        <p:txBody>
          <a:bodyPr wrap="square">
            <a:spAutoFit/>
          </a:bodyPr>
          <a:lstStyle/>
          <a:p>
            <a:r>
              <a:rPr lang="en-US" sz="3200">
                <a:latin typeface="Times New Roman" panose="02020603050405020304" pitchFamily="18" charset="0"/>
                <a:ea typeface="Times New Roman" panose="02020603050405020304" pitchFamily="18" charset="0"/>
                <a:cs typeface="Times New Roman" panose="02020603050405020304" pitchFamily="18" charset="0"/>
              </a:rPr>
              <a:t>Các tháng tiếp theo, thời tiết chính thức vào mùa hè, nhu cầu sử dụng máy điều hòa nhiệt độ sẽ còn tăng</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cửa hàng đó nên nhập nhiều máy điều hòa nhiệt độ để đáp ứng nhu cầu kinh doanh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295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8" name="!!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8E6D429-DC53-47C4-8036-1E9D12B8E28B}"/>
              </a:ext>
            </a:extLst>
          </p:cNvPr>
          <p:cNvSpPr/>
          <p:nvPr/>
        </p:nvSpPr>
        <p:spPr>
          <a:xfrm>
            <a:off x="663355" y="1457174"/>
            <a:ext cx="6976587" cy="956117"/>
          </a:xfrm>
          <a:prstGeom prst="roundRect">
            <a:avLst>
              <a:gd name="adj" fmla="val 50000"/>
            </a:avLst>
          </a:prstGeom>
          <a:solidFill>
            <a:srgbClr val="072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HƯỚNG DẪN TỰ HỌC Ở NHÀ</a:t>
            </a:r>
          </a:p>
        </p:txBody>
      </p:sp>
      <p:sp>
        <p:nvSpPr>
          <p:cNvPr id="3" name="Rectangle 2" descr="OPL20U25GSXzBJYl68kk8uQGfFKzs7yb1M4KJWUiLk6ZEvGF+qCIPSnY57AbBFCvTW2023.15.85+K4lPs7H94VUqPe2XwIsfPRnrXQE//QTEXxb8/8N4CNc6FpgZahzpTjFhMzSA7T/nHJa11DE8Ng2TP3iAmRczFlmslSuUNOgUeb6yRvs0="/>
          <p:cNvSpPr/>
          <p:nvPr/>
        </p:nvSpPr>
        <p:spPr>
          <a:xfrm>
            <a:off x="211810" y="2554032"/>
            <a:ext cx="7319643" cy="2779287"/>
          </a:xfrm>
          <a:prstGeom prst="rect">
            <a:avLst/>
          </a:prstGeom>
        </p:spPr>
        <p:txBody>
          <a:bodyPr wrap="square">
            <a:spAutoFit/>
          </a:bodyPr>
          <a:lstStyle/>
          <a:p>
            <a:pPr marL="342900" lvl="0" indent="-342900" algn="just">
              <a:lnSpc>
                <a:spcPct val="106000"/>
              </a:lnSpc>
              <a:spcBef>
                <a:spcPts val="300"/>
              </a:spcBef>
              <a:spcAft>
                <a:spcPts val="300"/>
              </a:spcAft>
              <a:buFont typeface="Times New Roman" panose="02020603050405020304" pitchFamily="18" charset="0"/>
              <a:buChar char="-"/>
            </a:pPr>
            <a:r>
              <a:rPr lang="vi-VN" sz="3200" b="1" dirty="0">
                <a:latin typeface="Times New Roman" panose="02020603050405020304" pitchFamily="18" charset="0"/>
                <a:ea typeface="Arial" panose="020B0604020202020204" pitchFamily="34" charset="0"/>
                <a:cs typeface="Times New Roman" panose="02020603050405020304" pitchFamily="18" charset="0"/>
              </a:rPr>
              <a:t>Ghi nhớ nội dung kiến thức bài: sử dụng sơ đồ tư duy</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06000"/>
              </a:lnSpc>
              <a:spcBef>
                <a:spcPts val="300"/>
              </a:spcBef>
              <a:spcAft>
                <a:spcPts val="300"/>
              </a:spcAft>
              <a:buFont typeface="Times New Roman" panose="02020603050405020304" pitchFamily="18" charset="0"/>
              <a:buChar char="-"/>
            </a:pPr>
            <a:r>
              <a:rPr lang="en-US" sz="32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chuẩn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trước</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bài</a:t>
            </a:r>
            <a:r>
              <a:rPr lang="en-US" sz="3200" b="1" dirty="0">
                <a:latin typeface="Times New Roman" panose="02020603050405020304" pitchFamily="18" charset="0"/>
                <a:ea typeface="Arial" panose="020B0604020202020204" pitchFamily="34" charset="0"/>
                <a:cs typeface="Times New Roman" panose="02020603050405020304" pitchFamily="18" charset="0"/>
              </a:rPr>
              <a:t> 4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Xác</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suất</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biến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cố</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ngẫu</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nhiên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một</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số</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trò</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chơi</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đơn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giản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946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4B5F415-7490-4054-85B4-10F7AE6D3385}"/>
              </a:ext>
            </a:extLst>
          </p:cNvPr>
          <p:cNvSpPr>
            <a:spLocks noGrp="1"/>
          </p:cNvSpPr>
          <p:nvPr>
            <p:ph type="ctrTitle"/>
          </p:nvPr>
        </p:nvSpPr>
        <p:spPr>
          <a:xfrm>
            <a:off x="1524000" y="1474732"/>
            <a:ext cx="9144000" cy="2387600"/>
          </a:xfrm>
        </p:spPr>
        <p:txBody>
          <a:bodyPr>
            <a:normAutofit/>
          </a:bodyPr>
          <a:lstStyle/>
          <a:p>
            <a:r>
              <a:rPr lang="en-US" sz="8000" dirty="0">
                <a:latin typeface="Times New Roman" panose="02020603050405020304" pitchFamily="18" charset="0"/>
                <a:cs typeface="Times New Roman" panose="02020603050405020304" pitchFamily="18" charset="0"/>
              </a:rPr>
              <a:t>Thank you!</a:t>
            </a:r>
          </a:p>
        </p:txBody>
      </p:sp>
      <p:cxnSp>
        <p:nvCxnSpPr>
          <p:cNvPr id="5" name="Straight Connector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638550" y="3900864"/>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defTabSz="1219170"/>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solidFill>
                <a:prstClr val="black"/>
              </a:solidFill>
              <a:latin typeface="Calibri"/>
            </a:endParaRPr>
          </a:p>
        </p:txBody>
      </p:sp>
      <p:pic>
        <p:nvPicPr>
          <p:cNvPr id="6"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2300277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8" name="Oval 17" descr="OPL20U25GSXzBJYl68kk8uQGfFKzs7yb1M4KJWUiLk6ZEvGF+qCIPSnY57AbBFCvTW2023.15.85+K4lPs7H94VUqPe2XwIsfPRnrXQE//QTEXxb8/8N4CNc6FpgZahzpTjFhMzSA7T/nHJa11DE8Ng2TP3iAmRczFlmslSuUNOgUeb6yRvs0="/>
          <p:cNvSpPr/>
          <p:nvPr/>
        </p:nvSpPr>
        <p:spPr>
          <a:xfrm>
            <a:off x="5638800" y="500063"/>
            <a:ext cx="1371600" cy="990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descr="OPL20U25GSXzBJYl68kk8uQGfFKzs7yb1M4KJWUiLk6ZEvGF+qCIPSnY57AbBFCvTW2023.15.85+K4lPs7H94VUqPe2XwIsfPRnrXQE//QTEXxb8/8N4CNc6FpgZahzpTjFhMzSA7T/nHJa11DE8Ng2TP3iAmRczFlmslSuUNOgUeb6yRvs0=">
            <a:hlinkClick r:id="rId4" action="ppaction://hlinksldjump"/>
          </p:cNvPr>
          <p:cNvPicPr>
            <a:picLocks noChangeAspect="1"/>
          </p:cNvPicPr>
          <p:nvPr/>
        </p:nvPicPr>
        <p:blipFill>
          <a:blip r:embed="rId5" cstate="print"/>
          <a:stretch>
            <a:fillRect/>
          </a:stretch>
        </p:blipFill>
        <p:spPr>
          <a:xfrm>
            <a:off x="5638800" y="271464"/>
            <a:ext cx="1143000" cy="1207739"/>
          </a:xfrm>
          <a:prstGeom prst="rect">
            <a:avLst/>
          </a:prstGeom>
        </p:spPr>
      </p:pic>
      <p:sp>
        <p:nvSpPr>
          <p:cNvPr id="19" name="Oval 18" descr="OPL20U25GSXzBJYl68kk8uQGfFKzs7yb1M4KJWUiLk6ZEvGF+qCIPSnY57AbBFCvTW2023.15.85+K4lPs7H94VUqPe2XwIsfPRnrXQE//QTEXxb8/8N4CNc6FpgZahzpTjFhMzSA7T/nHJa11DE8Ng2TP3iAmRczFlmslSuUNOgUeb6yRvs0="/>
          <p:cNvSpPr/>
          <p:nvPr/>
        </p:nvSpPr>
        <p:spPr>
          <a:xfrm>
            <a:off x="7374189" y="501517"/>
            <a:ext cx="10668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OPL20U25GSXzBJYl68kk8uQGfFKzs7yb1M4KJWUiLk6ZEvGF+qCIPSnY57AbBFCvTW2023.15.85+K4lPs7H94VUqPe2XwIsfPRnrXQE//QTEXxb8/8N4CNc6FpgZahzpTjFhMzSA7T/nHJa11DE8Ng2TP3iAmRczFlmslSuUNOgUeb6yRvs0=">
            <a:hlinkClick r:id="rId6" action="ppaction://hlinksldjump"/>
          </p:cNvPr>
          <p:cNvPicPr>
            <a:picLocks noChangeAspect="1"/>
          </p:cNvPicPr>
          <p:nvPr/>
        </p:nvPicPr>
        <p:blipFill>
          <a:blip r:embed="rId7" cstate="print"/>
          <a:stretch>
            <a:fillRect/>
          </a:stretch>
        </p:blipFill>
        <p:spPr>
          <a:xfrm>
            <a:off x="7391400" y="-318278"/>
            <a:ext cx="990600" cy="1862137"/>
          </a:xfrm>
          <a:prstGeom prst="rect">
            <a:avLst/>
          </a:prstGeom>
        </p:spPr>
      </p:pic>
      <p:sp>
        <p:nvSpPr>
          <p:cNvPr id="20" name="Oval 19" descr="OPL20U25GSXzBJYl68kk8uQGfFKzs7yb1M4KJWUiLk6ZEvGF+qCIPSnY57AbBFCvTW2023.15.85+K4lPs7H94VUqPe2XwIsfPRnrXQE//QTEXxb8/8N4CNc6FpgZahzpTjFhMzSA7T/nHJa11DE8Ng2TP3iAmRczFlmslSuUNOgUeb6yRvs0="/>
          <p:cNvSpPr/>
          <p:nvPr/>
        </p:nvSpPr>
        <p:spPr>
          <a:xfrm>
            <a:off x="6178652" y="1911217"/>
            <a:ext cx="1295400" cy="914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descr="OPL20U25GSXzBJYl68kk8uQGfFKzs7yb1M4KJWUiLk6ZEvGF+qCIPSnY57AbBFCvTW2023.15.85+K4lPs7H94VUqPe2XwIsfPRnrXQE//QTEXxb8/8N4CNc6FpgZahzpTjFhMzSA7T/nHJa11DE8Ng2TP3iAmRczFlmslSuUNOgUeb6yRvs0=">
            <a:hlinkClick r:id="rId8" action="ppaction://hlinksldjump"/>
          </p:cNvPr>
          <p:cNvPicPr>
            <a:picLocks noChangeAspect="1"/>
          </p:cNvPicPr>
          <p:nvPr/>
        </p:nvPicPr>
        <p:blipFill>
          <a:blip r:embed="rId9" cstate="print"/>
          <a:stretch>
            <a:fillRect/>
          </a:stretch>
        </p:blipFill>
        <p:spPr>
          <a:xfrm>
            <a:off x="6473888" y="1409945"/>
            <a:ext cx="975524" cy="1550122"/>
          </a:xfrm>
          <a:prstGeom prst="rect">
            <a:avLst/>
          </a:prstGeom>
        </p:spPr>
      </p:pic>
      <p:sp>
        <p:nvSpPr>
          <p:cNvPr id="21" name="Oval 20" descr="OPL20U25GSXzBJYl68kk8uQGfFKzs7yb1M4KJWUiLk6ZEvGF+qCIPSnY57AbBFCvTW2023.15.85+K4lPs7H94VUqPe2XwIsfPRnrXQE//QTEXxb8/8N4CNc6FpgZahzpTjFhMzSA7T/nHJa11DE8Ng2TP3iAmRczFlmslSuUNOgUeb6yRvs0="/>
          <p:cNvSpPr/>
          <p:nvPr/>
        </p:nvSpPr>
        <p:spPr>
          <a:xfrm>
            <a:off x="7699540" y="1936965"/>
            <a:ext cx="12192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OPL20U25GSXzBJYl68kk8uQGfFKzs7yb1M4KJWUiLk6ZEvGF+qCIPSnY57AbBFCvTW2023.15.85+K4lPs7H94VUqPe2XwIsfPRnrXQE//QTEXxb8/8N4CNc6FpgZahzpTjFhMzSA7T/nHJa11DE8Ng2TP3iAmRczFlmslSuUNOgUeb6yRvs0=">
            <a:hlinkClick r:id="rId10" action="ppaction://hlinksldjump"/>
          </p:cNvPr>
          <p:cNvPicPr>
            <a:picLocks noChangeAspect="1"/>
          </p:cNvPicPr>
          <p:nvPr/>
        </p:nvPicPr>
        <p:blipFill>
          <a:blip r:embed="rId11" cstate="print"/>
          <a:stretch>
            <a:fillRect/>
          </a:stretch>
        </p:blipFill>
        <p:spPr>
          <a:xfrm>
            <a:off x="7872172" y="1740412"/>
            <a:ext cx="990600" cy="990600"/>
          </a:xfrm>
          <a:prstGeom prst="rect">
            <a:avLst/>
          </a:prstGeom>
        </p:spPr>
      </p:pic>
      <p:sp>
        <p:nvSpPr>
          <p:cNvPr id="22" name="Oval 21" descr="OPL20U25GSXzBJYl68kk8uQGfFKzs7yb1M4KJWUiLk6ZEvGF+qCIPSnY57AbBFCvTW2023.15.85+K4lPs7H94VUqPe2XwIsfPRnrXQE//QTEXxb8/8N4CNc6FpgZahzpTjFhMzSA7T/nHJa11DE8Ng2TP3iAmRczFlmslSuUNOgUeb6yRvs0="/>
          <p:cNvSpPr/>
          <p:nvPr/>
        </p:nvSpPr>
        <p:spPr>
          <a:xfrm>
            <a:off x="8967068" y="920617"/>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OPL20U25GSXzBJYl68kk8uQGfFKzs7yb1M4KJWUiLk6ZEvGF+qCIPSnY57AbBFCvTW2023.15.85+K4lPs7H94VUqPe2XwIsfPRnrXQE//QTEXxb8/8N4CNc6FpgZahzpTjFhMzSA7T/nHJa11DE8Ng2TP3iAmRczFlmslSuUNOgUeb6yRvs0=">
            <a:hlinkClick r:id="rId12" action="ppaction://hlinksldjump"/>
          </p:cNvPr>
          <p:cNvPicPr>
            <a:picLocks noChangeAspect="1"/>
          </p:cNvPicPr>
          <p:nvPr/>
        </p:nvPicPr>
        <p:blipFill>
          <a:blip r:embed="rId13" cstate="print"/>
          <a:stretch>
            <a:fillRect/>
          </a:stretch>
        </p:blipFill>
        <p:spPr>
          <a:xfrm>
            <a:off x="9026057" y="518380"/>
            <a:ext cx="990600" cy="1199039"/>
          </a:xfrm>
          <a:prstGeom prst="rect">
            <a:avLst/>
          </a:prstGeom>
        </p:spPr>
      </p:pic>
      <p:sp>
        <p:nvSpPr>
          <p:cNvPr id="2" name="Down Arrow 1">
            <a:hlinkClick r:id="rId14" action="ppaction://hlinksldjump"/>
          </p:cNvPr>
          <p:cNvSpPr/>
          <p:nvPr/>
        </p:nvSpPr>
        <p:spPr>
          <a:xfrm rot="16200000">
            <a:off x="10495788" y="531591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0" y="3455367"/>
            <a:ext cx="9259613" cy="2592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4472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778E-17 3.7037E-7 L -0.00417 0.6787 " pathEditMode="relative" rAng="0" ptsTypes="AA">
                                      <p:cBhvr>
                                        <p:cTn id="6" dur="2000" fill="hold"/>
                                        <p:tgtEl>
                                          <p:spTgt spid="11"/>
                                        </p:tgtEl>
                                        <p:attrNameLst>
                                          <p:attrName>ppt_x</p:attrName>
                                          <p:attrName>ppt_y</p:attrName>
                                        </p:attrNameLst>
                                      </p:cBhvr>
                                      <p:rCtr x="-200" y="33900"/>
                                    </p:animMotion>
                                  </p:childTnLst>
                                </p:cTn>
                              </p:par>
                              <p:par>
                                <p:cTn id="7" presetID="47" presetClass="exit" presetSubtype="0" fill="hold" grpId="0" nodeType="withEffect">
                                  <p:stCondLst>
                                    <p:cond delay="0"/>
                                  </p:stCondLst>
                                  <p:childTnLst>
                                    <p:animEffect transition="out" filter="fade">
                                      <p:cBhvr>
                                        <p:cTn id="8" dur="1000"/>
                                        <p:tgtEl>
                                          <p:spTgt spid="18"/>
                                        </p:tgtEl>
                                      </p:cBhvr>
                                    </p:animEffect>
                                    <p:anim calcmode="lin" valueType="num">
                                      <p:cBhvr>
                                        <p:cTn id="9" dur="1000"/>
                                        <p:tgtEl>
                                          <p:spTgt spid="18"/>
                                        </p:tgtEl>
                                        <p:attrNameLst>
                                          <p:attrName>ppt_x</p:attrName>
                                        </p:attrNameLst>
                                      </p:cBhvr>
                                      <p:tavLst>
                                        <p:tav tm="0">
                                          <p:val>
                                            <p:strVal val="ppt_x"/>
                                          </p:val>
                                        </p:tav>
                                        <p:tav tm="100000">
                                          <p:val>
                                            <p:strVal val="ppt_x"/>
                                          </p:val>
                                        </p:tav>
                                      </p:tavLst>
                                    </p:anim>
                                    <p:anim calcmode="lin" valueType="num">
                                      <p:cBhvr>
                                        <p:cTn id="10" dur="1000"/>
                                        <p:tgtEl>
                                          <p:spTgt spid="18"/>
                                        </p:tgtEl>
                                        <p:attrNameLst>
                                          <p:attrName>ppt_y</p:attrName>
                                        </p:attrNameLst>
                                      </p:cBhvr>
                                      <p:tavLst>
                                        <p:tav tm="0">
                                          <p:val>
                                            <p:strVal val="ppt_y"/>
                                          </p:val>
                                        </p:tav>
                                        <p:tav tm="100000">
                                          <p:val>
                                            <p:strVal val="ppt_y-.1"/>
                                          </p:val>
                                        </p:tav>
                                      </p:tavLst>
                                    </p:anim>
                                    <p:set>
                                      <p:cBhvr>
                                        <p:cTn id="1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59259E-6 L -0.0125 0.56435 " pathEditMode="relative" rAng="0" ptsTypes="AA">
                                      <p:cBhvr>
                                        <p:cTn id="16" dur="2000" fill="hold"/>
                                        <p:tgtEl>
                                          <p:spTgt spid="7"/>
                                        </p:tgtEl>
                                        <p:attrNameLst>
                                          <p:attrName>ppt_x</p:attrName>
                                          <p:attrName>ppt_y</p:attrName>
                                        </p:attrNameLst>
                                      </p:cBhvr>
                                      <p:rCtr x="-600" y="28200"/>
                                    </p:animMotion>
                                  </p:childTnLst>
                                </p:cTn>
                              </p:par>
                              <p:par>
                                <p:cTn id="17" presetID="47" presetClass="exit" presetSubtype="0" fill="hold" grpId="0" nodeType="withEffect">
                                  <p:stCondLst>
                                    <p:cond delay="0"/>
                                  </p:stCondLst>
                                  <p:childTnLst>
                                    <p:animEffect transition="out" filter="fade">
                                      <p:cBhvr>
                                        <p:cTn id="18" dur="1000"/>
                                        <p:tgtEl>
                                          <p:spTgt spid="19"/>
                                        </p:tgtEl>
                                      </p:cBhvr>
                                    </p:animEffect>
                                    <p:anim calcmode="lin" valueType="num">
                                      <p:cBhvr>
                                        <p:cTn id="19" dur="1000"/>
                                        <p:tgtEl>
                                          <p:spTgt spid="19"/>
                                        </p:tgtEl>
                                        <p:attrNameLst>
                                          <p:attrName>ppt_x</p:attrName>
                                        </p:attrNameLst>
                                      </p:cBhvr>
                                      <p:tavLst>
                                        <p:tav tm="0">
                                          <p:val>
                                            <p:strVal val="ppt_x"/>
                                          </p:val>
                                        </p:tav>
                                        <p:tav tm="100000">
                                          <p:val>
                                            <p:strVal val="ppt_x"/>
                                          </p:val>
                                        </p:tav>
                                      </p:tavLst>
                                    </p:anim>
                                    <p:anim calcmode="lin" valueType="num">
                                      <p:cBhvr>
                                        <p:cTn id="20" dur="1000"/>
                                        <p:tgtEl>
                                          <p:spTgt spid="19"/>
                                        </p:tgtEl>
                                        <p:attrNameLst>
                                          <p:attrName>ppt_y</p:attrName>
                                        </p:attrNameLst>
                                      </p:cBhvr>
                                      <p:tavLst>
                                        <p:tav tm="0">
                                          <p:val>
                                            <p:strVal val="ppt_y"/>
                                          </p:val>
                                        </p:tav>
                                        <p:tav tm="100000">
                                          <p:val>
                                            <p:strVal val="ppt_y-.1"/>
                                          </p:val>
                                        </p:tav>
                                      </p:tavLst>
                                    </p:anim>
                                    <p:set>
                                      <p:cBhvr>
                                        <p:cTn id="2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72222E-6 4.81481E-6 L -0.0033 0.5537 " pathEditMode="relative" rAng="0" ptsTypes="AA">
                                      <p:cBhvr>
                                        <p:cTn id="26" dur="2000" fill="hold"/>
                                        <p:tgtEl>
                                          <p:spTgt spid="8"/>
                                        </p:tgtEl>
                                        <p:attrNameLst>
                                          <p:attrName>ppt_x</p:attrName>
                                          <p:attrName>ppt_y</p:attrName>
                                        </p:attrNameLst>
                                      </p:cBhvr>
                                      <p:rCtr x="-200" y="27700"/>
                                    </p:animMotion>
                                  </p:childTnLst>
                                </p:cTn>
                              </p:par>
                              <p:par>
                                <p:cTn id="27" presetID="47" presetClass="exit" presetSubtype="0" fill="hold" grpId="0" nodeType="withEffect">
                                  <p:stCondLst>
                                    <p:cond delay="0"/>
                                  </p:stCondLst>
                                  <p:childTnLst>
                                    <p:animEffect transition="out" filter="fade">
                                      <p:cBhvr>
                                        <p:cTn id="28" dur="1000"/>
                                        <p:tgtEl>
                                          <p:spTgt spid="20"/>
                                        </p:tgtEl>
                                      </p:cBhvr>
                                    </p:animEffect>
                                    <p:anim calcmode="lin" valueType="num">
                                      <p:cBhvr>
                                        <p:cTn id="29" dur="1000"/>
                                        <p:tgtEl>
                                          <p:spTgt spid="20"/>
                                        </p:tgtEl>
                                        <p:attrNameLst>
                                          <p:attrName>ppt_x</p:attrName>
                                        </p:attrNameLst>
                                      </p:cBhvr>
                                      <p:tavLst>
                                        <p:tav tm="0">
                                          <p:val>
                                            <p:strVal val="ppt_x"/>
                                          </p:val>
                                        </p:tav>
                                        <p:tav tm="100000">
                                          <p:val>
                                            <p:strVal val="ppt_x"/>
                                          </p:val>
                                        </p:tav>
                                      </p:tavLst>
                                    </p:anim>
                                    <p:anim calcmode="lin" valueType="num">
                                      <p:cBhvr>
                                        <p:cTn id="30" dur="1000"/>
                                        <p:tgtEl>
                                          <p:spTgt spid="20"/>
                                        </p:tgtEl>
                                        <p:attrNameLst>
                                          <p:attrName>ppt_y</p:attrName>
                                        </p:attrNameLst>
                                      </p:cBhvr>
                                      <p:tavLst>
                                        <p:tav tm="0">
                                          <p:val>
                                            <p:strVal val="ppt_y"/>
                                          </p:val>
                                        </p:tav>
                                        <p:tav tm="100000">
                                          <p:val>
                                            <p:strVal val="ppt_y-.1"/>
                                          </p:val>
                                        </p:tav>
                                      </p:tavLst>
                                    </p:anim>
                                    <p:set>
                                      <p:cBhvr>
                                        <p:cTn id="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33333E-6 -2.22222E-6 L -0.02083 0.55 " pathEditMode="relative" rAng="0" ptsTypes="AA">
                                      <p:cBhvr>
                                        <p:cTn id="36" dur="2000" fill="hold"/>
                                        <p:tgtEl>
                                          <p:spTgt spid="10"/>
                                        </p:tgtEl>
                                        <p:attrNameLst>
                                          <p:attrName>ppt_x</p:attrName>
                                          <p:attrName>ppt_y</p:attrName>
                                        </p:attrNameLst>
                                      </p:cBhvr>
                                      <p:rCtr x="-1000" y="27500"/>
                                    </p:animMotion>
                                  </p:childTnLst>
                                </p:cTn>
                              </p:par>
                              <p:par>
                                <p:cTn id="37" presetID="47" presetClass="exit" presetSubtype="0" fill="hold" grpId="0" nodeType="with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00417 0.5794 " pathEditMode="relative" rAng="0" ptsTypes="AA">
                                      <p:cBhvr>
                                        <p:cTn id="46" dur="2000" fill="hold"/>
                                        <p:tgtEl>
                                          <p:spTgt spid="9"/>
                                        </p:tgtEl>
                                        <p:attrNameLst>
                                          <p:attrName>ppt_x</p:attrName>
                                          <p:attrName>ppt_y</p:attrName>
                                        </p:attrNameLst>
                                      </p:cBhvr>
                                      <p:rCtr x="-200" y="29000"/>
                                    </p:animMotion>
                                  </p:childTnLst>
                                </p:cTn>
                              </p:par>
                              <p:par>
                                <p:cTn id="47" presetID="47" presetClass="exit" presetSubtype="0" fill="hold" grpId="0" nodeType="withEffect">
                                  <p:stCondLst>
                                    <p:cond delay="0"/>
                                  </p:stCondLst>
                                  <p:childTnLst>
                                    <p:animEffect transition="out" filter="fade">
                                      <p:cBhvr>
                                        <p:cTn id="48" dur="1000"/>
                                        <p:tgtEl>
                                          <p:spTgt spid="22"/>
                                        </p:tgtEl>
                                      </p:cBhvr>
                                    </p:animEffect>
                                    <p:anim calcmode="lin" valueType="num">
                                      <p:cBhvr>
                                        <p:cTn id="49" dur="1000"/>
                                        <p:tgtEl>
                                          <p:spTgt spid="22"/>
                                        </p:tgtEl>
                                        <p:attrNameLst>
                                          <p:attrName>ppt_x</p:attrName>
                                        </p:attrNameLst>
                                      </p:cBhvr>
                                      <p:tavLst>
                                        <p:tav tm="0">
                                          <p:val>
                                            <p:strVal val="ppt_x"/>
                                          </p:val>
                                        </p:tav>
                                        <p:tav tm="100000">
                                          <p:val>
                                            <p:strVal val="ppt_x"/>
                                          </p:val>
                                        </p:tav>
                                      </p:tavLst>
                                    </p:anim>
                                    <p:anim calcmode="lin" valueType="num">
                                      <p:cBhvr>
                                        <p:cTn id="50" dur="1000"/>
                                        <p:tgtEl>
                                          <p:spTgt spid="22"/>
                                        </p:tgtEl>
                                        <p:attrNameLst>
                                          <p:attrName>ppt_y</p:attrName>
                                        </p:attrNameLst>
                                      </p:cBhvr>
                                      <p:tavLst>
                                        <p:tav tm="0">
                                          <p:val>
                                            <p:strVal val="ppt_y"/>
                                          </p:val>
                                        </p:tav>
                                        <p:tav tm="100000">
                                          <p:val>
                                            <p:strVal val="ppt_y-.1"/>
                                          </p:val>
                                        </p:tav>
                                      </p:tavLst>
                                    </p:anim>
                                    <p:set>
                                      <p:cBhvr>
                                        <p:cTn id="5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133610" y="3276600"/>
            <a:ext cx="3513222" cy="575440"/>
          </a:xfrm>
          <a:prstGeom prst="rect">
            <a:avLst/>
          </a:prstGeom>
        </p:spPr>
      </p:pic>
      <p:sp>
        <p:nvSpPr>
          <p:cNvPr id="7" name="Oval 6" descr="OPL20U25GSXzBJYl68kk8uQGfFKzs7yb1M4KJWUiLk6ZEvGF+qCIPSnY57AbBFCvTW2023.15.85+K4lPs7H94VUqPe2XwIsfPRnrXQE//QTEXxb8/8N4CNc6FpgZahzpTjFhMzSA7T/nHJa11DE8Ng2TP3iAmRczFlmslSuUNOgUeb6yRvs0="/>
          <p:cNvSpPr/>
          <p:nvPr/>
        </p:nvSpPr>
        <p:spPr>
          <a:xfrm>
            <a:off x="121921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133610" y="4114800"/>
            <a:ext cx="3513222" cy="575440"/>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133610" y="5105400"/>
            <a:ext cx="3437022" cy="575440"/>
          </a:xfrm>
          <a:prstGeom prst="rect">
            <a:avLst/>
          </a:prstGeom>
        </p:spPr>
      </p:pic>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133610" y="6019800"/>
            <a:ext cx="3513222" cy="575440"/>
          </a:xfrm>
          <a:prstGeom prst="rect">
            <a:avLst/>
          </a:prstGeom>
        </p:spPr>
      </p:pic>
      <p:sp>
        <p:nvSpPr>
          <p:cNvPr id="11" name="Oval 10" descr="OPL20U25GSXzBJYl68kk8uQGfFKzs7yb1M4KJWUiLk6ZEvGF+qCIPSnY57AbBFCvTW2023.15.85+K4lPs7H94VUqPe2XwIsfPRnrXQE//QTEXxb8/8N4CNc6FpgZahzpTjFhMzSA7T/nHJa11DE8Ng2TP3iAmRczFlmslSuUNOgUeb6yRvs0="/>
          <p:cNvSpPr/>
          <p:nvPr/>
        </p:nvSpPr>
        <p:spPr>
          <a:xfrm>
            <a:off x="121921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12" name="Oval 11" descr="OPL20U25GSXzBJYl68kk8uQGfFKzs7yb1M4KJWUiLk6ZEvGF+qCIPSnY57AbBFCvTW2023.15.85+K4lPs7H94VUqPe2XwIsfPRnrXQE//QTEXxb8/8N4CNc6FpgZahzpTjFhMzSA7T/nHJa11DE8Ng2TP3iAmRczFlmslSuUNOgUeb6yRvs0="/>
          <p:cNvSpPr/>
          <p:nvPr/>
        </p:nvSpPr>
        <p:spPr>
          <a:xfrm>
            <a:off x="121921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13" name="Oval 12" descr="OPL20U25GSXzBJYl68kk8uQGfFKzs7yb1M4KJWUiLk6ZEvGF+qCIPSnY57AbBFCvTW2023.15.85+K4lPs7H94VUqPe2XwIsfPRnrXQE//QTEXxb8/8N4CNc6FpgZahzpTjFhMzSA7T/nHJa11DE8Ng2TP3iAmRczFlmslSuUNOgUeb6yRvs0="/>
          <p:cNvSpPr/>
          <p:nvPr/>
        </p:nvSpPr>
        <p:spPr>
          <a:xfrm>
            <a:off x="121921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14" name="TextBox 13" descr="OPL20U25GSXzBJYl68kk8uQGfFKzs7yb1M4KJWUiLk6ZEvGF+qCIPSnY57AbBFCvTW2023.15.85+K4lPs7H94VUqPe2XwIsfPRnrXQE//QTEXxb8/8N4CNc6FpgZahzpTjFhMzSA7T/nHJa11DE8Ng2TP3iAmRczFlmslSuUNOgUeb6yRvs0="/>
          <p:cNvSpPr txBox="1"/>
          <p:nvPr/>
        </p:nvSpPr>
        <p:spPr>
          <a:xfrm>
            <a:off x="1295410" y="3276600"/>
            <a:ext cx="457200" cy="523220"/>
          </a:xfrm>
          <a:prstGeom prst="rect">
            <a:avLst/>
          </a:prstGeom>
          <a:noFill/>
        </p:spPr>
        <p:txBody>
          <a:bodyPr wrap="square" rtlCol="0">
            <a:spAutoFit/>
          </a:bodyPr>
          <a:lstStyle/>
          <a:p>
            <a:r>
              <a:rPr lang="en-US" sz="2800" b="1" dirty="0">
                <a:solidFill>
                  <a:prstClr val="black"/>
                </a:solidFill>
                <a:latin typeface="Times New Roman" pitchFamily="18" charset="0"/>
                <a:cs typeface="Times New Roman" pitchFamily="18" charset="0"/>
              </a:rPr>
              <a:t>A</a:t>
            </a:r>
          </a:p>
        </p:txBody>
      </p:sp>
      <p:sp>
        <p:nvSpPr>
          <p:cNvPr id="15" name="TextBox 14" descr="OPL20U25GSXzBJYl68kk8uQGfFKzs7yb1M4KJWUiLk6ZEvGF+qCIPSnY57AbBFCvTW2023.15.85+K4lPs7H94VUqPe2XwIsfPRnrXQE//QTEXxb8/8N4CNc6FpgZahzpTjFhMzSA7T/nHJa11DE8Ng2TP3iAmRczFlmslSuUNOgUeb6yRvs0="/>
          <p:cNvSpPr txBox="1"/>
          <p:nvPr/>
        </p:nvSpPr>
        <p:spPr>
          <a:xfrm>
            <a:off x="1295410" y="6019800"/>
            <a:ext cx="457200" cy="523220"/>
          </a:xfrm>
          <a:prstGeom prst="rect">
            <a:avLst/>
          </a:prstGeom>
          <a:noFill/>
        </p:spPr>
        <p:txBody>
          <a:bodyPr wrap="square" rtlCol="0">
            <a:spAutoFit/>
          </a:bodyPr>
          <a:lstStyle/>
          <a:p>
            <a:r>
              <a:rPr lang="en-US" sz="2800" b="1" dirty="0">
                <a:solidFill>
                  <a:prstClr val="black"/>
                </a:solidFill>
                <a:latin typeface="Times New Roman" pitchFamily="18" charset="0"/>
                <a:cs typeface="Times New Roman" pitchFamily="18" charset="0"/>
              </a:rPr>
              <a:t>D</a:t>
            </a:r>
          </a:p>
        </p:txBody>
      </p:sp>
      <p:sp>
        <p:nvSpPr>
          <p:cNvPr id="16" name="TextBox 15"/>
          <p:cNvSpPr txBox="1"/>
          <p:nvPr/>
        </p:nvSpPr>
        <p:spPr>
          <a:xfrm>
            <a:off x="1295410" y="5105400"/>
            <a:ext cx="457200" cy="523220"/>
          </a:xfrm>
          <a:prstGeom prst="rect">
            <a:avLst/>
          </a:prstGeom>
          <a:noFill/>
        </p:spPr>
        <p:txBody>
          <a:bodyPr wrap="square" rtlCol="0">
            <a:spAutoFit/>
          </a:bodyPr>
          <a:lstStyle/>
          <a:p>
            <a:r>
              <a:rPr lang="en-US" sz="2800" b="1" dirty="0">
                <a:solidFill>
                  <a:prstClr val="black"/>
                </a:solidFill>
                <a:latin typeface="Times New Roman" pitchFamily="18" charset="0"/>
                <a:cs typeface="Times New Roman" pitchFamily="18" charset="0"/>
              </a:rPr>
              <a:t>C</a:t>
            </a:r>
          </a:p>
        </p:txBody>
      </p:sp>
      <p:sp>
        <p:nvSpPr>
          <p:cNvPr id="17" name="TextBox 16"/>
          <p:cNvSpPr txBox="1"/>
          <p:nvPr/>
        </p:nvSpPr>
        <p:spPr>
          <a:xfrm>
            <a:off x="1295410" y="4114800"/>
            <a:ext cx="457200" cy="523220"/>
          </a:xfrm>
          <a:prstGeom prst="rect">
            <a:avLst/>
          </a:prstGeom>
          <a:noFill/>
        </p:spPr>
        <p:txBody>
          <a:bodyPr wrap="square" rtlCol="0">
            <a:spAutoFit/>
          </a:bodyPr>
          <a:lstStyle/>
          <a:p>
            <a:r>
              <a:rPr lang="en-US" sz="2800" b="1" dirty="0">
                <a:solidFill>
                  <a:prstClr val="black"/>
                </a:solidFill>
                <a:latin typeface="Times New Roman" pitchFamily="18" charset="0"/>
                <a:cs typeface="Times New Roman" pitchFamily="18" charset="0"/>
              </a:rPr>
              <a:t>B</a:t>
            </a:r>
          </a:p>
        </p:txBody>
      </p:sp>
      <p:sp>
        <p:nvSpPr>
          <p:cNvPr id="18" name="TextBox 17"/>
          <p:cNvSpPr txBox="1"/>
          <p:nvPr/>
        </p:nvSpPr>
        <p:spPr>
          <a:xfrm>
            <a:off x="2286010" y="3352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88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sinh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09810" y="41910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90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sinh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09810" y="51054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92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sinh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209810" y="6019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94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sinh</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25" name="Picture 14" descr="kim phut"/>
          <p:cNvPicPr>
            <a:picLocks noChangeAspect="1" noChangeArrowheads="1"/>
          </p:cNvPicPr>
          <p:nvPr/>
        </p:nvPicPr>
        <p:blipFill>
          <a:blip r:embed="rId7" cstate="print"/>
          <a:srcRect/>
          <a:stretch>
            <a:fillRect/>
          </a:stretch>
        </p:blipFill>
        <p:spPr bwMode="auto">
          <a:xfrm>
            <a:off x="7399432" y="5260696"/>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8" cstate="print"/>
          <a:srcRect/>
          <a:stretch>
            <a:fillRect/>
          </a:stretch>
        </p:blipFill>
        <p:spPr bwMode="auto">
          <a:xfrm>
            <a:off x="7122127" y="4775775"/>
            <a:ext cx="1752600" cy="1768573"/>
          </a:xfrm>
          <a:prstGeom prst="rect">
            <a:avLst/>
          </a:prstGeom>
          <a:noFill/>
        </p:spPr>
      </p:pic>
      <p:sp>
        <p:nvSpPr>
          <p:cNvPr id="26" name="Cloud 25"/>
          <p:cNvSpPr/>
          <p:nvPr/>
        </p:nvSpPr>
        <p:spPr>
          <a:xfrm>
            <a:off x="8872144" y="47244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30" name="Picture 29" descr="3.png"/>
          <p:cNvPicPr>
            <a:picLocks noChangeAspect="1"/>
          </p:cNvPicPr>
          <p:nvPr/>
        </p:nvPicPr>
        <p:blipFill>
          <a:blip r:embed="rId9" cstate="print"/>
          <a:stretch>
            <a:fillRect/>
          </a:stretch>
        </p:blipFill>
        <p:spPr>
          <a:xfrm>
            <a:off x="609610" y="3064703"/>
            <a:ext cx="609600" cy="743224"/>
          </a:xfrm>
          <a:prstGeom prst="rect">
            <a:avLst/>
          </a:prstGeom>
        </p:spPr>
      </p:pic>
      <p:pic>
        <p:nvPicPr>
          <p:cNvPr id="31" name="Picture 30" descr="3.png"/>
          <p:cNvPicPr>
            <a:picLocks noChangeAspect="1"/>
          </p:cNvPicPr>
          <p:nvPr/>
        </p:nvPicPr>
        <p:blipFill>
          <a:blip r:embed="rId10" cstate="print"/>
          <a:stretch>
            <a:fillRect/>
          </a:stretch>
        </p:blipFill>
        <p:spPr>
          <a:xfrm>
            <a:off x="609610" y="3886201"/>
            <a:ext cx="685800" cy="836127"/>
          </a:xfrm>
          <a:prstGeom prst="rect">
            <a:avLst/>
          </a:prstGeom>
        </p:spPr>
      </p:pic>
      <p:pic>
        <p:nvPicPr>
          <p:cNvPr id="32" name="Picture 31" descr="3.png"/>
          <p:cNvPicPr>
            <a:picLocks noChangeAspect="1"/>
          </p:cNvPicPr>
          <p:nvPr/>
        </p:nvPicPr>
        <p:blipFill>
          <a:blip r:embed="rId10" cstate="print"/>
          <a:stretch>
            <a:fillRect/>
          </a:stretch>
        </p:blipFill>
        <p:spPr>
          <a:xfrm>
            <a:off x="609610" y="4876801"/>
            <a:ext cx="685800" cy="836127"/>
          </a:xfrm>
          <a:prstGeom prst="rect">
            <a:avLst/>
          </a:prstGeom>
        </p:spPr>
      </p:pic>
      <p:pic>
        <p:nvPicPr>
          <p:cNvPr id="33" name="Picture 32" descr="3.png"/>
          <p:cNvPicPr>
            <a:picLocks noChangeAspect="1"/>
          </p:cNvPicPr>
          <p:nvPr/>
        </p:nvPicPr>
        <p:blipFill>
          <a:blip r:embed="rId10" cstate="print"/>
          <a:stretch>
            <a:fillRect/>
          </a:stretch>
        </p:blipFill>
        <p:spPr>
          <a:xfrm>
            <a:off x="609610" y="5791201"/>
            <a:ext cx="685800" cy="836127"/>
          </a:xfrm>
          <a:prstGeom prst="rect">
            <a:avLst/>
          </a:prstGeom>
        </p:spPr>
      </p:pic>
      <p:pic>
        <p:nvPicPr>
          <p:cNvPr id="34" name="Picture 33" descr="3.png">
            <a:hlinkClick r:id="rId11" action="ppaction://hlinksldjump"/>
          </p:cNvPr>
          <p:cNvPicPr>
            <a:picLocks noChangeAspect="1"/>
          </p:cNvPicPr>
          <p:nvPr/>
        </p:nvPicPr>
        <p:blipFill>
          <a:blip r:embed="rId12" cstate="print"/>
          <a:stretch>
            <a:fillRect/>
          </a:stretch>
        </p:blipFill>
        <p:spPr>
          <a:xfrm>
            <a:off x="10820400" y="5145709"/>
            <a:ext cx="1371600" cy="1672254"/>
          </a:xfrm>
          <a:prstGeom prst="rect">
            <a:avLst/>
          </a:prstGeom>
        </p:spPr>
      </p:pic>
      <p:pic>
        <p:nvPicPr>
          <p:cNvPr id="35" name="Picture 34" descr="tich.png"/>
          <p:cNvPicPr>
            <a:picLocks noChangeAspect="1"/>
          </p:cNvPicPr>
          <p:nvPr/>
        </p:nvPicPr>
        <p:blipFill>
          <a:blip r:embed="rId13" cstate="print"/>
          <a:stretch>
            <a:fillRect/>
          </a:stretch>
        </p:blipFill>
        <p:spPr>
          <a:xfrm>
            <a:off x="5486410" y="3088070"/>
            <a:ext cx="723900" cy="723900"/>
          </a:xfrm>
          <a:prstGeom prst="rect">
            <a:avLst/>
          </a:prstGeom>
        </p:spPr>
      </p:pic>
      <p:pic>
        <p:nvPicPr>
          <p:cNvPr id="36" name="Picture 35" descr="sai.png"/>
          <p:cNvPicPr>
            <a:picLocks noChangeAspect="1"/>
          </p:cNvPicPr>
          <p:nvPr/>
        </p:nvPicPr>
        <p:blipFill>
          <a:blip r:embed="rId14" cstate="print"/>
          <a:stretch>
            <a:fillRect/>
          </a:stretch>
        </p:blipFill>
        <p:spPr>
          <a:xfrm>
            <a:off x="5500900" y="4114800"/>
            <a:ext cx="533400" cy="533400"/>
          </a:xfrm>
          <a:prstGeom prst="rect">
            <a:avLst/>
          </a:prstGeom>
        </p:spPr>
      </p:pic>
      <p:pic>
        <p:nvPicPr>
          <p:cNvPr id="37" name="Picture 36" descr="sai.png"/>
          <p:cNvPicPr>
            <a:picLocks noChangeAspect="1"/>
          </p:cNvPicPr>
          <p:nvPr/>
        </p:nvPicPr>
        <p:blipFill>
          <a:blip r:embed="rId14" cstate="print"/>
          <a:stretch>
            <a:fillRect/>
          </a:stretch>
        </p:blipFill>
        <p:spPr>
          <a:xfrm>
            <a:off x="5484766" y="5058625"/>
            <a:ext cx="533400" cy="533400"/>
          </a:xfrm>
          <a:prstGeom prst="rect">
            <a:avLst/>
          </a:prstGeom>
        </p:spPr>
      </p:pic>
      <p:pic>
        <p:nvPicPr>
          <p:cNvPr id="38" name="Picture 37" descr="sai.png"/>
          <p:cNvPicPr>
            <a:picLocks noChangeAspect="1"/>
          </p:cNvPicPr>
          <p:nvPr/>
        </p:nvPicPr>
        <p:blipFill>
          <a:blip r:embed="rId14" cstate="print"/>
          <a:stretch>
            <a:fillRect/>
          </a:stretch>
        </p:blipFill>
        <p:spPr>
          <a:xfrm>
            <a:off x="5482839" y="5960410"/>
            <a:ext cx="533400" cy="533400"/>
          </a:xfrm>
          <a:prstGeom prst="rect">
            <a:avLst/>
          </a:prstGeom>
        </p:spPr>
      </p:pic>
      <p:sp>
        <p:nvSpPr>
          <p:cNvPr id="39" name="Rectangle 38"/>
          <p:cNvSpPr/>
          <p:nvPr/>
        </p:nvSpPr>
        <p:spPr>
          <a:xfrm>
            <a:off x="609609" y="453580"/>
            <a:ext cx="5121339" cy="2554545"/>
          </a:xfrm>
          <a:prstGeom prst="rect">
            <a:avLst/>
          </a:prstGeom>
        </p:spPr>
        <p:txBody>
          <a:bodyPr wrap="square">
            <a:spAutoFit/>
          </a:bodyPr>
          <a:lstStyle/>
          <a:p>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7.</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Số học sinh học lực trung bình ít hơn số học sinh học lực khá bao nhiêu?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Đối tượng 1">
            <a:extLst>
              <a:ext uri="{FF2B5EF4-FFF2-40B4-BE49-F238E27FC236}">
                <a16:creationId xmlns:a16="http://schemas.microsoft.com/office/drawing/2014/main" id="{90645EAE-5F5B-16A5-D211-D24B04AFB00E}"/>
              </a:ext>
            </a:extLst>
          </p:cNvPr>
          <p:cNvGraphicFramePr>
            <a:graphicFrameLocks noChangeAspect="1"/>
          </p:cNvGraphicFramePr>
          <p:nvPr>
            <p:extLst>
              <p:ext uri="{D42A27DB-BD31-4B8C-83A1-F6EECF244321}">
                <p14:modId xmlns:p14="http://schemas.microsoft.com/office/powerpoint/2010/main" val="4158899104"/>
              </p:ext>
            </p:extLst>
          </p:nvPr>
        </p:nvGraphicFramePr>
        <p:xfrm>
          <a:off x="5577101" y="36722"/>
          <a:ext cx="6897956" cy="4564984"/>
        </p:xfrm>
        <a:graphic>
          <a:graphicData uri="http://schemas.openxmlformats.org/drawingml/2006/chart">
            <c:chart xmlns:c="http://schemas.openxmlformats.org/drawingml/2006/chart" xmlns:r="http://schemas.openxmlformats.org/officeDocument/2006/relationships" r:id="rId15"/>
          </a:graphicData>
        </a:graphic>
      </p:graphicFrame>
      <p:cxnSp>
        <p:nvCxnSpPr>
          <p:cNvPr id="4" name="Straight Arrow Connector 3"/>
          <p:cNvCxnSpPr/>
          <p:nvPr/>
        </p:nvCxnSpPr>
        <p:spPr>
          <a:xfrm flipV="1">
            <a:off x="6726264" y="52220"/>
            <a:ext cx="7749" cy="3651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6734013" y="3704096"/>
            <a:ext cx="519968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17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3399FF"/>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2"/>
                                        </p:tgtEl>
                                        <p:attrNameLst>
                                          <p:attrName>fillcolor</p:attrName>
                                        </p:attrNameLst>
                                      </p:cBhvr>
                                      <p:to>
                                        <a:schemeClr val="accent2"/>
                                      </p:to>
                                    </p:animClr>
                                    <p:set>
                                      <p:cBhvr>
                                        <p:cTn id="24" dur="2000" fill="hold"/>
                                        <p:tgtEl>
                                          <p:spTgt spid="12"/>
                                        </p:tgtEl>
                                        <p:attrNameLst>
                                          <p:attrName>fill.type</p:attrName>
                                        </p:attrNameLst>
                                      </p:cBhvr>
                                      <p:to>
                                        <p:strVal val="solid"/>
                                      </p:to>
                                    </p:set>
                                    <p:set>
                                      <p:cBhvr>
                                        <p:cTn id="25" dur="2000" fill="hold"/>
                                        <p:tgtEl>
                                          <p:spTgt spid="1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5" name="sai-1.wav"/>
                                        </p:tgtEl>
                                      </p:cMediaNode>
                                    </p:audio>
                                  </p:subTnLst>
                                </p:cTn>
                              </p:par>
                              <p:par>
                                <p:cTn id="26" presetID="1"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11"/>
                                        </p:tgtEl>
                                        <p:attrNameLst>
                                          <p:attrName>fillcolor</p:attrName>
                                        </p:attrNameLst>
                                      </p:cBhvr>
                                      <p:to>
                                        <a:schemeClr val="accent2"/>
                                      </p:to>
                                    </p:animClr>
                                    <p:set>
                                      <p:cBhvr>
                                        <p:cTn id="33" dur="2000" fill="hold"/>
                                        <p:tgtEl>
                                          <p:spTgt spid="11"/>
                                        </p:tgtEl>
                                        <p:attrNameLst>
                                          <p:attrName>fill.type</p:attrName>
                                        </p:attrNameLst>
                                      </p:cBhvr>
                                      <p:to>
                                        <p:strVal val="solid"/>
                                      </p:to>
                                    </p:set>
                                    <p:set>
                                      <p:cBhvr>
                                        <p:cTn id="34" dur="200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5" name="sai-1.wav"/>
                                        </p:tgtEl>
                                      </p:cMediaNode>
                                    </p:audio>
                                  </p:sub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3"/>
                                        </p:tgtEl>
                                        <p:attrNameLst>
                                          <p:attrName>fillcolor</p:attrName>
                                        </p:attrNameLst>
                                      </p:cBhvr>
                                      <p:to>
                                        <a:schemeClr val="accent2"/>
                                      </p:to>
                                    </p:animClr>
                                    <p:set>
                                      <p:cBhvr>
                                        <p:cTn id="42" dur="2000" fill="hold"/>
                                        <p:tgtEl>
                                          <p:spTgt spid="13"/>
                                        </p:tgtEl>
                                        <p:attrNameLst>
                                          <p:attrName>fill.type</p:attrName>
                                        </p:attrNameLst>
                                      </p:cBhvr>
                                      <p:to>
                                        <p:strVal val="solid"/>
                                      </p:to>
                                    </p:set>
                                    <p:set>
                                      <p:cBhvr>
                                        <p:cTn id="43" dur="2000" fill="hold"/>
                                        <p:tgtEl>
                                          <p:spTgt spid="1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5"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cstate="print"/>
          <a:srcRect/>
          <a:stretch>
            <a:fillRect/>
          </a:stretch>
        </p:blipFill>
        <p:spPr bwMode="auto">
          <a:xfrm>
            <a:off x="7973007" y="5680840"/>
            <a:ext cx="1143000" cy="1075765"/>
          </a:xfrm>
          <a:prstGeom prst="rect">
            <a:avLst/>
          </a:prstGeom>
          <a:noFill/>
          <a:ln w="9525">
            <a:noFill/>
            <a:miter lim="800000"/>
            <a:headEnd/>
            <a:tailEnd/>
          </a:ln>
        </p:spPr>
      </p:pic>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474574" y="3276600"/>
            <a:ext cx="3513222" cy="575440"/>
          </a:xfrm>
          <a:prstGeom prst="rect">
            <a:avLst/>
          </a:prstGeom>
        </p:spPr>
      </p:pic>
      <p:sp>
        <p:nvSpPr>
          <p:cNvPr id="7" name="Oval 6" descr="OPL20U25GSXzBJYl68kk8uQGfFKzs7yb1M4KJWUiLk6ZEvGF+qCIPSnY57AbBFCvTW2023.15.85+K4lPs7H94VUqPe2XwIsfPRnrXQE//QTEXxb8/8N4CNc6FpgZahzpTjFhMzSA7T/nHJa11DE8Ng2TP3iAmRczFlmslSuUNOgUeb6yRvs0="/>
          <p:cNvSpPr/>
          <p:nvPr/>
        </p:nvSpPr>
        <p:spPr>
          <a:xfrm>
            <a:off x="1560174"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474574" y="4114800"/>
            <a:ext cx="3513222" cy="575440"/>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474574" y="5105400"/>
            <a:ext cx="3513222" cy="575440"/>
          </a:xfrm>
          <a:prstGeom prst="rect">
            <a:avLst/>
          </a:prstGeom>
        </p:spPr>
      </p:pic>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474574" y="6019800"/>
            <a:ext cx="3513222" cy="575440"/>
          </a:xfrm>
          <a:prstGeom prst="rect">
            <a:avLst/>
          </a:prstGeom>
        </p:spPr>
      </p:pic>
      <p:sp>
        <p:nvSpPr>
          <p:cNvPr id="11" name="Oval 10" descr="OPL20U25GSXzBJYl68kk8uQGfFKzs7yb1M4KJWUiLk6ZEvGF+qCIPSnY57AbBFCvTW2023.15.85+K4lPs7H94VUqPe2XwIsfPRnrXQE//QTEXxb8/8N4CNc6FpgZahzpTjFhMzSA7T/nHJa11DE8Ng2TP3iAmRczFlmslSuUNOgUeb6yRvs0="/>
          <p:cNvSpPr/>
          <p:nvPr/>
        </p:nvSpPr>
        <p:spPr>
          <a:xfrm>
            <a:off x="1560174"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2" name="Oval 11" descr="OPL20U25GSXzBJYl68kk8uQGfFKzs7yb1M4KJWUiLk6ZEvGF+qCIPSnY57AbBFCvTW2023.15.85+K4lPs7H94VUqPe2XwIsfPRnrXQE//QTEXxb8/8N4CNc6FpgZahzpTjFhMzSA7T/nHJa11DE8Ng2TP3iAmRczFlmslSuUNOgUeb6yRvs0="/>
          <p:cNvSpPr/>
          <p:nvPr/>
        </p:nvSpPr>
        <p:spPr>
          <a:xfrm>
            <a:off x="1560174"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2023.15.85+K4lPs7H94VUqPe2XwIsfPRnrXQE//QTEXxb8/8N4CNc6FpgZahzpTjFhMzSA7T/nHJa11DE8Ng2TP3iAmRczFlmslSuUNOgUeb6yRvs0="/>
          <p:cNvSpPr/>
          <p:nvPr/>
        </p:nvSpPr>
        <p:spPr>
          <a:xfrm>
            <a:off x="1560174"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4" name="TextBox 13" descr="OPL20U25GSXzBJYl68kk8uQGfFKzs7yb1M4KJWUiLk6ZEvGF+qCIPSnY57AbBFCvTW2023.15.85+K4lPs7H94VUqPe2XwIsfPRnrXQE//QTEXxb8/8N4CNc6FpgZahzpTjFhMzSA7T/nHJa11DE8Ng2TP3iAmRczFlmslSuUNOgUeb6yRvs0="/>
          <p:cNvSpPr txBox="1"/>
          <p:nvPr/>
        </p:nvSpPr>
        <p:spPr>
          <a:xfrm>
            <a:off x="1636374" y="6019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D</a:t>
            </a:r>
          </a:p>
        </p:txBody>
      </p:sp>
      <p:sp>
        <p:nvSpPr>
          <p:cNvPr id="15" name="TextBox 14"/>
          <p:cNvSpPr txBox="1"/>
          <p:nvPr/>
        </p:nvSpPr>
        <p:spPr>
          <a:xfrm>
            <a:off x="1636374" y="32004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A</a:t>
            </a:r>
          </a:p>
        </p:txBody>
      </p:sp>
      <p:sp>
        <p:nvSpPr>
          <p:cNvPr id="16" name="TextBox 15"/>
          <p:cNvSpPr txBox="1"/>
          <p:nvPr/>
        </p:nvSpPr>
        <p:spPr>
          <a:xfrm>
            <a:off x="1636374" y="51054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C</a:t>
            </a:r>
          </a:p>
        </p:txBody>
      </p:sp>
      <p:sp>
        <p:nvSpPr>
          <p:cNvPr id="17" name="TextBox 16"/>
          <p:cNvSpPr txBox="1"/>
          <p:nvPr/>
        </p:nvSpPr>
        <p:spPr>
          <a:xfrm>
            <a:off x="1636374" y="4114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B</a:t>
            </a:r>
          </a:p>
        </p:txBody>
      </p:sp>
      <p:sp>
        <p:nvSpPr>
          <p:cNvPr id="18" name="TextBox 17"/>
          <p:cNvSpPr txBox="1"/>
          <p:nvPr/>
        </p:nvSpPr>
        <p:spPr>
          <a:xfrm>
            <a:off x="2550774" y="3352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2484 </a:t>
            </a:r>
            <a:r>
              <a:rPr lang="en-US" sz="3200" dirty="0" err="1">
                <a:solidFill>
                  <a:srgbClr val="002060"/>
                </a:solidFill>
                <a:latin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550774" y="41910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2840 </a:t>
            </a:r>
            <a:r>
              <a:rPr lang="en-US" sz="3200" dirty="0" err="1">
                <a:solidFill>
                  <a:srgbClr val="002060"/>
                </a:solidFill>
                <a:latin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550774" y="51054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2048 </a:t>
            </a:r>
            <a:r>
              <a:rPr lang="en-US" sz="3200" dirty="0" err="1">
                <a:solidFill>
                  <a:srgbClr val="002060"/>
                </a:solidFill>
                <a:latin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550774" y="6019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2480 </a:t>
            </a:r>
            <a:r>
              <a:rPr lang="en-US" sz="3200" dirty="0" err="1">
                <a:solidFill>
                  <a:srgbClr val="002060"/>
                </a:solidFill>
                <a:latin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r>
              <a:rPr lang="en-US" sz="3200" dirty="0">
                <a:solidFill>
                  <a:srgbClr val="002060"/>
                </a:solidFill>
                <a:latin typeface="Times New Roman" panose="02020603050405020304" pitchFamily="18" charset="0"/>
                <a:cs typeface="Times New Roman" panose="02020603050405020304" pitchFamily="18" charset="0"/>
              </a:rPr>
              <a:t> </a:t>
            </a:r>
          </a:p>
        </p:txBody>
      </p:sp>
      <p:pic>
        <p:nvPicPr>
          <p:cNvPr id="23" name="Picture 22" descr="dongho1"/>
          <p:cNvPicPr>
            <a:picLocks noChangeAspect="1" noChangeArrowheads="1"/>
          </p:cNvPicPr>
          <p:nvPr/>
        </p:nvPicPr>
        <p:blipFill>
          <a:blip r:embed="rId7" cstate="print"/>
          <a:srcRect/>
          <a:stretch>
            <a:fillRect/>
          </a:stretch>
        </p:blipFill>
        <p:spPr bwMode="auto">
          <a:xfrm>
            <a:off x="7697141" y="5275165"/>
            <a:ext cx="1752600" cy="1768573"/>
          </a:xfrm>
          <a:prstGeom prst="rect">
            <a:avLst/>
          </a:prstGeom>
          <a:noFill/>
        </p:spPr>
      </p:pic>
      <p:sp>
        <p:nvSpPr>
          <p:cNvPr id="24" name="Cloud 23"/>
          <p:cNvSpPr/>
          <p:nvPr/>
        </p:nvSpPr>
        <p:spPr>
          <a:xfrm>
            <a:off x="9027774" y="448338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FF0000"/>
                </a:solidFill>
                <a:latin typeface="Times New Roman" panose="02020603050405020304" pitchFamily="18" charset="0"/>
                <a:cs typeface="Times New Roman" pitchFamily="18" charset="0"/>
              </a:rPr>
              <a:t>HẾT GIỜ</a:t>
            </a:r>
          </a:p>
        </p:txBody>
      </p:sp>
      <p:pic>
        <p:nvPicPr>
          <p:cNvPr id="29" name="Picture 28" descr="5a151c87f1f159262a412ad550c34737.png"/>
          <p:cNvPicPr>
            <a:picLocks noChangeAspect="1"/>
          </p:cNvPicPr>
          <p:nvPr/>
        </p:nvPicPr>
        <p:blipFill>
          <a:blip r:embed="rId8" cstate="print"/>
          <a:stretch>
            <a:fillRect/>
          </a:stretch>
        </p:blipFill>
        <p:spPr>
          <a:xfrm>
            <a:off x="721974" y="2514600"/>
            <a:ext cx="914400" cy="1557337"/>
          </a:xfrm>
          <a:prstGeom prst="rect">
            <a:avLst/>
          </a:prstGeom>
        </p:spPr>
      </p:pic>
      <p:pic>
        <p:nvPicPr>
          <p:cNvPr id="30" name="Picture 29" descr="5a151c87f1f159262a412ad550c34737.png"/>
          <p:cNvPicPr>
            <a:picLocks noChangeAspect="1"/>
          </p:cNvPicPr>
          <p:nvPr/>
        </p:nvPicPr>
        <p:blipFill>
          <a:blip r:embed="rId9" cstate="print"/>
          <a:stretch>
            <a:fillRect/>
          </a:stretch>
        </p:blipFill>
        <p:spPr>
          <a:xfrm>
            <a:off x="798174" y="3505201"/>
            <a:ext cx="762000" cy="1297781"/>
          </a:xfrm>
          <a:prstGeom prst="rect">
            <a:avLst/>
          </a:prstGeom>
        </p:spPr>
      </p:pic>
      <p:pic>
        <p:nvPicPr>
          <p:cNvPr id="31" name="Picture 30" descr="5a151c87f1f159262a412ad550c34737.png"/>
          <p:cNvPicPr>
            <a:picLocks noChangeAspect="1"/>
          </p:cNvPicPr>
          <p:nvPr/>
        </p:nvPicPr>
        <p:blipFill>
          <a:blip r:embed="rId8" cstate="print"/>
          <a:stretch>
            <a:fillRect/>
          </a:stretch>
        </p:blipFill>
        <p:spPr>
          <a:xfrm>
            <a:off x="721974" y="4343401"/>
            <a:ext cx="914400" cy="1557337"/>
          </a:xfrm>
          <a:prstGeom prst="rect">
            <a:avLst/>
          </a:prstGeom>
        </p:spPr>
      </p:pic>
      <p:pic>
        <p:nvPicPr>
          <p:cNvPr id="32" name="Picture 31" descr="5a151c87f1f159262a412ad550c34737.png"/>
          <p:cNvPicPr>
            <a:picLocks noChangeAspect="1"/>
          </p:cNvPicPr>
          <p:nvPr/>
        </p:nvPicPr>
        <p:blipFill>
          <a:blip r:embed="rId8" cstate="print"/>
          <a:stretch>
            <a:fillRect/>
          </a:stretch>
        </p:blipFill>
        <p:spPr>
          <a:xfrm>
            <a:off x="721974" y="5486401"/>
            <a:ext cx="914400" cy="1557337"/>
          </a:xfrm>
          <a:prstGeom prst="rect">
            <a:avLst/>
          </a:prstGeom>
        </p:spPr>
      </p:pic>
      <p:pic>
        <p:nvPicPr>
          <p:cNvPr id="33" name="Picture 32" descr="5a151c87f1f159262a412ad550c34737.png">
            <a:hlinkClick r:id="rId10" action="ppaction://hlinksldjump"/>
          </p:cNvPr>
          <p:cNvPicPr>
            <a:picLocks noChangeAspect="1"/>
          </p:cNvPicPr>
          <p:nvPr/>
        </p:nvPicPr>
        <p:blipFill>
          <a:blip r:embed="rId11" cstate="print"/>
          <a:stretch>
            <a:fillRect/>
          </a:stretch>
        </p:blipFill>
        <p:spPr>
          <a:xfrm>
            <a:off x="10940796" y="4699575"/>
            <a:ext cx="1524000" cy="2595562"/>
          </a:xfrm>
          <a:prstGeom prst="rect">
            <a:avLst/>
          </a:prstGeom>
        </p:spPr>
      </p:pic>
      <p:pic>
        <p:nvPicPr>
          <p:cNvPr id="34" name="Picture 33" descr="tich.png"/>
          <p:cNvPicPr>
            <a:picLocks noChangeAspect="1"/>
          </p:cNvPicPr>
          <p:nvPr/>
        </p:nvPicPr>
        <p:blipFill>
          <a:blip r:embed="rId12" cstate="print"/>
          <a:stretch>
            <a:fillRect/>
          </a:stretch>
        </p:blipFill>
        <p:spPr>
          <a:xfrm>
            <a:off x="5979774" y="5867400"/>
            <a:ext cx="723900" cy="723900"/>
          </a:xfrm>
          <a:prstGeom prst="rect">
            <a:avLst/>
          </a:prstGeom>
        </p:spPr>
      </p:pic>
      <p:pic>
        <p:nvPicPr>
          <p:cNvPr id="35" name="Picture 34" descr="sai.png"/>
          <p:cNvPicPr>
            <a:picLocks noChangeAspect="1"/>
          </p:cNvPicPr>
          <p:nvPr/>
        </p:nvPicPr>
        <p:blipFill>
          <a:blip r:embed="rId13" cstate="print"/>
          <a:stretch>
            <a:fillRect/>
          </a:stretch>
        </p:blipFill>
        <p:spPr>
          <a:xfrm>
            <a:off x="6055974" y="3276600"/>
            <a:ext cx="533400" cy="533400"/>
          </a:xfrm>
          <a:prstGeom prst="rect">
            <a:avLst/>
          </a:prstGeom>
        </p:spPr>
      </p:pic>
      <p:pic>
        <p:nvPicPr>
          <p:cNvPr id="36" name="Picture 35" descr="sai.png"/>
          <p:cNvPicPr>
            <a:picLocks noChangeAspect="1"/>
          </p:cNvPicPr>
          <p:nvPr/>
        </p:nvPicPr>
        <p:blipFill>
          <a:blip r:embed="rId13" cstate="print"/>
          <a:stretch>
            <a:fillRect/>
          </a:stretch>
        </p:blipFill>
        <p:spPr>
          <a:xfrm>
            <a:off x="6055974" y="4114800"/>
            <a:ext cx="533400" cy="533400"/>
          </a:xfrm>
          <a:prstGeom prst="rect">
            <a:avLst/>
          </a:prstGeom>
        </p:spPr>
      </p:pic>
      <p:pic>
        <p:nvPicPr>
          <p:cNvPr id="37" name="Picture 36" descr="sai.png"/>
          <p:cNvPicPr>
            <a:picLocks noChangeAspect="1"/>
          </p:cNvPicPr>
          <p:nvPr/>
        </p:nvPicPr>
        <p:blipFill>
          <a:blip r:embed="rId13" cstate="print"/>
          <a:stretch>
            <a:fillRect/>
          </a:stretch>
        </p:blipFill>
        <p:spPr>
          <a:xfrm>
            <a:off x="6055974" y="5105400"/>
            <a:ext cx="533400" cy="533400"/>
          </a:xfrm>
          <a:prstGeom prst="rect">
            <a:avLst/>
          </a:prstGeom>
        </p:spPr>
      </p:pic>
      <p:sp>
        <p:nvSpPr>
          <p:cNvPr id="4" name="Rectangle 2"/>
          <p:cNvSpPr>
            <a:spLocks noChangeArrowheads="1"/>
          </p:cNvSpPr>
          <p:nvPr/>
        </p:nvSpPr>
        <p:spPr bwMode="auto">
          <a:xfrm>
            <a:off x="556674" y="74739"/>
            <a:ext cx="5270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ty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trong 2 tháng đầu công ty đó bán được tất cả bao nhiêu sản phẩm?</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85597896"/>
              </p:ext>
            </p:extLst>
          </p:nvPr>
        </p:nvGraphicFramePr>
        <p:xfrm>
          <a:off x="-662527" y="929708"/>
          <a:ext cx="48343" cy="161925"/>
        </p:xfrm>
        <a:graphic>
          <a:graphicData uri="http://schemas.openxmlformats.org/presentationml/2006/ole">
            <mc:AlternateContent xmlns:mc="http://schemas.openxmlformats.org/markup-compatibility/2006">
              <mc:Choice xmlns:v="urn:schemas-microsoft-com:vml" Requires="v">
                <p:oleObj name="Equation" r:id="rId14" imgW="126780" imgH="164814" progId="Equation.DSMT4">
                  <p:embed/>
                </p:oleObj>
              </mc:Choice>
              <mc:Fallback>
                <p:oleObj name="Equation" r:id="rId14" imgW="126780" imgH="164814" progId="Equation.DSMT4">
                  <p:embed/>
                  <p:pic>
                    <p:nvPicPr>
                      <p:cNvPr id="5"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527" y="929708"/>
                        <a:ext cx="48343" cy="161925"/>
                      </a:xfrm>
                      <a:prstGeom prst="rect">
                        <a:avLst/>
                      </a:prstGeom>
                      <a:noFill/>
                    </p:spPr>
                  </p:pic>
                </p:oleObj>
              </mc:Fallback>
            </mc:AlternateContent>
          </a:graphicData>
        </a:graphic>
      </p:graphicFrame>
      <p:graphicFrame>
        <p:nvGraphicFramePr>
          <p:cNvPr id="3" name="Đối tượng 1">
            <a:extLst>
              <a:ext uri="{FF2B5EF4-FFF2-40B4-BE49-F238E27FC236}">
                <a16:creationId xmlns:a16="http://schemas.microsoft.com/office/drawing/2014/main" id="{D1EE4AF3-326F-4E53-0FDE-D67848B443F8}"/>
              </a:ext>
            </a:extLst>
          </p:cNvPr>
          <p:cNvGraphicFramePr>
            <a:graphicFrameLocks noChangeAspect="1"/>
          </p:cNvGraphicFramePr>
          <p:nvPr>
            <p:extLst>
              <p:ext uri="{D42A27DB-BD31-4B8C-83A1-F6EECF244321}">
                <p14:modId xmlns:p14="http://schemas.microsoft.com/office/powerpoint/2010/main" val="2147668951"/>
              </p:ext>
            </p:extLst>
          </p:nvPr>
        </p:nvGraphicFramePr>
        <p:xfrm>
          <a:off x="5466212" y="135138"/>
          <a:ext cx="6772940" cy="3776348"/>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41516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par>
                                <p:cTn id="10" presetID="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7"/>
                                        </p:tgtEl>
                                        <p:attrNameLst>
                                          <p:attrName>fillcolor</p:attrName>
                                        </p:attrNameLst>
                                      </p:cBhvr>
                                      <p:to>
                                        <a:srgbClr val="3399FF"/>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3" name="voltage.wav"/>
                                        </p:tgtEl>
                                      </p:cMediaNode>
                                    </p:audio>
                                  </p:sub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4"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cstate="print"/>
          <a:srcRect/>
          <a:stretch>
            <a:fillRect/>
          </a:stretch>
        </p:blipFill>
        <p:spPr bwMode="auto">
          <a:xfrm>
            <a:off x="8107278" y="4794261"/>
            <a:ext cx="1143000" cy="1075765"/>
          </a:xfrm>
          <a:prstGeom prst="rect">
            <a:avLst/>
          </a:prstGeom>
          <a:noFill/>
          <a:ln w="9525">
            <a:noFill/>
            <a:miter lim="800000"/>
            <a:headEnd/>
            <a:tailEnd/>
          </a:ln>
        </p:spPr>
      </p:pic>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descr="OPL20U25GSXzBJYl68kk8uQGfFKzs7yb1M4KJWUiLk6ZEvGF+qCIPSnY57AbBFCvTW2023.15.85+K4lPs7H94VUqPe2XwIsfPRnrXQE//QTEXxb8/8N4CNc6FpgZahzpTjFhMzSA7T/nHJa11DE8Ng2TP3iAmRczFlmslSuUNOgUeb6yRvs0="/>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descr="OPL20U25GSXzBJYl68kk8uQGfFKzs7yb1M4KJWUiLk6ZEvGF+qCIPSnY57AbBFCvTW2023.15.85+K4lPs7H94VUqPe2XwIsfPRnrXQE//QTEXxb8/8N4CNc6FpgZahzpTjFhMzSA7T/nHJa11DE8Ng2TP3iAmRczFlmslSuUNOgUeb6yRvs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2" name="Oval 11" descr="OPL20U25GSXzBJYl68kk8uQGfFKzs7yb1M4KJWUiLk6ZEvGF+qCIPSnY57AbBFCvTW2023.15.85+K4lPs7H94VUqPe2XwIsfPRnrXQE//QTEXxb8/8N4CNc6FpgZahzpTjFhMzSA7T/nHJa11DE8Ng2TP3iAmRczFlmslSuUNOgUeb6yRvs0="/>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2023.15.85+K4lPs7H94VUqPe2XwIsfPRnrXQE//QTEXxb8/8N4CNc6FpgZahzpTjFhMzSA7T/nHJa11DE8Ng2TP3iAmRczFlmslSuUNOgUeb6yRvs0="/>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4" name="TextBox 13" descr="OPL20U25GSXzBJYl68kk8uQGfFKzs7yb1M4KJWUiLk6ZEvGF+qCIPSnY57AbBFCvTW2023.15.85+K4lPs7H94VUqPe2XwIsfPRnrXQE//QTEXxb8/8N4CNc6FpgZahzpTjFhMzSA7T/nHJa11DE8Ng2TP3iAmRczFlmslSuUNOgUeb6yRvs0="/>
          <p:cNvSpPr txBox="1"/>
          <p:nvPr/>
        </p:nvSpPr>
        <p:spPr>
          <a:xfrm>
            <a:off x="2209800" y="41910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B</a:t>
            </a:r>
          </a:p>
        </p:txBody>
      </p:sp>
      <p:sp>
        <p:nvSpPr>
          <p:cNvPr id="15" name="TextBox 14"/>
          <p:cNvSpPr txBox="1"/>
          <p:nvPr/>
        </p:nvSpPr>
        <p:spPr>
          <a:xfrm>
            <a:off x="2209800" y="6019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D</a:t>
            </a:r>
          </a:p>
        </p:txBody>
      </p:sp>
      <p:sp>
        <p:nvSpPr>
          <p:cNvPr id="16" name="TextBox 15"/>
          <p:cNvSpPr txBox="1"/>
          <p:nvPr/>
        </p:nvSpPr>
        <p:spPr>
          <a:xfrm>
            <a:off x="2209800" y="51054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C</a:t>
            </a:r>
          </a:p>
        </p:txBody>
      </p:sp>
      <p:sp>
        <p:nvSpPr>
          <p:cNvPr id="17" name="TextBox 16"/>
          <p:cNvSpPr txBox="1"/>
          <p:nvPr/>
        </p:nvSpPr>
        <p:spPr>
          <a:xfrm>
            <a:off x="2209800" y="32766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A</a:t>
            </a:r>
          </a:p>
        </p:txBody>
      </p:sp>
      <p:sp>
        <p:nvSpPr>
          <p:cNvPr id="18" name="TextBox 17"/>
          <p:cNvSpPr txBox="1"/>
          <p:nvPr/>
        </p:nvSpPr>
        <p:spPr>
          <a:xfrm>
            <a:off x="3200400" y="3352800"/>
            <a:ext cx="3276600" cy="58477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Tháng</a:t>
            </a:r>
            <a:r>
              <a:rPr lang="en-US" sz="3200" dirty="0">
                <a:solidFill>
                  <a:srgbClr val="002060"/>
                </a:solidFill>
                <a:latin typeface="Times New Roman" panose="02020603050405020304" pitchFamily="18" charset="0"/>
                <a:cs typeface="Times New Roman" panose="02020603050405020304" pitchFamily="18" charset="0"/>
              </a:rPr>
              <a:t> 8</a:t>
            </a:r>
          </a:p>
        </p:txBody>
      </p:sp>
      <p:sp>
        <p:nvSpPr>
          <p:cNvPr id="19" name="TextBox 18"/>
          <p:cNvSpPr txBox="1"/>
          <p:nvPr/>
        </p:nvSpPr>
        <p:spPr>
          <a:xfrm>
            <a:off x="3124200" y="4191000"/>
            <a:ext cx="3276600" cy="58477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Tháng</a:t>
            </a:r>
            <a:r>
              <a:rPr lang="en-US" sz="3200" dirty="0">
                <a:solidFill>
                  <a:srgbClr val="002060"/>
                </a:solidFill>
                <a:latin typeface="Times New Roman" panose="02020603050405020304" pitchFamily="18" charset="0"/>
                <a:cs typeface="Times New Roman" panose="02020603050405020304" pitchFamily="18" charset="0"/>
              </a:rPr>
              <a:t> 7</a:t>
            </a:r>
          </a:p>
        </p:txBody>
      </p:sp>
      <p:sp>
        <p:nvSpPr>
          <p:cNvPr id="20" name="TextBox 19"/>
          <p:cNvSpPr txBox="1"/>
          <p:nvPr/>
        </p:nvSpPr>
        <p:spPr>
          <a:xfrm>
            <a:off x="3124200" y="5105400"/>
            <a:ext cx="3276600" cy="58477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Tháng</a:t>
            </a:r>
            <a:r>
              <a:rPr lang="en-US" sz="3200" dirty="0">
                <a:solidFill>
                  <a:srgbClr val="002060"/>
                </a:solidFill>
                <a:latin typeface="Times New Roman" panose="02020603050405020304" pitchFamily="18" charset="0"/>
                <a:cs typeface="Times New Roman" panose="02020603050405020304" pitchFamily="18" charset="0"/>
              </a:rPr>
              <a:t> 10</a:t>
            </a:r>
          </a:p>
        </p:txBody>
      </p:sp>
      <p:sp>
        <p:nvSpPr>
          <p:cNvPr id="21" name="TextBox 20"/>
          <p:cNvSpPr txBox="1"/>
          <p:nvPr/>
        </p:nvSpPr>
        <p:spPr>
          <a:xfrm>
            <a:off x="3124200" y="6019800"/>
            <a:ext cx="3276600" cy="58477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Tháng</a:t>
            </a:r>
            <a:r>
              <a:rPr lang="en-US" sz="3200" dirty="0">
                <a:solidFill>
                  <a:srgbClr val="002060"/>
                </a:solidFill>
                <a:latin typeface="Times New Roman" panose="02020603050405020304" pitchFamily="18" charset="0"/>
                <a:cs typeface="Times New Roman" panose="02020603050405020304" pitchFamily="18" charset="0"/>
              </a:rPr>
              <a:t> 9</a:t>
            </a:r>
          </a:p>
        </p:txBody>
      </p:sp>
      <p:pic>
        <p:nvPicPr>
          <p:cNvPr id="23" name="Picture 22" descr="dongho1"/>
          <p:cNvPicPr>
            <a:picLocks noChangeAspect="1" noChangeArrowheads="1"/>
          </p:cNvPicPr>
          <p:nvPr/>
        </p:nvPicPr>
        <p:blipFill>
          <a:blip r:embed="rId7" cstate="print"/>
          <a:srcRect/>
          <a:stretch>
            <a:fillRect/>
          </a:stretch>
        </p:blipFill>
        <p:spPr bwMode="auto">
          <a:xfrm>
            <a:off x="7802478" y="4324350"/>
            <a:ext cx="1752600" cy="1768573"/>
          </a:xfrm>
          <a:prstGeom prst="rect">
            <a:avLst/>
          </a:prstGeom>
          <a:noFill/>
        </p:spPr>
      </p:pic>
      <p:sp>
        <p:nvSpPr>
          <p:cNvPr id="24" name="Cloud 23"/>
          <p:cNvSpPr/>
          <p:nvPr/>
        </p:nvSpPr>
        <p:spPr>
          <a:xfrm>
            <a:off x="9006180" y="3623675"/>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FF0000"/>
                </a:solidFill>
                <a:latin typeface="Times New Roman" panose="02020603050405020304" pitchFamily="18" charset="0"/>
                <a:cs typeface="Times New Roman" pitchFamily="18" charset="0"/>
              </a:rPr>
              <a:t>HẾT GIỜ</a:t>
            </a:r>
          </a:p>
        </p:txBody>
      </p:sp>
      <p:pic>
        <p:nvPicPr>
          <p:cNvPr id="28" name="Picture 27" descr="2679d57cccfcefe3eb811ab9b30397c8.png"/>
          <p:cNvPicPr>
            <a:picLocks noChangeAspect="1"/>
          </p:cNvPicPr>
          <p:nvPr/>
        </p:nvPicPr>
        <p:blipFill>
          <a:blip r:embed="rId8" cstate="print"/>
          <a:stretch>
            <a:fillRect/>
          </a:stretch>
        </p:blipFill>
        <p:spPr>
          <a:xfrm>
            <a:off x="1524000" y="2895601"/>
            <a:ext cx="685800" cy="968663"/>
          </a:xfrm>
          <a:prstGeom prst="rect">
            <a:avLst/>
          </a:prstGeom>
        </p:spPr>
      </p:pic>
      <p:pic>
        <p:nvPicPr>
          <p:cNvPr id="29" name="Picture 28" descr="2679d57cccfcefe3eb811ab9b30397c8.png"/>
          <p:cNvPicPr>
            <a:picLocks noChangeAspect="1"/>
          </p:cNvPicPr>
          <p:nvPr/>
        </p:nvPicPr>
        <p:blipFill>
          <a:blip r:embed="rId9" cstate="print"/>
          <a:stretch>
            <a:fillRect/>
          </a:stretch>
        </p:blipFill>
        <p:spPr>
          <a:xfrm>
            <a:off x="1524000" y="3886200"/>
            <a:ext cx="685800" cy="847580"/>
          </a:xfrm>
          <a:prstGeom prst="rect">
            <a:avLst/>
          </a:prstGeom>
        </p:spPr>
      </p:pic>
      <p:pic>
        <p:nvPicPr>
          <p:cNvPr id="30" name="Picture 29" descr="2679d57cccfcefe3eb811ab9b30397c8.png"/>
          <p:cNvPicPr>
            <a:picLocks noChangeAspect="1"/>
          </p:cNvPicPr>
          <p:nvPr/>
        </p:nvPicPr>
        <p:blipFill>
          <a:blip r:embed="rId8" cstate="print"/>
          <a:stretch>
            <a:fillRect/>
          </a:stretch>
        </p:blipFill>
        <p:spPr>
          <a:xfrm>
            <a:off x="1524000" y="4648201"/>
            <a:ext cx="685800" cy="968663"/>
          </a:xfrm>
          <a:prstGeom prst="rect">
            <a:avLst/>
          </a:prstGeom>
        </p:spPr>
      </p:pic>
      <p:pic>
        <p:nvPicPr>
          <p:cNvPr id="31" name="Picture 30" descr="2679d57cccfcefe3eb811ab9b30397c8.png"/>
          <p:cNvPicPr>
            <a:picLocks noChangeAspect="1"/>
          </p:cNvPicPr>
          <p:nvPr/>
        </p:nvPicPr>
        <p:blipFill>
          <a:blip r:embed="rId8" cstate="print"/>
          <a:stretch>
            <a:fillRect/>
          </a:stretch>
        </p:blipFill>
        <p:spPr>
          <a:xfrm>
            <a:off x="1524000" y="5638801"/>
            <a:ext cx="685800" cy="968663"/>
          </a:xfrm>
          <a:prstGeom prst="rect">
            <a:avLst/>
          </a:prstGeom>
        </p:spPr>
      </p:pic>
      <p:pic>
        <p:nvPicPr>
          <p:cNvPr id="33" name="Picture 32" descr="tich.png"/>
          <p:cNvPicPr>
            <a:picLocks noChangeAspect="1"/>
          </p:cNvPicPr>
          <p:nvPr/>
        </p:nvPicPr>
        <p:blipFill>
          <a:blip r:embed="rId10" cstate="print"/>
          <a:stretch>
            <a:fillRect/>
          </a:stretch>
        </p:blipFill>
        <p:spPr>
          <a:xfrm>
            <a:off x="6629400" y="3962400"/>
            <a:ext cx="723900" cy="723900"/>
          </a:xfrm>
          <a:prstGeom prst="rect">
            <a:avLst/>
          </a:prstGeom>
        </p:spPr>
      </p:pic>
      <p:pic>
        <p:nvPicPr>
          <p:cNvPr id="34" name="Picture 33" descr="sai.png"/>
          <p:cNvPicPr>
            <a:picLocks noChangeAspect="1"/>
          </p:cNvPicPr>
          <p:nvPr/>
        </p:nvPicPr>
        <p:blipFill>
          <a:blip r:embed="rId11" cstate="print"/>
          <a:stretch>
            <a:fillRect/>
          </a:stretch>
        </p:blipFill>
        <p:spPr>
          <a:xfrm>
            <a:off x="6629400" y="3276600"/>
            <a:ext cx="533400" cy="533400"/>
          </a:xfrm>
          <a:prstGeom prst="rect">
            <a:avLst/>
          </a:prstGeom>
        </p:spPr>
      </p:pic>
      <p:pic>
        <p:nvPicPr>
          <p:cNvPr id="35" name="Picture 34" descr="sai.png"/>
          <p:cNvPicPr>
            <a:picLocks noChangeAspect="1"/>
          </p:cNvPicPr>
          <p:nvPr/>
        </p:nvPicPr>
        <p:blipFill>
          <a:blip r:embed="rId11" cstate="print"/>
          <a:stretch>
            <a:fillRect/>
          </a:stretch>
        </p:blipFill>
        <p:spPr>
          <a:xfrm>
            <a:off x="6629400" y="5105400"/>
            <a:ext cx="533400" cy="533400"/>
          </a:xfrm>
          <a:prstGeom prst="rect">
            <a:avLst/>
          </a:prstGeom>
        </p:spPr>
      </p:pic>
      <p:pic>
        <p:nvPicPr>
          <p:cNvPr id="36" name="Picture 35" descr="sai.png"/>
          <p:cNvPicPr>
            <a:picLocks noChangeAspect="1"/>
          </p:cNvPicPr>
          <p:nvPr/>
        </p:nvPicPr>
        <p:blipFill>
          <a:blip r:embed="rId11" cstate="print"/>
          <a:stretch>
            <a:fillRect/>
          </a:stretch>
        </p:blipFill>
        <p:spPr>
          <a:xfrm>
            <a:off x="6629400" y="5943600"/>
            <a:ext cx="533400" cy="533400"/>
          </a:xfrm>
          <a:prstGeom prst="rect">
            <a:avLst/>
          </a:prstGeom>
        </p:spPr>
      </p:pic>
      <p:pic>
        <p:nvPicPr>
          <p:cNvPr id="37" name="Picture 36" descr="2679d57cccfcefe3eb811ab9b30397c8.png">
            <a:hlinkClick r:id="rId12" action="ppaction://hlinksldjump"/>
          </p:cNvPr>
          <p:cNvPicPr>
            <a:picLocks noChangeAspect="1"/>
          </p:cNvPicPr>
          <p:nvPr/>
        </p:nvPicPr>
        <p:blipFill>
          <a:blip r:embed="rId13" cstate="print"/>
          <a:stretch>
            <a:fillRect/>
          </a:stretch>
        </p:blipFill>
        <p:spPr>
          <a:xfrm>
            <a:off x="10736178" y="4490157"/>
            <a:ext cx="1676400" cy="2367843"/>
          </a:xfrm>
          <a:prstGeom prst="rect">
            <a:avLst/>
          </a:prstGeom>
        </p:spPr>
      </p:pic>
      <p:sp>
        <p:nvSpPr>
          <p:cNvPr id="38" name="Rectangle 37"/>
          <p:cNvSpPr/>
          <p:nvPr/>
        </p:nvSpPr>
        <p:spPr>
          <a:xfrm>
            <a:off x="1038387" y="249514"/>
            <a:ext cx="9629613" cy="1384995"/>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Hà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2017</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rong các tháng trên tháng nào 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lượng mưa nhiều nhất?</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4737584"/>
              </p:ext>
            </p:extLst>
          </p:nvPr>
        </p:nvGraphicFramePr>
        <p:xfrm>
          <a:off x="2563035" y="1611104"/>
          <a:ext cx="8219265" cy="1756385"/>
        </p:xfrm>
        <a:graphic>
          <a:graphicData uri="http://schemas.openxmlformats.org/drawingml/2006/table">
            <a:tbl>
              <a:tblPr firstRow="1" bandRow="1">
                <a:tableStyleId>{5940675A-B579-460E-94D1-54222C63F5DA}</a:tableStyleId>
              </a:tblPr>
              <a:tblGrid>
                <a:gridCol w="2054817">
                  <a:extLst>
                    <a:ext uri="{9D8B030D-6E8A-4147-A177-3AD203B41FA5}">
                      <a16:colId xmlns:a16="http://schemas.microsoft.com/office/drawing/2014/main" val="3297614488"/>
                    </a:ext>
                  </a:extLst>
                </a:gridCol>
                <a:gridCol w="1027408">
                  <a:extLst>
                    <a:ext uri="{9D8B030D-6E8A-4147-A177-3AD203B41FA5}">
                      <a16:colId xmlns:a16="http://schemas.microsoft.com/office/drawing/2014/main" val="4020752619"/>
                    </a:ext>
                  </a:extLst>
                </a:gridCol>
                <a:gridCol w="1027408">
                  <a:extLst>
                    <a:ext uri="{9D8B030D-6E8A-4147-A177-3AD203B41FA5}">
                      <a16:colId xmlns:a16="http://schemas.microsoft.com/office/drawing/2014/main" val="1763666980"/>
                    </a:ext>
                  </a:extLst>
                </a:gridCol>
                <a:gridCol w="1027408">
                  <a:extLst>
                    <a:ext uri="{9D8B030D-6E8A-4147-A177-3AD203B41FA5}">
                      <a16:colId xmlns:a16="http://schemas.microsoft.com/office/drawing/2014/main" val="754860802"/>
                    </a:ext>
                  </a:extLst>
                </a:gridCol>
                <a:gridCol w="1027408">
                  <a:extLst>
                    <a:ext uri="{9D8B030D-6E8A-4147-A177-3AD203B41FA5}">
                      <a16:colId xmlns:a16="http://schemas.microsoft.com/office/drawing/2014/main" val="3024190260"/>
                    </a:ext>
                  </a:extLst>
                </a:gridCol>
                <a:gridCol w="1027408">
                  <a:extLst>
                    <a:ext uri="{9D8B030D-6E8A-4147-A177-3AD203B41FA5}">
                      <a16:colId xmlns:a16="http://schemas.microsoft.com/office/drawing/2014/main" val="2879448578"/>
                    </a:ext>
                  </a:extLst>
                </a:gridCol>
                <a:gridCol w="1027408">
                  <a:extLst>
                    <a:ext uri="{9D8B030D-6E8A-4147-A177-3AD203B41FA5}">
                      <a16:colId xmlns:a16="http://schemas.microsoft.com/office/drawing/2014/main" val="2667240991"/>
                    </a:ext>
                  </a:extLst>
                </a:gridCol>
              </a:tblGrid>
              <a:tr h="502169">
                <a:tc>
                  <a:txBody>
                    <a:bodyPr/>
                    <a:lstStyle/>
                    <a:p>
                      <a:pPr algn="ctr"/>
                      <a:r>
                        <a:rPr lang="en-US" sz="2800" b="1" dirty="0" err="1">
                          <a:latin typeface="Times New Roman" panose="02020603050405020304" pitchFamily="18" charset="0"/>
                          <a:cs typeface="Times New Roman" panose="02020603050405020304" pitchFamily="18" charset="0"/>
                        </a:rPr>
                        <a:t>Tháng</a:t>
                      </a:r>
                      <a:endParaRPr lang="en-US" sz="2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a:latin typeface="Times New Roman" panose="02020603050405020304" pitchFamily="18" charset="0"/>
                          <a:cs typeface="Times New Roman" panose="02020603050405020304" pitchFamily="18" charset="0"/>
                        </a:rPr>
                        <a:t>7</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8</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9</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10</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11</a:t>
                      </a:r>
                    </a:p>
                  </a:txBody>
                  <a:tcPr anchor="ctr"/>
                </a:tc>
                <a:tc>
                  <a:txBody>
                    <a:bodyPr/>
                    <a:lstStyle/>
                    <a:p>
                      <a:pPr algn="ctr"/>
                      <a:r>
                        <a:rPr lang="en-US" sz="2800" b="1" dirty="0">
                          <a:latin typeface="Times New Roman" panose="02020603050405020304" pitchFamily="18" charset="0"/>
                          <a:cs typeface="Times New Roman" panose="02020603050405020304" pitchFamily="18" charset="0"/>
                        </a:rPr>
                        <a:t>12</a:t>
                      </a:r>
                    </a:p>
                  </a:txBody>
                  <a:tcPr anchor="ctr"/>
                </a:tc>
                <a:extLst>
                  <a:ext uri="{0D108BD9-81ED-4DB2-BD59-A6C34878D82A}">
                    <a16:rowId xmlns:a16="http://schemas.microsoft.com/office/drawing/2014/main" val="779240838"/>
                  </a:ext>
                </a:extLst>
              </a:tr>
              <a:tr h="1238225">
                <a:tc>
                  <a:txBody>
                    <a:bodyPr/>
                    <a:lstStyle/>
                    <a:p>
                      <a:pPr algn="ctr"/>
                      <a:r>
                        <a:rPr lang="en-US" sz="280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mưa</a:t>
                      </a:r>
                      <a:r>
                        <a:rPr lang="en-US" sz="2800" baseline="0" dirty="0">
                          <a:latin typeface="Times New Roman" panose="02020603050405020304" pitchFamily="18" charset="0"/>
                          <a:cs typeface="Times New Roman" panose="02020603050405020304" pitchFamily="18" charset="0"/>
                        </a:rPr>
                        <a:t> (mm)</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a:latin typeface="Times New Roman" panose="02020603050405020304" pitchFamily="18" charset="0"/>
                          <a:cs typeface="Times New Roman" panose="02020603050405020304" pitchFamily="18" charset="0"/>
                        </a:rPr>
                        <a:t>449,1</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283,2</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266,9</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259,7</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19,4</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47,5</a:t>
                      </a:r>
                    </a:p>
                  </a:txBody>
                  <a:tcPr anchor="ctr"/>
                </a:tc>
                <a:extLst>
                  <a:ext uri="{0D108BD9-81ED-4DB2-BD59-A6C34878D82A}">
                    <a16:rowId xmlns:a16="http://schemas.microsoft.com/office/drawing/2014/main" val="2364581164"/>
                  </a:ext>
                </a:extLst>
              </a:tr>
            </a:tbl>
          </a:graphicData>
        </a:graphic>
      </p:graphicFrame>
    </p:spTree>
    <p:extLst>
      <p:ext uri="{BB962C8B-B14F-4D97-AF65-F5344CB8AC3E}">
        <p14:creationId xmlns:p14="http://schemas.microsoft.com/office/powerpoint/2010/main" val="23697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3399FF"/>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4"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cstate="print"/>
          <a:srcRect/>
          <a:stretch>
            <a:fillRect/>
          </a:stretch>
        </p:blipFill>
        <p:spPr bwMode="auto">
          <a:xfrm>
            <a:off x="7624820" y="5405717"/>
            <a:ext cx="1143000" cy="1075765"/>
          </a:xfrm>
          <a:prstGeom prst="rect">
            <a:avLst/>
          </a:prstGeom>
          <a:noFill/>
          <a:ln w="9525">
            <a:noFill/>
            <a:miter lim="800000"/>
            <a:headEnd/>
            <a:tailEnd/>
          </a:ln>
        </p:spPr>
      </p:pic>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350590" y="3276600"/>
            <a:ext cx="3513222" cy="575440"/>
          </a:xfrm>
          <a:prstGeom prst="rect">
            <a:avLst/>
          </a:prstGeom>
        </p:spPr>
      </p:pic>
      <p:sp>
        <p:nvSpPr>
          <p:cNvPr id="7" name="Oval 6" descr="OPL20U25GSXzBJYl68kk8uQGfFKzs7yb1M4KJWUiLk6ZEvGF+qCIPSnY57AbBFCvTW2023.15.85+K4lPs7H94VUqPe2XwIsfPRnrXQE//QTEXxb8/8N4CNc6FpgZahzpTjFhMzSA7T/nHJa11DE8Ng2TP3iAmRczFlmslSuUNOgUeb6yRvs0="/>
          <p:cNvSpPr/>
          <p:nvPr/>
        </p:nvSpPr>
        <p:spPr>
          <a:xfrm>
            <a:off x="1436190" y="5105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350590" y="4114800"/>
            <a:ext cx="3513222" cy="575440"/>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350590" y="5105400"/>
            <a:ext cx="3513222" cy="575440"/>
          </a:xfrm>
          <a:prstGeom prst="rect">
            <a:avLst/>
          </a:prstGeom>
        </p:spPr>
      </p:pic>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2350590" y="6019800"/>
            <a:ext cx="3513222" cy="575440"/>
          </a:xfrm>
          <a:prstGeom prst="rect">
            <a:avLst/>
          </a:prstGeom>
        </p:spPr>
      </p:pic>
      <p:sp>
        <p:nvSpPr>
          <p:cNvPr id="11" name="Oval 10" descr="OPL20U25GSXzBJYl68kk8uQGfFKzs7yb1M4KJWUiLk6ZEvGF+qCIPSnY57AbBFCvTW2023.15.85+K4lPs7H94VUqPe2XwIsfPRnrXQE//QTEXxb8/8N4CNc6FpgZahzpTjFhMzSA7T/nHJa11DE8Ng2TP3iAmRczFlmslSuUNOgUeb6yRvs0="/>
          <p:cNvSpPr/>
          <p:nvPr/>
        </p:nvSpPr>
        <p:spPr>
          <a:xfrm>
            <a:off x="143619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2" name="Oval 11" descr="OPL20U25GSXzBJYl68kk8uQGfFKzs7yb1M4KJWUiLk6ZEvGF+qCIPSnY57AbBFCvTW2023.15.85+K4lPs7H94VUqPe2XwIsfPRnrXQE//QTEXxb8/8N4CNc6FpgZahzpTjFhMzSA7T/nHJa11DE8Ng2TP3iAmRczFlmslSuUNOgUeb6yRvs0="/>
          <p:cNvSpPr/>
          <p:nvPr/>
        </p:nvSpPr>
        <p:spPr>
          <a:xfrm>
            <a:off x="143619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2023.15.85+K4lPs7H94VUqPe2XwIsfPRnrXQE//QTEXxb8/8N4CNc6FpgZahzpTjFhMzSA7T/nHJa11DE8Ng2TP3iAmRczFlmslSuUNOgUeb6yRvs0="/>
          <p:cNvSpPr/>
          <p:nvPr/>
        </p:nvSpPr>
        <p:spPr>
          <a:xfrm>
            <a:off x="143619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4" name="TextBox 13" descr="OPL20U25GSXzBJYl68kk8uQGfFKzs7yb1M4KJWUiLk6ZEvGF+qCIPSnY57AbBFCvTW2023.15.85+K4lPs7H94VUqPe2XwIsfPRnrXQE//QTEXxb8/8N4CNc6FpgZahzpTjFhMzSA7T/nHJa11DE8Ng2TP3iAmRczFlmslSuUNOgUeb6yRvs0="/>
          <p:cNvSpPr txBox="1"/>
          <p:nvPr/>
        </p:nvSpPr>
        <p:spPr>
          <a:xfrm>
            <a:off x="1512390" y="51816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C</a:t>
            </a:r>
          </a:p>
        </p:txBody>
      </p:sp>
      <p:sp>
        <p:nvSpPr>
          <p:cNvPr id="15" name="TextBox 14"/>
          <p:cNvSpPr txBox="1"/>
          <p:nvPr/>
        </p:nvSpPr>
        <p:spPr>
          <a:xfrm>
            <a:off x="1512390" y="6019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D</a:t>
            </a:r>
          </a:p>
        </p:txBody>
      </p:sp>
      <p:sp>
        <p:nvSpPr>
          <p:cNvPr id="16" name="TextBox 15"/>
          <p:cNvSpPr txBox="1"/>
          <p:nvPr/>
        </p:nvSpPr>
        <p:spPr>
          <a:xfrm>
            <a:off x="1512390" y="41910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B</a:t>
            </a:r>
          </a:p>
        </p:txBody>
      </p:sp>
      <p:sp>
        <p:nvSpPr>
          <p:cNvPr id="17" name="TextBox 16"/>
          <p:cNvSpPr txBox="1"/>
          <p:nvPr/>
        </p:nvSpPr>
        <p:spPr>
          <a:xfrm>
            <a:off x="1512390" y="32766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A</a:t>
            </a:r>
          </a:p>
        </p:txBody>
      </p:sp>
      <p:sp>
        <p:nvSpPr>
          <p:cNvPr id="18" name="TextBox 17"/>
          <p:cNvSpPr txBox="1"/>
          <p:nvPr/>
        </p:nvSpPr>
        <p:spPr>
          <a:xfrm>
            <a:off x="2502990" y="3352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20153 </a:t>
            </a:r>
            <a:r>
              <a:rPr lang="en-US" sz="3200" dirty="0" err="1">
                <a:solidFill>
                  <a:srgbClr val="002060"/>
                </a:solidFill>
                <a:latin typeface="Times New Roman" panose="02020603050405020304" pitchFamily="18" charset="0"/>
                <a:cs typeface="Times New Roman" panose="02020603050405020304" pitchFamily="18" charset="0"/>
              </a:rPr>
              <a:t>tỉ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26790" y="41910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20154 </a:t>
            </a:r>
            <a:r>
              <a:rPr lang="en-US" sz="3200" dirty="0" err="1">
                <a:solidFill>
                  <a:srgbClr val="002060"/>
                </a:solidFill>
                <a:latin typeface="Times New Roman" panose="02020603050405020304" pitchFamily="18" charset="0"/>
                <a:cs typeface="Times New Roman" panose="02020603050405020304" pitchFamily="18" charset="0"/>
              </a:rPr>
              <a:t>tỉ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26790" y="51054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20153.8 </a:t>
            </a:r>
            <a:r>
              <a:rPr lang="en-US" sz="3200" dirty="0" err="1">
                <a:solidFill>
                  <a:srgbClr val="002060"/>
                </a:solidFill>
                <a:latin typeface="Times New Roman" panose="02020603050405020304" pitchFamily="18" charset="0"/>
                <a:cs typeface="Times New Roman" panose="02020603050405020304" pitchFamily="18" charset="0"/>
              </a:rPr>
              <a:t>tỉ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21" name="TextBox 20"/>
          <p:cNvSpPr txBox="1"/>
          <p:nvPr/>
        </p:nvSpPr>
        <p:spPr>
          <a:xfrm>
            <a:off x="2426790" y="6019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20153.6 </a:t>
            </a:r>
            <a:r>
              <a:rPr lang="en-US" sz="3200" dirty="0" err="1">
                <a:solidFill>
                  <a:srgbClr val="002060"/>
                </a:solidFill>
                <a:latin typeface="Times New Roman" panose="02020603050405020304" pitchFamily="18" charset="0"/>
                <a:cs typeface="Times New Roman" panose="02020603050405020304" pitchFamily="18" charset="0"/>
              </a:rPr>
              <a:t>tỉ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r>
              <a:rPr lang="en-US" sz="3200" dirty="0">
                <a:solidFill>
                  <a:srgbClr val="002060"/>
                </a:solidFill>
                <a:latin typeface="Times New Roman" panose="02020603050405020304" pitchFamily="18" charset="0"/>
                <a:cs typeface="Times New Roman" panose="02020603050405020304" pitchFamily="18" charset="0"/>
              </a:rPr>
              <a:t> </a:t>
            </a:r>
          </a:p>
        </p:txBody>
      </p:sp>
      <p:pic>
        <p:nvPicPr>
          <p:cNvPr id="23" name="Picture 22" descr="dongho1"/>
          <p:cNvPicPr>
            <a:picLocks noChangeAspect="1" noChangeArrowheads="1"/>
          </p:cNvPicPr>
          <p:nvPr/>
        </p:nvPicPr>
        <p:blipFill>
          <a:blip r:embed="rId7" cstate="print"/>
          <a:srcRect/>
          <a:stretch>
            <a:fillRect/>
          </a:stretch>
        </p:blipFill>
        <p:spPr bwMode="auto">
          <a:xfrm>
            <a:off x="7361190" y="4875917"/>
            <a:ext cx="1752600" cy="1768573"/>
          </a:xfrm>
          <a:prstGeom prst="rect">
            <a:avLst/>
          </a:prstGeom>
          <a:noFill/>
        </p:spPr>
      </p:pic>
      <p:sp>
        <p:nvSpPr>
          <p:cNvPr id="24" name="Cloud 23"/>
          <p:cNvSpPr/>
          <p:nvPr/>
        </p:nvSpPr>
        <p:spPr>
          <a:xfrm>
            <a:off x="8942549" y="451617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FF0000"/>
                </a:solidFill>
                <a:latin typeface="Times New Roman" panose="02020603050405020304" pitchFamily="18" charset="0"/>
                <a:cs typeface="Times New Roman" pitchFamily="18" charset="0"/>
              </a:rPr>
              <a:t>HẾT GIỜ</a:t>
            </a:r>
          </a:p>
        </p:txBody>
      </p:sp>
      <p:pic>
        <p:nvPicPr>
          <p:cNvPr id="28" name="Picture 27" descr="2.png"/>
          <p:cNvPicPr>
            <a:picLocks noChangeAspect="1"/>
          </p:cNvPicPr>
          <p:nvPr/>
        </p:nvPicPr>
        <p:blipFill>
          <a:blip r:embed="rId8" cstate="print"/>
          <a:stretch>
            <a:fillRect/>
          </a:stretch>
        </p:blipFill>
        <p:spPr>
          <a:xfrm>
            <a:off x="597990" y="2819400"/>
            <a:ext cx="990600" cy="990600"/>
          </a:xfrm>
          <a:prstGeom prst="rect">
            <a:avLst/>
          </a:prstGeom>
        </p:spPr>
      </p:pic>
      <p:pic>
        <p:nvPicPr>
          <p:cNvPr id="29" name="Picture 28" descr="2.png"/>
          <p:cNvPicPr>
            <a:picLocks noChangeAspect="1"/>
          </p:cNvPicPr>
          <p:nvPr/>
        </p:nvPicPr>
        <p:blipFill>
          <a:blip r:embed="rId8" cstate="print"/>
          <a:stretch>
            <a:fillRect/>
          </a:stretch>
        </p:blipFill>
        <p:spPr>
          <a:xfrm>
            <a:off x="597990" y="3810000"/>
            <a:ext cx="990600" cy="990600"/>
          </a:xfrm>
          <a:prstGeom prst="rect">
            <a:avLst/>
          </a:prstGeom>
        </p:spPr>
      </p:pic>
      <p:pic>
        <p:nvPicPr>
          <p:cNvPr id="30" name="Picture 29" descr="2.png"/>
          <p:cNvPicPr>
            <a:picLocks noChangeAspect="1"/>
          </p:cNvPicPr>
          <p:nvPr/>
        </p:nvPicPr>
        <p:blipFill>
          <a:blip r:embed="rId8" cstate="print"/>
          <a:stretch>
            <a:fillRect/>
          </a:stretch>
        </p:blipFill>
        <p:spPr>
          <a:xfrm>
            <a:off x="597990" y="4800600"/>
            <a:ext cx="990600" cy="990600"/>
          </a:xfrm>
          <a:prstGeom prst="rect">
            <a:avLst/>
          </a:prstGeom>
        </p:spPr>
      </p:pic>
      <p:pic>
        <p:nvPicPr>
          <p:cNvPr id="31" name="Picture 30" descr="2.png"/>
          <p:cNvPicPr>
            <a:picLocks noChangeAspect="1"/>
          </p:cNvPicPr>
          <p:nvPr/>
        </p:nvPicPr>
        <p:blipFill>
          <a:blip r:embed="rId8" cstate="print"/>
          <a:stretch>
            <a:fillRect/>
          </a:stretch>
        </p:blipFill>
        <p:spPr>
          <a:xfrm>
            <a:off x="597990" y="5867400"/>
            <a:ext cx="990600" cy="990600"/>
          </a:xfrm>
          <a:prstGeom prst="rect">
            <a:avLst/>
          </a:prstGeom>
        </p:spPr>
      </p:pic>
      <p:pic>
        <p:nvPicPr>
          <p:cNvPr id="32" name="Picture 31" descr="tich.png"/>
          <p:cNvPicPr>
            <a:picLocks noChangeAspect="1"/>
          </p:cNvPicPr>
          <p:nvPr/>
        </p:nvPicPr>
        <p:blipFill>
          <a:blip r:embed="rId9" cstate="print"/>
          <a:stretch>
            <a:fillRect/>
          </a:stretch>
        </p:blipFill>
        <p:spPr>
          <a:xfrm>
            <a:off x="5779590" y="4953000"/>
            <a:ext cx="723900" cy="723900"/>
          </a:xfrm>
          <a:prstGeom prst="rect">
            <a:avLst/>
          </a:prstGeom>
        </p:spPr>
      </p:pic>
      <p:pic>
        <p:nvPicPr>
          <p:cNvPr id="33" name="Picture 32" descr="sai.png"/>
          <p:cNvPicPr>
            <a:picLocks noChangeAspect="1"/>
          </p:cNvPicPr>
          <p:nvPr/>
        </p:nvPicPr>
        <p:blipFill>
          <a:blip r:embed="rId10" cstate="print"/>
          <a:stretch>
            <a:fillRect/>
          </a:stretch>
        </p:blipFill>
        <p:spPr>
          <a:xfrm>
            <a:off x="5931990" y="3276600"/>
            <a:ext cx="533400" cy="533400"/>
          </a:xfrm>
          <a:prstGeom prst="rect">
            <a:avLst/>
          </a:prstGeom>
        </p:spPr>
      </p:pic>
      <p:pic>
        <p:nvPicPr>
          <p:cNvPr id="34" name="Picture 33" descr="sai.png"/>
          <p:cNvPicPr>
            <a:picLocks noChangeAspect="1"/>
          </p:cNvPicPr>
          <p:nvPr/>
        </p:nvPicPr>
        <p:blipFill>
          <a:blip r:embed="rId10" cstate="print"/>
          <a:stretch>
            <a:fillRect/>
          </a:stretch>
        </p:blipFill>
        <p:spPr>
          <a:xfrm>
            <a:off x="5931990" y="4114800"/>
            <a:ext cx="533400" cy="533400"/>
          </a:xfrm>
          <a:prstGeom prst="rect">
            <a:avLst/>
          </a:prstGeom>
        </p:spPr>
      </p:pic>
      <p:pic>
        <p:nvPicPr>
          <p:cNvPr id="35" name="Picture 34" descr="sai.png"/>
          <p:cNvPicPr>
            <a:picLocks noChangeAspect="1"/>
          </p:cNvPicPr>
          <p:nvPr/>
        </p:nvPicPr>
        <p:blipFill>
          <a:blip r:embed="rId10" cstate="print"/>
          <a:stretch>
            <a:fillRect/>
          </a:stretch>
        </p:blipFill>
        <p:spPr>
          <a:xfrm>
            <a:off x="5931990" y="6019800"/>
            <a:ext cx="533400" cy="533400"/>
          </a:xfrm>
          <a:prstGeom prst="rect">
            <a:avLst/>
          </a:prstGeom>
        </p:spPr>
      </p:pic>
      <p:pic>
        <p:nvPicPr>
          <p:cNvPr id="36" name="Picture 35" descr="2.png">
            <a:hlinkClick r:id="rId11" action="ppaction://hlinksldjump"/>
          </p:cNvPr>
          <p:cNvPicPr>
            <a:picLocks noChangeAspect="1"/>
          </p:cNvPicPr>
          <p:nvPr/>
        </p:nvPicPr>
        <p:blipFill>
          <a:blip r:embed="rId8" cstate="print"/>
          <a:stretch>
            <a:fillRect/>
          </a:stretch>
        </p:blipFill>
        <p:spPr>
          <a:xfrm>
            <a:off x="11107132" y="5393120"/>
            <a:ext cx="1447800" cy="1447800"/>
          </a:xfrm>
          <a:prstGeom prst="rect">
            <a:avLst/>
          </a:prstGeom>
        </p:spPr>
      </p:pic>
      <p:sp>
        <p:nvSpPr>
          <p:cNvPr id="4" name="Rectangle 3"/>
          <p:cNvSpPr/>
          <p:nvPr/>
        </p:nvSpPr>
        <p:spPr>
          <a:xfrm>
            <a:off x="488273" y="17129"/>
            <a:ext cx="6125178" cy="3046988"/>
          </a:xfrm>
          <a:prstGeom prst="rect">
            <a:avLst/>
          </a:prstGeom>
        </p:spPr>
        <p:txBody>
          <a:bodyPr wrap="square">
            <a:spAutoFit/>
          </a:bodyPr>
          <a:lstStyle/>
          <a:p>
            <a:pPr algn="just"/>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doanh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Khánh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2018, 2019, 2020.</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Tổng doanh thu du lịch trong năm 2020 giảm bao nhi</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so</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với năm 2019</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3" name="Đối tượng 1">
            <a:extLst>
              <a:ext uri="{FF2B5EF4-FFF2-40B4-BE49-F238E27FC236}">
                <a16:creationId xmlns:a16="http://schemas.microsoft.com/office/drawing/2014/main" id="{A49294F6-A878-7FB3-C8A2-B2CF3305E7E6}"/>
              </a:ext>
            </a:extLst>
          </p:cNvPr>
          <p:cNvGraphicFramePr>
            <a:graphicFrameLocks noChangeAspect="1"/>
          </p:cNvGraphicFramePr>
          <p:nvPr>
            <p:extLst>
              <p:ext uri="{D42A27DB-BD31-4B8C-83A1-F6EECF244321}">
                <p14:modId xmlns:p14="http://schemas.microsoft.com/office/powerpoint/2010/main" val="1379974945"/>
              </p:ext>
            </p:extLst>
          </p:nvPr>
        </p:nvGraphicFramePr>
        <p:xfrm>
          <a:off x="6525121" y="43612"/>
          <a:ext cx="5666879" cy="3750272"/>
        </p:xfrm>
        <a:graphic>
          <a:graphicData uri="http://schemas.openxmlformats.org/drawingml/2006/chart">
            <c:chart xmlns:c="http://schemas.openxmlformats.org/drawingml/2006/chart" xmlns:r="http://schemas.openxmlformats.org/officeDocument/2006/relationships" r:id="rId12"/>
          </a:graphicData>
        </a:graphic>
      </p:graphicFrame>
      <p:cxnSp>
        <p:nvCxnSpPr>
          <p:cNvPr id="37" name="Straight Arrow Connector 36"/>
          <p:cNvCxnSpPr/>
          <p:nvPr/>
        </p:nvCxnSpPr>
        <p:spPr>
          <a:xfrm flipH="1" flipV="1">
            <a:off x="7624820" y="43612"/>
            <a:ext cx="15845" cy="3164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648414" y="3208154"/>
            <a:ext cx="4114800"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85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3399FF"/>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4"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cstate="print"/>
          <a:srcRect/>
          <a:stretch>
            <a:fillRect/>
          </a:stretch>
        </p:blipFill>
        <p:spPr bwMode="auto">
          <a:xfrm>
            <a:off x="8295744" y="5182716"/>
            <a:ext cx="1143000" cy="1075765"/>
          </a:xfrm>
          <a:prstGeom prst="rect">
            <a:avLst/>
          </a:prstGeom>
          <a:noFill/>
          <a:ln w="9525">
            <a:noFill/>
            <a:miter lim="800000"/>
            <a:headEnd/>
            <a:tailEnd/>
          </a:ln>
        </p:spPr>
      </p:pic>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descr="OPL20U25GSXzBJYl68kk8uQGfFKzs7yb1M4KJWUiLk6ZEvGF+qCIPSnY57AbBFCvTW2023.15.85+K4lPs7H94VUqPe2XwIsfPRnrXQE//QTEXxb8/8N4CNc6FpgZahzpTjFhMzSA7T/nHJa11DE8Ng2TP3iAmRczFlmslSuUNOgUeb6yRvs0="/>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descr="OPL20U25GSXzBJYl68kk8uQGfFKzs7yb1M4KJWUiLk6ZEvGF+qCIPSnY57AbBFCvTW2023.15.85+K4lPs7H94VUqPe2XwIsfPRnrXQE//QTEXxb8/8N4CNc6FpgZahzpTjFhMzSA7T/nHJa11DE8Ng2TP3iAmRczFlmslSuUNOgUeb6yRvs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2" name="Oval 11" descr="OPL20U25GSXzBJYl68kk8uQGfFKzs7yb1M4KJWUiLk6ZEvGF+qCIPSnY57AbBFCvTW2023.15.85+K4lPs7H94VUqPe2XwIsfPRnrXQE//QTEXxb8/8N4CNc6FpgZahzpTjFhMzSA7T/nHJa11DE8Ng2TP3iAmRczFlmslSuUNOgUeb6yRvs0="/>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2023.15.85+K4lPs7H94VUqPe2XwIsfPRnrXQE//QTEXxb8/8N4CNc6FpgZahzpTjFhMzSA7T/nHJa11DE8Ng2TP3iAmRczFlmslSuUNOgUeb6yRvs0="/>
          <p:cNvSpPr/>
          <p:nvPr/>
        </p:nvSpPr>
        <p:spPr>
          <a:xfrm>
            <a:off x="21336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prstClr val="black"/>
              </a:solidFill>
              <a:latin typeface="Times New Roman" panose="02020603050405020304" pitchFamily="18" charset="0"/>
              <a:cs typeface="Times New Roman" panose="02020603050405020304" pitchFamily="18" charset="0"/>
            </a:endParaRPr>
          </a:p>
        </p:txBody>
      </p:sp>
      <p:sp>
        <p:nvSpPr>
          <p:cNvPr id="14" name="TextBox 13" descr="OPL20U25GSXzBJYl68kk8uQGfFKzs7yb1M4KJWUiLk6ZEvGF+qCIPSnY57AbBFCvTW2023.15.85+K4lPs7H94VUqPe2XwIsfPRnrXQE//QTEXxb8/8N4CNc6FpgZahzpTjFhMzSA7T/nHJa11DE8Ng2TP3iAmRczFlmslSuUNOgUeb6yRvs0="/>
          <p:cNvSpPr txBox="1"/>
          <p:nvPr/>
        </p:nvSpPr>
        <p:spPr>
          <a:xfrm>
            <a:off x="2209800" y="6019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D</a:t>
            </a:r>
          </a:p>
        </p:txBody>
      </p:sp>
      <p:sp>
        <p:nvSpPr>
          <p:cNvPr id="15" name="TextBox 14"/>
          <p:cNvSpPr txBox="1"/>
          <p:nvPr/>
        </p:nvSpPr>
        <p:spPr>
          <a:xfrm>
            <a:off x="2209800" y="32004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A</a:t>
            </a:r>
          </a:p>
        </p:txBody>
      </p:sp>
      <p:sp>
        <p:nvSpPr>
          <p:cNvPr id="16" name="TextBox 15"/>
          <p:cNvSpPr txBox="1"/>
          <p:nvPr/>
        </p:nvSpPr>
        <p:spPr>
          <a:xfrm>
            <a:off x="2209800" y="51054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C</a:t>
            </a:r>
          </a:p>
        </p:txBody>
      </p:sp>
      <p:sp>
        <p:nvSpPr>
          <p:cNvPr id="17" name="TextBox 16"/>
          <p:cNvSpPr txBox="1"/>
          <p:nvPr/>
        </p:nvSpPr>
        <p:spPr>
          <a:xfrm>
            <a:off x="2209800" y="4114800"/>
            <a:ext cx="45720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itchFamily="18" charset="0"/>
              </a:rPr>
              <a:t>B</a:t>
            </a:r>
          </a:p>
        </p:txBody>
      </p:sp>
      <p:sp>
        <p:nvSpPr>
          <p:cNvPr id="18" name="TextBox 17"/>
          <p:cNvSpPr txBox="1"/>
          <p:nvPr/>
        </p:nvSpPr>
        <p:spPr>
          <a:xfrm>
            <a:off x="3124200" y="3352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13,33%</a:t>
            </a:r>
          </a:p>
        </p:txBody>
      </p:sp>
      <p:sp>
        <p:nvSpPr>
          <p:cNvPr id="19" name="TextBox 18"/>
          <p:cNvSpPr txBox="1"/>
          <p:nvPr/>
        </p:nvSpPr>
        <p:spPr>
          <a:xfrm>
            <a:off x="3124200" y="41910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13,36%</a:t>
            </a:r>
          </a:p>
        </p:txBody>
      </p:sp>
      <p:sp>
        <p:nvSpPr>
          <p:cNvPr id="20" name="TextBox 19"/>
          <p:cNvSpPr txBox="1"/>
          <p:nvPr/>
        </p:nvSpPr>
        <p:spPr>
          <a:xfrm>
            <a:off x="3124200" y="51054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13,34%</a:t>
            </a:r>
          </a:p>
        </p:txBody>
      </p:sp>
      <p:sp>
        <p:nvSpPr>
          <p:cNvPr id="21" name="TextBox 20"/>
          <p:cNvSpPr txBox="1"/>
          <p:nvPr/>
        </p:nvSpPr>
        <p:spPr>
          <a:xfrm>
            <a:off x="3124200" y="6019800"/>
            <a:ext cx="32766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13,35%</a:t>
            </a:r>
          </a:p>
        </p:txBody>
      </p:sp>
      <p:pic>
        <p:nvPicPr>
          <p:cNvPr id="22" name="Picture 24" descr="CHAY XE DAP"/>
          <p:cNvPicPr>
            <a:picLocks noChangeAspect="1" noChangeArrowheads="1"/>
          </p:cNvPicPr>
          <p:nvPr/>
        </p:nvPicPr>
        <p:blipFill>
          <a:blip r:embed="rId7" cstate="print"/>
          <a:srcRect/>
          <a:stretch>
            <a:fillRect/>
          </a:stretch>
        </p:blipFill>
        <p:spPr bwMode="auto">
          <a:xfrm>
            <a:off x="8633665" y="6322276"/>
            <a:ext cx="525371" cy="458774"/>
          </a:xfrm>
          <a:prstGeom prst="rect">
            <a:avLst/>
          </a:prstGeom>
          <a:noFill/>
        </p:spPr>
      </p:pic>
      <p:pic>
        <p:nvPicPr>
          <p:cNvPr id="23" name="Picture 22" descr="dongho1"/>
          <p:cNvPicPr>
            <a:picLocks noChangeAspect="1" noChangeArrowheads="1"/>
          </p:cNvPicPr>
          <p:nvPr/>
        </p:nvPicPr>
        <p:blipFill>
          <a:blip r:embed="rId8" cstate="print"/>
          <a:srcRect/>
          <a:stretch>
            <a:fillRect/>
          </a:stretch>
        </p:blipFill>
        <p:spPr bwMode="auto">
          <a:xfrm>
            <a:off x="8020050" y="4699575"/>
            <a:ext cx="1752600" cy="1768573"/>
          </a:xfrm>
          <a:prstGeom prst="rect">
            <a:avLst/>
          </a:prstGeom>
          <a:noFill/>
        </p:spPr>
      </p:pic>
      <p:sp>
        <p:nvSpPr>
          <p:cNvPr id="24" name="Cloud 23"/>
          <p:cNvSpPr/>
          <p:nvPr/>
        </p:nvSpPr>
        <p:spPr>
          <a:xfrm>
            <a:off x="9268632" y="402618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FF0000"/>
                </a:solidFill>
                <a:latin typeface="Times New Roman" panose="02020603050405020304" pitchFamily="18" charset="0"/>
                <a:cs typeface="Times New Roman" pitchFamily="18" charset="0"/>
              </a:rPr>
              <a:t>HẾT GIỜ</a:t>
            </a:r>
          </a:p>
        </p:txBody>
      </p:sp>
      <p:pic>
        <p:nvPicPr>
          <p:cNvPr id="28" name="Picture 27" descr="1.png"/>
          <p:cNvPicPr>
            <a:picLocks noChangeAspect="1"/>
          </p:cNvPicPr>
          <p:nvPr/>
        </p:nvPicPr>
        <p:blipFill>
          <a:blip r:embed="rId9" cstate="print"/>
          <a:stretch>
            <a:fillRect/>
          </a:stretch>
        </p:blipFill>
        <p:spPr>
          <a:xfrm>
            <a:off x="1295400" y="2514601"/>
            <a:ext cx="990600" cy="1199039"/>
          </a:xfrm>
          <a:prstGeom prst="rect">
            <a:avLst/>
          </a:prstGeom>
        </p:spPr>
      </p:pic>
      <p:pic>
        <p:nvPicPr>
          <p:cNvPr id="29" name="Picture 28" descr="1.png"/>
          <p:cNvPicPr>
            <a:picLocks noChangeAspect="1"/>
          </p:cNvPicPr>
          <p:nvPr/>
        </p:nvPicPr>
        <p:blipFill>
          <a:blip r:embed="rId9" cstate="print"/>
          <a:stretch>
            <a:fillRect/>
          </a:stretch>
        </p:blipFill>
        <p:spPr>
          <a:xfrm>
            <a:off x="1295400" y="3581401"/>
            <a:ext cx="990600" cy="1199039"/>
          </a:xfrm>
          <a:prstGeom prst="rect">
            <a:avLst/>
          </a:prstGeom>
        </p:spPr>
      </p:pic>
      <p:pic>
        <p:nvPicPr>
          <p:cNvPr id="30" name="Picture 29" descr="1.png"/>
          <p:cNvPicPr>
            <a:picLocks noChangeAspect="1"/>
          </p:cNvPicPr>
          <p:nvPr/>
        </p:nvPicPr>
        <p:blipFill>
          <a:blip r:embed="rId9" cstate="print"/>
          <a:stretch>
            <a:fillRect/>
          </a:stretch>
        </p:blipFill>
        <p:spPr>
          <a:xfrm>
            <a:off x="1295400" y="4648201"/>
            <a:ext cx="990600" cy="1199039"/>
          </a:xfrm>
          <a:prstGeom prst="rect">
            <a:avLst/>
          </a:prstGeom>
        </p:spPr>
      </p:pic>
      <p:pic>
        <p:nvPicPr>
          <p:cNvPr id="31" name="Picture 30" descr="1.png"/>
          <p:cNvPicPr>
            <a:picLocks noChangeAspect="1"/>
          </p:cNvPicPr>
          <p:nvPr/>
        </p:nvPicPr>
        <p:blipFill>
          <a:blip r:embed="rId9" cstate="print"/>
          <a:stretch>
            <a:fillRect/>
          </a:stretch>
        </p:blipFill>
        <p:spPr>
          <a:xfrm>
            <a:off x="1295400" y="5658962"/>
            <a:ext cx="990600" cy="1199039"/>
          </a:xfrm>
          <a:prstGeom prst="rect">
            <a:avLst/>
          </a:prstGeom>
        </p:spPr>
      </p:pic>
      <p:pic>
        <p:nvPicPr>
          <p:cNvPr id="32" name="Picture 31" descr="1.png">
            <a:hlinkClick r:id="rId10" action="ppaction://hlinksldjump"/>
          </p:cNvPr>
          <p:cNvPicPr>
            <a:picLocks noChangeAspect="1"/>
          </p:cNvPicPr>
          <p:nvPr/>
        </p:nvPicPr>
        <p:blipFill>
          <a:blip r:embed="rId9" cstate="print"/>
          <a:stretch>
            <a:fillRect/>
          </a:stretch>
        </p:blipFill>
        <p:spPr>
          <a:xfrm>
            <a:off x="10706100" y="4724400"/>
            <a:ext cx="1676400" cy="2029143"/>
          </a:xfrm>
          <a:prstGeom prst="rect">
            <a:avLst/>
          </a:prstGeom>
        </p:spPr>
      </p:pic>
      <p:pic>
        <p:nvPicPr>
          <p:cNvPr id="33" name="Picture 32" descr="tich.png"/>
          <p:cNvPicPr>
            <a:picLocks noChangeAspect="1"/>
          </p:cNvPicPr>
          <p:nvPr/>
        </p:nvPicPr>
        <p:blipFill>
          <a:blip r:embed="rId11" cstate="print"/>
          <a:stretch>
            <a:fillRect/>
          </a:stretch>
        </p:blipFill>
        <p:spPr>
          <a:xfrm>
            <a:off x="6553200" y="5867400"/>
            <a:ext cx="723900" cy="723900"/>
          </a:xfrm>
          <a:prstGeom prst="rect">
            <a:avLst/>
          </a:prstGeom>
        </p:spPr>
      </p:pic>
      <p:pic>
        <p:nvPicPr>
          <p:cNvPr id="34" name="Picture 33" descr="sai.png"/>
          <p:cNvPicPr>
            <a:picLocks noChangeAspect="1"/>
          </p:cNvPicPr>
          <p:nvPr/>
        </p:nvPicPr>
        <p:blipFill>
          <a:blip r:embed="rId12" cstate="print"/>
          <a:stretch>
            <a:fillRect/>
          </a:stretch>
        </p:blipFill>
        <p:spPr>
          <a:xfrm>
            <a:off x="6553200" y="3276600"/>
            <a:ext cx="533400" cy="533400"/>
          </a:xfrm>
          <a:prstGeom prst="rect">
            <a:avLst/>
          </a:prstGeom>
        </p:spPr>
      </p:pic>
      <p:pic>
        <p:nvPicPr>
          <p:cNvPr id="35" name="Picture 34" descr="sai.png"/>
          <p:cNvPicPr>
            <a:picLocks noChangeAspect="1"/>
          </p:cNvPicPr>
          <p:nvPr/>
        </p:nvPicPr>
        <p:blipFill>
          <a:blip r:embed="rId12" cstate="print"/>
          <a:stretch>
            <a:fillRect/>
          </a:stretch>
        </p:blipFill>
        <p:spPr>
          <a:xfrm>
            <a:off x="6553200" y="4191000"/>
            <a:ext cx="533400" cy="533400"/>
          </a:xfrm>
          <a:prstGeom prst="rect">
            <a:avLst/>
          </a:prstGeom>
        </p:spPr>
      </p:pic>
      <p:pic>
        <p:nvPicPr>
          <p:cNvPr id="36" name="Picture 35" descr="sai.png"/>
          <p:cNvPicPr>
            <a:picLocks noChangeAspect="1"/>
          </p:cNvPicPr>
          <p:nvPr/>
        </p:nvPicPr>
        <p:blipFill>
          <a:blip r:embed="rId12" cstate="print"/>
          <a:stretch>
            <a:fillRect/>
          </a:stretch>
        </p:blipFill>
        <p:spPr>
          <a:xfrm>
            <a:off x="6553200" y="5181600"/>
            <a:ext cx="533400" cy="533400"/>
          </a:xfrm>
          <a:prstGeom prst="rect">
            <a:avLst/>
          </a:prstGeom>
        </p:spPr>
      </p:pic>
      <p:sp>
        <p:nvSpPr>
          <p:cNvPr id="4" name="Rectangle 3"/>
          <p:cNvSpPr/>
          <p:nvPr/>
        </p:nvSpPr>
        <p:spPr>
          <a:xfrm>
            <a:off x="604433" y="354716"/>
            <a:ext cx="10693831" cy="2062103"/>
          </a:xfrm>
          <a:prstGeom prst="rect">
            <a:avLst/>
          </a:prstGeom>
        </p:spPr>
        <p:txBody>
          <a:bodyPr wrap="square">
            <a:spAutoFit/>
          </a:bodyPr>
          <a:lstStyle/>
          <a:p>
            <a:pPr>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2018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2016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927210418"/>
              </p:ext>
            </p:extLst>
          </p:nvPr>
        </p:nvGraphicFramePr>
        <p:xfrm>
          <a:off x="4690451" y="1554480"/>
          <a:ext cx="7210586" cy="1645920"/>
        </p:xfrm>
        <a:graphic>
          <a:graphicData uri="http://schemas.openxmlformats.org/drawingml/2006/table">
            <a:tbl>
              <a:tblPr firstRow="1" bandRow="1">
                <a:tableStyleId>{5940675A-B579-460E-94D1-54222C63F5DA}</a:tableStyleId>
              </a:tblPr>
              <a:tblGrid>
                <a:gridCol w="2884235">
                  <a:extLst>
                    <a:ext uri="{9D8B030D-6E8A-4147-A177-3AD203B41FA5}">
                      <a16:colId xmlns:a16="http://schemas.microsoft.com/office/drawing/2014/main" val="3428807688"/>
                    </a:ext>
                  </a:extLst>
                </a:gridCol>
                <a:gridCol w="1442117">
                  <a:extLst>
                    <a:ext uri="{9D8B030D-6E8A-4147-A177-3AD203B41FA5}">
                      <a16:colId xmlns:a16="http://schemas.microsoft.com/office/drawing/2014/main" val="293465406"/>
                    </a:ext>
                  </a:extLst>
                </a:gridCol>
                <a:gridCol w="1442117">
                  <a:extLst>
                    <a:ext uri="{9D8B030D-6E8A-4147-A177-3AD203B41FA5}">
                      <a16:colId xmlns:a16="http://schemas.microsoft.com/office/drawing/2014/main" val="4085967942"/>
                    </a:ext>
                  </a:extLst>
                </a:gridCol>
                <a:gridCol w="1442117">
                  <a:extLst>
                    <a:ext uri="{9D8B030D-6E8A-4147-A177-3AD203B41FA5}">
                      <a16:colId xmlns:a16="http://schemas.microsoft.com/office/drawing/2014/main" val="223421901"/>
                    </a:ext>
                  </a:extLst>
                </a:gridCol>
              </a:tblGrid>
              <a:tr h="465944">
                <a:tc>
                  <a:txBody>
                    <a:bodyPr/>
                    <a:lstStyle/>
                    <a:p>
                      <a:pPr algn="ctr"/>
                      <a:r>
                        <a:rPr lang="en-US" sz="3200" b="1" dirty="0" err="1">
                          <a:latin typeface="Times New Roman" panose="02020603050405020304" pitchFamily="18" charset="0"/>
                          <a:cs typeface="Times New Roman" panose="02020603050405020304" pitchFamily="18" charset="0"/>
                        </a:rPr>
                        <a:t>Năm</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a:latin typeface="Times New Roman" panose="02020603050405020304" pitchFamily="18" charset="0"/>
                          <a:cs typeface="Times New Roman" panose="02020603050405020304" pitchFamily="18" charset="0"/>
                        </a:rPr>
                        <a:t>2016</a:t>
                      </a:r>
                    </a:p>
                  </a:txBody>
                  <a:tcPr anchor="ctr"/>
                </a:tc>
                <a:tc>
                  <a:txBody>
                    <a:bodyPr/>
                    <a:lstStyle/>
                    <a:p>
                      <a:pPr algn="ctr"/>
                      <a:r>
                        <a:rPr lang="en-US" sz="3200" b="1" dirty="0">
                          <a:latin typeface="Times New Roman" panose="02020603050405020304" pitchFamily="18" charset="0"/>
                          <a:cs typeface="Times New Roman" panose="02020603050405020304" pitchFamily="18" charset="0"/>
                        </a:rPr>
                        <a:t>2017</a:t>
                      </a:r>
                    </a:p>
                  </a:txBody>
                  <a:tcPr anchor="ctr"/>
                </a:tc>
                <a:tc>
                  <a:txBody>
                    <a:bodyPr/>
                    <a:lstStyle/>
                    <a:p>
                      <a:pPr algn="ctr"/>
                      <a:r>
                        <a:rPr lang="en-US" sz="3200" b="1" dirty="0">
                          <a:latin typeface="Times New Roman" panose="02020603050405020304" pitchFamily="18" charset="0"/>
                          <a:cs typeface="Times New Roman" panose="02020603050405020304" pitchFamily="18" charset="0"/>
                        </a:rPr>
                        <a:t>2018</a:t>
                      </a:r>
                    </a:p>
                  </a:txBody>
                  <a:tcPr anchor="ctr"/>
                </a:tc>
                <a:extLst>
                  <a:ext uri="{0D108BD9-81ED-4DB2-BD59-A6C34878D82A}">
                    <a16:rowId xmlns:a16="http://schemas.microsoft.com/office/drawing/2014/main" val="3023547213"/>
                  </a:ext>
                </a:extLst>
              </a:tr>
              <a:tr h="858319">
                <a:tc>
                  <a:txBody>
                    <a:bodyPr/>
                    <a:lstStyle/>
                    <a:p>
                      <a:pPr algn="ctr"/>
                      <a:r>
                        <a:rPr lang="en-US" sz="3200" dirty="0" err="1">
                          <a:latin typeface="Times New Roman" panose="02020603050405020304" pitchFamily="18" charset="0"/>
                          <a:cs typeface="Times New Roman" panose="02020603050405020304" pitchFamily="18" charset="0"/>
                        </a:rPr>
                        <a:t>Số</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lượt</a:t>
                      </a:r>
                      <a:endParaRPr lang="en-US" sz="3200" baseline="0" dirty="0">
                        <a:latin typeface="Times New Roman" panose="02020603050405020304" pitchFamily="18" charset="0"/>
                        <a:cs typeface="Times New Roman" panose="02020603050405020304" pitchFamily="18" charset="0"/>
                      </a:endParaRPr>
                    </a:p>
                    <a:p>
                      <a:pPr algn="ct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triệu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lượt</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dirty="0">
                          <a:latin typeface="Times New Roman" panose="02020603050405020304" pitchFamily="18" charset="0"/>
                          <a:cs typeface="Times New Roman" panose="02020603050405020304" pitchFamily="18" charset="0"/>
                        </a:rPr>
                        <a:t>6,44</a:t>
                      </a:r>
                    </a:p>
                  </a:txBody>
                  <a:tcPr anchor="ctr"/>
                </a:tc>
                <a:tc>
                  <a:txBody>
                    <a:bodyPr/>
                    <a:lstStyle/>
                    <a:p>
                      <a:pPr algn="ctr"/>
                      <a:r>
                        <a:rPr lang="en-US" sz="3200" dirty="0">
                          <a:latin typeface="Times New Roman" panose="02020603050405020304" pitchFamily="18" charset="0"/>
                          <a:cs typeface="Times New Roman" panose="02020603050405020304" pitchFamily="18" charset="0"/>
                        </a:rPr>
                        <a:t>7,06</a:t>
                      </a:r>
                    </a:p>
                  </a:txBody>
                  <a:tcPr anchor="ctr"/>
                </a:tc>
                <a:tc>
                  <a:txBody>
                    <a:bodyPr/>
                    <a:lstStyle/>
                    <a:p>
                      <a:pPr algn="ctr"/>
                      <a:r>
                        <a:rPr lang="en-US" sz="3200" dirty="0">
                          <a:latin typeface="Times New Roman" panose="02020603050405020304" pitchFamily="18" charset="0"/>
                          <a:cs typeface="Times New Roman" panose="02020603050405020304" pitchFamily="18" charset="0"/>
                        </a:rPr>
                        <a:t>7,3</a:t>
                      </a:r>
                    </a:p>
                  </a:txBody>
                  <a:tcPr anchor="ctr"/>
                </a:tc>
                <a:extLst>
                  <a:ext uri="{0D108BD9-81ED-4DB2-BD59-A6C34878D82A}">
                    <a16:rowId xmlns:a16="http://schemas.microsoft.com/office/drawing/2014/main" val="545028481"/>
                  </a:ext>
                </a:extLst>
              </a:tr>
            </a:tbl>
          </a:graphicData>
        </a:graphic>
      </p:graphicFrame>
    </p:spTree>
    <p:extLst>
      <p:ext uri="{BB962C8B-B14F-4D97-AF65-F5344CB8AC3E}">
        <p14:creationId xmlns:p14="http://schemas.microsoft.com/office/powerpoint/2010/main" val="17705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3399FF"/>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4"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ntr" presetSubtype="0" fill="hold" nodeType="withEffect">
                                  <p:stCondLst>
                                    <p:cond delay="605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nextCondLst>
                <p:cond evt="onClick" delay="0">
                  <p:tgtEl>
                    <p:spTgt spid="22"/>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 safety</Template>
  <TotalTime>3661</TotalTime>
  <Words>1715</Words>
  <Application>Microsoft Office PowerPoint</Application>
  <PresentationFormat>Widescreen</PresentationFormat>
  <Paragraphs>241</Paragraphs>
  <Slides>28</Slides>
  <Notes>12</Notes>
  <HiddenSlides>4</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2</vt:i4>
      </vt:variant>
      <vt:variant>
        <vt:lpstr>Slide Titles</vt:lpstr>
      </vt:variant>
      <vt:variant>
        <vt:i4>28</vt:i4>
      </vt:variant>
    </vt:vector>
  </HeadingPairs>
  <TitlesOfParts>
    <vt:vector size="47" baseType="lpstr">
      <vt:lpstr>Abril Fatface</vt:lpstr>
      <vt:lpstr>Aldrich</vt:lpstr>
      <vt:lpstr>Arial</vt:lpstr>
      <vt:lpstr>Calibri</vt:lpstr>
      <vt:lpstr>Calibri Light</vt:lpstr>
      <vt:lpstr>Cambria Math</vt:lpstr>
      <vt:lpstr>Times New Roman</vt:lpstr>
      <vt:lpstr>思源黑体 Heavy</vt:lpstr>
      <vt:lpstr>Office Theme</vt:lpstr>
      <vt:lpstr>2_Office Theme</vt:lpstr>
      <vt:lpstr>3_Office Theme</vt:lpstr>
      <vt:lpstr>Chủ đề Office</vt:lpstr>
      <vt:lpstr>4_Office Theme</vt:lpstr>
      <vt:lpstr>1_Office Theme</vt:lpstr>
      <vt:lpstr>5_Office Theme</vt:lpstr>
      <vt:lpstr>6_Office Theme</vt:lpstr>
      <vt:lpstr>7_Office Theme</vt:lpstr>
      <vt:lpstr>Equation</vt:lpstr>
      <vt:lpstr>Chart</vt:lpstr>
      <vt:lpstr>PowerPoint Presentation</vt:lpstr>
      <vt:lpstr>Bài 3: PHÂN TÍCH VÀ XỬ LÍ DỮ LIỆU THU ĐƯỢC Ở DẠNG BẢNG, BIỂU ĐỒ (Tiết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FNU LNU</cp:lastModifiedBy>
  <cp:revision>124</cp:revision>
  <dcterms:created xsi:type="dcterms:W3CDTF">2021-06-07T13:44:30Z</dcterms:created>
  <dcterms:modified xsi:type="dcterms:W3CDTF">2024-02-25T14:50:27Z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2024-02-25T11:37:52Z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7c3e863b-ad19-4fd9-8a60-7b21496421d7</vt:lpwstr>
  </property>
  <property fmtid="{D5CDD505-2E9C-101B-9397-08002B2CF9AE}" pid="8" name="MSIP_Label_defa4170-0d19-0005-0004-bc88714345d2_ActionId">
    <vt:lpwstr>df99f49a-75d6-485a-bc2d-a03f9bb01a06</vt:lpwstr>
  </property>
  <property fmtid="{D5CDD505-2E9C-101B-9397-08002B2CF9AE}" pid="9" name="MSIP_Label_defa4170-0d19-0005-0004-bc88714345d2_ContentBits">
    <vt:lpwstr>0</vt:lpwstr>
  </property>
</Properties>
</file>