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70" r:id="rId5"/>
    <p:sldId id="271" r:id="rId6"/>
    <p:sldId id="272" r:id="rId7"/>
    <p:sldId id="273" r:id="rId8"/>
    <p:sldId id="274" r:id="rId9"/>
    <p:sldId id="275" r:id="rId10"/>
    <p:sldId id="276" r:id="rId11"/>
    <p:sldId id="268" r:id="rId12"/>
  </p:sldIdLst>
  <p:sldSz cx="18288000" cy="10287000"/>
  <p:notesSz cx="6858000" cy="9144000"/>
  <p:embeddedFontLst>
    <p:embeddedFont>
      <p:font typeface="Bogart Heavy" panose="020B0604020202020204" charset="0"/>
      <p:regular r:id="rId13"/>
    </p:embeddedFont>
    <p:embeddedFont>
      <p:font typeface="DejaVu Serif Bold" panose="020B0604020202020204" charset="0"/>
      <p:regular r:id="rId14"/>
    </p:embeddedFont>
    <p:embeddedFont>
      <p:font typeface="Paytone One"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0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27.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18.sv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20.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18.sv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20.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0.sv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27.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8.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27.svg"/><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30.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8.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8.sv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7.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38375" y="5427042"/>
            <a:ext cx="5149625" cy="4859958"/>
          </a:xfrm>
          <a:custGeom>
            <a:avLst/>
            <a:gdLst/>
            <a:ahLst/>
            <a:cxnLst/>
            <a:rect l="l" t="t" r="r" b="b"/>
            <a:pathLst>
              <a:path w="5149625" h="4859958">
                <a:moveTo>
                  <a:pt x="0" y="0"/>
                </a:moveTo>
                <a:lnTo>
                  <a:pt x="5149625" y="0"/>
                </a:lnTo>
                <a:lnTo>
                  <a:pt x="5149625" y="4859958"/>
                </a:lnTo>
                <a:lnTo>
                  <a:pt x="0" y="4859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9551249"/>
            <a:ext cx="3198916" cy="735751"/>
          </a:xfrm>
          <a:custGeom>
            <a:avLst/>
            <a:gdLst/>
            <a:ahLst/>
            <a:cxnLst/>
            <a:rect l="l" t="t" r="r" b="b"/>
            <a:pathLst>
              <a:path w="3198916" h="735751">
                <a:moveTo>
                  <a:pt x="0" y="0"/>
                </a:moveTo>
                <a:lnTo>
                  <a:pt x="3198916" y="0"/>
                </a:lnTo>
                <a:lnTo>
                  <a:pt x="3198916" y="735751"/>
                </a:lnTo>
                <a:lnTo>
                  <a:pt x="0" y="735751"/>
                </a:lnTo>
                <a:lnTo>
                  <a:pt x="0" y="0"/>
                </a:lnTo>
                <a:close/>
              </a:path>
            </a:pathLst>
          </a:custGeom>
          <a:blipFill>
            <a:blip r:embed="rId4"/>
            <a:stretch>
              <a:fillRect/>
            </a:stretch>
          </a:blipFill>
        </p:spPr>
        <p:txBody>
          <a:bodyPr/>
          <a:lstStyle/>
          <a:p>
            <a:endParaRPr lang="en-US"/>
          </a:p>
        </p:txBody>
      </p:sp>
      <p:sp>
        <p:nvSpPr>
          <p:cNvPr id="4" name="Freeform 4"/>
          <p:cNvSpPr/>
          <p:nvPr/>
        </p:nvSpPr>
        <p:spPr>
          <a:xfrm>
            <a:off x="545096" y="7304116"/>
            <a:ext cx="3413888" cy="2982884"/>
          </a:xfrm>
          <a:custGeom>
            <a:avLst/>
            <a:gdLst/>
            <a:ahLst/>
            <a:cxnLst/>
            <a:rect l="l" t="t" r="r" b="b"/>
            <a:pathLst>
              <a:path w="3413888" h="2982884">
                <a:moveTo>
                  <a:pt x="0" y="0"/>
                </a:moveTo>
                <a:lnTo>
                  <a:pt x="3413887" y="0"/>
                </a:lnTo>
                <a:lnTo>
                  <a:pt x="3413887" y="2982884"/>
                </a:lnTo>
                <a:lnTo>
                  <a:pt x="0" y="2982884"/>
                </a:lnTo>
                <a:lnTo>
                  <a:pt x="0" y="0"/>
                </a:lnTo>
                <a:close/>
              </a:path>
            </a:pathLst>
          </a:custGeom>
          <a:blipFill>
            <a:blip r:embed="rId5"/>
            <a:stretch>
              <a:fillRect/>
            </a:stretch>
          </a:blipFill>
        </p:spPr>
        <p:txBody>
          <a:bodyPr/>
          <a:lstStyle/>
          <a:p>
            <a:endParaRPr lang="en-US"/>
          </a:p>
        </p:txBody>
      </p:sp>
      <p:pic>
        <p:nvPicPr>
          <p:cNvPr id="5" name="Picture 5"/>
          <p:cNvPicPr>
            <a:picLocks noChangeAspect="1"/>
          </p:cNvPicPr>
          <p:nvPr/>
        </p:nvPicPr>
        <p:blipFill>
          <a:blip r:embed="rId6"/>
          <a:srcRect/>
          <a:stretch>
            <a:fillRect/>
          </a:stretch>
        </p:blipFill>
        <p:spPr>
          <a:xfrm>
            <a:off x="15763577" y="8984"/>
            <a:ext cx="2524423" cy="1931184"/>
          </a:xfrm>
          <a:prstGeom prst="rect">
            <a:avLst/>
          </a:prstGeom>
        </p:spPr>
      </p:pic>
      <p:sp>
        <p:nvSpPr>
          <p:cNvPr id="6" name="Freeform 6"/>
          <p:cNvSpPr/>
          <p:nvPr/>
        </p:nvSpPr>
        <p:spPr>
          <a:xfrm>
            <a:off x="0" y="8984"/>
            <a:ext cx="2039169" cy="1853095"/>
          </a:xfrm>
          <a:custGeom>
            <a:avLst/>
            <a:gdLst/>
            <a:ahLst/>
            <a:cxnLst/>
            <a:rect l="l" t="t" r="r" b="b"/>
            <a:pathLst>
              <a:path w="2039169" h="1853095">
                <a:moveTo>
                  <a:pt x="0" y="0"/>
                </a:moveTo>
                <a:lnTo>
                  <a:pt x="2039169" y="0"/>
                </a:lnTo>
                <a:lnTo>
                  <a:pt x="2039169" y="1853096"/>
                </a:lnTo>
                <a:lnTo>
                  <a:pt x="0" y="1853096"/>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712153" y="3258515"/>
            <a:ext cx="15547147" cy="1875513"/>
          </a:xfrm>
          <a:prstGeom prst="rect">
            <a:avLst/>
          </a:prstGeom>
        </p:spPr>
        <p:txBody>
          <a:bodyPr lIns="0" tIns="0" rIns="0" bIns="0" rtlCol="0" anchor="t">
            <a:spAutoFit/>
          </a:bodyPr>
          <a:lstStyle/>
          <a:p>
            <a:pPr algn="ctr">
              <a:lnSpc>
                <a:spcPts val="7499"/>
              </a:lnSpc>
            </a:pPr>
            <a:r>
              <a:rPr lang="en-US" sz="4999">
                <a:solidFill>
                  <a:srgbClr val="056528"/>
                </a:solidFill>
                <a:latin typeface="Bogart Heavy"/>
              </a:rPr>
              <a:t>BÀI 8a. LÀM VIỆC VỚI DANH SÁCH DẠNG LIỆT KÊ VÀ HÌNH ẢNH TRONG VĂN BẢN (TIẾT 2)</a:t>
            </a:r>
          </a:p>
        </p:txBody>
      </p:sp>
      <p:sp>
        <p:nvSpPr>
          <p:cNvPr id="8" name="TextBox 8"/>
          <p:cNvSpPr txBox="1"/>
          <p:nvPr/>
        </p:nvSpPr>
        <p:spPr>
          <a:xfrm>
            <a:off x="6914701" y="8979535"/>
            <a:ext cx="5142051" cy="1003934"/>
          </a:xfrm>
          <a:prstGeom prst="rect">
            <a:avLst/>
          </a:prstGeom>
        </p:spPr>
        <p:txBody>
          <a:bodyPr lIns="0" tIns="0" rIns="0" bIns="0" rtlCol="0" anchor="t">
            <a:spAutoFit/>
          </a:bodyPr>
          <a:lstStyle/>
          <a:p>
            <a:pPr algn="ctr">
              <a:lnSpc>
                <a:spcPts val="4020"/>
              </a:lnSpc>
            </a:pPr>
            <a:r>
              <a:rPr lang="en-US" sz="3000">
                <a:solidFill>
                  <a:srgbClr val="94461A"/>
                </a:solidFill>
                <a:latin typeface="DejaVu Serif Bold"/>
              </a:rPr>
              <a:t>Tin học 8</a:t>
            </a:r>
          </a:p>
          <a:p>
            <a:pPr algn="ctr">
              <a:lnSpc>
                <a:spcPts val="4020"/>
              </a:lnSpc>
            </a:pPr>
            <a:r>
              <a:rPr lang="en-US" sz="3000">
                <a:solidFill>
                  <a:srgbClr val="94461A"/>
                </a:solidFill>
                <a:latin typeface="DejaVu Serif Bold"/>
              </a:rPr>
              <a:t>Kết nối tri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6"/>
            <a:stretch>
              <a:fillRect/>
            </a:stretch>
          </a:blipFill>
        </p:spPr>
        <p:txBody>
          <a:bodyPr/>
          <a:lstStyle/>
          <a:p>
            <a:endParaRPr lang="en-US"/>
          </a:p>
        </p:txBody>
      </p:sp>
      <p:sp>
        <p:nvSpPr>
          <p:cNvPr id="9" name="Freeform 9"/>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334009" y="1299572"/>
            <a:ext cx="2171191" cy="514349"/>
          </a:xfrm>
          <a:prstGeom prst="rect">
            <a:avLst/>
          </a:prstGeom>
        </p:spPr>
        <p:txBody>
          <a:bodyPr wrap="square" lIns="0" tIns="0" rIns="0" bIns="0" rtlCol="0" anchor="t">
            <a:spAutoFit/>
          </a:bodyPr>
          <a:lstStyle/>
          <a:p>
            <a:pPr algn="just">
              <a:lnSpc>
                <a:spcPts val="4200"/>
              </a:lnSpc>
            </a:pPr>
            <a:r>
              <a:rPr lang="en-US" sz="3000">
                <a:solidFill>
                  <a:srgbClr val="008020"/>
                </a:solidFill>
                <a:latin typeface="Paytone One"/>
              </a:rPr>
              <a:t>LUYỆN TẬP</a:t>
            </a:r>
          </a:p>
        </p:txBody>
      </p:sp>
      <p:sp>
        <p:nvSpPr>
          <p:cNvPr id="11" name="Freeform 11"/>
          <p:cNvSpPr/>
          <p:nvPr/>
        </p:nvSpPr>
        <p:spPr>
          <a:xfrm>
            <a:off x="331107" y="871753"/>
            <a:ext cx="1002902" cy="969939"/>
          </a:xfrm>
          <a:custGeom>
            <a:avLst/>
            <a:gdLst/>
            <a:ahLst/>
            <a:cxnLst/>
            <a:rect l="l" t="t" r="r" b="b"/>
            <a:pathLst>
              <a:path w="1002902" h="969939">
                <a:moveTo>
                  <a:pt x="0" y="0"/>
                </a:moveTo>
                <a:lnTo>
                  <a:pt x="1002902" y="0"/>
                </a:lnTo>
                <a:lnTo>
                  <a:pt x="1002902" y="969939"/>
                </a:lnTo>
                <a:lnTo>
                  <a:pt x="0" y="969939"/>
                </a:lnTo>
                <a:lnTo>
                  <a:pt x="0" y="0"/>
                </a:lnTo>
                <a:close/>
              </a:path>
            </a:pathLst>
          </a:custGeom>
          <a:blipFill>
            <a:blip r:embed="rId9"/>
            <a:stretch>
              <a:fillRect r="-261568"/>
            </a:stretch>
          </a:blipFill>
        </p:spPr>
        <p:txBody>
          <a:bodyPr/>
          <a:lstStyle/>
          <a:p>
            <a:endParaRPr lang="en-US"/>
          </a:p>
        </p:txBody>
      </p:sp>
      <p:sp>
        <p:nvSpPr>
          <p:cNvPr id="12" name="Freeform 12"/>
          <p:cNvSpPr/>
          <p:nvPr/>
        </p:nvSpPr>
        <p:spPr>
          <a:xfrm>
            <a:off x="331107" y="4748816"/>
            <a:ext cx="2894348" cy="789368"/>
          </a:xfrm>
          <a:custGeom>
            <a:avLst/>
            <a:gdLst/>
            <a:ahLst/>
            <a:cxnLst/>
            <a:rect l="l" t="t" r="r" b="b"/>
            <a:pathLst>
              <a:path w="2894348" h="789368">
                <a:moveTo>
                  <a:pt x="0" y="0"/>
                </a:moveTo>
                <a:lnTo>
                  <a:pt x="2894348" y="0"/>
                </a:lnTo>
                <a:lnTo>
                  <a:pt x="2894348" y="789368"/>
                </a:lnTo>
                <a:lnTo>
                  <a:pt x="0" y="789368"/>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605398" y="2146492"/>
            <a:ext cx="17456415" cy="2181227"/>
          </a:xfrm>
          <a:prstGeom prst="rect">
            <a:avLst/>
          </a:prstGeom>
        </p:spPr>
        <p:txBody>
          <a:bodyPr lIns="0" tIns="0" rIns="0" bIns="0" rtlCol="0" anchor="t">
            <a:spAutoFit/>
          </a:bodyPr>
          <a:lstStyle/>
          <a:p>
            <a:pPr>
              <a:lnSpc>
                <a:spcPts val="5999"/>
              </a:lnSpc>
              <a:spcBef>
                <a:spcPct val="0"/>
              </a:spcBef>
            </a:pPr>
            <a:r>
              <a:rPr lang="en-US" sz="2999">
                <a:solidFill>
                  <a:srgbClr val="000000"/>
                </a:solidFill>
                <a:latin typeface="Bogart Heavy"/>
              </a:rPr>
              <a:t>Em hãy sử dụng phần mềm soạn thảo văn bản để nhập dữ liệu cho dự án </a:t>
            </a:r>
            <a:r>
              <a:rPr lang="en-US" sz="2999">
                <a:solidFill>
                  <a:srgbClr val="FF0000"/>
                </a:solidFill>
                <a:latin typeface="Bogart Heavy"/>
              </a:rPr>
              <a:t>Thành lập CLB Tin học</a:t>
            </a:r>
            <a:r>
              <a:rPr lang="en-US" sz="2999">
                <a:solidFill>
                  <a:srgbClr val="000000"/>
                </a:solidFill>
                <a:latin typeface="Bogart Heavy"/>
              </a:rPr>
              <a:t>, tạo danh sách dạng liệt kê cho dữ liệu theo mẫu ở Hình 8a.3 và lưu lại tệp với tên </a:t>
            </a:r>
            <a:r>
              <a:rPr lang="en-US" sz="2999">
                <a:solidFill>
                  <a:srgbClr val="FF0000"/>
                </a:solidFill>
                <a:latin typeface="Bogart Heavy"/>
              </a:rPr>
              <a:t>CLBTinhoc.docx</a:t>
            </a:r>
            <a:r>
              <a:rPr lang="en-US" sz="2999">
                <a:solidFill>
                  <a:srgbClr val="000000"/>
                </a:solidFill>
                <a:latin typeface="Bogart Heavy"/>
              </a:rPr>
              <a:t>.</a:t>
            </a:r>
          </a:p>
        </p:txBody>
      </p:sp>
      <p:sp>
        <p:nvSpPr>
          <p:cNvPr id="14" name="TextBox 14"/>
          <p:cNvSpPr txBox="1"/>
          <p:nvPr/>
        </p:nvSpPr>
        <p:spPr>
          <a:xfrm>
            <a:off x="702239" y="5728684"/>
            <a:ext cx="16883523" cy="3499483"/>
          </a:xfrm>
          <a:prstGeom prst="rect">
            <a:avLst/>
          </a:prstGeom>
        </p:spPr>
        <p:txBody>
          <a:bodyPr lIns="0" tIns="0" rIns="0" bIns="0" rtlCol="0" anchor="t">
            <a:spAutoFit/>
          </a:bodyPr>
          <a:lstStyle/>
          <a:p>
            <a:pPr marL="0" lvl="0" indent="0" algn="just">
              <a:lnSpc>
                <a:spcPts val="3900"/>
              </a:lnSpc>
              <a:spcBef>
                <a:spcPct val="0"/>
              </a:spcBef>
            </a:pPr>
            <a:r>
              <a:rPr lang="en-US" sz="2600">
                <a:solidFill>
                  <a:srgbClr val="000000"/>
                </a:solidFill>
                <a:latin typeface="DejaVu Serif Bold"/>
              </a:rPr>
              <a:t>1. </a:t>
            </a:r>
            <a:r>
              <a:rPr lang="en-US" sz="2600" u="none" strike="noStrike">
                <a:solidFill>
                  <a:srgbClr val="000000"/>
                </a:solidFill>
                <a:latin typeface="DejaVu Serif Bold"/>
              </a:rPr>
              <a:t>Ngoài các mẫu danh sách liệt kê mà phần mềm soạn thảo cung cấp, người sử dụng có thể tự tạo các mẫu dấu đầu dòng, mẫu thứ tự theo ý thích của mình. Em hãy tìm hiểu cách làm và tạo ba mẫu dấu đầu dòng, mẫu thứ tự mới.</a:t>
            </a:r>
          </a:p>
          <a:p>
            <a:pPr marL="0" lvl="0" indent="0" algn="just">
              <a:lnSpc>
                <a:spcPts val="3900"/>
              </a:lnSpc>
              <a:spcBef>
                <a:spcPct val="0"/>
              </a:spcBef>
            </a:pPr>
            <a:endParaRPr lang="en-US" sz="2600" u="none" strike="noStrike">
              <a:solidFill>
                <a:srgbClr val="000000"/>
              </a:solidFill>
              <a:latin typeface="DejaVu Serif Bold"/>
            </a:endParaRPr>
          </a:p>
          <a:p>
            <a:pPr marL="0" lvl="0" indent="0" algn="just">
              <a:lnSpc>
                <a:spcPts val="3900"/>
              </a:lnSpc>
              <a:spcBef>
                <a:spcPct val="0"/>
              </a:spcBef>
            </a:pPr>
            <a:r>
              <a:rPr lang="en-US" sz="2600" u="none" strike="noStrike">
                <a:solidFill>
                  <a:srgbClr val="000000"/>
                </a:solidFill>
                <a:latin typeface="DejaVu Serif Bold"/>
              </a:rPr>
              <a:t>2. Em hãy sừ dụng phần mềm soạn thảo văn bản để tạo một tờ rơi quảng cáo cho CLB Tiếng Anh (hoặc CLB Rubik, CLB bóng rổ,... của trường). Trong tờ rơi có sử dụng hình ảnh minh hoạ và hình đồ hoạ, sử dụng mẫu dấu đầu dòng, mẫu thứ tự mà em đã tạo ở Câu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38375" y="5427042"/>
            <a:ext cx="5149625" cy="4859958"/>
          </a:xfrm>
          <a:custGeom>
            <a:avLst/>
            <a:gdLst/>
            <a:ahLst/>
            <a:cxnLst/>
            <a:rect l="l" t="t" r="r" b="b"/>
            <a:pathLst>
              <a:path w="5149625" h="4859958">
                <a:moveTo>
                  <a:pt x="0" y="0"/>
                </a:moveTo>
                <a:lnTo>
                  <a:pt x="5149625" y="0"/>
                </a:lnTo>
                <a:lnTo>
                  <a:pt x="5149625" y="4859958"/>
                </a:lnTo>
                <a:lnTo>
                  <a:pt x="0" y="4859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9551249"/>
            <a:ext cx="3198916" cy="735751"/>
          </a:xfrm>
          <a:custGeom>
            <a:avLst/>
            <a:gdLst/>
            <a:ahLst/>
            <a:cxnLst/>
            <a:rect l="l" t="t" r="r" b="b"/>
            <a:pathLst>
              <a:path w="3198916" h="735751">
                <a:moveTo>
                  <a:pt x="0" y="0"/>
                </a:moveTo>
                <a:lnTo>
                  <a:pt x="3198916" y="0"/>
                </a:lnTo>
                <a:lnTo>
                  <a:pt x="3198916" y="735751"/>
                </a:lnTo>
                <a:lnTo>
                  <a:pt x="0" y="735751"/>
                </a:lnTo>
                <a:lnTo>
                  <a:pt x="0" y="0"/>
                </a:lnTo>
                <a:close/>
              </a:path>
            </a:pathLst>
          </a:custGeom>
          <a:blipFill>
            <a:blip r:embed="rId4"/>
            <a:stretch>
              <a:fillRect/>
            </a:stretch>
          </a:blipFill>
        </p:spPr>
        <p:txBody>
          <a:bodyPr/>
          <a:lstStyle/>
          <a:p>
            <a:endParaRPr lang="en-US"/>
          </a:p>
        </p:txBody>
      </p:sp>
      <p:sp>
        <p:nvSpPr>
          <p:cNvPr id="4" name="Freeform 4"/>
          <p:cNvSpPr/>
          <p:nvPr/>
        </p:nvSpPr>
        <p:spPr>
          <a:xfrm>
            <a:off x="545096" y="7304116"/>
            <a:ext cx="3413888" cy="2982884"/>
          </a:xfrm>
          <a:custGeom>
            <a:avLst/>
            <a:gdLst/>
            <a:ahLst/>
            <a:cxnLst/>
            <a:rect l="l" t="t" r="r" b="b"/>
            <a:pathLst>
              <a:path w="3413888" h="2982884">
                <a:moveTo>
                  <a:pt x="0" y="0"/>
                </a:moveTo>
                <a:lnTo>
                  <a:pt x="3413887" y="0"/>
                </a:lnTo>
                <a:lnTo>
                  <a:pt x="3413887" y="2982884"/>
                </a:lnTo>
                <a:lnTo>
                  <a:pt x="0" y="2982884"/>
                </a:lnTo>
                <a:lnTo>
                  <a:pt x="0" y="0"/>
                </a:lnTo>
                <a:close/>
              </a:path>
            </a:pathLst>
          </a:custGeom>
          <a:blipFill>
            <a:blip r:embed="rId5"/>
            <a:stretch>
              <a:fillRect/>
            </a:stretch>
          </a:blipFill>
        </p:spPr>
        <p:txBody>
          <a:bodyPr/>
          <a:lstStyle/>
          <a:p>
            <a:endParaRPr lang="en-US"/>
          </a:p>
        </p:txBody>
      </p:sp>
      <p:pic>
        <p:nvPicPr>
          <p:cNvPr id="5" name="Picture 5"/>
          <p:cNvPicPr>
            <a:picLocks noChangeAspect="1"/>
          </p:cNvPicPr>
          <p:nvPr/>
        </p:nvPicPr>
        <p:blipFill>
          <a:blip r:embed="rId6"/>
          <a:srcRect/>
          <a:stretch>
            <a:fillRect/>
          </a:stretch>
        </p:blipFill>
        <p:spPr>
          <a:xfrm>
            <a:off x="15763577" y="8984"/>
            <a:ext cx="2524423" cy="1931184"/>
          </a:xfrm>
          <a:prstGeom prst="rect">
            <a:avLst/>
          </a:prstGeom>
        </p:spPr>
      </p:pic>
      <p:sp>
        <p:nvSpPr>
          <p:cNvPr id="6" name="Freeform 6"/>
          <p:cNvSpPr/>
          <p:nvPr/>
        </p:nvSpPr>
        <p:spPr>
          <a:xfrm>
            <a:off x="0" y="8984"/>
            <a:ext cx="2039169" cy="1853095"/>
          </a:xfrm>
          <a:custGeom>
            <a:avLst/>
            <a:gdLst/>
            <a:ahLst/>
            <a:cxnLst/>
            <a:rect l="l" t="t" r="r" b="b"/>
            <a:pathLst>
              <a:path w="2039169" h="1853095">
                <a:moveTo>
                  <a:pt x="0" y="0"/>
                </a:moveTo>
                <a:lnTo>
                  <a:pt x="2039169" y="0"/>
                </a:lnTo>
                <a:lnTo>
                  <a:pt x="2039169" y="1853096"/>
                </a:lnTo>
                <a:lnTo>
                  <a:pt x="0" y="1853096"/>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370427" y="3076734"/>
            <a:ext cx="15547147" cy="1670685"/>
          </a:xfrm>
          <a:prstGeom prst="rect">
            <a:avLst/>
          </a:prstGeom>
        </p:spPr>
        <p:txBody>
          <a:bodyPr lIns="0" tIns="0" rIns="0" bIns="0" rtlCol="0" anchor="t">
            <a:spAutoFit/>
          </a:bodyPr>
          <a:lstStyle/>
          <a:p>
            <a:pPr algn="ctr">
              <a:lnSpc>
                <a:spcPts val="6794"/>
              </a:lnSpc>
            </a:pPr>
            <a:r>
              <a:rPr lang="en-US" sz="4499">
                <a:solidFill>
                  <a:srgbClr val="056528"/>
                </a:solidFill>
                <a:latin typeface="Bogart Heavy"/>
              </a:rPr>
              <a:t>Tiết học đến đây là kết thúc</a:t>
            </a:r>
          </a:p>
          <a:p>
            <a:pPr algn="ctr">
              <a:lnSpc>
                <a:spcPts val="6794"/>
              </a:lnSpc>
            </a:pPr>
            <a:r>
              <a:rPr lang="en-US" sz="4499">
                <a:solidFill>
                  <a:srgbClr val="056528"/>
                </a:solidFill>
                <a:latin typeface="Bogart Heavy"/>
              </a:rPr>
              <a:t>Hẹn gặp lại các em ở tiết học sau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txBody>
          <a:bodyPr/>
          <a:lstStyle/>
          <a:p>
            <a:endParaRPr lang="en-US"/>
          </a:p>
        </p:txBody>
      </p:sp>
      <p:sp>
        <p:nvSpPr>
          <p:cNvPr id="3" name="Freeform 3"/>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3"/>
            <a:stretch>
              <a:fillRect/>
            </a:stretch>
          </a:blipFill>
        </p:spPr>
        <p:txBody>
          <a:bodyPr/>
          <a:lstStyle/>
          <a:p>
            <a:endParaRPr lang="en-US"/>
          </a:p>
        </p:txBody>
      </p:sp>
      <p:grpSp>
        <p:nvGrpSpPr>
          <p:cNvPr id="4" name="Group 4"/>
          <p:cNvGrpSpPr/>
          <p:nvPr/>
        </p:nvGrpSpPr>
        <p:grpSpPr>
          <a:xfrm>
            <a:off x="4106241" y="3386358"/>
            <a:ext cx="13153059" cy="5629661"/>
            <a:chOff x="0" y="0"/>
            <a:chExt cx="17537412" cy="7506215"/>
          </a:xfrm>
        </p:grpSpPr>
        <p:sp>
          <p:nvSpPr>
            <p:cNvPr id="5" name="Freeform 5"/>
            <p:cNvSpPr/>
            <p:nvPr/>
          </p:nvSpPr>
          <p:spPr>
            <a:xfrm>
              <a:off x="0" y="0"/>
              <a:ext cx="10397617" cy="3530858"/>
            </a:xfrm>
            <a:custGeom>
              <a:avLst/>
              <a:gdLst/>
              <a:ahLst/>
              <a:cxnLst/>
              <a:rect l="l" t="t" r="r" b="b"/>
              <a:pathLst>
                <a:path w="10397617" h="3530858">
                  <a:moveTo>
                    <a:pt x="0" y="0"/>
                  </a:moveTo>
                  <a:lnTo>
                    <a:pt x="10397617" y="0"/>
                  </a:lnTo>
                  <a:lnTo>
                    <a:pt x="10397617" y="3530858"/>
                  </a:lnTo>
                  <a:lnTo>
                    <a:pt x="0" y="3530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42125" y="1122001"/>
              <a:ext cx="855861" cy="1256310"/>
            </a:xfrm>
            <a:custGeom>
              <a:avLst/>
              <a:gdLst/>
              <a:ahLst/>
              <a:cxnLst/>
              <a:rect l="l" t="t" r="r" b="b"/>
              <a:pathLst>
                <a:path w="855861" h="1256310">
                  <a:moveTo>
                    <a:pt x="0" y="0"/>
                  </a:moveTo>
                  <a:lnTo>
                    <a:pt x="855860" y="0"/>
                  </a:lnTo>
                  <a:lnTo>
                    <a:pt x="855860" y="1256310"/>
                  </a:lnTo>
                  <a:lnTo>
                    <a:pt x="0" y="12563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923769" y="606708"/>
              <a:ext cx="7183681" cy="2279343"/>
            </a:xfrm>
            <a:prstGeom prst="rect">
              <a:avLst/>
            </a:prstGeom>
          </p:spPr>
          <p:txBody>
            <a:bodyPr lIns="0" tIns="0" rIns="0" bIns="0" rtlCol="0" anchor="t">
              <a:spAutoFit/>
            </a:bodyPr>
            <a:lstStyle/>
            <a:p>
              <a:pPr algn="just">
                <a:lnSpc>
                  <a:spcPts val="3436"/>
                </a:lnSpc>
                <a:spcBef>
                  <a:spcPct val="0"/>
                </a:spcBef>
              </a:pPr>
              <a:r>
                <a:rPr lang="en-US" sz="2643">
                  <a:solidFill>
                    <a:srgbClr val="000000"/>
                  </a:solidFill>
                  <a:latin typeface="DejaVu Serif Bold"/>
                </a:rPr>
                <a:t>Thực hiện được các thao tác: tạo danh sách dạng liệt kê; chèn thêm, xóa bỏ, co dãn hình ảnh; vẽ biểu đồ </a:t>
              </a:r>
            </a:p>
          </p:txBody>
        </p:sp>
        <p:sp>
          <p:nvSpPr>
            <p:cNvPr id="8" name="Freeform 8"/>
            <p:cNvSpPr/>
            <p:nvPr/>
          </p:nvSpPr>
          <p:spPr>
            <a:xfrm>
              <a:off x="7139794" y="3975358"/>
              <a:ext cx="10397617" cy="3530858"/>
            </a:xfrm>
            <a:custGeom>
              <a:avLst/>
              <a:gdLst/>
              <a:ahLst/>
              <a:cxnLst/>
              <a:rect l="l" t="t" r="r" b="b"/>
              <a:pathLst>
                <a:path w="10397617" h="3530858">
                  <a:moveTo>
                    <a:pt x="0" y="0"/>
                  </a:moveTo>
                  <a:lnTo>
                    <a:pt x="10397618" y="0"/>
                  </a:lnTo>
                  <a:lnTo>
                    <a:pt x="10397618" y="3530857"/>
                  </a:lnTo>
                  <a:lnTo>
                    <a:pt x="0" y="3530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494619" y="5112632"/>
              <a:ext cx="891980" cy="1256310"/>
            </a:xfrm>
            <a:custGeom>
              <a:avLst/>
              <a:gdLst/>
              <a:ahLst/>
              <a:cxnLst/>
              <a:rect l="l" t="t" r="r" b="b"/>
              <a:pathLst>
                <a:path w="891980" h="1256310">
                  <a:moveTo>
                    <a:pt x="0" y="0"/>
                  </a:moveTo>
                  <a:lnTo>
                    <a:pt x="891980" y="0"/>
                  </a:lnTo>
                  <a:lnTo>
                    <a:pt x="891980" y="1256309"/>
                  </a:lnTo>
                  <a:lnTo>
                    <a:pt x="0" y="1256309"/>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9063564" y="4432205"/>
              <a:ext cx="6706417" cy="2628169"/>
            </a:xfrm>
            <a:prstGeom prst="rect">
              <a:avLst/>
            </a:prstGeom>
          </p:spPr>
          <p:txBody>
            <a:bodyPr lIns="0" tIns="0" rIns="0" bIns="0" rtlCol="0" anchor="t">
              <a:spAutoFit/>
            </a:bodyPr>
            <a:lstStyle/>
            <a:p>
              <a:pPr algn="just">
                <a:lnSpc>
                  <a:spcPts val="3956"/>
                </a:lnSpc>
                <a:spcBef>
                  <a:spcPct val="0"/>
                </a:spcBef>
              </a:pPr>
              <a:r>
                <a:rPr lang="en-US" sz="3043">
                  <a:solidFill>
                    <a:srgbClr val="000000"/>
                  </a:solidFill>
                  <a:latin typeface="DejaVu Serif Bold"/>
                </a:rPr>
                <a:t>Tạo được sản phẩm là văn bản có tính thẩm mĩ phục vụ nhu cầu thực tế</a:t>
              </a:r>
            </a:p>
          </p:txBody>
        </p:sp>
      </p:grpSp>
      <p:grpSp>
        <p:nvGrpSpPr>
          <p:cNvPr id="11" name="Group 11"/>
          <p:cNvGrpSpPr/>
          <p:nvPr/>
        </p:nvGrpSpPr>
        <p:grpSpPr>
          <a:xfrm>
            <a:off x="594872" y="1356722"/>
            <a:ext cx="3531320" cy="3257642"/>
            <a:chOff x="0" y="0"/>
            <a:chExt cx="4708426" cy="4343523"/>
          </a:xfrm>
        </p:grpSpPr>
        <p:sp>
          <p:nvSpPr>
            <p:cNvPr id="12" name="Freeform 12"/>
            <p:cNvSpPr/>
            <p:nvPr/>
          </p:nvSpPr>
          <p:spPr>
            <a:xfrm>
              <a:off x="0" y="0"/>
              <a:ext cx="4708426" cy="4343523"/>
            </a:xfrm>
            <a:custGeom>
              <a:avLst/>
              <a:gdLst/>
              <a:ahLst/>
              <a:cxnLst/>
              <a:rect l="l" t="t" r="r" b="b"/>
              <a:pathLst>
                <a:path w="4708426" h="4343523">
                  <a:moveTo>
                    <a:pt x="0" y="0"/>
                  </a:moveTo>
                  <a:lnTo>
                    <a:pt x="4708426" y="0"/>
                  </a:lnTo>
                  <a:lnTo>
                    <a:pt x="4708426" y="4343523"/>
                  </a:lnTo>
                  <a:lnTo>
                    <a:pt x="0" y="43435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392136" y="927373"/>
              <a:ext cx="3964878" cy="2409402"/>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Mục tiêu</a:t>
              </a:r>
            </a:p>
          </p:txBody>
        </p:sp>
      </p:grpSp>
      <p:sp>
        <p:nvSpPr>
          <p:cNvPr id="14" name="Freeform 14"/>
          <p:cNvSpPr/>
          <p:nvPr/>
        </p:nvSpPr>
        <p:spPr>
          <a:xfrm>
            <a:off x="0" y="8855086"/>
            <a:ext cx="1774893" cy="1464286"/>
          </a:xfrm>
          <a:custGeom>
            <a:avLst/>
            <a:gdLst/>
            <a:ahLst/>
            <a:cxnLst/>
            <a:rect l="l" t="t" r="r" b="b"/>
            <a:pathLst>
              <a:path w="1774893" h="1464286">
                <a:moveTo>
                  <a:pt x="0" y="0"/>
                </a:moveTo>
                <a:lnTo>
                  <a:pt x="1774893" y="0"/>
                </a:lnTo>
                <a:lnTo>
                  <a:pt x="1774893" y="1464287"/>
                </a:lnTo>
                <a:lnTo>
                  <a:pt x="0" y="1464287"/>
                </a:lnTo>
                <a:lnTo>
                  <a:pt x="0" y="0"/>
                </a:lnTo>
                <a:close/>
              </a:path>
            </a:pathLst>
          </a:custGeom>
          <a:blipFill>
            <a:blip r:embed="rId11"/>
            <a:stretch>
              <a:fillRect/>
            </a:stretch>
          </a:blipFill>
        </p:spPr>
        <p:txBody>
          <a:bodyPr/>
          <a:lstStyle/>
          <a:p>
            <a:endParaRPr lang="en-US"/>
          </a:p>
        </p:txBody>
      </p:sp>
      <p:sp>
        <p:nvSpPr>
          <p:cNvPr id="15" name="Freeform 15"/>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TextBox 16"/>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15273602" y="1813922"/>
            <a:ext cx="2833056" cy="671670"/>
            <a:chOff x="0" y="0"/>
            <a:chExt cx="3777408" cy="895560"/>
          </a:xfrm>
        </p:grpSpPr>
        <p:sp>
          <p:nvSpPr>
            <p:cNvPr id="11" name="Freeform 11"/>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3" name="Freeform 13"/>
          <p:cNvSpPr/>
          <p:nvPr/>
        </p:nvSpPr>
        <p:spPr>
          <a:xfrm>
            <a:off x="145701" y="2149757"/>
            <a:ext cx="8648947" cy="2090162"/>
          </a:xfrm>
          <a:custGeom>
            <a:avLst/>
            <a:gdLst/>
            <a:ahLst/>
            <a:cxnLst/>
            <a:rect l="l" t="t" r="r" b="b"/>
            <a:pathLst>
              <a:path w="8648947" h="2090162">
                <a:moveTo>
                  <a:pt x="0" y="0"/>
                </a:moveTo>
                <a:lnTo>
                  <a:pt x="8648947" y="0"/>
                </a:lnTo>
                <a:lnTo>
                  <a:pt x="8648947" y="2090162"/>
                </a:lnTo>
                <a:lnTo>
                  <a:pt x="0" y="20901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67519" y="4311840"/>
            <a:ext cx="6191352" cy="5275390"/>
          </a:xfrm>
          <a:custGeom>
            <a:avLst/>
            <a:gdLst/>
            <a:ahLst/>
            <a:cxnLst/>
            <a:rect l="l" t="t" r="r" b="b"/>
            <a:pathLst>
              <a:path w="6191352" h="5275390">
                <a:moveTo>
                  <a:pt x="0" y="0"/>
                </a:moveTo>
                <a:lnTo>
                  <a:pt x="6191352" y="0"/>
                </a:lnTo>
                <a:lnTo>
                  <a:pt x="6191352" y="5275390"/>
                </a:lnTo>
                <a:lnTo>
                  <a:pt x="0" y="5275390"/>
                </a:lnTo>
                <a:lnTo>
                  <a:pt x="0" y="0"/>
                </a:lnTo>
                <a:close/>
              </a:path>
            </a:pathLst>
          </a:custGeom>
          <a:blipFill>
            <a:blip r:embed="rId12"/>
            <a:stretch>
              <a:fillRect/>
            </a:stretch>
          </a:blipFill>
          <a:ln w="47625" cap="rnd">
            <a:solidFill>
              <a:srgbClr val="000000"/>
            </a:solidFill>
            <a:prstDash val="solid"/>
            <a:round/>
          </a:ln>
        </p:spPr>
        <p:txBody>
          <a:bodyPr/>
          <a:lstStyle/>
          <a:p>
            <a:endParaRPr lang="en-US"/>
          </a:p>
        </p:txBody>
      </p:sp>
      <p:sp>
        <p:nvSpPr>
          <p:cNvPr id="15" name="Freeform 15"/>
          <p:cNvSpPr/>
          <p:nvPr/>
        </p:nvSpPr>
        <p:spPr>
          <a:xfrm>
            <a:off x="9299733" y="6308702"/>
            <a:ext cx="7080366" cy="3814262"/>
          </a:xfrm>
          <a:custGeom>
            <a:avLst/>
            <a:gdLst/>
            <a:ahLst/>
            <a:cxnLst/>
            <a:rect l="l" t="t" r="r" b="b"/>
            <a:pathLst>
              <a:path w="7080366" h="3814262">
                <a:moveTo>
                  <a:pt x="0" y="0"/>
                </a:moveTo>
                <a:lnTo>
                  <a:pt x="7080366" y="0"/>
                </a:lnTo>
                <a:lnTo>
                  <a:pt x="7080366" y="3814262"/>
                </a:lnTo>
                <a:lnTo>
                  <a:pt x="0" y="3814262"/>
                </a:lnTo>
                <a:lnTo>
                  <a:pt x="0" y="0"/>
                </a:lnTo>
                <a:close/>
              </a:path>
            </a:pathLst>
          </a:custGeom>
          <a:blipFill>
            <a:blip r:embed="rId13"/>
            <a:stretch>
              <a:fillRect/>
            </a:stretch>
          </a:blipFill>
        </p:spPr>
        <p:txBody>
          <a:bodyPr/>
          <a:lstStyle/>
          <a:p>
            <a:endParaRPr lang="en-US"/>
          </a:p>
        </p:txBody>
      </p:sp>
      <p:sp>
        <p:nvSpPr>
          <p:cNvPr id="16" name="TextBox 16"/>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sp>
        <p:nvSpPr>
          <p:cNvPr id="17" name="TextBox 17"/>
          <p:cNvSpPr txBox="1"/>
          <p:nvPr/>
        </p:nvSpPr>
        <p:spPr>
          <a:xfrm>
            <a:off x="662329" y="2668653"/>
            <a:ext cx="2067755" cy="1133726"/>
          </a:xfrm>
          <a:prstGeom prst="rect">
            <a:avLst/>
          </a:prstGeom>
        </p:spPr>
        <p:txBody>
          <a:bodyPr lIns="0" tIns="0" rIns="0" bIns="0" rtlCol="0" anchor="t">
            <a:spAutoFit/>
          </a:bodyPr>
          <a:lstStyle/>
          <a:p>
            <a:pPr algn="ctr">
              <a:lnSpc>
                <a:spcPts val="4613"/>
              </a:lnSpc>
            </a:pPr>
            <a:r>
              <a:rPr lang="en-US" sz="3096">
                <a:solidFill>
                  <a:srgbClr val="056528"/>
                </a:solidFill>
                <a:latin typeface="Bogart Heavy"/>
              </a:rPr>
              <a:t>Nhiệm vụ 1</a:t>
            </a:r>
          </a:p>
        </p:txBody>
      </p:sp>
      <p:sp>
        <p:nvSpPr>
          <p:cNvPr id="18" name="TextBox 18"/>
          <p:cNvSpPr txBox="1"/>
          <p:nvPr/>
        </p:nvSpPr>
        <p:spPr>
          <a:xfrm>
            <a:off x="2815809" y="2248119"/>
            <a:ext cx="5645662" cy="1417318"/>
          </a:xfrm>
          <a:prstGeom prst="rect">
            <a:avLst/>
          </a:prstGeom>
        </p:spPr>
        <p:txBody>
          <a:bodyPr lIns="0" tIns="0" rIns="0" bIns="0" rtlCol="0" anchor="t">
            <a:spAutoFit/>
          </a:bodyPr>
          <a:lstStyle/>
          <a:p>
            <a:pPr algn="ctr">
              <a:lnSpc>
                <a:spcPts val="3780"/>
              </a:lnSpc>
            </a:pPr>
            <a:r>
              <a:rPr lang="en-US" sz="2700">
                <a:solidFill>
                  <a:srgbClr val="000000"/>
                </a:solidFill>
                <a:latin typeface="DejaVu Serif Bold"/>
              </a:rPr>
              <a:t>Sử dụng phần mềm soạn thảo văn bản tạo Phiếu khảo sát theo mẫu như Hình 8a.1.</a:t>
            </a:r>
          </a:p>
        </p:txBody>
      </p:sp>
      <p:sp>
        <p:nvSpPr>
          <p:cNvPr id="19" name="TextBox 19"/>
          <p:cNvSpPr txBox="1"/>
          <p:nvPr/>
        </p:nvSpPr>
        <p:spPr>
          <a:xfrm>
            <a:off x="8927086" y="2481328"/>
            <a:ext cx="856197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a) Khởi động phần mềm và nhập nội dung</a:t>
            </a:r>
          </a:p>
        </p:txBody>
      </p:sp>
      <p:sp>
        <p:nvSpPr>
          <p:cNvPr id="20" name="TextBox 20"/>
          <p:cNvSpPr txBox="1"/>
          <p:nvPr/>
        </p:nvSpPr>
        <p:spPr>
          <a:xfrm>
            <a:off x="8880373" y="3118638"/>
            <a:ext cx="9630287" cy="1523997"/>
          </a:xfrm>
          <a:prstGeom prst="rect">
            <a:avLst/>
          </a:prstGeom>
        </p:spPr>
        <p:txBody>
          <a:bodyPr lIns="0" tIns="0" rIns="0" bIns="0" rtlCol="0" anchor="t">
            <a:spAutoFit/>
          </a:bodyPr>
          <a:lstStyle/>
          <a:p>
            <a:pPr marL="0" lvl="0" indent="0" algn="just">
              <a:lnSpc>
                <a:spcPts val="3000"/>
              </a:lnSpc>
            </a:pPr>
            <a:r>
              <a:rPr lang="en-US" sz="2000" u="none" strike="noStrike">
                <a:solidFill>
                  <a:srgbClr val="000000"/>
                </a:solidFill>
                <a:latin typeface="DejaVu Serif Bold"/>
              </a:rPr>
              <a:t>- Nháy đúp chuột vào biểu tượng phần mềm trên màn hình nền.</a:t>
            </a:r>
          </a:p>
          <a:p>
            <a:pPr marL="0" lvl="0" indent="0" algn="just">
              <a:lnSpc>
                <a:spcPts val="3000"/>
              </a:lnSpc>
            </a:pPr>
            <a:r>
              <a:rPr lang="en-US" sz="2000" u="none" strike="noStrike">
                <a:solidFill>
                  <a:srgbClr val="000000"/>
                </a:solidFill>
                <a:latin typeface="DejaVu Serif Bold"/>
              </a:rPr>
              <a:t>- Nhập nội dung văn bản theo mẫu ở Hình 8a.1.</a:t>
            </a:r>
          </a:p>
          <a:p>
            <a:pPr marL="0" lvl="0" indent="0" algn="just">
              <a:lnSpc>
                <a:spcPts val="3000"/>
              </a:lnSpc>
            </a:pPr>
            <a:endParaRPr lang="en-US" sz="2000" u="none" strike="noStrike">
              <a:solidFill>
                <a:srgbClr val="000000"/>
              </a:solidFill>
              <a:latin typeface="DejaVu Serif Bold"/>
            </a:endParaRPr>
          </a:p>
          <a:p>
            <a:pPr marL="0" lvl="0" indent="0" algn="just">
              <a:lnSpc>
                <a:spcPts val="3000"/>
              </a:lnSpc>
            </a:pPr>
            <a:r>
              <a:rPr lang="en-US" sz="2000" u="none" strike="noStrike">
                <a:solidFill>
                  <a:srgbClr val="DC2B30"/>
                </a:solidFill>
                <a:latin typeface="DejaVu Serif Bold"/>
                <a:ea typeface="DejaVu Serif Bold"/>
              </a:rPr>
              <a:t>Lưu ý: Em chọn Insert/Symbol để nhập kí hiệu □.</a:t>
            </a:r>
          </a:p>
        </p:txBody>
      </p:sp>
      <p:sp>
        <p:nvSpPr>
          <p:cNvPr id="21" name="TextBox 21"/>
          <p:cNvSpPr txBox="1"/>
          <p:nvPr/>
        </p:nvSpPr>
        <p:spPr>
          <a:xfrm>
            <a:off x="8927086" y="4774217"/>
            <a:ext cx="856197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b) Tạo danh sách có thứ tự</a:t>
            </a:r>
          </a:p>
        </p:txBody>
      </p:sp>
      <p:sp>
        <p:nvSpPr>
          <p:cNvPr id="22" name="TextBox 22"/>
          <p:cNvSpPr txBox="1"/>
          <p:nvPr/>
        </p:nvSpPr>
        <p:spPr>
          <a:xfrm>
            <a:off x="8880372" y="5394305"/>
            <a:ext cx="8950427" cy="761997"/>
          </a:xfrm>
          <a:prstGeom prst="rect">
            <a:avLst/>
          </a:prstGeom>
        </p:spPr>
        <p:txBody>
          <a:bodyPr wrap="square" lIns="0" tIns="0" rIns="0" bIns="0" rtlCol="0" anchor="t">
            <a:spAutoFit/>
          </a:bodyPr>
          <a:lstStyle/>
          <a:p>
            <a:pPr marL="0" lvl="0" indent="0" algn="just">
              <a:lnSpc>
                <a:spcPts val="3000"/>
              </a:lnSpc>
              <a:spcBef>
                <a:spcPct val="0"/>
              </a:spcBef>
            </a:pPr>
            <a:r>
              <a:rPr lang="en-US" sz="2000">
                <a:solidFill>
                  <a:srgbClr val="000000"/>
                </a:solidFill>
                <a:latin typeface="DejaVu Serif Bold"/>
              </a:rPr>
              <a:t>- </a:t>
            </a:r>
            <a:r>
              <a:rPr lang="en-US" sz="2000" u="none" strike="noStrike">
                <a:solidFill>
                  <a:srgbClr val="000000"/>
                </a:solidFill>
                <a:latin typeface="DejaVu Serif Bold"/>
              </a:rPr>
              <a:t>Chọn các đoạn văn bản muốn tạo danh sách có thứ tự.</a:t>
            </a:r>
          </a:p>
          <a:p>
            <a:pPr marL="0" lvl="0" indent="0" algn="just">
              <a:lnSpc>
                <a:spcPts val="3000"/>
              </a:lnSpc>
              <a:spcBef>
                <a:spcPct val="0"/>
              </a:spcBef>
            </a:pPr>
            <a:r>
              <a:rPr lang="en-US" sz="2000" u="none" strike="noStrike">
                <a:solidFill>
                  <a:srgbClr val="000000"/>
                </a:solidFill>
                <a:latin typeface="DejaVu Serif Bold"/>
              </a:rPr>
              <a:t>- Thực hiện các bước như Hình 8a.7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Right)">
                                      <p:cBhvr>
                                        <p:cTn id="12" dur="500"/>
                                        <p:tgtEl>
                                          <p:spTgt spid="1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Right)">
                                      <p:cBhvr>
                                        <p:cTn id="15" dur="500"/>
                                        <p:tgtEl>
                                          <p:spTgt spid="1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Righ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 calcmode="lin" valueType="num">
                                      <p:cBhvr>
                                        <p:cTn id="39"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0">
                                            <p:txEl>
                                              <p:pRg st="0" end="0"/>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 calcmode="lin" valueType="num">
                                      <p:cBhvr>
                                        <p:cTn id="44" dur="5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2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animEffect transition="in" filter="checkerboard(across)">
                                      <p:cBhvr>
                                        <p:cTn id="51" dur="500"/>
                                        <p:tgtEl>
                                          <p:spTgt spid="2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66" dur="1000" fill="hold"/>
                                        <p:tgtEl>
                                          <p:spTgt spid="22"/>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heel(8)">
                                      <p:cBhvr>
                                        <p:cTn id="7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19"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15273602" y="1813922"/>
            <a:ext cx="2833056" cy="671670"/>
            <a:chOff x="0" y="0"/>
            <a:chExt cx="3777408" cy="895560"/>
          </a:xfrm>
        </p:grpSpPr>
        <p:sp>
          <p:nvSpPr>
            <p:cNvPr id="11" name="Freeform 11"/>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3" name="Freeform 13"/>
          <p:cNvSpPr/>
          <p:nvPr/>
        </p:nvSpPr>
        <p:spPr>
          <a:xfrm>
            <a:off x="145701" y="2149757"/>
            <a:ext cx="8648947" cy="2090162"/>
          </a:xfrm>
          <a:custGeom>
            <a:avLst/>
            <a:gdLst/>
            <a:ahLst/>
            <a:cxnLst/>
            <a:rect l="l" t="t" r="r" b="b"/>
            <a:pathLst>
              <a:path w="8648947" h="2090162">
                <a:moveTo>
                  <a:pt x="0" y="0"/>
                </a:moveTo>
                <a:lnTo>
                  <a:pt x="8648947" y="0"/>
                </a:lnTo>
                <a:lnTo>
                  <a:pt x="8648947" y="2090162"/>
                </a:lnTo>
                <a:lnTo>
                  <a:pt x="0" y="20901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594872" y="4442823"/>
            <a:ext cx="3691617" cy="3145471"/>
          </a:xfrm>
          <a:custGeom>
            <a:avLst/>
            <a:gdLst/>
            <a:ahLst/>
            <a:cxnLst/>
            <a:rect l="l" t="t" r="r" b="b"/>
            <a:pathLst>
              <a:path w="3691617" h="3145471">
                <a:moveTo>
                  <a:pt x="0" y="0"/>
                </a:moveTo>
                <a:lnTo>
                  <a:pt x="3691616" y="0"/>
                </a:lnTo>
                <a:lnTo>
                  <a:pt x="3691616" y="3145471"/>
                </a:lnTo>
                <a:lnTo>
                  <a:pt x="0" y="3145471"/>
                </a:lnTo>
                <a:lnTo>
                  <a:pt x="0" y="0"/>
                </a:lnTo>
                <a:close/>
              </a:path>
            </a:pathLst>
          </a:custGeom>
          <a:blipFill>
            <a:blip r:embed="rId12"/>
            <a:stretch>
              <a:fillRect/>
            </a:stretch>
          </a:blipFill>
          <a:ln w="47625" cap="rnd">
            <a:solidFill>
              <a:srgbClr val="000000"/>
            </a:solidFill>
            <a:prstDash val="solid"/>
            <a:round/>
          </a:ln>
        </p:spPr>
        <p:txBody>
          <a:bodyPr/>
          <a:lstStyle/>
          <a:p>
            <a:endParaRPr lang="en-US"/>
          </a:p>
        </p:txBody>
      </p:sp>
      <p:sp>
        <p:nvSpPr>
          <p:cNvPr id="15" name="Freeform 15"/>
          <p:cNvSpPr/>
          <p:nvPr/>
        </p:nvSpPr>
        <p:spPr>
          <a:xfrm>
            <a:off x="4713477" y="4001159"/>
            <a:ext cx="13255441" cy="4256677"/>
          </a:xfrm>
          <a:custGeom>
            <a:avLst/>
            <a:gdLst/>
            <a:ahLst/>
            <a:cxnLst/>
            <a:rect l="l" t="t" r="r" b="b"/>
            <a:pathLst>
              <a:path w="13255441" h="4256677">
                <a:moveTo>
                  <a:pt x="0" y="0"/>
                </a:moveTo>
                <a:lnTo>
                  <a:pt x="13255440" y="0"/>
                </a:lnTo>
                <a:lnTo>
                  <a:pt x="13255440" y="4256676"/>
                </a:lnTo>
                <a:lnTo>
                  <a:pt x="0" y="4256676"/>
                </a:lnTo>
                <a:lnTo>
                  <a:pt x="0" y="0"/>
                </a:lnTo>
                <a:close/>
              </a:path>
            </a:pathLst>
          </a:custGeom>
          <a:blipFill>
            <a:blip r:embed="rId13"/>
            <a:stretch>
              <a:fillRect/>
            </a:stretch>
          </a:blipFill>
          <a:ln w="47625" cap="sq">
            <a:solidFill>
              <a:srgbClr val="000000"/>
            </a:solidFill>
            <a:prstDash val="dash"/>
            <a:miter/>
          </a:ln>
        </p:spPr>
        <p:txBody>
          <a:bodyPr/>
          <a:lstStyle/>
          <a:p>
            <a:endParaRPr lang="en-US"/>
          </a:p>
        </p:txBody>
      </p:sp>
      <p:sp>
        <p:nvSpPr>
          <p:cNvPr id="16" name="TextBox 16"/>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sp>
        <p:nvSpPr>
          <p:cNvPr id="17" name="TextBox 17"/>
          <p:cNvSpPr txBox="1"/>
          <p:nvPr/>
        </p:nvSpPr>
        <p:spPr>
          <a:xfrm>
            <a:off x="662329" y="2668653"/>
            <a:ext cx="2067755" cy="1151469"/>
          </a:xfrm>
          <a:prstGeom prst="rect">
            <a:avLst/>
          </a:prstGeom>
        </p:spPr>
        <p:txBody>
          <a:bodyPr lIns="0" tIns="0" rIns="0" bIns="0" rtlCol="0" anchor="t">
            <a:spAutoFit/>
          </a:bodyPr>
          <a:lstStyle/>
          <a:p>
            <a:pPr algn="ctr">
              <a:lnSpc>
                <a:spcPts val="4613"/>
              </a:lnSpc>
            </a:pPr>
            <a:r>
              <a:rPr lang="en-US" sz="3096">
                <a:solidFill>
                  <a:srgbClr val="056528"/>
                </a:solidFill>
                <a:latin typeface="Bogart Heavy"/>
              </a:rPr>
              <a:t>Nhiệm vụ 1</a:t>
            </a:r>
          </a:p>
        </p:txBody>
      </p:sp>
      <p:sp>
        <p:nvSpPr>
          <p:cNvPr id="18" name="TextBox 18"/>
          <p:cNvSpPr txBox="1"/>
          <p:nvPr/>
        </p:nvSpPr>
        <p:spPr>
          <a:xfrm>
            <a:off x="2815809" y="2248119"/>
            <a:ext cx="5645662" cy="1417318"/>
          </a:xfrm>
          <a:prstGeom prst="rect">
            <a:avLst/>
          </a:prstGeom>
        </p:spPr>
        <p:txBody>
          <a:bodyPr lIns="0" tIns="0" rIns="0" bIns="0" rtlCol="0" anchor="t">
            <a:spAutoFit/>
          </a:bodyPr>
          <a:lstStyle/>
          <a:p>
            <a:pPr algn="ctr">
              <a:lnSpc>
                <a:spcPts val="3780"/>
              </a:lnSpc>
            </a:pPr>
            <a:r>
              <a:rPr lang="en-US" sz="2700">
                <a:solidFill>
                  <a:srgbClr val="000000"/>
                </a:solidFill>
                <a:latin typeface="DejaVu Serif Bold"/>
              </a:rPr>
              <a:t>Sử dụng phần mềm soạn thảo văn bản tạo Phiếu khảo sát theo mẫu như Hình 8a.1.</a:t>
            </a:r>
          </a:p>
        </p:txBody>
      </p:sp>
      <p:sp>
        <p:nvSpPr>
          <p:cNvPr id="19" name="TextBox 19"/>
          <p:cNvSpPr txBox="1"/>
          <p:nvPr/>
        </p:nvSpPr>
        <p:spPr>
          <a:xfrm>
            <a:off x="8927086" y="2428442"/>
            <a:ext cx="856197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b) Tạo danh sách có thứ tự</a:t>
            </a:r>
          </a:p>
        </p:txBody>
      </p:sp>
      <p:sp>
        <p:nvSpPr>
          <p:cNvPr id="20" name="TextBox 20"/>
          <p:cNvSpPr txBox="1"/>
          <p:nvPr/>
        </p:nvSpPr>
        <p:spPr>
          <a:xfrm>
            <a:off x="8880373" y="2952950"/>
            <a:ext cx="7531537" cy="380997"/>
          </a:xfrm>
          <a:prstGeom prst="rect">
            <a:avLst/>
          </a:prstGeom>
        </p:spPr>
        <p:txBody>
          <a:bodyPr lIns="0" tIns="0" rIns="0" bIns="0" rtlCol="0" anchor="t">
            <a:spAutoFit/>
          </a:bodyPr>
          <a:lstStyle/>
          <a:p>
            <a:pPr marL="0" lvl="0" indent="0" algn="just">
              <a:lnSpc>
                <a:spcPts val="3000"/>
              </a:lnSpc>
              <a:spcBef>
                <a:spcPct val="0"/>
              </a:spcBef>
            </a:pPr>
            <a:r>
              <a:rPr lang="en-US" sz="2000">
                <a:solidFill>
                  <a:srgbClr val="000000"/>
                </a:solidFill>
                <a:latin typeface="DejaVu Serif Bold"/>
              </a:rPr>
              <a:t>Kết quả thực hiện từng bước tương tự như Hình 8a.8</a:t>
            </a:r>
          </a:p>
        </p:txBody>
      </p:sp>
      <p:sp>
        <p:nvSpPr>
          <p:cNvPr id="21" name="TextBox 21"/>
          <p:cNvSpPr txBox="1"/>
          <p:nvPr/>
        </p:nvSpPr>
        <p:spPr>
          <a:xfrm>
            <a:off x="2730084" y="8444441"/>
            <a:ext cx="856197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c) Lưu tệp</a:t>
            </a:r>
          </a:p>
        </p:txBody>
      </p:sp>
      <p:sp>
        <p:nvSpPr>
          <p:cNvPr id="22" name="TextBox 22"/>
          <p:cNvSpPr txBox="1"/>
          <p:nvPr/>
        </p:nvSpPr>
        <p:spPr>
          <a:xfrm>
            <a:off x="2815809" y="9020176"/>
            <a:ext cx="11487627" cy="489585"/>
          </a:xfrm>
          <a:prstGeom prst="rect">
            <a:avLst/>
          </a:prstGeom>
        </p:spPr>
        <p:txBody>
          <a:bodyPr lIns="0" tIns="0" rIns="0" bIns="0" rtlCol="0" anchor="t">
            <a:spAutoFit/>
          </a:bodyPr>
          <a:lstStyle/>
          <a:p>
            <a:pPr marL="0" lvl="0" indent="0" algn="just">
              <a:lnSpc>
                <a:spcPts val="3900"/>
              </a:lnSpc>
              <a:spcBef>
                <a:spcPct val="0"/>
              </a:spcBef>
            </a:pPr>
            <a:r>
              <a:rPr lang="en-US" sz="2600" u="none" strike="noStrike">
                <a:solidFill>
                  <a:srgbClr val="000000"/>
                </a:solidFill>
                <a:latin typeface="DejaVu Serif Bold"/>
              </a:rPr>
              <a:t>Chọn File/Save để lưu tệp văn bản với tên </a:t>
            </a:r>
            <a:r>
              <a:rPr lang="en-US" sz="2600" u="none" strike="noStrike">
                <a:solidFill>
                  <a:srgbClr val="FF0000"/>
                </a:solidFill>
                <a:latin typeface="DejaVu Serif Bold"/>
              </a:rPr>
              <a:t>PhieuKhaoSat.docx</a:t>
            </a:r>
            <a:r>
              <a:rPr lang="en-US" sz="2600" u="none" strike="noStrike">
                <a:solidFill>
                  <a:srgbClr val="000000"/>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3"/>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15273602" y="1813922"/>
            <a:ext cx="2833056" cy="671670"/>
            <a:chOff x="0" y="0"/>
            <a:chExt cx="3777408" cy="895560"/>
          </a:xfrm>
        </p:grpSpPr>
        <p:sp>
          <p:nvSpPr>
            <p:cNvPr id="11" name="Freeform 11"/>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3" name="Freeform 13"/>
          <p:cNvSpPr/>
          <p:nvPr/>
        </p:nvSpPr>
        <p:spPr>
          <a:xfrm>
            <a:off x="145701" y="2149757"/>
            <a:ext cx="8648947" cy="2090162"/>
          </a:xfrm>
          <a:custGeom>
            <a:avLst/>
            <a:gdLst/>
            <a:ahLst/>
            <a:cxnLst/>
            <a:rect l="l" t="t" r="r" b="b"/>
            <a:pathLst>
              <a:path w="8648947" h="2090162">
                <a:moveTo>
                  <a:pt x="0" y="0"/>
                </a:moveTo>
                <a:lnTo>
                  <a:pt x="8648947" y="0"/>
                </a:lnTo>
                <a:lnTo>
                  <a:pt x="8648947" y="2090162"/>
                </a:lnTo>
                <a:lnTo>
                  <a:pt x="0" y="20901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45701" y="4355168"/>
            <a:ext cx="4324474" cy="4200028"/>
          </a:xfrm>
          <a:custGeom>
            <a:avLst/>
            <a:gdLst/>
            <a:ahLst/>
            <a:cxnLst/>
            <a:rect l="l" t="t" r="r" b="b"/>
            <a:pathLst>
              <a:path w="4324474" h="4200028">
                <a:moveTo>
                  <a:pt x="0" y="0"/>
                </a:moveTo>
                <a:lnTo>
                  <a:pt x="4324473" y="0"/>
                </a:lnTo>
                <a:lnTo>
                  <a:pt x="4324473" y="4200028"/>
                </a:lnTo>
                <a:lnTo>
                  <a:pt x="0" y="4200028"/>
                </a:lnTo>
                <a:lnTo>
                  <a:pt x="0" y="0"/>
                </a:lnTo>
                <a:close/>
              </a:path>
            </a:pathLst>
          </a:custGeom>
          <a:blipFill>
            <a:blip r:embed="rId12"/>
            <a:stretch>
              <a:fillRect/>
            </a:stretch>
          </a:blipFill>
        </p:spPr>
        <p:txBody>
          <a:bodyPr/>
          <a:lstStyle/>
          <a:p>
            <a:endParaRPr lang="en-US"/>
          </a:p>
        </p:txBody>
      </p:sp>
      <p:sp>
        <p:nvSpPr>
          <p:cNvPr id="15" name="Freeform 15"/>
          <p:cNvSpPr/>
          <p:nvPr/>
        </p:nvSpPr>
        <p:spPr>
          <a:xfrm>
            <a:off x="4470174" y="5646380"/>
            <a:ext cx="12086227" cy="4345199"/>
          </a:xfrm>
          <a:custGeom>
            <a:avLst/>
            <a:gdLst/>
            <a:ahLst/>
            <a:cxnLst/>
            <a:rect l="l" t="t" r="r" b="b"/>
            <a:pathLst>
              <a:path w="12086227" h="4345199">
                <a:moveTo>
                  <a:pt x="0" y="0"/>
                </a:moveTo>
                <a:lnTo>
                  <a:pt x="12086227" y="0"/>
                </a:lnTo>
                <a:lnTo>
                  <a:pt x="12086227" y="4345199"/>
                </a:lnTo>
                <a:lnTo>
                  <a:pt x="0" y="4345199"/>
                </a:lnTo>
                <a:lnTo>
                  <a:pt x="0" y="0"/>
                </a:lnTo>
                <a:close/>
              </a:path>
            </a:pathLst>
          </a:custGeom>
          <a:blipFill>
            <a:blip r:embed="rId13"/>
            <a:stretch>
              <a:fillRect/>
            </a:stretch>
          </a:blipFill>
        </p:spPr>
        <p:txBody>
          <a:bodyPr/>
          <a:lstStyle/>
          <a:p>
            <a:endParaRPr lang="en-US"/>
          </a:p>
        </p:txBody>
      </p:sp>
      <p:sp>
        <p:nvSpPr>
          <p:cNvPr id="16" name="TextBox 16"/>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sp>
        <p:nvSpPr>
          <p:cNvPr id="17" name="TextBox 17"/>
          <p:cNvSpPr txBox="1"/>
          <p:nvPr/>
        </p:nvSpPr>
        <p:spPr>
          <a:xfrm>
            <a:off x="662329" y="2668653"/>
            <a:ext cx="2067755" cy="1133726"/>
          </a:xfrm>
          <a:prstGeom prst="rect">
            <a:avLst/>
          </a:prstGeom>
        </p:spPr>
        <p:txBody>
          <a:bodyPr lIns="0" tIns="0" rIns="0" bIns="0" rtlCol="0" anchor="t">
            <a:spAutoFit/>
          </a:bodyPr>
          <a:lstStyle/>
          <a:p>
            <a:pPr algn="ctr">
              <a:lnSpc>
                <a:spcPts val="4613"/>
              </a:lnSpc>
            </a:pPr>
            <a:r>
              <a:rPr lang="en-US" sz="3096">
                <a:solidFill>
                  <a:srgbClr val="056528"/>
                </a:solidFill>
                <a:latin typeface="Bogart Heavy"/>
              </a:rPr>
              <a:t>Nhiệm vụ 2</a:t>
            </a:r>
          </a:p>
        </p:txBody>
      </p:sp>
      <p:sp>
        <p:nvSpPr>
          <p:cNvPr id="18" name="TextBox 18"/>
          <p:cNvSpPr txBox="1"/>
          <p:nvPr/>
        </p:nvSpPr>
        <p:spPr>
          <a:xfrm>
            <a:off x="2853909" y="2210019"/>
            <a:ext cx="5645662" cy="1598928"/>
          </a:xfrm>
          <a:prstGeom prst="rect">
            <a:avLst/>
          </a:prstGeom>
        </p:spPr>
        <p:txBody>
          <a:bodyPr lIns="0" tIns="0" rIns="0" bIns="0" rtlCol="0" anchor="t">
            <a:spAutoFit/>
          </a:bodyPr>
          <a:lstStyle/>
          <a:p>
            <a:pPr algn="ctr">
              <a:lnSpc>
                <a:spcPts val="3220"/>
              </a:lnSpc>
            </a:pPr>
            <a:r>
              <a:rPr lang="en-US" sz="2300">
                <a:solidFill>
                  <a:srgbClr val="000000"/>
                </a:solidFill>
                <a:latin typeface="DejaVu Serif Bold"/>
              </a:rPr>
              <a:t>Sử dụng phần mềm soạn thảo tạo tờ rơi quảng cáo và tuyển thành viên cho CLB Tin học của trường theo mẫu ở Hình 8a.6.</a:t>
            </a:r>
          </a:p>
        </p:txBody>
      </p:sp>
      <p:sp>
        <p:nvSpPr>
          <p:cNvPr id="19" name="TextBox 19"/>
          <p:cNvSpPr txBox="1"/>
          <p:nvPr/>
        </p:nvSpPr>
        <p:spPr>
          <a:xfrm>
            <a:off x="8943054" y="2288484"/>
            <a:ext cx="856197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a) Khởi động phần mềm và nhập nội dung</a:t>
            </a:r>
          </a:p>
        </p:txBody>
      </p:sp>
      <p:sp>
        <p:nvSpPr>
          <p:cNvPr id="20" name="TextBox 20"/>
          <p:cNvSpPr txBox="1"/>
          <p:nvPr/>
        </p:nvSpPr>
        <p:spPr>
          <a:xfrm>
            <a:off x="8918473" y="2718249"/>
            <a:ext cx="9076968" cy="761997"/>
          </a:xfrm>
          <a:prstGeom prst="rect">
            <a:avLst/>
          </a:prstGeom>
        </p:spPr>
        <p:txBody>
          <a:bodyPr lIns="0" tIns="0" rIns="0" bIns="0" rtlCol="0" anchor="t">
            <a:spAutoFit/>
          </a:bodyPr>
          <a:lstStyle/>
          <a:p>
            <a:pPr marL="0" lvl="0" indent="0" algn="just">
              <a:lnSpc>
                <a:spcPts val="3000"/>
              </a:lnSpc>
              <a:spcBef>
                <a:spcPct val="0"/>
              </a:spcBef>
            </a:pPr>
            <a:r>
              <a:rPr lang="en-US" sz="2000">
                <a:solidFill>
                  <a:srgbClr val="000000"/>
                </a:solidFill>
                <a:latin typeface="DejaVu Serif Bold"/>
              </a:rPr>
              <a:t>- </a:t>
            </a:r>
            <a:r>
              <a:rPr lang="en-US" sz="2000" u="none" strike="noStrike">
                <a:solidFill>
                  <a:srgbClr val="000000"/>
                </a:solidFill>
                <a:latin typeface="DejaVu Serif Bold"/>
              </a:rPr>
              <a:t>Nháy đúp chuột vào biểu tượng phần mềm trên màn hình nền.</a:t>
            </a:r>
          </a:p>
          <a:p>
            <a:pPr marL="0" lvl="0" indent="0" algn="just">
              <a:lnSpc>
                <a:spcPts val="3000"/>
              </a:lnSpc>
              <a:spcBef>
                <a:spcPct val="0"/>
              </a:spcBef>
            </a:pPr>
            <a:r>
              <a:rPr lang="en-US" sz="2000" u="none" strike="noStrike">
                <a:solidFill>
                  <a:srgbClr val="000000"/>
                </a:solidFill>
                <a:latin typeface="DejaVu Serif Bold"/>
              </a:rPr>
              <a:t>- Nhập nội dung văn bản theo mẫu như Hình 8a.5.</a:t>
            </a:r>
          </a:p>
        </p:txBody>
      </p:sp>
      <p:sp>
        <p:nvSpPr>
          <p:cNvPr id="21" name="TextBox 21"/>
          <p:cNvSpPr txBox="1"/>
          <p:nvPr/>
        </p:nvSpPr>
        <p:spPr>
          <a:xfrm>
            <a:off x="3927647" y="4223288"/>
            <a:ext cx="11724769"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b) Thêm ảnh minh họa, thay đổi lớp, thay đổi kích thước ảnh</a:t>
            </a:r>
          </a:p>
        </p:txBody>
      </p:sp>
      <p:sp>
        <p:nvSpPr>
          <p:cNvPr id="22" name="TextBox 22"/>
          <p:cNvSpPr txBox="1"/>
          <p:nvPr/>
        </p:nvSpPr>
        <p:spPr>
          <a:xfrm>
            <a:off x="4470174" y="4746979"/>
            <a:ext cx="12773133" cy="761997"/>
          </a:xfrm>
          <a:prstGeom prst="rect">
            <a:avLst/>
          </a:prstGeom>
        </p:spPr>
        <p:txBody>
          <a:bodyPr lIns="0" tIns="0" rIns="0" bIns="0" rtlCol="0" anchor="t">
            <a:spAutoFit/>
          </a:bodyPr>
          <a:lstStyle/>
          <a:p>
            <a:pPr marL="0" lvl="0" indent="0" algn="just">
              <a:lnSpc>
                <a:spcPts val="3000"/>
              </a:lnSpc>
              <a:spcBef>
                <a:spcPct val="0"/>
              </a:spcBef>
            </a:pPr>
            <a:r>
              <a:rPr lang="en-US" sz="2000" u="none" strike="noStrike">
                <a:solidFill>
                  <a:srgbClr val="000000"/>
                </a:solidFill>
                <a:latin typeface="DejaVu Serif Bold"/>
              </a:rPr>
              <a:t>- Nháy chuột vào đầu đoạn vàn bản để đặt vị trí chèn ảnh, chọn Insert/Picture, chọn tệp ảnh nền rồi chọn OK để chèn ảnh.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2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4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out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15273602" y="1813922"/>
            <a:ext cx="2833056" cy="671670"/>
            <a:chOff x="0" y="0"/>
            <a:chExt cx="3777408" cy="895560"/>
          </a:xfrm>
        </p:grpSpPr>
        <p:sp>
          <p:nvSpPr>
            <p:cNvPr id="11" name="Freeform 11"/>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3" name="Freeform 13"/>
          <p:cNvSpPr/>
          <p:nvPr/>
        </p:nvSpPr>
        <p:spPr>
          <a:xfrm>
            <a:off x="-342793" y="4239919"/>
            <a:ext cx="3518048" cy="3416809"/>
          </a:xfrm>
          <a:custGeom>
            <a:avLst/>
            <a:gdLst/>
            <a:ahLst/>
            <a:cxnLst/>
            <a:rect l="l" t="t" r="r" b="b"/>
            <a:pathLst>
              <a:path w="3518048" h="3416809">
                <a:moveTo>
                  <a:pt x="0" y="0"/>
                </a:moveTo>
                <a:lnTo>
                  <a:pt x="3518048" y="0"/>
                </a:lnTo>
                <a:lnTo>
                  <a:pt x="3518048" y="3416809"/>
                </a:lnTo>
                <a:lnTo>
                  <a:pt x="0" y="3416809"/>
                </a:lnTo>
                <a:lnTo>
                  <a:pt x="0" y="0"/>
                </a:lnTo>
                <a:close/>
              </a:path>
            </a:pathLst>
          </a:custGeom>
          <a:blipFill>
            <a:blip r:embed="rId10"/>
            <a:stretch>
              <a:fillRect/>
            </a:stretch>
          </a:blipFill>
        </p:spPr>
        <p:txBody>
          <a:bodyPr/>
          <a:lstStyle/>
          <a:p>
            <a:endParaRPr lang="en-US"/>
          </a:p>
        </p:txBody>
      </p:sp>
      <p:sp>
        <p:nvSpPr>
          <p:cNvPr id="14" name="Freeform 14"/>
          <p:cNvSpPr/>
          <p:nvPr/>
        </p:nvSpPr>
        <p:spPr>
          <a:xfrm>
            <a:off x="4191022" y="5707380"/>
            <a:ext cx="12086227" cy="4345199"/>
          </a:xfrm>
          <a:custGeom>
            <a:avLst/>
            <a:gdLst/>
            <a:ahLst/>
            <a:cxnLst/>
            <a:rect l="l" t="t" r="r" b="b"/>
            <a:pathLst>
              <a:path w="12086227" h="4345199">
                <a:moveTo>
                  <a:pt x="0" y="0"/>
                </a:moveTo>
                <a:lnTo>
                  <a:pt x="12086227" y="0"/>
                </a:lnTo>
                <a:lnTo>
                  <a:pt x="12086227" y="4345199"/>
                </a:lnTo>
                <a:lnTo>
                  <a:pt x="0" y="4345199"/>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grpSp>
        <p:nvGrpSpPr>
          <p:cNvPr id="16" name="Group 16"/>
          <p:cNvGrpSpPr/>
          <p:nvPr/>
        </p:nvGrpSpPr>
        <p:grpSpPr>
          <a:xfrm>
            <a:off x="304483" y="1966322"/>
            <a:ext cx="7354394" cy="1777312"/>
            <a:chOff x="0" y="0"/>
            <a:chExt cx="9805859" cy="2369749"/>
          </a:xfrm>
        </p:grpSpPr>
        <p:sp>
          <p:nvSpPr>
            <p:cNvPr id="17" name="Freeform 17"/>
            <p:cNvSpPr/>
            <p:nvPr/>
          </p:nvSpPr>
          <p:spPr>
            <a:xfrm>
              <a:off x="0" y="0"/>
              <a:ext cx="9805859" cy="2369749"/>
            </a:xfrm>
            <a:custGeom>
              <a:avLst/>
              <a:gdLst/>
              <a:ahLst/>
              <a:cxnLst/>
              <a:rect l="l" t="t" r="r" b="b"/>
              <a:pathLst>
                <a:path w="9805859" h="2369749">
                  <a:moveTo>
                    <a:pt x="0" y="0"/>
                  </a:moveTo>
                  <a:lnTo>
                    <a:pt x="9805859" y="0"/>
                  </a:lnTo>
                  <a:lnTo>
                    <a:pt x="9805859" y="2369749"/>
                  </a:lnTo>
                  <a:lnTo>
                    <a:pt x="0" y="23697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8"/>
            <p:cNvSpPr txBox="1"/>
            <p:nvPr/>
          </p:nvSpPr>
          <p:spPr>
            <a:xfrm>
              <a:off x="585735" y="609297"/>
              <a:ext cx="2344345" cy="1264386"/>
            </a:xfrm>
            <a:prstGeom prst="rect">
              <a:avLst/>
            </a:prstGeom>
          </p:spPr>
          <p:txBody>
            <a:bodyPr lIns="0" tIns="0" rIns="0" bIns="0" rtlCol="0" anchor="t">
              <a:spAutoFit/>
            </a:bodyPr>
            <a:lstStyle/>
            <a:p>
              <a:pPr algn="ctr">
                <a:lnSpc>
                  <a:spcPts val="3923"/>
                </a:lnSpc>
              </a:pPr>
              <a:r>
                <a:rPr lang="en-US" sz="2633">
                  <a:solidFill>
                    <a:srgbClr val="056528"/>
                  </a:solidFill>
                  <a:latin typeface="Bogart Heavy"/>
                </a:rPr>
                <a:t>Nhiệm vụ 2</a:t>
              </a:r>
            </a:p>
          </p:txBody>
        </p:sp>
        <p:sp>
          <p:nvSpPr>
            <p:cNvPr id="19" name="TextBox 19"/>
            <p:cNvSpPr txBox="1"/>
            <p:nvPr/>
          </p:nvSpPr>
          <p:spPr>
            <a:xfrm>
              <a:off x="3070467" y="85493"/>
              <a:ext cx="6400845" cy="1795637"/>
            </a:xfrm>
            <a:prstGeom prst="rect">
              <a:avLst/>
            </a:prstGeom>
          </p:spPr>
          <p:txBody>
            <a:bodyPr lIns="0" tIns="0" rIns="0" bIns="0" rtlCol="0" anchor="t">
              <a:spAutoFit/>
            </a:bodyPr>
            <a:lstStyle/>
            <a:p>
              <a:pPr algn="ctr">
                <a:lnSpc>
                  <a:spcPts val="2738"/>
                </a:lnSpc>
              </a:pPr>
              <a:r>
                <a:rPr lang="en-US" sz="1955">
                  <a:solidFill>
                    <a:srgbClr val="000000"/>
                  </a:solidFill>
                  <a:latin typeface="DejaVu Serif Bold"/>
                </a:rPr>
                <a:t>Sử dụng phần mềm soạn thảo tạo tờ rơi quảng cáo và tuyển thành viên cho CLB Tin học của trường theo mẫu ở Hình 8a.6.</a:t>
              </a:r>
            </a:p>
          </p:txBody>
        </p:sp>
      </p:grpSp>
      <p:sp>
        <p:nvSpPr>
          <p:cNvPr id="20" name="TextBox 20"/>
          <p:cNvSpPr txBox="1"/>
          <p:nvPr/>
        </p:nvSpPr>
        <p:spPr>
          <a:xfrm>
            <a:off x="7753849" y="2373648"/>
            <a:ext cx="8936281" cy="9055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b) Thêm ảnh minh họa, thay đổi lớp, thay đổi kích thước ảnh</a:t>
            </a:r>
          </a:p>
        </p:txBody>
      </p:sp>
      <p:sp>
        <p:nvSpPr>
          <p:cNvPr id="21" name="TextBox 21"/>
          <p:cNvSpPr txBox="1"/>
          <p:nvPr/>
        </p:nvSpPr>
        <p:spPr>
          <a:xfrm>
            <a:off x="2842817" y="3619503"/>
            <a:ext cx="15263841" cy="2087877"/>
          </a:xfrm>
          <a:prstGeom prst="rect">
            <a:avLst/>
          </a:prstGeom>
        </p:spPr>
        <p:txBody>
          <a:bodyPr lIns="0" tIns="0" rIns="0" bIns="0" rtlCol="0" anchor="t">
            <a:spAutoFit/>
          </a:bodyPr>
          <a:lstStyle/>
          <a:p>
            <a:pPr marL="0" lvl="0" indent="0" algn="just">
              <a:lnSpc>
                <a:spcPts val="3300"/>
              </a:lnSpc>
              <a:spcBef>
                <a:spcPct val="0"/>
              </a:spcBef>
            </a:pPr>
            <a:r>
              <a:rPr lang="en-US" sz="2200">
                <a:solidFill>
                  <a:srgbClr val="000000"/>
                </a:solidFill>
                <a:latin typeface="DejaVu Serif Bold"/>
              </a:rPr>
              <a:t> - Hình ảnh được chèn vào văn bản (ảnh có thể che mất nội dung văn bản hoặc đẩy nội dung văn bản xuống dưới (Hình 8a.9b)). Vì ảnh nền cần nằm dưới văn bản, nên em </a:t>
            </a:r>
            <a:r>
              <a:rPr lang="en-US" sz="2200">
                <a:solidFill>
                  <a:srgbClr val="FF0000"/>
                </a:solidFill>
                <a:latin typeface="DejaVu Serif Bold"/>
              </a:rPr>
              <a:t>nháy chuột chọn ảnh</a:t>
            </a:r>
            <a:r>
              <a:rPr lang="en-US" sz="2200">
                <a:solidFill>
                  <a:srgbClr val="000000"/>
                </a:solidFill>
                <a:latin typeface="DejaVu Serif Bold"/>
              </a:rPr>
              <a:t>, chọn </a:t>
            </a:r>
            <a:r>
              <a:rPr lang="en-US" sz="2200">
                <a:solidFill>
                  <a:srgbClr val="FF0000"/>
                </a:solidFill>
                <a:latin typeface="DejaVu Serif Bold"/>
              </a:rPr>
              <a:t>Format</a:t>
            </a:r>
            <a:r>
              <a:rPr lang="en-US" sz="2200">
                <a:solidFill>
                  <a:srgbClr val="000000"/>
                </a:solidFill>
                <a:latin typeface="DejaVu Serif Bold"/>
              </a:rPr>
              <a:t>. Trong nhóm lệnh </a:t>
            </a:r>
            <a:r>
              <a:rPr lang="en-US" sz="2200">
                <a:solidFill>
                  <a:srgbClr val="FF0000"/>
                </a:solidFill>
                <a:latin typeface="DejaVu Serif Bold"/>
              </a:rPr>
              <a:t>Arrange</a:t>
            </a:r>
            <a:r>
              <a:rPr lang="en-US" sz="2200">
                <a:solidFill>
                  <a:srgbClr val="000000"/>
                </a:solidFill>
                <a:latin typeface="DejaVu Serif Bold"/>
              </a:rPr>
              <a:t>, nháy chuột vào mũi tên bên cạnh lệnh </a:t>
            </a:r>
            <a:r>
              <a:rPr lang="en-US" sz="2200">
                <a:solidFill>
                  <a:srgbClr val="FF0000"/>
                </a:solidFill>
                <a:latin typeface="DejaVu Serif Bold"/>
              </a:rPr>
              <a:t>Wrap Text</a:t>
            </a:r>
            <a:r>
              <a:rPr lang="en-US" sz="2200">
                <a:solidFill>
                  <a:srgbClr val="000000"/>
                </a:solidFill>
                <a:latin typeface="DejaVu Serif Bold"/>
              </a:rPr>
              <a:t> rồi chọn </a:t>
            </a:r>
            <a:r>
              <a:rPr lang="en-US" sz="2200">
                <a:solidFill>
                  <a:srgbClr val="FF0000"/>
                </a:solidFill>
                <a:latin typeface="DejaVu Serif Bold"/>
              </a:rPr>
              <a:t>Behind Text</a:t>
            </a:r>
            <a:r>
              <a:rPr lang="en-US" sz="2200">
                <a:solidFill>
                  <a:srgbClr val="000000"/>
                </a:solidFill>
                <a:latin typeface="DejaVu Serif Bold"/>
              </a:rPr>
              <a:t> để ảnh nẳm ở lớp dưới, văn bản nằm ở lớp trên. Kết quả là văn bản sẽ được đưa lên trên ảnh nền (Hình 8a.9c).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4"/>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7">
              <a:alphaModFix amt="47000"/>
            </a:blip>
            <a:stretch>
              <a:fillRect l="-6773" r="-6773" b="-6914"/>
            </a:stretch>
          </a:blipFill>
        </p:spPr>
        <p:txBody>
          <a:bodyPr/>
          <a:lstStyle/>
          <a:p>
            <a:endParaRPr lang="en-US"/>
          </a:p>
        </p:txBody>
      </p:sp>
      <p:sp>
        <p:nvSpPr>
          <p:cNvPr id="8" name="Freeform 8"/>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15273602" y="1813922"/>
            <a:ext cx="2833056" cy="671670"/>
            <a:chOff x="0" y="0"/>
            <a:chExt cx="3777408" cy="895560"/>
          </a:xfrm>
        </p:grpSpPr>
        <p:sp>
          <p:nvSpPr>
            <p:cNvPr id="11" name="Freeform 11"/>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3" name="Freeform 13"/>
          <p:cNvSpPr/>
          <p:nvPr/>
        </p:nvSpPr>
        <p:spPr>
          <a:xfrm>
            <a:off x="-342793" y="4239919"/>
            <a:ext cx="3518048" cy="3416809"/>
          </a:xfrm>
          <a:custGeom>
            <a:avLst/>
            <a:gdLst/>
            <a:ahLst/>
            <a:cxnLst/>
            <a:rect l="l" t="t" r="r" b="b"/>
            <a:pathLst>
              <a:path w="3518048" h="3416809">
                <a:moveTo>
                  <a:pt x="0" y="0"/>
                </a:moveTo>
                <a:lnTo>
                  <a:pt x="3518048" y="0"/>
                </a:lnTo>
                <a:lnTo>
                  <a:pt x="3518048" y="3416809"/>
                </a:lnTo>
                <a:lnTo>
                  <a:pt x="0" y="3416809"/>
                </a:lnTo>
                <a:lnTo>
                  <a:pt x="0" y="0"/>
                </a:lnTo>
                <a:close/>
              </a:path>
            </a:pathLst>
          </a:custGeom>
          <a:blipFill>
            <a:blip r:embed="rId12"/>
            <a:stretch>
              <a:fillRect/>
            </a:stretch>
          </a:blipFill>
        </p:spPr>
        <p:txBody>
          <a:bodyPr/>
          <a:lstStyle/>
          <a:p>
            <a:endParaRPr lang="en-US"/>
          </a:p>
        </p:txBody>
      </p:sp>
      <p:sp>
        <p:nvSpPr>
          <p:cNvPr id="14" name="Freeform 14"/>
          <p:cNvSpPr/>
          <p:nvPr/>
        </p:nvSpPr>
        <p:spPr>
          <a:xfrm>
            <a:off x="4191022" y="5707380"/>
            <a:ext cx="12086227" cy="4345199"/>
          </a:xfrm>
          <a:custGeom>
            <a:avLst/>
            <a:gdLst/>
            <a:ahLst/>
            <a:cxnLst/>
            <a:rect l="l" t="t" r="r" b="b"/>
            <a:pathLst>
              <a:path w="12086227" h="4345199">
                <a:moveTo>
                  <a:pt x="0" y="0"/>
                </a:moveTo>
                <a:lnTo>
                  <a:pt x="12086227" y="0"/>
                </a:lnTo>
                <a:lnTo>
                  <a:pt x="12086227" y="4345199"/>
                </a:lnTo>
                <a:lnTo>
                  <a:pt x="0" y="4345199"/>
                </a:lnTo>
                <a:lnTo>
                  <a:pt x="0" y="0"/>
                </a:lnTo>
                <a:close/>
              </a:path>
            </a:pathLst>
          </a:custGeom>
          <a:blipFill>
            <a:blip r:embed="rId13"/>
            <a:stretch>
              <a:fillRect/>
            </a:stretch>
          </a:blipFill>
        </p:spPr>
        <p:txBody>
          <a:bodyPr/>
          <a:lstStyle/>
          <a:p>
            <a:endParaRPr lang="en-US"/>
          </a:p>
        </p:txBody>
      </p:sp>
      <p:sp>
        <p:nvSpPr>
          <p:cNvPr id="15" name="TextBox 15"/>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grpSp>
        <p:nvGrpSpPr>
          <p:cNvPr id="16" name="Group 16"/>
          <p:cNvGrpSpPr/>
          <p:nvPr/>
        </p:nvGrpSpPr>
        <p:grpSpPr>
          <a:xfrm>
            <a:off x="304483" y="1966322"/>
            <a:ext cx="7354394" cy="1777312"/>
            <a:chOff x="0" y="0"/>
            <a:chExt cx="9805859" cy="2369749"/>
          </a:xfrm>
        </p:grpSpPr>
        <p:sp>
          <p:nvSpPr>
            <p:cNvPr id="17" name="Freeform 17"/>
            <p:cNvSpPr/>
            <p:nvPr/>
          </p:nvSpPr>
          <p:spPr>
            <a:xfrm>
              <a:off x="0" y="0"/>
              <a:ext cx="9805859" cy="2369749"/>
            </a:xfrm>
            <a:custGeom>
              <a:avLst/>
              <a:gdLst/>
              <a:ahLst/>
              <a:cxnLst/>
              <a:rect l="l" t="t" r="r" b="b"/>
              <a:pathLst>
                <a:path w="9805859" h="2369749">
                  <a:moveTo>
                    <a:pt x="0" y="0"/>
                  </a:moveTo>
                  <a:lnTo>
                    <a:pt x="9805859" y="0"/>
                  </a:lnTo>
                  <a:lnTo>
                    <a:pt x="9805859" y="2369749"/>
                  </a:lnTo>
                  <a:lnTo>
                    <a:pt x="0" y="23697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TextBox 18"/>
            <p:cNvSpPr txBox="1"/>
            <p:nvPr/>
          </p:nvSpPr>
          <p:spPr>
            <a:xfrm>
              <a:off x="585735" y="609297"/>
              <a:ext cx="2344345" cy="1264386"/>
            </a:xfrm>
            <a:prstGeom prst="rect">
              <a:avLst/>
            </a:prstGeom>
          </p:spPr>
          <p:txBody>
            <a:bodyPr lIns="0" tIns="0" rIns="0" bIns="0" rtlCol="0" anchor="t">
              <a:spAutoFit/>
            </a:bodyPr>
            <a:lstStyle/>
            <a:p>
              <a:pPr algn="ctr">
                <a:lnSpc>
                  <a:spcPts val="3923"/>
                </a:lnSpc>
              </a:pPr>
              <a:r>
                <a:rPr lang="en-US" sz="2633">
                  <a:solidFill>
                    <a:srgbClr val="056528"/>
                  </a:solidFill>
                  <a:latin typeface="Bogart Heavy"/>
                </a:rPr>
                <a:t>Nhiệm vụ 2</a:t>
              </a:r>
            </a:p>
          </p:txBody>
        </p:sp>
        <p:sp>
          <p:nvSpPr>
            <p:cNvPr id="19" name="TextBox 19"/>
            <p:cNvSpPr txBox="1"/>
            <p:nvPr/>
          </p:nvSpPr>
          <p:spPr>
            <a:xfrm>
              <a:off x="3070467" y="85493"/>
              <a:ext cx="6400845" cy="1795637"/>
            </a:xfrm>
            <a:prstGeom prst="rect">
              <a:avLst/>
            </a:prstGeom>
          </p:spPr>
          <p:txBody>
            <a:bodyPr lIns="0" tIns="0" rIns="0" bIns="0" rtlCol="0" anchor="t">
              <a:spAutoFit/>
            </a:bodyPr>
            <a:lstStyle/>
            <a:p>
              <a:pPr algn="ctr">
                <a:lnSpc>
                  <a:spcPts val="2738"/>
                </a:lnSpc>
              </a:pPr>
              <a:r>
                <a:rPr lang="en-US" sz="1955">
                  <a:solidFill>
                    <a:srgbClr val="000000"/>
                  </a:solidFill>
                  <a:latin typeface="DejaVu Serif Bold"/>
                </a:rPr>
                <a:t>Sử dụng phần mềm soạn thảo tạo tờ rơi quảng cáo và tuyển thành viên cho CLB Tin học của trường theo mẫu ở Hình 8a.6.</a:t>
              </a:r>
            </a:p>
          </p:txBody>
        </p:sp>
      </p:grpSp>
      <p:sp>
        <p:nvSpPr>
          <p:cNvPr id="20" name="TextBox 20"/>
          <p:cNvSpPr txBox="1"/>
          <p:nvPr/>
        </p:nvSpPr>
        <p:spPr>
          <a:xfrm>
            <a:off x="7753849" y="2373648"/>
            <a:ext cx="8936281" cy="9055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b) Thêm ảnh minh họa, thay đổi lớp, thay đổi kích thước ảnh</a:t>
            </a:r>
          </a:p>
        </p:txBody>
      </p:sp>
      <p:sp>
        <p:nvSpPr>
          <p:cNvPr id="21" name="TextBox 21"/>
          <p:cNvSpPr txBox="1"/>
          <p:nvPr/>
        </p:nvSpPr>
        <p:spPr>
          <a:xfrm>
            <a:off x="2842817" y="3609978"/>
            <a:ext cx="15263841" cy="1998343"/>
          </a:xfrm>
          <a:prstGeom prst="rect">
            <a:avLst/>
          </a:prstGeom>
        </p:spPr>
        <p:txBody>
          <a:bodyPr lIns="0" tIns="0" rIns="0" bIns="0" rtlCol="0" anchor="t">
            <a:spAutoFit/>
          </a:bodyPr>
          <a:lstStyle/>
          <a:p>
            <a:pPr marL="0" lvl="0" indent="0" algn="just">
              <a:lnSpc>
                <a:spcPts val="3900"/>
              </a:lnSpc>
              <a:spcBef>
                <a:spcPct val="0"/>
              </a:spcBef>
            </a:pPr>
            <a:r>
              <a:rPr lang="en-US" sz="2600">
                <a:solidFill>
                  <a:srgbClr val="000000"/>
                </a:solidFill>
                <a:latin typeface="DejaVu Serif Bold"/>
              </a:rPr>
              <a:t>- Bước tiếp theo cần thay đổi vị trí và kích thước ảnh để ảnh phủ hết nền của tờ rơi. Em di chuyển chuột vào </a:t>
            </a:r>
            <a:r>
              <a:rPr lang="en-US" sz="2600">
                <a:solidFill>
                  <a:srgbClr val="FF0000"/>
                </a:solidFill>
                <a:latin typeface="DejaVu Serif Bold"/>
              </a:rPr>
              <a:t>hình vuông nhỏ màu trắng</a:t>
            </a:r>
            <a:r>
              <a:rPr lang="en-US" sz="2600">
                <a:solidFill>
                  <a:srgbClr val="000000"/>
                </a:solidFill>
                <a:latin typeface="DejaVu Serif Bold"/>
              </a:rPr>
              <a:t> nằm ở góc dưới bên phải của ảnh rồi </a:t>
            </a:r>
            <a:r>
              <a:rPr lang="en-US" sz="2600">
                <a:solidFill>
                  <a:srgbClr val="FF0000"/>
                </a:solidFill>
                <a:latin typeface="DejaVu Serif Bold"/>
              </a:rPr>
              <a:t>kéo thả chuột</a:t>
            </a:r>
            <a:r>
              <a:rPr lang="en-US" sz="2600">
                <a:solidFill>
                  <a:srgbClr val="000000"/>
                </a:solidFill>
                <a:latin typeface="DejaVu Serif Bold"/>
              </a:rPr>
              <a:t> để thay đổi kích thước sao cho ảnh nền phủ kín tờ rơi (Hình 8a.9d).</a:t>
            </a:r>
          </a:p>
        </p:txBody>
      </p:sp>
      <p:pic>
        <p:nvPicPr>
          <p:cNvPr id="22" name="buoc_tiep_theo_can_thay_doi_vi_38e9c766-5c57-4a19-88f2-923034519557 (online-audio-converter.com)">
            <a:hlinkClick r:id="" action="ppaction://media"/>
            <a:extLst>
              <a:ext uri="{FF2B5EF4-FFF2-40B4-BE49-F238E27FC236}">
                <a16:creationId xmlns:a16="http://schemas.microsoft.com/office/drawing/2014/main" id="{2FC7409F-1D57-ADEF-3662-82C62160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70202" y="69740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8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2"/>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5">
              <a:alphaModFix amt="47000"/>
            </a:blip>
            <a:stretch>
              <a:fillRect l="-6773" r="-6773" b="-6914"/>
            </a:stretch>
          </a:blipFill>
        </p:spPr>
        <p:txBody>
          <a:bodyPr/>
          <a:lstStyle/>
          <a:p>
            <a:endParaRPr lang="en-US"/>
          </a:p>
        </p:txBody>
      </p:sp>
      <p:sp>
        <p:nvSpPr>
          <p:cNvPr id="8" name="Freeform 8"/>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15273602" y="1813922"/>
            <a:ext cx="2833056" cy="671670"/>
            <a:chOff x="0" y="0"/>
            <a:chExt cx="3777408" cy="895560"/>
          </a:xfrm>
        </p:grpSpPr>
        <p:sp>
          <p:nvSpPr>
            <p:cNvPr id="10" name="Freeform 10"/>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2" name="Freeform 12"/>
          <p:cNvSpPr/>
          <p:nvPr/>
        </p:nvSpPr>
        <p:spPr>
          <a:xfrm>
            <a:off x="-342793" y="4239919"/>
            <a:ext cx="3518048" cy="3416809"/>
          </a:xfrm>
          <a:custGeom>
            <a:avLst/>
            <a:gdLst/>
            <a:ahLst/>
            <a:cxnLst/>
            <a:rect l="l" t="t" r="r" b="b"/>
            <a:pathLst>
              <a:path w="3518048" h="3416809">
                <a:moveTo>
                  <a:pt x="0" y="0"/>
                </a:moveTo>
                <a:lnTo>
                  <a:pt x="3518048" y="0"/>
                </a:lnTo>
                <a:lnTo>
                  <a:pt x="3518048" y="3416809"/>
                </a:lnTo>
                <a:lnTo>
                  <a:pt x="0" y="3416809"/>
                </a:lnTo>
                <a:lnTo>
                  <a:pt x="0" y="0"/>
                </a:lnTo>
                <a:close/>
              </a:path>
            </a:pathLst>
          </a:custGeom>
          <a:blipFill>
            <a:blip r:embed="rId8"/>
            <a:stretch>
              <a:fillRect/>
            </a:stretch>
          </a:blipFill>
        </p:spPr>
        <p:txBody>
          <a:bodyPr/>
          <a:lstStyle/>
          <a:p>
            <a:endParaRPr lang="en-US"/>
          </a:p>
        </p:txBody>
      </p:sp>
      <p:sp>
        <p:nvSpPr>
          <p:cNvPr id="13" name="Freeform 13"/>
          <p:cNvSpPr/>
          <p:nvPr/>
        </p:nvSpPr>
        <p:spPr>
          <a:xfrm>
            <a:off x="3034676" y="3583957"/>
            <a:ext cx="14797542" cy="5674343"/>
          </a:xfrm>
          <a:custGeom>
            <a:avLst/>
            <a:gdLst/>
            <a:ahLst/>
            <a:cxnLst/>
            <a:rect l="l" t="t" r="r" b="b"/>
            <a:pathLst>
              <a:path w="14797542" h="5674343">
                <a:moveTo>
                  <a:pt x="0" y="0"/>
                </a:moveTo>
                <a:lnTo>
                  <a:pt x="14797542" y="0"/>
                </a:lnTo>
                <a:lnTo>
                  <a:pt x="14797542" y="5674343"/>
                </a:lnTo>
                <a:lnTo>
                  <a:pt x="0" y="5674343"/>
                </a:lnTo>
                <a:lnTo>
                  <a:pt x="0" y="0"/>
                </a:lnTo>
                <a:close/>
              </a:path>
            </a:pathLst>
          </a:custGeom>
          <a:blipFill>
            <a:blip r:embed="rId9"/>
            <a:stretch>
              <a:fillRect/>
            </a:stretch>
          </a:blipFill>
        </p:spPr>
        <p:txBody>
          <a:bodyPr/>
          <a:lstStyle/>
          <a:p>
            <a:endParaRPr lang="en-US"/>
          </a:p>
        </p:txBody>
      </p:sp>
      <p:sp>
        <p:nvSpPr>
          <p:cNvPr id="14" name="Freeform 14"/>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5" name="Group 15"/>
          <p:cNvGrpSpPr/>
          <p:nvPr/>
        </p:nvGrpSpPr>
        <p:grpSpPr>
          <a:xfrm>
            <a:off x="304483" y="1966322"/>
            <a:ext cx="7354394" cy="1777312"/>
            <a:chOff x="0" y="0"/>
            <a:chExt cx="9805859" cy="2369749"/>
          </a:xfrm>
        </p:grpSpPr>
        <p:sp>
          <p:nvSpPr>
            <p:cNvPr id="16" name="Freeform 16"/>
            <p:cNvSpPr/>
            <p:nvPr/>
          </p:nvSpPr>
          <p:spPr>
            <a:xfrm>
              <a:off x="0" y="0"/>
              <a:ext cx="9805859" cy="2369749"/>
            </a:xfrm>
            <a:custGeom>
              <a:avLst/>
              <a:gdLst/>
              <a:ahLst/>
              <a:cxnLst/>
              <a:rect l="l" t="t" r="r" b="b"/>
              <a:pathLst>
                <a:path w="9805859" h="2369749">
                  <a:moveTo>
                    <a:pt x="0" y="0"/>
                  </a:moveTo>
                  <a:lnTo>
                    <a:pt x="9805859" y="0"/>
                  </a:lnTo>
                  <a:lnTo>
                    <a:pt x="9805859" y="2369749"/>
                  </a:lnTo>
                  <a:lnTo>
                    <a:pt x="0" y="23697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585735" y="609297"/>
              <a:ext cx="2344345" cy="1264386"/>
            </a:xfrm>
            <a:prstGeom prst="rect">
              <a:avLst/>
            </a:prstGeom>
          </p:spPr>
          <p:txBody>
            <a:bodyPr lIns="0" tIns="0" rIns="0" bIns="0" rtlCol="0" anchor="t">
              <a:spAutoFit/>
            </a:bodyPr>
            <a:lstStyle/>
            <a:p>
              <a:pPr algn="ctr">
                <a:lnSpc>
                  <a:spcPts val="3923"/>
                </a:lnSpc>
              </a:pPr>
              <a:r>
                <a:rPr lang="en-US" sz="2633">
                  <a:solidFill>
                    <a:srgbClr val="056528"/>
                  </a:solidFill>
                  <a:latin typeface="Bogart Heavy"/>
                </a:rPr>
                <a:t>Nhiệm vụ 2</a:t>
              </a:r>
            </a:p>
          </p:txBody>
        </p:sp>
        <p:sp>
          <p:nvSpPr>
            <p:cNvPr id="18" name="TextBox 18"/>
            <p:cNvSpPr txBox="1"/>
            <p:nvPr/>
          </p:nvSpPr>
          <p:spPr>
            <a:xfrm>
              <a:off x="3070467" y="85493"/>
              <a:ext cx="6400845" cy="1795637"/>
            </a:xfrm>
            <a:prstGeom prst="rect">
              <a:avLst/>
            </a:prstGeom>
          </p:spPr>
          <p:txBody>
            <a:bodyPr lIns="0" tIns="0" rIns="0" bIns="0" rtlCol="0" anchor="t">
              <a:spAutoFit/>
            </a:bodyPr>
            <a:lstStyle/>
            <a:p>
              <a:pPr algn="ctr">
                <a:lnSpc>
                  <a:spcPts val="2738"/>
                </a:lnSpc>
              </a:pPr>
              <a:r>
                <a:rPr lang="en-US" sz="1955">
                  <a:solidFill>
                    <a:srgbClr val="000000"/>
                  </a:solidFill>
                  <a:latin typeface="DejaVu Serif Bold"/>
                </a:rPr>
                <a:t>Sử dụng phần mềm soạn thảo tạo tờ rơi quảng cáo và tuyển thành viên cho CLB Tin học của trường theo mẫu ở Hình 8a.6.</a:t>
              </a:r>
            </a:p>
          </p:txBody>
        </p:sp>
      </p:grpSp>
      <p:sp>
        <p:nvSpPr>
          <p:cNvPr id="19" name="TextBox 19"/>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sp>
        <p:nvSpPr>
          <p:cNvPr id="20" name="TextBox 20"/>
          <p:cNvSpPr txBox="1"/>
          <p:nvPr/>
        </p:nvSpPr>
        <p:spPr>
          <a:xfrm>
            <a:off x="7753849" y="2373648"/>
            <a:ext cx="9314118"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c) Thêm, thay đổi màu các đối tượng hình đồ họa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067967" y="0"/>
            <a:ext cx="1305845" cy="1356722"/>
          </a:xfrm>
          <a:custGeom>
            <a:avLst/>
            <a:gdLst/>
            <a:ahLst/>
            <a:cxnLst/>
            <a:rect l="l" t="t" r="r" b="b"/>
            <a:pathLst>
              <a:path w="1305845" h="1356722">
                <a:moveTo>
                  <a:pt x="0" y="1356722"/>
                </a:moveTo>
                <a:lnTo>
                  <a:pt x="1305845" y="1356722"/>
                </a:lnTo>
                <a:lnTo>
                  <a:pt x="1305845" y="0"/>
                </a:lnTo>
                <a:lnTo>
                  <a:pt x="0" y="0"/>
                </a:lnTo>
                <a:lnTo>
                  <a:pt x="0" y="1356722"/>
                </a:lnTo>
                <a:close/>
              </a:path>
            </a:pathLst>
          </a:custGeom>
          <a:blipFill>
            <a:blip r:embed="rId6"/>
            <a:stretch>
              <a:fillRect/>
            </a:stretch>
          </a:blipFill>
        </p:spPr>
        <p:txBody>
          <a:bodyPr/>
          <a:lstStyle/>
          <a:p>
            <a:endParaRPr lang="en-US"/>
          </a:p>
        </p:txBody>
      </p:sp>
      <p:sp>
        <p:nvSpPr>
          <p:cNvPr id="3" name="TextBox 3"/>
          <p:cNvSpPr txBox="1"/>
          <p:nvPr/>
        </p:nvSpPr>
        <p:spPr>
          <a:xfrm>
            <a:off x="594872" y="-79375"/>
            <a:ext cx="16664428" cy="676277"/>
          </a:xfrm>
          <a:prstGeom prst="rect">
            <a:avLst/>
          </a:prstGeom>
        </p:spPr>
        <p:txBody>
          <a:bodyPr lIns="0" tIns="0" rIns="0" bIns="0" rtlCol="0" anchor="t">
            <a:spAutoFit/>
          </a:bodyPr>
          <a:lstStyle/>
          <a:p>
            <a:pPr marL="0" lvl="0" indent="0" algn="ctr">
              <a:lnSpc>
                <a:spcPts val="5999"/>
              </a:lnSpc>
              <a:spcBef>
                <a:spcPct val="0"/>
              </a:spcBef>
            </a:pPr>
            <a:r>
              <a:rPr lang="en-US" sz="2999">
                <a:solidFill>
                  <a:srgbClr val="233DFF"/>
                </a:solidFill>
                <a:latin typeface="Bogart Heavy"/>
              </a:rPr>
              <a:t>BÀI 8a. LÀM VIỆC VỚI DANH SÁCH DẠNG LIỆT KÊ VÀ HÌNH ẢNH TRONG VĂN BẢN</a:t>
            </a:r>
          </a:p>
        </p:txBody>
      </p:sp>
      <p:grpSp>
        <p:nvGrpSpPr>
          <p:cNvPr id="4" name="Group 4"/>
          <p:cNvGrpSpPr/>
          <p:nvPr/>
        </p:nvGrpSpPr>
        <p:grpSpPr>
          <a:xfrm>
            <a:off x="6308843" y="596901"/>
            <a:ext cx="4641586" cy="610610"/>
            <a:chOff x="0" y="0"/>
            <a:chExt cx="6188782" cy="814146"/>
          </a:xfrm>
        </p:grpSpPr>
        <p:sp>
          <p:nvSpPr>
            <p:cNvPr id="5" name="Freeform 5"/>
            <p:cNvSpPr/>
            <p:nvPr/>
          </p:nvSpPr>
          <p:spPr>
            <a:xfrm>
              <a:off x="3094391" y="0"/>
              <a:ext cx="3094391" cy="814146"/>
            </a:xfrm>
            <a:custGeom>
              <a:avLst/>
              <a:gdLst/>
              <a:ahLst/>
              <a:cxnLst/>
              <a:rect l="l" t="t" r="r" b="b"/>
              <a:pathLst>
                <a:path w="3094391" h="814146">
                  <a:moveTo>
                    <a:pt x="0" y="0"/>
                  </a:moveTo>
                  <a:lnTo>
                    <a:pt x="3094391" y="0"/>
                  </a:lnTo>
                  <a:lnTo>
                    <a:pt x="3094391" y="814146"/>
                  </a:lnTo>
                  <a:lnTo>
                    <a:pt x="0" y="814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0" y="0"/>
              <a:ext cx="3094391" cy="814146"/>
            </a:xfrm>
            <a:custGeom>
              <a:avLst/>
              <a:gdLst/>
              <a:ahLst/>
              <a:cxnLst/>
              <a:rect l="l" t="t" r="r" b="b"/>
              <a:pathLst>
                <a:path w="3094391" h="814146">
                  <a:moveTo>
                    <a:pt x="3094391" y="0"/>
                  </a:moveTo>
                  <a:lnTo>
                    <a:pt x="0" y="0"/>
                  </a:lnTo>
                  <a:lnTo>
                    <a:pt x="0" y="814146"/>
                  </a:lnTo>
                  <a:lnTo>
                    <a:pt x="3094391" y="814146"/>
                  </a:lnTo>
                  <a:lnTo>
                    <a:pt x="309439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7" name="Freeform 7"/>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9">
              <a:alphaModFix amt="47000"/>
            </a:blip>
            <a:stretch>
              <a:fillRect l="-6773" r="-6773" b="-6914"/>
            </a:stretch>
          </a:blipFill>
        </p:spPr>
        <p:txBody>
          <a:bodyPr/>
          <a:lstStyle/>
          <a:p>
            <a:endParaRPr lang="en-US"/>
          </a:p>
        </p:txBody>
      </p:sp>
      <p:sp>
        <p:nvSpPr>
          <p:cNvPr id="8" name="Freeform 8"/>
          <p:cNvSpPr/>
          <p:nvPr/>
        </p:nvSpPr>
        <p:spPr>
          <a:xfrm>
            <a:off x="0" y="9320465"/>
            <a:ext cx="1210797" cy="998907"/>
          </a:xfrm>
          <a:custGeom>
            <a:avLst/>
            <a:gdLst/>
            <a:ahLst/>
            <a:cxnLst/>
            <a:rect l="l" t="t" r="r" b="b"/>
            <a:pathLst>
              <a:path w="1210797" h="998907">
                <a:moveTo>
                  <a:pt x="0" y="0"/>
                </a:moveTo>
                <a:lnTo>
                  <a:pt x="1210797" y="0"/>
                </a:lnTo>
                <a:lnTo>
                  <a:pt x="1210797" y="998908"/>
                </a:lnTo>
                <a:lnTo>
                  <a:pt x="0" y="998908"/>
                </a:lnTo>
                <a:lnTo>
                  <a:pt x="0" y="0"/>
                </a:lnTo>
                <a:close/>
              </a:path>
            </a:pathLst>
          </a:custGeom>
          <a:blipFill>
            <a:blip r:embed="rId10"/>
            <a:stretch>
              <a:fillRect/>
            </a:stretch>
          </a:blipFill>
        </p:spPr>
        <p:txBody>
          <a:bodyPr/>
          <a:lstStyle/>
          <a:p>
            <a:endParaRPr lang="en-US"/>
          </a:p>
        </p:txBody>
      </p:sp>
      <p:grpSp>
        <p:nvGrpSpPr>
          <p:cNvPr id="9" name="Group 9"/>
          <p:cNvGrpSpPr/>
          <p:nvPr/>
        </p:nvGrpSpPr>
        <p:grpSpPr>
          <a:xfrm>
            <a:off x="15273602" y="1813922"/>
            <a:ext cx="2833056" cy="671670"/>
            <a:chOff x="0" y="0"/>
            <a:chExt cx="3777408" cy="895560"/>
          </a:xfrm>
        </p:grpSpPr>
        <p:sp>
          <p:nvSpPr>
            <p:cNvPr id="10" name="Freeform 10"/>
            <p:cNvSpPr/>
            <p:nvPr/>
          </p:nvSpPr>
          <p:spPr>
            <a:xfrm>
              <a:off x="0" y="0"/>
              <a:ext cx="3777408" cy="895560"/>
            </a:xfrm>
            <a:custGeom>
              <a:avLst/>
              <a:gdLst/>
              <a:ahLst/>
              <a:cxnLst/>
              <a:rect l="l" t="t" r="r" b="b"/>
              <a:pathLst>
                <a:path w="3777408" h="895560">
                  <a:moveTo>
                    <a:pt x="0" y="0"/>
                  </a:moveTo>
                  <a:lnTo>
                    <a:pt x="3777408" y="0"/>
                  </a:lnTo>
                  <a:lnTo>
                    <a:pt x="3777408" y="895560"/>
                  </a:lnTo>
                  <a:lnTo>
                    <a:pt x="0" y="895560"/>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352246" y="47625"/>
              <a:ext cx="3326916" cy="525395"/>
            </a:xfrm>
            <a:prstGeom prst="rect">
              <a:avLst/>
            </a:prstGeom>
          </p:spPr>
          <p:txBody>
            <a:bodyPr lIns="0" tIns="0" rIns="0" bIns="0" rtlCol="0" anchor="t">
              <a:spAutoFit/>
            </a:bodyPr>
            <a:lstStyle/>
            <a:p>
              <a:pPr algn="ctr">
                <a:lnSpc>
                  <a:spcPts val="3421"/>
                </a:lnSpc>
              </a:pPr>
              <a:r>
                <a:rPr lang="en-US" sz="2296">
                  <a:solidFill>
                    <a:srgbClr val="FFFFFF"/>
                  </a:solidFill>
                  <a:latin typeface="Bogart Heavy"/>
                </a:rPr>
                <a:t>Hướng dẫn</a:t>
              </a:r>
            </a:p>
          </p:txBody>
        </p:sp>
      </p:grpSp>
      <p:sp>
        <p:nvSpPr>
          <p:cNvPr id="12" name="Freeform 12"/>
          <p:cNvSpPr/>
          <p:nvPr/>
        </p:nvSpPr>
        <p:spPr>
          <a:xfrm>
            <a:off x="16690130" y="8697170"/>
            <a:ext cx="1597870" cy="1622203"/>
          </a:xfrm>
          <a:custGeom>
            <a:avLst/>
            <a:gdLst/>
            <a:ahLst/>
            <a:cxnLst/>
            <a:rect l="l" t="t" r="r" b="b"/>
            <a:pathLst>
              <a:path w="1597870" h="1622203">
                <a:moveTo>
                  <a:pt x="0" y="0"/>
                </a:moveTo>
                <a:lnTo>
                  <a:pt x="1597870" y="0"/>
                </a:lnTo>
                <a:lnTo>
                  <a:pt x="1597870" y="1622203"/>
                </a:lnTo>
                <a:lnTo>
                  <a:pt x="0" y="1622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594872" y="1299572"/>
            <a:ext cx="13439180" cy="514349"/>
          </a:xfrm>
          <a:prstGeom prst="rect">
            <a:avLst/>
          </a:prstGeom>
        </p:spPr>
        <p:txBody>
          <a:bodyPr lIns="0" tIns="0" rIns="0" bIns="0" rtlCol="0" anchor="t">
            <a:spAutoFit/>
          </a:bodyPr>
          <a:lstStyle/>
          <a:p>
            <a:pPr algn="just">
              <a:lnSpc>
                <a:spcPts val="4200"/>
              </a:lnSpc>
            </a:pPr>
            <a:r>
              <a:rPr lang="en-US" sz="3000">
                <a:solidFill>
                  <a:srgbClr val="008020"/>
                </a:solidFill>
                <a:latin typeface="Paytone One"/>
              </a:rPr>
              <a:t>3. THỰC HÀNH: TẠO SẢN PHẨM LÀ VĂN BẢN PHỤC VỤ NHU CẦU THỰC TẾ </a:t>
            </a:r>
          </a:p>
        </p:txBody>
      </p:sp>
      <p:sp>
        <p:nvSpPr>
          <p:cNvPr id="14" name="TextBox 14"/>
          <p:cNvSpPr txBox="1"/>
          <p:nvPr/>
        </p:nvSpPr>
        <p:spPr>
          <a:xfrm>
            <a:off x="855457" y="1909172"/>
            <a:ext cx="9314118" cy="448308"/>
          </a:xfrm>
          <a:prstGeom prst="rect">
            <a:avLst/>
          </a:prstGeom>
        </p:spPr>
        <p:txBody>
          <a:bodyPr lIns="0" tIns="0" rIns="0" bIns="0" rtlCol="0" anchor="t">
            <a:spAutoFit/>
          </a:bodyPr>
          <a:lstStyle/>
          <a:p>
            <a:pPr algn="just">
              <a:lnSpc>
                <a:spcPts val="3640"/>
              </a:lnSpc>
            </a:pPr>
            <a:r>
              <a:rPr lang="en-US" sz="2600">
                <a:solidFill>
                  <a:srgbClr val="7F171B"/>
                </a:solidFill>
                <a:latin typeface="DejaVu Serif Bold"/>
              </a:rPr>
              <a:t>c) Thêm, thay đổi màu các đối tượng hình đồ họa</a:t>
            </a:r>
          </a:p>
        </p:txBody>
      </p:sp>
      <p:sp>
        <p:nvSpPr>
          <p:cNvPr id="15" name="TextBox 15"/>
          <p:cNvSpPr txBox="1"/>
          <p:nvPr/>
        </p:nvSpPr>
        <p:spPr>
          <a:xfrm>
            <a:off x="997716" y="2552267"/>
            <a:ext cx="16723174" cy="992503"/>
          </a:xfrm>
          <a:prstGeom prst="rect">
            <a:avLst/>
          </a:prstGeom>
        </p:spPr>
        <p:txBody>
          <a:bodyPr lIns="0" tIns="0" rIns="0" bIns="0" rtlCol="0" anchor="t">
            <a:spAutoFit/>
          </a:bodyPr>
          <a:lstStyle/>
          <a:p>
            <a:pPr marL="0" lvl="0" indent="0" algn="just">
              <a:lnSpc>
                <a:spcPts val="3900"/>
              </a:lnSpc>
              <a:spcBef>
                <a:spcPct val="0"/>
              </a:spcBef>
            </a:pPr>
            <a:r>
              <a:rPr lang="en-US" sz="2600">
                <a:solidFill>
                  <a:srgbClr val="000000"/>
                </a:solidFill>
                <a:latin typeface="DejaVu Serif Bold"/>
              </a:rPr>
              <a:t>- Để đổi màu cho đối tượng đồ họa, em chọn đối tượng, chọn </a:t>
            </a:r>
            <a:r>
              <a:rPr lang="en-US" sz="2600">
                <a:solidFill>
                  <a:srgbClr val="FF0000"/>
                </a:solidFill>
                <a:latin typeface="DejaVu Serif Bold"/>
              </a:rPr>
              <a:t>Format</a:t>
            </a:r>
            <a:r>
              <a:rPr lang="en-US" sz="2600">
                <a:solidFill>
                  <a:srgbClr val="000000"/>
                </a:solidFill>
                <a:latin typeface="DejaVu Serif Bold"/>
              </a:rPr>
              <a:t>, trong nhóm lệnh </a:t>
            </a:r>
            <a:r>
              <a:rPr lang="en-US" sz="2600">
                <a:solidFill>
                  <a:srgbClr val="FF0000"/>
                </a:solidFill>
                <a:latin typeface="DejaVu Serif Bold"/>
              </a:rPr>
              <a:t>Shape Styles</a:t>
            </a:r>
            <a:r>
              <a:rPr lang="en-US" sz="2600">
                <a:solidFill>
                  <a:srgbClr val="000000"/>
                </a:solidFill>
                <a:latin typeface="DejaVu Serif Bold"/>
              </a:rPr>
              <a:t>, nháy chuột vào mũi tên bên cạnh lệnh </a:t>
            </a:r>
            <a:r>
              <a:rPr lang="en-US" sz="2600">
                <a:solidFill>
                  <a:srgbClr val="FF0000"/>
                </a:solidFill>
                <a:latin typeface="DejaVu Serif Bold"/>
              </a:rPr>
              <a:t>Shape Fill</a:t>
            </a:r>
            <a:r>
              <a:rPr lang="en-US" sz="2600">
                <a:solidFill>
                  <a:srgbClr val="000000"/>
                </a:solidFill>
                <a:latin typeface="DejaVu Serif Bold"/>
              </a:rPr>
              <a:t>. Chọn màu vàng.</a:t>
            </a:r>
          </a:p>
        </p:txBody>
      </p:sp>
      <p:sp>
        <p:nvSpPr>
          <p:cNvPr id="16" name="TextBox 16"/>
          <p:cNvSpPr txBox="1"/>
          <p:nvPr/>
        </p:nvSpPr>
        <p:spPr>
          <a:xfrm>
            <a:off x="946928" y="3856462"/>
            <a:ext cx="16773962" cy="1495423"/>
          </a:xfrm>
          <a:prstGeom prst="rect">
            <a:avLst/>
          </a:prstGeom>
        </p:spPr>
        <p:txBody>
          <a:bodyPr lIns="0" tIns="0" rIns="0" bIns="0" rtlCol="0" anchor="t">
            <a:spAutoFit/>
          </a:bodyPr>
          <a:lstStyle/>
          <a:p>
            <a:pPr marL="0" lvl="0" indent="0" algn="just">
              <a:lnSpc>
                <a:spcPts val="3900"/>
              </a:lnSpc>
              <a:spcBef>
                <a:spcPct val="0"/>
              </a:spcBef>
            </a:pPr>
            <a:r>
              <a:rPr lang="en-US" sz="2600" u="none" strike="noStrike">
                <a:solidFill>
                  <a:srgbClr val="000000"/>
                </a:solidFill>
                <a:latin typeface="DejaVu Serif Bold"/>
              </a:rPr>
              <a:t>Lưu ý: Nếu muốn thay đổi hình ảnh làm nền cho tờ rơi hay mẫu hình đồ hoạ khác, em nháy chuột chọn hình ảnh, hình đồ hoạ rồi nhấn phím </a:t>
            </a:r>
            <a:r>
              <a:rPr lang="en-US" sz="2600" u="none" strike="noStrike">
                <a:solidFill>
                  <a:srgbClr val="FF0000"/>
                </a:solidFill>
                <a:latin typeface="DejaVu Serif Bold"/>
              </a:rPr>
              <a:t>Delete</a:t>
            </a:r>
            <a:r>
              <a:rPr lang="en-US" sz="2600" u="none" strike="noStrike">
                <a:solidFill>
                  <a:srgbClr val="000000"/>
                </a:solidFill>
                <a:latin typeface="DejaVu Serif Bold"/>
              </a:rPr>
              <a:t>. Tiếp theo, thực hiện lại các bước để chèn thêm hình ảnh, hình đồ hoạ mới.</a:t>
            </a:r>
          </a:p>
        </p:txBody>
      </p:sp>
      <p:sp>
        <p:nvSpPr>
          <p:cNvPr id="17" name="TextBox 17"/>
          <p:cNvSpPr txBox="1"/>
          <p:nvPr/>
        </p:nvSpPr>
        <p:spPr>
          <a:xfrm>
            <a:off x="855457" y="5570959"/>
            <a:ext cx="8140303" cy="448308"/>
          </a:xfrm>
          <a:prstGeom prst="rect">
            <a:avLst/>
          </a:prstGeom>
        </p:spPr>
        <p:txBody>
          <a:bodyPr lIns="0" tIns="0" rIns="0" bIns="0" rtlCol="0" anchor="t">
            <a:spAutoFit/>
          </a:bodyPr>
          <a:lstStyle/>
          <a:p>
            <a:pPr marL="0" lvl="0" indent="0" algn="just">
              <a:lnSpc>
                <a:spcPts val="3640"/>
              </a:lnSpc>
              <a:spcBef>
                <a:spcPct val="0"/>
              </a:spcBef>
            </a:pPr>
            <a:r>
              <a:rPr lang="en-US" sz="2600" u="none" strike="noStrike">
                <a:solidFill>
                  <a:srgbClr val="7F171B"/>
                </a:solidFill>
                <a:latin typeface="DejaVu Serif Bold"/>
              </a:rPr>
              <a:t>d) Chỉnh sửa vị trí và màu sắc các đối tượng</a:t>
            </a:r>
          </a:p>
        </p:txBody>
      </p:sp>
      <p:sp>
        <p:nvSpPr>
          <p:cNvPr id="18" name="TextBox 18"/>
          <p:cNvSpPr txBox="1"/>
          <p:nvPr/>
        </p:nvSpPr>
        <p:spPr>
          <a:xfrm>
            <a:off x="946928" y="6209768"/>
            <a:ext cx="16773962" cy="2501263"/>
          </a:xfrm>
          <a:prstGeom prst="rect">
            <a:avLst/>
          </a:prstGeom>
        </p:spPr>
        <p:txBody>
          <a:bodyPr lIns="0" tIns="0" rIns="0" bIns="0" rtlCol="0" anchor="t">
            <a:spAutoFit/>
          </a:bodyPr>
          <a:lstStyle/>
          <a:p>
            <a:pPr marL="0" lvl="0" indent="0" algn="just">
              <a:lnSpc>
                <a:spcPts val="3900"/>
              </a:lnSpc>
              <a:spcBef>
                <a:spcPct val="0"/>
              </a:spcBef>
            </a:pPr>
            <a:r>
              <a:rPr lang="en-US" sz="2600" u="none" strike="noStrike">
                <a:solidFill>
                  <a:srgbClr val="000000"/>
                </a:solidFill>
                <a:latin typeface="DejaVu Serif Bold"/>
              </a:rPr>
              <a:t>Em cần chỉnh sửa vị trí dòng chữ “TUYỂN THÀNH VIÊN” vào đúng hình cầu trên hình nền, đổi màu chữ đen thành vàng. Chỉnh sửa màu sắc và vị trí các đối tượng văn bản khác sao cho đúng theo mẫu.</a:t>
            </a:r>
          </a:p>
          <a:p>
            <a:pPr marL="0" lvl="0" indent="0" algn="just">
              <a:lnSpc>
                <a:spcPts val="3900"/>
              </a:lnSpc>
              <a:spcBef>
                <a:spcPct val="0"/>
              </a:spcBef>
            </a:pPr>
            <a:r>
              <a:rPr lang="en-US" sz="2600" u="none" strike="noStrike">
                <a:solidFill>
                  <a:srgbClr val="000000"/>
                </a:solidFill>
                <a:latin typeface="DejaVu Serif Bold"/>
              </a:rPr>
              <a:t>Chèn thêm hình ảnh vào góc trên bên phải để hoàn thiện tờ rơi. Để đặt được hình ảnh vào đúng vị trí, sau khi chèn em chọn </a:t>
            </a:r>
            <a:r>
              <a:rPr lang="en-US" sz="2600" u="none" strike="noStrike">
                <a:solidFill>
                  <a:srgbClr val="FF0000"/>
                </a:solidFill>
                <a:latin typeface="DejaVu Serif Bold"/>
              </a:rPr>
              <a:t>Format/Arrange/Wrap Text</a:t>
            </a:r>
            <a:r>
              <a:rPr lang="en-US" sz="2600" u="none" strike="noStrike">
                <a:solidFill>
                  <a:srgbClr val="000000"/>
                </a:solidFill>
                <a:latin typeface="DejaVu Serif Bold"/>
              </a:rPr>
              <a:t> rồi chọn </a:t>
            </a:r>
            <a:r>
              <a:rPr lang="en-US" sz="2600" u="none" strike="noStrike">
                <a:solidFill>
                  <a:srgbClr val="FF0000"/>
                </a:solidFill>
                <a:latin typeface="DejaVu Serif Bold"/>
              </a:rPr>
              <a:t>Square</a:t>
            </a:r>
            <a:r>
              <a:rPr lang="en-US" sz="2600" u="none" strike="noStrike">
                <a:solidFill>
                  <a:srgbClr val="000000"/>
                </a:solidFill>
                <a:latin typeface="DejaVu Serif Bold"/>
              </a:rPr>
              <a:t>.</a:t>
            </a:r>
          </a:p>
        </p:txBody>
      </p:sp>
      <p:sp>
        <p:nvSpPr>
          <p:cNvPr id="19" name="TextBox 19"/>
          <p:cNvSpPr txBox="1"/>
          <p:nvPr/>
        </p:nvSpPr>
        <p:spPr>
          <a:xfrm>
            <a:off x="855457" y="8763019"/>
            <a:ext cx="2016919" cy="448308"/>
          </a:xfrm>
          <a:prstGeom prst="rect">
            <a:avLst/>
          </a:prstGeom>
        </p:spPr>
        <p:txBody>
          <a:bodyPr lIns="0" tIns="0" rIns="0" bIns="0" rtlCol="0" anchor="t">
            <a:spAutoFit/>
          </a:bodyPr>
          <a:lstStyle/>
          <a:p>
            <a:pPr marL="0" lvl="0" indent="0" algn="just">
              <a:lnSpc>
                <a:spcPts val="3640"/>
              </a:lnSpc>
              <a:spcBef>
                <a:spcPct val="0"/>
              </a:spcBef>
            </a:pPr>
            <a:r>
              <a:rPr lang="en-US" sz="2600" u="none" strike="noStrike">
                <a:solidFill>
                  <a:srgbClr val="7F171B"/>
                </a:solidFill>
                <a:latin typeface="DejaVu Serif Bold"/>
              </a:rPr>
              <a:t>e)  Lưu tệp</a:t>
            </a:r>
          </a:p>
        </p:txBody>
      </p:sp>
      <p:sp>
        <p:nvSpPr>
          <p:cNvPr id="20" name="TextBox 20"/>
          <p:cNvSpPr txBox="1"/>
          <p:nvPr/>
        </p:nvSpPr>
        <p:spPr>
          <a:xfrm>
            <a:off x="2414063" y="9230377"/>
            <a:ext cx="11997094" cy="489583"/>
          </a:xfrm>
          <a:prstGeom prst="rect">
            <a:avLst/>
          </a:prstGeom>
        </p:spPr>
        <p:txBody>
          <a:bodyPr lIns="0" tIns="0" rIns="0" bIns="0" rtlCol="0" anchor="t">
            <a:spAutoFit/>
          </a:bodyPr>
          <a:lstStyle/>
          <a:p>
            <a:pPr marL="0" lvl="0" indent="0" algn="just">
              <a:lnSpc>
                <a:spcPts val="3900"/>
              </a:lnSpc>
              <a:spcBef>
                <a:spcPct val="0"/>
              </a:spcBef>
            </a:pPr>
            <a:r>
              <a:rPr lang="en-US" sz="2600" u="none" strike="noStrike">
                <a:solidFill>
                  <a:srgbClr val="000000"/>
                </a:solidFill>
                <a:latin typeface="DejaVu Serif Bold"/>
              </a:rPr>
              <a:t>Chọn </a:t>
            </a:r>
            <a:r>
              <a:rPr lang="en-US" sz="2600" u="none" strike="noStrike">
                <a:solidFill>
                  <a:srgbClr val="FF0000"/>
                </a:solidFill>
                <a:latin typeface="DejaVu Serif Bold"/>
              </a:rPr>
              <a:t>File/Save</a:t>
            </a:r>
            <a:r>
              <a:rPr lang="en-US" sz="2600" u="none" strike="noStrike">
                <a:solidFill>
                  <a:srgbClr val="000000"/>
                </a:solidFill>
                <a:latin typeface="DejaVu Serif Bold"/>
              </a:rPr>
              <a:t> để lưu tệp văn bản với tên </a:t>
            </a:r>
            <a:r>
              <a:rPr lang="en-US" sz="2600" u="none" strike="noStrike">
                <a:solidFill>
                  <a:srgbClr val="FF0000"/>
                </a:solidFill>
                <a:latin typeface="DejaVu Serif Bold"/>
              </a:rPr>
              <a:t>TuyenThanhVien.docx</a:t>
            </a:r>
            <a:r>
              <a:rPr lang="en-US" sz="2600" u="none" strike="noStrike">
                <a:solidFill>
                  <a:srgbClr val="000000"/>
                </a:solidFill>
                <a:latin typeface="DejaVu Serif Bold"/>
              </a:rPr>
              <a:t>.</a:t>
            </a:r>
          </a:p>
        </p:txBody>
      </p:sp>
      <p:pic>
        <p:nvPicPr>
          <p:cNvPr id="21" name="de_doi_mau_cho_doi_tuong_do_ho_b081cb9a-6612-43af-adf5-39aeb222c72c (online-audio-converter.com)">
            <a:hlinkClick r:id="" action="ppaction://media"/>
            <a:extLst>
              <a:ext uri="{FF2B5EF4-FFF2-40B4-BE49-F238E27FC236}">
                <a16:creationId xmlns:a16="http://schemas.microsoft.com/office/drawing/2014/main" id="{B13DD7CB-CD23-DEA3-D9B6-52B5A58E65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89292" y="2324685"/>
            <a:ext cx="487363" cy="487363"/>
          </a:xfrm>
          <a:prstGeom prst="rect">
            <a:avLst/>
          </a:prstGeom>
        </p:spPr>
      </p:pic>
      <p:pic>
        <p:nvPicPr>
          <p:cNvPr id="22" name="em_can_chinh_sua_vi_tri_dong_c_5676cfc2-8cb5-4f84-80cf-3677ba0c5047 (online-audio-converter.com)">
            <a:hlinkClick r:id="" action="ppaction://media"/>
            <a:extLst>
              <a:ext uri="{FF2B5EF4-FFF2-40B4-BE49-F238E27FC236}">
                <a16:creationId xmlns:a16="http://schemas.microsoft.com/office/drawing/2014/main" id="{75397055-60C7-89E4-0D49-1073BB3C2F5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804040" y="983200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663" fill="hold"/>
                                        <p:tgtEl>
                                          <p:spTgt spid="21"/>
                                        </p:tgtEl>
                                      </p:cBhvr>
                                    </p:cmd>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Scale>
                                      <p:cBhvr>
                                        <p:cTn id="32" dur="1000" decel="50000" fill="hold">
                                          <p:stCondLst>
                                            <p:cond delay="0"/>
                                          </p:stCondLst>
                                        </p:cTn>
                                        <p:tgtEl>
                                          <p:spTgt spid="1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8">
                                            <p:txEl>
                                              <p:pRg st="0" end="0"/>
                                            </p:txEl>
                                          </p:spTgt>
                                        </p:tgtEl>
                                        <p:attrNameLst>
                                          <p:attrName>ppt_x</p:attrName>
                                          <p:attrName>ppt_y</p:attrName>
                                        </p:attrNameLst>
                                      </p:cBhvr>
                                    </p:animMotion>
                                    <p:animEffect transition="in" filter="fade">
                                      <p:cBhvr>
                                        <p:cTn id="34" dur="10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Scale>
                                      <p:cBhvr>
                                        <p:cTn id="39" dur="1000" decel="50000" fill="hold">
                                          <p:stCondLst>
                                            <p:cond delay="0"/>
                                          </p:stCondLst>
                                        </p:cTn>
                                        <p:tgtEl>
                                          <p:spTgt spid="1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8">
                                            <p:txEl>
                                              <p:pRg st="1" end="1"/>
                                            </p:txEl>
                                          </p:spTgt>
                                        </p:tgtEl>
                                        <p:attrNameLst>
                                          <p:attrName>ppt_x</p:attrName>
                                          <p:attrName>ppt_y</p:attrName>
                                        </p:attrNameLst>
                                      </p:cBhvr>
                                    </p:animMotion>
                                    <p:animEffect transition="in" filter="fade">
                                      <p:cBhvr>
                                        <p:cTn id="41" dur="1000"/>
                                        <p:tgtEl>
                                          <p:spTgt spid="1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3039" fill="hold"/>
                                        <p:tgtEl>
                                          <p:spTgt spid="22"/>
                                        </p:tgtEl>
                                      </p:cBhvr>
                                    </p:cmd>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1"/>
                </p:tgtEl>
              </p:cMediaNode>
            </p:audio>
            <p:audio>
              <p:cMediaNode vol="80000">
                <p:cTn id="59" fill="hold" display="0">
                  <p:stCondLst>
                    <p:cond delay="indefinite"/>
                  </p:stCondLst>
                  <p:endCondLst>
                    <p:cond evt="onStopAudio" delay="0">
                      <p:tgtEl>
                        <p:sldTgt/>
                      </p:tgtEl>
                    </p:cond>
                  </p:endCondLst>
                </p:cTn>
                <p:tgtEl>
                  <p:spTgt spid="22"/>
                </p:tgtEl>
              </p:cMediaNode>
            </p:audio>
          </p:childTnLst>
        </p:cTn>
      </p:par>
    </p:tnLst>
    <p:bldLst>
      <p:bldP spid="15" grpId="0"/>
      <p:bldP spid="16" grpId="0"/>
      <p:bldP spid="17" grpId="0"/>
      <p:bldP spid="18" grpId="0" uiExpand="1" build="p"/>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1372</Words>
  <Application>Microsoft Office PowerPoint</Application>
  <PresentationFormat>Custom</PresentationFormat>
  <Paragraphs>78</Paragraphs>
  <Slides>11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Paytone One</vt:lpstr>
      <vt:lpstr>Arial</vt:lpstr>
      <vt:lpstr>DejaVu Serif Bold</vt:lpstr>
      <vt:lpstr>Bogart Heavy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8a. LÀM VIỆC VỚI DANH SÁCH</dc:title>
  <dc:creator>Admin</dc:creator>
  <cp:lastModifiedBy>admin</cp:lastModifiedBy>
  <cp:revision>6</cp:revision>
  <dcterms:created xsi:type="dcterms:W3CDTF">2006-08-16T00:00:00Z</dcterms:created>
  <dcterms:modified xsi:type="dcterms:W3CDTF">2024-04-02T14:29:32Z</dcterms:modified>
  <dc:identifier>DAF2SDXalgE</dc:identifier>
</cp:coreProperties>
</file>