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7"/>
  </p:notesMasterIdLst>
  <p:sldIdLst>
    <p:sldId id="3323" r:id="rId2"/>
    <p:sldId id="3101" r:id="rId3"/>
    <p:sldId id="3137" r:id="rId4"/>
    <p:sldId id="3320" r:id="rId5"/>
    <p:sldId id="3138" r:id="rId6"/>
    <p:sldId id="3321" r:id="rId7"/>
    <p:sldId id="3322" r:id="rId8"/>
    <p:sldId id="3148" r:id="rId9"/>
    <p:sldId id="3139" r:id="rId10"/>
    <p:sldId id="3136" r:id="rId11"/>
    <p:sldId id="3149" r:id="rId12"/>
    <p:sldId id="3150" r:id="rId13"/>
    <p:sldId id="3151" r:id="rId14"/>
    <p:sldId id="3147" r:id="rId15"/>
    <p:sldId id="28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677C"/>
    <a:srgbClr val="FF3399"/>
    <a:srgbClr val="0998D7"/>
    <a:srgbClr val="F18105"/>
    <a:srgbClr val="0000FF"/>
    <a:srgbClr val="FCBB75"/>
    <a:srgbClr val="0C6D39"/>
    <a:srgbClr val="ED3376"/>
    <a:srgbClr val="00918A"/>
    <a:srgbClr val="C2E2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97" autoAdjust="0"/>
    <p:restoredTop sz="94660"/>
  </p:normalViewPr>
  <p:slideViewPr>
    <p:cSldViewPr snapToGrid="0">
      <p:cViewPr varScale="1">
        <p:scale>
          <a:sx n="73" d="100"/>
          <a:sy n="73" d="100"/>
        </p:scale>
        <p:origin x="49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22/09/2023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7618075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6.jpe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emf"/><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7C8D2E1-81FD-4254-B75A-A7FE8D916632}"/>
              </a:ext>
            </a:extLst>
          </p:cNvPr>
          <p:cNvPicPr>
            <a:picLocks noChangeAspect="1"/>
          </p:cNvPicPr>
          <p:nvPr userDrawn="1"/>
        </p:nvPicPr>
        <p:blipFill rotWithShape="1">
          <a:blip r:embed="rId2"/>
          <a:srcRect r="868"/>
          <a:stretch/>
        </p:blipFill>
        <p:spPr>
          <a:xfrm>
            <a:off x="0" y="0"/>
            <a:ext cx="12192000" cy="6858000"/>
          </a:xfrm>
          <a:prstGeom prst="rect">
            <a:avLst/>
          </a:prstGeom>
        </p:spPr>
      </p:pic>
      <p:sp>
        <p:nvSpPr>
          <p:cNvPr id="5" name="Rectangle: Diagonal Corners Rounded 4">
            <a:extLst>
              <a:ext uri="{FF2B5EF4-FFF2-40B4-BE49-F238E27FC236}">
                <a16:creationId xmlns:a16="http://schemas.microsoft.com/office/drawing/2014/main" id="{F271E19D-841E-469E-958F-AD5A7E90F8BB}"/>
              </a:ext>
            </a:extLst>
          </p:cNvPr>
          <p:cNvSpPr/>
          <p:nvPr userDrawn="1"/>
        </p:nvSpPr>
        <p:spPr>
          <a:xfrm>
            <a:off x="236375" y="228600"/>
            <a:ext cx="11719249" cy="6400800"/>
          </a:xfrm>
          <a:prstGeom prst="round2DiagRect">
            <a:avLst>
              <a:gd name="adj1" fmla="val 5476"/>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7FCD921-8FD6-4674-B47D-E6291CBA789B}"/>
              </a:ext>
            </a:extLst>
          </p:cNvPr>
          <p:cNvPicPr>
            <a:picLocks noChangeAspect="1"/>
          </p:cNvPicPr>
          <p:nvPr userDrawn="1"/>
        </p:nvPicPr>
        <p:blipFill>
          <a:blip r:embed="rId3"/>
          <a:stretch>
            <a:fillRect/>
          </a:stretch>
        </p:blipFill>
        <p:spPr>
          <a:xfrm>
            <a:off x="11295235" y="283866"/>
            <a:ext cx="589731" cy="520622"/>
          </a:xfrm>
          <a:prstGeom prst="rect">
            <a:avLst/>
          </a:prstGeom>
        </p:spPr>
      </p:pic>
      <p:pic>
        <p:nvPicPr>
          <p:cNvPr id="7" name="Picture 6">
            <a:extLst>
              <a:ext uri="{FF2B5EF4-FFF2-40B4-BE49-F238E27FC236}">
                <a16:creationId xmlns:a16="http://schemas.microsoft.com/office/drawing/2014/main" id="{C9BA255E-1E6C-4596-8CAD-67CE4A1C592F}"/>
              </a:ext>
            </a:extLst>
          </p:cNvPr>
          <p:cNvPicPr>
            <a:picLocks noChangeAspect="1"/>
          </p:cNvPicPr>
          <p:nvPr userDrawn="1"/>
        </p:nvPicPr>
        <p:blipFill>
          <a:blip r:embed="rId4">
            <a:extLst>
              <a:ext uri="{BEBA8EAE-BF5A-486C-A8C5-ECC9F3942E4B}">
                <a14:imgProps xmlns:a14="http://schemas.microsoft.com/office/drawing/2010/main">
                  <a14:imgLayer r:embed="rId5">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11523983" y="20407"/>
            <a:ext cx="632267" cy="208193"/>
          </a:xfrm>
          <a:prstGeom prst="rect">
            <a:avLst/>
          </a:prstGeom>
        </p:spPr>
      </p:pic>
    </p:spTree>
    <p:extLst>
      <p:ext uri="{BB962C8B-B14F-4D97-AF65-F5344CB8AC3E}">
        <p14:creationId xmlns:p14="http://schemas.microsoft.com/office/powerpoint/2010/main" val="21474940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a:extLst>
              <a:ext uri="{FF2B5EF4-FFF2-40B4-BE49-F238E27FC236}">
                <a16:creationId xmlns:a16="http://schemas.microsoft.com/office/drawing/2014/main" id="{98C32674-8B0B-4A16-BA70-6C2CD890B228}"/>
              </a:ext>
            </a:extLst>
          </p:cNvPr>
          <p:cNvPicPr>
            <a:picLocks noChangeAspect="1"/>
          </p:cNvPicPr>
          <p:nvPr userDrawn="1"/>
        </p:nvPicPr>
        <p:blipFill>
          <a:blip r:embed="rId5">
            <a:extLst>
              <a:ext uri="{BEBA8EAE-BF5A-486C-A8C5-ECC9F3942E4B}">
                <a14:imgProps xmlns:a14="http://schemas.microsoft.com/office/drawing/2010/main">
                  <a14:imgLayer r:embed="rId6">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37946735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descr="A picture containing icon&#10;&#10;Description automatically generated">
            <a:extLst>
              <a:ext uri="{FF2B5EF4-FFF2-40B4-BE49-F238E27FC236}">
                <a16:creationId xmlns:a16="http://schemas.microsoft.com/office/drawing/2014/main" id="{8A9C3291-6F02-4968-972D-98E51A26216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589203" y="5288973"/>
            <a:ext cx="1256433" cy="1256433"/>
          </a:xfrm>
          <a:prstGeom prst="rect">
            <a:avLst/>
          </a:prstGeom>
        </p:spPr>
      </p:pic>
      <p:pic>
        <p:nvPicPr>
          <p:cNvPr id="7" name="Picture 6">
            <a:extLst>
              <a:ext uri="{FF2B5EF4-FFF2-40B4-BE49-F238E27FC236}">
                <a16:creationId xmlns:a16="http://schemas.microsoft.com/office/drawing/2014/main" id="{2C754DA5-A8B1-47C6-91BC-8EE486452E58}"/>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305573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9" name="Picture 8" descr="A picture containing toy, vector graphics, doll&#10;&#10;Description automatically generated">
            <a:extLst>
              <a:ext uri="{FF2B5EF4-FFF2-40B4-BE49-F238E27FC236}">
                <a16:creationId xmlns:a16="http://schemas.microsoft.com/office/drawing/2014/main" id="{9177DC3B-5747-449F-8020-0C394E86E21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281697" y="4174916"/>
            <a:ext cx="2524990" cy="2524990"/>
          </a:xfrm>
          <a:prstGeom prst="rect">
            <a:avLst/>
          </a:prstGeom>
        </p:spPr>
      </p:pic>
      <p:pic>
        <p:nvPicPr>
          <p:cNvPr id="6" name="Picture 5">
            <a:extLst>
              <a:ext uri="{FF2B5EF4-FFF2-40B4-BE49-F238E27FC236}">
                <a16:creationId xmlns:a16="http://schemas.microsoft.com/office/drawing/2014/main" id="{0D3D1195-218E-4222-A5DA-70726D4831D9}"/>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7117874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6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000">
                                          <p:cBhvr additive="base">
                                            <p:cTn id="7" dur="750" fill="hold"/>
                                            <p:tgtEl>
                                              <p:spTgt spid="9"/>
                                            </p:tgtEl>
                                            <p:attrNameLst>
                                              <p:attrName>ppt_x</p:attrName>
                                            </p:attrNameLst>
                                          </p:cBhvr>
                                          <p:tavLst>
                                            <p:tav tm="0">
                                              <p:val>
                                                <p:strVal val="1+#ppt_w/2"/>
                                              </p:val>
                                            </p:tav>
                                            <p:tav tm="100000">
                                              <p:val>
                                                <p:strVal val="#ppt_x"/>
                                              </p:val>
                                            </p:tav>
                                          </p:tavLst>
                                        </p:anim>
                                        <p:anim calcmode="lin" valueType="num" p14:bounceEnd="66000">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1+#ppt_w/2"/>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grpSp>
        <p:nvGrpSpPr>
          <p:cNvPr id="6" name="Group 5">
            <a:extLst>
              <a:ext uri="{FF2B5EF4-FFF2-40B4-BE49-F238E27FC236}">
                <a16:creationId xmlns:a16="http://schemas.microsoft.com/office/drawing/2014/main" id="{2C18A811-DE77-4C32-9E2D-64F132EA7AF0}"/>
              </a:ext>
            </a:extLst>
          </p:cNvPr>
          <p:cNvGrpSpPr/>
          <p:nvPr userDrawn="1"/>
        </p:nvGrpSpPr>
        <p:grpSpPr>
          <a:xfrm>
            <a:off x="135255" y="15198"/>
            <a:ext cx="11894186" cy="6825343"/>
            <a:chOff x="217756" y="65357"/>
            <a:chExt cx="11993313" cy="6473286"/>
          </a:xfrm>
          <a:noFill/>
        </p:grpSpPr>
        <p:sp>
          <p:nvSpPr>
            <p:cNvPr id="7" name="Rectangle: Rounded Corners 6">
              <a:extLst>
                <a:ext uri="{FF2B5EF4-FFF2-40B4-BE49-F238E27FC236}">
                  <a16:creationId xmlns:a16="http://schemas.microsoft.com/office/drawing/2014/main" id="{9CB2999E-0BA1-4C89-A59F-8A54F4BE306E}"/>
                </a:ext>
              </a:extLst>
            </p:cNvPr>
            <p:cNvSpPr/>
            <p:nvPr/>
          </p:nvSpPr>
          <p:spPr>
            <a:xfrm>
              <a:off x="472134" y="220134"/>
              <a:ext cx="11738935" cy="6163734"/>
            </a:xfrm>
            <a:custGeom>
              <a:avLst/>
              <a:gdLst>
                <a:gd name="connsiteX0" fmla="*/ 0 w 11738935"/>
                <a:gd name="connsiteY0" fmla="*/ 1027310 h 6163734"/>
                <a:gd name="connsiteX1" fmla="*/ 1027310 w 11738935"/>
                <a:gd name="connsiteY1" fmla="*/ 0 h 6163734"/>
                <a:gd name="connsiteX2" fmla="*/ 10711625 w 11738935"/>
                <a:gd name="connsiteY2" fmla="*/ 0 h 6163734"/>
                <a:gd name="connsiteX3" fmla="*/ 11738935 w 11738935"/>
                <a:gd name="connsiteY3" fmla="*/ 1027310 h 6163734"/>
                <a:gd name="connsiteX4" fmla="*/ 11738935 w 11738935"/>
                <a:gd name="connsiteY4" fmla="*/ 5136424 h 6163734"/>
                <a:gd name="connsiteX5" fmla="*/ 10711625 w 11738935"/>
                <a:gd name="connsiteY5" fmla="*/ 6163734 h 6163734"/>
                <a:gd name="connsiteX6" fmla="*/ 1027310 w 11738935"/>
                <a:gd name="connsiteY6" fmla="*/ 6163734 h 6163734"/>
                <a:gd name="connsiteX7" fmla="*/ 0 w 11738935"/>
                <a:gd name="connsiteY7" fmla="*/ 5136424 h 6163734"/>
                <a:gd name="connsiteX8" fmla="*/ 0 w 11738935"/>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8935" h="6163734" fill="none" extrusionOk="0">
                  <a:moveTo>
                    <a:pt x="0" y="1027310"/>
                  </a:moveTo>
                  <a:cubicBezTo>
                    <a:pt x="74804" y="461661"/>
                    <a:pt x="395065" y="66048"/>
                    <a:pt x="1027310" y="0"/>
                  </a:cubicBezTo>
                  <a:cubicBezTo>
                    <a:pt x="4837526" y="-149292"/>
                    <a:pt x="6070245" y="-15801"/>
                    <a:pt x="10711625" y="0"/>
                  </a:cubicBezTo>
                  <a:cubicBezTo>
                    <a:pt x="11268774" y="43553"/>
                    <a:pt x="11820856" y="457479"/>
                    <a:pt x="11738935" y="1027310"/>
                  </a:cubicBezTo>
                  <a:cubicBezTo>
                    <a:pt x="11666246" y="1764727"/>
                    <a:pt x="11830899" y="3092001"/>
                    <a:pt x="11738935" y="5136424"/>
                  </a:cubicBezTo>
                  <a:cubicBezTo>
                    <a:pt x="11703695" y="5706754"/>
                    <a:pt x="11268353" y="6170046"/>
                    <a:pt x="10711625" y="6163734"/>
                  </a:cubicBezTo>
                  <a:cubicBezTo>
                    <a:pt x="6031130" y="6133955"/>
                    <a:pt x="4424824" y="6071973"/>
                    <a:pt x="1027310" y="6163734"/>
                  </a:cubicBezTo>
                  <a:cubicBezTo>
                    <a:pt x="469192" y="6148488"/>
                    <a:pt x="-45324" y="5718171"/>
                    <a:pt x="0" y="5136424"/>
                  </a:cubicBezTo>
                  <a:cubicBezTo>
                    <a:pt x="-30974" y="4677568"/>
                    <a:pt x="-62159" y="3054072"/>
                    <a:pt x="0" y="1027310"/>
                  </a:cubicBezTo>
                  <a:close/>
                </a:path>
                <a:path w="11738935" h="6163734" stroke="0" extrusionOk="0">
                  <a:moveTo>
                    <a:pt x="0" y="1027310"/>
                  </a:moveTo>
                  <a:cubicBezTo>
                    <a:pt x="-32305" y="467790"/>
                    <a:pt x="535297" y="-74531"/>
                    <a:pt x="1027310" y="0"/>
                  </a:cubicBezTo>
                  <a:cubicBezTo>
                    <a:pt x="5849419" y="28352"/>
                    <a:pt x="8079587" y="106290"/>
                    <a:pt x="10711625" y="0"/>
                  </a:cubicBezTo>
                  <a:cubicBezTo>
                    <a:pt x="11349642" y="-66416"/>
                    <a:pt x="11718134" y="418924"/>
                    <a:pt x="11738935" y="1027310"/>
                  </a:cubicBezTo>
                  <a:cubicBezTo>
                    <a:pt x="11619338" y="2267528"/>
                    <a:pt x="11577927" y="4307684"/>
                    <a:pt x="11738935" y="5136424"/>
                  </a:cubicBezTo>
                  <a:cubicBezTo>
                    <a:pt x="11789297" y="5648271"/>
                    <a:pt x="11224653" y="6130587"/>
                    <a:pt x="10711625" y="6163734"/>
                  </a:cubicBezTo>
                  <a:cubicBezTo>
                    <a:pt x="9604187" y="6046505"/>
                    <a:pt x="2381048" y="6131497"/>
                    <a:pt x="1027310" y="6163734"/>
                  </a:cubicBezTo>
                  <a:cubicBezTo>
                    <a:pt x="475657" y="6078151"/>
                    <a:pt x="-41870" y="5752482"/>
                    <a:pt x="0" y="5136424"/>
                  </a:cubicBezTo>
                  <a:cubicBezTo>
                    <a:pt x="-57225" y="4632224"/>
                    <a:pt x="130478" y="2856224"/>
                    <a:pt x="0" y="1027310"/>
                  </a:cubicBezTo>
                  <a:close/>
                </a:path>
              </a:pathLst>
            </a:custGeom>
            <a:solidFill>
              <a:schemeClr val="bg1"/>
            </a:solidFill>
            <a:ln w="57150">
              <a:solidFill>
                <a:srgbClr val="A3A901"/>
              </a:solidFill>
              <a:extLst>
                <a:ext uri="{C807C97D-BFC1-408E-A445-0C87EB9F89A2}">
                  <ask:lineSketchStyleProps xmlns:ask="http://schemas.microsoft.com/office/drawing/2018/sketchyshapes" xmln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9" name="Rectangle: Rounded Corners 8">
              <a:extLst>
                <a:ext uri="{FF2B5EF4-FFF2-40B4-BE49-F238E27FC236}">
                  <a16:creationId xmlns:a16="http://schemas.microsoft.com/office/drawing/2014/main" id="{8B57871C-7653-40D9-881B-8AD5E6D85701}"/>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rgbClr val="F2D670"/>
              </a:solidFill>
              <a:extLst>
                <a:ext uri="{C807C97D-BFC1-408E-A445-0C87EB9F89A2}">
                  <ask:lineSketchStyleProps xmlns:ask="http://schemas.microsoft.com/office/drawing/2018/sketchyshapes" xmln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0" name="Oval 9">
              <a:extLst>
                <a:ext uri="{FF2B5EF4-FFF2-40B4-BE49-F238E27FC236}">
                  <a16:creationId xmlns:a16="http://schemas.microsoft.com/office/drawing/2014/main" id="{D411FB22-5166-4936-BC07-4E607039B275}"/>
                </a:ext>
              </a:extLst>
            </p:cNvPr>
            <p:cNvSpPr/>
            <p:nvPr/>
          </p:nvSpPr>
          <p:spPr>
            <a:xfrm>
              <a:off x="11284753" y="6074315"/>
              <a:ext cx="309553" cy="309553"/>
            </a:xfrm>
            <a:prstGeom prst="ellipse">
              <a:avLst/>
            </a:prstGeom>
            <a:solidFill>
              <a:srgbClr val="F89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1" name="Oval 10">
              <a:extLst>
                <a:ext uri="{FF2B5EF4-FFF2-40B4-BE49-F238E27FC236}">
                  <a16:creationId xmlns:a16="http://schemas.microsoft.com/office/drawing/2014/main" id="{7E4A763F-F403-4B7C-80F8-8C9FFF0BCBD8}"/>
                </a:ext>
              </a:extLst>
            </p:cNvPr>
            <p:cNvSpPr/>
            <p:nvPr/>
          </p:nvSpPr>
          <p:spPr>
            <a:xfrm>
              <a:off x="11824248" y="807775"/>
              <a:ext cx="309553" cy="309553"/>
            </a:xfrm>
            <a:prstGeom prst="ellipse">
              <a:avLst/>
            </a:prstGeom>
            <a:solidFill>
              <a:srgbClr val="A3A901"/>
            </a:solidFill>
            <a:ln>
              <a:solidFill>
                <a:srgbClr val="A3A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2" name="Oval 11">
              <a:extLst>
                <a:ext uri="{FF2B5EF4-FFF2-40B4-BE49-F238E27FC236}">
                  <a16:creationId xmlns:a16="http://schemas.microsoft.com/office/drawing/2014/main" id="{A230B091-3795-4736-B507-FB3D584C99B5}"/>
                </a:ext>
              </a:extLst>
            </p:cNvPr>
            <p:cNvSpPr/>
            <p:nvPr/>
          </p:nvSpPr>
          <p:spPr>
            <a:xfrm>
              <a:off x="217756" y="966907"/>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3" name="Oval 12">
              <a:extLst>
                <a:ext uri="{FF2B5EF4-FFF2-40B4-BE49-F238E27FC236}">
                  <a16:creationId xmlns:a16="http://schemas.microsoft.com/office/drawing/2014/main" id="{155B6E81-4FFA-414A-A5D4-38B9D77F9156}"/>
                </a:ext>
              </a:extLst>
            </p:cNvPr>
            <p:cNvSpPr/>
            <p:nvPr/>
          </p:nvSpPr>
          <p:spPr>
            <a:xfrm>
              <a:off x="802603" y="6074314"/>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4" name="Oval 13">
              <a:extLst>
                <a:ext uri="{FF2B5EF4-FFF2-40B4-BE49-F238E27FC236}">
                  <a16:creationId xmlns:a16="http://schemas.microsoft.com/office/drawing/2014/main" id="{E2CA32BB-4998-4F83-9EBB-E2B72CA98F3D}"/>
                </a:ext>
              </a:extLst>
            </p:cNvPr>
            <p:cNvSpPr/>
            <p:nvPr/>
          </p:nvSpPr>
          <p:spPr>
            <a:xfrm>
              <a:off x="4184438" y="65357"/>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5" name="Oval 14">
              <a:extLst>
                <a:ext uri="{FF2B5EF4-FFF2-40B4-BE49-F238E27FC236}">
                  <a16:creationId xmlns:a16="http://schemas.microsoft.com/office/drawing/2014/main" id="{B2F78BA3-2706-4830-800A-6821A19AC792}"/>
                </a:ext>
              </a:extLst>
            </p:cNvPr>
            <p:cNvSpPr/>
            <p:nvPr/>
          </p:nvSpPr>
          <p:spPr>
            <a:xfrm>
              <a:off x="7980920" y="6229090"/>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6" name="Oval 15">
              <a:extLst>
                <a:ext uri="{FF2B5EF4-FFF2-40B4-BE49-F238E27FC236}">
                  <a16:creationId xmlns:a16="http://schemas.microsoft.com/office/drawing/2014/main" id="{1638BB94-6CDF-4792-B0E7-56C600D94BD2}"/>
                </a:ext>
              </a:extLst>
            </p:cNvPr>
            <p:cNvSpPr/>
            <p:nvPr/>
          </p:nvSpPr>
          <p:spPr>
            <a:xfrm>
              <a:off x="267677" y="860323"/>
              <a:ext cx="204457" cy="204457"/>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pic>
        <p:nvPicPr>
          <p:cNvPr id="17" name="Picture 16">
            <a:extLst>
              <a:ext uri="{FF2B5EF4-FFF2-40B4-BE49-F238E27FC236}">
                <a16:creationId xmlns:a16="http://schemas.microsoft.com/office/drawing/2014/main" id="{EE173351-2319-4C54-A582-6CAD67FEC188}"/>
              </a:ext>
            </a:extLst>
          </p:cNvPr>
          <p:cNvPicPr>
            <a:picLocks noChangeAspect="1"/>
          </p:cNvPicPr>
          <p:nvPr userDrawn="1"/>
        </p:nvPicPr>
        <p:blipFill>
          <a:blip r:embed="rId4"/>
          <a:stretch>
            <a:fillRect/>
          </a:stretch>
        </p:blipFill>
        <p:spPr>
          <a:xfrm>
            <a:off x="10644478" y="657318"/>
            <a:ext cx="932605" cy="823316"/>
          </a:xfrm>
          <a:prstGeom prst="rect">
            <a:avLst/>
          </a:prstGeom>
        </p:spPr>
      </p:pic>
      <p:pic>
        <p:nvPicPr>
          <p:cNvPr id="18" name="Picture 17">
            <a:extLst>
              <a:ext uri="{FF2B5EF4-FFF2-40B4-BE49-F238E27FC236}">
                <a16:creationId xmlns:a16="http://schemas.microsoft.com/office/drawing/2014/main" id="{CA8D1C36-56A8-43C3-B713-18F36105BA39}"/>
              </a:ext>
            </a:extLst>
          </p:cNvPr>
          <p:cNvPicPr>
            <a:picLocks noChangeAspect="1"/>
          </p:cNvPicPr>
          <p:nvPr userDrawn="1"/>
        </p:nvPicPr>
        <p:blipFill>
          <a:blip r:embed="rId5"/>
          <a:stretch>
            <a:fillRect/>
          </a:stretch>
        </p:blipFill>
        <p:spPr>
          <a:xfrm rot="20806844">
            <a:off x="693828" y="5450610"/>
            <a:ext cx="1111380" cy="1090410"/>
          </a:xfrm>
          <a:prstGeom prst="rect">
            <a:avLst/>
          </a:prstGeom>
        </p:spPr>
      </p:pic>
    </p:spTree>
    <p:extLst>
      <p:ext uri="{BB962C8B-B14F-4D97-AF65-F5344CB8AC3E}">
        <p14:creationId xmlns:p14="http://schemas.microsoft.com/office/powerpoint/2010/main" val="27547417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2000">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14:bounceEnd="62000">
                                          <p:cBhvr additive="base">
                                            <p:cTn id="7" dur="1000" fill="hold"/>
                                            <p:tgtEl>
                                              <p:spTgt spid="18"/>
                                            </p:tgtEl>
                                            <p:attrNameLst>
                                              <p:attrName>ppt_x</p:attrName>
                                            </p:attrNameLst>
                                          </p:cBhvr>
                                          <p:tavLst>
                                            <p:tav tm="0">
                                              <p:val>
                                                <p:strVal val="1+#ppt_w/2"/>
                                              </p:val>
                                            </p:tav>
                                            <p:tav tm="100000">
                                              <p:val>
                                                <p:strVal val="#ppt_x"/>
                                              </p:val>
                                            </p:tav>
                                          </p:tavLst>
                                        </p:anim>
                                        <p:anim calcmode="lin" valueType="num" p14:bounceEnd="62000">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1+#ppt_w/2"/>
                                              </p:val>
                                            </p:tav>
                                            <p:tav tm="100000">
                                              <p:val>
                                                <p:strVal val="#ppt_x"/>
                                              </p:val>
                                            </p:tav>
                                          </p:tavLst>
                                        </p:anim>
                                        <p:anim calcmode="lin" valueType="num">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8" r:id="rId2"/>
    <p:sldLayoutId id="2147483759" r:id="rId3"/>
    <p:sldLayoutId id="2147483754" r:id="rId4"/>
    <p:sldLayoutId id="2147483757" r:id="rId5"/>
    <p:sldLayoutId id="2147483756" r:id="rId6"/>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5.png"/><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417" y="3249041"/>
            <a:ext cx="8418009" cy="646331"/>
          </a:xfrm>
          <a:prstGeom prst="rect">
            <a:avLst/>
          </a:prstGeom>
          <a:solidFill>
            <a:schemeClr val="bg1"/>
          </a:solidFill>
        </p:spPr>
        <p:txBody>
          <a:bodyPr wrap="none" lIns="91440" tIns="45720" rIns="91440" bIns="45720">
            <a:spAutoFit/>
          </a:bodyPr>
          <a:lstStyle/>
          <a:p>
            <a:pPr algn="ctr"/>
            <a:r>
              <a:rPr lang="en-US" sz="3600" b="1" dirty="0" smtClean="0">
                <a:ln w="22225">
                  <a:solidFill>
                    <a:schemeClr val="accent2"/>
                  </a:solidFill>
                  <a:prstDash val="solid"/>
                </a:ln>
                <a:solidFill>
                  <a:srgbClr val="FF0000"/>
                </a:solidFill>
                <a:latin typeface="Times New Roman" panose="02020603050405020304" pitchFamily="18" charset="0"/>
                <a:cs typeface="Times New Roman" panose="02020603050405020304" pitchFamily="18" charset="0"/>
              </a:rPr>
              <a:t>KẾT NỐI TRI THỨC VỚI CUỘC SỐNG</a:t>
            </a:r>
            <a:endParaRPr lang="en-US" sz="3600" b="1" dirty="0">
              <a:ln w="22225">
                <a:solidFill>
                  <a:schemeClr val="accent2"/>
                </a:solidFill>
                <a:prstDash val="solid"/>
              </a:ln>
              <a:solidFill>
                <a:srgbClr val="FF0000"/>
              </a:solidFill>
              <a:latin typeface="Times New Roman" panose="02020603050405020304" pitchFamily="18" charset="0"/>
              <a:cs typeface="Times New Roman" panose="02020603050405020304" pitchFamily="18" charset="0"/>
            </a:endParaRP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37270" y="4748311"/>
            <a:ext cx="4084635" cy="2041582"/>
          </a:xfrm>
          <a:prstGeom prst="rect">
            <a:avLst/>
          </a:prstGeom>
        </p:spPr>
      </p:pic>
    </p:spTree>
    <p:extLst>
      <p:ext uri="{BB962C8B-B14F-4D97-AF65-F5344CB8AC3E}">
        <p14:creationId xmlns:p14="http://schemas.microsoft.com/office/powerpoint/2010/main" val="26864860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3698ECE-8940-426E-B005-BE817FD9B4F7}"/>
              </a:ext>
            </a:extLst>
          </p:cNvPr>
          <p:cNvPicPr>
            <a:picLocks noChangeAspect="1"/>
          </p:cNvPicPr>
          <p:nvPr/>
        </p:nvPicPr>
        <p:blipFill rotWithShape="1">
          <a:blip r:embed="rId2"/>
          <a:srcRect r="24480" b="27913"/>
          <a:stretch/>
        </p:blipFill>
        <p:spPr>
          <a:xfrm>
            <a:off x="428262" y="425435"/>
            <a:ext cx="8403221" cy="3579406"/>
          </a:xfrm>
          <a:prstGeom prst="rect">
            <a:avLst/>
          </a:prstGeom>
        </p:spPr>
      </p:pic>
      <p:pic>
        <p:nvPicPr>
          <p:cNvPr id="4" name="Picture 3">
            <a:extLst>
              <a:ext uri="{FF2B5EF4-FFF2-40B4-BE49-F238E27FC236}">
                <a16:creationId xmlns:a16="http://schemas.microsoft.com/office/drawing/2014/main" id="{4374921E-1B94-4F47-BDDF-B3344FE35F03}"/>
              </a:ext>
            </a:extLst>
          </p:cNvPr>
          <p:cNvPicPr>
            <a:picLocks noChangeAspect="1"/>
          </p:cNvPicPr>
          <p:nvPr/>
        </p:nvPicPr>
        <p:blipFill rotWithShape="1">
          <a:blip r:embed="rId2"/>
          <a:srcRect l="76127" t="2359" r="-173" b="40676"/>
          <a:stretch/>
        </p:blipFill>
        <p:spPr>
          <a:xfrm>
            <a:off x="8831483" y="812447"/>
            <a:ext cx="2932255" cy="3099762"/>
          </a:xfrm>
          <a:prstGeom prst="rect">
            <a:avLst/>
          </a:prstGeom>
        </p:spPr>
      </p:pic>
      <p:pic>
        <p:nvPicPr>
          <p:cNvPr id="5" name="Picture 4">
            <a:extLst>
              <a:ext uri="{FF2B5EF4-FFF2-40B4-BE49-F238E27FC236}">
                <a16:creationId xmlns:a16="http://schemas.microsoft.com/office/drawing/2014/main" id="{94A44654-C0B6-42DA-8064-1CD1D1D31DC0}"/>
              </a:ext>
            </a:extLst>
          </p:cNvPr>
          <p:cNvPicPr>
            <a:picLocks noChangeAspect="1"/>
          </p:cNvPicPr>
          <p:nvPr/>
        </p:nvPicPr>
        <p:blipFill rotWithShape="1">
          <a:blip r:embed="rId2"/>
          <a:srcRect t="72748" r="884" b="911"/>
          <a:stretch/>
        </p:blipFill>
        <p:spPr>
          <a:xfrm>
            <a:off x="428262" y="4155311"/>
            <a:ext cx="11028746" cy="1307940"/>
          </a:xfrm>
          <a:prstGeom prst="rect">
            <a:avLst/>
          </a:prstGeom>
        </p:spPr>
      </p:pic>
    </p:spTree>
    <p:extLst>
      <p:ext uri="{BB962C8B-B14F-4D97-AF65-F5344CB8AC3E}">
        <p14:creationId xmlns:p14="http://schemas.microsoft.com/office/powerpoint/2010/main" val="26301603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fltVal val="0"/>
                                          </p:val>
                                        </p:tav>
                                        <p:tav tm="100000">
                                          <p:val>
                                            <p:strVal val="#ppt_w"/>
                                          </p:val>
                                        </p:tav>
                                      </p:tavLst>
                                    </p:anim>
                                    <p:anim calcmode="lin" valueType="num">
                                      <p:cBhvr>
                                        <p:cTn id="15" dur="1000" fill="hold"/>
                                        <p:tgtEl>
                                          <p:spTgt spid="4"/>
                                        </p:tgtEl>
                                        <p:attrNameLst>
                                          <p:attrName>ppt_h</p:attrName>
                                        </p:attrNameLst>
                                      </p:cBhvr>
                                      <p:tavLst>
                                        <p:tav tm="0">
                                          <p:val>
                                            <p:fltVal val="0"/>
                                          </p:val>
                                        </p:tav>
                                        <p:tav tm="100000">
                                          <p:val>
                                            <p:strVal val="#ppt_h"/>
                                          </p:val>
                                        </p:tav>
                                      </p:tavLst>
                                    </p:anim>
                                    <p:anim calcmode="lin" valueType="num">
                                      <p:cBhvr>
                                        <p:cTn id="16" dur="1000" fill="hold"/>
                                        <p:tgtEl>
                                          <p:spTgt spid="4"/>
                                        </p:tgtEl>
                                        <p:attrNameLst>
                                          <p:attrName>style.rotation</p:attrName>
                                        </p:attrNameLst>
                                      </p:cBhvr>
                                      <p:tavLst>
                                        <p:tav tm="0">
                                          <p:val>
                                            <p:fltVal val="90"/>
                                          </p:val>
                                        </p:tav>
                                        <p:tav tm="100000">
                                          <p:val>
                                            <p:fltVal val="0"/>
                                          </p:val>
                                        </p:tav>
                                      </p:tavLst>
                                    </p:anim>
                                    <p:animEffect transition="in" filter="fade">
                                      <p:cBhvr>
                                        <p:cTn id="17" dur="1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7" presetClass="entr" presetSubtype="1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DAE06AD-8223-4923-95BB-CF988F540110}"/>
              </a:ext>
            </a:extLst>
          </p:cNvPr>
          <p:cNvPicPr>
            <a:picLocks noChangeAspect="1"/>
          </p:cNvPicPr>
          <p:nvPr/>
        </p:nvPicPr>
        <p:blipFill>
          <a:blip r:embed="rId2"/>
          <a:stretch>
            <a:fillRect/>
          </a:stretch>
        </p:blipFill>
        <p:spPr>
          <a:xfrm>
            <a:off x="703483" y="5223815"/>
            <a:ext cx="10785033" cy="853134"/>
          </a:xfrm>
          <a:prstGeom prst="rect">
            <a:avLst/>
          </a:prstGeom>
        </p:spPr>
      </p:pic>
      <p:sp>
        <p:nvSpPr>
          <p:cNvPr id="4" name="Rectangle 3">
            <a:extLst>
              <a:ext uri="{FF2B5EF4-FFF2-40B4-BE49-F238E27FC236}">
                <a16:creationId xmlns:a16="http://schemas.microsoft.com/office/drawing/2014/main" id="{45EB5244-1660-4A8C-92B9-4A877F867902}"/>
              </a:ext>
            </a:extLst>
          </p:cNvPr>
          <p:cNvSpPr/>
          <p:nvPr/>
        </p:nvSpPr>
        <p:spPr>
          <a:xfrm>
            <a:off x="571633" y="308606"/>
            <a:ext cx="6049086" cy="64293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2. SẮP XẾP VÀ TÌM KIếM</a:t>
            </a:r>
          </a:p>
        </p:txBody>
      </p:sp>
      <p:sp>
        <p:nvSpPr>
          <p:cNvPr id="6" name="Rectangle 5">
            <a:extLst>
              <a:ext uri="{FF2B5EF4-FFF2-40B4-BE49-F238E27FC236}">
                <a16:creationId xmlns:a16="http://schemas.microsoft.com/office/drawing/2014/main" id="{67B2C161-42AE-4EB3-8389-54DA75F976ED}"/>
              </a:ext>
            </a:extLst>
          </p:cNvPr>
          <p:cNvSpPr/>
          <p:nvPr/>
        </p:nvSpPr>
        <p:spPr>
          <a:xfrm>
            <a:off x="1519708" y="1015352"/>
            <a:ext cx="10202022" cy="864532"/>
          </a:xfrm>
          <a:prstGeom prst="rect">
            <a:avLst/>
          </a:prstGeom>
        </p:spPr>
        <p:txBody>
          <a:bodyPr wrap="square">
            <a:spAutoFit/>
          </a:bodyPr>
          <a:lstStyle/>
          <a:p>
            <a:pPr algn="just" defTabSz="342900">
              <a:lnSpc>
                <a:spcPct val="150000"/>
              </a:lnSpc>
            </a:pPr>
            <a:r>
              <a:rPr lang="vi-VN">
                <a:latin typeface="UTM Avo" panose="02040603050506020204" pitchFamily="18" charset="0"/>
                <a:cs typeface="Times New Roman" panose="02020603050405020304" pitchFamily="18" charset="0"/>
              </a:rPr>
              <a:t>Trong ví dụ ở mục 1, khách hàng tên “Trúc” được tìm thấy sau 3 bước thực hiện theo thuật toán tìm kiếm nhị phân, trong khi thuật toán tìm kiếm tuần tự phải thực hiện 8 bước.</a:t>
            </a:r>
          </a:p>
        </p:txBody>
      </p:sp>
      <p:pic>
        <p:nvPicPr>
          <p:cNvPr id="7" name="Picture 6">
            <a:extLst>
              <a:ext uri="{FF2B5EF4-FFF2-40B4-BE49-F238E27FC236}">
                <a16:creationId xmlns:a16="http://schemas.microsoft.com/office/drawing/2014/main" id="{7F6F18FD-B010-4391-937B-5350AB02B504}"/>
              </a:ext>
            </a:extLst>
          </p:cNvPr>
          <p:cNvPicPr>
            <a:picLocks noChangeAspect="1"/>
          </p:cNvPicPr>
          <p:nvPr/>
        </p:nvPicPr>
        <p:blipFill>
          <a:blip r:embed="rId3"/>
          <a:stretch>
            <a:fillRect/>
          </a:stretch>
        </p:blipFill>
        <p:spPr>
          <a:xfrm>
            <a:off x="703483" y="1110181"/>
            <a:ext cx="696109" cy="693819"/>
          </a:xfrm>
          <a:prstGeom prst="rect">
            <a:avLst/>
          </a:prstGeom>
        </p:spPr>
      </p:pic>
      <p:sp>
        <p:nvSpPr>
          <p:cNvPr id="9" name="Rectangle 8">
            <a:extLst>
              <a:ext uri="{FF2B5EF4-FFF2-40B4-BE49-F238E27FC236}">
                <a16:creationId xmlns:a16="http://schemas.microsoft.com/office/drawing/2014/main" id="{7F15B40F-BC60-4CEF-AE15-B9C93EDB59BC}"/>
              </a:ext>
            </a:extLst>
          </p:cNvPr>
          <p:cNvSpPr/>
          <p:nvPr/>
        </p:nvSpPr>
        <p:spPr>
          <a:xfrm>
            <a:off x="470271" y="1804000"/>
            <a:ext cx="11251459" cy="3357522"/>
          </a:xfrm>
          <a:prstGeom prst="rect">
            <a:avLst/>
          </a:prstGeom>
        </p:spPr>
        <p:txBody>
          <a:bodyPr wrap="square">
            <a:spAutoFit/>
          </a:bodyPr>
          <a:lstStyle/>
          <a:p>
            <a:pPr algn="just" defTabSz="342900">
              <a:lnSpc>
                <a:spcPct val="150000"/>
              </a:lnSpc>
            </a:pPr>
            <a:r>
              <a:rPr lang="vi-VN">
                <a:latin typeface="UTM Avo" panose="02040603050506020204" pitchFamily="18" charset="0"/>
                <a:cs typeface="Times New Roman" panose="02020603050405020304" pitchFamily="18" charset="0"/>
              </a:rPr>
              <a:t>Xét trường hợp có một khách hàng nào đó mà mẹ bạn An quên chưa ghi vào sổ, do đó tên khách hàng không có trong danh sách ở Hình 15.1. Khi phải tìm kiếm tên khách hàng này, thuật toán tìm kiếm tuần tự</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cần thực hiện 9 bước để xét hết danh sách và kết luận “Không tìm thấy”, trong khi thuật toán tìm kiếm nhị phân chỉ mất 4. bước thực hiện. </a:t>
            </a:r>
            <a:endParaRPr lang="en-US">
              <a:latin typeface="UTM Avo" panose="02040603050506020204" pitchFamily="18" charset="0"/>
              <a:cs typeface="Times New Roman" panose="02020603050405020304" pitchFamily="18" charset="0"/>
            </a:endParaRPr>
          </a:p>
          <a:p>
            <a:pPr algn="just" defTabSz="342900">
              <a:lnSpc>
                <a:spcPct val="150000"/>
              </a:lnSpc>
            </a:pPr>
            <a:r>
              <a:rPr lang="vi-VN">
                <a:latin typeface="UTM Avo" panose="02040603050506020204" pitchFamily="18" charset="0"/>
                <a:cs typeface="Times New Roman" panose="02020603050405020304" pitchFamily="18" charset="0"/>
              </a:rPr>
              <a:t>Như vậy, trong ví dụ trên, thuật toán tìm kiếm nhị phân thực hiện tìm kiếm nhanh</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hơn thuật toán tìm kiếm tuần tự. Có được ưu điểm này là do trước khi thực hiện tìm kiếm nhị phân, danh sách khách hàng cần tìm đã được sắp xếp. Nhờ việc danh sách đã được sắp xếp, tại mỗi bước, thuật toán tìm kiếm nhị phân thu hẹp được phạm vi tìm kiếm chỉ còn một nửa.</a:t>
            </a:r>
          </a:p>
        </p:txBody>
      </p:sp>
    </p:spTree>
    <p:extLst>
      <p:ext uri="{BB962C8B-B14F-4D97-AF65-F5344CB8AC3E}">
        <p14:creationId xmlns:p14="http://schemas.microsoft.com/office/powerpoint/2010/main" val="24723948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32"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circle(out)">
                                      <p:cBhvr>
                                        <p:cTn id="16" dur="10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1000"/>
                                        <p:tgtEl>
                                          <p:spTgt spid="6">
                                            <p:txEl>
                                              <p:pRg st="0" end="0"/>
                                            </p:txEl>
                                          </p:spTgt>
                                        </p:tgtEl>
                                      </p:cBhvr>
                                    </p:animEffect>
                                    <p:anim calcmode="lin" valueType="num">
                                      <p:cBhvr>
                                        <p:cTn id="22"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xEl>
                                              <p:pRg st="0" end="0"/>
                                            </p:txEl>
                                          </p:spTgt>
                                        </p:tgtEl>
                                        <p:attrNameLst>
                                          <p:attrName>style.visibility</p:attrName>
                                        </p:attrNameLst>
                                      </p:cBhvr>
                                      <p:to>
                                        <p:strVal val="visible"/>
                                      </p:to>
                                    </p:set>
                                    <p:animEffect transition="in" filter="fade">
                                      <p:cBhvr>
                                        <p:cTn id="28" dur="1000"/>
                                        <p:tgtEl>
                                          <p:spTgt spid="9">
                                            <p:txEl>
                                              <p:pRg st="0" end="0"/>
                                            </p:txEl>
                                          </p:spTgt>
                                        </p:tgtEl>
                                      </p:cBhvr>
                                    </p:animEffect>
                                    <p:anim calcmode="lin" valueType="num">
                                      <p:cBhvr>
                                        <p:cTn id="29"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9">
                                            <p:txEl>
                                              <p:pRg st="1" end="1"/>
                                            </p:txEl>
                                          </p:spTgt>
                                        </p:tgtEl>
                                        <p:attrNameLst>
                                          <p:attrName>style.visibility</p:attrName>
                                        </p:attrNameLst>
                                      </p:cBhvr>
                                      <p:to>
                                        <p:strVal val="visible"/>
                                      </p:to>
                                    </p:set>
                                    <p:animEffect transition="in" filter="fade">
                                      <p:cBhvr>
                                        <p:cTn id="35" dur="1000"/>
                                        <p:tgtEl>
                                          <p:spTgt spid="9">
                                            <p:txEl>
                                              <p:pRg st="1" end="1"/>
                                            </p:txEl>
                                          </p:spTgt>
                                        </p:tgtEl>
                                      </p:cBhvr>
                                    </p:animEffect>
                                    <p:anim calcmode="lin" valueType="num">
                                      <p:cBhvr>
                                        <p:cTn id="36"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F957870-1FEC-4331-B8D9-9C05BFB88545}"/>
              </a:ext>
            </a:extLst>
          </p:cNvPr>
          <p:cNvPicPr>
            <a:picLocks noChangeAspect="1"/>
          </p:cNvPicPr>
          <p:nvPr/>
        </p:nvPicPr>
        <p:blipFill>
          <a:blip r:embed="rId2"/>
          <a:stretch>
            <a:fillRect/>
          </a:stretch>
        </p:blipFill>
        <p:spPr>
          <a:xfrm>
            <a:off x="406712" y="356190"/>
            <a:ext cx="10749246" cy="6145619"/>
          </a:xfrm>
          <a:prstGeom prst="rect">
            <a:avLst/>
          </a:prstGeom>
        </p:spPr>
      </p:pic>
    </p:spTree>
    <p:extLst>
      <p:ext uri="{BB962C8B-B14F-4D97-AF65-F5344CB8AC3E}">
        <p14:creationId xmlns:p14="http://schemas.microsoft.com/office/powerpoint/2010/main" val="27222603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54A6C2F-4C3C-43D8-AE3C-7808E9660C05}"/>
              </a:ext>
            </a:extLst>
          </p:cNvPr>
          <p:cNvPicPr>
            <a:picLocks noChangeAspect="1"/>
          </p:cNvPicPr>
          <p:nvPr/>
        </p:nvPicPr>
        <p:blipFill>
          <a:blip r:embed="rId2"/>
          <a:stretch>
            <a:fillRect/>
          </a:stretch>
        </p:blipFill>
        <p:spPr>
          <a:xfrm>
            <a:off x="329610" y="392744"/>
            <a:ext cx="10898371" cy="923106"/>
          </a:xfrm>
          <a:prstGeom prst="rect">
            <a:avLst/>
          </a:prstGeom>
        </p:spPr>
      </p:pic>
      <p:pic>
        <p:nvPicPr>
          <p:cNvPr id="5" name="Picture 4">
            <a:extLst>
              <a:ext uri="{FF2B5EF4-FFF2-40B4-BE49-F238E27FC236}">
                <a16:creationId xmlns:a16="http://schemas.microsoft.com/office/drawing/2014/main" id="{E21E430E-93EB-4267-8741-C4CE574DC483}"/>
              </a:ext>
            </a:extLst>
          </p:cNvPr>
          <p:cNvPicPr>
            <a:picLocks noChangeAspect="1"/>
          </p:cNvPicPr>
          <p:nvPr/>
        </p:nvPicPr>
        <p:blipFill rotWithShape="1">
          <a:blip r:embed="rId3"/>
          <a:srcRect t="15293" b="39637"/>
          <a:stretch/>
        </p:blipFill>
        <p:spPr>
          <a:xfrm>
            <a:off x="329609" y="2280712"/>
            <a:ext cx="11569027" cy="2615379"/>
          </a:xfrm>
          <a:prstGeom prst="rect">
            <a:avLst/>
          </a:prstGeom>
        </p:spPr>
      </p:pic>
      <p:pic>
        <p:nvPicPr>
          <p:cNvPr id="6" name="Picture 5">
            <a:extLst>
              <a:ext uri="{FF2B5EF4-FFF2-40B4-BE49-F238E27FC236}">
                <a16:creationId xmlns:a16="http://schemas.microsoft.com/office/drawing/2014/main" id="{7B9F33CB-0321-4144-9769-9CA323DFF7FE}"/>
              </a:ext>
            </a:extLst>
          </p:cNvPr>
          <p:cNvPicPr>
            <a:picLocks noChangeAspect="1"/>
          </p:cNvPicPr>
          <p:nvPr/>
        </p:nvPicPr>
        <p:blipFill>
          <a:blip r:embed="rId4"/>
          <a:stretch>
            <a:fillRect/>
          </a:stretch>
        </p:blipFill>
        <p:spPr>
          <a:xfrm>
            <a:off x="329610" y="1414776"/>
            <a:ext cx="2860157" cy="767010"/>
          </a:xfrm>
          <a:prstGeom prst="rect">
            <a:avLst/>
          </a:prstGeom>
        </p:spPr>
      </p:pic>
      <p:pic>
        <p:nvPicPr>
          <p:cNvPr id="7" name="Picture 6">
            <a:extLst>
              <a:ext uri="{FF2B5EF4-FFF2-40B4-BE49-F238E27FC236}">
                <a16:creationId xmlns:a16="http://schemas.microsoft.com/office/drawing/2014/main" id="{AF16557B-1A0E-4DBB-BF4E-6FA0CD79B462}"/>
              </a:ext>
            </a:extLst>
          </p:cNvPr>
          <p:cNvPicPr>
            <a:picLocks noChangeAspect="1"/>
          </p:cNvPicPr>
          <p:nvPr/>
        </p:nvPicPr>
        <p:blipFill rotWithShape="1">
          <a:blip r:embed="rId3"/>
          <a:srcRect t="59864" b="26899"/>
          <a:stretch/>
        </p:blipFill>
        <p:spPr>
          <a:xfrm>
            <a:off x="329609" y="4995017"/>
            <a:ext cx="11569027" cy="768143"/>
          </a:xfrm>
          <a:prstGeom prst="rect">
            <a:avLst/>
          </a:prstGeom>
        </p:spPr>
      </p:pic>
    </p:spTree>
    <p:extLst>
      <p:ext uri="{BB962C8B-B14F-4D97-AF65-F5344CB8AC3E}">
        <p14:creationId xmlns:p14="http://schemas.microsoft.com/office/powerpoint/2010/main" val="26335563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randombar(horizontal)">
                                      <p:cBhvr>
                                        <p:cTn id="14" dur="500"/>
                                        <p:tgtEl>
                                          <p:spTgt spid="6"/>
                                        </p:tgtEl>
                                      </p:cBhvr>
                                    </p:animEffect>
                                  </p:childTnLst>
                                </p:cTn>
                              </p:par>
                              <p:par>
                                <p:cTn id="15" presetID="14" presetClass="entr" presetSubtype="1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randombar(horizont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A1AA1A4-8B09-405E-9B2B-CCDD8355A5BC}"/>
              </a:ext>
            </a:extLst>
          </p:cNvPr>
          <p:cNvPicPr>
            <a:picLocks noChangeAspect="1"/>
          </p:cNvPicPr>
          <p:nvPr/>
        </p:nvPicPr>
        <p:blipFill>
          <a:blip r:embed="rId2"/>
          <a:stretch>
            <a:fillRect/>
          </a:stretch>
        </p:blipFill>
        <p:spPr>
          <a:xfrm>
            <a:off x="602308" y="363068"/>
            <a:ext cx="3490335" cy="952468"/>
          </a:xfrm>
          <a:prstGeom prst="rect">
            <a:avLst/>
          </a:prstGeom>
        </p:spPr>
      </p:pic>
      <p:pic>
        <p:nvPicPr>
          <p:cNvPr id="7" name="Picture 6">
            <a:extLst>
              <a:ext uri="{FF2B5EF4-FFF2-40B4-BE49-F238E27FC236}">
                <a16:creationId xmlns:a16="http://schemas.microsoft.com/office/drawing/2014/main" id="{0EB705AC-000F-4E1F-832B-3A69E0D31B3B}"/>
              </a:ext>
            </a:extLst>
          </p:cNvPr>
          <p:cNvPicPr>
            <a:picLocks noChangeAspect="1"/>
          </p:cNvPicPr>
          <p:nvPr/>
        </p:nvPicPr>
        <p:blipFill rotWithShape="1">
          <a:blip r:embed="rId3"/>
          <a:srcRect l="704" t="91103" r="3071" b="1751"/>
          <a:stretch/>
        </p:blipFill>
        <p:spPr>
          <a:xfrm>
            <a:off x="529855" y="1531089"/>
            <a:ext cx="11132290" cy="414670"/>
          </a:xfrm>
          <a:prstGeom prst="rect">
            <a:avLst/>
          </a:prstGeom>
        </p:spPr>
      </p:pic>
      <p:pic>
        <p:nvPicPr>
          <p:cNvPr id="9" name="Picture 8">
            <a:extLst>
              <a:ext uri="{FF2B5EF4-FFF2-40B4-BE49-F238E27FC236}">
                <a16:creationId xmlns:a16="http://schemas.microsoft.com/office/drawing/2014/main" id="{07B15873-A65F-41DE-B773-7FFF7A8B5A7E}"/>
              </a:ext>
            </a:extLst>
          </p:cNvPr>
          <p:cNvPicPr>
            <a:picLocks noChangeAspect="1"/>
          </p:cNvPicPr>
          <p:nvPr/>
        </p:nvPicPr>
        <p:blipFill>
          <a:blip r:embed="rId4"/>
          <a:stretch>
            <a:fillRect/>
          </a:stretch>
        </p:blipFill>
        <p:spPr>
          <a:xfrm>
            <a:off x="4921724" y="2161312"/>
            <a:ext cx="2348552" cy="3264301"/>
          </a:xfrm>
          <a:prstGeom prst="rect">
            <a:avLst/>
          </a:prstGeom>
        </p:spPr>
      </p:pic>
    </p:spTree>
    <p:extLst>
      <p:ext uri="{BB962C8B-B14F-4D97-AF65-F5344CB8AC3E}">
        <p14:creationId xmlns:p14="http://schemas.microsoft.com/office/powerpoint/2010/main" val="38660890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7270" y="4748311"/>
            <a:ext cx="4084635" cy="204158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B70600B9-3D3C-4F35-B55B-D4EE87ED381F}"/>
              </a:ext>
            </a:extLst>
          </p:cNvPr>
          <p:cNvGrpSpPr/>
          <p:nvPr/>
        </p:nvGrpSpPr>
        <p:grpSpPr>
          <a:xfrm>
            <a:off x="1767840" y="726932"/>
            <a:ext cx="10190480" cy="1990674"/>
            <a:chOff x="1778000" y="1519412"/>
            <a:chExt cx="10190480" cy="1990674"/>
          </a:xfrm>
        </p:grpSpPr>
        <p:grpSp>
          <p:nvGrpSpPr>
            <p:cNvPr id="8" name="Group 7">
              <a:extLst>
                <a:ext uri="{FF2B5EF4-FFF2-40B4-BE49-F238E27FC236}">
                  <a16:creationId xmlns:a16="http://schemas.microsoft.com/office/drawing/2014/main" id="{0E84F1B7-72F7-4D57-B2AF-C01B5AEE5DBC}"/>
                </a:ext>
              </a:extLst>
            </p:cNvPr>
            <p:cNvGrpSpPr/>
            <p:nvPr/>
          </p:nvGrpSpPr>
          <p:grpSpPr>
            <a:xfrm>
              <a:off x="1778000" y="1519412"/>
              <a:ext cx="10190480" cy="1990674"/>
              <a:chOff x="1442720" y="3140126"/>
              <a:chExt cx="10190480" cy="1990674"/>
            </a:xfrm>
          </p:grpSpPr>
          <p:sp>
            <p:nvSpPr>
              <p:cNvPr id="6" name="Freeform: Shape 5">
                <a:extLst>
                  <a:ext uri="{FF2B5EF4-FFF2-40B4-BE49-F238E27FC236}">
                    <a16:creationId xmlns:a16="http://schemas.microsoft.com/office/drawing/2014/main" id="{43C6DB78-B927-4A90-AB8E-23FF44CE8959}"/>
                  </a:ext>
                </a:extLst>
              </p:cNvPr>
              <p:cNvSpPr/>
              <p:nvPr/>
            </p:nvSpPr>
            <p:spPr>
              <a:xfrm>
                <a:off x="1686560" y="3309963"/>
                <a:ext cx="9946640" cy="1651000"/>
              </a:xfrm>
              <a:custGeom>
                <a:avLst/>
                <a:gdLst>
                  <a:gd name="connsiteX0" fmla="*/ 237496 w 9347200"/>
                  <a:gd name="connsiteY0" fmla="*/ 0 h 1651000"/>
                  <a:gd name="connsiteX1" fmla="*/ 1330960 w 9347200"/>
                  <a:gd name="connsiteY1" fmla="*/ 0 h 1651000"/>
                  <a:gd name="connsiteX2" fmla="*/ 7778744 w 9347200"/>
                  <a:gd name="connsiteY2" fmla="*/ 0 h 1651000"/>
                  <a:gd name="connsiteX3" fmla="*/ 9347200 w 9347200"/>
                  <a:gd name="connsiteY3" fmla="*/ 0 h 1651000"/>
                  <a:gd name="connsiteX4" fmla="*/ 9347200 w 9347200"/>
                  <a:gd name="connsiteY4" fmla="*/ 1651000 h 1651000"/>
                  <a:gd name="connsiteX5" fmla="*/ 7778744 w 9347200"/>
                  <a:gd name="connsiteY5" fmla="*/ 1651000 h 1651000"/>
                  <a:gd name="connsiteX6" fmla="*/ 1330960 w 9347200"/>
                  <a:gd name="connsiteY6" fmla="*/ 1651000 h 1651000"/>
                  <a:gd name="connsiteX7" fmla="*/ 237496 w 9347200"/>
                  <a:gd name="connsiteY7" fmla="*/ 1651000 h 1651000"/>
                  <a:gd name="connsiteX8" fmla="*/ 0 w 9347200"/>
                  <a:gd name="connsiteY8" fmla="*/ 1413504 h 1651000"/>
                  <a:gd name="connsiteX9" fmla="*/ 0 w 9347200"/>
                  <a:gd name="connsiteY9" fmla="*/ 237496 h 1651000"/>
                  <a:gd name="connsiteX10" fmla="*/ 237496 w 9347200"/>
                  <a:gd name="connsiteY10" fmla="*/ 0 h 165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47200" h="1651000">
                    <a:moveTo>
                      <a:pt x="237496" y="0"/>
                    </a:moveTo>
                    <a:lnTo>
                      <a:pt x="1330960" y="0"/>
                    </a:lnTo>
                    <a:lnTo>
                      <a:pt x="7778744" y="0"/>
                    </a:lnTo>
                    <a:lnTo>
                      <a:pt x="9347200" y="0"/>
                    </a:lnTo>
                    <a:lnTo>
                      <a:pt x="9347200" y="1651000"/>
                    </a:lnTo>
                    <a:lnTo>
                      <a:pt x="7778744" y="1651000"/>
                    </a:lnTo>
                    <a:lnTo>
                      <a:pt x="1330960" y="1651000"/>
                    </a:lnTo>
                    <a:lnTo>
                      <a:pt x="237496" y="1651000"/>
                    </a:lnTo>
                    <a:cubicBezTo>
                      <a:pt x="106331" y="1651000"/>
                      <a:pt x="0" y="1544669"/>
                      <a:pt x="0" y="1413504"/>
                    </a:cubicBezTo>
                    <a:lnTo>
                      <a:pt x="0" y="237496"/>
                    </a:lnTo>
                    <a:cubicBezTo>
                      <a:pt x="0" y="106331"/>
                      <a:pt x="106331" y="0"/>
                      <a:pt x="237496" y="0"/>
                    </a:cubicBezTo>
                    <a:close/>
                  </a:path>
                </a:pathLst>
              </a:custGeom>
              <a:solidFill>
                <a:srgbClr val="1BB0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Speech Bubble: Rectangle with Corners Rounded 6">
                <a:extLst>
                  <a:ext uri="{FF2B5EF4-FFF2-40B4-BE49-F238E27FC236}">
                    <a16:creationId xmlns:a16="http://schemas.microsoft.com/office/drawing/2014/main" id="{902E86B7-7CA2-4FC5-8F44-27C987D77088}"/>
                  </a:ext>
                </a:extLst>
              </p:cNvPr>
              <p:cNvSpPr/>
              <p:nvPr/>
            </p:nvSpPr>
            <p:spPr>
              <a:xfrm>
                <a:off x="1442720" y="3140126"/>
                <a:ext cx="2042160" cy="1990674"/>
              </a:xfrm>
              <a:prstGeom prst="wedgeRoundRectCallout">
                <a:avLst>
                  <a:gd name="adj1" fmla="val 20461"/>
                  <a:gd name="adj2" fmla="val 65052"/>
                  <a:gd name="adj3" fmla="val 16667"/>
                </a:avLst>
              </a:prstGeom>
              <a:noFill/>
              <a:ln w="57150">
                <a:solidFill>
                  <a:srgbClr val="ED33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C5E2E939-6AA2-4CD2-A5D0-D37A46E6ECB1}"/>
                </a:ext>
              </a:extLst>
            </p:cNvPr>
            <p:cNvGrpSpPr/>
            <p:nvPr/>
          </p:nvGrpSpPr>
          <p:grpSpPr>
            <a:xfrm>
              <a:off x="2285505" y="1773525"/>
              <a:ext cx="1240510" cy="1482448"/>
              <a:chOff x="700050" y="3208754"/>
              <a:chExt cx="935710" cy="1482448"/>
            </a:xfrm>
          </p:grpSpPr>
          <p:sp>
            <p:nvSpPr>
              <p:cNvPr id="11" name="Rectangle 10">
                <a:extLst>
                  <a:ext uri="{FF2B5EF4-FFF2-40B4-BE49-F238E27FC236}">
                    <a16:creationId xmlns:a16="http://schemas.microsoft.com/office/drawing/2014/main" id="{367EC42D-815B-4892-AB46-0F1E09B1F77C}"/>
                  </a:ext>
                </a:extLst>
              </p:cNvPr>
              <p:cNvSpPr/>
              <p:nvPr/>
            </p:nvSpPr>
            <p:spPr>
              <a:xfrm>
                <a:off x="700050" y="3208754"/>
                <a:ext cx="935710" cy="707886"/>
              </a:xfrm>
              <a:prstGeom prst="rect">
                <a:avLst/>
              </a:prstGeom>
            </p:spPr>
            <p:txBody>
              <a:bodyPr wrap="square">
                <a:spAutoFit/>
              </a:bodyPr>
              <a:lstStyle/>
              <a:p>
                <a:pPr algn="ctr" defTabSz="342900"/>
                <a:r>
                  <a:rPr lang="en-US" sz="3600" b="1">
                    <a:ln w="19050">
                      <a:solidFill>
                        <a:schemeClr val="bg1"/>
                      </a:solidFill>
                    </a:ln>
                    <a:latin typeface="UTM Kabel KT" panose="02040603050506020204" pitchFamily="18" charset="0"/>
                    <a:cs typeface="Times New Roman" panose="02020603050405020304" pitchFamily="18" charset="0"/>
                  </a:rPr>
                  <a:t>BÀI</a:t>
                </a:r>
                <a:r>
                  <a:rPr lang="en-US" sz="4000" b="1">
                    <a:ln w="19050">
                      <a:solidFill>
                        <a:schemeClr val="bg1"/>
                      </a:solidFill>
                    </a:ln>
                    <a:latin typeface="UTM Kabel KT" panose="02040603050506020204" pitchFamily="18" charset="0"/>
                    <a:cs typeface="Times New Roman" panose="02020603050405020304" pitchFamily="18" charset="0"/>
                  </a:rPr>
                  <a:t> </a:t>
                </a:r>
              </a:p>
            </p:txBody>
          </p:sp>
          <p:sp>
            <p:nvSpPr>
              <p:cNvPr id="12" name="Rectangle 11">
                <a:extLst>
                  <a:ext uri="{FF2B5EF4-FFF2-40B4-BE49-F238E27FC236}">
                    <a16:creationId xmlns:a16="http://schemas.microsoft.com/office/drawing/2014/main" id="{BB97732D-B6B9-4505-AF9F-CD4014C203E5}"/>
                  </a:ext>
                </a:extLst>
              </p:cNvPr>
              <p:cNvSpPr/>
              <p:nvPr/>
            </p:nvSpPr>
            <p:spPr>
              <a:xfrm>
                <a:off x="700050" y="3583206"/>
                <a:ext cx="935710" cy="1107996"/>
              </a:xfrm>
              <a:prstGeom prst="rect">
                <a:avLst/>
              </a:prstGeom>
            </p:spPr>
            <p:txBody>
              <a:bodyPr wrap="square">
                <a:spAutoFit/>
              </a:bodyPr>
              <a:lstStyle/>
              <a:p>
                <a:pPr algn="ctr" defTabSz="342900"/>
                <a:r>
                  <a:rPr lang="en-US" sz="6600" b="1">
                    <a:ln w="19050">
                      <a:solidFill>
                        <a:schemeClr val="bg1"/>
                      </a:solidFill>
                    </a:ln>
                    <a:latin typeface="UTM Kabel KT" panose="02040603050506020204" pitchFamily="18" charset="0"/>
                    <a:cs typeface="Times New Roman" panose="02020603050405020304" pitchFamily="18" charset="0"/>
                  </a:rPr>
                  <a:t>15</a:t>
                </a:r>
                <a:endParaRPr lang="vi-VN" sz="4000" b="1">
                  <a:ln w="19050">
                    <a:solidFill>
                      <a:schemeClr val="bg1"/>
                    </a:solidFill>
                  </a:ln>
                  <a:latin typeface="SVN-SAF" panose="02040603050506020204" pitchFamily="18" charset="0"/>
                  <a:cs typeface="Times New Roman" panose="02020603050405020304" pitchFamily="18" charset="0"/>
                </a:endParaRPr>
              </a:p>
            </p:txBody>
          </p:sp>
        </p:grpSp>
      </p:grpSp>
      <p:pic>
        <p:nvPicPr>
          <p:cNvPr id="21" name="Picture 20" descr="Graphical user interface, application&#10;&#10;Description automatically generated">
            <a:extLst>
              <a:ext uri="{FF2B5EF4-FFF2-40B4-BE49-F238E27FC236}">
                <a16:creationId xmlns:a16="http://schemas.microsoft.com/office/drawing/2014/main" id="{1652DDDD-4BE5-4248-9D09-2AB7DD2A0F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3354" y="3429000"/>
            <a:ext cx="3160048" cy="3150569"/>
          </a:xfrm>
          <a:prstGeom prst="rect">
            <a:avLst/>
          </a:prstGeom>
        </p:spPr>
      </p:pic>
      <p:pic>
        <p:nvPicPr>
          <p:cNvPr id="4" name="Picture 3">
            <a:extLst>
              <a:ext uri="{FF2B5EF4-FFF2-40B4-BE49-F238E27FC236}">
                <a16:creationId xmlns:a16="http://schemas.microsoft.com/office/drawing/2014/main" id="{A6F9F389-DFA4-4232-A4ED-11BD3F7FC4AC}"/>
              </a:ext>
            </a:extLst>
          </p:cNvPr>
          <p:cNvPicPr>
            <a:picLocks noChangeAspect="1"/>
          </p:cNvPicPr>
          <p:nvPr/>
        </p:nvPicPr>
        <p:blipFill>
          <a:blip r:embed="rId3"/>
          <a:stretch>
            <a:fillRect/>
          </a:stretch>
        </p:blipFill>
        <p:spPr>
          <a:xfrm>
            <a:off x="3894268" y="1100165"/>
            <a:ext cx="8064052" cy="1447604"/>
          </a:xfrm>
          <a:prstGeom prst="rect">
            <a:avLst/>
          </a:prstGeom>
        </p:spPr>
      </p:pic>
      <p:pic>
        <p:nvPicPr>
          <p:cNvPr id="14" name="Picture 13">
            <a:extLst>
              <a:ext uri="{FF2B5EF4-FFF2-40B4-BE49-F238E27FC236}">
                <a16:creationId xmlns:a16="http://schemas.microsoft.com/office/drawing/2014/main" id="{FF3F211C-00B4-4DFE-9EAF-56CD079E2A7D}"/>
              </a:ext>
            </a:extLst>
          </p:cNvPr>
          <p:cNvPicPr>
            <a:picLocks noChangeAspect="1"/>
          </p:cNvPicPr>
          <p:nvPr/>
        </p:nvPicPr>
        <p:blipFill>
          <a:blip r:embed="rId4"/>
          <a:stretch>
            <a:fillRect/>
          </a:stretch>
        </p:blipFill>
        <p:spPr>
          <a:xfrm>
            <a:off x="4353402" y="2807626"/>
            <a:ext cx="888648" cy="903074"/>
          </a:xfrm>
          <a:prstGeom prst="rect">
            <a:avLst/>
          </a:prstGeom>
        </p:spPr>
      </p:pic>
      <p:sp>
        <p:nvSpPr>
          <p:cNvPr id="15" name="Rectangle 14">
            <a:extLst>
              <a:ext uri="{FF2B5EF4-FFF2-40B4-BE49-F238E27FC236}">
                <a16:creationId xmlns:a16="http://schemas.microsoft.com/office/drawing/2014/main" id="{3AD22F9F-D6D8-4DEB-8C09-4622A900E957}"/>
              </a:ext>
            </a:extLst>
          </p:cNvPr>
          <p:cNvSpPr/>
          <p:nvPr/>
        </p:nvSpPr>
        <p:spPr>
          <a:xfrm>
            <a:off x="5346551" y="2807626"/>
            <a:ext cx="6147109" cy="2796984"/>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Việc kinh doanh mở rộng, số lượng khách hàng của cửa hàng bán giống cây trồng nhà An lên đến hàng trăm người. Việc tìm kiếm tên khách hàng trong danh sách thật khó khăn. Em có gợi ý gì cho bạn An để việc tìm kiếm được dễ dàng hơn không?</a:t>
            </a:r>
          </a:p>
        </p:txBody>
      </p:sp>
    </p:spTree>
    <p:extLst>
      <p:ext uri="{BB962C8B-B14F-4D97-AF65-F5344CB8AC3E}">
        <p14:creationId xmlns:p14="http://schemas.microsoft.com/office/powerpoint/2010/main" val="34633220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85A7F10-333D-45A3-8EBF-5480F03E9901}"/>
              </a:ext>
            </a:extLst>
          </p:cNvPr>
          <p:cNvPicPr>
            <a:picLocks noChangeAspect="1"/>
          </p:cNvPicPr>
          <p:nvPr/>
        </p:nvPicPr>
        <p:blipFill>
          <a:blip r:embed="rId2"/>
          <a:stretch>
            <a:fillRect/>
          </a:stretch>
        </p:blipFill>
        <p:spPr>
          <a:xfrm>
            <a:off x="2827243" y="2756535"/>
            <a:ext cx="7308213" cy="3665538"/>
          </a:xfrm>
          <a:prstGeom prst="rect">
            <a:avLst/>
          </a:prstGeom>
        </p:spPr>
      </p:pic>
      <p:sp>
        <p:nvSpPr>
          <p:cNvPr id="4" name="Rectangle 3">
            <a:extLst>
              <a:ext uri="{FF2B5EF4-FFF2-40B4-BE49-F238E27FC236}">
                <a16:creationId xmlns:a16="http://schemas.microsoft.com/office/drawing/2014/main" id="{3EADA445-D5FD-4C23-9460-D442BCE1FEDB}"/>
              </a:ext>
            </a:extLst>
          </p:cNvPr>
          <p:cNvSpPr/>
          <p:nvPr/>
        </p:nvSpPr>
        <p:spPr>
          <a:xfrm>
            <a:off x="571633" y="308606"/>
            <a:ext cx="6049086" cy="64293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1. THUẬT TOÁN TÌM KIẾM NHỊ PHâN</a:t>
            </a:r>
          </a:p>
        </p:txBody>
      </p:sp>
      <p:sp>
        <p:nvSpPr>
          <p:cNvPr id="5" name="Rectangle 4">
            <a:extLst>
              <a:ext uri="{FF2B5EF4-FFF2-40B4-BE49-F238E27FC236}">
                <a16:creationId xmlns:a16="http://schemas.microsoft.com/office/drawing/2014/main" id="{A6DAF8A2-B7A9-4F9A-88B5-BCF2A838C5A3}"/>
              </a:ext>
            </a:extLst>
          </p:cNvPr>
          <p:cNvSpPr/>
          <p:nvPr/>
        </p:nvSpPr>
        <p:spPr>
          <a:xfrm>
            <a:off x="1573211" y="951539"/>
            <a:ext cx="9816278" cy="1700530"/>
          </a:xfrm>
          <a:prstGeom prst="rect">
            <a:avLst/>
          </a:prstGeom>
        </p:spPr>
        <p:txBody>
          <a:bodyPr wrap="square">
            <a:spAutoFit/>
          </a:bodyPr>
          <a:lstStyle/>
          <a:p>
            <a:pPr algn="just" defTabSz="342900">
              <a:lnSpc>
                <a:spcPct val="135000"/>
              </a:lnSpc>
            </a:pPr>
            <a:r>
              <a:rPr lang="vi-VN" sz="2000">
                <a:latin typeface="UTM Avo" panose="02040603050506020204" pitchFamily="18" charset="0"/>
                <a:cs typeface="Times New Roman" panose="02020603050405020304" pitchFamily="18" charset="0"/>
              </a:rPr>
              <a:t>Khi danh sách khách hàng ngày càng nhiều, để thuận lợi cho việc tìm kiếm, An đã giúp mẹ soạn thảo danh sách khách hàng trên máy tính với tên khách hàng được sắp xếp theo thứ tự chữ cái. Giả sử An cần tìm địa chỉ của khách hàng tên là “Trúc” trong danh sách khách hàng như Hình 15.1.1 </a:t>
            </a:r>
            <a:endParaRPr lang="en-US" sz="2000">
              <a:latin typeface="UTM Avo" panose="020406030505060202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7628465F-C757-46E0-A473-FF0777DEAD80}"/>
              </a:ext>
            </a:extLst>
          </p:cNvPr>
          <p:cNvPicPr>
            <a:picLocks noChangeAspect="1"/>
          </p:cNvPicPr>
          <p:nvPr/>
        </p:nvPicPr>
        <p:blipFill>
          <a:blip r:embed="rId3"/>
          <a:stretch>
            <a:fillRect/>
          </a:stretch>
        </p:blipFill>
        <p:spPr>
          <a:xfrm>
            <a:off x="571633" y="1015352"/>
            <a:ext cx="906054" cy="903074"/>
          </a:xfrm>
          <a:prstGeom prst="rect">
            <a:avLst/>
          </a:prstGeom>
        </p:spPr>
      </p:pic>
    </p:spTree>
    <p:extLst>
      <p:ext uri="{BB962C8B-B14F-4D97-AF65-F5344CB8AC3E}">
        <p14:creationId xmlns:p14="http://schemas.microsoft.com/office/powerpoint/2010/main" val="37915177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32"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circle(out)">
                                      <p:cBhvr>
                                        <p:cTn id="16" dur="1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fade">
                                      <p:cBhvr>
                                        <p:cTn id="21" dur="1000"/>
                                        <p:tgtEl>
                                          <p:spTgt spid="5">
                                            <p:txEl>
                                              <p:pRg st="0" end="0"/>
                                            </p:txEl>
                                          </p:spTgt>
                                        </p:tgtEl>
                                      </p:cBhvr>
                                    </p:animEffect>
                                    <p:anim calcmode="lin" valueType="num">
                                      <p:cBhvr>
                                        <p:cTn id="22"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1BD7D76-3E9C-4BC2-B16B-44E033E9214B}"/>
              </a:ext>
            </a:extLst>
          </p:cNvPr>
          <p:cNvSpPr/>
          <p:nvPr/>
        </p:nvSpPr>
        <p:spPr>
          <a:xfrm>
            <a:off x="536785" y="3919549"/>
            <a:ext cx="11118430" cy="2531527"/>
          </a:xfrm>
          <a:prstGeom prst="rect">
            <a:avLst/>
          </a:prstGeom>
        </p:spPr>
        <p:txBody>
          <a:bodyPr wrap="square">
            <a:spAutoFit/>
          </a:bodyPr>
          <a:lstStyle/>
          <a:p>
            <a:pPr algn="just" defTabSz="342900">
              <a:lnSpc>
                <a:spcPct val="135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Nếu giá trị cần tìm bằng giá trị ở giữa thì tìm thấy và dừng lại</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Nếu lớn hơn thì chỉ cần tìm ở nửa sau của danh sách</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Nếu nhỏ hơn thì tìm ở nửa đầu của danh sách. </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a:latin typeface="UTM Avo" panose="02040603050506020204" pitchFamily="18" charset="0"/>
                <a:cs typeface="Times New Roman" panose="02020603050405020304" pitchFamily="18" charset="0"/>
                <a:sym typeface="Wingdings" panose="05000000000000000000" pitchFamily="2" charset="2"/>
              </a:rPr>
              <a:t></a:t>
            </a:r>
            <a:r>
              <a:rPr lang="en-US" sz="2000">
                <a:latin typeface="UTM Avo" panose="02040603050506020204" pitchFamily="18" charset="0"/>
                <a:cs typeface="Times New Roman" panose="02020603050405020304" pitchFamily="18" charset="0"/>
                <a:sym typeface="Wingdings" panose="05000000000000000000" pitchFamily="2" charset="2"/>
              </a:rPr>
              <a:t> </a:t>
            </a:r>
            <a:r>
              <a:rPr lang="vi-VN" sz="2000">
                <a:latin typeface="UTM Avo" panose="02040603050506020204" pitchFamily="18" charset="0"/>
                <a:cs typeface="Times New Roman" panose="02020603050405020304" pitchFamily="18" charset="0"/>
              </a:rPr>
              <a:t>Lặp lại quá trình đó cho đến khi tìm thấy hoặc hết danh sách. </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a:latin typeface="UTM Avo" panose="02040603050506020204" pitchFamily="18" charset="0"/>
                <a:cs typeface="Times New Roman" panose="02020603050405020304" pitchFamily="18" charset="0"/>
                <a:sym typeface="Wingdings 3" panose="05040102010807070707" pitchFamily="18" charset="2"/>
              </a:rPr>
              <a:t></a:t>
            </a:r>
            <a:r>
              <a:rPr lang="en-US" sz="2000">
                <a:latin typeface="UTM Avo" panose="02040603050506020204" pitchFamily="18" charset="0"/>
                <a:cs typeface="Times New Roman" panose="02020603050405020304" pitchFamily="18" charset="0"/>
                <a:sym typeface="Wingdings 3" panose="05040102010807070707" pitchFamily="18" charset="2"/>
              </a:rPr>
              <a:t> </a:t>
            </a:r>
            <a:r>
              <a:rPr lang="vi-VN" sz="2000">
                <a:latin typeface="UTM Avo" panose="02040603050506020204" pitchFamily="18" charset="0"/>
                <a:cs typeface="Times New Roman" panose="02020603050405020304" pitchFamily="18" charset="0"/>
              </a:rPr>
              <a:t>Như vậy, tại mỗi bước lặp, thuật toán tìm kiếm thu hẹp danh sách tìm kiếm chỉ còn một nửa. Do đó thuật toán này có tên là </a:t>
            </a:r>
            <a:r>
              <a:rPr lang="vi-VN" sz="2000">
                <a:solidFill>
                  <a:srgbClr val="FF3399"/>
                </a:solidFill>
                <a:latin typeface="UTM Avo" panose="02040603050506020204" pitchFamily="18" charset="0"/>
                <a:cs typeface="Times New Roman" panose="02020603050405020304" pitchFamily="18" charset="0"/>
              </a:rPr>
              <a:t>tìm kiếm nhị phân </a:t>
            </a:r>
            <a:r>
              <a:rPr lang="vi-VN" sz="2000">
                <a:latin typeface="UTM Avo" panose="02040603050506020204" pitchFamily="18" charset="0"/>
                <a:cs typeface="Times New Roman" panose="02020603050405020304" pitchFamily="18" charset="0"/>
              </a:rPr>
              <a:t>(chia đôi). </a:t>
            </a:r>
          </a:p>
        </p:txBody>
      </p:sp>
      <p:pic>
        <p:nvPicPr>
          <p:cNvPr id="6" name="Picture 5">
            <a:extLst>
              <a:ext uri="{FF2B5EF4-FFF2-40B4-BE49-F238E27FC236}">
                <a16:creationId xmlns:a16="http://schemas.microsoft.com/office/drawing/2014/main" id="{2B39D4A3-856A-4508-9FA3-A60C012F4771}"/>
              </a:ext>
            </a:extLst>
          </p:cNvPr>
          <p:cNvPicPr>
            <a:picLocks noChangeAspect="1"/>
          </p:cNvPicPr>
          <p:nvPr/>
        </p:nvPicPr>
        <p:blipFill>
          <a:blip r:embed="rId2"/>
          <a:stretch>
            <a:fillRect/>
          </a:stretch>
        </p:blipFill>
        <p:spPr>
          <a:xfrm>
            <a:off x="775138" y="325794"/>
            <a:ext cx="7165095" cy="3593755"/>
          </a:xfrm>
          <a:prstGeom prst="rect">
            <a:avLst/>
          </a:prstGeom>
        </p:spPr>
      </p:pic>
      <p:sp>
        <p:nvSpPr>
          <p:cNvPr id="7" name="Speech Bubble: Rectangle with Corners Rounded 6">
            <a:extLst>
              <a:ext uri="{FF2B5EF4-FFF2-40B4-BE49-F238E27FC236}">
                <a16:creationId xmlns:a16="http://schemas.microsoft.com/office/drawing/2014/main" id="{78DEC407-FFD8-4107-B0A4-EFE3C71910EF}"/>
              </a:ext>
            </a:extLst>
          </p:cNvPr>
          <p:cNvSpPr/>
          <p:nvPr/>
        </p:nvSpPr>
        <p:spPr>
          <a:xfrm>
            <a:off x="8085498" y="722253"/>
            <a:ext cx="3569717" cy="2800838"/>
          </a:xfrm>
          <a:prstGeom prst="wedgeRoundRectCallout">
            <a:avLst>
              <a:gd name="adj1" fmla="val -53681"/>
              <a:gd name="adj2" fmla="val -5483"/>
              <a:gd name="adj3" fmla="val 16667"/>
            </a:avLst>
          </a:prstGeom>
          <a:ln w="38100">
            <a:solidFill>
              <a:srgbClr val="00B0F0"/>
            </a:solidFill>
          </a:ln>
        </p:spPr>
        <p:txBody>
          <a:bodyPr wrap="square">
            <a:spAutoFit/>
          </a:bodyPr>
          <a:lstStyle/>
          <a:p>
            <a:pPr algn="ctr" defTabSz="342900">
              <a:lnSpc>
                <a:spcPct val="135000"/>
              </a:lnSpc>
            </a:pPr>
            <a:r>
              <a:rPr lang="vi-VN" sz="2000">
                <a:latin typeface="UTM Avo" panose="02040603050506020204" pitchFamily="18" charset="0"/>
                <a:cs typeface="Times New Roman" panose="02020603050405020304" pitchFamily="18" charset="0"/>
              </a:rPr>
              <a:t>Khi danh sách đã được sắp xếp, An không cần tìm từ đầu mà so sánh ngay giá trị cần</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tìm với giá trị của vị trí ở giữa danh sách.</a:t>
            </a:r>
          </a:p>
        </p:txBody>
      </p:sp>
    </p:spTree>
    <p:extLst>
      <p:ext uri="{BB962C8B-B14F-4D97-AF65-F5344CB8AC3E}">
        <p14:creationId xmlns:p14="http://schemas.microsoft.com/office/powerpoint/2010/main" val="30086388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039103D-DCCC-4F27-BFE2-D2743DA0C623}"/>
              </a:ext>
            </a:extLst>
          </p:cNvPr>
          <p:cNvPicPr>
            <a:picLocks noChangeAspect="1"/>
          </p:cNvPicPr>
          <p:nvPr/>
        </p:nvPicPr>
        <p:blipFill rotWithShape="1">
          <a:blip r:embed="rId2"/>
          <a:srcRect t="3205" b="62279"/>
          <a:stretch/>
        </p:blipFill>
        <p:spPr>
          <a:xfrm>
            <a:off x="700850" y="2400795"/>
            <a:ext cx="10248800" cy="3884282"/>
          </a:xfrm>
          <a:prstGeom prst="rect">
            <a:avLst/>
          </a:prstGeom>
        </p:spPr>
      </p:pic>
      <p:sp>
        <p:nvSpPr>
          <p:cNvPr id="3" name="Rectangle 2">
            <a:extLst>
              <a:ext uri="{FF2B5EF4-FFF2-40B4-BE49-F238E27FC236}">
                <a16:creationId xmlns:a16="http://schemas.microsoft.com/office/drawing/2014/main" id="{E3CB3FC9-C045-42B8-8A12-58A3CEAE196E}"/>
              </a:ext>
            </a:extLst>
          </p:cNvPr>
          <p:cNvSpPr/>
          <p:nvPr/>
        </p:nvSpPr>
        <p:spPr>
          <a:xfrm>
            <a:off x="700850" y="439625"/>
            <a:ext cx="10086755" cy="1024896"/>
          </a:xfrm>
          <a:prstGeom prst="rect">
            <a:avLst/>
          </a:prstGeom>
        </p:spPr>
        <p:txBody>
          <a:bodyPr wrap="square">
            <a:spAutoFit/>
          </a:bodyPr>
          <a:lstStyle/>
          <a:p>
            <a:pPr algn="ctr" defTabSz="342900">
              <a:lnSpc>
                <a:spcPct val="135000"/>
              </a:lnSpc>
            </a:pPr>
            <a:r>
              <a:rPr lang="vi-VN" sz="2400">
                <a:latin typeface="UTM Avo" panose="02040603050506020204" pitchFamily="18" charset="0"/>
                <a:cs typeface="Times New Roman" panose="02020603050405020304" pitchFamily="18" charset="0"/>
              </a:rPr>
              <a:t>Các bước để An tìm khách hàng tên “Trúc” trong danh sách ở Hình 15.1 theo thuật toán tìm kiếm nhị phân như sau: </a:t>
            </a:r>
          </a:p>
        </p:txBody>
      </p:sp>
      <p:sp>
        <p:nvSpPr>
          <p:cNvPr id="5" name="Rectangle 4">
            <a:extLst>
              <a:ext uri="{FF2B5EF4-FFF2-40B4-BE49-F238E27FC236}">
                <a16:creationId xmlns:a16="http://schemas.microsoft.com/office/drawing/2014/main" id="{A024D966-D787-40CD-9AA6-B9935297D7C6}"/>
              </a:ext>
            </a:extLst>
          </p:cNvPr>
          <p:cNvSpPr/>
          <p:nvPr/>
        </p:nvSpPr>
        <p:spPr>
          <a:xfrm>
            <a:off x="700850" y="1669509"/>
            <a:ext cx="10086755" cy="526298"/>
          </a:xfrm>
          <a:prstGeom prst="rect">
            <a:avLst/>
          </a:prstGeom>
        </p:spPr>
        <p:txBody>
          <a:bodyPr wrap="square">
            <a:spAutoFit/>
          </a:bodyPr>
          <a:lstStyle/>
          <a:p>
            <a:pPr defTabSz="342900">
              <a:lnSpc>
                <a:spcPct val="135000"/>
              </a:lnSpc>
            </a:pPr>
            <a:r>
              <a:rPr lang="vi-VN" sz="2400">
                <a:solidFill>
                  <a:srgbClr val="F0677C"/>
                </a:solidFill>
                <a:latin typeface="UTM Avo" panose="02040603050506020204" pitchFamily="18" charset="0"/>
                <a:cs typeface="Times New Roman" panose="02020603050405020304" pitchFamily="18" charset="0"/>
              </a:rPr>
              <a:t>Bước 1. </a:t>
            </a:r>
            <a:r>
              <a:rPr lang="vi-VN" sz="2400">
                <a:latin typeface="UTM Avo" panose="02040603050506020204" pitchFamily="18" charset="0"/>
                <a:cs typeface="Times New Roman" panose="02020603050405020304" pitchFamily="18" charset="0"/>
              </a:rPr>
              <a:t>Xét vị trí ở giữa của dãy, đó là vị trí số 5</a:t>
            </a:r>
          </a:p>
        </p:txBody>
      </p:sp>
    </p:spTree>
    <p:extLst>
      <p:ext uri="{BB962C8B-B14F-4D97-AF65-F5344CB8AC3E}">
        <p14:creationId xmlns:p14="http://schemas.microsoft.com/office/powerpoint/2010/main" val="30451698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900" decel="100000" fill="hold"/>
                                        <p:tgtEl>
                                          <p:spTgt spid="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1500"/>
                                        <p:tgtEl>
                                          <p:spTgt spid="5"/>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AE1917F-85AD-4A15-B109-C8C6E574EDC9}"/>
              </a:ext>
            </a:extLst>
          </p:cNvPr>
          <p:cNvPicPr>
            <a:picLocks noChangeAspect="1"/>
          </p:cNvPicPr>
          <p:nvPr/>
        </p:nvPicPr>
        <p:blipFill rotWithShape="1">
          <a:blip r:embed="rId2"/>
          <a:srcRect t="42864" b="28646"/>
          <a:stretch/>
        </p:blipFill>
        <p:spPr>
          <a:xfrm>
            <a:off x="700849" y="1485898"/>
            <a:ext cx="10248800" cy="3206187"/>
          </a:xfrm>
          <a:prstGeom prst="rect">
            <a:avLst/>
          </a:prstGeom>
        </p:spPr>
      </p:pic>
      <p:sp>
        <p:nvSpPr>
          <p:cNvPr id="3" name="Rectangle 2">
            <a:extLst>
              <a:ext uri="{FF2B5EF4-FFF2-40B4-BE49-F238E27FC236}">
                <a16:creationId xmlns:a16="http://schemas.microsoft.com/office/drawing/2014/main" id="{DB588AA5-5367-4184-8CFE-F24702457E5F}"/>
              </a:ext>
            </a:extLst>
          </p:cNvPr>
          <p:cNvSpPr/>
          <p:nvPr/>
        </p:nvSpPr>
        <p:spPr>
          <a:xfrm>
            <a:off x="700849" y="464703"/>
            <a:ext cx="10086755" cy="526298"/>
          </a:xfrm>
          <a:prstGeom prst="rect">
            <a:avLst/>
          </a:prstGeom>
        </p:spPr>
        <p:txBody>
          <a:bodyPr wrap="square">
            <a:spAutoFit/>
          </a:bodyPr>
          <a:lstStyle/>
          <a:p>
            <a:pPr defTabSz="342900">
              <a:lnSpc>
                <a:spcPct val="135000"/>
              </a:lnSpc>
            </a:pPr>
            <a:r>
              <a:rPr lang="vi-VN" sz="2400">
                <a:solidFill>
                  <a:srgbClr val="F0677C"/>
                </a:solidFill>
                <a:latin typeface="UTM Avo" panose="02040603050506020204" pitchFamily="18" charset="0"/>
                <a:cs typeface="Times New Roman" panose="02020603050405020304" pitchFamily="18" charset="0"/>
              </a:rPr>
              <a:t>Bước </a:t>
            </a:r>
            <a:r>
              <a:rPr lang="en-US" sz="2400">
                <a:solidFill>
                  <a:srgbClr val="F0677C"/>
                </a:solidFill>
                <a:latin typeface="UTM Avo" panose="02040603050506020204" pitchFamily="18" charset="0"/>
                <a:cs typeface="Times New Roman" panose="02020603050405020304" pitchFamily="18" charset="0"/>
              </a:rPr>
              <a:t>2</a:t>
            </a:r>
            <a:r>
              <a:rPr lang="vi-VN" sz="2400">
                <a:solidFill>
                  <a:srgbClr val="F0677C"/>
                </a:solidFill>
                <a:latin typeface="UTM Avo" panose="02040603050506020204" pitchFamily="18" charset="0"/>
                <a:cs typeface="Times New Roman" panose="02020603050405020304" pitchFamily="18" charset="0"/>
              </a:rPr>
              <a:t>. </a:t>
            </a:r>
            <a:r>
              <a:rPr lang="vi-VN" sz="2400">
                <a:latin typeface="UTM Avo" panose="02040603050506020204" pitchFamily="18" charset="0"/>
                <a:cs typeface="Times New Roman" panose="02020603050405020304" pitchFamily="18" charset="0"/>
              </a:rPr>
              <a:t>Xét vị trí ở giữa của nửa sau của dãy là vị trí số 7</a:t>
            </a:r>
          </a:p>
        </p:txBody>
      </p:sp>
    </p:spTree>
    <p:extLst>
      <p:ext uri="{BB962C8B-B14F-4D97-AF65-F5344CB8AC3E}">
        <p14:creationId xmlns:p14="http://schemas.microsoft.com/office/powerpoint/2010/main" val="17347951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500"/>
                                        <p:tgtEl>
                                          <p:spTgt spid="3"/>
                                        </p:tgtEl>
                                      </p:cBhvr>
                                    </p:animEffect>
                                  </p:childTnLst>
                                </p:cTn>
                              </p:par>
                            </p:childTnLst>
                          </p:cTn>
                        </p:par>
                        <p:par>
                          <p:cTn id="8" fill="hold">
                            <p:stCondLst>
                              <p:cond delay="1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AE1917F-85AD-4A15-B109-C8C6E574EDC9}"/>
              </a:ext>
            </a:extLst>
          </p:cNvPr>
          <p:cNvPicPr>
            <a:picLocks noChangeAspect="1"/>
          </p:cNvPicPr>
          <p:nvPr/>
        </p:nvPicPr>
        <p:blipFill rotWithShape="1">
          <a:blip r:embed="rId2"/>
          <a:srcRect t="75571" b="-731"/>
          <a:stretch/>
        </p:blipFill>
        <p:spPr>
          <a:xfrm>
            <a:off x="700849" y="1381727"/>
            <a:ext cx="10248800" cy="2831459"/>
          </a:xfrm>
          <a:prstGeom prst="rect">
            <a:avLst/>
          </a:prstGeom>
        </p:spPr>
      </p:pic>
      <p:sp>
        <p:nvSpPr>
          <p:cNvPr id="3" name="Rectangle 2">
            <a:extLst>
              <a:ext uri="{FF2B5EF4-FFF2-40B4-BE49-F238E27FC236}">
                <a16:creationId xmlns:a16="http://schemas.microsoft.com/office/drawing/2014/main" id="{DB588AA5-5367-4184-8CFE-F24702457E5F}"/>
              </a:ext>
            </a:extLst>
          </p:cNvPr>
          <p:cNvSpPr/>
          <p:nvPr/>
        </p:nvSpPr>
        <p:spPr>
          <a:xfrm>
            <a:off x="700849" y="464703"/>
            <a:ext cx="10248800" cy="526298"/>
          </a:xfrm>
          <a:prstGeom prst="rect">
            <a:avLst/>
          </a:prstGeom>
        </p:spPr>
        <p:txBody>
          <a:bodyPr wrap="square">
            <a:spAutoFit/>
          </a:bodyPr>
          <a:lstStyle/>
          <a:p>
            <a:pPr defTabSz="342900">
              <a:lnSpc>
                <a:spcPct val="135000"/>
              </a:lnSpc>
            </a:pPr>
            <a:r>
              <a:rPr lang="vi-VN" sz="2400">
                <a:solidFill>
                  <a:srgbClr val="F0677C"/>
                </a:solidFill>
                <a:latin typeface="UTM Avo" panose="02040603050506020204" pitchFamily="18" charset="0"/>
                <a:cs typeface="Times New Roman" panose="02020603050405020304" pitchFamily="18" charset="0"/>
              </a:rPr>
              <a:t>Bước </a:t>
            </a:r>
            <a:r>
              <a:rPr lang="en-US" sz="2400">
                <a:solidFill>
                  <a:srgbClr val="F0677C"/>
                </a:solidFill>
                <a:latin typeface="UTM Avo" panose="02040603050506020204" pitchFamily="18" charset="0"/>
                <a:cs typeface="Times New Roman" panose="02020603050405020304" pitchFamily="18" charset="0"/>
              </a:rPr>
              <a:t>3</a:t>
            </a:r>
            <a:r>
              <a:rPr lang="vi-VN" sz="2400">
                <a:solidFill>
                  <a:srgbClr val="F0677C"/>
                </a:solidFill>
                <a:latin typeface="UTM Avo" panose="02040603050506020204" pitchFamily="18" charset="0"/>
                <a:cs typeface="Times New Roman" panose="02020603050405020304" pitchFamily="18" charset="0"/>
              </a:rPr>
              <a:t>. </a:t>
            </a:r>
            <a:r>
              <a:rPr lang="vi-VN" sz="2400">
                <a:latin typeface="UTM Avo" panose="02040603050506020204" pitchFamily="18" charset="0"/>
                <a:cs typeface="Times New Roman" panose="02020603050405020304" pitchFamily="18" charset="0"/>
              </a:rPr>
              <a:t>Xét vị trí ở giữa của nửa sau còn lại của dãy, đó là vị trí số 8</a:t>
            </a:r>
          </a:p>
        </p:txBody>
      </p:sp>
      <p:sp>
        <p:nvSpPr>
          <p:cNvPr id="4" name="Rectangle 3">
            <a:extLst>
              <a:ext uri="{FF2B5EF4-FFF2-40B4-BE49-F238E27FC236}">
                <a16:creationId xmlns:a16="http://schemas.microsoft.com/office/drawing/2014/main" id="{E00659F4-9A8C-4ED9-B7D3-2730C6E435F2}"/>
              </a:ext>
            </a:extLst>
          </p:cNvPr>
          <p:cNvSpPr/>
          <p:nvPr/>
        </p:nvSpPr>
        <p:spPr>
          <a:xfrm>
            <a:off x="700850" y="4213186"/>
            <a:ext cx="10248800" cy="526298"/>
          </a:xfrm>
          <a:prstGeom prst="rect">
            <a:avLst/>
          </a:prstGeom>
        </p:spPr>
        <p:txBody>
          <a:bodyPr wrap="square">
            <a:spAutoFit/>
          </a:bodyPr>
          <a:lstStyle/>
          <a:p>
            <a:pPr algn="just" defTabSz="342900">
              <a:lnSpc>
                <a:spcPct val="135000"/>
              </a:lnSpc>
            </a:pPr>
            <a:r>
              <a:rPr lang="vi-VN" sz="2400">
                <a:latin typeface="UTM Avo" panose="02040603050506020204" pitchFamily="18" charset="0"/>
                <a:cs typeface="Times New Roman" panose="02020603050405020304" pitchFamily="18" charset="0"/>
              </a:rPr>
              <a:t>Vì sau bước 3 đã tìm thấy tên khách hàng nên thuật toán kết thúc.</a:t>
            </a:r>
          </a:p>
        </p:txBody>
      </p:sp>
    </p:spTree>
    <p:extLst>
      <p:ext uri="{BB962C8B-B14F-4D97-AF65-F5344CB8AC3E}">
        <p14:creationId xmlns:p14="http://schemas.microsoft.com/office/powerpoint/2010/main" val="12144035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500"/>
                                        <p:tgtEl>
                                          <p:spTgt spid="3"/>
                                        </p:tgtEl>
                                      </p:cBhvr>
                                    </p:animEffect>
                                  </p:childTnLst>
                                </p:cTn>
                              </p:par>
                            </p:childTnLst>
                          </p:cTn>
                        </p:par>
                        <p:par>
                          <p:cTn id="8" fill="hold">
                            <p:stCondLst>
                              <p:cond delay="1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989602A-E98B-4349-87ED-93998BCC0623}"/>
              </a:ext>
            </a:extLst>
          </p:cNvPr>
          <p:cNvPicPr>
            <a:picLocks noChangeAspect="1"/>
          </p:cNvPicPr>
          <p:nvPr/>
        </p:nvPicPr>
        <p:blipFill>
          <a:blip r:embed="rId2"/>
          <a:stretch>
            <a:fillRect/>
          </a:stretch>
        </p:blipFill>
        <p:spPr>
          <a:xfrm>
            <a:off x="493044" y="854413"/>
            <a:ext cx="11205912" cy="2865909"/>
          </a:xfrm>
          <a:prstGeom prst="rect">
            <a:avLst/>
          </a:prstGeom>
        </p:spPr>
      </p:pic>
    </p:spTree>
    <p:extLst>
      <p:ext uri="{BB962C8B-B14F-4D97-AF65-F5344CB8AC3E}">
        <p14:creationId xmlns:p14="http://schemas.microsoft.com/office/powerpoint/2010/main" val="7937409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7883FE2-5841-4B38-8108-548B447880F4}"/>
              </a:ext>
            </a:extLst>
          </p:cNvPr>
          <p:cNvPicPr>
            <a:picLocks noChangeAspect="1"/>
          </p:cNvPicPr>
          <p:nvPr/>
        </p:nvPicPr>
        <p:blipFill>
          <a:blip r:embed="rId2"/>
          <a:stretch>
            <a:fillRect/>
          </a:stretch>
        </p:blipFill>
        <p:spPr>
          <a:xfrm>
            <a:off x="4815069" y="4778333"/>
            <a:ext cx="6789517" cy="1594013"/>
          </a:xfrm>
          <a:prstGeom prst="rect">
            <a:avLst/>
          </a:prstGeom>
        </p:spPr>
      </p:pic>
      <p:pic>
        <p:nvPicPr>
          <p:cNvPr id="3" name="Picture 2">
            <a:extLst>
              <a:ext uri="{FF2B5EF4-FFF2-40B4-BE49-F238E27FC236}">
                <a16:creationId xmlns:a16="http://schemas.microsoft.com/office/drawing/2014/main" id="{604245C4-168B-4E20-A1D4-A58B62A983A9}"/>
              </a:ext>
            </a:extLst>
          </p:cNvPr>
          <p:cNvPicPr>
            <a:picLocks noChangeAspect="1"/>
          </p:cNvPicPr>
          <p:nvPr/>
        </p:nvPicPr>
        <p:blipFill>
          <a:blip r:embed="rId3"/>
          <a:stretch>
            <a:fillRect/>
          </a:stretch>
        </p:blipFill>
        <p:spPr>
          <a:xfrm>
            <a:off x="516194" y="344301"/>
            <a:ext cx="756220" cy="753733"/>
          </a:xfrm>
          <a:prstGeom prst="rect">
            <a:avLst/>
          </a:prstGeom>
        </p:spPr>
      </p:pic>
      <p:sp>
        <p:nvSpPr>
          <p:cNvPr id="6" name="Rectangle 5">
            <a:extLst>
              <a:ext uri="{FF2B5EF4-FFF2-40B4-BE49-F238E27FC236}">
                <a16:creationId xmlns:a16="http://schemas.microsoft.com/office/drawing/2014/main" id="{1E51CBAC-89E3-4471-847A-33310AF341BD}"/>
              </a:ext>
            </a:extLst>
          </p:cNvPr>
          <p:cNvSpPr/>
          <p:nvPr/>
        </p:nvSpPr>
        <p:spPr>
          <a:xfrm>
            <a:off x="1377120" y="485654"/>
            <a:ext cx="9746151" cy="546688"/>
          </a:xfrm>
          <a:prstGeom prst="rect">
            <a:avLst/>
          </a:prstGeom>
        </p:spPr>
        <p:txBody>
          <a:bodyPr wrap="square">
            <a:spAutoFit/>
          </a:bodyPr>
          <a:lstStyle/>
          <a:p>
            <a:pPr algn="just" defTabSz="342900">
              <a:lnSpc>
                <a:spcPct val="140000"/>
              </a:lnSpc>
            </a:pPr>
            <a:r>
              <a:rPr lang="vi-VN" sz="2400" b="1">
                <a:latin typeface="UTM Avo" panose="02040603050506020204" pitchFamily="18" charset="0"/>
                <a:cs typeface="Times New Roman" panose="02020603050405020304" pitchFamily="18" charset="0"/>
              </a:rPr>
              <a:t>Mô tả thuật toán tìm kiếm nhị phân bằng ngôn ngữ tự nhiên:</a:t>
            </a:r>
            <a:endParaRPr lang="en-US" sz="2400" b="1">
              <a:latin typeface="UTM Avo" panose="020406030505060202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99848392-32A1-4705-89E5-5367EE83C663}"/>
              </a:ext>
            </a:extLst>
          </p:cNvPr>
          <p:cNvSpPr/>
          <p:nvPr/>
        </p:nvSpPr>
        <p:spPr>
          <a:xfrm>
            <a:off x="427859" y="1125404"/>
            <a:ext cx="11378318" cy="428259"/>
          </a:xfrm>
          <a:prstGeom prst="rect">
            <a:avLst/>
          </a:prstGeom>
        </p:spPr>
        <p:txBody>
          <a:bodyPr wrap="square">
            <a:spAutoFit/>
          </a:bodyPr>
          <a:lstStyle/>
          <a:p>
            <a:pPr algn="just" defTabSz="342900">
              <a:lnSpc>
                <a:spcPct val="140000"/>
              </a:lnSpc>
            </a:pPr>
            <a:r>
              <a:rPr lang="vi-VN">
                <a:solidFill>
                  <a:srgbClr val="F0677C"/>
                </a:solidFill>
                <a:latin typeface="UTM Avo" panose="02040603050506020204" pitchFamily="18" charset="0"/>
                <a:cs typeface="Times New Roman" panose="02020603050405020304" pitchFamily="18" charset="0"/>
              </a:rPr>
              <a:t>Bước 1. </a:t>
            </a:r>
            <a:r>
              <a:rPr lang="vi-VN">
                <a:latin typeface="UTM Avo" panose="02040603050506020204" pitchFamily="18" charset="0"/>
                <a:cs typeface="Times New Roman" panose="02020603050405020304" pitchFamily="18" charset="0"/>
              </a:rPr>
              <a:t>Nếu vùng tìm kiếm không có phần tử nào thì kết luận không</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tìm thấy và thuật toán kết thúc.</a:t>
            </a:r>
          </a:p>
        </p:txBody>
      </p:sp>
      <p:pic>
        <p:nvPicPr>
          <p:cNvPr id="10" name="Picture 9">
            <a:extLst>
              <a:ext uri="{FF2B5EF4-FFF2-40B4-BE49-F238E27FC236}">
                <a16:creationId xmlns:a16="http://schemas.microsoft.com/office/drawing/2014/main" id="{D657376A-DC5E-46EF-9922-1AEB1815B3FC}"/>
              </a:ext>
            </a:extLst>
          </p:cNvPr>
          <p:cNvPicPr>
            <a:picLocks noChangeAspect="1"/>
          </p:cNvPicPr>
          <p:nvPr/>
        </p:nvPicPr>
        <p:blipFill>
          <a:blip r:embed="rId4"/>
          <a:stretch>
            <a:fillRect/>
          </a:stretch>
        </p:blipFill>
        <p:spPr>
          <a:xfrm>
            <a:off x="8900931" y="1483679"/>
            <a:ext cx="2863210" cy="2825034"/>
          </a:xfrm>
          <a:prstGeom prst="rect">
            <a:avLst/>
          </a:prstGeom>
        </p:spPr>
      </p:pic>
      <p:sp>
        <p:nvSpPr>
          <p:cNvPr id="11" name="Rectangle 10">
            <a:extLst>
              <a:ext uri="{FF2B5EF4-FFF2-40B4-BE49-F238E27FC236}">
                <a16:creationId xmlns:a16="http://schemas.microsoft.com/office/drawing/2014/main" id="{D2CAE77D-1ED5-4EF2-849E-18EC5748B8CE}"/>
              </a:ext>
            </a:extLst>
          </p:cNvPr>
          <p:cNvSpPr/>
          <p:nvPr/>
        </p:nvSpPr>
        <p:spPr>
          <a:xfrm>
            <a:off x="427859" y="1553663"/>
            <a:ext cx="8785589" cy="816057"/>
          </a:xfrm>
          <a:prstGeom prst="rect">
            <a:avLst/>
          </a:prstGeom>
        </p:spPr>
        <p:txBody>
          <a:bodyPr wrap="square">
            <a:spAutoFit/>
          </a:bodyPr>
          <a:lstStyle/>
          <a:p>
            <a:pPr algn="just" defTabSz="342900">
              <a:lnSpc>
                <a:spcPct val="140000"/>
              </a:lnSpc>
            </a:pPr>
            <a:r>
              <a:rPr lang="vi-VN">
                <a:solidFill>
                  <a:srgbClr val="F0677C"/>
                </a:solidFill>
                <a:latin typeface="UTM Avo" panose="02040603050506020204" pitchFamily="18" charset="0"/>
                <a:cs typeface="Times New Roman" panose="02020603050405020304" pitchFamily="18" charset="0"/>
              </a:rPr>
              <a:t>Bước 2. </a:t>
            </a:r>
            <a:r>
              <a:rPr lang="vi-VN">
                <a:latin typeface="UTM Avo" panose="02040603050506020204" pitchFamily="18" charset="0"/>
                <a:cs typeface="Times New Roman" panose="02020603050405020304" pitchFamily="18" charset="0"/>
              </a:rPr>
              <a:t>Xác định vị trí giữa của vùng tìm kiếm. </a:t>
            </a:r>
            <a:endParaRPr lang="en-US">
              <a:latin typeface="UTM Avo" panose="02040603050506020204" pitchFamily="18" charset="0"/>
              <a:cs typeface="Times New Roman" panose="02020603050405020304" pitchFamily="18" charset="0"/>
            </a:endParaRPr>
          </a:p>
          <a:p>
            <a:pPr algn="just" defTabSz="342900">
              <a:lnSpc>
                <a:spcPct val="140000"/>
              </a:lnSpc>
            </a:pPr>
            <a:r>
              <a:rPr lang="vi-VN">
                <a:latin typeface="UTM Avo" panose="02040603050506020204" pitchFamily="18" charset="0"/>
                <a:cs typeface="Times New Roman" panose="02020603050405020304" pitchFamily="18" charset="0"/>
              </a:rPr>
              <a:t>Vị trí này chia vùng tìm</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kiếm thành hai nửa: nửa trước và nửa sau vị trí giữa.</a:t>
            </a:r>
          </a:p>
        </p:txBody>
      </p:sp>
      <p:sp>
        <p:nvSpPr>
          <p:cNvPr id="12" name="Rectangle 11">
            <a:extLst>
              <a:ext uri="{FF2B5EF4-FFF2-40B4-BE49-F238E27FC236}">
                <a16:creationId xmlns:a16="http://schemas.microsoft.com/office/drawing/2014/main" id="{D8C4574F-ED4E-4BE0-9397-189F09FEA399}"/>
              </a:ext>
            </a:extLst>
          </p:cNvPr>
          <p:cNvSpPr/>
          <p:nvPr/>
        </p:nvSpPr>
        <p:spPr>
          <a:xfrm>
            <a:off x="427859" y="2369720"/>
            <a:ext cx="8431036" cy="2367251"/>
          </a:xfrm>
          <a:prstGeom prst="rect">
            <a:avLst/>
          </a:prstGeom>
        </p:spPr>
        <p:txBody>
          <a:bodyPr wrap="square">
            <a:spAutoFit/>
          </a:bodyPr>
          <a:lstStyle/>
          <a:p>
            <a:pPr algn="just" defTabSz="342900">
              <a:lnSpc>
                <a:spcPct val="140000"/>
              </a:lnSpc>
            </a:pPr>
            <a:r>
              <a:rPr lang="vi-VN">
                <a:solidFill>
                  <a:srgbClr val="F0677C"/>
                </a:solidFill>
                <a:latin typeface="UTM Avo" panose="02040603050506020204" pitchFamily="18" charset="0"/>
                <a:cs typeface="Times New Roman" panose="02020603050405020304" pitchFamily="18" charset="0"/>
              </a:rPr>
              <a:t>Bước 3. </a:t>
            </a:r>
            <a:r>
              <a:rPr lang="vi-VN">
                <a:latin typeface="UTM Avo" panose="02040603050506020204" pitchFamily="18" charset="0"/>
                <a:cs typeface="Times New Roman" panose="02020603050405020304" pitchFamily="18" charset="0"/>
              </a:rPr>
              <a:t>Nếu giá trị cần tìm bằng giá trị của vị trí giữa thì kết luận “giá</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trị cần tìm xuất hiện tại vị trí giữa” và kết thúc.</a:t>
            </a:r>
          </a:p>
          <a:p>
            <a:pPr algn="just" defTabSz="342900">
              <a:lnSpc>
                <a:spcPct val="140000"/>
              </a:lnSpc>
            </a:pPr>
            <a:r>
              <a:rPr lang="vi-VN">
                <a:solidFill>
                  <a:srgbClr val="F0677C"/>
                </a:solidFill>
                <a:latin typeface="UTM Avo" panose="02040603050506020204" pitchFamily="18" charset="0"/>
                <a:cs typeface="Times New Roman" panose="02020603050405020304" pitchFamily="18" charset="0"/>
              </a:rPr>
              <a:t>Bước 4. </a:t>
            </a:r>
            <a:r>
              <a:rPr lang="vi-VN">
                <a:latin typeface="UTM Avo" panose="02040603050506020204" pitchFamily="18" charset="0"/>
                <a:cs typeface="Times New Roman" panose="02020603050405020304" pitchFamily="18" charset="0"/>
              </a:rPr>
              <a:t>Nếu giá trị cần tìm nhỏ hơn giá trị của vị trí giữa thì vùng tìm</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kiếm mới được thu hẹp lại, chỉ còn nửa trước của dãy. Ngược lại (nếu giá trị cần tìm lớn hơn giá trị của vị trí giữa) vùng tìm kiếm mới được</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thu hẹp lại, chỉ còn nửa sau của dãy. </a:t>
            </a:r>
            <a:endParaRPr lang="en-US">
              <a:latin typeface="UTM Avo" panose="020406030505060202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id="{63AF5D71-5CC0-4C37-A327-E8A5727E2AC8}"/>
              </a:ext>
            </a:extLst>
          </p:cNvPr>
          <p:cNvSpPr/>
          <p:nvPr/>
        </p:nvSpPr>
        <p:spPr>
          <a:xfrm>
            <a:off x="427859" y="4736971"/>
            <a:ext cx="4259888" cy="1591654"/>
          </a:xfrm>
          <a:prstGeom prst="rect">
            <a:avLst/>
          </a:prstGeom>
        </p:spPr>
        <p:txBody>
          <a:bodyPr wrap="square">
            <a:spAutoFit/>
          </a:bodyPr>
          <a:lstStyle/>
          <a:p>
            <a:pPr algn="just" defTabSz="342900">
              <a:lnSpc>
                <a:spcPct val="140000"/>
              </a:lnSpc>
            </a:pPr>
            <a:r>
              <a:rPr lang="vi-VN">
                <a:solidFill>
                  <a:srgbClr val="F0677C"/>
                </a:solidFill>
                <a:latin typeface="UTM Avo" panose="02040603050506020204" pitchFamily="18" charset="0"/>
                <a:cs typeface="Times New Roman" panose="02020603050405020304" pitchFamily="18" charset="0"/>
              </a:rPr>
              <a:t>Bước 5.</a:t>
            </a:r>
            <a:r>
              <a:rPr lang="vi-VN">
                <a:latin typeface="UTM Avo" panose="02040603050506020204" pitchFamily="18" charset="0"/>
                <a:cs typeface="Times New Roman" panose="02020603050405020304" pitchFamily="18" charset="0"/>
              </a:rPr>
              <a:t> Lặp lại từ Bước 1 đến Bước 4 cho đến khi tìm thấy giá trị cần tìm (Bước 3) hoặc vùng</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tìm kiếm không còn phần tử nào (Bước 1).</a:t>
            </a:r>
          </a:p>
        </p:txBody>
      </p:sp>
    </p:spTree>
    <p:extLst>
      <p:ext uri="{BB962C8B-B14F-4D97-AF65-F5344CB8AC3E}">
        <p14:creationId xmlns:p14="http://schemas.microsoft.com/office/powerpoint/2010/main" val="30600317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out)">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p:cTn id="19"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nodeType="clickEffect">
                                  <p:stCondLst>
                                    <p:cond delay="0"/>
                                  </p:st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p:cTn id="25" dur="5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11">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nodeType="clickEffect">
                                  <p:stCondLst>
                                    <p:cond delay="0"/>
                                  </p:stCondLst>
                                  <p:childTnLst>
                                    <p:set>
                                      <p:cBhvr>
                                        <p:cTn id="30" dur="1" fill="hold">
                                          <p:stCondLst>
                                            <p:cond delay="0"/>
                                          </p:stCondLst>
                                        </p:cTn>
                                        <p:tgtEl>
                                          <p:spTgt spid="11">
                                            <p:txEl>
                                              <p:pRg st="1" end="1"/>
                                            </p:txEl>
                                          </p:spTgt>
                                        </p:tgtEl>
                                        <p:attrNameLst>
                                          <p:attrName>style.visibility</p:attrName>
                                        </p:attrNameLst>
                                      </p:cBhvr>
                                      <p:to>
                                        <p:strVal val="visible"/>
                                      </p:to>
                                    </p:set>
                                    <p:anim calcmode="lin" valueType="num">
                                      <p:cBhvr>
                                        <p:cTn id="31" dur="500" fill="hold"/>
                                        <p:tgtEl>
                                          <p:spTgt spid="11">
                                            <p:txEl>
                                              <p:pRg st="1" end="1"/>
                                            </p:txEl>
                                          </p:spTgt>
                                        </p:tgtEl>
                                        <p:attrNameLst>
                                          <p:attrName>ppt_w</p:attrName>
                                        </p:attrNameLst>
                                      </p:cBhvr>
                                      <p:tavLst>
                                        <p:tav tm="0">
                                          <p:val>
                                            <p:fltVal val="0"/>
                                          </p:val>
                                        </p:tav>
                                        <p:tav tm="100000">
                                          <p:val>
                                            <p:strVal val="#ppt_w"/>
                                          </p:val>
                                        </p:tav>
                                      </p:tavLst>
                                    </p:anim>
                                    <p:anim calcmode="lin" valueType="num">
                                      <p:cBhvr>
                                        <p:cTn id="32" dur="500" fill="hold"/>
                                        <p:tgtEl>
                                          <p:spTgt spid="11">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17" presetClass="entr" presetSubtype="10" fill="hold" nodeType="clickEffect">
                                  <p:stCondLst>
                                    <p:cond delay="0"/>
                                  </p:stCondLst>
                                  <p:childTnLst>
                                    <p:set>
                                      <p:cBhvr>
                                        <p:cTn id="36" dur="1" fill="hold">
                                          <p:stCondLst>
                                            <p:cond delay="0"/>
                                          </p:stCondLst>
                                        </p:cTn>
                                        <p:tgtEl>
                                          <p:spTgt spid="12">
                                            <p:txEl>
                                              <p:pRg st="0" end="0"/>
                                            </p:txEl>
                                          </p:spTgt>
                                        </p:tgtEl>
                                        <p:attrNameLst>
                                          <p:attrName>style.visibility</p:attrName>
                                        </p:attrNameLst>
                                      </p:cBhvr>
                                      <p:to>
                                        <p:strVal val="visible"/>
                                      </p:to>
                                    </p:set>
                                    <p:anim calcmode="lin" valueType="num">
                                      <p:cBhvr>
                                        <p:cTn id="37" dur="5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38" dur="500" fill="hold"/>
                                        <p:tgtEl>
                                          <p:spTgt spid="12">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1000"/>
                                        <p:tgtEl>
                                          <p:spTgt spid="10"/>
                                        </p:tgtEl>
                                      </p:cBhvr>
                                    </p:animEffect>
                                    <p:anim calcmode="lin" valueType="num">
                                      <p:cBhvr>
                                        <p:cTn id="44" dur="1000" fill="hold"/>
                                        <p:tgtEl>
                                          <p:spTgt spid="10"/>
                                        </p:tgtEl>
                                        <p:attrNameLst>
                                          <p:attrName>ppt_x</p:attrName>
                                        </p:attrNameLst>
                                      </p:cBhvr>
                                      <p:tavLst>
                                        <p:tav tm="0">
                                          <p:val>
                                            <p:strVal val="#ppt_x"/>
                                          </p:val>
                                        </p:tav>
                                        <p:tav tm="100000">
                                          <p:val>
                                            <p:strVal val="#ppt_x"/>
                                          </p:val>
                                        </p:tav>
                                      </p:tavLst>
                                    </p:anim>
                                    <p:anim calcmode="lin" valueType="num">
                                      <p:cBhvr>
                                        <p:cTn id="4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7" presetClass="entr" presetSubtype="10" fill="hold" nodeType="clickEffect">
                                  <p:stCondLst>
                                    <p:cond delay="0"/>
                                  </p:stCondLst>
                                  <p:childTnLst>
                                    <p:set>
                                      <p:cBhvr>
                                        <p:cTn id="49" dur="1" fill="hold">
                                          <p:stCondLst>
                                            <p:cond delay="0"/>
                                          </p:stCondLst>
                                        </p:cTn>
                                        <p:tgtEl>
                                          <p:spTgt spid="12">
                                            <p:txEl>
                                              <p:pRg st="1" end="1"/>
                                            </p:txEl>
                                          </p:spTgt>
                                        </p:tgtEl>
                                        <p:attrNameLst>
                                          <p:attrName>style.visibility</p:attrName>
                                        </p:attrNameLst>
                                      </p:cBhvr>
                                      <p:to>
                                        <p:strVal val="visible"/>
                                      </p:to>
                                    </p:set>
                                    <p:anim calcmode="lin" valueType="num">
                                      <p:cBhvr>
                                        <p:cTn id="50" dur="500" fill="hold"/>
                                        <p:tgtEl>
                                          <p:spTgt spid="12">
                                            <p:txEl>
                                              <p:pRg st="1" end="1"/>
                                            </p:txEl>
                                          </p:spTgt>
                                        </p:tgtEl>
                                        <p:attrNameLst>
                                          <p:attrName>ppt_w</p:attrName>
                                        </p:attrNameLst>
                                      </p:cBhvr>
                                      <p:tavLst>
                                        <p:tav tm="0">
                                          <p:val>
                                            <p:fltVal val="0"/>
                                          </p:val>
                                        </p:tav>
                                        <p:tav tm="100000">
                                          <p:val>
                                            <p:strVal val="#ppt_w"/>
                                          </p:val>
                                        </p:tav>
                                      </p:tavLst>
                                    </p:anim>
                                    <p:anim calcmode="lin" valueType="num">
                                      <p:cBhvr>
                                        <p:cTn id="51" dur="500" fill="hold"/>
                                        <p:tgtEl>
                                          <p:spTgt spid="12">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52" fill="hold">
                      <p:stCondLst>
                        <p:cond delay="indefinite"/>
                      </p:stCondLst>
                      <p:childTnLst>
                        <p:par>
                          <p:cTn id="53" fill="hold">
                            <p:stCondLst>
                              <p:cond delay="0"/>
                            </p:stCondLst>
                            <p:childTnLst>
                              <p:par>
                                <p:cTn id="54" presetID="17" presetClass="entr" presetSubtype="10" fill="hold" nodeType="clickEffect">
                                  <p:stCondLst>
                                    <p:cond delay="0"/>
                                  </p:stCondLst>
                                  <p:childTnLst>
                                    <p:set>
                                      <p:cBhvr>
                                        <p:cTn id="55" dur="1" fill="hold">
                                          <p:stCondLst>
                                            <p:cond delay="0"/>
                                          </p:stCondLst>
                                        </p:cTn>
                                        <p:tgtEl>
                                          <p:spTgt spid="13">
                                            <p:txEl>
                                              <p:pRg st="0" end="0"/>
                                            </p:txEl>
                                          </p:spTgt>
                                        </p:tgtEl>
                                        <p:attrNameLst>
                                          <p:attrName>style.visibility</p:attrName>
                                        </p:attrNameLst>
                                      </p:cBhvr>
                                      <p:to>
                                        <p:strVal val="visible"/>
                                      </p:to>
                                    </p:set>
                                    <p:anim calcmode="lin" valueType="num">
                                      <p:cBhvr>
                                        <p:cTn id="56" dur="5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57" dur="500" fill="hold"/>
                                        <p:tgtEl>
                                          <p:spTgt spid="1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58" fill="hold">
                      <p:stCondLst>
                        <p:cond delay="indefinite"/>
                      </p:stCondLst>
                      <p:childTnLst>
                        <p:par>
                          <p:cTn id="59" fill="hold">
                            <p:stCondLst>
                              <p:cond delay="0"/>
                            </p:stCondLst>
                            <p:childTnLst>
                              <p:par>
                                <p:cTn id="60" presetID="14" presetClass="entr" presetSubtype="10" fill="hold" nodeType="click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randombar(horizontal)">
                                      <p:cBhvr>
                                        <p:cTn id="6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9243</TotalTime>
  <Words>825</Words>
  <Application>Microsoft Office PowerPoint</Application>
  <PresentationFormat>Widescreen</PresentationFormat>
  <Paragraphs>51</Paragraphs>
  <Slides>15</Slides>
  <Notes>2</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15</vt:i4>
      </vt:variant>
    </vt:vector>
  </HeadingPairs>
  <TitlesOfParts>
    <vt:vector size="29" baseType="lpstr">
      <vt:lpstr>微软雅黑</vt:lpstr>
      <vt:lpstr>Arial</vt:lpstr>
      <vt:lpstr>Calibri</vt:lpstr>
      <vt:lpstr>等线</vt:lpstr>
      <vt:lpstr>iCiel Cadena</vt:lpstr>
      <vt:lpstr>Segoe Print</vt:lpstr>
      <vt:lpstr>SVN-SAF</vt:lpstr>
      <vt:lpstr>Times New Roman</vt:lpstr>
      <vt:lpstr>UTM Avo</vt:lpstr>
      <vt:lpstr>UTM Kabel KT</vt:lpstr>
      <vt:lpstr>Wingdings</vt:lpstr>
      <vt:lpstr>Wingdings 3</vt:lpstr>
      <vt:lpstr>方正黑体_GBK</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Admin</cp:lastModifiedBy>
  <cp:revision>493</cp:revision>
  <dcterms:created xsi:type="dcterms:W3CDTF">2021-11-14T08:33:55Z</dcterms:created>
  <dcterms:modified xsi:type="dcterms:W3CDTF">2023-09-22T14:34:32Z</dcterms:modified>
</cp:coreProperties>
</file>