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3317" r:id="rId2"/>
    <p:sldId id="3100" r:id="rId3"/>
    <p:sldId id="3263" r:id="rId4"/>
    <p:sldId id="3314" r:id="rId5"/>
    <p:sldId id="3234" r:id="rId6"/>
    <p:sldId id="3235" r:id="rId7"/>
    <p:sldId id="3315" r:id="rId8"/>
    <p:sldId id="3236" r:id="rId9"/>
    <p:sldId id="3143" r:id="rId10"/>
    <p:sldId id="3316" r:id="rId11"/>
    <p:sldId id="328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8040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417" y="3249041"/>
            <a:ext cx="8418009" cy="646331"/>
          </a:xfrm>
          <a:prstGeom prst="rect">
            <a:avLst/>
          </a:prstGeom>
          <a:solidFill>
            <a:schemeClr val="bg1"/>
          </a:solidFill>
        </p:spPr>
        <p:txBody>
          <a:bodyPr wrap="none" lIns="91440" tIns="45720" rIns="91440" bIns="45720">
            <a:spAutoFit/>
          </a:bodyPr>
          <a:lstStyle/>
          <a:p>
            <a:pPr algn="ctr"/>
            <a:r>
              <a:rPr lang="en-US" sz="36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KẾT NỐI TRI THỨC VỚI CUỘC SỐNG</a:t>
            </a:r>
            <a:endParaRPr lang="en-US"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765988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46E905-F803-4BFB-9DCD-DE0A347F521B}"/>
              </a:ext>
            </a:extLst>
          </p:cNvPr>
          <p:cNvSpPr/>
          <p:nvPr/>
        </p:nvSpPr>
        <p:spPr>
          <a:xfrm>
            <a:off x="597217" y="786012"/>
            <a:ext cx="10997568" cy="2189125"/>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Trình bày càng đơn giản, rõ ràng thì càng thuyết phục.</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Dùng hiệu ứng chuyển trang thống nhất cho tất cả các trang.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Chọn lọc hiệu ứng cho các đối tượng. Tự trả lời câu hỏi “</a:t>
            </a:r>
            <a:r>
              <a:rPr lang="vi-VN" sz="2000" i="1">
                <a:solidFill>
                  <a:schemeClr val="accent2">
                    <a:lumMod val="50000"/>
                  </a:schemeClr>
                </a:solidFill>
                <a:latin typeface="UTM Avo" panose="02040603050506020204" pitchFamily="18" charset="0"/>
                <a:cs typeface="Times New Roman" panose="02020603050405020304" pitchFamily="18" charset="0"/>
              </a:rPr>
              <a:t>Hiệu ứng này có thể khiến bài thuyết trình hiệu quả hơn không?</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Chỉ dùng âm thanh khi thật cần thiết.</a:t>
            </a:r>
            <a:endParaRPr lang="en-US" sz="2000">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8639107-AE69-4E57-9B10-D130A1D7AAC7}"/>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c) </a:t>
            </a:r>
            <a:r>
              <a:rPr lang="vi-VN" sz="2000" b="1">
                <a:solidFill>
                  <a:srgbClr val="0000FF"/>
                </a:solidFill>
                <a:latin typeface="UTM Avo" panose="02040603050506020204" pitchFamily="18" charset="0"/>
                <a:cs typeface="Times New Roman" panose="02020603050405020304" pitchFamily="18" charset="0"/>
              </a:rPr>
              <a:t>Sử dụng hiệu ứng hợp lí</a:t>
            </a:r>
            <a:endParaRPr lang="en-US" sz="2000" b="1">
              <a:solidFill>
                <a:srgbClr val="0000FF"/>
              </a:solidFill>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6416B96-C5F8-4790-BE82-74C1CA470E4E}"/>
              </a:ext>
            </a:extLst>
          </p:cNvPr>
          <p:cNvSpPr/>
          <p:nvPr/>
        </p:nvSpPr>
        <p:spPr>
          <a:xfrm>
            <a:off x="597216" y="2975137"/>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d) </a:t>
            </a:r>
            <a:r>
              <a:rPr lang="vi-VN" sz="2000" b="1">
                <a:solidFill>
                  <a:srgbClr val="0000FF"/>
                </a:solidFill>
                <a:latin typeface="UTM Avo" panose="02040603050506020204" pitchFamily="18" charset="0"/>
                <a:cs typeface="Times New Roman" panose="02020603050405020304" pitchFamily="18" charset="0"/>
              </a:rPr>
              <a:t>Hoàn thiện bài trình chiếu</a:t>
            </a:r>
            <a:endParaRPr lang="en-US" sz="2000" b="1">
              <a:solidFill>
                <a:srgbClr val="0000FF"/>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7E24886-A4E9-45D7-83FB-DFD239B648BE}"/>
              </a:ext>
            </a:extLst>
          </p:cNvPr>
          <p:cNvSpPr/>
          <p:nvPr/>
        </p:nvSpPr>
        <p:spPr>
          <a:xfrm>
            <a:off x="597216" y="3469247"/>
            <a:ext cx="10997568"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Xem lại bố cục, nội dung của bài 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Bố trí lại các đối tượng trên trang: khung văn bản, hình ảnh, bảng biểu,... Định dạng lại một số hình ảnh, căn lề văn bản (nếu cần).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Em có thể sáng tạo thêm, phát huy khả năng hội hoạ của mình trong cách trình bày bài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Lưu lại kết quả làm việc.</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4955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1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fade">
                                      <p:cBhvr>
                                        <p:cTn id="45" dur="1000"/>
                                        <p:tgtEl>
                                          <p:spTgt spid="6">
                                            <p:txEl>
                                              <p:pRg st="0" end="0"/>
                                            </p:txEl>
                                          </p:spTgt>
                                        </p:tgtEl>
                                      </p:cBhvr>
                                    </p:animEffect>
                                    <p:anim calcmode="lin" valueType="num">
                                      <p:cBhvr>
                                        <p:cTn id="4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1000"/>
                                        <p:tgtEl>
                                          <p:spTgt spid="6">
                                            <p:txEl>
                                              <p:pRg st="1" end="1"/>
                                            </p:txEl>
                                          </p:spTgt>
                                        </p:tgtEl>
                                      </p:cBhvr>
                                    </p:animEffect>
                                    <p:anim calcmode="lin" valueType="num">
                                      <p:cBhvr>
                                        <p:cTn id="5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fade">
                                      <p:cBhvr>
                                        <p:cTn id="59" dur="1000"/>
                                        <p:tgtEl>
                                          <p:spTgt spid="6">
                                            <p:txEl>
                                              <p:pRg st="2" end="2"/>
                                            </p:txEl>
                                          </p:spTgt>
                                        </p:tgtEl>
                                      </p:cBhvr>
                                    </p:animEffect>
                                    <p:anim calcmode="lin" valueType="num">
                                      <p:cBhvr>
                                        <p:cTn id="6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1000"/>
                                        <p:tgtEl>
                                          <p:spTgt spid="6">
                                            <p:txEl>
                                              <p:pRg st="3" end="3"/>
                                            </p:txEl>
                                          </p:spTgt>
                                        </p:tgtEl>
                                      </p:cBhvr>
                                    </p:animEffect>
                                    <p:anim calcmode="lin" valueType="num">
                                      <p:cBhvr>
                                        <p:cTn id="6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3"/>
          <a:stretch>
            <a:fillRect/>
          </a:stretch>
        </p:blipFill>
        <p:spPr>
          <a:xfrm>
            <a:off x="510166" y="2356628"/>
            <a:ext cx="3490335" cy="952468"/>
          </a:xfrm>
          <a:prstGeom prst="rect">
            <a:avLst/>
          </a:prstGeom>
        </p:spPr>
      </p:pic>
      <p:pic>
        <p:nvPicPr>
          <p:cNvPr id="8" name="Picture 7">
            <a:extLst>
              <a:ext uri="{FF2B5EF4-FFF2-40B4-BE49-F238E27FC236}">
                <a16:creationId xmlns:a16="http://schemas.microsoft.com/office/drawing/2014/main" id="{95D708D4-87AD-45F3-8A2D-CF9F042A8F7F}"/>
              </a:ext>
            </a:extLst>
          </p:cNvPr>
          <p:cNvPicPr>
            <a:picLocks noChangeAspect="1"/>
          </p:cNvPicPr>
          <p:nvPr/>
        </p:nvPicPr>
        <p:blipFill rotWithShape="1">
          <a:blip r:embed="rId4"/>
          <a:srcRect t="24597" b="54888"/>
          <a:stretch/>
        </p:blipFill>
        <p:spPr>
          <a:xfrm>
            <a:off x="510166" y="1436479"/>
            <a:ext cx="11250553" cy="683579"/>
          </a:xfrm>
          <a:prstGeom prst="rect">
            <a:avLst/>
          </a:prstGeom>
        </p:spPr>
      </p:pic>
      <p:pic>
        <p:nvPicPr>
          <p:cNvPr id="9" name="Picture 8">
            <a:extLst>
              <a:ext uri="{FF2B5EF4-FFF2-40B4-BE49-F238E27FC236}">
                <a16:creationId xmlns:a16="http://schemas.microsoft.com/office/drawing/2014/main" id="{81CF23F1-C0E8-4FD4-8E71-DB383273F6EA}"/>
              </a:ext>
            </a:extLst>
          </p:cNvPr>
          <p:cNvPicPr>
            <a:picLocks noChangeAspect="1"/>
          </p:cNvPicPr>
          <p:nvPr/>
        </p:nvPicPr>
        <p:blipFill rotWithShape="1">
          <a:blip r:embed="rId4"/>
          <a:srcRect t="77745" b="1740"/>
          <a:stretch/>
        </p:blipFill>
        <p:spPr>
          <a:xfrm>
            <a:off x="510166" y="3429000"/>
            <a:ext cx="11250553" cy="683579"/>
          </a:xfrm>
          <a:prstGeom prst="rect">
            <a:avLst/>
          </a:prstGeom>
        </p:spPr>
      </p:pic>
    </p:spTree>
    <p:extLst>
      <p:ext uri="{BB962C8B-B14F-4D97-AF65-F5344CB8AC3E}">
        <p14:creationId xmlns:p14="http://schemas.microsoft.com/office/powerpoint/2010/main" val="2541686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FFD728AD-C32F-4275-928E-9B8C93FEF06F}"/>
              </a:ext>
            </a:extLst>
          </p:cNvPr>
          <p:cNvPicPr>
            <a:picLocks noChangeAspect="1"/>
          </p:cNvPicPr>
          <p:nvPr/>
        </p:nvPicPr>
        <p:blipFill>
          <a:blip r:embed="rId3"/>
          <a:stretch>
            <a:fillRect/>
          </a:stretch>
        </p:blipFill>
        <p:spPr>
          <a:xfrm>
            <a:off x="3958814" y="1080143"/>
            <a:ext cx="7999506" cy="1467626"/>
          </a:xfrm>
          <a:prstGeom prst="rect">
            <a:avLst/>
          </a:prstGeom>
        </p:spPr>
      </p:pic>
      <p:pic>
        <p:nvPicPr>
          <p:cNvPr id="14" name="Picture 13">
            <a:extLst>
              <a:ext uri="{FF2B5EF4-FFF2-40B4-BE49-F238E27FC236}">
                <a16:creationId xmlns:a16="http://schemas.microsoft.com/office/drawing/2014/main" id="{6CFD84C0-EE80-4227-AFD9-92664F656628}"/>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AA95CAC3-E750-4D56-B24D-F7CF40B2F6F6}"/>
              </a:ext>
            </a:extLst>
          </p:cNvPr>
          <p:cNvSpPr/>
          <p:nvPr/>
        </p:nvSpPr>
        <p:spPr>
          <a:xfrm>
            <a:off x="5346551" y="29740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Bài trình chiếu báo cáo dự án </a:t>
            </a:r>
            <a:r>
              <a:rPr lang="vi-VN" sz="2000" b="1">
                <a:latin typeface="UTM Avo" panose="02040603050506020204" pitchFamily="18" charset="0"/>
                <a:cs typeface="Times New Roman" panose="02020603050405020304" pitchFamily="18" charset="0"/>
              </a:rPr>
              <a:t>Trường học xanh</a:t>
            </a:r>
            <a:r>
              <a:rPr lang="vi-VN" sz="2000">
                <a:latin typeface="UTM Avo" panose="02040603050506020204" pitchFamily="18" charset="0"/>
                <a:cs typeface="Times New Roman" panose="02020603050405020304" pitchFamily="18" charset="0"/>
              </a:rPr>
              <a:t> đã có đầy đủ thông tin, mang được thông điệp cần truyền tải. Các đối tượng trong các trang chiếu cũng đã được định dạng. Việc tiếp theo của em là bổ sung các hiệu ứng động khi trình bày để có một bài thuyết trình hoàn chỉnh.</a:t>
            </a:r>
          </a:p>
        </p:txBody>
      </p:sp>
    </p:spTree>
    <p:extLst>
      <p:ext uri="{BB962C8B-B14F-4D97-AF65-F5344CB8AC3E}">
        <p14:creationId xmlns:p14="http://schemas.microsoft.com/office/powerpoint/2010/main" val="2534977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7D7E1B-1035-46D9-A783-D113F99A6992}"/>
              </a:ext>
            </a:extLst>
          </p:cNvPr>
          <p:cNvPicPr>
            <a:picLocks noChangeAspect="1"/>
          </p:cNvPicPr>
          <p:nvPr/>
        </p:nvPicPr>
        <p:blipFill>
          <a:blip r:embed="rId2"/>
          <a:stretch>
            <a:fillRect/>
          </a:stretch>
        </p:blipFill>
        <p:spPr>
          <a:xfrm>
            <a:off x="493044" y="1004884"/>
            <a:ext cx="11174237" cy="2793559"/>
          </a:xfrm>
          <a:prstGeom prst="rect">
            <a:avLst/>
          </a:prstGeom>
        </p:spPr>
      </p:pic>
      <p:sp>
        <p:nvSpPr>
          <p:cNvPr id="4" name="Rectangle 3">
            <a:extLst>
              <a:ext uri="{FF2B5EF4-FFF2-40B4-BE49-F238E27FC236}">
                <a16:creationId xmlns:a16="http://schemas.microsoft.com/office/drawing/2014/main" id="{9F3C0341-F282-4BFA-8F14-7B2D684A010D}"/>
              </a:ext>
            </a:extLst>
          </p:cNvPr>
          <p:cNvSpPr/>
          <p:nvPr/>
        </p:nvSpPr>
        <p:spPr>
          <a:xfrm>
            <a:off x="493044" y="283212"/>
            <a:ext cx="10754619" cy="721672"/>
          </a:xfrm>
          <a:prstGeom prst="rect">
            <a:avLst/>
          </a:prstGeom>
        </p:spPr>
        <p:txBody>
          <a:bodyPr wrap="square">
            <a:spAutoFit/>
          </a:bodyPr>
          <a:lstStyle/>
          <a:p>
            <a:pPr defTabSz="342900">
              <a:lnSpc>
                <a:spcPct val="150000"/>
              </a:lnSpc>
            </a:pPr>
            <a:r>
              <a:rPr lang="en-US" sz="3200" b="1">
                <a:solidFill>
                  <a:srgbClr val="F03C69"/>
                </a:solidFill>
                <a:latin typeface="SVN-SAF" panose="02040603050506020204" pitchFamily="18" charset="0"/>
                <a:cs typeface="Times New Roman" panose="02020603050405020304" pitchFamily="18" charset="0"/>
              </a:rPr>
              <a:t>1</a:t>
            </a:r>
            <a:r>
              <a:rPr lang="vi-VN" sz="3200" b="1">
                <a:solidFill>
                  <a:srgbClr val="F03C69"/>
                </a:solidFill>
                <a:latin typeface="SVN-SAF" panose="02040603050506020204" pitchFamily="18" charset="0"/>
                <a:cs typeface="Times New Roman" panose="02020603050405020304" pitchFamily="18" charset="0"/>
              </a:rPr>
              <a:t>. HIỆU ỨNG ĐỘNG</a:t>
            </a:r>
            <a:endParaRPr lang="en-US" sz="32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88424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F5AE6C-252D-4CAF-860E-12843A5476E2}"/>
              </a:ext>
            </a:extLst>
          </p:cNvPr>
          <p:cNvPicPr>
            <a:picLocks noChangeAspect="1"/>
          </p:cNvPicPr>
          <p:nvPr/>
        </p:nvPicPr>
        <p:blipFill>
          <a:blip r:embed="rId2"/>
          <a:stretch>
            <a:fillRect/>
          </a:stretch>
        </p:blipFill>
        <p:spPr>
          <a:xfrm>
            <a:off x="575756" y="758433"/>
            <a:ext cx="756220" cy="753733"/>
          </a:xfrm>
          <a:prstGeom prst="rect">
            <a:avLst/>
          </a:prstGeom>
        </p:spPr>
      </p:pic>
      <p:sp>
        <p:nvSpPr>
          <p:cNvPr id="3" name="Rectangle 2">
            <a:extLst>
              <a:ext uri="{FF2B5EF4-FFF2-40B4-BE49-F238E27FC236}">
                <a16:creationId xmlns:a16="http://schemas.microsoft.com/office/drawing/2014/main" id="{8F0F2543-EFD8-4538-B173-63EFF9BF99DB}"/>
              </a:ext>
            </a:extLst>
          </p:cNvPr>
          <p:cNvSpPr/>
          <p:nvPr/>
        </p:nvSpPr>
        <p:spPr>
          <a:xfrm>
            <a:off x="1459298" y="471625"/>
            <a:ext cx="9548226" cy="132735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Hiệu ứng động trong bài trình chiếu là cách thức và thời điểm xuất hiện của các trang chiếu và các đối tượng trên trang chiếu (văn bản, hình ảnh, biểu đồ, âm thanh,...) khi trình chiếu.</a:t>
            </a:r>
          </a:p>
        </p:txBody>
      </p:sp>
      <p:sp>
        <p:nvSpPr>
          <p:cNvPr id="6" name="Rectangle 5">
            <a:extLst>
              <a:ext uri="{FF2B5EF4-FFF2-40B4-BE49-F238E27FC236}">
                <a16:creationId xmlns:a16="http://schemas.microsoft.com/office/drawing/2014/main" id="{12FA1796-DE40-4F33-9D06-0E4E50E8C447}"/>
              </a:ext>
            </a:extLst>
          </p:cNvPr>
          <p:cNvSpPr/>
          <p:nvPr/>
        </p:nvSpPr>
        <p:spPr>
          <a:xfrm>
            <a:off x="575756" y="1723537"/>
            <a:ext cx="11171151" cy="133549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hai loại hiệu ứng động:</a:t>
            </a:r>
          </a:p>
          <a:p>
            <a:pPr algn="just" defTabSz="342900">
              <a:lnSpc>
                <a:spcPct val="140000"/>
              </a:lnSpc>
            </a:pPr>
            <a:r>
              <a:rPr lang="vi-VN" sz="2000">
                <a:latin typeface="UTM Avo" panose="02040603050506020204" pitchFamily="18" charset="0"/>
                <a:cs typeface="Times New Roman" panose="02020603050405020304" pitchFamily="18" charset="0"/>
              </a:rPr>
              <a:t>• Hiệu ứng cho các đối tượng trên trang chiếu, gọi là hiệu ứng cho đối tượng.</a:t>
            </a:r>
          </a:p>
          <a:p>
            <a:pPr algn="just" defTabSz="342900">
              <a:lnSpc>
                <a:spcPct val="140000"/>
              </a:lnSpc>
            </a:pPr>
            <a:r>
              <a:rPr lang="vi-VN" sz="2000">
                <a:latin typeface="UTM Avo" panose="02040603050506020204" pitchFamily="18" charset="0"/>
                <a:cs typeface="Times New Roman" panose="02020603050405020304" pitchFamily="18" charset="0"/>
              </a:rPr>
              <a:t>• Hiệu ứng cho các trang chiếu, gọi là hiệu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ứng chuyển trang chiếu.</a:t>
            </a:r>
          </a:p>
        </p:txBody>
      </p:sp>
      <p:sp>
        <p:nvSpPr>
          <p:cNvPr id="7" name="Rectangle 6">
            <a:extLst>
              <a:ext uri="{FF2B5EF4-FFF2-40B4-BE49-F238E27FC236}">
                <a16:creationId xmlns:a16="http://schemas.microsoft.com/office/drawing/2014/main" id="{7DA60A36-A2C1-416F-B854-E09E54F9C935}"/>
              </a:ext>
            </a:extLst>
          </p:cNvPr>
          <p:cNvSpPr/>
          <p:nvPr/>
        </p:nvSpPr>
        <p:spPr>
          <a:xfrm>
            <a:off x="575756" y="3030385"/>
            <a:ext cx="11171151"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Việc sử dụng hiệu ứng động giúp cho bài trình chiếu trở nên sinh động và hấp dẫn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hơn, thu hút sự chú ý của người xem tạo hiệu quả tốt trong việc truyền đạt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a:t>
            </a:r>
            <a:endParaRPr lang="en-US"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5757C99-435E-47FD-82C5-A7F730284924}"/>
              </a:ext>
            </a:extLst>
          </p:cNvPr>
          <p:cNvSpPr/>
          <p:nvPr/>
        </p:nvSpPr>
        <p:spPr>
          <a:xfrm>
            <a:off x="575756" y="3910442"/>
            <a:ext cx="8116830" cy="2189125"/>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Tuy nhiên việc sử dụng quá nhiều hoặc không phù hợp có thể gây hiệu ứng ngược,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cho người nghe mất tập trung vào nội </a:t>
            </a:r>
            <a:r>
              <a:rPr lang="en-US" sz="2000">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ung chính.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Bởi vậy, cần cân nhắc sử dụng hiệu ứng cho hợp lí để tăng hiệu quả, hỗ trợ cho việc trình bày nội dung.</a:t>
            </a:r>
            <a:endParaRPr lang="en-US" sz="2000">
              <a:latin typeface="UTM Avo" panose="02040603050506020204" pitchFamily="18" charset="0"/>
              <a:cs typeface="Times New Roman" panose="02020603050405020304" pitchFamily="18" charset="0"/>
            </a:endParaRPr>
          </a:p>
        </p:txBody>
      </p:sp>
      <p:pic>
        <p:nvPicPr>
          <p:cNvPr id="10" name="Picture 9" descr="Logo&#10;&#10;Description automatically generated with low confidence">
            <a:extLst>
              <a:ext uri="{FF2B5EF4-FFF2-40B4-BE49-F238E27FC236}">
                <a16:creationId xmlns:a16="http://schemas.microsoft.com/office/drawing/2014/main" id="{BB08C5BE-2D09-416D-84D3-157741A82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86880" y="4004142"/>
            <a:ext cx="2523281" cy="2344526"/>
          </a:xfrm>
          <a:prstGeom prst="rect">
            <a:avLst/>
          </a:prstGeom>
        </p:spPr>
      </p:pic>
    </p:spTree>
    <p:extLst>
      <p:ext uri="{BB962C8B-B14F-4D97-AF65-F5344CB8AC3E}">
        <p14:creationId xmlns:p14="http://schemas.microsoft.com/office/powerpoint/2010/main" val="3440309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40E951-657F-4E79-AB80-7AE4B2257C57}"/>
              </a:ext>
            </a:extLst>
          </p:cNvPr>
          <p:cNvPicPr>
            <a:picLocks noChangeAspect="1"/>
          </p:cNvPicPr>
          <p:nvPr/>
        </p:nvPicPr>
        <p:blipFill>
          <a:blip r:embed="rId2"/>
          <a:stretch>
            <a:fillRect/>
          </a:stretch>
        </p:blipFill>
        <p:spPr>
          <a:xfrm>
            <a:off x="358815" y="355778"/>
            <a:ext cx="10949651" cy="2609463"/>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3F5B42B-0E2D-4B82-BADB-DA40AF212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548" y="2965241"/>
            <a:ext cx="3830183" cy="4141385"/>
          </a:xfrm>
          <a:prstGeom prst="rect">
            <a:avLst/>
          </a:prstGeom>
        </p:spPr>
      </p:pic>
    </p:spTree>
    <p:extLst>
      <p:ext uri="{BB962C8B-B14F-4D97-AF65-F5344CB8AC3E}">
        <p14:creationId xmlns:p14="http://schemas.microsoft.com/office/powerpoint/2010/main" val="2036219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8309D-FDE8-47AC-A74A-4D803B92152C}"/>
              </a:ext>
            </a:extLst>
          </p:cNvPr>
          <p:cNvPicPr>
            <a:picLocks noChangeAspect="1"/>
          </p:cNvPicPr>
          <p:nvPr/>
        </p:nvPicPr>
        <p:blipFill>
          <a:blip r:embed="rId2"/>
          <a:stretch>
            <a:fillRect/>
          </a:stretch>
        </p:blipFill>
        <p:spPr>
          <a:xfrm>
            <a:off x="439838" y="417444"/>
            <a:ext cx="10880203" cy="4466078"/>
          </a:xfrm>
          <a:prstGeom prst="rect">
            <a:avLst/>
          </a:prstGeom>
        </p:spPr>
      </p:pic>
      <p:pic>
        <p:nvPicPr>
          <p:cNvPr id="4" name="Picture 3" descr="A child reading a book&#10;&#10;Description automatically generated with medium confidence">
            <a:extLst>
              <a:ext uri="{FF2B5EF4-FFF2-40B4-BE49-F238E27FC236}">
                <a16:creationId xmlns:a16="http://schemas.microsoft.com/office/drawing/2014/main" id="{9F804FF5-2432-4D2A-913D-C8BF769E6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845" y="4040845"/>
            <a:ext cx="2817155" cy="2817155"/>
          </a:xfrm>
          <a:prstGeom prst="rect">
            <a:avLst/>
          </a:prstGeom>
        </p:spPr>
      </p:pic>
    </p:spTree>
    <p:extLst>
      <p:ext uri="{BB962C8B-B14F-4D97-AF65-F5344CB8AC3E}">
        <p14:creationId xmlns:p14="http://schemas.microsoft.com/office/powerpoint/2010/main" val="2902661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66273"/>
          </a:xfrm>
          <a:prstGeom prst="rect">
            <a:avLst/>
          </a:prstGeom>
        </p:spPr>
        <p:txBody>
          <a:bodyPr wrap="square">
            <a:spAutoFit/>
          </a:bodyPr>
          <a:lstStyle/>
          <a:p>
            <a:pPr defTabSz="342900">
              <a:lnSpc>
                <a:spcPct val="135000"/>
              </a:lnSpc>
            </a:pPr>
            <a:r>
              <a:rPr lang="en-US" sz="3200" b="1">
                <a:solidFill>
                  <a:srgbClr val="F03C69"/>
                </a:solidFill>
                <a:latin typeface="SVN-SAF" panose="02040603050506020204" pitchFamily="18" charset="0"/>
                <a:cs typeface="Times New Roman" panose="02020603050405020304" pitchFamily="18" charset="0"/>
              </a:rPr>
              <a:t>2</a:t>
            </a:r>
            <a:r>
              <a:rPr lang="vi-VN" sz="3200" b="1">
                <a:solidFill>
                  <a:srgbClr val="F03C69"/>
                </a:solidFill>
                <a:latin typeface="SVN-SAF" panose="02040603050506020204" pitchFamily="18" charset="0"/>
                <a:cs typeface="Times New Roman" panose="02020603050405020304" pitchFamily="18" charset="0"/>
              </a:rPr>
              <a:t>. THỰC HÀNH TỔNG HỢP: HOÀN THIỆN BÀI TRÌNH CHIếU</a:t>
            </a:r>
            <a:endParaRPr lang="en-US" sz="32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93044" y="906455"/>
            <a:ext cx="11361883" cy="1450846"/>
          </a:xfrm>
          <a:prstGeom prst="rect">
            <a:avLst/>
          </a:prstGeom>
        </p:spPr>
        <p:txBody>
          <a:bodyPr wrap="square">
            <a:spAutoFit/>
          </a:bodyPr>
          <a:lstStyle/>
          <a:p>
            <a:pPr algn="just" defTabSz="342900">
              <a:lnSpc>
                <a:spcPct val="140000"/>
              </a:lnSpc>
            </a:pPr>
            <a:r>
              <a:rPr lang="vi-VN" sz="2200" b="1">
                <a:latin typeface="UTM Avo" panose="02040603050506020204" pitchFamily="18" charset="0"/>
                <a:cs typeface="Times New Roman" panose="02020603050405020304" pitchFamily="18" charset="0"/>
              </a:rPr>
              <a:t>Nhiệm vụ </a:t>
            </a:r>
            <a:endParaRPr lang="en-US" sz="2200" b="1">
              <a:latin typeface="UTM Avo" panose="02040603050506020204" pitchFamily="18" charset="0"/>
              <a:cs typeface="Times New Roman" panose="02020603050405020304" pitchFamily="18" charset="0"/>
            </a:endParaRPr>
          </a:p>
          <a:p>
            <a:pPr algn="just" defTabSz="342900">
              <a:lnSpc>
                <a:spcPct val="140000"/>
              </a:lnSpc>
            </a:pPr>
            <a:r>
              <a:rPr lang="vi-VN" sz="2200">
                <a:latin typeface="UTM Avo" panose="02040603050506020204" pitchFamily="18" charset="0"/>
                <a:cs typeface="Times New Roman" panose="02020603050405020304" pitchFamily="18" charset="0"/>
              </a:rPr>
              <a: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hãy tạo hiệu ứng cho bài trình chiếu báo cáo dự án </a:t>
            </a:r>
            <a:r>
              <a:rPr lang="vi-VN" sz="2200" b="1">
                <a:latin typeface="UTM Avo" panose="02040603050506020204" pitchFamily="18" charset="0"/>
                <a:cs typeface="Times New Roman" panose="02020603050405020304" pitchFamily="18" charset="0"/>
              </a:rPr>
              <a:t>Trường học xanh</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a:p>
            <a:pPr algn="just" defTabSz="342900">
              <a:lnSpc>
                <a:spcPct val="140000"/>
              </a:lnSpc>
            </a:pPr>
            <a:r>
              <a:rPr lang="vi-VN" sz="2200">
                <a:latin typeface="UTM Avo" panose="02040603050506020204" pitchFamily="18" charset="0"/>
                <a:cs typeface="Times New Roman" panose="02020603050405020304" pitchFamily="18" charset="0"/>
              </a:rPr>
              <a:t>- Tổng hợp, sắp xếp, bổ sung các nội dung để hoàn thiện bài trình chiếu. </a:t>
            </a:r>
            <a:endParaRPr lang="en-US" sz="2200">
              <a:latin typeface="UTM Avo" panose="02040603050506020204" pitchFamily="18" charset="0"/>
              <a:cs typeface="Times New Roman" panose="02020603050405020304" pitchFamily="18" charset="0"/>
            </a:endParaRPr>
          </a:p>
        </p:txBody>
      </p:sp>
      <p:pic>
        <p:nvPicPr>
          <p:cNvPr id="6" name="Picture 5" descr="A group of kids sitting around a table with laptops&#10;&#10;Description automatically generated with medium confidence">
            <a:extLst>
              <a:ext uri="{FF2B5EF4-FFF2-40B4-BE49-F238E27FC236}">
                <a16:creationId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837" y="2495687"/>
            <a:ext cx="5648325" cy="4010025"/>
          </a:xfrm>
          <a:prstGeom prst="rect">
            <a:avLst/>
          </a:prstGeom>
        </p:spPr>
      </p:pic>
    </p:spTree>
    <p:extLst>
      <p:ext uri="{BB962C8B-B14F-4D97-AF65-F5344CB8AC3E}">
        <p14:creationId xmlns:p14="http://schemas.microsoft.com/office/powerpoint/2010/main" val="1498415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736BD5-F0C1-440D-982D-9E66434CC08E}"/>
              </a:ext>
            </a:extLst>
          </p:cNvPr>
          <p:cNvPicPr>
            <a:picLocks noChangeAspect="1"/>
          </p:cNvPicPr>
          <p:nvPr/>
        </p:nvPicPr>
        <p:blipFill>
          <a:blip r:embed="rId2"/>
          <a:stretch>
            <a:fillRect/>
          </a:stretch>
        </p:blipFill>
        <p:spPr>
          <a:xfrm>
            <a:off x="742708" y="825608"/>
            <a:ext cx="10706583" cy="5740490"/>
          </a:xfrm>
          <a:prstGeom prst="rect">
            <a:avLst/>
          </a:prstGeom>
        </p:spPr>
      </p:pic>
      <p:sp>
        <p:nvSpPr>
          <p:cNvPr id="4" name="Rectangle 3">
            <a:extLst>
              <a:ext uri="{FF2B5EF4-FFF2-40B4-BE49-F238E27FC236}">
                <a16:creationId xmlns:a16="http://schemas.microsoft.com/office/drawing/2014/main" id="{153E75E9-8F4E-4EA4-8C57-0F90B9D5A515}"/>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hiệu ứng cho đối tượng</a:t>
            </a:r>
            <a:endParaRPr lang="en-US" sz="2000" b="1">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04158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976DD7-3470-4977-AD27-418B5189444A}"/>
              </a:ext>
            </a:extLst>
          </p:cNvPr>
          <p:cNvPicPr>
            <a:picLocks noChangeAspect="1"/>
          </p:cNvPicPr>
          <p:nvPr/>
        </p:nvPicPr>
        <p:blipFill>
          <a:blip r:embed="rId2"/>
          <a:stretch>
            <a:fillRect/>
          </a:stretch>
        </p:blipFill>
        <p:spPr>
          <a:xfrm>
            <a:off x="1267428" y="859921"/>
            <a:ext cx="9657144" cy="5706177"/>
          </a:xfrm>
          <a:prstGeom prst="rect">
            <a:avLst/>
          </a:prstGeom>
        </p:spPr>
      </p:pic>
      <p:sp>
        <p:nvSpPr>
          <p:cNvPr id="4" name="Rectangle 3">
            <a:extLst>
              <a:ext uri="{FF2B5EF4-FFF2-40B4-BE49-F238E27FC236}">
                <a16:creationId xmlns:a16="http://schemas.microsoft.com/office/drawing/2014/main" id="{5B641966-0221-4183-98FC-2A3BCE117653}"/>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b) </a:t>
            </a:r>
            <a:r>
              <a:rPr lang="vi-VN" sz="2000" b="1">
                <a:solidFill>
                  <a:srgbClr val="0000FF"/>
                </a:solidFill>
                <a:latin typeface="UTM Avo" panose="02040603050506020204" pitchFamily="18" charset="0"/>
                <a:cs typeface="Times New Roman" panose="02020603050405020304" pitchFamily="18" charset="0"/>
              </a:rPr>
              <a:t>Tạo hiệu ứng </a:t>
            </a:r>
            <a:r>
              <a:rPr lang="en-US" sz="2000" b="1">
                <a:solidFill>
                  <a:srgbClr val="0000FF"/>
                </a:solidFill>
                <a:latin typeface="UTM Avo" panose="02040603050506020204" pitchFamily="18" charset="0"/>
                <a:cs typeface="Times New Roman" panose="02020603050405020304" pitchFamily="18" charset="0"/>
              </a:rPr>
              <a:t>chuyển trang chiếu</a:t>
            </a:r>
          </a:p>
        </p:txBody>
      </p:sp>
    </p:spTree>
    <p:extLst>
      <p:ext uri="{BB962C8B-B14F-4D97-AF65-F5344CB8AC3E}">
        <p14:creationId xmlns:p14="http://schemas.microsoft.com/office/powerpoint/2010/main" val="659561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517</Words>
  <Application>Microsoft Office PowerPoint</Application>
  <PresentationFormat>Widescreen</PresentationFormat>
  <Paragraphs>51</Paragraphs>
  <Slides>12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493</cp:revision>
  <dcterms:created xsi:type="dcterms:W3CDTF">2021-11-14T08:33:55Z</dcterms:created>
  <dcterms:modified xsi:type="dcterms:W3CDTF">2023-09-22T14:33:46Z</dcterms:modified>
</cp:coreProperties>
</file>