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4" r:id="rId15"/>
    <p:sldId id="277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9527B-B113-4641-AF99-A5A79FA937E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1FF6B-E21A-4EC3-BADE-DE5EAC7B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7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38273-5DD3-46E6-A0DA-4FF64D3DAA39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8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81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1086-4827-4669-A75E-8FC62D83F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C37B-60A8-407F-9CF7-595721EB7C5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D831-FF54-45EB-A84C-C6EAF704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570038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276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4290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6245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3291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876925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450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824288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72866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5842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724400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6197600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9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6" y="3357563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0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3055938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1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1628775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2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45125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3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4833938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24"/>
          <p:cNvSpPr>
            <a:spLocks noChangeArrowheads="1" noChangeShapeType="1" noTextEdit="1"/>
          </p:cNvSpPr>
          <p:nvPr/>
        </p:nvSpPr>
        <p:spPr bwMode="auto">
          <a:xfrm>
            <a:off x="1331244" y="572303"/>
            <a:ext cx="9881937" cy="71992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4404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94" name="Picture 38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9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0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1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42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61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762626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TextBox 28"/>
          <p:cNvSpPr txBox="1">
            <a:spLocks noChangeArrowheads="1"/>
          </p:cNvSpPr>
          <p:nvPr/>
        </p:nvSpPr>
        <p:spPr bwMode="auto">
          <a:xfrm>
            <a:off x="3522747" y="5341938"/>
            <a:ext cx="496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t="649" b="-1"/>
          <a:stretch/>
        </p:blipFill>
        <p:spPr>
          <a:xfrm>
            <a:off x="4543426" y="1058778"/>
            <a:ext cx="3177088" cy="42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4A865-857F-4B57-991F-6BAADAF9D16C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24275" y="4002088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129027" name="Picture 3" descr="cau1"/>
          <p:cNvPicPr>
            <a:picLocks noChangeAspect="1" noChangeArrowheads="1"/>
          </p:cNvPicPr>
          <p:nvPr/>
        </p:nvPicPr>
        <p:blipFill>
          <a:blip r:embed="rId3">
            <a:lum bright="4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5" y="881064"/>
            <a:ext cx="95381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0648"/>
              </p:ext>
            </p:extLst>
          </p:nvPr>
        </p:nvGraphicFramePr>
        <p:xfrm>
          <a:off x="5104743" y="3995975"/>
          <a:ext cx="3116921" cy="60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Flash Document" r:id="rId4" imgW="2676600" imgH="285120" progId="Flash.Movie">
                  <p:embed/>
                </p:oleObj>
              </mc:Choice>
              <mc:Fallback>
                <p:oleObj name="Flash Document" r:id="rId4" imgW="2676600" imgH="28512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743" y="3995975"/>
                        <a:ext cx="3116921" cy="60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5484813" y="3473451"/>
          <a:ext cx="4953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Flash Document" r:id="rId6" imgW="495360" imgH="1433160" progId="Flash.Movie">
                  <p:embed/>
                </p:oleObj>
              </mc:Choice>
              <mc:Fallback>
                <p:oleObj name="Flash Document" r:id="rId6" imgW="495360" imgH="143316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3473451"/>
                        <a:ext cx="4953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72861"/>
              </p:ext>
            </p:extLst>
          </p:nvPr>
        </p:nvGraphicFramePr>
        <p:xfrm>
          <a:off x="5104743" y="3473451"/>
          <a:ext cx="289943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Flash Document" r:id="rId8" imgW="2291760" imgH="1443240" progId="Flash.Movie">
                  <p:embed/>
                </p:oleObj>
              </mc:Choice>
              <mc:Fallback>
                <p:oleObj name="Flash Document" r:id="rId8" imgW="2291760" imgH="144324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743" y="3473451"/>
                        <a:ext cx="289943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484813" y="19605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411788" y="2465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8437563" y="318452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3300"/>
              </a:solidFill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212013" y="570547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 rot="2170638">
            <a:off x="8509000" y="347345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204952" y="38100"/>
            <a:ext cx="11987048" cy="8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16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5348 -0.252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2726 -2.22222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03282 0.187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  <p:bldP spid="129032" grpId="1"/>
      <p:bldP spid="129034" grpId="0"/>
      <p:bldP spid="129034" grpId="1"/>
      <p:bldP spid="129035" grpId="0"/>
      <p:bldP spid="1290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60C4-1AD0-4E94-BF42-0B994B07AB9A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7651" name="Picture 2" descr="hd,3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1"/>
          <p:cNvSpPr>
            <a:spLocks noChangeArrowheads="1"/>
          </p:cNvSpPr>
          <p:nvPr/>
        </p:nvSpPr>
        <p:spPr bwMode="auto">
          <a:xfrm>
            <a:off x="737399" y="583945"/>
            <a:ext cx="3773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.Các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nón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14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46399"/>
              </p:ext>
            </p:extLst>
          </p:nvPr>
        </p:nvGraphicFramePr>
        <p:xfrm>
          <a:off x="2790498" y="4470401"/>
          <a:ext cx="7755266" cy="2198689"/>
        </p:xfrm>
        <a:graphic>
          <a:graphicData uri="http://schemas.openxmlformats.org/drawingml/2006/table">
            <a:tbl>
              <a:tblPr/>
              <a:tblGrid>
                <a:gridCol w="1957970"/>
                <a:gridCol w="2710424"/>
                <a:gridCol w="3086872"/>
              </a:tblGrid>
              <a:tr h="554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chieáu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Hình daïng</a:t>
                      </a: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Kích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thöôùc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Ñöùng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Baèng</a:t>
                      </a:r>
                    </a:p>
                  </a:txBody>
                  <a:tcPr marL="91435" marR="91435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    </a:t>
                      </a: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Caïnh</a:t>
                      </a:r>
                    </a:p>
                  </a:txBody>
                  <a:tcPr marL="91435" marR="91435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5" marR="9143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65" name="Text Box 45"/>
          <p:cNvSpPr txBox="1">
            <a:spLocks noChangeArrowheads="1"/>
          </p:cNvSpPr>
          <p:nvPr/>
        </p:nvSpPr>
        <p:spPr bwMode="auto">
          <a:xfrm>
            <a:off x="4840009" y="5157788"/>
            <a:ext cx="258593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6" name="Text Box 46"/>
          <p:cNvSpPr txBox="1">
            <a:spLocks noChangeArrowheads="1"/>
          </p:cNvSpPr>
          <p:nvPr/>
        </p:nvSpPr>
        <p:spPr bwMode="auto">
          <a:xfrm>
            <a:off x="7608889" y="5157789"/>
            <a:ext cx="2890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Time" panose="020B7200000000000000" pitchFamily="34" charset="0"/>
              </a:rPr>
              <a:t>d: Đ kÝnh , h: C Cao</a:t>
            </a:r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5016500" y="5732463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133168" name="Text Box 48"/>
          <p:cNvSpPr txBox="1">
            <a:spLocks noChangeArrowheads="1"/>
          </p:cNvSpPr>
          <p:nvPr/>
        </p:nvSpPr>
        <p:spPr bwMode="auto">
          <a:xfrm>
            <a:off x="7680325" y="5732463"/>
            <a:ext cx="21605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Time" panose="020B7200000000000000" pitchFamily="34" charset="0"/>
              </a:rPr>
              <a:t>d: Đ kÝnh </a:t>
            </a:r>
          </a:p>
        </p:txBody>
      </p:sp>
      <p:sp>
        <p:nvSpPr>
          <p:cNvPr id="133169" name="Text Box 49"/>
          <p:cNvSpPr txBox="1">
            <a:spLocks noChangeArrowheads="1"/>
          </p:cNvSpPr>
          <p:nvPr/>
        </p:nvSpPr>
        <p:spPr bwMode="auto">
          <a:xfrm>
            <a:off x="4843075" y="6165850"/>
            <a:ext cx="25828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33170" name="Text Box 50"/>
          <p:cNvSpPr txBox="1">
            <a:spLocks noChangeArrowheads="1"/>
          </p:cNvSpPr>
          <p:nvPr/>
        </p:nvSpPr>
        <p:spPr bwMode="auto">
          <a:xfrm>
            <a:off x="7608889" y="6207126"/>
            <a:ext cx="2936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Time" panose="020B7200000000000000" pitchFamily="34" charset="0"/>
              </a:rPr>
              <a:t>d: Đ kÝnh , h: C Cao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268" y="1920467"/>
            <a:ext cx="4105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75" y="78830"/>
            <a:ext cx="7606670" cy="4295442"/>
          </a:xfrm>
          <a:prstGeom prst="rect">
            <a:avLst/>
          </a:prstGeom>
        </p:spPr>
      </p:pic>
      <p:pic>
        <p:nvPicPr>
          <p:cNvPr id="32" name="Picture 31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00" y="3275724"/>
            <a:ext cx="633646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5" grpId="0"/>
      <p:bldP spid="133166" grpId="0"/>
      <p:bldP spid="133167" grpId="0"/>
      <p:bldP spid="133168" grpId="0"/>
      <p:bldP spid="133169" grpId="0"/>
      <p:bldP spid="133170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9"/>
          <p:cNvSpPr>
            <a:spLocks noChangeArrowheads="1"/>
          </p:cNvSpPr>
          <p:nvPr/>
        </p:nvSpPr>
        <p:spPr bwMode="auto">
          <a:xfrm>
            <a:off x="704194" y="639762"/>
            <a:ext cx="32010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4.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chiếu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cầu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0308" name="Group 20"/>
          <p:cNvGraphicFramePr>
            <a:graphicFrameLocks noGrp="1"/>
          </p:cNvGraphicFramePr>
          <p:nvPr/>
        </p:nvGraphicFramePr>
        <p:xfrm>
          <a:off x="3143250" y="4508501"/>
          <a:ext cx="7162800" cy="2198689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  <a:gridCol w="2387600"/>
              </a:tblGrid>
              <a:tr h="554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chieáu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Hình daïng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Kích thöôùc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Ñöùng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Baèng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Caïnh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5591175" y="5157788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140331" name="Text Box 43"/>
          <p:cNvSpPr txBox="1">
            <a:spLocks noChangeArrowheads="1"/>
          </p:cNvSpPr>
          <p:nvPr/>
        </p:nvSpPr>
        <p:spPr bwMode="auto">
          <a:xfrm>
            <a:off x="8328026" y="5157788"/>
            <a:ext cx="1882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Time" panose="020B7200000000000000" pitchFamily="34" charset="0"/>
              </a:rPr>
              <a:t>d: Đ kÝnh </a:t>
            </a:r>
          </a:p>
        </p:txBody>
      </p:sp>
      <p:sp>
        <p:nvSpPr>
          <p:cNvPr id="140332" name="Text Box 44"/>
          <p:cNvSpPr txBox="1">
            <a:spLocks noChangeArrowheads="1"/>
          </p:cNvSpPr>
          <p:nvPr/>
        </p:nvSpPr>
        <p:spPr bwMode="auto">
          <a:xfrm>
            <a:off x="5591175" y="57324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140333" name="Text Box 45"/>
          <p:cNvSpPr txBox="1">
            <a:spLocks noChangeArrowheads="1"/>
          </p:cNvSpPr>
          <p:nvPr/>
        </p:nvSpPr>
        <p:spPr bwMode="auto">
          <a:xfrm>
            <a:off x="8328025" y="5732463"/>
            <a:ext cx="1989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d: Đ </a:t>
            </a:r>
            <a:r>
              <a:rPr lang="en-US" altLang="en-US" sz="2400" b="1" dirty="0" err="1">
                <a:solidFill>
                  <a:srgbClr val="009900"/>
                </a:solidFill>
                <a:latin typeface=".VnTime" panose="020B7200000000000000" pitchFamily="34" charset="0"/>
              </a:rPr>
              <a:t>kÝnh</a:t>
            </a:r>
            <a:r>
              <a:rPr lang="en-US" altLang="en-US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40334" name="Text Box 46"/>
          <p:cNvSpPr txBox="1">
            <a:spLocks noChangeArrowheads="1"/>
          </p:cNvSpPr>
          <p:nvPr/>
        </p:nvSpPr>
        <p:spPr bwMode="auto">
          <a:xfrm>
            <a:off x="5591175" y="6165851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Hình tròn</a:t>
            </a:r>
            <a:endParaRPr lang="en-US" altLang="en-US" sz="28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1776" name="Oval 50"/>
          <p:cNvSpPr>
            <a:spLocks noChangeArrowheads="1"/>
          </p:cNvSpPr>
          <p:nvPr/>
        </p:nvSpPr>
        <p:spPr bwMode="auto">
          <a:xfrm>
            <a:off x="6215063" y="346075"/>
            <a:ext cx="1776412" cy="174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1777" name="Oval 51"/>
          <p:cNvSpPr>
            <a:spLocks noChangeArrowheads="1"/>
          </p:cNvSpPr>
          <p:nvPr/>
        </p:nvSpPr>
        <p:spPr bwMode="auto">
          <a:xfrm>
            <a:off x="6215063" y="2592388"/>
            <a:ext cx="1776412" cy="174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1778" name="Oval 52"/>
          <p:cNvSpPr>
            <a:spLocks noChangeArrowheads="1"/>
          </p:cNvSpPr>
          <p:nvPr/>
        </p:nvSpPr>
        <p:spPr bwMode="auto">
          <a:xfrm>
            <a:off x="8542339" y="284163"/>
            <a:ext cx="1774825" cy="174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1779" name="Line 53"/>
          <p:cNvSpPr>
            <a:spLocks noChangeShapeType="1"/>
          </p:cNvSpPr>
          <p:nvPr/>
        </p:nvSpPr>
        <p:spPr bwMode="auto">
          <a:xfrm>
            <a:off x="6215063" y="10953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54"/>
          <p:cNvSpPr>
            <a:spLocks noChangeShapeType="1"/>
          </p:cNvSpPr>
          <p:nvPr/>
        </p:nvSpPr>
        <p:spPr bwMode="auto">
          <a:xfrm>
            <a:off x="7991475" y="10953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55"/>
          <p:cNvSpPr>
            <a:spLocks noChangeShapeType="1"/>
          </p:cNvSpPr>
          <p:nvPr/>
        </p:nvSpPr>
        <p:spPr bwMode="auto">
          <a:xfrm flipH="1">
            <a:off x="6215063" y="2343150"/>
            <a:ext cx="1776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Text Box 56"/>
          <p:cNvSpPr txBox="1">
            <a:spLocks noChangeArrowheads="1"/>
          </p:cNvSpPr>
          <p:nvPr/>
        </p:nvSpPr>
        <p:spPr bwMode="auto">
          <a:xfrm>
            <a:off x="6573838" y="1931988"/>
            <a:ext cx="735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d</a:t>
            </a:r>
          </a:p>
        </p:txBody>
      </p:sp>
      <p:sp>
        <p:nvSpPr>
          <p:cNvPr id="31783" name="Line 57"/>
          <p:cNvSpPr>
            <a:spLocks noChangeShapeType="1"/>
          </p:cNvSpPr>
          <p:nvPr/>
        </p:nvSpPr>
        <p:spPr bwMode="auto">
          <a:xfrm>
            <a:off x="7105650" y="33338"/>
            <a:ext cx="0" cy="2309812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58"/>
          <p:cNvSpPr>
            <a:spLocks noChangeShapeType="1"/>
          </p:cNvSpPr>
          <p:nvPr/>
        </p:nvSpPr>
        <p:spPr bwMode="auto">
          <a:xfrm>
            <a:off x="6003926" y="1190625"/>
            <a:ext cx="2265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59"/>
          <p:cNvSpPr>
            <a:spLocks noChangeShapeType="1"/>
          </p:cNvSpPr>
          <p:nvPr/>
        </p:nvSpPr>
        <p:spPr bwMode="auto">
          <a:xfrm>
            <a:off x="7105650" y="2371726"/>
            <a:ext cx="0" cy="23082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60"/>
          <p:cNvSpPr>
            <a:spLocks noChangeShapeType="1"/>
          </p:cNvSpPr>
          <p:nvPr/>
        </p:nvSpPr>
        <p:spPr bwMode="auto">
          <a:xfrm>
            <a:off x="6032501" y="3527425"/>
            <a:ext cx="22637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Line 61"/>
          <p:cNvSpPr>
            <a:spLocks noChangeShapeType="1"/>
          </p:cNvSpPr>
          <p:nvPr/>
        </p:nvSpPr>
        <p:spPr bwMode="auto">
          <a:xfrm>
            <a:off x="9415463" y="1"/>
            <a:ext cx="0" cy="23082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Line 62"/>
          <p:cNvSpPr>
            <a:spLocks noChangeShapeType="1"/>
          </p:cNvSpPr>
          <p:nvPr/>
        </p:nvSpPr>
        <p:spPr bwMode="auto">
          <a:xfrm>
            <a:off x="8296276" y="1173163"/>
            <a:ext cx="2265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Text Box 63"/>
          <p:cNvSpPr txBox="1">
            <a:spLocks noChangeArrowheads="1"/>
          </p:cNvSpPr>
          <p:nvPr/>
        </p:nvSpPr>
        <p:spPr bwMode="auto">
          <a:xfrm>
            <a:off x="8480425" y="2903538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VNI-Times" pitchFamily="2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8306999" y="6215949"/>
            <a:ext cx="1989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d: Đ </a:t>
            </a:r>
            <a:r>
              <a:rPr lang="en-US" altLang="en-US" sz="2400" b="1" dirty="0" err="1">
                <a:solidFill>
                  <a:srgbClr val="009900"/>
                </a:solidFill>
                <a:latin typeface=".VnTime" panose="020B7200000000000000" pitchFamily="34" charset="0"/>
              </a:rPr>
              <a:t>kÝnh</a:t>
            </a:r>
            <a:r>
              <a:rPr lang="en-US" altLang="en-US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5" y="7122"/>
            <a:ext cx="8132216" cy="443831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7268" y="1920467"/>
            <a:ext cx="4105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00" y="3275724"/>
            <a:ext cx="633646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7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0" grpId="0"/>
      <p:bldP spid="140331" grpId="0"/>
      <p:bldP spid="140332" grpId="0"/>
      <p:bldP spid="140333" grpId="0"/>
      <p:bldP spid="140334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8" y="1313972"/>
            <a:ext cx="3895238" cy="34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26" y="1145218"/>
            <a:ext cx="3876190" cy="33619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62" y="3408102"/>
            <a:ext cx="3230404" cy="34300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821" name="Text Box 50"/>
          <p:cNvSpPr txBox="1">
            <a:spLocks noChangeArrowheads="1"/>
          </p:cNvSpPr>
          <p:nvPr/>
        </p:nvSpPr>
        <p:spPr bwMode="auto">
          <a:xfrm>
            <a:off x="2314576" y="0"/>
            <a:ext cx="8353425" cy="107721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677917" y="1582715"/>
            <a:ext cx="4410021" cy="184521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7464427" y="1077219"/>
            <a:ext cx="4438540" cy="191998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41" name="Oval 33"/>
          <p:cNvSpPr>
            <a:spLocks noChangeArrowheads="1"/>
          </p:cNvSpPr>
          <p:nvPr/>
        </p:nvSpPr>
        <p:spPr bwMode="auto">
          <a:xfrm>
            <a:off x="4010261" y="3439634"/>
            <a:ext cx="3316401" cy="1480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1502639" y="3264018"/>
            <a:ext cx="1296988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7996776" y="2960000"/>
            <a:ext cx="1453043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4249647" y="5362286"/>
            <a:ext cx="1296987" cy="14758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547" y="60681"/>
            <a:ext cx="11603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5807" y="1450428"/>
            <a:ext cx="1641439" cy="1989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99177" y="1077476"/>
            <a:ext cx="1641439" cy="1989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08983" y="3439633"/>
            <a:ext cx="1306085" cy="173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94237" grpId="0" animBg="1"/>
      <p:bldP spid="94237" grpId="1" animBg="1"/>
      <p:bldP spid="94238" grpId="0" animBg="1"/>
      <p:bldP spid="94238" grpId="1" animBg="1"/>
      <p:bldP spid="94241" grpId="0" animBg="1"/>
      <p:bldP spid="94241" grpId="1" animBg="1"/>
      <p:bldP spid="94242" grpId="0" animBg="1"/>
      <p:bldP spid="94242" grpId="1" animBg="1"/>
      <p:bldP spid="94245" grpId="0" animBg="1"/>
      <p:bldP spid="94245" grpId="1" animBg="1"/>
      <p:bldP spid="94246" grpId="0" animBg="1"/>
      <p:bldP spid="94246" grpId="1" animBg="1"/>
      <p:bldP spid="5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3" y="252248"/>
            <a:ext cx="12080399" cy="58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33" y="1538882"/>
            <a:ext cx="8210938" cy="53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02676"/>
            <a:ext cx="6627845" cy="4966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09925" y="1997837"/>
            <a:ext cx="4879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517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23" descr="Frames PPT 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3420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13" name="Google Shape;613;p23"/>
          <p:cNvSpPr txBox="1"/>
          <p:nvPr/>
        </p:nvSpPr>
        <p:spPr>
          <a:xfrm>
            <a:off x="2803525" y="323056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4" name="Google Shape;614;p23" descr="jlg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2771" y="762000"/>
            <a:ext cx="12144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23"/>
          <p:cNvSpPr/>
          <p:nvPr/>
        </p:nvSpPr>
        <p:spPr>
          <a:xfrm>
            <a:off x="1444171" y="228600"/>
            <a:ext cx="1219200" cy="1219200"/>
          </a:xfrm>
          <a:prstGeom prst="star32">
            <a:avLst>
              <a:gd name="adj" fmla="val 7500"/>
            </a:avLst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557;p20"/>
          <p:cNvSpPr/>
          <p:nvPr/>
        </p:nvSpPr>
        <p:spPr>
          <a:xfrm>
            <a:off x="3570514" y="638629"/>
            <a:ext cx="4773386" cy="6631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lang="en-US" b="1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HƯỚNG DẪN VỀ NHÀ</a:t>
            </a:r>
            <a:r>
              <a:rPr b="1" i="0" dirty="0" smtClean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 </a:t>
            </a:r>
            <a:endParaRPr b="1" i="0" dirty="0">
              <a:ln w="12700" cap="flat" cmpd="sng">
                <a:solidFill>
                  <a:srgbClr val="EAEAEA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A603AB"/>
                  </a:gs>
                  <a:gs pos="11999">
                    <a:srgbClr val="E81766"/>
                  </a:gs>
                  <a:gs pos="27000">
                    <a:srgbClr val="EE3F17"/>
                  </a:gs>
                  <a:gs pos="47999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0"/>
              </a:gra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434" y="2320001"/>
            <a:ext cx="9721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7939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1914" y="-15765"/>
            <a:ext cx="907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516" y="677109"/>
            <a:ext cx="3770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516" y="2092882"/>
            <a:ext cx="3770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0" y="584775"/>
            <a:ext cx="8046856" cy="62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267070" y="1043149"/>
            <a:ext cx="4330700" cy="5410200"/>
            <a:chOff x="3312" y="624"/>
            <a:chExt cx="2400" cy="3504"/>
          </a:xfrm>
          <a:solidFill>
            <a:schemeClr val="bg1"/>
          </a:solidFill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3312" y="624"/>
              <a:ext cx="2400" cy="3504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4080" y="3744"/>
              <a:ext cx="1632" cy="384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2"/>
                  </a:solidFill>
                  <a:latin typeface="VNI-Times" pitchFamily="2" charset="0"/>
                </a:rPr>
                <a:t>Baûn</a:t>
              </a:r>
              <a:r>
                <a:rPr lang="en-US" sz="2800" b="1" dirty="0">
                  <a:solidFill>
                    <a:schemeClr val="tx2"/>
                  </a:solidFill>
                  <a:latin typeface="VNI-Times" pitchFamily="2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VNI-Times" pitchFamily="2" charset="0"/>
                </a:rPr>
                <a:t>veõ</a:t>
              </a:r>
              <a:endParaRPr lang="en-US" sz="2800" b="1" dirty="0">
                <a:solidFill>
                  <a:schemeClr val="tx2"/>
                </a:solidFill>
                <a:latin typeface="VNI-Times" pitchFamily="2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8029070" y="2209800"/>
            <a:ext cx="2819400" cy="2895600"/>
            <a:chOff x="2544" y="2832"/>
            <a:chExt cx="1776" cy="1824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544" y="2832"/>
              <a:ext cx="912" cy="1152"/>
              <a:chOff x="2544" y="2832"/>
              <a:chExt cx="912" cy="1152"/>
            </a:xfrm>
          </p:grpSpPr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2544" y="2832"/>
                <a:ext cx="912" cy="1152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22" descr="Parchment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432" cy="76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984" y="2832"/>
              <a:ext cx="336" cy="1152"/>
              <a:chOff x="3744" y="2832"/>
              <a:chExt cx="336" cy="1152"/>
            </a:xfrm>
          </p:grpSpPr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336" cy="1152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374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3744" y="302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544" y="4368"/>
              <a:ext cx="912" cy="288"/>
              <a:chOff x="4560" y="3456"/>
              <a:chExt cx="912" cy="288"/>
            </a:xfrm>
          </p:grpSpPr>
          <p:sp>
            <p:nvSpPr>
              <p:cNvPr id="9" name="Rectangle 28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912" cy="288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Line 29"/>
              <p:cNvSpPr>
                <a:spLocks noChangeShapeType="1"/>
              </p:cNvSpPr>
              <p:nvPr/>
            </p:nvSpPr>
            <p:spPr bwMode="auto">
              <a:xfrm>
                <a:off x="5232" y="345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0"/>
              <p:cNvSpPr>
                <a:spLocks noChangeShapeType="1"/>
              </p:cNvSpPr>
              <p:nvPr/>
            </p:nvSpPr>
            <p:spPr bwMode="auto">
              <a:xfrm>
                <a:off x="4800" y="345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7495670" y="4800600"/>
            <a:ext cx="2819400" cy="914400"/>
            <a:chOff x="3312" y="3024"/>
            <a:chExt cx="1776" cy="576"/>
          </a:xfrm>
        </p:grpSpPr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312" y="3312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00B050"/>
                  </a:solidFill>
                  <a:latin typeface="Times New Roman" panose="02020603050405020304" pitchFamily="18" charset="0"/>
                </a:rPr>
                <a:t>Hình chiếu bằng</a:t>
              </a: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V="1">
              <a:off x="4032" y="3024"/>
              <a:ext cx="0" cy="3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9476870" y="3505200"/>
            <a:ext cx="2120900" cy="1447800"/>
            <a:chOff x="4560" y="2352"/>
            <a:chExt cx="1248" cy="912"/>
          </a:xfrm>
        </p:grpSpPr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560" y="2784"/>
              <a:ext cx="12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00B050"/>
                  </a:solidFill>
                  <a:latin typeface="Times New Roman" panose="02020603050405020304" pitchFamily="18" charset="0"/>
                </a:rPr>
                <a:t>Hình chiếu cạnh</a:t>
              </a:r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 flipV="1">
              <a:off x="5232" y="2352"/>
              <a:ext cx="0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7495670" y="1676400"/>
            <a:ext cx="2819400" cy="838200"/>
            <a:chOff x="3312" y="672"/>
            <a:chExt cx="1776" cy="528"/>
          </a:xfrm>
        </p:grpSpPr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312" y="672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00B050"/>
                  </a:solidFill>
                  <a:latin typeface="Times New Roman" panose="02020603050405020304" pitchFamily="18" charset="0"/>
                </a:rPr>
                <a:t>Hình chiếu đứng</a:t>
              </a: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4080" y="912"/>
              <a:ext cx="0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54481" y="1585941"/>
            <a:ext cx="6378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NI-Times" pitchFamily="2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02106" y="2500341"/>
            <a:ext cx="6378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92581" y="3371878"/>
            <a:ext cx="6378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NI-Times" pitchFamily="2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8443" y="1055556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91914" y="94597"/>
            <a:ext cx="907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076" y="-15765"/>
            <a:ext cx="795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72" y="3281970"/>
            <a:ext cx="40610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0" y="584775"/>
            <a:ext cx="8046856" cy="62180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927" y="784335"/>
            <a:ext cx="4130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596759" y="2175641"/>
            <a:ext cx="4824248" cy="1348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86719" y="2175641"/>
            <a:ext cx="2257068" cy="151815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272266" y="2005509"/>
            <a:ext cx="2238701" cy="16882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7" y="0"/>
            <a:ext cx="633646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631740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1.Các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9010" y="108520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3- BÀI 2. HÌNH CHIẾU VUÔNG GÓC (T)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703388" y="4648201"/>
            <a:ext cx="896461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Khối tròn xoay được tạo thành khi quay một hình phẳng quanh một trục cố định.</a:t>
            </a:r>
          </a:p>
        </p:txBody>
      </p:sp>
      <p:pic>
        <p:nvPicPr>
          <p:cNvPr id="21507" name="Picture 4" descr="hd3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00213"/>
            <a:ext cx="3132138" cy="244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Line 7"/>
          <p:cNvSpPr>
            <a:spLocks noChangeShapeType="1"/>
          </p:cNvSpPr>
          <p:nvPr/>
        </p:nvSpPr>
        <p:spPr bwMode="auto">
          <a:xfrm flipH="1">
            <a:off x="3143250" y="1052513"/>
            <a:ext cx="2089150" cy="1225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5159375" y="692151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Truïc quay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1774825" y="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VNI-Times" pitchFamily="2" charset="0"/>
              </a:rPr>
              <a:t>Khoái troøn xoay ñöôïc taïo thaønh nhö theá naøo?</a:t>
            </a:r>
          </a:p>
        </p:txBody>
      </p:sp>
      <p:pic>
        <p:nvPicPr>
          <p:cNvPr id="21511" name="Picture 5" descr="HINH CAU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700214"/>
            <a:ext cx="4716462" cy="244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2" name="Picture 3" descr="hd,hn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700213"/>
            <a:ext cx="29527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12"/>
          <p:cNvSpPr>
            <a:spLocks noChangeShapeType="1"/>
          </p:cNvSpPr>
          <p:nvPr/>
        </p:nvSpPr>
        <p:spPr bwMode="auto">
          <a:xfrm>
            <a:off x="6672263" y="1125539"/>
            <a:ext cx="2736850" cy="1366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6"/>
          <p:cNvSpPr>
            <a:spLocks noChangeShapeType="1"/>
          </p:cNvSpPr>
          <p:nvPr/>
        </p:nvSpPr>
        <p:spPr bwMode="auto">
          <a:xfrm>
            <a:off x="5951539" y="1196976"/>
            <a:ext cx="720725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2" y="123706"/>
            <a:ext cx="5066769" cy="5626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6440" y="351273"/>
            <a:ext cx="6845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tên gọi của các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2.12a, b,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060" y="37330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bóng, Trái đất, nón lá, lon bia, quả bóng tenis, viên bi ...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6441" y="2670185"/>
            <a:ext cx="6845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3108" y="128519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2.12a: hình cầu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2.12b: hình nón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2.12c: hình trụ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7" y="1055078"/>
            <a:ext cx="633646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631740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1.Các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9010" y="108520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3- BÀI 2. HÌNH CHIẾU VUÔNG GÓC (T)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52508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nón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0091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297" y="2500972"/>
            <a:ext cx="7470823" cy="43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02" name="Group 25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70178227"/>
              </p:ext>
            </p:extLst>
          </p:nvPr>
        </p:nvGraphicFramePr>
        <p:xfrm>
          <a:off x="2927351" y="4560623"/>
          <a:ext cx="7561263" cy="2198689"/>
        </p:xfrm>
        <a:graphic>
          <a:graphicData uri="http://schemas.openxmlformats.org/drawingml/2006/table">
            <a:tbl>
              <a:tblPr/>
              <a:tblGrid>
                <a:gridCol w="2160574"/>
                <a:gridCol w="2376303"/>
                <a:gridCol w="3024386"/>
              </a:tblGrid>
              <a:tr h="554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chieáu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Hình daïng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Kích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NI-Times" pitchFamily="2" charset="0"/>
                        </a:rPr>
                        <a:t>thöôùc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Ñöùng</a:t>
                      </a:r>
                    </a:p>
                  </a:txBody>
                  <a:tcPr marL="91442" marR="9144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Baèng</a:t>
                      </a:r>
                    </a:p>
                  </a:txBody>
                  <a:tcPr marL="91442" marR="91442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    </a:t>
                      </a: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Caïnh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2" marR="9144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4" name="Text Box 230"/>
          <p:cNvSpPr txBox="1">
            <a:spLocks noChangeArrowheads="1"/>
          </p:cNvSpPr>
          <p:nvPr/>
        </p:nvSpPr>
        <p:spPr bwMode="auto">
          <a:xfrm>
            <a:off x="5226050" y="5217847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H×nh ch÷ nhËt</a:t>
            </a:r>
          </a:p>
        </p:txBody>
      </p:sp>
      <p:sp>
        <p:nvSpPr>
          <p:cNvPr id="31975" name="Text Box 231"/>
          <p:cNvSpPr txBox="1">
            <a:spLocks noChangeArrowheads="1"/>
          </p:cNvSpPr>
          <p:nvPr/>
        </p:nvSpPr>
        <p:spPr bwMode="auto">
          <a:xfrm>
            <a:off x="7535864" y="5209910"/>
            <a:ext cx="3132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d: Đ </a:t>
            </a:r>
            <a:r>
              <a:rPr lang="en-US" altLang="en-US" sz="2400" b="1" dirty="0" err="1">
                <a:solidFill>
                  <a:srgbClr val="009900"/>
                </a:solidFill>
                <a:latin typeface=".VnTime" panose="020B7200000000000000" pitchFamily="34" charset="0"/>
              </a:rPr>
              <a:t>kÝnh</a:t>
            </a:r>
            <a:r>
              <a:rPr lang="en-US" altLang="en-US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 , h: C Cao</a:t>
            </a:r>
          </a:p>
        </p:txBody>
      </p:sp>
      <p:sp>
        <p:nvSpPr>
          <p:cNvPr id="31976" name="Text Box 232"/>
          <p:cNvSpPr txBox="1">
            <a:spLocks noChangeArrowheads="1"/>
          </p:cNvSpPr>
          <p:nvPr/>
        </p:nvSpPr>
        <p:spPr bwMode="auto">
          <a:xfrm>
            <a:off x="5180014" y="578458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31977" name="Text Box 233"/>
          <p:cNvSpPr txBox="1">
            <a:spLocks noChangeArrowheads="1"/>
          </p:cNvSpPr>
          <p:nvPr/>
        </p:nvSpPr>
        <p:spPr bwMode="auto">
          <a:xfrm>
            <a:off x="8112126" y="5784585"/>
            <a:ext cx="1800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Time" panose="020B7200000000000000" pitchFamily="34" charset="0"/>
              </a:rPr>
              <a:t>d: Đ kÝnh </a:t>
            </a:r>
          </a:p>
        </p:txBody>
      </p:sp>
      <p:sp>
        <p:nvSpPr>
          <p:cNvPr id="31978" name="Text Box 234"/>
          <p:cNvSpPr txBox="1">
            <a:spLocks noChangeArrowheads="1"/>
          </p:cNvSpPr>
          <p:nvPr/>
        </p:nvSpPr>
        <p:spPr bwMode="auto">
          <a:xfrm>
            <a:off x="5226051" y="6217972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H×nh ch÷ nhËt</a:t>
            </a:r>
          </a:p>
        </p:txBody>
      </p:sp>
      <p:sp>
        <p:nvSpPr>
          <p:cNvPr id="31979" name="Text Box 235"/>
          <p:cNvSpPr txBox="1">
            <a:spLocks noChangeArrowheads="1"/>
          </p:cNvSpPr>
          <p:nvPr/>
        </p:nvSpPr>
        <p:spPr bwMode="auto">
          <a:xfrm>
            <a:off x="7464425" y="6217973"/>
            <a:ext cx="3024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Time" panose="020B7200000000000000" pitchFamily="34" charset="0"/>
              </a:rPr>
              <a:t>d: Đ kÝnh , h: C Cao</a:t>
            </a:r>
          </a:p>
        </p:txBody>
      </p:sp>
      <p:sp>
        <p:nvSpPr>
          <p:cNvPr id="24623" name="Text Box 274"/>
          <p:cNvSpPr txBox="1">
            <a:spLocks noChangeArrowheads="1"/>
          </p:cNvSpPr>
          <p:nvPr/>
        </p:nvSpPr>
        <p:spPr bwMode="auto">
          <a:xfrm>
            <a:off x="4995863" y="429392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21" y="54479"/>
            <a:ext cx="7470823" cy="434126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24204" y="785535"/>
            <a:ext cx="4105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2.13 và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59" y="4539259"/>
            <a:ext cx="633646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4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74" grpId="0"/>
      <p:bldP spid="31975" grpId="0"/>
      <p:bldP spid="31976" grpId="0"/>
      <p:bldP spid="31977" grpId="0"/>
      <p:bldP spid="31978" grpId="0"/>
      <p:bldP spid="319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836</Words>
  <Application>Microsoft Office PowerPoint</Application>
  <PresentationFormat>Widescreen</PresentationFormat>
  <Paragraphs>104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Flash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2023-09-07T14:29:09Z</dcterms:created>
  <dcterms:modified xsi:type="dcterms:W3CDTF">2023-09-08T15:19:38Z</dcterms:modified>
</cp:coreProperties>
</file>