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4" r:id="rId7"/>
    <p:sldId id="263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83" r:id="rId17"/>
    <p:sldId id="275" r:id="rId18"/>
    <p:sldId id="276" r:id="rId19"/>
    <p:sldId id="278" r:id="rId20"/>
    <p:sldId id="279" r:id="rId21"/>
    <p:sldId id="281" r:id="rId22"/>
    <p:sldId id="282" r:id="rId23"/>
    <p:sldId id="284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10C0-D10D-4942-A5D8-4B8587D2315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5227-D77D-4EAC-8B67-03F9A68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6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10C0-D10D-4942-A5D8-4B8587D2315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5227-D77D-4EAC-8B67-03F9A68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10C0-D10D-4942-A5D8-4B8587D2315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5227-D77D-4EAC-8B67-03F9A68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2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1A419-3C82-46A8-897F-9E7CA552FB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6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10C0-D10D-4942-A5D8-4B8587D2315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5227-D77D-4EAC-8B67-03F9A68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1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10C0-D10D-4942-A5D8-4B8587D2315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5227-D77D-4EAC-8B67-03F9A68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3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10C0-D10D-4942-A5D8-4B8587D2315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5227-D77D-4EAC-8B67-03F9A68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0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10C0-D10D-4942-A5D8-4B8587D2315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5227-D77D-4EAC-8B67-03F9A68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1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10C0-D10D-4942-A5D8-4B8587D2315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5227-D77D-4EAC-8B67-03F9A68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10C0-D10D-4942-A5D8-4B8587D2315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5227-D77D-4EAC-8B67-03F9A68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8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10C0-D10D-4942-A5D8-4B8587D2315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5227-D77D-4EAC-8B67-03F9A68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7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10C0-D10D-4942-A5D8-4B8587D2315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5227-D77D-4EAC-8B67-03F9A68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510C0-D10D-4942-A5D8-4B8587D2315E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5227-D77D-4EAC-8B67-03F9A68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6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1570038"/>
            <a:ext cx="12938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1276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4290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62451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32911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5876925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54501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824288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72866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6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5842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7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724400"/>
            <a:ext cx="1444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8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4" y="6197600"/>
            <a:ext cx="1444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9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6" y="3357563"/>
            <a:ext cx="1444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0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6" y="3055938"/>
            <a:ext cx="1444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1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4" y="1628775"/>
            <a:ext cx="1444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2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445125"/>
            <a:ext cx="1444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3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4833938"/>
            <a:ext cx="1444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WordArt 24"/>
          <p:cNvSpPr>
            <a:spLocks noChangeArrowheads="1" noChangeShapeType="1" noTextEdit="1"/>
          </p:cNvSpPr>
          <p:nvPr/>
        </p:nvSpPr>
        <p:spPr bwMode="auto">
          <a:xfrm>
            <a:off x="1331244" y="572303"/>
            <a:ext cx="9881937" cy="71992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4404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094" name="Picture 38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6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9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6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40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41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42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61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5762626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1" name="TextBox 28"/>
          <p:cNvSpPr txBox="1">
            <a:spLocks noChangeArrowheads="1"/>
          </p:cNvSpPr>
          <p:nvPr/>
        </p:nvSpPr>
        <p:spPr bwMode="auto">
          <a:xfrm>
            <a:off x="3522747" y="5341938"/>
            <a:ext cx="4968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alt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t="649" b="-1"/>
          <a:stretch/>
        </p:blipFill>
        <p:spPr>
          <a:xfrm>
            <a:off x="4543426" y="1058778"/>
            <a:ext cx="3177088" cy="42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10000" y="2209800"/>
            <a:ext cx="2667000" cy="19050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VNI-Times" pitchFamily="2" charset="0"/>
            </a:endParaRPr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4457700" y="2514600"/>
            <a:ext cx="958850" cy="1155700"/>
            <a:chOff x="1848" y="1584"/>
            <a:chExt cx="604" cy="728"/>
          </a:xfrm>
        </p:grpSpPr>
        <p:grpSp>
          <p:nvGrpSpPr>
            <p:cNvPr id="21551" name="Group 76"/>
            <p:cNvGrpSpPr>
              <a:grpSpLocks/>
            </p:cNvGrpSpPr>
            <p:nvPr/>
          </p:nvGrpSpPr>
          <p:grpSpPr bwMode="auto">
            <a:xfrm>
              <a:off x="1848" y="1584"/>
              <a:ext cx="600" cy="727"/>
              <a:chOff x="3480" y="3288"/>
              <a:chExt cx="600" cy="727"/>
            </a:xfrm>
          </p:grpSpPr>
          <p:sp>
            <p:nvSpPr>
              <p:cNvPr id="21554" name="Rectangle 77"/>
              <p:cNvSpPr>
                <a:spLocks noChangeArrowheads="1"/>
              </p:cNvSpPr>
              <p:nvPr/>
            </p:nvSpPr>
            <p:spPr bwMode="auto">
              <a:xfrm>
                <a:off x="3576" y="3384"/>
                <a:ext cx="422" cy="537"/>
              </a:xfrm>
              <a:prstGeom prst="rect">
                <a:avLst/>
              </a:prstGeom>
              <a:noFill/>
              <a:ln w="292100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>
                  <a:latin typeface="VNI-Times" pitchFamily="2" charset="0"/>
                </a:endParaRPr>
              </a:p>
            </p:txBody>
          </p:sp>
          <p:sp>
            <p:nvSpPr>
              <p:cNvPr id="21555" name="Rectangle 78"/>
              <p:cNvSpPr>
                <a:spLocks noChangeArrowheads="1"/>
              </p:cNvSpPr>
              <p:nvPr/>
            </p:nvSpPr>
            <p:spPr bwMode="auto">
              <a:xfrm>
                <a:off x="3662" y="3470"/>
                <a:ext cx="238" cy="360"/>
              </a:xfrm>
              <a:prstGeom prst="rect">
                <a:avLst/>
              </a:prstGeom>
              <a:noFill/>
              <a:ln w="9525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>
                  <a:latin typeface="VNI-Times" pitchFamily="2" charset="0"/>
                </a:endParaRPr>
              </a:p>
            </p:txBody>
          </p:sp>
          <p:sp>
            <p:nvSpPr>
              <p:cNvPr id="21556" name="Rectangle 79"/>
              <p:cNvSpPr>
                <a:spLocks noChangeArrowheads="1"/>
              </p:cNvSpPr>
              <p:nvPr/>
            </p:nvSpPr>
            <p:spPr bwMode="auto">
              <a:xfrm>
                <a:off x="3480" y="3288"/>
                <a:ext cx="600" cy="727"/>
              </a:xfrm>
              <a:prstGeom prst="rect">
                <a:avLst/>
              </a:prstGeom>
              <a:noFill/>
              <a:ln w="9525">
                <a:solidFill>
                  <a:srgbClr val="FFCC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>
                  <a:latin typeface="VNI-Times" pitchFamily="2" charset="0"/>
                </a:endParaRPr>
              </a:p>
            </p:txBody>
          </p:sp>
        </p:grpSp>
        <p:sp>
          <p:nvSpPr>
            <p:cNvPr id="21552" name="Rectangle 117"/>
            <p:cNvSpPr>
              <a:spLocks noChangeArrowheads="1"/>
            </p:cNvSpPr>
            <p:nvPr/>
          </p:nvSpPr>
          <p:spPr bwMode="auto">
            <a:xfrm>
              <a:off x="1852" y="1584"/>
              <a:ext cx="600" cy="7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800">
                <a:latin typeface="VNI-Times" pitchFamily="2" charset="0"/>
              </a:endParaRPr>
            </a:p>
          </p:txBody>
        </p:sp>
        <p:sp>
          <p:nvSpPr>
            <p:cNvPr id="21553" name="Rectangle 119"/>
            <p:cNvSpPr>
              <a:spLocks noChangeArrowheads="1"/>
            </p:cNvSpPr>
            <p:nvPr/>
          </p:nvSpPr>
          <p:spPr bwMode="auto">
            <a:xfrm>
              <a:off x="2036" y="1772"/>
              <a:ext cx="236" cy="3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800">
                <a:latin typeface="VNI-Times" pitchFamily="2" charset="0"/>
              </a:endParaRPr>
            </a:p>
          </p:txBody>
        </p:sp>
      </p:grpSp>
      <p:sp>
        <p:nvSpPr>
          <p:cNvPr id="7181" name="AutoShape 13"/>
          <p:cNvSpPr>
            <a:spLocks noChangeArrowheads="1"/>
          </p:cNvSpPr>
          <p:nvPr/>
        </p:nvSpPr>
        <p:spPr bwMode="auto">
          <a:xfrm flipV="1">
            <a:off x="3810000" y="4114800"/>
            <a:ext cx="4343400" cy="990600"/>
          </a:xfrm>
          <a:prstGeom prst="parallelogram">
            <a:avLst>
              <a:gd name="adj" fmla="val 168422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VNI-Times" pitchFamily="2" charset="0"/>
            </a:endParaRPr>
          </a:p>
        </p:txBody>
      </p:sp>
      <p:sp>
        <p:nvSpPr>
          <p:cNvPr id="7268" name="Line 100"/>
          <p:cNvSpPr>
            <a:spLocks noChangeShapeType="1"/>
          </p:cNvSpPr>
          <p:nvPr/>
        </p:nvSpPr>
        <p:spPr bwMode="auto">
          <a:xfrm>
            <a:off x="6591300" y="3219450"/>
            <a:ext cx="0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9" name="Line 91"/>
          <p:cNvSpPr>
            <a:spLocks noChangeShapeType="1"/>
          </p:cNvSpPr>
          <p:nvPr/>
        </p:nvSpPr>
        <p:spPr bwMode="auto">
          <a:xfrm flipH="1" flipV="1">
            <a:off x="5410200" y="3675064"/>
            <a:ext cx="1397000" cy="795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rot="5400000">
            <a:off x="5867400" y="2819400"/>
            <a:ext cx="2895600" cy="1676400"/>
          </a:xfrm>
          <a:prstGeom prst="parallelogram">
            <a:avLst>
              <a:gd name="adj" fmla="val 59431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VNI-Times" pitchFamily="2" charset="0"/>
            </a:endParaRPr>
          </a:p>
        </p:txBody>
      </p:sp>
      <p:sp>
        <p:nvSpPr>
          <p:cNvPr id="7206" name="AutoShape 38"/>
          <p:cNvSpPr>
            <a:spLocks noChangeArrowheads="1"/>
          </p:cNvSpPr>
          <p:nvPr/>
        </p:nvSpPr>
        <p:spPr bwMode="auto">
          <a:xfrm rot="2007383">
            <a:off x="8382000" y="5105401"/>
            <a:ext cx="914400" cy="828675"/>
          </a:xfrm>
          <a:prstGeom prst="leftArrow">
            <a:avLst>
              <a:gd name="adj1" fmla="val 32426"/>
              <a:gd name="adj2" fmla="val 430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VNI-Times" pitchFamily="2" charset="0"/>
            </a:endParaRP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 rot="10800000">
            <a:off x="2438400" y="3200401"/>
            <a:ext cx="914400" cy="828675"/>
          </a:xfrm>
          <a:prstGeom prst="leftArrow">
            <a:avLst>
              <a:gd name="adj1" fmla="val 32426"/>
              <a:gd name="adj2" fmla="val 430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VNI-Times" pitchFamily="2" charset="0"/>
            </a:endParaRPr>
          </a:p>
        </p:txBody>
      </p:sp>
      <p:sp>
        <p:nvSpPr>
          <p:cNvPr id="7208" name="AutoShape 40"/>
          <p:cNvSpPr>
            <a:spLocks noChangeArrowheads="1"/>
          </p:cNvSpPr>
          <p:nvPr/>
        </p:nvSpPr>
        <p:spPr bwMode="auto">
          <a:xfrm rot="-5400000">
            <a:off x="5672138" y="1033463"/>
            <a:ext cx="914400" cy="828675"/>
          </a:xfrm>
          <a:prstGeom prst="leftArrow">
            <a:avLst>
              <a:gd name="adj1" fmla="val 32426"/>
              <a:gd name="adj2" fmla="val 430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VNI-Times" pitchFamily="2" charset="0"/>
            </a:endParaRPr>
          </a:p>
        </p:txBody>
      </p:sp>
      <p:sp>
        <p:nvSpPr>
          <p:cNvPr id="7248" name="AutoShape 80"/>
          <p:cNvSpPr>
            <a:spLocks noChangeArrowheads="1"/>
          </p:cNvSpPr>
          <p:nvPr/>
        </p:nvSpPr>
        <p:spPr bwMode="auto">
          <a:xfrm flipV="1">
            <a:off x="5645150" y="4737101"/>
            <a:ext cx="1150938" cy="112713"/>
          </a:xfrm>
          <a:prstGeom prst="parallelogram">
            <a:avLst>
              <a:gd name="adj" fmla="val 18025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VNI-Times" pitchFamily="2" charset="0"/>
            </a:endParaRPr>
          </a:p>
        </p:txBody>
      </p:sp>
      <p:sp>
        <p:nvSpPr>
          <p:cNvPr id="7249" name="AutoShape 81"/>
          <p:cNvSpPr>
            <a:spLocks noChangeArrowheads="1"/>
          </p:cNvSpPr>
          <p:nvPr/>
        </p:nvSpPr>
        <p:spPr bwMode="auto">
          <a:xfrm rot="-5400000" flipH="1" flipV="1">
            <a:off x="6788151" y="3736976"/>
            <a:ext cx="1274763" cy="220663"/>
          </a:xfrm>
          <a:prstGeom prst="parallelogram">
            <a:avLst>
              <a:gd name="adj" fmla="val 54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VNI-Times" pitchFamily="2" charset="0"/>
            </a:endParaRPr>
          </a:p>
        </p:txBody>
      </p:sp>
      <p:sp>
        <p:nvSpPr>
          <p:cNvPr id="7254" name="Line 86"/>
          <p:cNvSpPr>
            <a:spLocks noChangeShapeType="1"/>
          </p:cNvSpPr>
          <p:nvPr/>
        </p:nvSpPr>
        <p:spPr bwMode="auto">
          <a:xfrm flipH="1" flipV="1">
            <a:off x="5410200" y="2522539"/>
            <a:ext cx="1397000" cy="795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8" name="Line 90"/>
          <p:cNvSpPr>
            <a:spLocks noChangeShapeType="1"/>
          </p:cNvSpPr>
          <p:nvPr/>
        </p:nvSpPr>
        <p:spPr bwMode="auto">
          <a:xfrm flipH="1" flipV="1">
            <a:off x="4448175" y="3675064"/>
            <a:ext cx="1397000" cy="795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3" name="Line 95"/>
          <p:cNvSpPr>
            <a:spLocks noChangeShapeType="1"/>
          </p:cNvSpPr>
          <p:nvPr/>
        </p:nvSpPr>
        <p:spPr bwMode="auto">
          <a:xfrm>
            <a:off x="5638800" y="3200400"/>
            <a:ext cx="0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4" name="Line 96"/>
          <p:cNvSpPr>
            <a:spLocks noChangeShapeType="1"/>
          </p:cNvSpPr>
          <p:nvPr/>
        </p:nvSpPr>
        <p:spPr bwMode="auto">
          <a:xfrm>
            <a:off x="5854700" y="3321050"/>
            <a:ext cx="0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5" name="Line 97"/>
          <p:cNvSpPr>
            <a:spLocks noChangeShapeType="1"/>
          </p:cNvSpPr>
          <p:nvPr/>
        </p:nvSpPr>
        <p:spPr bwMode="auto">
          <a:xfrm>
            <a:off x="6816725" y="3321050"/>
            <a:ext cx="0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69" name="Line 101"/>
          <p:cNvSpPr>
            <a:spLocks noChangeShapeType="1"/>
          </p:cNvSpPr>
          <p:nvPr/>
        </p:nvSpPr>
        <p:spPr bwMode="auto">
          <a:xfrm>
            <a:off x="5638800" y="3200400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" name="Line 102"/>
          <p:cNvSpPr>
            <a:spLocks noChangeShapeType="1"/>
          </p:cNvSpPr>
          <p:nvPr/>
        </p:nvSpPr>
        <p:spPr bwMode="auto">
          <a:xfrm>
            <a:off x="5867400" y="3324225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" name="Line 103"/>
          <p:cNvSpPr>
            <a:spLocks noChangeShapeType="1"/>
          </p:cNvSpPr>
          <p:nvPr/>
        </p:nvSpPr>
        <p:spPr bwMode="auto">
          <a:xfrm>
            <a:off x="5867400" y="4467225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" name="Line 104"/>
          <p:cNvSpPr>
            <a:spLocks noChangeShapeType="1"/>
          </p:cNvSpPr>
          <p:nvPr/>
        </p:nvSpPr>
        <p:spPr bwMode="auto">
          <a:xfrm>
            <a:off x="5629275" y="4362450"/>
            <a:ext cx="1676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3" name="AutoShape 105"/>
          <p:cNvSpPr>
            <a:spLocks noChangeArrowheads="1"/>
          </p:cNvSpPr>
          <p:nvPr/>
        </p:nvSpPr>
        <p:spPr bwMode="auto">
          <a:xfrm>
            <a:off x="8001000" y="2362200"/>
            <a:ext cx="2438400" cy="1219200"/>
          </a:xfrm>
          <a:prstGeom prst="wedgeEllipseCallout">
            <a:avLst>
              <a:gd name="adj1" fmla="val -71486"/>
              <a:gd name="adj2" fmla="val 5859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VNI-Times" pitchFamily="2" charset="0"/>
            </a:endParaRPr>
          </a:p>
        </p:txBody>
      </p:sp>
      <p:sp>
        <p:nvSpPr>
          <p:cNvPr id="7274" name="AutoShape 106"/>
          <p:cNvSpPr>
            <a:spLocks noChangeArrowheads="1"/>
          </p:cNvSpPr>
          <p:nvPr/>
        </p:nvSpPr>
        <p:spPr bwMode="auto">
          <a:xfrm>
            <a:off x="1752600" y="1752600"/>
            <a:ext cx="2286000" cy="1371600"/>
          </a:xfrm>
          <a:prstGeom prst="wedgeEllipseCallout">
            <a:avLst>
              <a:gd name="adj1" fmla="val 70833"/>
              <a:gd name="adj2" fmla="val 2430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VNI-Times" pitchFamily="2" charset="0"/>
            </a:endParaRPr>
          </a:p>
        </p:txBody>
      </p:sp>
      <p:sp>
        <p:nvSpPr>
          <p:cNvPr id="7277" name="AutoShape 109"/>
          <p:cNvSpPr>
            <a:spLocks noChangeArrowheads="1"/>
          </p:cNvSpPr>
          <p:nvPr/>
        </p:nvSpPr>
        <p:spPr bwMode="auto">
          <a:xfrm>
            <a:off x="2590800" y="4953000"/>
            <a:ext cx="2514600" cy="1219200"/>
          </a:xfrm>
          <a:prstGeom prst="wedgeEllipseCallout">
            <a:avLst>
              <a:gd name="adj1" fmla="val 92801"/>
              <a:gd name="adj2" fmla="val -62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VNI-Times" pitchFamily="2" charset="0"/>
            </a:endParaRPr>
          </a:p>
        </p:txBody>
      </p:sp>
      <p:sp>
        <p:nvSpPr>
          <p:cNvPr id="7280" name="WordArt 112"/>
          <p:cNvSpPr>
            <a:spLocks noChangeArrowheads="1" noChangeShapeType="1" noTextEdit="1"/>
          </p:cNvSpPr>
          <p:nvPr/>
        </p:nvSpPr>
        <p:spPr bwMode="auto">
          <a:xfrm>
            <a:off x="1981200" y="1905000"/>
            <a:ext cx="175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6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Vari"/>
              </a:rPr>
              <a:t>Hình chiếu đứng</a:t>
            </a:r>
          </a:p>
        </p:txBody>
      </p:sp>
      <p:sp>
        <p:nvSpPr>
          <p:cNvPr id="7281" name="WordArt 113"/>
          <p:cNvSpPr>
            <a:spLocks noChangeArrowheads="1" noChangeShapeType="1" noTextEdit="1"/>
          </p:cNvSpPr>
          <p:nvPr/>
        </p:nvSpPr>
        <p:spPr bwMode="auto">
          <a:xfrm>
            <a:off x="8305800" y="2438400"/>
            <a:ext cx="175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6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NI-Vari"/>
              </a:rPr>
              <a:t>Hình chiếu cạnh</a:t>
            </a:r>
          </a:p>
        </p:txBody>
      </p:sp>
      <p:sp>
        <p:nvSpPr>
          <p:cNvPr id="7282" name="WordArt 114"/>
          <p:cNvSpPr>
            <a:spLocks noChangeArrowheads="1" noChangeShapeType="1" noTextEdit="1"/>
          </p:cNvSpPr>
          <p:nvPr/>
        </p:nvSpPr>
        <p:spPr bwMode="auto">
          <a:xfrm>
            <a:off x="2895600" y="5029200"/>
            <a:ext cx="1752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6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VNI-Vari"/>
              </a:rPr>
              <a:t>Hình chiếu bằng</a:t>
            </a:r>
          </a:p>
        </p:txBody>
      </p:sp>
      <p:sp>
        <p:nvSpPr>
          <p:cNvPr id="7257" name="Line 89"/>
          <p:cNvSpPr>
            <a:spLocks noChangeShapeType="1"/>
          </p:cNvSpPr>
          <p:nvPr/>
        </p:nvSpPr>
        <p:spPr bwMode="auto">
          <a:xfrm flipH="1" flipV="1">
            <a:off x="4448175" y="2522539"/>
            <a:ext cx="1397000" cy="795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5638800" y="3200401"/>
            <a:ext cx="1182688" cy="1274763"/>
            <a:chOff x="2592" y="2064"/>
            <a:chExt cx="745" cy="803"/>
          </a:xfrm>
        </p:grpSpPr>
        <p:grpSp>
          <p:nvGrpSpPr>
            <p:cNvPr id="21538" name="Group 66"/>
            <p:cNvGrpSpPr>
              <a:grpSpLocks/>
            </p:cNvGrpSpPr>
            <p:nvPr/>
          </p:nvGrpSpPr>
          <p:grpSpPr bwMode="auto">
            <a:xfrm>
              <a:off x="2598" y="2064"/>
              <a:ext cx="600" cy="727"/>
              <a:chOff x="3480" y="3288"/>
              <a:chExt cx="600" cy="727"/>
            </a:xfrm>
          </p:grpSpPr>
          <p:sp>
            <p:nvSpPr>
              <p:cNvPr id="21548" name="Rectangle 63"/>
              <p:cNvSpPr>
                <a:spLocks noChangeArrowheads="1"/>
              </p:cNvSpPr>
              <p:nvPr/>
            </p:nvSpPr>
            <p:spPr bwMode="auto">
              <a:xfrm>
                <a:off x="3576" y="3384"/>
                <a:ext cx="422" cy="537"/>
              </a:xfrm>
              <a:prstGeom prst="rect">
                <a:avLst/>
              </a:prstGeom>
              <a:noFill/>
              <a:ln w="292100">
                <a:solidFill>
                  <a:srgbClr val="CC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>
                  <a:latin typeface="VNI-Times" pitchFamily="2" charset="0"/>
                </a:endParaRPr>
              </a:p>
            </p:txBody>
          </p:sp>
          <p:sp>
            <p:nvSpPr>
              <p:cNvPr id="21549" name="Rectangle 64"/>
              <p:cNvSpPr>
                <a:spLocks noChangeArrowheads="1"/>
              </p:cNvSpPr>
              <p:nvPr/>
            </p:nvSpPr>
            <p:spPr bwMode="auto">
              <a:xfrm>
                <a:off x="3662" y="3470"/>
                <a:ext cx="238" cy="3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>
                  <a:latin typeface="VNI-Times" pitchFamily="2" charset="0"/>
                </a:endParaRPr>
              </a:p>
            </p:txBody>
          </p:sp>
          <p:sp>
            <p:nvSpPr>
              <p:cNvPr id="21550" name="Rectangle 65"/>
              <p:cNvSpPr>
                <a:spLocks noChangeArrowheads="1"/>
              </p:cNvSpPr>
              <p:nvPr/>
            </p:nvSpPr>
            <p:spPr bwMode="auto">
              <a:xfrm>
                <a:off x="3480" y="3288"/>
                <a:ext cx="600" cy="7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>
                  <a:latin typeface="VNI-Times" pitchFamily="2" charset="0"/>
                </a:endParaRPr>
              </a:p>
            </p:txBody>
          </p:sp>
        </p:grpSp>
        <p:sp>
          <p:nvSpPr>
            <p:cNvPr id="21539" name="AutoShape 74"/>
            <p:cNvSpPr>
              <a:spLocks noChangeArrowheads="1"/>
            </p:cNvSpPr>
            <p:nvPr/>
          </p:nvSpPr>
          <p:spPr bwMode="auto">
            <a:xfrm flipV="1">
              <a:off x="2676" y="2598"/>
              <a:ext cx="480" cy="78"/>
            </a:xfrm>
            <a:prstGeom prst="parallelogram">
              <a:avLst>
                <a:gd name="adj" fmla="val 161538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800">
                <a:latin typeface="VNI-Times" pitchFamily="2" charset="0"/>
              </a:endParaRPr>
            </a:p>
          </p:txBody>
        </p:sp>
        <p:sp>
          <p:nvSpPr>
            <p:cNvPr id="21540" name="AutoShape 70"/>
            <p:cNvSpPr>
              <a:spLocks noChangeArrowheads="1"/>
            </p:cNvSpPr>
            <p:nvPr/>
          </p:nvSpPr>
          <p:spPr bwMode="auto">
            <a:xfrm rot="-5400000" flipH="1" flipV="1">
              <a:off x="2866" y="2396"/>
              <a:ext cx="803" cy="139"/>
            </a:xfrm>
            <a:prstGeom prst="parallelogram">
              <a:avLst>
                <a:gd name="adj" fmla="val 54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800">
                <a:latin typeface="VNI-Times" pitchFamily="2" charset="0"/>
              </a:endParaRPr>
            </a:p>
          </p:txBody>
        </p:sp>
        <p:sp>
          <p:nvSpPr>
            <p:cNvPr id="21541" name="AutoShape 54"/>
            <p:cNvSpPr>
              <a:spLocks noChangeArrowheads="1"/>
            </p:cNvSpPr>
            <p:nvPr/>
          </p:nvSpPr>
          <p:spPr bwMode="auto">
            <a:xfrm flipV="1">
              <a:off x="2604" y="2790"/>
              <a:ext cx="725" cy="71"/>
            </a:xfrm>
            <a:prstGeom prst="parallelogram">
              <a:avLst>
                <a:gd name="adj" fmla="val 18025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800">
                <a:latin typeface="VNI-Times" pitchFamily="2" charset="0"/>
              </a:endParaRPr>
            </a:p>
          </p:txBody>
        </p:sp>
        <p:grpSp>
          <p:nvGrpSpPr>
            <p:cNvPr id="21542" name="Group 67"/>
            <p:cNvGrpSpPr>
              <a:grpSpLocks/>
            </p:cNvGrpSpPr>
            <p:nvPr/>
          </p:nvGrpSpPr>
          <p:grpSpPr bwMode="auto">
            <a:xfrm>
              <a:off x="2730" y="2136"/>
              <a:ext cx="600" cy="727"/>
              <a:chOff x="3600" y="3360"/>
              <a:chExt cx="600" cy="727"/>
            </a:xfrm>
          </p:grpSpPr>
          <p:sp>
            <p:nvSpPr>
              <p:cNvPr id="21545" name="Rectangle 15"/>
              <p:cNvSpPr>
                <a:spLocks noChangeArrowheads="1"/>
              </p:cNvSpPr>
              <p:nvPr/>
            </p:nvSpPr>
            <p:spPr bwMode="auto">
              <a:xfrm>
                <a:off x="3696" y="3456"/>
                <a:ext cx="422" cy="537"/>
              </a:xfrm>
              <a:prstGeom prst="rect">
                <a:avLst/>
              </a:prstGeom>
              <a:noFill/>
              <a:ln w="292100">
                <a:solidFill>
                  <a:srgbClr val="CC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>
                  <a:latin typeface="VNI-Times" pitchFamily="2" charset="0"/>
                </a:endParaRPr>
              </a:p>
            </p:txBody>
          </p:sp>
          <p:sp>
            <p:nvSpPr>
              <p:cNvPr id="21546" name="Rectangle 14"/>
              <p:cNvSpPr>
                <a:spLocks noChangeArrowheads="1"/>
              </p:cNvSpPr>
              <p:nvPr/>
            </p:nvSpPr>
            <p:spPr bwMode="auto">
              <a:xfrm>
                <a:off x="3782" y="3542"/>
                <a:ext cx="238" cy="3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>
                  <a:latin typeface="VNI-Times" pitchFamily="2" charset="0"/>
                </a:endParaRPr>
              </a:p>
            </p:txBody>
          </p:sp>
          <p:sp>
            <p:nvSpPr>
              <p:cNvPr id="21547" name="Rectangle 17"/>
              <p:cNvSpPr>
                <a:spLocks noChangeArrowheads="1"/>
              </p:cNvSpPr>
              <p:nvPr/>
            </p:nvSpPr>
            <p:spPr bwMode="auto">
              <a:xfrm>
                <a:off x="3600" y="3360"/>
                <a:ext cx="600" cy="7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>
                  <a:latin typeface="VNI-Times" pitchFamily="2" charset="0"/>
                </a:endParaRPr>
              </a:p>
            </p:txBody>
          </p:sp>
        </p:grpSp>
        <p:sp>
          <p:nvSpPr>
            <p:cNvPr id="21543" name="AutoShape 68"/>
            <p:cNvSpPr>
              <a:spLocks noChangeArrowheads="1"/>
            </p:cNvSpPr>
            <p:nvPr/>
          </p:nvSpPr>
          <p:spPr bwMode="auto">
            <a:xfrm rot="-5400000" flipH="1" flipV="1">
              <a:off x="2260" y="2396"/>
              <a:ext cx="803" cy="139"/>
            </a:xfrm>
            <a:prstGeom prst="parallelogram">
              <a:avLst>
                <a:gd name="adj" fmla="val 54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800">
                <a:latin typeface="VNI-Times" pitchFamily="2" charset="0"/>
              </a:endParaRPr>
            </a:p>
          </p:txBody>
        </p:sp>
        <p:sp>
          <p:nvSpPr>
            <p:cNvPr id="21544" name="AutoShape 72"/>
            <p:cNvSpPr>
              <a:spLocks noChangeArrowheads="1"/>
            </p:cNvSpPr>
            <p:nvPr/>
          </p:nvSpPr>
          <p:spPr bwMode="auto">
            <a:xfrm flipV="1">
              <a:off x="2604" y="2070"/>
              <a:ext cx="725" cy="71"/>
            </a:xfrm>
            <a:prstGeom prst="parallelogram">
              <a:avLst>
                <a:gd name="adj" fmla="val 18025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800">
                <a:latin typeface="VNI-Times" pitchFamily="2" charset="0"/>
              </a:endParaRPr>
            </a:p>
          </p:txBody>
        </p:sp>
      </p:grp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1524000" y="6278564"/>
            <a:ext cx="9144000" cy="579437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latin typeface="VNI-Times" pitchFamily="2" charset="0"/>
              </a:rPr>
              <a:t>- Hình chieáu ñöùng coù höôùng chieáu töø tröôùc tôùi.</a:t>
            </a:r>
            <a:endParaRPr lang="vi-VN" altLang="en-US" sz="3200" b="1">
              <a:latin typeface="Arial" panose="020B0604020202020204" pitchFamily="34" charset="0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1524000" y="6278564"/>
            <a:ext cx="9144000" cy="579437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latin typeface="VNI-Times" pitchFamily="2" charset="0"/>
              </a:rPr>
              <a:t>- Hình chieáu baèng coù höôùng chieáu töø treân xuoáng.</a:t>
            </a:r>
            <a:endParaRPr lang="vi-VN" altLang="en-US" sz="3200" b="1"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90751" y="430213"/>
            <a:ext cx="2707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4"/>
                </a:solidFill>
              </a:rPr>
              <a:t>b</a:t>
            </a:r>
            <a:r>
              <a:rPr lang="en-US" sz="2800" b="1" dirty="0" smtClean="0">
                <a:solidFill>
                  <a:schemeClr val="accent4"/>
                </a:solidFill>
              </a:rPr>
              <a:t>. </a:t>
            </a:r>
            <a:r>
              <a:rPr lang="en-US" sz="2800" b="1" dirty="0" err="1">
                <a:solidFill>
                  <a:schemeClr val="accent4"/>
                </a:solidFill>
              </a:rPr>
              <a:t>Các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hình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chiếu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1524000" y="6248400"/>
            <a:ext cx="9144000" cy="579438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latin typeface="VNI-Times" pitchFamily="2" charset="0"/>
              </a:rPr>
              <a:t>- Hình chieáu caïnh coù höôùng chieáu töø traùi sang.</a:t>
            </a:r>
            <a:endParaRPr lang="vi-VN" altLang="en-US" sz="32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5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1.11111E-6 L -0.04167 -0.0333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repeatCount="indefinite" accel="50000" decel="50000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83333E-6 3.46821E-6 L 5.83333E-6 0.05549 " pathEditMode="relative" ptsTypes="AA">
                                      <p:cBhvr>
                                        <p:cTn id="70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5.49133E-6 L 0.03333 5.49133E-6 " pathEditMode="relative" ptsTypes="AA">
                                      <p:cBhvr>
                                        <p:cTn id="111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8" dur="10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81" grpId="0" animBg="1"/>
      <p:bldP spid="7268" grpId="0" animBg="1"/>
      <p:bldP spid="7259" grpId="0" animBg="1"/>
      <p:bldP spid="7174" grpId="0" animBg="1"/>
      <p:bldP spid="7206" grpId="0" animBg="1"/>
      <p:bldP spid="7206" grpId="1" animBg="1"/>
      <p:bldP spid="7206" grpId="2" animBg="1"/>
      <p:bldP spid="7207" grpId="0" animBg="1"/>
      <p:bldP spid="7208" grpId="0" animBg="1"/>
      <p:bldP spid="7208" grpId="1" animBg="1"/>
      <p:bldP spid="7208" grpId="2" animBg="1"/>
      <p:bldP spid="7208" grpId="3" animBg="1"/>
      <p:bldP spid="7248" grpId="0" animBg="1"/>
      <p:bldP spid="7249" grpId="0" animBg="1"/>
      <p:bldP spid="7254" grpId="0" animBg="1"/>
      <p:bldP spid="7258" grpId="0" animBg="1"/>
      <p:bldP spid="7263" grpId="0" animBg="1"/>
      <p:bldP spid="7264" grpId="0" animBg="1"/>
      <p:bldP spid="7265" grpId="0" animBg="1"/>
      <p:bldP spid="7269" grpId="0" animBg="1"/>
      <p:bldP spid="7270" grpId="0" animBg="1"/>
      <p:bldP spid="7271" grpId="0" animBg="1"/>
      <p:bldP spid="7272" grpId="0" animBg="1"/>
      <p:bldP spid="7273" grpId="0" animBg="1"/>
      <p:bldP spid="7274" grpId="0" animBg="1"/>
      <p:bldP spid="7277" grpId="0" animBg="1"/>
      <p:bldP spid="7280" grpId="0" animBg="1"/>
      <p:bldP spid="7281" grpId="0" animBg="1"/>
      <p:bldP spid="7282" grpId="0" animBg="1"/>
      <p:bldP spid="7257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9010" y="59533"/>
            <a:ext cx="827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2- BÀI 2. HÌNH CHIẾU VUÔNG GÓC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89" y="554283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2.Các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89" y="1419909"/>
            <a:ext cx="4863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30" y="2055026"/>
            <a:ext cx="633646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28853" y="1828981"/>
            <a:ext cx="4863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2341932"/>
            <a:ext cx="11277589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Hình chiếu đứng: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Hình chiếu bằng: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Hình chiếu cạnh: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2739186" y="4709193"/>
            <a:ext cx="2667000" cy="1908175"/>
            <a:chOff x="1440" y="2592"/>
            <a:chExt cx="1680" cy="1202"/>
          </a:xfrm>
        </p:grpSpPr>
        <p:sp>
          <p:nvSpPr>
            <p:cNvPr id="3" name="AutoShape 112"/>
            <p:cNvSpPr>
              <a:spLocks noChangeArrowheads="1"/>
            </p:cNvSpPr>
            <p:nvPr/>
          </p:nvSpPr>
          <p:spPr bwMode="auto">
            <a:xfrm flipV="1">
              <a:off x="1440" y="2592"/>
              <a:ext cx="1680" cy="1202"/>
            </a:xfrm>
            <a:prstGeom prst="parallelogram">
              <a:avLst>
                <a:gd name="adj" fmla="val 0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4" name="AutoShape 113"/>
            <p:cNvSpPr>
              <a:spLocks noChangeArrowheads="1"/>
            </p:cNvSpPr>
            <p:nvPr/>
          </p:nvSpPr>
          <p:spPr bwMode="auto">
            <a:xfrm flipV="1">
              <a:off x="1847" y="3120"/>
              <a:ext cx="607" cy="248"/>
            </a:xfrm>
            <a:prstGeom prst="parallelogram">
              <a:avLst>
                <a:gd name="adj" fmla="val 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5406186" y="2804193"/>
            <a:ext cx="2667000" cy="1905000"/>
            <a:chOff x="3120" y="1392"/>
            <a:chExt cx="1680" cy="1200"/>
          </a:xfrm>
        </p:grpSpPr>
        <p:sp>
          <p:nvSpPr>
            <p:cNvPr id="6" name="AutoShape 60"/>
            <p:cNvSpPr>
              <a:spLocks noChangeArrowheads="1"/>
            </p:cNvSpPr>
            <p:nvPr/>
          </p:nvSpPr>
          <p:spPr bwMode="auto">
            <a:xfrm rot="5400000">
              <a:off x="3360" y="1152"/>
              <a:ext cx="1200" cy="1680"/>
            </a:xfrm>
            <a:prstGeom prst="parallelogram">
              <a:avLst>
                <a:gd name="adj" fmla="val 0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7" name="AutoShape 61"/>
            <p:cNvSpPr>
              <a:spLocks noChangeArrowheads="1"/>
            </p:cNvSpPr>
            <p:nvPr/>
          </p:nvSpPr>
          <p:spPr bwMode="auto">
            <a:xfrm rot="-5400000" flipH="1" flipV="1">
              <a:off x="3575" y="1801"/>
              <a:ext cx="737" cy="303"/>
            </a:xfrm>
            <a:prstGeom prst="parallelogram">
              <a:avLst>
                <a:gd name="adj" fmla="val 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</p:grpSp>
      <p:grpSp>
        <p:nvGrpSpPr>
          <p:cNvPr id="8" name="Group 129"/>
          <p:cNvGrpSpPr>
            <a:grpSpLocks/>
          </p:cNvGrpSpPr>
          <p:nvPr/>
        </p:nvGrpSpPr>
        <p:grpSpPr bwMode="auto">
          <a:xfrm>
            <a:off x="5406186" y="2804193"/>
            <a:ext cx="2514600" cy="2286000"/>
            <a:chOff x="576" y="240"/>
            <a:chExt cx="1584" cy="1440"/>
          </a:xfrm>
        </p:grpSpPr>
        <p:sp>
          <p:nvSpPr>
            <p:cNvPr id="9" name="AutoShape 126"/>
            <p:cNvSpPr>
              <a:spLocks noChangeArrowheads="1"/>
            </p:cNvSpPr>
            <p:nvPr/>
          </p:nvSpPr>
          <p:spPr bwMode="auto">
            <a:xfrm rot="5400000">
              <a:off x="648" y="168"/>
              <a:ext cx="1440" cy="1584"/>
            </a:xfrm>
            <a:prstGeom prst="parallelogram">
              <a:avLst>
                <a:gd name="adj" fmla="val 15991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10" name="AutoShape 127"/>
            <p:cNvSpPr>
              <a:spLocks noChangeArrowheads="1"/>
            </p:cNvSpPr>
            <p:nvPr/>
          </p:nvSpPr>
          <p:spPr bwMode="auto">
            <a:xfrm rot="-5400000" flipH="1" flipV="1">
              <a:off x="960" y="912"/>
              <a:ext cx="816" cy="240"/>
            </a:xfrm>
            <a:prstGeom prst="parallelogram">
              <a:avLst>
                <a:gd name="adj" fmla="val 1290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</p:grpSp>
      <p:grpSp>
        <p:nvGrpSpPr>
          <p:cNvPr id="11" name="Group 123"/>
          <p:cNvGrpSpPr>
            <a:grpSpLocks/>
          </p:cNvGrpSpPr>
          <p:nvPr/>
        </p:nvGrpSpPr>
        <p:grpSpPr bwMode="auto">
          <a:xfrm>
            <a:off x="2739186" y="4709193"/>
            <a:ext cx="3276600" cy="1447800"/>
            <a:chOff x="336" y="3072"/>
            <a:chExt cx="2064" cy="912"/>
          </a:xfrm>
        </p:grpSpPr>
        <p:sp>
          <p:nvSpPr>
            <p:cNvPr id="12" name="AutoShape 104"/>
            <p:cNvSpPr>
              <a:spLocks noChangeArrowheads="1"/>
            </p:cNvSpPr>
            <p:nvPr/>
          </p:nvSpPr>
          <p:spPr bwMode="auto">
            <a:xfrm flipV="1">
              <a:off x="336" y="3072"/>
              <a:ext cx="2064" cy="912"/>
            </a:xfrm>
            <a:prstGeom prst="parallelogram">
              <a:avLst>
                <a:gd name="adj" fmla="val 40527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13" name="AutoShape 105"/>
            <p:cNvSpPr>
              <a:spLocks noChangeArrowheads="1"/>
            </p:cNvSpPr>
            <p:nvPr/>
          </p:nvSpPr>
          <p:spPr bwMode="auto">
            <a:xfrm flipV="1">
              <a:off x="1008" y="3456"/>
              <a:ext cx="720" cy="192"/>
            </a:xfrm>
            <a:prstGeom prst="parallelogram">
              <a:avLst>
                <a:gd name="adj" fmla="val 36198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</p:grpSp>
      <p:grpSp>
        <p:nvGrpSpPr>
          <p:cNvPr id="14" name="Group 121"/>
          <p:cNvGrpSpPr>
            <a:grpSpLocks/>
          </p:cNvGrpSpPr>
          <p:nvPr/>
        </p:nvGrpSpPr>
        <p:grpSpPr bwMode="auto">
          <a:xfrm>
            <a:off x="2739186" y="4709193"/>
            <a:ext cx="3581400" cy="1295400"/>
            <a:chOff x="288" y="3216"/>
            <a:chExt cx="2304" cy="816"/>
          </a:xfrm>
        </p:grpSpPr>
        <p:sp>
          <p:nvSpPr>
            <p:cNvPr id="15" name="AutoShape 91"/>
            <p:cNvSpPr>
              <a:spLocks noChangeArrowheads="1"/>
            </p:cNvSpPr>
            <p:nvPr/>
          </p:nvSpPr>
          <p:spPr bwMode="auto">
            <a:xfrm flipV="1">
              <a:off x="288" y="3216"/>
              <a:ext cx="2304" cy="816"/>
            </a:xfrm>
            <a:prstGeom prst="parallelogram">
              <a:avLst>
                <a:gd name="adj" fmla="val 71516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16" name="AutoShape 92"/>
            <p:cNvSpPr>
              <a:spLocks noChangeArrowheads="1"/>
            </p:cNvSpPr>
            <p:nvPr/>
          </p:nvSpPr>
          <p:spPr bwMode="auto">
            <a:xfrm flipV="1">
              <a:off x="1152" y="3600"/>
              <a:ext cx="720" cy="96"/>
            </a:xfrm>
            <a:prstGeom prst="parallelogram">
              <a:avLst>
                <a:gd name="adj" fmla="val 81701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</p:grpSp>
      <p:grpSp>
        <p:nvGrpSpPr>
          <p:cNvPr id="17" name="Group 131"/>
          <p:cNvGrpSpPr>
            <a:grpSpLocks/>
          </p:cNvGrpSpPr>
          <p:nvPr/>
        </p:nvGrpSpPr>
        <p:grpSpPr bwMode="auto">
          <a:xfrm>
            <a:off x="2739186" y="4709193"/>
            <a:ext cx="3124200" cy="1693863"/>
            <a:chOff x="3264" y="3253"/>
            <a:chExt cx="1968" cy="1067"/>
          </a:xfrm>
        </p:grpSpPr>
        <p:sp>
          <p:nvSpPr>
            <p:cNvPr id="18" name="AutoShape 108"/>
            <p:cNvSpPr>
              <a:spLocks noChangeArrowheads="1"/>
            </p:cNvSpPr>
            <p:nvPr/>
          </p:nvSpPr>
          <p:spPr bwMode="auto">
            <a:xfrm flipV="1">
              <a:off x="3264" y="3253"/>
              <a:ext cx="1968" cy="1067"/>
            </a:xfrm>
            <a:prstGeom prst="parallelogram">
              <a:avLst>
                <a:gd name="adj" fmla="val 25002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19" name="AutoShape 109"/>
            <p:cNvSpPr>
              <a:spLocks noChangeArrowheads="1"/>
            </p:cNvSpPr>
            <p:nvPr/>
          </p:nvSpPr>
          <p:spPr bwMode="auto">
            <a:xfrm flipV="1">
              <a:off x="3840" y="3685"/>
              <a:ext cx="720" cy="220"/>
            </a:xfrm>
            <a:prstGeom prst="parallelogram">
              <a:avLst>
                <a:gd name="adj" fmla="val 2527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</p:grpSp>
      <p:grpSp>
        <p:nvGrpSpPr>
          <p:cNvPr id="20" name="Group 86"/>
          <p:cNvGrpSpPr>
            <a:grpSpLocks/>
          </p:cNvGrpSpPr>
          <p:nvPr/>
        </p:nvGrpSpPr>
        <p:grpSpPr bwMode="auto">
          <a:xfrm>
            <a:off x="2739186" y="4709193"/>
            <a:ext cx="4343400" cy="990600"/>
            <a:chOff x="1440" y="2592"/>
            <a:chExt cx="2736" cy="624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 flipV="1">
              <a:off x="1440" y="2592"/>
              <a:ext cx="2736" cy="624"/>
            </a:xfrm>
            <a:prstGeom prst="parallelogram">
              <a:avLst>
                <a:gd name="adj" fmla="val 168422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22" name="AutoShape 74"/>
            <p:cNvSpPr>
              <a:spLocks noChangeArrowheads="1"/>
            </p:cNvSpPr>
            <p:nvPr/>
          </p:nvSpPr>
          <p:spPr bwMode="auto">
            <a:xfrm flipV="1">
              <a:off x="2596" y="2984"/>
              <a:ext cx="725" cy="71"/>
            </a:xfrm>
            <a:prstGeom prst="parallelogram">
              <a:avLst>
                <a:gd name="adj" fmla="val 18025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</p:grpSp>
      <p:grpSp>
        <p:nvGrpSpPr>
          <p:cNvPr id="23" name="Group 85"/>
          <p:cNvGrpSpPr>
            <a:grpSpLocks/>
          </p:cNvGrpSpPr>
          <p:nvPr/>
        </p:nvGrpSpPr>
        <p:grpSpPr bwMode="auto">
          <a:xfrm>
            <a:off x="5406186" y="2804193"/>
            <a:ext cx="1676400" cy="2895600"/>
            <a:chOff x="3120" y="1392"/>
            <a:chExt cx="1056" cy="1824"/>
          </a:xfrm>
        </p:grpSpPr>
        <p:sp>
          <p:nvSpPr>
            <p:cNvPr id="24" name="AutoShape 8"/>
            <p:cNvSpPr>
              <a:spLocks noChangeArrowheads="1"/>
            </p:cNvSpPr>
            <p:nvPr/>
          </p:nvSpPr>
          <p:spPr bwMode="auto">
            <a:xfrm rot="5400000">
              <a:off x="2736" y="1776"/>
              <a:ext cx="1824" cy="1056"/>
            </a:xfrm>
            <a:prstGeom prst="parallelogram">
              <a:avLst>
                <a:gd name="adj" fmla="val 59431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25" name="AutoShape 75"/>
            <p:cNvSpPr>
              <a:spLocks noChangeArrowheads="1"/>
            </p:cNvSpPr>
            <p:nvPr/>
          </p:nvSpPr>
          <p:spPr bwMode="auto">
            <a:xfrm rot="-5400000" flipH="1" flipV="1">
              <a:off x="3316" y="2354"/>
              <a:ext cx="803" cy="139"/>
            </a:xfrm>
            <a:prstGeom prst="parallelogram">
              <a:avLst>
                <a:gd name="adj" fmla="val 54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</p:grpSp>
      <p:grpSp>
        <p:nvGrpSpPr>
          <p:cNvPr id="26" name="Group 84"/>
          <p:cNvGrpSpPr>
            <a:grpSpLocks/>
          </p:cNvGrpSpPr>
          <p:nvPr/>
        </p:nvGrpSpPr>
        <p:grpSpPr bwMode="auto">
          <a:xfrm>
            <a:off x="5406186" y="2804193"/>
            <a:ext cx="1981200" cy="2667000"/>
            <a:chOff x="1968" y="2304"/>
            <a:chExt cx="1248" cy="1680"/>
          </a:xfrm>
        </p:grpSpPr>
        <p:sp>
          <p:nvSpPr>
            <p:cNvPr id="27" name="AutoShape 53"/>
            <p:cNvSpPr>
              <a:spLocks noChangeArrowheads="1"/>
            </p:cNvSpPr>
            <p:nvPr/>
          </p:nvSpPr>
          <p:spPr bwMode="auto">
            <a:xfrm rot="5400000">
              <a:off x="1752" y="2520"/>
              <a:ext cx="1680" cy="1248"/>
            </a:xfrm>
            <a:prstGeom prst="parallelogram">
              <a:avLst>
                <a:gd name="adj" fmla="val 34452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28" name="AutoShape 54"/>
            <p:cNvSpPr>
              <a:spLocks noChangeArrowheads="1"/>
            </p:cNvSpPr>
            <p:nvPr/>
          </p:nvSpPr>
          <p:spPr bwMode="auto">
            <a:xfrm rot="-5400000" flipH="1" flipV="1">
              <a:off x="2160" y="3120"/>
              <a:ext cx="816" cy="144"/>
            </a:xfrm>
            <a:prstGeom prst="parallelogram">
              <a:avLst>
                <a:gd name="adj" fmla="val 38880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</p:grpSp>
      <p:grpSp>
        <p:nvGrpSpPr>
          <p:cNvPr id="29" name="Group 83"/>
          <p:cNvGrpSpPr>
            <a:grpSpLocks/>
          </p:cNvGrpSpPr>
          <p:nvPr/>
        </p:nvGrpSpPr>
        <p:grpSpPr bwMode="auto">
          <a:xfrm>
            <a:off x="5406186" y="2804193"/>
            <a:ext cx="2362200" cy="2514600"/>
            <a:chOff x="3024" y="2064"/>
            <a:chExt cx="1488" cy="1584"/>
          </a:xfrm>
        </p:grpSpPr>
        <p:sp>
          <p:nvSpPr>
            <p:cNvPr id="30" name="AutoShape 58"/>
            <p:cNvSpPr>
              <a:spLocks noChangeArrowheads="1"/>
            </p:cNvSpPr>
            <p:nvPr/>
          </p:nvSpPr>
          <p:spPr bwMode="auto">
            <a:xfrm rot="5400000">
              <a:off x="2976" y="2112"/>
              <a:ext cx="1584" cy="1488"/>
            </a:xfrm>
            <a:prstGeom prst="parallelogram">
              <a:avLst>
                <a:gd name="adj" fmla="val 25908"/>
              </a:avLst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31" name="AutoShape 59"/>
            <p:cNvSpPr>
              <a:spLocks noChangeArrowheads="1"/>
            </p:cNvSpPr>
            <p:nvPr/>
          </p:nvSpPr>
          <p:spPr bwMode="auto">
            <a:xfrm rot="-5400000" flipH="1" flipV="1">
              <a:off x="3346" y="2798"/>
              <a:ext cx="816" cy="212"/>
            </a:xfrm>
            <a:prstGeom prst="parallelogram">
              <a:avLst>
                <a:gd name="adj" fmla="val 2122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</p:grpSp>
      <p:sp>
        <p:nvSpPr>
          <p:cNvPr id="32" name="Line 133"/>
          <p:cNvSpPr>
            <a:spLocks noChangeShapeType="1"/>
          </p:cNvSpPr>
          <p:nvPr/>
        </p:nvSpPr>
        <p:spPr bwMode="auto">
          <a:xfrm>
            <a:off x="3675811" y="554739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34"/>
          <p:cNvSpPr>
            <a:spLocks noChangeShapeType="1"/>
          </p:cNvSpPr>
          <p:nvPr/>
        </p:nvSpPr>
        <p:spPr bwMode="auto">
          <a:xfrm>
            <a:off x="4034586" y="554739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" name="Group 88"/>
          <p:cNvGrpSpPr>
            <a:grpSpLocks/>
          </p:cNvGrpSpPr>
          <p:nvPr/>
        </p:nvGrpSpPr>
        <p:grpSpPr bwMode="auto">
          <a:xfrm>
            <a:off x="2739186" y="2804193"/>
            <a:ext cx="2667000" cy="1905000"/>
            <a:chOff x="1440" y="1392"/>
            <a:chExt cx="1680" cy="1200"/>
          </a:xfrm>
        </p:grpSpPr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1440" y="1392"/>
              <a:ext cx="1680" cy="1200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grpSp>
          <p:nvGrpSpPr>
            <p:cNvPr id="36" name="Group 87"/>
            <p:cNvGrpSpPr>
              <a:grpSpLocks/>
            </p:cNvGrpSpPr>
            <p:nvPr/>
          </p:nvGrpSpPr>
          <p:grpSpPr bwMode="auto">
            <a:xfrm>
              <a:off x="1848" y="1584"/>
              <a:ext cx="604" cy="728"/>
              <a:chOff x="1848" y="1584"/>
              <a:chExt cx="604" cy="728"/>
            </a:xfrm>
          </p:grpSpPr>
          <p:grpSp>
            <p:nvGrpSpPr>
              <p:cNvPr id="37" name="Group 77"/>
              <p:cNvGrpSpPr>
                <a:grpSpLocks/>
              </p:cNvGrpSpPr>
              <p:nvPr/>
            </p:nvGrpSpPr>
            <p:grpSpPr bwMode="auto">
              <a:xfrm>
                <a:off x="1848" y="1584"/>
                <a:ext cx="600" cy="727"/>
                <a:chOff x="3480" y="3288"/>
                <a:chExt cx="600" cy="727"/>
              </a:xfrm>
            </p:grpSpPr>
            <p:sp>
              <p:nvSpPr>
                <p:cNvPr id="40" name="Rectangle 78"/>
                <p:cNvSpPr>
                  <a:spLocks noChangeArrowheads="1"/>
                </p:cNvSpPr>
                <p:nvPr/>
              </p:nvSpPr>
              <p:spPr bwMode="auto">
                <a:xfrm>
                  <a:off x="3576" y="3384"/>
                  <a:ext cx="422" cy="537"/>
                </a:xfrm>
                <a:prstGeom prst="rect">
                  <a:avLst/>
                </a:prstGeom>
                <a:noFill/>
                <a:ln w="292100">
                  <a:solidFill>
                    <a:srgbClr val="FF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VNI-Times" pitchFamily="2" charset="0"/>
                  </a:endParaRPr>
                </a:p>
              </p:txBody>
            </p:sp>
            <p:sp>
              <p:nvSpPr>
                <p:cNvPr id="41" name="Rectangle 79"/>
                <p:cNvSpPr>
                  <a:spLocks noChangeArrowheads="1"/>
                </p:cNvSpPr>
                <p:nvPr/>
              </p:nvSpPr>
              <p:spPr bwMode="auto">
                <a:xfrm>
                  <a:off x="3662" y="3470"/>
                  <a:ext cx="238" cy="360"/>
                </a:xfrm>
                <a:prstGeom prst="rect">
                  <a:avLst/>
                </a:prstGeom>
                <a:noFill/>
                <a:ln w="9525">
                  <a:solidFill>
                    <a:srgbClr val="FF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VNI-Times" pitchFamily="2" charset="0"/>
                  </a:endParaRPr>
                </a:p>
              </p:txBody>
            </p:sp>
            <p:sp>
              <p:nvSpPr>
                <p:cNvPr id="42" name="Rectangle 80"/>
                <p:cNvSpPr>
                  <a:spLocks noChangeArrowheads="1"/>
                </p:cNvSpPr>
                <p:nvPr/>
              </p:nvSpPr>
              <p:spPr bwMode="auto">
                <a:xfrm>
                  <a:off x="3480" y="3288"/>
                  <a:ext cx="600" cy="727"/>
                </a:xfrm>
                <a:prstGeom prst="rect">
                  <a:avLst/>
                </a:prstGeom>
                <a:noFill/>
                <a:ln w="9525">
                  <a:solidFill>
                    <a:srgbClr val="FFCC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3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o"/>
                    <a:defRPr sz="23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5000"/>
                    </a:spcBef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5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latin typeface="VNI-Times" pitchFamily="2" charset="0"/>
                  </a:endParaRPr>
                </a:p>
              </p:txBody>
            </p:sp>
          </p:grpSp>
          <p:sp>
            <p:nvSpPr>
              <p:cNvPr id="38" name="Rectangle 81"/>
              <p:cNvSpPr>
                <a:spLocks noChangeArrowheads="1"/>
              </p:cNvSpPr>
              <p:nvPr/>
            </p:nvSpPr>
            <p:spPr bwMode="auto">
              <a:xfrm>
                <a:off x="1852" y="1584"/>
                <a:ext cx="600" cy="7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VNI-Times" pitchFamily="2" charset="0"/>
                </a:endParaRPr>
              </a:p>
            </p:txBody>
          </p:sp>
          <p:sp>
            <p:nvSpPr>
              <p:cNvPr id="39" name="Rectangle 82"/>
              <p:cNvSpPr>
                <a:spLocks noChangeArrowheads="1"/>
              </p:cNvSpPr>
              <p:nvPr/>
            </p:nvSpPr>
            <p:spPr bwMode="auto">
              <a:xfrm>
                <a:off x="2036" y="1772"/>
                <a:ext cx="236" cy="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VNI-Times" pitchFamily="2" charset="0"/>
                </a:endParaRPr>
              </a:p>
            </p:txBody>
          </p:sp>
        </p:grpSp>
      </p:grpSp>
      <p:sp>
        <p:nvSpPr>
          <p:cNvPr id="43" name="Line 141"/>
          <p:cNvSpPr>
            <a:spLocks noChangeShapeType="1"/>
          </p:cNvSpPr>
          <p:nvPr/>
        </p:nvSpPr>
        <p:spPr bwMode="auto">
          <a:xfrm>
            <a:off x="5406186" y="2804193"/>
            <a:ext cx="0" cy="3810000"/>
          </a:xfrm>
          <a:prstGeom prst="line">
            <a:avLst/>
          </a:prstGeom>
          <a:noFill/>
          <a:ln w="952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39"/>
          <p:cNvSpPr>
            <a:spLocks noChangeShapeType="1"/>
          </p:cNvSpPr>
          <p:nvPr/>
        </p:nvSpPr>
        <p:spPr bwMode="auto">
          <a:xfrm>
            <a:off x="2739186" y="2804193"/>
            <a:ext cx="0" cy="3810000"/>
          </a:xfrm>
          <a:prstGeom prst="line">
            <a:avLst/>
          </a:prstGeom>
          <a:noFill/>
          <a:ln w="12700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42"/>
          <p:cNvSpPr>
            <a:spLocks noChangeShapeType="1"/>
          </p:cNvSpPr>
          <p:nvPr/>
        </p:nvSpPr>
        <p:spPr bwMode="auto">
          <a:xfrm>
            <a:off x="2739186" y="4709193"/>
            <a:ext cx="5346700" cy="0"/>
          </a:xfrm>
          <a:prstGeom prst="line">
            <a:avLst/>
          </a:prstGeom>
          <a:noFill/>
          <a:ln w="952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" name="Group 25"/>
          <p:cNvGrpSpPr>
            <a:grpSpLocks/>
          </p:cNvGrpSpPr>
          <p:nvPr/>
        </p:nvGrpSpPr>
        <p:grpSpPr bwMode="auto">
          <a:xfrm>
            <a:off x="4567986" y="3794793"/>
            <a:ext cx="1182688" cy="1274763"/>
            <a:chOff x="2592" y="2064"/>
            <a:chExt cx="745" cy="803"/>
          </a:xfrm>
        </p:grpSpPr>
        <p:grpSp>
          <p:nvGrpSpPr>
            <p:cNvPr id="47" name="Group 26"/>
            <p:cNvGrpSpPr>
              <a:grpSpLocks/>
            </p:cNvGrpSpPr>
            <p:nvPr/>
          </p:nvGrpSpPr>
          <p:grpSpPr bwMode="auto">
            <a:xfrm>
              <a:off x="2598" y="2064"/>
              <a:ext cx="600" cy="727"/>
              <a:chOff x="3480" y="3288"/>
              <a:chExt cx="600" cy="727"/>
            </a:xfrm>
          </p:grpSpPr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3576" y="3384"/>
                <a:ext cx="422" cy="537"/>
              </a:xfrm>
              <a:prstGeom prst="rect">
                <a:avLst/>
              </a:prstGeom>
              <a:noFill/>
              <a:ln w="292100">
                <a:solidFill>
                  <a:srgbClr val="CC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VNI-Times" pitchFamily="2" charset="0"/>
                </a:endParaRPr>
              </a:p>
            </p:txBody>
          </p:sp>
          <p:sp>
            <p:nvSpPr>
              <p:cNvPr id="58" name="Rectangle 28"/>
              <p:cNvSpPr>
                <a:spLocks noChangeArrowheads="1"/>
              </p:cNvSpPr>
              <p:nvPr/>
            </p:nvSpPr>
            <p:spPr bwMode="auto">
              <a:xfrm>
                <a:off x="3662" y="3470"/>
                <a:ext cx="238" cy="3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VNI-Times" pitchFamily="2" charset="0"/>
                </a:endParaRPr>
              </a:p>
            </p:txBody>
          </p:sp>
          <p:sp>
            <p:nvSpPr>
              <p:cNvPr id="59" name="Rectangle 29"/>
              <p:cNvSpPr>
                <a:spLocks noChangeArrowheads="1"/>
              </p:cNvSpPr>
              <p:nvPr/>
            </p:nvSpPr>
            <p:spPr bwMode="auto">
              <a:xfrm>
                <a:off x="3480" y="3288"/>
                <a:ext cx="600" cy="7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VNI-Times" pitchFamily="2" charset="0"/>
                </a:endParaRPr>
              </a:p>
            </p:txBody>
          </p:sp>
        </p:grpSp>
        <p:sp>
          <p:nvSpPr>
            <p:cNvPr id="48" name="AutoShape 30"/>
            <p:cNvSpPr>
              <a:spLocks noChangeArrowheads="1"/>
            </p:cNvSpPr>
            <p:nvPr/>
          </p:nvSpPr>
          <p:spPr bwMode="auto">
            <a:xfrm flipV="1">
              <a:off x="2676" y="2598"/>
              <a:ext cx="480" cy="78"/>
            </a:xfrm>
            <a:prstGeom prst="parallelogram">
              <a:avLst>
                <a:gd name="adj" fmla="val 161538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49" name="AutoShape 31"/>
            <p:cNvSpPr>
              <a:spLocks noChangeArrowheads="1"/>
            </p:cNvSpPr>
            <p:nvPr/>
          </p:nvSpPr>
          <p:spPr bwMode="auto">
            <a:xfrm rot="-5400000" flipH="1" flipV="1">
              <a:off x="2866" y="2396"/>
              <a:ext cx="803" cy="139"/>
            </a:xfrm>
            <a:prstGeom prst="parallelogram">
              <a:avLst>
                <a:gd name="adj" fmla="val 54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50" name="AutoShape 32"/>
            <p:cNvSpPr>
              <a:spLocks noChangeArrowheads="1"/>
            </p:cNvSpPr>
            <p:nvPr/>
          </p:nvSpPr>
          <p:spPr bwMode="auto">
            <a:xfrm flipV="1">
              <a:off x="2604" y="2790"/>
              <a:ext cx="725" cy="71"/>
            </a:xfrm>
            <a:prstGeom prst="parallelogram">
              <a:avLst>
                <a:gd name="adj" fmla="val 18025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grpSp>
          <p:nvGrpSpPr>
            <p:cNvPr id="51" name="Group 33"/>
            <p:cNvGrpSpPr>
              <a:grpSpLocks/>
            </p:cNvGrpSpPr>
            <p:nvPr/>
          </p:nvGrpSpPr>
          <p:grpSpPr bwMode="auto">
            <a:xfrm>
              <a:off x="2730" y="2136"/>
              <a:ext cx="600" cy="727"/>
              <a:chOff x="3600" y="3360"/>
              <a:chExt cx="600" cy="727"/>
            </a:xfrm>
          </p:grpSpPr>
          <p:sp>
            <p:nvSpPr>
              <p:cNvPr id="54" name="Rectangle 34"/>
              <p:cNvSpPr>
                <a:spLocks noChangeArrowheads="1"/>
              </p:cNvSpPr>
              <p:nvPr/>
            </p:nvSpPr>
            <p:spPr bwMode="auto">
              <a:xfrm>
                <a:off x="3696" y="3456"/>
                <a:ext cx="422" cy="537"/>
              </a:xfrm>
              <a:prstGeom prst="rect">
                <a:avLst/>
              </a:prstGeom>
              <a:noFill/>
              <a:ln w="292100">
                <a:solidFill>
                  <a:srgbClr val="CC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VNI-Times" pitchFamily="2" charset="0"/>
                </a:endParaRPr>
              </a:p>
            </p:txBody>
          </p:sp>
          <p:sp>
            <p:nvSpPr>
              <p:cNvPr id="55" name="Rectangle 35"/>
              <p:cNvSpPr>
                <a:spLocks noChangeArrowheads="1"/>
              </p:cNvSpPr>
              <p:nvPr/>
            </p:nvSpPr>
            <p:spPr bwMode="auto">
              <a:xfrm>
                <a:off x="3782" y="3542"/>
                <a:ext cx="238" cy="3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VNI-Times" pitchFamily="2" charset="0"/>
                </a:endParaRPr>
              </a:p>
            </p:txBody>
          </p:sp>
          <p:sp>
            <p:nvSpPr>
              <p:cNvPr id="56" name="Rectangle 36"/>
              <p:cNvSpPr>
                <a:spLocks noChangeArrowheads="1"/>
              </p:cNvSpPr>
              <p:nvPr/>
            </p:nvSpPr>
            <p:spPr bwMode="auto">
              <a:xfrm>
                <a:off x="3600" y="3360"/>
                <a:ext cx="600" cy="7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VNI-Times" pitchFamily="2" charset="0"/>
                </a:endParaRPr>
              </a:p>
            </p:txBody>
          </p:sp>
        </p:grpSp>
        <p:sp>
          <p:nvSpPr>
            <p:cNvPr id="52" name="AutoShape 37"/>
            <p:cNvSpPr>
              <a:spLocks noChangeArrowheads="1"/>
            </p:cNvSpPr>
            <p:nvPr/>
          </p:nvSpPr>
          <p:spPr bwMode="auto">
            <a:xfrm rot="-5400000" flipH="1" flipV="1">
              <a:off x="2260" y="2396"/>
              <a:ext cx="803" cy="139"/>
            </a:xfrm>
            <a:prstGeom prst="parallelogram">
              <a:avLst>
                <a:gd name="adj" fmla="val 54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  <p:sp>
          <p:nvSpPr>
            <p:cNvPr id="53" name="AutoShape 38"/>
            <p:cNvSpPr>
              <a:spLocks noChangeArrowheads="1"/>
            </p:cNvSpPr>
            <p:nvPr/>
          </p:nvSpPr>
          <p:spPr bwMode="auto">
            <a:xfrm flipV="1">
              <a:off x="2604" y="2070"/>
              <a:ext cx="725" cy="71"/>
            </a:xfrm>
            <a:prstGeom prst="parallelogram">
              <a:avLst>
                <a:gd name="adj" fmla="val 18025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</p:grpSp>
      <p:sp>
        <p:nvSpPr>
          <p:cNvPr id="60" name="Line 143"/>
          <p:cNvSpPr>
            <a:spLocks noChangeShapeType="1"/>
          </p:cNvSpPr>
          <p:nvPr/>
        </p:nvSpPr>
        <p:spPr bwMode="auto">
          <a:xfrm>
            <a:off x="8073186" y="2804193"/>
            <a:ext cx="0" cy="1905000"/>
          </a:xfrm>
          <a:prstGeom prst="line">
            <a:avLst/>
          </a:prstGeom>
          <a:noFill/>
          <a:ln w="952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144"/>
          <p:cNvSpPr>
            <a:spLocks noChangeShapeType="1"/>
          </p:cNvSpPr>
          <p:nvPr/>
        </p:nvSpPr>
        <p:spPr bwMode="auto">
          <a:xfrm>
            <a:off x="2739186" y="2804193"/>
            <a:ext cx="5346700" cy="0"/>
          </a:xfrm>
          <a:prstGeom prst="line">
            <a:avLst/>
          </a:prstGeom>
          <a:noFill/>
          <a:ln w="952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150"/>
          <p:cNvSpPr>
            <a:spLocks noChangeArrowheads="1"/>
          </p:cNvSpPr>
          <p:nvPr/>
        </p:nvSpPr>
        <p:spPr bwMode="auto">
          <a:xfrm>
            <a:off x="3393236" y="3108993"/>
            <a:ext cx="952500" cy="1155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63" name="Text Box 155"/>
          <p:cNvSpPr txBox="1">
            <a:spLocks noChangeArrowheads="1"/>
          </p:cNvSpPr>
          <p:nvPr/>
        </p:nvSpPr>
        <p:spPr bwMode="auto">
          <a:xfrm>
            <a:off x="240632" y="56568"/>
            <a:ext cx="11694694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Treân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baûn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veõ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kó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thuaät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,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caùc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hình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chieáu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cuûa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moät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vaät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theå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ñöôïc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veõ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treân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cuøng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moät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maët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phaúng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cuûa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baûn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veõ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. 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Vì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vaäy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,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sau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khi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chieáu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vaät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theå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VNI-Souvir" pitchFamily="2" charset="0"/>
              </a:rPr>
              <a:t>maët</a:t>
            </a:r>
            <a:r>
              <a:rPr lang="en-US" altLang="en-US" sz="2800" b="1" i="1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VNI-Souvir" pitchFamily="2" charset="0"/>
              </a:rPr>
              <a:t>phaúng</a:t>
            </a:r>
            <a:r>
              <a:rPr lang="en-US" altLang="en-US" sz="2800" b="1" i="1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VNI-Souvir" pitchFamily="2" charset="0"/>
              </a:rPr>
              <a:t>chieáu</a:t>
            </a:r>
            <a:r>
              <a:rPr lang="en-US" altLang="en-US" sz="2800" b="1" i="1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VNI-Souvir" pitchFamily="2" charset="0"/>
              </a:rPr>
              <a:t>baèng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ñöôïc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VNI-Souvir" pitchFamily="2" charset="0"/>
              </a:rPr>
              <a:t>môû</a:t>
            </a:r>
            <a:r>
              <a:rPr lang="en-US" altLang="en-US" sz="2800" b="1" i="1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VNI-Souvir" pitchFamily="2" charset="0"/>
              </a:rPr>
              <a:t>xuoáng</a:t>
            </a:r>
            <a:r>
              <a:rPr lang="en-US" altLang="en-US" sz="2800" b="1" i="1" dirty="0">
                <a:solidFill>
                  <a:srgbClr val="FF000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VNI-Souvir" pitchFamily="2" charset="0"/>
              </a:rPr>
              <a:t>döôùi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vaø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VNI-Souvir" pitchFamily="2" charset="0"/>
              </a:rPr>
              <a:t>maët</a:t>
            </a:r>
            <a:r>
              <a:rPr lang="en-US" altLang="en-US" sz="2800" b="1" i="1" dirty="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VNI-Souvir" pitchFamily="2" charset="0"/>
              </a:rPr>
              <a:t>phaúng</a:t>
            </a:r>
            <a:r>
              <a:rPr lang="en-US" altLang="en-US" sz="2800" b="1" i="1" dirty="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VNI-Souvir" pitchFamily="2" charset="0"/>
              </a:rPr>
              <a:t>chieáu</a:t>
            </a:r>
            <a:r>
              <a:rPr lang="en-US" altLang="en-US" sz="2800" b="1" i="1" dirty="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VNI-Souvir" pitchFamily="2" charset="0"/>
              </a:rPr>
              <a:t>caïnh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ñöôïc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VNI-Souvir" pitchFamily="2" charset="0"/>
              </a:rPr>
              <a:t>môû</a:t>
            </a:r>
            <a:r>
              <a:rPr lang="en-US" altLang="en-US" sz="2800" b="1" i="1" dirty="0">
                <a:solidFill>
                  <a:srgbClr val="00B050"/>
                </a:solidFill>
                <a:latin typeface="VNI-Souvir" pitchFamily="2" charset="0"/>
              </a:rPr>
              <a:t> sang </a:t>
            </a:r>
            <a:r>
              <a:rPr lang="en-US" altLang="en-US" sz="2800" b="1" i="1" dirty="0" err="1">
                <a:solidFill>
                  <a:srgbClr val="00B050"/>
                </a:solidFill>
                <a:latin typeface="VNI-Souvir" pitchFamily="2" charset="0"/>
              </a:rPr>
              <a:t>beân</a:t>
            </a:r>
            <a:r>
              <a:rPr lang="en-US" altLang="en-US" sz="2800" b="1" i="1" dirty="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VNI-Souvir" pitchFamily="2" charset="0"/>
              </a:rPr>
              <a:t>traùi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cho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truøng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vôùi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maët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phaúng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chieáu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ñöùng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.  Ta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coù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baûn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veõ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nhö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hình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beân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Souvir" pitchFamily="2" charset="0"/>
              </a:rPr>
              <a:t>döôùi</a:t>
            </a:r>
            <a:r>
              <a:rPr lang="en-US" altLang="en-US" sz="2800" b="1" i="1" dirty="0">
                <a:solidFill>
                  <a:srgbClr val="002060"/>
                </a:solidFill>
                <a:latin typeface="VNI-Souvir" pitchFamily="2" charset="0"/>
              </a:rPr>
              <a:t>:</a:t>
            </a:r>
            <a:r>
              <a:rPr lang="vi-VN" altLang="en-US" sz="2800" b="1" i="1" dirty="0">
                <a:solidFill>
                  <a:srgbClr val="002060"/>
                </a:solidFill>
                <a:latin typeface="VNI-Souvir" pitchFamily="2" charset="0"/>
              </a:rPr>
              <a:t> </a:t>
            </a:r>
          </a:p>
        </p:txBody>
      </p:sp>
      <p:sp>
        <p:nvSpPr>
          <p:cNvPr id="64" name="Line 136"/>
          <p:cNvSpPr>
            <a:spLocks noChangeShapeType="1"/>
          </p:cNvSpPr>
          <p:nvPr/>
        </p:nvSpPr>
        <p:spPr bwMode="auto">
          <a:xfrm>
            <a:off x="6480924" y="3396331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37"/>
          <p:cNvSpPr>
            <a:spLocks noChangeShapeType="1"/>
          </p:cNvSpPr>
          <p:nvPr/>
        </p:nvSpPr>
        <p:spPr bwMode="auto">
          <a:xfrm>
            <a:off x="6472986" y="3947193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Rectangle 162"/>
          <p:cNvSpPr>
            <a:spLocks noChangeArrowheads="1"/>
          </p:cNvSpPr>
          <p:nvPr/>
        </p:nvSpPr>
        <p:spPr bwMode="auto">
          <a:xfrm>
            <a:off x="3678986" y="3396331"/>
            <a:ext cx="377825" cy="5508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67" name="Rectangle 151"/>
          <p:cNvSpPr>
            <a:spLocks noChangeArrowheads="1"/>
          </p:cNvSpPr>
          <p:nvPr/>
        </p:nvSpPr>
        <p:spPr bwMode="auto">
          <a:xfrm>
            <a:off x="6472986" y="3108993"/>
            <a:ext cx="479425" cy="116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68" name="Rectangle 166"/>
          <p:cNvSpPr>
            <a:spLocks noChangeArrowheads="1"/>
          </p:cNvSpPr>
          <p:nvPr/>
        </p:nvSpPr>
        <p:spPr bwMode="auto">
          <a:xfrm>
            <a:off x="3385299" y="5542631"/>
            <a:ext cx="965200" cy="384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3" grpId="0" animBg="1"/>
      <p:bldP spid="44" grpId="0" animBg="1"/>
      <p:bldP spid="45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267070" y="1295400"/>
            <a:ext cx="4330700" cy="5410200"/>
            <a:chOff x="3312" y="624"/>
            <a:chExt cx="2400" cy="3504"/>
          </a:xfrm>
          <a:solidFill>
            <a:schemeClr val="bg1"/>
          </a:solidFill>
        </p:grpSpPr>
        <p:sp>
          <p:nvSpPr>
            <p:cNvPr id="3" name="Rectangle 17"/>
            <p:cNvSpPr>
              <a:spLocks noChangeArrowheads="1"/>
            </p:cNvSpPr>
            <p:nvPr/>
          </p:nvSpPr>
          <p:spPr bwMode="auto">
            <a:xfrm>
              <a:off x="3312" y="624"/>
              <a:ext cx="2400" cy="3504"/>
            </a:xfrm>
            <a:prstGeom prst="rect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18"/>
            <p:cNvSpPr>
              <a:spLocks noChangeArrowheads="1"/>
            </p:cNvSpPr>
            <p:nvPr/>
          </p:nvSpPr>
          <p:spPr bwMode="auto">
            <a:xfrm>
              <a:off x="4080" y="3744"/>
              <a:ext cx="1632" cy="384"/>
            </a:xfrm>
            <a:prstGeom prst="rect">
              <a:avLst/>
            </a:pr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chemeClr val="tx2"/>
                  </a:solidFill>
                  <a:latin typeface="VNI-Times" pitchFamily="2" charset="0"/>
                </a:rPr>
                <a:t>Baûn</a:t>
              </a:r>
              <a:r>
                <a:rPr lang="en-US" sz="2800" b="1" dirty="0">
                  <a:solidFill>
                    <a:schemeClr val="tx2"/>
                  </a:solidFill>
                  <a:latin typeface="VNI-Times" pitchFamily="2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VNI-Times" pitchFamily="2" charset="0"/>
                </a:rPr>
                <a:t>veõ</a:t>
              </a:r>
              <a:endParaRPr lang="en-US" sz="2800" b="1" dirty="0">
                <a:solidFill>
                  <a:schemeClr val="tx2"/>
                </a:solidFill>
                <a:latin typeface="VNI-Times" pitchFamily="2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8029070" y="2209800"/>
            <a:ext cx="2819400" cy="2895600"/>
            <a:chOff x="2544" y="2832"/>
            <a:chExt cx="1776" cy="1824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544" y="2832"/>
              <a:ext cx="912" cy="1152"/>
              <a:chOff x="2544" y="2832"/>
              <a:chExt cx="912" cy="1152"/>
            </a:xfrm>
          </p:grpSpPr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2544" y="2832"/>
                <a:ext cx="912" cy="1152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22" descr="Parchment"/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432" cy="768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984" y="2832"/>
              <a:ext cx="336" cy="1152"/>
              <a:chOff x="3744" y="2832"/>
              <a:chExt cx="336" cy="1152"/>
            </a:xfrm>
          </p:grpSpPr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3744" y="2832"/>
                <a:ext cx="336" cy="1152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auto">
              <a:xfrm>
                <a:off x="374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auto">
              <a:xfrm>
                <a:off x="3744" y="3024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544" y="4368"/>
              <a:ext cx="912" cy="288"/>
              <a:chOff x="4560" y="3456"/>
              <a:chExt cx="912" cy="288"/>
            </a:xfrm>
          </p:grpSpPr>
          <p:sp>
            <p:nvSpPr>
              <p:cNvPr id="9" name="Rectangle 28"/>
              <p:cNvSpPr>
                <a:spLocks noChangeArrowheads="1"/>
              </p:cNvSpPr>
              <p:nvPr/>
            </p:nvSpPr>
            <p:spPr bwMode="auto">
              <a:xfrm>
                <a:off x="4560" y="3456"/>
                <a:ext cx="912" cy="288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Line 29"/>
              <p:cNvSpPr>
                <a:spLocks noChangeShapeType="1"/>
              </p:cNvSpPr>
              <p:nvPr/>
            </p:nvSpPr>
            <p:spPr bwMode="auto">
              <a:xfrm>
                <a:off x="5232" y="3456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30"/>
              <p:cNvSpPr>
                <a:spLocks noChangeShapeType="1"/>
              </p:cNvSpPr>
              <p:nvPr/>
            </p:nvSpPr>
            <p:spPr bwMode="auto">
              <a:xfrm>
                <a:off x="4800" y="3456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7495670" y="4800600"/>
            <a:ext cx="2819400" cy="914400"/>
            <a:chOff x="3312" y="3024"/>
            <a:chExt cx="1776" cy="576"/>
          </a:xfrm>
        </p:grpSpPr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3312" y="3312"/>
              <a:ext cx="1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 u="sng">
                  <a:solidFill>
                    <a:srgbClr val="00B050"/>
                  </a:solidFill>
                  <a:latin typeface="Times New Roman" panose="02020603050405020304" pitchFamily="18" charset="0"/>
                </a:rPr>
                <a:t>Hình chiếu bằng</a:t>
              </a:r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 flipV="1">
              <a:off x="4032" y="3024"/>
              <a:ext cx="0" cy="33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9476870" y="3505200"/>
            <a:ext cx="2120900" cy="1447800"/>
            <a:chOff x="4560" y="2352"/>
            <a:chExt cx="1248" cy="912"/>
          </a:xfrm>
        </p:grpSpPr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4560" y="2784"/>
              <a:ext cx="12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 u="sng">
                  <a:solidFill>
                    <a:srgbClr val="00B050"/>
                  </a:solidFill>
                  <a:latin typeface="Times New Roman" panose="02020603050405020304" pitchFamily="18" charset="0"/>
                </a:rPr>
                <a:t>Hình chiếu cạnh</a:t>
              </a:r>
            </a:p>
          </p:txBody>
        </p:sp>
        <p:sp>
          <p:nvSpPr>
            <p:cNvPr id="22" name="Line 36"/>
            <p:cNvSpPr>
              <a:spLocks noChangeShapeType="1"/>
            </p:cNvSpPr>
            <p:nvPr/>
          </p:nvSpPr>
          <p:spPr bwMode="auto">
            <a:xfrm flipV="1">
              <a:off x="5232" y="2352"/>
              <a:ext cx="0" cy="38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7495670" y="1676400"/>
            <a:ext cx="2819400" cy="838200"/>
            <a:chOff x="3312" y="672"/>
            <a:chExt cx="1776" cy="528"/>
          </a:xfrm>
        </p:grpSpPr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3312" y="672"/>
              <a:ext cx="1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 u="sng">
                  <a:solidFill>
                    <a:srgbClr val="00B050"/>
                  </a:solidFill>
                  <a:latin typeface="Times New Roman" panose="02020603050405020304" pitchFamily="18" charset="0"/>
                </a:rPr>
                <a:t>Hình chiếu đứng</a:t>
              </a:r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4080" y="912"/>
              <a:ext cx="0" cy="2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1636511" y="2963778"/>
            <a:ext cx="48066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754481" y="3036389"/>
            <a:ext cx="63782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VNI-Times" pitchFamily="2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802106" y="3950789"/>
            <a:ext cx="63782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Hình chiếu bằng nằm ở phía dưới hình chiếu đứng.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92581" y="4822326"/>
            <a:ext cx="63782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VNI-Times" pitchFamily="2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76926" y="59533"/>
            <a:ext cx="8309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2- BÀI 2. HÌNH CHIẾU VUÔNG GÓC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7503" y="554283"/>
            <a:ext cx="1158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2.Các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7503" y="1788875"/>
            <a:ext cx="4863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" y="2628054"/>
            <a:ext cx="633646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585525" y="2197947"/>
            <a:ext cx="4863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3625" y="2558273"/>
            <a:ext cx="4863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74" y="190436"/>
            <a:ext cx="10602913" cy="48186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9407" y="5428776"/>
            <a:ext cx="50867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2.6a, b,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c? 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2923" y="5182554"/>
            <a:ext cx="5301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2.6a: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2.6b: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2.6c: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1.Các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9010" y="59533"/>
            <a:ext cx="827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2- BÀI 2. HÌNH CHIẾU VUÔNG GÓC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353" y="1773919"/>
            <a:ext cx="7275427" cy="3306457"/>
          </a:xfrm>
          <a:prstGeom prst="rect">
            <a:avLst/>
          </a:prstGeom>
        </p:spPr>
      </p:pic>
      <p:pic>
        <p:nvPicPr>
          <p:cNvPr id="8" name="Picture 3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9" y="142334"/>
            <a:ext cx="612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9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5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00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661" y="-89214"/>
            <a:ext cx="5808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2.7a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5" y="864893"/>
            <a:ext cx="5816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2.8a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683" y="1819000"/>
            <a:ext cx="5808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2.9a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385" y="0"/>
            <a:ext cx="5661099" cy="33580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24" y="2820405"/>
            <a:ext cx="5447619" cy="397142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341" y="3358054"/>
            <a:ext cx="5677143" cy="3499945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557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751" y="0"/>
            <a:ext cx="11545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1.Quan sát Hình 2.7 và cho biết: Các hướng chiếu 1, 2, 3 tương ứng với hướng chiếu nào trong các hướng chiếu từ trước, từ trên và từ trái?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027198"/>
            <a:ext cx="6853416" cy="54855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95412" y="1027198"/>
            <a:ext cx="42678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Hướng chiếu 1: hướng từ trước vào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Hướng chiếu 2: hướng từ trên xuống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Hướng chiếu 3: hướng từ trái sang</a:t>
            </a:r>
          </a:p>
        </p:txBody>
      </p:sp>
    </p:spTree>
    <p:extLst>
      <p:ext uri="{BB962C8B-B14F-4D97-AF65-F5344CB8AC3E}">
        <p14:creationId xmlns:p14="http://schemas.microsoft.com/office/powerpoint/2010/main" val="31432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8" y="570325"/>
            <a:ext cx="113417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III.Hình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6926" y="59533"/>
            <a:ext cx="8309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2- BÀI 2. HÌNH CHIẾU VUÔNG GÓC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" y="4018"/>
            <a:ext cx="633646" cy="5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769" y="1560304"/>
            <a:ext cx="5484105" cy="395574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471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470" y="113628"/>
            <a:ext cx="116757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Quan sát Hình 2.8 và cho biết: Các hình chiếu vuông góc có hình dạng như thế nào?</a:t>
            </a:r>
          </a:p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Chúng thể hiện những kích thước nào của hình lăng trụ tam giác đều?</a:t>
            </a:r>
          </a:p>
        </p:txBody>
      </p:sp>
      <p:sp>
        <p:nvSpPr>
          <p:cNvPr id="2" name="Rectangle 1"/>
          <p:cNvSpPr/>
          <p:nvPr/>
        </p:nvSpPr>
        <p:spPr>
          <a:xfrm>
            <a:off x="7356908" y="1590784"/>
            <a:ext cx="44041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2" y="1590784"/>
            <a:ext cx="7052049" cy="51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5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1914" y="0"/>
            <a:ext cx="907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979" y="646331"/>
            <a:ext cx="11085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3979" y="1699732"/>
            <a:ext cx="10764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tiêu chuẩn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lệ, nét 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kích thước.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67" y="2631128"/>
            <a:ext cx="11421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0,13; 0,18; 0,25; 0,35; 0,5; 0,7; 1; 1,4;2mm.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3054" y="650535"/>
            <a:ext cx="115289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III.Hình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6926" y="59533"/>
            <a:ext cx="8309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2- BÀI 2. HÌNH CHIẾU VUÔNG GÓC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534"/>
            <a:ext cx="633646" cy="73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623" y="1972644"/>
            <a:ext cx="6636376" cy="48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75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088" y="110709"/>
            <a:ext cx="11517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Quan sát Hình 2.9 và cho biết kích thước xác định và đặc điểm hình chiếu của khối hình chóp tứ giác đều.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43631" y="1450138"/>
            <a:ext cx="3927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77" y="1175178"/>
            <a:ext cx="7911756" cy="50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812172"/>
            <a:ext cx="1158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III.Hình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6926" y="59533"/>
            <a:ext cx="8309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2- BÀI 2. HÌNH CHIẾU VUÔNG GÓC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87" y="59533"/>
            <a:ext cx="633646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366" y="2675352"/>
            <a:ext cx="6440013" cy="40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372" y="1483409"/>
            <a:ext cx="34946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810" y="584775"/>
            <a:ext cx="8046856" cy="62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6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0672" y="609599"/>
            <a:ext cx="907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9831" y="1652337"/>
            <a:ext cx="9721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5684" y="126687"/>
            <a:ext cx="7812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2- BÀI 2. HÌNH CHIẾU VUÔNG GÓC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44" y="715617"/>
            <a:ext cx="5732891" cy="329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01" y="4134721"/>
            <a:ext cx="5591175" cy="2552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764" y="715617"/>
            <a:ext cx="5809754" cy="58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491046" y="0"/>
            <a:ext cx="5708760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8" y="520578"/>
            <a:ext cx="6699738" cy="58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8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8" y="520578"/>
            <a:ext cx="4440115" cy="5871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975" y="520578"/>
            <a:ext cx="5584420" cy="58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1.Phép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9010" y="59533"/>
            <a:ext cx="827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2- BÀI 2. HÌNH CHIẾU VUÔNG GÓC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8" y="93336"/>
            <a:ext cx="612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33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701" y="5329838"/>
            <a:ext cx="1137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AA’, BB’, CC’, DD’?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3355" y="160623"/>
            <a:ext cx="45066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Mặt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 P được gọi là mặt phẳng chiếu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AA’, BB’, CC’, DD’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điểm A’; B’; C’; D’ tương ứng là hình chiếu vuông góc của các điểm A, B, C, D trên mặt phẳng 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5" y="61940"/>
            <a:ext cx="6390610" cy="51271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701" y="5840369"/>
            <a:ext cx="1137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701" y="5329838"/>
            <a:ext cx="11478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701" y="4555958"/>
            <a:ext cx="10670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2.2</a:t>
            </a:r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81600" y="529389"/>
            <a:ext cx="1684421" cy="25600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83242" y="1363579"/>
            <a:ext cx="2500113" cy="8570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1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1.Phép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9010" y="59533"/>
            <a:ext cx="827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2- BÀI 2. HÌNH CHIẾU VUÔNG GÓC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8" y="93336"/>
            <a:ext cx="6127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0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9" name="AutoShape 7"/>
          <p:cNvCxnSpPr>
            <a:cxnSpLocks noChangeShapeType="1"/>
          </p:cNvCxnSpPr>
          <p:nvPr/>
        </p:nvCxnSpPr>
        <p:spPr bwMode="auto">
          <a:xfrm>
            <a:off x="8153400" y="21907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AutoShape 8"/>
          <p:cNvCxnSpPr>
            <a:cxnSpLocks noChangeShapeType="1"/>
          </p:cNvCxnSpPr>
          <p:nvPr/>
        </p:nvCxnSpPr>
        <p:spPr bwMode="auto">
          <a:xfrm>
            <a:off x="8153400" y="21907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1909010" y="59533"/>
            <a:ext cx="8277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2- BÀI 2. HÌNH CHIẾU VUÔNG GÓC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789" y="554283"/>
            <a:ext cx="1158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2.Các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789" y="1419909"/>
            <a:ext cx="4863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3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80" y="997110"/>
            <a:ext cx="810109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094880" y="2078317"/>
            <a:ext cx="4191000" cy="2881313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VNI-Times" pitchFamily="2" charset="0"/>
            </a:endParaRPr>
          </a:p>
        </p:txBody>
      </p:sp>
      <p:grpSp>
        <p:nvGrpSpPr>
          <p:cNvPr id="42" name="AutoShape 13"/>
          <p:cNvGrpSpPr>
            <a:grpSpLocks/>
          </p:cNvGrpSpPr>
          <p:nvPr/>
        </p:nvGrpSpPr>
        <p:grpSpPr bwMode="auto">
          <a:xfrm>
            <a:off x="1067893" y="4960239"/>
            <a:ext cx="6580187" cy="1544637"/>
            <a:chOff x="1279" y="2531"/>
            <a:chExt cx="4208" cy="1033"/>
          </a:xfrm>
        </p:grpSpPr>
        <p:pic>
          <p:nvPicPr>
            <p:cNvPr id="43" name="AutoShape 1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" y="2531"/>
              <a:ext cx="4208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 rot="10800000">
              <a:off x="2029" y="2721"/>
              <a:ext cx="2710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800">
                <a:latin typeface="VNI-Times" pitchFamily="2" charset="0"/>
              </a:endParaRPr>
            </a:p>
          </p:txBody>
        </p:sp>
      </p:grpSp>
      <p:sp>
        <p:nvSpPr>
          <p:cNvPr id="45" name="AutoShape 6"/>
          <p:cNvSpPr>
            <a:spLocks noChangeArrowheads="1"/>
          </p:cNvSpPr>
          <p:nvPr/>
        </p:nvSpPr>
        <p:spPr bwMode="auto">
          <a:xfrm rot="5400000">
            <a:off x="4257180" y="3118183"/>
            <a:ext cx="4419600" cy="2362200"/>
          </a:xfrm>
          <a:prstGeom prst="parallelogram">
            <a:avLst>
              <a:gd name="adj" fmla="val 65588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VNI-Times" pitchFamily="2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7794091" y="1916659"/>
            <a:ext cx="4251057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-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Maët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phaúng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chính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dieän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goïi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laø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maët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phaúng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VNI-Times" pitchFamily="2" charset="0"/>
              </a:rPr>
              <a:t>chieáu</a:t>
            </a:r>
            <a:r>
              <a:rPr lang="en-US" altLang="en-US" sz="2800" b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VNI-Times" pitchFamily="2" charset="0"/>
              </a:rPr>
              <a:t>ñöùng</a:t>
            </a:r>
            <a:r>
              <a:rPr lang="en-US" altLang="en-US" sz="2800" b="1" dirty="0">
                <a:solidFill>
                  <a:srgbClr val="FFFF00"/>
                </a:solidFill>
                <a:latin typeface="VNI-Times" pitchFamily="2" charset="0"/>
              </a:rPr>
              <a:t>.</a:t>
            </a:r>
            <a:endParaRPr lang="vi-VN" alt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04480" y="2775283"/>
            <a:ext cx="253947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 pitchFamily="2" charset="0"/>
              </a:rPr>
              <a:t>Maët</a:t>
            </a:r>
            <a:r>
              <a:rPr lang="en-US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rPr>
              <a:t>phaúng</a:t>
            </a:r>
            <a:endParaRPr lang="en-US" sz="36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Times" pitchFamily="2" charset="0"/>
            </a:endParaRPr>
          </a:p>
          <a:p>
            <a:pPr algn="ctr" eaLnBrk="1" hangingPunct="1">
              <a:defRPr/>
            </a:pPr>
            <a:r>
              <a:rPr lang="en-US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 pitchFamily="2" charset="0"/>
              </a:rPr>
              <a:t>chieáu</a:t>
            </a:r>
            <a:r>
              <a:rPr lang="en-US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 pitchFamily="2" charset="0"/>
              </a:rPr>
              <a:t> </a:t>
            </a:r>
            <a:r>
              <a:rPr lang="en-US" sz="36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 pitchFamily="2" charset="0"/>
              </a:rPr>
              <a:t>ñöùng</a:t>
            </a:r>
            <a:endParaRPr lang="en-US" sz="3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NI-Times" pitchFamily="2" charset="0"/>
            </a:endParaRPr>
          </a:p>
        </p:txBody>
      </p:sp>
      <p:pic>
        <p:nvPicPr>
          <p:cNvPr id="48" name="Rectangle 4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80" y="4950826"/>
            <a:ext cx="521811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Rectangle 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80" y="2775283"/>
            <a:ext cx="185896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7800479" y="3400778"/>
            <a:ext cx="4244669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-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Maët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phaúng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naèm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ngang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goïi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laø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maët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phaúng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chieáu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baèng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.</a:t>
            </a:r>
            <a:endParaRPr lang="vi-V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7804246" y="4880655"/>
            <a:ext cx="4268805" cy="138499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-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Maët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phaúng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ôû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caïnh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beân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phaûi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laø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maët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VNI-Times" pitchFamily="2" charset="0"/>
              </a:rPr>
              <a:t>phaúng</a:t>
            </a:r>
            <a:r>
              <a:rPr lang="en-US" altLang="en-US" sz="2800" b="1" dirty="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CC00"/>
                </a:solidFill>
                <a:latin typeface="VNI-Times" pitchFamily="2" charset="0"/>
              </a:rPr>
              <a:t>chieáu</a:t>
            </a:r>
            <a:r>
              <a:rPr lang="en-US" altLang="en-US" sz="2800" b="1" dirty="0">
                <a:solidFill>
                  <a:srgbClr val="00CC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00CC00"/>
                </a:solidFill>
                <a:latin typeface="VNI-Times" pitchFamily="2" charset="0"/>
              </a:rPr>
              <a:t>caïnh</a:t>
            </a:r>
            <a:r>
              <a:rPr lang="en-US" altLang="en-US" sz="2800" b="1" dirty="0">
                <a:solidFill>
                  <a:srgbClr val="00CC00"/>
                </a:solidFill>
                <a:latin typeface="VNI-Times" pitchFamily="2" charset="0"/>
              </a:rPr>
              <a:t>.</a:t>
            </a:r>
            <a:endParaRPr lang="vi-VN" altLang="en-US" sz="2800" b="1" dirty="0">
              <a:solidFill>
                <a:srgbClr val="00CC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4024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6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1454</Words>
  <Application>Microsoft Office PowerPoint</Application>
  <PresentationFormat>Widescreen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VNI-Souvir</vt:lpstr>
      <vt:lpstr>VNI-Times</vt:lpstr>
      <vt:lpstr>VNI-Vari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2023-09-06T03:13:45Z</dcterms:created>
  <dcterms:modified xsi:type="dcterms:W3CDTF">2023-09-07T14:26:32Z</dcterms:modified>
</cp:coreProperties>
</file>