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7" r:id="rId2"/>
    <p:sldId id="260" r:id="rId3"/>
    <p:sldId id="257" r:id="rId4"/>
    <p:sldId id="258" r:id="rId5"/>
    <p:sldId id="259" r:id="rId6"/>
    <p:sldId id="262" r:id="rId7"/>
    <p:sldId id="282" r:id="rId8"/>
    <p:sldId id="263" r:id="rId9"/>
    <p:sldId id="284" r:id="rId10"/>
    <p:sldId id="285" r:id="rId11"/>
    <p:sldId id="270" r:id="rId12"/>
    <p:sldId id="271" r:id="rId13"/>
    <p:sldId id="268" r:id="rId14"/>
    <p:sldId id="288" r:id="rId15"/>
    <p:sldId id="272" r:id="rId16"/>
    <p:sldId id="274" r:id="rId17"/>
    <p:sldId id="275" r:id="rId18"/>
    <p:sldId id="276" r:id="rId19"/>
    <p:sldId id="278" r:id="rId20"/>
    <p:sldId id="281" r:id="rId21"/>
    <p:sldId id="256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156BF-2C03-4C15-913C-60FEAEF53B4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36652-884A-48F5-A6B4-872AA49D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r" eaLnBrk="1" hangingPunct="1"/>
            <a:fld id="{44E21E08-69C2-4AC3-80F3-0B57FB577FA4}" type="slidenum">
              <a:rPr lang="en-US" altLang="en-US" sz="1200">
                <a:latin typeface="Calibri" panose="020F050202020403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2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62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2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0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1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7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2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9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260C-9F02-495C-A32A-0A71C93AF2E7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7DE2E-628C-47B4-906F-45ACDF2EE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1570038"/>
            <a:ext cx="12938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34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127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4290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6245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43291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876925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4501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4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3824288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5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0" y="728663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6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584200"/>
            <a:ext cx="129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7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47244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8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4" y="6197600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9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6" y="3357563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20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6" y="3055938"/>
            <a:ext cx="14446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1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4" y="162877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2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445125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3" descr="hoahon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4833938"/>
            <a:ext cx="14446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24"/>
          <p:cNvSpPr>
            <a:spLocks noChangeArrowheads="1" noChangeShapeType="1" noTextEdit="1"/>
          </p:cNvSpPr>
          <p:nvPr/>
        </p:nvSpPr>
        <p:spPr bwMode="auto">
          <a:xfrm>
            <a:off x="1331495" y="404664"/>
            <a:ext cx="9881937" cy="71992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4404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094" name="Picture 38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39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0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4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42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6" y="5734051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61" descr="hoa hong n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5762626"/>
            <a:ext cx="866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" name="TextBox 28"/>
          <p:cNvSpPr txBox="1">
            <a:spLocks noChangeArrowheads="1"/>
          </p:cNvSpPr>
          <p:nvPr/>
        </p:nvSpPr>
        <p:spPr bwMode="auto">
          <a:xfrm>
            <a:off x="3522747" y="5341938"/>
            <a:ext cx="4968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altLang="en-US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/>
          <a:srcRect t="649" b="-1"/>
          <a:stretch/>
        </p:blipFill>
        <p:spPr>
          <a:xfrm>
            <a:off x="4543426" y="1058778"/>
            <a:ext cx="3177088" cy="42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52474" y="1152410"/>
            <a:ext cx="10913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TCVN 7285:2003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515938" y="615348"/>
            <a:ext cx="20574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5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95" y="290905"/>
            <a:ext cx="9723809" cy="6276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2387" y="177420"/>
            <a:ext cx="6114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29" y="16042"/>
            <a:ext cx="855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KT 140x 32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18" y="543714"/>
            <a:ext cx="9666667" cy="63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106" y="3882190"/>
            <a:ext cx="2518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30198" y="4277073"/>
            <a:ext cx="899555" cy="8082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942" y="651625"/>
            <a:ext cx="9068327" cy="379413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7" name="Up Arrow 6"/>
          <p:cNvSpPr/>
          <p:nvPr/>
        </p:nvSpPr>
        <p:spPr>
          <a:xfrm>
            <a:off x="9417361" y="4489505"/>
            <a:ext cx="586650" cy="97792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8083148">
            <a:off x="8460472" y="4343542"/>
            <a:ext cx="321985" cy="11894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9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43881" y="65088"/>
            <a:ext cx="4522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.VnArialH" panose="020B7200000000000000" pitchFamily="34" charset="0"/>
              </a:rPr>
              <a:t>   </a:t>
            </a:r>
            <a:r>
              <a:rPr lang="en-US" altLang="en-US" sz="2800" b="1" dirty="0" smtClean="0">
                <a:solidFill>
                  <a:srgbClr val="C00000"/>
                </a:solidFill>
                <a:latin typeface=".VnArialH" panose="020B7200000000000000" pitchFamily="34" charset="0"/>
              </a:rPr>
              <a:t>II- </a:t>
            </a:r>
            <a:r>
              <a:rPr lang="en-US" altLang="en-US" sz="2800" b="1" dirty="0" err="1">
                <a:solidFill>
                  <a:srgbClr val="C00000"/>
                </a:solidFill>
                <a:latin typeface=".VnArialH" panose="020B7200000000000000" pitchFamily="34" charset="0"/>
              </a:rPr>
              <a:t>tØ</a:t>
            </a:r>
            <a:r>
              <a:rPr lang="en-US" altLang="en-US" sz="2800" b="1" dirty="0">
                <a:solidFill>
                  <a:srgbClr val="C00000"/>
                </a:solidFill>
                <a:latin typeface=".VnArialH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.VnArialH" panose="020B7200000000000000" pitchFamily="34" charset="0"/>
              </a:rPr>
              <a:t>lÖ</a:t>
            </a:r>
            <a:r>
              <a:rPr lang="en-US" altLang="en-US" sz="2800" b="1" dirty="0">
                <a:solidFill>
                  <a:srgbClr val="C00000"/>
                </a:solidFill>
                <a:latin typeface=".VnArialH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: </a:t>
            </a:r>
            <a:endParaRPr lang="en-US" altLang="en-US" sz="2800" b="1" dirty="0">
              <a:solidFill>
                <a:srgbClr val="C00000"/>
              </a:solidFill>
              <a:latin typeface=".VnArialH" panose="020B7200000000000000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43881" y="522288"/>
            <a:ext cx="110754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lệ là tỉ số giữa kích thước dài đo được trên hình biểu diễn của vật thể và kích thước tương ứng trên vật thể đó.</a:t>
            </a:r>
            <a:endParaRPr lang="en-US" altLang="en-US" sz="28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739919"/>
              </p:ext>
            </p:extLst>
          </p:nvPr>
        </p:nvGraphicFramePr>
        <p:xfrm>
          <a:off x="850234" y="3281364"/>
          <a:ext cx="11069049" cy="3160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3244"/>
                <a:gridCol w="1643161"/>
                <a:gridCol w="1615635"/>
                <a:gridCol w="1670687"/>
                <a:gridCol w="1643161"/>
                <a:gridCol w="1643161"/>
              </a:tblGrid>
              <a:tr h="98989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974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6107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99" y="1531938"/>
            <a:ext cx="1504784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871" y="1531938"/>
            <a:ext cx="144679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04" y="1506538"/>
            <a:ext cx="1240759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2" y="1531938"/>
            <a:ext cx="14488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49" y="1506538"/>
            <a:ext cx="144796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9" y="1501776"/>
            <a:ext cx="135714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58" y="1487488"/>
            <a:ext cx="157212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2" y="2420939"/>
            <a:ext cx="13475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1" y="2398713"/>
            <a:ext cx="1609642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9" y="2393951"/>
            <a:ext cx="1309519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9" y="2386013"/>
            <a:ext cx="12072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: Rounded Corners 33"/>
          <p:cNvSpPr/>
          <p:nvPr/>
        </p:nvSpPr>
        <p:spPr>
          <a:xfrm>
            <a:off x="945984" y="571501"/>
            <a:ext cx="10833127" cy="9159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Cho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hãy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nghiên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cứu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mục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II, SGK/7. Sau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thảo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luận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nhóm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gắn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thẻ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theo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tỉ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24987 0.269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09427 0.277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1601 0.286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-0.12799 0.2826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3 -0.01482 L 0.58398 0.1490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0319 0.294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1927 0.5583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0231 L -0.01992 0.5608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13059 0.5458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0.60013 0.4384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42878 0.43865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  <p:bldP spid="7171" grpId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6243" y="802877"/>
            <a:ext cx="109133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1440" y="312234"/>
            <a:ext cx="6552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nét vẽ thường dùng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5" y="3581393"/>
            <a:ext cx="30" cy="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238" y="805190"/>
            <a:ext cx="11209524" cy="5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9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782" y="129370"/>
            <a:ext cx="11831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cho biết tên gọi của các nét vẽ được sử dụng trong Hình 1.4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2" y="885752"/>
            <a:ext cx="7227129" cy="57389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87912" y="732800"/>
            <a:ext cx="4363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gọi của các nét vẽ được sử dụng trong Hình 1.4: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3386" r="32484" b="10603"/>
          <a:stretch/>
        </p:blipFill>
        <p:spPr>
          <a:xfrm>
            <a:off x="7812502" y="1956474"/>
            <a:ext cx="3721769" cy="3770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993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9325" y="834408"/>
            <a:ext cx="11421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III.Nét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0,13; 0,18; 0,25; 0,35; 0,5; 0,7; 1; 1,4;2mm.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7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90" y="104297"/>
            <a:ext cx="117379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1.5 và thực hiện các yêu cầu sau: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 đường gióng, đường kích thước và giá trị kích thước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vị trí và hướng của các giá trị kích thước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3" y="1503070"/>
            <a:ext cx="5334655" cy="50079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64628" y="1617406"/>
            <a:ext cx="67273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các đường gióng, đường kích thước và giá trị kích thước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Đường gióng: là các đường có màu xanh lá cây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Đường kích thước: là các đường có màu đỏ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 trị kích thước: là các chữ số ghi trên đường kích thước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vị trí và hướng của các giá trị kích thước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đường kích thước nằm ngang: giá trị kích thước có vị trí nằm trên đường kích thước, hướng từ trái sang phải.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Với đường kích thước thẳng đứng: giá trị kích thước nằm bên trái đường kích thước, hướng từ dưới lên.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973" y="1617406"/>
            <a:ext cx="848595" cy="596405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03089" y="2422354"/>
            <a:ext cx="888701" cy="633664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4090" y="118075"/>
            <a:ext cx="10802489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9325" y="754108"/>
            <a:ext cx="10913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IV.Kích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9325" y="1277328"/>
            <a:ext cx="11039328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mm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4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1002" y="-121298"/>
            <a:ext cx="12192000" cy="21503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-84216"/>
            <a:ext cx="4343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1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ubtit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958938"/>
            <a:ext cx="8991600" cy="13716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8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1398" y="828699"/>
            <a:ext cx="11991474" cy="549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" y="2066093"/>
            <a:ext cx="6350971" cy="489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832" y="2105424"/>
            <a:ext cx="6526039" cy="46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51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14500" y="405650"/>
            <a:ext cx="7696200" cy="57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1.6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6096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92505" y="112295"/>
            <a:ext cx="119994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:-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Vận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dụng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tiêu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chuẩn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để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chia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khổ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</a:t>
            </a:r>
            <a:r>
              <a:rPr lang="en-US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  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thành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khổ</a:t>
            </a:r>
            <a:r>
              <a:rPr lang="en-US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1,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2, 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3, 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C00000"/>
                </a:solidFill>
              </a:rPr>
              <a:t>                -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A4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19" y="1067721"/>
            <a:ext cx="9036365" cy="59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0672" y="609599"/>
            <a:ext cx="907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831" y="1652337"/>
            <a:ext cx="9721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21" y="997639"/>
            <a:ext cx="97759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280031" y="390293"/>
            <a:ext cx="4911969" cy="5363736"/>
          </a:xfrm>
          <a:prstGeom prst="cloudCallout">
            <a:avLst>
              <a:gd name="adj1" fmla="val -64855"/>
              <a:gd name="adj2" fmla="val 6132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 a, b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3" y="390293"/>
            <a:ext cx="6093069" cy="61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973098" y="619646"/>
            <a:ext cx="7005483" cy="5963854"/>
          </a:xfrm>
          <a:prstGeom prst="cloudCallout">
            <a:avLst>
              <a:gd name="adj1" fmla="val -68100"/>
              <a:gd name="adj2" fmla="val 5053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1.1a: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rỗng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1.1b: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0" y="619646"/>
            <a:ext cx="6093069" cy="61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8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795" y="811408"/>
            <a:ext cx="5378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Nam(TCVN)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87" y="677910"/>
            <a:ext cx="6093069" cy="61160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656" y="15469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17" y="142410"/>
            <a:ext cx="119029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BÀI 1: MỘT SỐ TIÊU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TRÌNH BÀY BẢN VẼ KỸ THUẬT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15938" y="615348"/>
            <a:ext cx="2057400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268" y="227451"/>
            <a:ext cx="1202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61" y="623459"/>
            <a:ext cx="9310718" cy="623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268" y="195367"/>
            <a:ext cx="12024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1.2 và nêu cách tạo ra các khổ giấy chính từ khổ giấy A0.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9" y="3428998"/>
            <a:ext cx="21" cy="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7509" y="998110"/>
            <a:ext cx="5318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ra các khổ giấy chính từ khổ giấy A0: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A1: Chia đôi chiều dài khổ giấy A0, ta được khổ giấy A1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A2: Chia đôi chiều dài khổ giấy A1, ta được khổ giấy A2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A3: Chia đôi chiều dài khổ giấy A2, ta được khổ giấy A3</a:t>
            </a: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Khổ A4: Chia đôi chiều dài khổ giấy A3, ta được khổ giấy A4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" y="933942"/>
            <a:ext cx="6571720" cy="499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0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1028</Words>
  <Application>Microsoft Office PowerPoint</Application>
  <PresentationFormat>Widescreen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.VnArialH</vt:lpstr>
      <vt:lpstr>Arial</vt:lpstr>
      <vt:lpstr>Calibri</vt:lpstr>
      <vt:lpstr>Calibri Light</vt:lpstr>
      <vt:lpstr>Times New Roman</vt:lpstr>
      <vt:lpstr>Office Theme</vt:lpstr>
      <vt:lpstr>PowerPoint Presentation</vt:lpstr>
      <vt:lpstr>CHƯƠNG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1</dc:title>
  <dc:creator>Windows User</dc:creator>
  <cp:lastModifiedBy>Windows User</cp:lastModifiedBy>
  <cp:revision>25</cp:revision>
  <dcterms:created xsi:type="dcterms:W3CDTF">2023-09-05T15:33:37Z</dcterms:created>
  <dcterms:modified xsi:type="dcterms:W3CDTF">2023-09-06T10:17:24Z</dcterms:modified>
</cp:coreProperties>
</file>