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570" r:id="rId3"/>
    <p:sldId id="572" r:id="rId4"/>
    <p:sldId id="571" r:id="rId5"/>
    <p:sldId id="368" r:id="rId6"/>
    <p:sldId id="590" r:id="rId7"/>
    <p:sldId id="384" r:id="rId8"/>
    <p:sldId id="591" r:id="rId9"/>
    <p:sldId id="256" r:id="rId10"/>
    <p:sldId id="262" r:id="rId11"/>
    <p:sldId id="257" r:id="rId12"/>
    <p:sldId id="258" r:id="rId13"/>
    <p:sldId id="596" r:id="rId14"/>
    <p:sldId id="261" r:id="rId15"/>
    <p:sldId id="260" r:id="rId16"/>
    <p:sldId id="573" r:id="rId17"/>
    <p:sldId id="593" r:id="rId18"/>
    <p:sldId id="578" r:id="rId19"/>
    <p:sldId id="603" r:id="rId20"/>
    <p:sldId id="604" r:id="rId21"/>
    <p:sldId id="608" r:id="rId22"/>
    <p:sldId id="579" r:id="rId23"/>
    <p:sldId id="607" r:id="rId24"/>
    <p:sldId id="606" r:id="rId25"/>
    <p:sldId id="605" r:id="rId26"/>
    <p:sldId id="594" r:id="rId27"/>
    <p:sldId id="595" r:id="rId28"/>
    <p:sldId id="609" r:id="rId29"/>
    <p:sldId id="611" r:id="rId30"/>
    <p:sldId id="610" r:id="rId31"/>
    <p:sldId id="381" r:id="rId32"/>
    <p:sldId id="382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FF"/>
    <a:srgbClr val="0000CC"/>
    <a:srgbClr val="FF93FF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ABCD,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71A44-927E-4D80-A3E0-82CD24AA0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96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Đã</a:t>
            </a:r>
            <a:r>
              <a:rPr lang="en-US" baseline="0"/>
              <a:t> sửa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71A44-927E-4D80-A3E0-82CD24AA0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880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ABCD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71A44-927E-4D80-A3E0-82CD24AA0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602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 cả 4 đáp án ABCD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71A44-927E-4D80-A3E0-82CD24AA0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744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 cả 4 đáp án ABCD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71A44-927E-4D80-A3E0-82CD24AA0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863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Chưa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 cả 4 đáp án ABCD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bổ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số,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bỏ chữ “của mét”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71A44-927E-4D80-A3E0-82CD24AA0B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05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BBA3B-A61C-4019-BC7E-1C8488D2F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83A668-5E89-4BE7-885E-116BBA4C0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8BABD-66C2-4028-8942-854EC1E6E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A4EC8-0DB3-464D-BA69-A0A81E8E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332D1-1C65-4F52-903D-C7ED3817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23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4A6B0-5321-435B-96CD-A0DD49A58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C56B6-C110-4DD5-A02A-4836A8B6E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DF96E-DC12-4CCB-9054-EC9AE8E2A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FC208-5BB2-411B-A0CE-A1FFE4FD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7DF12-C9E3-43DE-8DCA-867C40C3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07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8B359-06CA-4897-B9EB-A94AE3614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A3F74-1B37-40A2-A33A-EAE95142A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64AB7-D806-4FAA-B2DE-834DA8AEC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D7DCB-F6AD-4B90-A003-478955AE0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955DC-D179-44CB-9046-3B0D94733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19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60132-631E-4D4B-AEC5-113E627C8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7E286-9B14-44F9-B002-D19E72BA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BFBB96-C942-4EA1-8CE2-2C9720B7A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7BEB1-2BC4-479B-9859-DFBC4E2E5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61C6F-8F8E-40D1-AF32-AF6D1962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BDD85-E35C-427E-BCA2-87CCBD40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37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902C9-6C87-45D5-BB56-E047F305C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58804-C1C3-4B40-875F-EAF4696F8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2A645B-8C5A-4575-AB86-CF5B9B746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B8F9FA-344F-45F4-BA5A-FBB87D5660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33789-22F9-4C2D-8739-53936F22C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E6AB96-7002-406C-BB9F-450066A5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1A4EBA-6A8E-4E92-8BF1-945DA5E8B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85C35F-DE76-4AA5-AC63-0D6A0C22B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95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2A53-7BB3-467F-90E1-CFA7A4DE5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854BC5-B2F3-4E9C-91C3-50559EA6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298F0-0D0C-4CDD-BF94-1D5EDF4E3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8EF2EA-3289-44FF-B035-0234879D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327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F3DF0-4535-493E-989D-D25FD119B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6AFB1-DCFA-4670-BD76-E6022624A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FBF5D-5E2C-4F42-BADB-AE7B00F7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1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15F2F-EC4F-472E-879F-AD331672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6CF6E-FFBB-40FB-A9E3-48E3C815B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EB4DD-F551-4CA4-88B1-9A4238CC1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79780-17F9-4315-8207-672A1CBE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DD582-1AAE-4265-BD37-01219BA0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7A95F-ED6B-41B7-B1C3-90DFA5C3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5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2C0EF-E2F7-4F03-AC3F-AD49B2A3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618453-E7CC-4D8A-92CF-A6CF8B624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C68DE-5B6C-4422-979C-C86A70BD8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AB8E4-E6A1-4C2B-81BD-EC646EA52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57C47-2816-4261-8FB3-C4D1D4D6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D5A9D-7F29-445A-9531-F662FD02E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51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C15AE-C1C9-40C5-9A3E-A00F05F1B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8A6F89-B81F-4462-BEAB-2C42D5714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0DC09-3A6C-4A71-8F96-122F06E97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FE65-CD80-4D38-BBA3-8775E8C1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B3C26-CF6D-4AFA-85F9-8AAA64D1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76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174D2B-B043-41B4-87A8-CE60482B71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4FFEC-FF79-4CEC-AE51-CB70D9408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B3C01-ADF5-4FFF-8506-1F586440A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3514A-4128-4BA6-9904-602923891FA1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7A787-ECF2-40F7-96F9-C5AA0BDA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3EA48-623A-44FD-8497-61BAB05F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7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87BE09-C19B-48AA-9FD2-F8EF66145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EBA14-AEB1-482D-A5E7-73EF6DFEF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66338-B355-4103-866D-AE9E27C4DF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514A-4128-4BA6-9904-602923891FA1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5095D-9235-47F1-9FDF-6C81C6313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3FA97-07BF-4D66-91B3-28CD66255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96AB4-F776-4346-9DBA-6BB7CBA57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6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12" Type="http://schemas.openxmlformats.org/officeDocument/2006/relationships/slide" Target="slide8.xml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openxmlformats.org/officeDocument/2006/relationships/image" Target="../media/image43.png"/><Relationship Id="rId19" Type="http://schemas.openxmlformats.org/officeDocument/2006/relationships/image" Target="../media/image39.gif"/><Relationship Id="rId4" Type="http://schemas.openxmlformats.org/officeDocument/2006/relationships/audio" Target="../media/media2.mp3"/><Relationship Id="rId9" Type="http://schemas.openxmlformats.org/officeDocument/2006/relationships/image" Target="../media/image42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7.wdp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18.xml"/><Relationship Id="rId10" Type="http://schemas.microsoft.com/office/2007/relationships/hdphoto" Target="../media/hdphoto5.wdp"/><Relationship Id="rId4" Type="http://schemas.openxmlformats.org/officeDocument/2006/relationships/audio" Target="../media/media2.mp3"/><Relationship Id="rId9" Type="http://schemas.openxmlformats.org/officeDocument/2006/relationships/image" Target="../media/image36.png"/><Relationship Id="rId1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6.png"/><Relationship Id="rId18" Type="http://schemas.openxmlformats.org/officeDocument/2006/relationships/image" Target="../media/image39.gif"/><Relationship Id="rId3" Type="http://schemas.microsoft.com/office/2007/relationships/media" Target="../media/media2.mp3"/><Relationship Id="rId7" Type="http://schemas.openxmlformats.org/officeDocument/2006/relationships/image" Target="../media/image47.png"/><Relationship Id="rId12" Type="http://schemas.openxmlformats.org/officeDocument/2006/relationships/image" Target="../media/image35.png"/><Relationship Id="rId17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openxmlformats.org/officeDocument/2006/relationships/image" Target="../media/image37.jpeg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8.xml"/><Relationship Id="rId15" Type="http://schemas.openxmlformats.org/officeDocument/2006/relationships/slide" Target="slide8.xml"/><Relationship Id="rId10" Type="http://schemas.openxmlformats.org/officeDocument/2006/relationships/image" Target="../media/image50.png"/><Relationship Id="rId4" Type="http://schemas.openxmlformats.org/officeDocument/2006/relationships/audio" Target="../media/media2.mp3"/><Relationship Id="rId9" Type="http://schemas.openxmlformats.org/officeDocument/2006/relationships/image" Target="../media/image49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8.xml"/><Relationship Id="rId10" Type="http://schemas.microsoft.com/office/2007/relationships/hdphoto" Target="../media/hdphoto8.wdp"/><Relationship Id="rId4" Type="http://schemas.openxmlformats.org/officeDocument/2006/relationships/audio" Target="../media/media2.mp3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6.png"/><Relationship Id="rId18" Type="http://schemas.openxmlformats.org/officeDocument/2006/relationships/image" Target="../media/image58.png"/><Relationship Id="rId3" Type="http://schemas.microsoft.com/office/2007/relationships/media" Target="../media/media2.mp3"/><Relationship Id="rId7" Type="http://schemas.openxmlformats.org/officeDocument/2006/relationships/image" Target="../media/image53.png"/><Relationship Id="rId12" Type="http://schemas.openxmlformats.org/officeDocument/2006/relationships/image" Target="../media/image35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57.png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8.xml"/><Relationship Id="rId15" Type="http://schemas.openxmlformats.org/officeDocument/2006/relationships/slide" Target="slide8.xml"/><Relationship Id="rId10" Type="http://schemas.openxmlformats.org/officeDocument/2006/relationships/image" Target="../media/image56.png"/><Relationship Id="rId19" Type="http://schemas.openxmlformats.org/officeDocument/2006/relationships/image" Target="../media/image39.gif"/><Relationship Id="rId4" Type="http://schemas.openxmlformats.org/officeDocument/2006/relationships/audio" Target="../media/media2.mp3"/><Relationship Id="rId9" Type="http://schemas.openxmlformats.org/officeDocument/2006/relationships/image" Target="../media/image55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0.png"/><Relationship Id="rId11" Type="http://schemas.openxmlformats.org/officeDocument/2006/relationships/image" Target="../media/image550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5.png"/><Relationship Id="rId4" Type="http://schemas.openxmlformats.org/officeDocument/2006/relationships/image" Target="../media/image29.wmf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7.xml"/><Relationship Id="rId5" Type="http://schemas.openxmlformats.org/officeDocument/2006/relationships/slide" Target="slide14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9.xml"/><Relationship Id="rId4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18" Type="http://schemas.openxmlformats.org/officeDocument/2006/relationships/image" Target="../media/image28.png"/><Relationship Id="rId3" Type="http://schemas.openxmlformats.org/officeDocument/2006/relationships/slide" Target="slide10.xml"/><Relationship Id="rId7" Type="http://schemas.openxmlformats.org/officeDocument/2006/relationships/image" Target="../media/image24.png"/><Relationship Id="rId12" Type="http://schemas.openxmlformats.org/officeDocument/2006/relationships/image" Target="../media/image26.jpg"/><Relationship Id="rId17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11" Type="http://schemas.openxmlformats.org/officeDocument/2006/relationships/slide" Target="slide12.xml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openxmlformats.org/officeDocument/2006/relationships/image" Target="../media/image25.jpg"/><Relationship Id="rId19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slide" Target="slide9.xml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oleObject" Target="../embeddings/oleObject2.bin"/><Relationship Id="rId3" Type="http://schemas.openxmlformats.org/officeDocument/2006/relationships/audio" Target="../media/media1.mp3"/><Relationship Id="rId21" Type="http://schemas.openxmlformats.org/officeDocument/2006/relationships/image" Target="../media/image340.png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34.png"/><Relationship Id="rId17" Type="http://schemas.openxmlformats.org/officeDocument/2006/relationships/image" Target="../media/image37.jpeg"/><Relationship Id="rId2" Type="http://schemas.microsoft.com/office/2007/relationships/media" Target="../media/media1.mp3"/><Relationship Id="rId16" Type="http://schemas.openxmlformats.org/officeDocument/2006/relationships/slide" Target="slide8.xml"/><Relationship Id="rId20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3.png"/><Relationship Id="rId5" Type="http://schemas.openxmlformats.org/officeDocument/2006/relationships/audio" Target="../media/media2.mp3"/><Relationship Id="rId15" Type="http://schemas.microsoft.com/office/2007/relationships/hdphoto" Target="../media/hdphoto5.wdp"/><Relationship Id="rId23" Type="http://schemas.openxmlformats.org/officeDocument/2006/relationships/image" Target="../media/image39.gif"/><Relationship Id="rId10" Type="http://schemas.openxmlformats.org/officeDocument/2006/relationships/image" Target="../media/image32.png"/><Relationship Id="rId19" Type="http://schemas.openxmlformats.org/officeDocument/2006/relationships/image" Target="../media/image29.wmf"/><Relationship Id="rId4" Type="http://schemas.microsoft.com/office/2007/relationships/media" Target="../media/media2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A84F8C-0ABB-A3D8-A8A3-C7C7DE0C9483}"/>
              </a:ext>
            </a:extLst>
          </p:cNvPr>
          <p:cNvSpPr txBox="1"/>
          <p:nvPr/>
        </p:nvSpPr>
        <p:spPr>
          <a:xfrm>
            <a:off x="133350" y="4684437"/>
            <a:ext cx="595350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1: ……………………..</a:t>
            </a:r>
          </a:p>
          <a:p>
            <a:pPr defTabSz="914377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2: ……………………..</a:t>
            </a:r>
          </a:p>
        </p:txBody>
      </p:sp>
      <p:sp>
        <p:nvSpPr>
          <p:cNvPr id="4" name="Hộp Văn bản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518730" y="377247"/>
            <a:ext cx="8613879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579886" y="440789"/>
                <a:ext cx="8601250" cy="1608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2: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Tỉ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số lượng giác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uncPr>
                      <m:fName>
                        <m: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𝑠𝑖𝑛</m:t>
                        </m:r>
                      </m:fName>
                      <m:e>
                        <m: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39°</m:t>
                        </m:r>
                      </m:e>
                    </m:func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bằng tỉ số lượng giác nào?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86" y="440789"/>
                <a:ext cx="8601250" cy="1608133"/>
              </a:xfrm>
              <a:prstGeom prst="rect">
                <a:avLst/>
              </a:prstGeom>
              <a:blipFill>
                <a:blip r:embed="rId7"/>
                <a:stretch>
                  <a:fillRect l="-1772" t="-5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247335" y="2116042"/>
                <a:ext cx="2438400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𝑐𝑜𝑠</m:t>
                        </m:r>
                      </m:fName>
                      <m:e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51°</m:t>
                        </m:r>
                      </m:e>
                    </m:func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335" y="2116042"/>
                <a:ext cx="2438400" cy="584775"/>
              </a:xfrm>
              <a:prstGeom prst="rect">
                <a:avLst/>
              </a:prstGeom>
              <a:blipFill>
                <a:blip r:embed="rId8"/>
                <a:stretch>
                  <a:fillRect l="-6484" t="-14433" b="-30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222293" y="5589124"/>
                <a:ext cx="2410266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𝑐𝑜𝑠</m:t>
                        </m:r>
                      </m:fName>
                      <m:e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39°</m:t>
                        </m:r>
                      </m:e>
                    </m:func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293" y="5589124"/>
                <a:ext cx="2410266" cy="584775"/>
              </a:xfrm>
              <a:prstGeom prst="rect">
                <a:avLst/>
              </a:prstGeom>
              <a:blipFill>
                <a:blip r:embed="rId9"/>
                <a:stretch>
                  <a:fillRect l="-6566" t="-14433" b="-30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284847" y="4437874"/>
                <a:ext cx="2410266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𝑐𝑜𝑡</m:t>
                        </m:r>
                      </m:fName>
                      <m:e>
                        <m: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51</m:t>
                        </m:r>
                        <m: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°</m:t>
                        </m:r>
                      </m:e>
                    </m:func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847" y="4437874"/>
                <a:ext cx="2410266" cy="584775"/>
              </a:xfrm>
              <a:prstGeom prst="rect">
                <a:avLst/>
              </a:prstGeom>
              <a:blipFill>
                <a:blip r:embed="rId10"/>
                <a:stretch>
                  <a:fillRect l="-6566" t="-14433" b="-30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247334" y="3211744"/>
                <a:ext cx="2410265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B.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𝑡𝑎𝑛</m:t>
                        </m:r>
                      </m:fName>
                      <m:e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51°</m:t>
                        </m:r>
                      </m:e>
                    </m:func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334" y="3211744"/>
                <a:ext cx="2410265" cy="584775"/>
              </a:xfrm>
              <a:prstGeom prst="rect">
                <a:avLst/>
              </a:prstGeom>
              <a:blipFill>
                <a:blip r:embed="rId11"/>
                <a:stretch>
                  <a:fillRect l="-6566" t="-15464" b="-29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q1" descr="OPL20U25GSXzBJYl68kk8uQGfFKzs7yb1M4KJWUiLk6ZEvGF+qCIPSnY57AbBFCvTWID07 2024 T9 CD 06565+K4lPs7H94VUqPe2XwIsfPRnrXQE//QTEXxb8/8N4CNc6FpgZahzpTjFhMzSA7T/nHJa11DE8Ng2TP3iAmRczFlmslSuUNOgUeb6yRvs0=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9601201" y="5630373"/>
            <a:ext cx="1222549" cy="1126602"/>
          </a:xfrm>
          <a:prstGeom prst="rect">
            <a:avLst/>
          </a:prstGeom>
        </p:spPr>
      </p:pic>
      <p:pic>
        <p:nvPicPr>
          <p:cNvPr id="10" name="Am-thanh-tra-loi-dung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4558146" y="2183116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2743200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18730" y="4094606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5765" y="5291037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18730" y="2861129"/>
            <a:ext cx="1233055" cy="1256068"/>
          </a:xfrm>
          <a:prstGeom prst="rect">
            <a:avLst/>
          </a:prstGeom>
        </p:spPr>
      </p:pic>
      <p:pic>
        <p:nvPicPr>
          <p:cNvPr id="33" name="Picture 2" descr="Digit 30">
            <a:extLst>
              <a:ext uri="{FF2B5EF4-FFF2-40B4-BE49-F238E27FC236}">
                <a16:creationId xmlns:a16="http://schemas.microsoft.com/office/drawing/2014/main" id="{D3DC813C-7B0D-49C1-92D2-56B6FC0E62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232" y="608864"/>
            <a:ext cx="2213054" cy="12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40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71947" y="337910"/>
            <a:ext cx="8900985" cy="14146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542594" y="267643"/>
            <a:ext cx="88942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 tam giác vuông, mỗi ... bằng ... nhân với sin của góc đối hoặc nhân với côsin của góc kề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Cụm từ điền vào dấu ... theo thứ tự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1274512" y="3278025"/>
            <a:ext cx="697878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Cạnh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góc vuông, cạnh huyền.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1287407" y="5583203"/>
            <a:ext cx="696588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A, B, C đều sai.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1274512" y="4400508"/>
            <a:ext cx="697878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Cạnh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huyền, cạnh góc vuông.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1220624" y="2208045"/>
            <a:ext cx="697878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Cạnh góc vuông, cạnh góc vuông kia.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" name="Am-thanh-tra-loi-dung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8587622" y="2368168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79858" y="2895119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6681" y="4098280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6680" y="5264022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6682" y="1807328"/>
            <a:ext cx="1233055" cy="1256068"/>
          </a:xfrm>
          <a:prstGeom prst="rect">
            <a:avLst/>
          </a:prstGeom>
        </p:spPr>
      </p:pic>
      <p:pic>
        <p:nvPicPr>
          <p:cNvPr id="21" name="q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9409516" y="5596866"/>
            <a:ext cx="1293121" cy="1217178"/>
          </a:xfrm>
          <a:prstGeom prst="rect">
            <a:avLst/>
          </a:prstGeom>
        </p:spPr>
      </p:pic>
      <p:pic>
        <p:nvPicPr>
          <p:cNvPr id="34" name="Picture 2" descr="Digit 30">
            <a:extLst>
              <a:ext uri="{FF2B5EF4-FFF2-40B4-BE49-F238E27FC236}">
                <a16:creationId xmlns:a16="http://schemas.microsoft.com/office/drawing/2014/main" id="{BF3398DB-040E-4549-A750-CDEE78819E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833" y="530666"/>
            <a:ext cx="2213054" cy="12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7823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477982" y="355331"/>
            <a:ext cx="7799391" cy="10076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477982" y="381369"/>
            <a:ext cx="7585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727200" algn="ctr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Cho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hình vẽ. Cạnh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có độ dài là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193400" y="4380503"/>
                <a:ext cx="2227484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𝑚</m:t>
                    </m:r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.</m:t>
                    </m:r>
                    <m:r>
                      <m:rPr>
                        <m:nor/>
                      </m:rP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tan</m:t>
                    </m:r>
                    <m:r>
                      <m:rPr>
                        <m:nor/>
                      </m:rP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𝛽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400" y="4380503"/>
                <a:ext cx="2227484" cy="584775"/>
              </a:xfrm>
              <a:prstGeom prst="rect">
                <a:avLst/>
              </a:prstGeom>
              <a:blipFill>
                <a:blip r:embed="rId7"/>
                <a:stretch>
                  <a:fillRect l="-7104" t="-14433" b="-30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245731" y="5599570"/>
                <a:ext cx="2175153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𝑚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.</m:t>
                    </m:r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𝑠𝑖𝑛</m:t>
                        </m:r>
                      </m:fName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𝛽</m:t>
                        </m:r>
                      </m:e>
                    </m:func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731" y="5599570"/>
                <a:ext cx="2175153" cy="584775"/>
              </a:xfrm>
              <a:prstGeom prst="rect">
                <a:avLst/>
              </a:prstGeom>
              <a:blipFill>
                <a:blip r:embed="rId8"/>
                <a:stretch>
                  <a:fillRect l="-6983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193400" y="1942370"/>
                <a:ext cx="2244231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𝑚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.</m:t>
                    </m:r>
                    <m:r>
                      <m:rPr>
                        <m:nor/>
                      </m:rP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cot</m:t>
                    </m:r>
                    <m: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𝛽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400" y="1942370"/>
                <a:ext cx="2244231" cy="584775"/>
              </a:xfrm>
              <a:prstGeom prst="rect">
                <a:avLst/>
              </a:prstGeom>
              <a:blipFill>
                <a:blip r:embed="rId9"/>
                <a:stretch>
                  <a:fillRect l="-7046" t="-14433" b="-30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210147" y="3198438"/>
                <a:ext cx="2227484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𝑚</m:t>
                    </m:r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.</m:t>
                    </m:r>
                    <m: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𝑐𝑜𝑠</m:t>
                    </m:r>
                    <m:r>
                      <m:rPr>
                        <m:nor/>
                      </m:rP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𝛽</m:t>
                    </m:r>
                  </m:oMath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147" y="3198438"/>
                <a:ext cx="2227484" cy="584775"/>
              </a:xfrm>
              <a:prstGeom prst="rect">
                <a:avLst/>
              </a:prstGeom>
              <a:blipFill>
                <a:blip r:embed="rId10"/>
                <a:stretch>
                  <a:fillRect l="-7104" t="-14433" b="-30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m-thanh-tra-loi-dung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8387500" y="2515155"/>
            <a:ext cx="3505200" cy="2197387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60999" y="2924144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97799" y="1606723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76872" y="5296519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85309" y="2934431"/>
            <a:ext cx="1233055" cy="1256068"/>
          </a:xfrm>
          <a:prstGeom prst="rect">
            <a:avLst/>
          </a:prstGeom>
        </p:spPr>
      </p:pic>
      <p:pic>
        <p:nvPicPr>
          <p:cNvPr id="21" name="q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9456435" y="5286695"/>
            <a:ext cx="1238580" cy="12658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94086F-A506-4987-BF0D-E86C6F1C2A87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3703099" y="1876380"/>
            <a:ext cx="4383341" cy="2796510"/>
          </a:xfrm>
          <a:prstGeom prst="rect">
            <a:avLst/>
          </a:prstGeom>
        </p:spPr>
      </p:pic>
      <p:pic>
        <p:nvPicPr>
          <p:cNvPr id="35" name="Picture 2" descr="Digit 30">
            <a:extLst>
              <a:ext uri="{FF2B5EF4-FFF2-40B4-BE49-F238E27FC236}">
                <a16:creationId xmlns:a16="http://schemas.microsoft.com/office/drawing/2014/main" id="{19323837-2B07-4EDB-A641-D47F0DD09C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167" y="422563"/>
            <a:ext cx="2213054" cy="12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6709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m-thanh-tra-loi-dung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667000" y="1671122"/>
            <a:ext cx="5396346" cy="27093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3182422" y="2587031"/>
            <a:ext cx="4365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 QUÀ MAY MẮN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1" name="q4" descr="OPL20U25GSXzBJYl68kk8uQGfFKzs7yb1M4KJWUiLk6ZEvGF+qCIPSnY57AbBFCvTWID07 2024 T9 CD 06565+K4lPs7H94VUqPe2XwIsfPRnrXQE//QTEXxb8/8N4CNc6FpgZahzpTjFhMzSA7T/nHJa11DE8Ng2TP3iAmRczFlmslSuUNOgUeb6yRvs0=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9304969" y="5410200"/>
            <a:ext cx="1363031" cy="135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2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234220" y="127207"/>
            <a:ext cx="9214473" cy="26779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279497" y="146496"/>
                <a:ext cx="9016903" cy="2648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>
                    <a:tab pos="1727200" algn="ctr"/>
                  </a:tabLst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6: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đo khoảng cách giữa hai vị trí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khi không thể đo trực tiếp, nhóm bạn An đã xác định điểm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A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sử dụng giác kế và thước đo được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vi-VN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m:rPr>
                        <m:nor/>
                      </m:rPr>
                      <a:rPr kumimoji="0" lang="vi-VN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=70°, </m:t>
                    </m:r>
                  </m:oMath>
                </a14:m>
                <a:endPara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>
                    <a:tab pos="1727200" algn="ctr"/>
                  </a:tabLst>
                  <a:defRPr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kumimoji="0" lang="vi-V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=15 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d>
                  </m:oMath>
                </a14:m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Vậy khoảng cách giữa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và </a:t>
                </a:r>
                <a:r>
                  <a:rPr kumimoji="0" lang="vi-V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là: (làm tròn kết quả đến hàng phần mười)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97" y="146496"/>
                <a:ext cx="9016903" cy="2648289"/>
              </a:xfrm>
              <a:prstGeom prst="rect">
                <a:avLst/>
              </a:prstGeom>
              <a:blipFill>
                <a:blip r:embed="rId7"/>
                <a:stretch>
                  <a:fillRect l="-1758" t="-3226" r="-1690" b="-6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115964" y="4818953"/>
                <a:ext cx="2311782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41,2 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964" y="4818953"/>
                <a:ext cx="2311782" cy="584775"/>
              </a:xfrm>
              <a:prstGeom prst="rect">
                <a:avLst/>
              </a:prstGeom>
              <a:blipFill>
                <a:blip r:embed="rId8"/>
                <a:stretch>
                  <a:fillRect l="-6579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4757833" y="5994854"/>
            <a:ext cx="375649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A, B, C đều sai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115964" y="5994854"/>
                <a:ext cx="2320060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14,1 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964" y="5994854"/>
                <a:ext cx="2320060" cy="584775"/>
              </a:xfrm>
              <a:prstGeom prst="rect">
                <a:avLst/>
              </a:prstGeom>
              <a:blipFill>
                <a:blip r:embed="rId9"/>
                <a:stretch>
                  <a:fillRect l="-6545" t="-14433" b="-30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4757833" y="4870525"/>
                <a:ext cx="2060403" cy="58477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B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5,1 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833" y="4870525"/>
                <a:ext cx="2060403" cy="584775"/>
              </a:xfrm>
              <a:prstGeom prst="rect">
                <a:avLst/>
              </a:prstGeom>
              <a:blipFill>
                <a:blip r:embed="rId10"/>
                <a:stretch>
                  <a:fillRect l="-7375" t="-14433" b="-30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m-thanh-tra-loi-dung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8597845" y="2619848"/>
            <a:ext cx="35052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69186" y="3020425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92134" y="5556210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017460" y="5655653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4017460" y="4587936"/>
            <a:ext cx="1233055" cy="1256068"/>
          </a:xfrm>
          <a:prstGeom prst="rect">
            <a:avLst/>
          </a:prstGeom>
        </p:spPr>
      </p:pic>
      <p:pic>
        <p:nvPicPr>
          <p:cNvPr id="21" name="q6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9448693" y="5556210"/>
            <a:ext cx="1219307" cy="13555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A586FB-A5D0-416F-ADDB-5E4522689E48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>
          <a:xfrm>
            <a:off x="1008662" y="2896962"/>
            <a:ext cx="7177177" cy="1599200"/>
          </a:xfrm>
          <a:prstGeom prst="rect">
            <a:avLst/>
          </a:prstGeom>
        </p:spPr>
      </p:pic>
      <p:pic>
        <p:nvPicPr>
          <p:cNvPr id="35" name="Picture 2" descr="Digit 30">
            <a:extLst>
              <a:ext uri="{FF2B5EF4-FFF2-40B4-BE49-F238E27FC236}">
                <a16:creationId xmlns:a16="http://schemas.microsoft.com/office/drawing/2014/main" id="{1C23F425-72DE-452B-B69E-583748E14F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726" y="152450"/>
            <a:ext cx="2213054" cy="12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3549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itl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2285D8A-BE30-39B5-D8AB-0777C4E54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TẬP CUỐI CHƯƠNG IV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4AE04D-14EB-E9B5-2F30-3AB20F513131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Tái hiện lại các kiến thức của chương IV thông qua sơ đồ tư duy của các nhóm đã chuẩn bị trước.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D97799C-37AE-7BAA-4DE9-173F9E76F26E}"/>
              </a:ext>
            </a:extLst>
          </p:cNvPr>
          <p:cNvSpPr/>
          <p:nvPr/>
        </p:nvSpPr>
        <p:spPr>
          <a:xfrm>
            <a:off x="533400" y="1828800"/>
            <a:ext cx="10820400" cy="225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+ Định nghĩa tỉ số lượng giác của góc nhọn.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+ Tỉ số lượng giác của hai góc phụ nhau.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+ Hệ thức về cạnh và góc trong tam giác vuông.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+ Các ứng dụng của tỉ số lượng giác của góc nhọn.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TextBox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D37AFE-3716-217C-52CE-48340B59E346}"/>
              </a:ext>
            </a:extLst>
          </p:cNvPr>
          <p:cNvSpPr txBox="1"/>
          <p:nvPr/>
        </p:nvSpPr>
        <p:spPr>
          <a:xfrm>
            <a:off x="2988418" y="685800"/>
            <a:ext cx="6215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KIẾN THỨC TRỌNG TÂM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53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477837-E78C-B5AB-BA70-8D14C9FB15A0}"/>
              </a:ext>
            </a:extLst>
          </p:cNvPr>
          <p:cNvSpPr txBox="1">
            <a:spLocks/>
          </p:cNvSpPr>
          <p:nvPr/>
        </p:nvSpPr>
        <p:spPr>
          <a:xfrm>
            <a:off x="1002264" y="3242446"/>
            <a:ext cx="3643624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4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 2 </a:t>
            </a:r>
            <a:r>
              <a:rPr kumimoji="0" lang="en-US" sz="24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SGK </a:t>
            </a:r>
            <a:r>
              <a:rPr kumimoji="0" lang="vi-VN" sz="24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92 và khai thác mở rộng toán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Titl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5E2D1F-D5A8-DF3F-14E5-C31F28E27CE9}"/>
              </a:ext>
            </a:extLst>
          </p:cNvPr>
          <p:cNvSpPr txBox="1">
            <a:spLocks/>
          </p:cNvSpPr>
          <p:nvPr/>
        </p:nvSpPr>
        <p:spPr>
          <a:xfrm>
            <a:off x="838200" y="-1914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TẬP CUỐI CHƯƠNG IV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00386F-0B1C-3CF8-7543-0A894299BB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499006"/>
              </p:ext>
            </p:extLst>
          </p:nvPr>
        </p:nvGraphicFramePr>
        <p:xfrm>
          <a:off x="0" y="1552117"/>
          <a:ext cx="123825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114102" imgH="177492" progId="Equation.DSMT4">
                  <p:embed/>
                </p:oleObj>
              </mc:Choice>
              <mc:Fallback>
                <p:oleObj name="Equation" r:id="rId3" imgW="114102" imgH="177492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1700386F-0B1C-3CF8-7543-0A894299BB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2117"/>
                        <a:ext cx="123825" cy="18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D5B7EE-B2A4-9D2C-418B-31ADB16A8A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210303"/>
              </p:ext>
            </p:extLst>
          </p:nvPr>
        </p:nvGraphicFramePr>
        <p:xfrm>
          <a:off x="0" y="1552117"/>
          <a:ext cx="123825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5" imgW="114102" imgH="177492" progId="Equation.DSMT4">
                  <p:embed/>
                </p:oleObj>
              </mc:Choice>
              <mc:Fallback>
                <p:oleObj name="Equation" r:id="rId5" imgW="114102" imgH="177492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0D5B7EE-B2A4-9D2C-418B-31ADB16A8A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2117"/>
                        <a:ext cx="123825" cy="18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1E6440-E43A-5B4B-1B45-4B56E52790BE}"/>
              </a:ext>
            </a:extLst>
          </p:cNvPr>
          <p:cNvSpPr/>
          <p:nvPr/>
        </p:nvSpPr>
        <p:spPr>
          <a:xfrm>
            <a:off x="4884100" y="2308820"/>
            <a:ext cx="2052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BD =2a.sinα</a:t>
            </a:r>
            <a:endParaRPr lang="en-US" altLang="en-US" sz="2800" dirty="0">
              <a:solidFill>
                <a:schemeClr val="bg1"/>
              </a:solidFill>
              <a:latin typeface="Calibri Ligh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8C62672-1CC6-EF17-8249-95271F2667DF}"/>
                  </a:ext>
                </a:extLst>
              </p:cNvPr>
              <p:cNvSpPr/>
              <p:nvPr/>
            </p:nvSpPr>
            <p:spPr>
              <a:xfrm>
                <a:off x="514697" y="371859"/>
                <a:ext cx="6829041" cy="1984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Cho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 thoi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BAD</m:t>
                        </m:r>
                      </m:e>
                    </m:acc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(0°&lt;</m:t>
                    </m:r>
                    <m:r>
                      <m:rPr>
                        <m:nor/>
                      </m:rPr>
                      <a:rPr lang="vi-VN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&lt;90°)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 minh: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BD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</m:func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nor/>
                          </m:rPr>
                          <a:rPr lang="vi-VN" sz="2800" i="1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</m:func>
                  </m:oMath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8C62672-1CC6-EF17-8249-95271F2667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97" y="371859"/>
                <a:ext cx="6829041" cy="1984133"/>
              </a:xfrm>
              <a:prstGeom prst="rect">
                <a:avLst/>
              </a:prstGeom>
              <a:blipFill>
                <a:blip r:embed="rId6"/>
                <a:stretch>
                  <a:fillRect l="-1784" t="-3077" r="-1784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B98013A-308E-D60A-05EB-A0D79B6636B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734610" y="366705"/>
            <a:ext cx="3942693" cy="2297388"/>
          </a:xfrm>
          <a:prstGeom prst="rect">
            <a:avLst/>
          </a:prstGeom>
        </p:spPr>
      </p:pic>
      <p:cxnSp>
        <p:nvCxnSpPr>
          <p:cNvPr id="7" name="Straight Arrow Connector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61DB78-DE7E-0989-B4C1-5F979924D73F}"/>
              </a:ext>
            </a:extLst>
          </p:cNvPr>
          <p:cNvCxnSpPr>
            <a:cxnSpLocks/>
          </p:cNvCxnSpPr>
          <p:nvPr/>
        </p:nvCxnSpPr>
        <p:spPr>
          <a:xfrm flipV="1">
            <a:off x="5910183" y="6015533"/>
            <a:ext cx="0" cy="223726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Rectangl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F36D0E-A40E-92BF-38D9-C8D66AEC0F81}"/>
              </a:ext>
            </a:extLst>
          </p:cNvPr>
          <p:cNvSpPr/>
          <p:nvPr/>
        </p:nvSpPr>
        <p:spPr>
          <a:xfrm>
            <a:off x="3124200" y="6106180"/>
            <a:ext cx="51539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alt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BCD </a:t>
            </a:r>
            <a:r>
              <a:rPr kumimoji="0" lang="vi-VN" altLang="en-US" sz="2800" b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hình thoi</a:t>
            </a:r>
            <a:r>
              <a:rPr kumimoji="0" lang="vi-VN" altLang="en-US" sz="2800" b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 </a:t>
            </a:r>
            <a:r>
              <a:rPr kumimoji="0" lang="vi-VN" alt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ACBD </a:t>
            </a:r>
            <a:r>
              <a:rPr kumimoji="0" lang="vi-VN" altLang="en-US" sz="2800" b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tại </a:t>
            </a:r>
            <a:r>
              <a:rPr kumimoji="0" lang="vi-VN" alt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H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6125E1-500F-A67F-2396-50016C7BABDB}"/>
              </a:ext>
            </a:extLst>
          </p:cNvPr>
          <p:cNvSpPr/>
          <p:nvPr/>
        </p:nvSpPr>
        <p:spPr>
          <a:xfrm>
            <a:off x="4358704" y="5475166"/>
            <a:ext cx="2895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</a:t>
            </a:r>
            <a:r>
              <a:rPr lang="vi-VN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ABH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vuông tại </a:t>
            </a:r>
            <a:r>
              <a:rPr lang="vi-VN" alt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8BC9042-33EA-35DD-0DBF-33F0879F2D51}"/>
                  </a:ext>
                </a:extLst>
              </p:cNvPr>
              <p:cNvSpPr/>
              <p:nvPr/>
            </p:nvSpPr>
            <p:spPr>
              <a:xfrm>
                <a:off x="4125203" y="4746138"/>
                <a:ext cx="2928429" cy="538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BA</m:t>
                              </m:r>
                              <m:r>
                                <m:rPr>
                                  <m:nor/>
                                </m:rPr>
                                <a:rPr kumimoji="0" lang="vi-V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8BC9042-33EA-35DD-0DBF-33F0879F2D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203" y="4746138"/>
                <a:ext cx="2928429" cy="53867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8F1C875-8ECD-D2FC-CBE7-E01B5D699097}"/>
                  </a:ext>
                </a:extLst>
              </p:cNvPr>
              <p:cNvSpPr/>
              <p:nvPr/>
            </p:nvSpPr>
            <p:spPr>
              <a:xfrm>
                <a:off x="1066800" y="3276600"/>
                <a:ext cx="10288936" cy="538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kumimoji="0" lang="en-US" alt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BCD </a:t>
                </a:r>
                <a:r>
                  <a:rPr kumimoji="0" lang="vi-VN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hình thoi</a:t>
                </a:r>
                <a:r>
                  <a:rPr kumimoji="0" lang="vi-VN" alt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Lamsymbol" panose="05010101010101010101" pitchFamily="2" charset="2"/>
                  </a:rPr>
                  <a:t> </a:t>
                </a:r>
                <a:r>
                  <a:rPr kumimoji="0" lang="vi-VN" alt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kumimoji="0" lang="vi-VN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là tia phân giác của góc </a:t>
                </a:r>
                <a:r>
                  <a:rPr kumimoji="0" lang="vi-VN" alt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kumimoji="0" lang="vi-VN" alt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Lamsymbol" panose="05010101010101010101" pitchFamily="2" charset="2"/>
                  </a:rPr>
                  <a:t></a:t>
                </a:r>
                <a:r>
                  <a:rPr kumimoji="0" 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m:rPr>
                        <m:nor/>
                      </m:rPr>
                      <a:rPr kumimoji="0" lang="en-US" sz="2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acc>
                      <m:accPr>
                        <m:chr m:val="̂"/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DAC</m:t>
                        </m:r>
                      </m:e>
                    </m:acc>
                  </m:oMath>
                </a14:m>
                <a:r>
                  <a:rPr kumimoji="0" lang="en-US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kumimoji="0" lang="vi-VN" sz="28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endPara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8F1C875-8ECD-D2FC-CBE7-E01B5D6990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276600"/>
                <a:ext cx="10288936" cy="538674"/>
              </a:xfrm>
              <a:prstGeom prst="rect">
                <a:avLst/>
              </a:prstGeom>
              <a:blipFill>
                <a:blip r:embed="rId9"/>
                <a:stretch>
                  <a:fillRect l="-1185" t="-10227" b="-5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0547738-6B51-3EA9-3741-7D034B3389ED}"/>
                  </a:ext>
                </a:extLst>
              </p:cNvPr>
              <p:cNvSpPr/>
              <p:nvPr/>
            </p:nvSpPr>
            <p:spPr>
              <a:xfrm>
                <a:off x="2056048" y="2895600"/>
                <a:ext cx="716415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alt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là trung điểm của </a:t>
                </a:r>
                <a:r>
                  <a:rPr lang="vi-VN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Lamsymbol" panose="05010101010101010101" pitchFamily="2" charset="2"/>
                  </a:rPr>
                  <a:t></a:t>
                </a:r>
                <a:r>
                  <a:rPr lang="vi-VN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BD </a:t>
                </a:r>
                <a:r>
                  <a:rPr lang="en-US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vi-VN" alt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2.HB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0547738-6B51-3EA9-3741-7D034B3389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048" y="2895600"/>
                <a:ext cx="7164152" cy="523220"/>
              </a:xfrm>
              <a:prstGeom prst="rect">
                <a:avLst/>
              </a:prstGeom>
              <a:blipFill>
                <a:blip r:embed="rId10"/>
                <a:stretch>
                  <a:fillRect t="-1279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33B157-53E8-065A-728F-879D98B113F3}"/>
              </a:ext>
            </a:extLst>
          </p:cNvPr>
          <p:cNvCxnSpPr>
            <a:cxnSpLocks/>
          </p:cNvCxnSpPr>
          <p:nvPr/>
        </p:nvCxnSpPr>
        <p:spPr>
          <a:xfrm flipV="1">
            <a:off x="5833983" y="5329733"/>
            <a:ext cx="0" cy="223726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59372DA-E7D7-3C20-5445-D68BA89DD1E2}"/>
                  </a:ext>
                </a:extLst>
              </p:cNvPr>
              <p:cNvSpPr/>
              <p:nvPr/>
            </p:nvSpPr>
            <p:spPr>
              <a:xfrm>
                <a:off x="3880462" y="4081215"/>
                <a:ext cx="3287503" cy="538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HB</m:t>
                      </m:r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BA</m:t>
                              </m:r>
                              <m:r>
                                <m:rPr>
                                  <m:nor/>
                                </m:rPr>
                                <a:rPr kumimoji="0" lang="vi-V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59372DA-E7D7-3C20-5445-D68BA89DD1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462" y="4081215"/>
                <a:ext cx="3287503" cy="5386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892895-253E-C39C-09AC-A47A190B5FE5}"/>
              </a:ext>
            </a:extLst>
          </p:cNvPr>
          <p:cNvCxnSpPr>
            <a:cxnSpLocks/>
          </p:cNvCxnSpPr>
          <p:nvPr/>
        </p:nvCxnSpPr>
        <p:spPr>
          <a:xfrm flipV="1">
            <a:off x="5791200" y="4648200"/>
            <a:ext cx="0" cy="223726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2F0BC7-54B8-25ED-D277-4AF71D659A15}"/>
              </a:ext>
            </a:extLst>
          </p:cNvPr>
          <p:cNvCxnSpPr>
            <a:cxnSpLocks/>
          </p:cNvCxnSpPr>
          <p:nvPr/>
        </p:nvCxnSpPr>
        <p:spPr>
          <a:xfrm flipV="1">
            <a:off x="5791200" y="3810000"/>
            <a:ext cx="0" cy="223726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C6DC35-3517-6539-28CC-556A6C0DF690}"/>
              </a:ext>
            </a:extLst>
          </p:cNvPr>
          <p:cNvCxnSpPr>
            <a:cxnSpLocks/>
          </p:cNvCxnSpPr>
          <p:nvPr/>
        </p:nvCxnSpPr>
        <p:spPr>
          <a:xfrm flipV="1">
            <a:off x="5791200" y="2819400"/>
            <a:ext cx="0" cy="223726"/>
          </a:xfrm>
          <a:prstGeom prst="straightConnector1">
            <a:avLst/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8098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381E8E-C624-C3DD-BA5F-A21B2B723A9F}"/>
                  </a:ext>
                </a:extLst>
              </p:cNvPr>
              <p:cNvSpPr/>
              <p:nvPr/>
            </p:nvSpPr>
            <p:spPr>
              <a:xfrm>
                <a:off x="608523" y="1777828"/>
                <a:ext cx="6629400" cy="19697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=10 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, 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=40°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có: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BD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</m:oMath>
                  </m:oMathPara>
                </a14:m>
                <a:endPara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BD</m:t>
                      </m:r>
                      <m:r>
                        <m:rPr>
                          <m:nor/>
                        </m:rPr>
                        <a:rPr lang="vi-VN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=2.10.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vi-VN" sz="28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40°</m:t>
                          </m:r>
                        </m:e>
                      </m:func>
                    </m:oMath>
                  </m:oMathPara>
                </a14:m>
                <a:endParaRPr lang="vi-VN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BD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vi-VN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12,9 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vi-VN" sz="2800" i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0381E8E-C624-C3DD-BA5F-A21B2B723A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23" y="1777828"/>
                <a:ext cx="6629400" cy="1969770"/>
              </a:xfrm>
              <a:prstGeom prst="rect">
                <a:avLst/>
              </a:prstGeom>
              <a:blipFill>
                <a:blip r:embed="rId2"/>
                <a:stretch>
                  <a:fillRect l="-1932" t="-3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03BA23-C1B7-C943-495F-DAE33459191A}"/>
                  </a:ext>
                </a:extLst>
              </p:cNvPr>
              <p:cNvSpPr/>
              <p:nvPr/>
            </p:nvSpPr>
            <p:spPr>
              <a:xfrm>
                <a:off x="608523" y="3747598"/>
                <a:ext cx="2753703" cy="1384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AC</m:t>
                      </m:r>
                      <m:r>
                        <m:rPr>
                          <m:nor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</m:oMath>
                  </m:oMathPara>
                </a14:m>
                <a:endParaRPr kumimoji="0" lang="vi-VN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AC</m:t>
                      </m:r>
                      <m:r>
                        <m:rPr>
                          <m:nor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=2.10.</m:t>
                      </m:r>
                      <m:func>
                        <m:func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vi-VN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0°</m:t>
                          </m:r>
                        </m:e>
                      </m:func>
                    </m:oMath>
                  </m:oMathPara>
                </a14:m>
                <a:endPara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AC</m:t>
                      </m:r>
                      <m:r>
                        <m:rPr>
                          <m:nor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≈15,3 </m:t>
                      </m:r>
                      <m:d>
                        <m:d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en-US" sz="2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cm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03BA23-C1B7-C943-495F-DAE3345919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23" y="3747598"/>
                <a:ext cx="2753703" cy="13849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6719F1-CBA7-A990-30D9-B5233F6F2A39}"/>
                  </a:ext>
                </a:extLst>
              </p:cNvPr>
              <p:cNvSpPr/>
              <p:nvPr/>
            </p:nvSpPr>
            <p:spPr>
              <a:xfrm>
                <a:off x="457200" y="5186856"/>
                <a:ext cx="6096000" cy="13298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 tích hình thoi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>
                        <a:solidFill>
                          <a:schemeClr val="bg1"/>
                        </a:solidFill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lang="vi-VN" sz="2800" i="1" dirty="0">
                    <a:solidFill>
                      <a:schemeClr val="bg1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là: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BD</m:t>
                          </m:r>
                          <m:r>
                            <m:rPr>
                              <m:nor/>
                            </m:rPr>
                            <a:rPr lang="vi-VN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vi-VN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AC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vi-VN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≈98,7 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vi-VN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6719F1-CBA7-A990-30D9-B5233F6F2A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186856"/>
                <a:ext cx="6096000" cy="1329851"/>
              </a:xfrm>
              <a:prstGeom prst="rect">
                <a:avLst/>
              </a:prstGeom>
              <a:blipFill>
                <a:blip r:embed="rId4"/>
                <a:stretch>
                  <a:fillRect l="-2000" t="-5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AA6A2C8-C56E-67E5-3910-5D22C2C4C633}"/>
                  </a:ext>
                </a:extLst>
              </p:cNvPr>
              <p:cNvSpPr/>
              <p:nvPr/>
            </p:nvSpPr>
            <p:spPr>
              <a:xfrm>
                <a:off x="608523" y="341293"/>
                <a:ext cx="11056541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c) Với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=10 </m:t>
                    </m:r>
                    <m:d>
                      <m:d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vi-VN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, </m:t>
                    </m:r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=40</m:t>
                    </m:r>
                    <m: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hãy tính diện tích hình thoi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ABCD</m:t>
                    </m:r>
                  </m:oMath>
                </a14:m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chiều cao hình thoi kẻ từ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(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làm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tròn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kết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quả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đến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hàng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phần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mười</a:t>
                </a: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AA6A2C8-C56E-67E5-3910-5D22C2C4C6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23" y="341293"/>
                <a:ext cx="11056541" cy="954107"/>
              </a:xfrm>
              <a:prstGeom prst="rect">
                <a:avLst/>
              </a:prstGeom>
              <a:blipFill>
                <a:blip r:embed="rId5"/>
                <a:stretch>
                  <a:fillRect l="-1158" t="-7006" b="-15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CB2993-70FE-A027-9EE1-7113F5FA9328}"/>
              </a:ext>
            </a:extLst>
          </p:cNvPr>
          <p:cNvSpPr txBox="1"/>
          <p:nvPr/>
        </p:nvSpPr>
        <p:spPr>
          <a:xfrm>
            <a:off x="3930162" y="1254608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337777-B244-549D-BE77-B2A8C3E7A05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553200" y="1945832"/>
            <a:ext cx="5111865" cy="296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2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6983896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soạn, SGK, SBT.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phụ.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vở ghi, bút, sơ đồ tư duy.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nhóm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C99F2B-BB1B-4C53-B473-6B3F65D526AB}"/>
                  </a:ext>
                </a:extLst>
              </p:cNvPr>
              <p:cNvSpPr/>
              <p:nvPr/>
            </p:nvSpPr>
            <p:spPr>
              <a:xfrm>
                <a:off x="914400" y="1606528"/>
                <a:ext cx="9525000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Kẻ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BM</m:t>
                    </m:r>
                    <m:r>
                      <m:rPr>
                        <m:nor/>
                      </m:rP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m:rPr>
                        <m:nor/>
                      </m:rP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AD</m:t>
                    </m:r>
                    <m:r>
                      <m:rPr>
                        <m:nor/>
                      </m:rP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 </m:t>
                    </m:r>
                    <m:d>
                      <m:d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vi-VN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kumimoji="0" lang="vi-VN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m:rPr>
                            <m:nor/>
                          </m:rPr>
                          <a:rPr kumimoji="0" lang="vi-VN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AD</m:t>
                        </m:r>
                      </m:e>
                    </m:d>
                  </m:oMath>
                </a14:m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có: </a:t>
                </a:r>
                <a:endParaRPr kumimoji="0" lang="vi-VN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BM</m:t>
                      </m:r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kumimoji="0" lang="vi-VN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kumimoji="0" lang="vi-VN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kumimoji="0" lang="en-US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</m:oMath>
                  </m:oMathPara>
                </a14:m>
                <a:endParaRPr kumimoji="0" lang="vi-VN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=10.</m:t>
                    </m:r>
                    <m:func>
                      <m:func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nor/>
                          </m:rPr>
                          <a:rPr kumimoji="0" lang="vi-VN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nor/>
                          </m:rPr>
                          <a:rPr kumimoji="0" lang="vi-VN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</m:func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endParaRPr kumimoji="0" lang="vi-VN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≈9,8 </m:t>
                    </m:r>
                    <m:d>
                      <m:d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vi-VN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Vậy chiều cao của hình thoi kẻ từ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khoảng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vi-VN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9,8 </m:t>
                    </m:r>
                    <m:d>
                      <m:dPr>
                        <m:ctrlPr>
                          <a:rPr kumimoji="0" lang="en-US" sz="2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0" lang="vi-VN" sz="28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+mj-lt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e>
                    </m:d>
                  </m:oMath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9C99F2B-BB1B-4C53-B473-6B3F65D526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606528"/>
                <a:ext cx="9525000" cy="2246769"/>
              </a:xfrm>
              <a:prstGeom prst="rect">
                <a:avLst/>
              </a:prstGeom>
              <a:blipFill>
                <a:blip r:embed="rId2"/>
                <a:stretch>
                  <a:fillRect l="-1280" t="-2989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5EF0A4-DB6B-9575-2816-12F0D72CEF56}"/>
                  </a:ext>
                </a:extLst>
              </p:cNvPr>
              <p:cNvSpPr/>
              <p:nvPr/>
            </p:nvSpPr>
            <p:spPr>
              <a:xfrm>
                <a:off x="2677560" y="2009301"/>
                <a:ext cx="1013418" cy="538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BA</m:t>
                          </m:r>
                          <m:r>
                            <m:rPr>
                              <m:nor/>
                            </m:rPr>
                            <a:rPr kumimoji="0" lang="vi-V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</m:acc>
                    </m:oMath>
                  </m:oMathPara>
                </a14:m>
                <a:endPara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65EF0A4-DB6B-9575-2816-12F0D72CEF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560" y="2009301"/>
                <a:ext cx="1013418" cy="5386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C7DE85-2A41-4E0D-D296-2D6297E66A78}"/>
                  </a:ext>
                </a:extLst>
              </p:cNvPr>
              <p:cNvSpPr/>
              <p:nvPr/>
            </p:nvSpPr>
            <p:spPr>
              <a:xfrm>
                <a:off x="745633" y="3974694"/>
                <a:ext cx="5350696" cy="13386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Cách khác tính chiều cao: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BM</m:t>
                      </m:r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kumimoji="0" lang="vi-V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kumimoji="0" lang="vi-V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ABCD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kumimoji="0" lang="vi-V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AB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</a:rPr>
                        <m:t>≈</m:t>
                      </m:r>
                      <m:f>
                        <m:f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vi-V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98,7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vi-V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=9,87</m:t>
                      </m:r>
                      <m:r>
                        <m:rPr>
                          <m:nor/>
                        </m:rPr>
                        <a:rPr kumimoji="0" lang="vi-V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</a:rPr>
                        <m:t> </m:t>
                      </m:r>
                      <m:d>
                        <m:dPr>
                          <m:ctrlPr>
                            <a:rPr kumimoji="0" lang="en-US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kumimoji="0" lang="vi-V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cm</m:t>
                          </m:r>
                        </m:e>
                      </m:d>
                    </m:oMath>
                  </m:oMathPara>
                </a14:m>
                <a:endPara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9C7DE85-2A41-4E0D-D296-2D6297E66A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33" y="3974694"/>
                <a:ext cx="5350696" cy="1338636"/>
              </a:xfrm>
              <a:prstGeom prst="rect">
                <a:avLst/>
              </a:prstGeom>
              <a:blipFill>
                <a:blip r:embed="rId4"/>
                <a:stretch>
                  <a:fillRect l="-2278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BFD94D-E502-31C2-2E36-CB11599B70B9}"/>
              </a:ext>
            </a:extLst>
          </p:cNvPr>
          <p:cNvSpPr/>
          <p:nvPr/>
        </p:nvSpPr>
        <p:spPr>
          <a:xfrm>
            <a:off x="686093" y="5455534"/>
            <a:ext cx="108198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 ý: Trong bài toán này nếu tính chiều cao theo diện tích thì phải làm tròn 2 lần nên kết quả tính chiều cao theo cạnh sẽ chính xác hơn.</a:t>
            </a:r>
            <a:endParaRPr lang="en-US" sz="2800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F9B203-2C30-3938-6D8F-2AE4E096124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364892" y="151885"/>
            <a:ext cx="4640580" cy="306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4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9D0BB0-72CA-8169-DFA4-3760E066C930}"/>
              </a:ext>
            </a:extLst>
          </p:cNvPr>
          <p:cNvSpPr txBox="1">
            <a:spLocks/>
          </p:cNvSpPr>
          <p:nvPr/>
        </p:nvSpPr>
        <p:spPr>
          <a:xfrm>
            <a:off x="494504" y="3221186"/>
            <a:ext cx="4451006" cy="17105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tiễn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nhọn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(Làm bài tập 4 SGK - 92)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5B830B-9236-82EE-92B7-9A731F6DB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40" y="-88181"/>
            <a:ext cx="105165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6493D7-B14B-2F88-B838-88F3C99C03AC}"/>
              </a:ext>
            </a:extLst>
          </p:cNvPr>
          <p:cNvSpPr/>
          <p:nvPr/>
        </p:nvSpPr>
        <p:spPr>
          <a:xfrm>
            <a:off x="30429" y="-7844"/>
            <a:ext cx="12043112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Bài 4 (SGK92).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cù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lao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lệch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Nam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52°.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187 m.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la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lệch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27º,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lệch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Nam –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70° (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42)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Rectangl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C4C4DF-E3A7-797F-0C09-0452E935988C}"/>
              </a:ext>
            </a:extLst>
          </p:cNvPr>
          <p:cNvSpPr/>
          <p:nvPr/>
        </p:nvSpPr>
        <p:spPr>
          <a:xfrm>
            <a:off x="242342" y="4984402"/>
            <a:ext cx="62612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AB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dữ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2F8160-7330-8B2F-2336-CF56F4832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183" y="3784776"/>
            <a:ext cx="4347266" cy="2985247"/>
          </a:xfrm>
          <a:prstGeom prst="rect">
            <a:avLst/>
          </a:prstGeom>
          <a:noFill/>
        </p:spPr>
      </p:pic>
      <p:cxnSp>
        <p:nvCxnSpPr>
          <p:cNvPr id="5" name="Straight Connector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C088C4-F6CD-EE1D-184E-7ABC7088A997}"/>
              </a:ext>
            </a:extLst>
          </p:cNvPr>
          <p:cNvCxnSpPr>
            <a:cxnSpLocks/>
          </p:cNvCxnSpPr>
          <p:nvPr/>
        </p:nvCxnSpPr>
        <p:spPr>
          <a:xfrm>
            <a:off x="10515600" y="4313489"/>
            <a:ext cx="0" cy="201111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6" name="Arc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83BF111-E146-532E-33FD-F855023A7B18}"/>
              </a:ext>
            </a:extLst>
          </p:cNvPr>
          <p:cNvSpPr/>
          <p:nvPr/>
        </p:nvSpPr>
        <p:spPr>
          <a:xfrm>
            <a:off x="10244801" y="5043268"/>
            <a:ext cx="533395" cy="233686"/>
          </a:xfrm>
          <a:prstGeom prst="arc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AEE264-AF27-249C-4E25-E3ED0BF8FD4C}"/>
              </a:ext>
            </a:extLst>
          </p:cNvPr>
          <p:cNvSpPr/>
          <p:nvPr/>
        </p:nvSpPr>
        <p:spPr>
          <a:xfrm>
            <a:off x="10506326" y="4727176"/>
            <a:ext cx="54373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52°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816089-650E-DC47-EB75-8D948C958DF1}"/>
              </a:ext>
            </a:extLst>
          </p:cNvPr>
          <p:cNvCxnSpPr>
            <a:cxnSpLocks/>
          </p:cNvCxnSpPr>
          <p:nvPr/>
        </p:nvCxnSpPr>
        <p:spPr>
          <a:xfrm>
            <a:off x="12053668" y="4405532"/>
            <a:ext cx="0" cy="201111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9" name="Arc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26C4E5-6606-6DA6-B438-176C8AC407DE}"/>
              </a:ext>
            </a:extLst>
          </p:cNvPr>
          <p:cNvSpPr/>
          <p:nvPr/>
        </p:nvSpPr>
        <p:spPr>
          <a:xfrm>
            <a:off x="11519204" y="5562600"/>
            <a:ext cx="534459" cy="76200"/>
          </a:xfrm>
          <a:prstGeom prst="arc">
            <a:avLst/>
          </a:prstGeom>
          <a:noFill/>
          <a:ln w="6350" cap="flat" cmpd="sng" algn="ctr">
            <a:solidFill>
              <a:srgbClr val="00682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rc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D6653F-20BD-E060-0D08-4187CCF05027}"/>
              </a:ext>
            </a:extLst>
          </p:cNvPr>
          <p:cNvSpPr/>
          <p:nvPr/>
        </p:nvSpPr>
        <p:spPr>
          <a:xfrm>
            <a:off x="11568333" y="5638800"/>
            <a:ext cx="499398" cy="76200"/>
          </a:xfrm>
          <a:prstGeom prst="arc">
            <a:avLst/>
          </a:prstGeom>
          <a:noFill/>
          <a:ln w="6350" cap="flat" cmpd="sng" algn="ctr">
            <a:solidFill>
              <a:srgbClr val="00682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BA1C83-C193-FCEE-D4E2-F5A16A62B5B6}"/>
              </a:ext>
            </a:extLst>
          </p:cNvPr>
          <p:cNvSpPr/>
          <p:nvPr/>
        </p:nvSpPr>
        <p:spPr>
          <a:xfrm>
            <a:off x="11619936" y="5021426"/>
            <a:ext cx="52610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27º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8C5C1462-5E97-EB43-8687-DCA65D36C87F}"/>
              </a:ext>
            </a:extLst>
          </p:cNvPr>
          <p:cNvSpPr/>
          <p:nvPr/>
        </p:nvSpPr>
        <p:spPr>
          <a:xfrm>
            <a:off x="11846147" y="5709634"/>
            <a:ext cx="861667" cy="478827"/>
          </a:xfrm>
          <a:prstGeom prst="arc">
            <a:avLst>
              <a:gd name="adj1" fmla="val 10536864"/>
              <a:gd name="adj2" fmla="val 13414785"/>
            </a:avLst>
          </a:prstGeom>
          <a:noFill/>
          <a:ln w="63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961778-6FC5-FB4E-1A29-A115A4F2EE08}"/>
              </a:ext>
            </a:extLst>
          </p:cNvPr>
          <p:cNvSpPr/>
          <p:nvPr/>
        </p:nvSpPr>
        <p:spPr>
          <a:xfrm>
            <a:off x="11519201" y="5411087"/>
            <a:ext cx="620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70°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FFFF00"/>
              </a:highlight>
              <a:uLnTx/>
              <a:uFillTx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1E48C9-72D2-8DB6-4287-DC7813F2530D}"/>
              </a:ext>
            </a:extLst>
          </p:cNvPr>
          <p:cNvCxnSpPr>
            <a:cxnSpLocks/>
          </p:cNvCxnSpPr>
          <p:nvPr/>
        </p:nvCxnSpPr>
        <p:spPr>
          <a:xfrm flipH="1">
            <a:off x="10602373" y="5006913"/>
            <a:ext cx="92795" cy="214568"/>
          </a:xfrm>
          <a:prstGeom prst="line">
            <a:avLst/>
          </a:prstGeom>
          <a:noFill/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547BF0A-D059-F566-A412-D40ACC37BE67}"/>
              </a:ext>
            </a:extLst>
          </p:cNvPr>
          <p:cNvSpPr/>
          <p:nvPr/>
        </p:nvSpPr>
        <p:spPr>
          <a:xfrm>
            <a:off x="10817420" y="5762655"/>
            <a:ext cx="78258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187m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4949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 animBg="1"/>
      <p:bldP spid="11" grpId="0"/>
      <p:bldP spid="12" grpId="0" animBg="1"/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C7EB7C-E3D3-1A5E-26D6-75308B2C780D}"/>
              </a:ext>
            </a:extLst>
          </p:cNvPr>
          <p:cNvSpPr/>
          <p:nvPr/>
        </p:nvSpPr>
        <p:spPr>
          <a:xfrm>
            <a:off x="762000" y="685800"/>
            <a:ext cx="1081981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Số lượng: 8 nhóm (2 - 3 bàn một nhóm).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Thời gian: 8 phút.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Nhóm nào xong trước sẽ được ưu tiên lên bảng trình bày.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Arrow: Right 4" descr="OPL20U25GSXzBJYl68kk8uQGfFKzs7yb1M4KJWUiLk6ZEvGF+qCIPSnY57AbBFCvTWID07 2024 T9 CD 06565+K4lPs7H94VUqPe2XwIsfPRnrXQE//QTEXxb8/8N4CNc6FpgZahzpTjFhMzSA7T/nHJa11DE8Ng2TP3iAmRczFlmslSuUNOgUeb6yRvs0=">
            <a:hlinkClick r:id="rId4" action="ppaction://hlinksldjump"/>
            <a:extLst>
              <a:ext uri="{FF2B5EF4-FFF2-40B4-BE49-F238E27FC236}">
                <a16:creationId xmlns:a16="http://schemas.microsoft.com/office/drawing/2014/main" id="{89AD888B-F001-9A39-9A56-DB04FCFE275E}"/>
              </a:ext>
            </a:extLst>
          </p:cNvPr>
          <p:cNvSpPr/>
          <p:nvPr/>
        </p:nvSpPr>
        <p:spPr>
          <a:xfrm>
            <a:off x="2209800" y="4876800"/>
            <a:ext cx="3124200" cy="1295400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Kẻ đường cao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Arrow: Right 5" descr="OPL20U25GSXzBJYl68kk8uQGfFKzs7yb1M4KJWUiLk6ZEvGF+qCIPSnY57AbBFCvTWID07 2024 T9 CD 06565+K4lPs7H94VUqPe2XwIsfPRnrXQE//QTEXxb8/8N4CNc6FpgZahzpTjFhMzSA7T/nHJa11DE8Ng2TP3iAmRczFlmslSuUNOgUeb6yRvs0=">
            <a:hlinkClick r:id="rId6" action="ppaction://hlinksldjump"/>
            <a:extLst>
              <a:ext uri="{FF2B5EF4-FFF2-40B4-BE49-F238E27FC236}">
                <a16:creationId xmlns:a16="http://schemas.microsoft.com/office/drawing/2014/main" id="{F3648B67-7AD7-DDE3-5738-7812E1E36D3A}"/>
              </a:ext>
            </a:extLst>
          </p:cNvPr>
          <p:cNvSpPr/>
          <p:nvPr/>
        </p:nvSpPr>
        <p:spPr>
          <a:xfrm>
            <a:off x="5889381" y="4908589"/>
            <a:ext cx="3429000" cy="1295400"/>
          </a:xfrm>
          <a:prstGeom prst="rightArrow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Kẻ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đường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cao BP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8'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C6A41BE3-1B16-45D3-6B96-1DFC52BB08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8600" y="2845788"/>
            <a:ext cx="33528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6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453D53-25D1-C8F6-D5ED-7D48689656C6}"/>
                  </a:ext>
                </a:extLst>
              </p:cNvPr>
              <p:cNvSpPr/>
              <p:nvPr/>
            </p:nvSpPr>
            <p:spPr>
              <a:xfrm>
                <a:off x="609599" y="4158417"/>
                <a:ext cx="9601200" cy="2318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=52°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=27°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=70°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ra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=70°−27°=43°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𝐵𝑥</m:t>
                    </m:r>
                    <m:r>
                      <m:rPr>
                        <m:nor/>
                      </m:rPr>
                      <a:rPr lang="en-US" sz="28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//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𝐶𝑦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=180°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𝐶𝐵𝑥</m:t>
                          </m:r>
                        </m:e>
                      </m:acc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=180°−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𝐶𝐵𝑦</m:t>
                          </m:r>
                        </m:e>
                      </m:acc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=180°−70°=110°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=110°−52°=58°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453D53-25D1-C8F6-D5ED-7D4868965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" y="4158417"/>
                <a:ext cx="9601200" cy="2318583"/>
              </a:xfrm>
              <a:prstGeom prst="rect">
                <a:avLst/>
              </a:prstGeom>
              <a:blipFill>
                <a:blip r:embed="rId2"/>
                <a:stretch>
                  <a:fillRect l="-1270" t="-1837" b="-6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7412A5-B549-E566-A6AA-0A73E0C5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19450" y="381000"/>
            <a:ext cx="5543550" cy="352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8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6319207-9E11-D7F4-21A8-D08EE6D13E4D}"/>
                  </a:ext>
                </a:extLst>
              </p:cNvPr>
              <p:cNvSpPr/>
              <p:nvPr/>
            </p:nvSpPr>
            <p:spPr>
              <a:xfrm>
                <a:off x="384315" y="3418342"/>
                <a:ext cx="9601200" cy="3058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Gọi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cao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ABH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ABH</m:t>
                              </m:r>
                            </m:e>
                          </m:acc>
                        </m:e>
                      </m:fun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BH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BH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ABH</m:t>
                                  </m:r>
                                </m:e>
                              </m:acc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func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8°</m:t>
                          </m:r>
                        </m:den>
                      </m:f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ACH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ACH</m:t>
                              </m:r>
                            </m:e>
                          </m:acc>
                        </m:e>
                      </m:fun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CH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ACH</m:t>
                                  </m:r>
                                </m:e>
                              </m:acc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43°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6319207-9E11-D7F4-21A8-D08EE6D13E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15" y="3418342"/>
                <a:ext cx="9601200" cy="3058658"/>
              </a:xfrm>
              <a:prstGeom prst="rect">
                <a:avLst/>
              </a:prstGeom>
              <a:blipFill>
                <a:blip r:embed="rId2"/>
                <a:stretch>
                  <a:fillRect l="-1270" t="-2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205B5E-CE2A-42B7-8FF7-F498D0ACB5E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52800" y="381000"/>
            <a:ext cx="5334000" cy="305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0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3C84A-6953-6200-0842-C7689172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B4D4135-ABCE-A300-6F83-EE7FD49CF861}"/>
                  </a:ext>
                </a:extLst>
              </p:cNvPr>
              <p:cNvSpPr/>
              <p:nvPr/>
            </p:nvSpPr>
            <p:spPr>
              <a:xfrm>
                <a:off x="493644" y="2716740"/>
                <a:ext cx="9601200" cy="37671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Mặt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BH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BC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func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8°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e>
                          </m:func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3°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=187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AH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187</m:t>
                          </m:r>
                        </m:num>
                        <m:den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AH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</m:e>
                              </m:func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8°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AH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e>
                              </m:func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3°</m:t>
                              </m:r>
                            </m:den>
                          </m:f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≈110(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ABH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ABH</m:t>
                              </m:r>
                            </m:e>
                          </m:acc>
                        </m:e>
                      </m:fun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AB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AH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sz="2800" i="1">
                                      <a:solidFill>
                                        <a:schemeClr val="bg1"/>
                                      </a:solidFill>
                                      <a:latin typeface="Times New Roman" panose="020206030504050203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ABH</m:t>
                                  </m:r>
                                </m:e>
                              </m:acc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110</m:t>
                          </m:r>
                        </m:num>
                        <m:den>
                          <m:func>
                            <m:func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func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8°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≈130(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B4D4135-ABCE-A300-6F83-EE7FD49CF8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4" y="2716740"/>
                <a:ext cx="9601200" cy="3767122"/>
              </a:xfrm>
              <a:prstGeom prst="rect">
                <a:avLst/>
              </a:prstGeom>
              <a:blipFill>
                <a:blip r:embed="rId2"/>
                <a:stretch>
                  <a:fillRect l="-1333" t="-1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9F6315-8C44-AE36-D4D5-ACD556F418A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52800" y="304800"/>
            <a:ext cx="4876800" cy="2781300"/>
          </a:xfrm>
          <a:prstGeom prst="rect">
            <a:avLst/>
          </a:prstGeom>
        </p:spPr>
      </p:pic>
      <p:sp>
        <p:nvSpPr>
          <p:cNvPr id="6" name="Arrow: Left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4F3317-AB30-A7DE-4EB5-056CC0734018}"/>
              </a:ext>
            </a:extLst>
          </p:cNvPr>
          <p:cNvSpPr/>
          <p:nvPr/>
        </p:nvSpPr>
        <p:spPr>
          <a:xfrm>
            <a:off x="9982201" y="4800600"/>
            <a:ext cx="1600199" cy="914400"/>
          </a:xfrm>
          <a:prstGeom prst="leftArrow">
            <a:avLst>
              <a:gd name="adj1" fmla="val 54166"/>
              <a:gd name="adj2" fmla="val 53571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Trang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 action="ppaction://hlinksldjump"/>
              </a:rPr>
              <a:t>HĐ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nhóm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rrow: Right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C8223C-049F-6BF6-870E-027646124F0D}"/>
              </a:ext>
            </a:extLst>
          </p:cNvPr>
          <p:cNvSpPr/>
          <p:nvPr/>
        </p:nvSpPr>
        <p:spPr>
          <a:xfrm>
            <a:off x="10363201" y="5715000"/>
            <a:ext cx="1219200" cy="762000"/>
          </a:xfrm>
          <a:prstGeom prst="rightArrow">
            <a:avLst>
              <a:gd name="adj1" fmla="val 70833"/>
              <a:gd name="adj2" fmla="val 50000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 action="ppaction://hlinksldjump"/>
              </a:rPr>
              <a:t>Tổng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kết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1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4C74471-8195-6734-0577-69956F5982F9}"/>
                  </a:ext>
                </a:extLst>
              </p:cNvPr>
              <p:cNvSpPr/>
              <p:nvPr/>
            </p:nvSpPr>
            <p:spPr>
              <a:xfrm>
                <a:off x="609600" y="3733800"/>
                <a:ext cx="9601200" cy="31068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cao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BP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BC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sin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PCB</m:t>
                          </m:r>
                        </m:e>
                      </m:acc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=187.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en-US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in</m:t>
                          </m:r>
                        </m:fName>
                        <m:e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43</m:t>
                          </m:r>
                        </m:e>
                      </m:func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°≈127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,53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i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PBA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BP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2800" i="1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i="1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m:rPr>
                                  <m:nor/>
                                </m:rPr>
                                <a:rPr lang="vi-VN" sz="2800" i="1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BP</m:t>
                              </m:r>
                            </m:e>
                          </m:acc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127,53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m:rPr>
                              <m:nor/>
                            </m:rPr>
                            <a:rPr lang="vi-VN" sz="2800" i="1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11°</m:t>
                          </m:r>
                        </m:den>
                      </m:f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m:rPr>
                          <m:nor/>
                        </m:rPr>
                        <a:rPr lang="vi-VN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13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800" i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4C74471-8195-6734-0577-69956F5982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733800"/>
                <a:ext cx="9601200" cy="3106876"/>
              </a:xfrm>
              <a:prstGeom prst="rect">
                <a:avLst/>
              </a:prstGeom>
              <a:blipFill>
                <a:blip r:embed="rId2"/>
                <a:stretch>
                  <a:fillRect l="-1270" t="-2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0C606B-0F6E-DAA8-244E-0EEFFFA32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1" y="685800"/>
            <a:ext cx="4648200" cy="2817547"/>
          </a:xfrm>
          <a:prstGeom prst="rect">
            <a:avLst/>
          </a:prstGeom>
        </p:spPr>
      </p:pic>
      <p:sp>
        <p:nvSpPr>
          <p:cNvPr id="2" name="Arrow: Left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37C55-7B83-16C3-1214-76055DB4F24E}"/>
              </a:ext>
            </a:extLst>
          </p:cNvPr>
          <p:cNvSpPr/>
          <p:nvPr/>
        </p:nvSpPr>
        <p:spPr>
          <a:xfrm>
            <a:off x="9982201" y="4800600"/>
            <a:ext cx="1600199" cy="914400"/>
          </a:xfrm>
          <a:prstGeom prst="leftArrow">
            <a:avLst>
              <a:gd name="adj1" fmla="val 54166"/>
              <a:gd name="adj2" fmla="val 53571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Trang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 action="ppaction://hlinksldjump"/>
              </a:rPr>
              <a:t>HĐ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nhóm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891403-7DCC-B0EA-27DD-0911253EE42A}"/>
              </a:ext>
            </a:extLst>
          </p:cNvPr>
          <p:cNvSpPr/>
          <p:nvPr/>
        </p:nvSpPr>
        <p:spPr>
          <a:xfrm>
            <a:off x="10363201" y="5715000"/>
            <a:ext cx="1219200" cy="762000"/>
          </a:xfrm>
          <a:prstGeom prst="rightArrow">
            <a:avLst>
              <a:gd name="adj1" fmla="val 70833"/>
              <a:gd name="adj2" fmla="val 50000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 action="ppaction://hlinksldjump"/>
              </a:rPr>
              <a:t>Tổng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kết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9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6216AEC-202E-E765-C5C2-C3EA48C44946}"/>
                  </a:ext>
                </a:extLst>
              </p:cNvPr>
              <p:cNvSpPr/>
              <p:nvPr/>
            </p:nvSpPr>
            <p:spPr>
              <a:xfrm>
                <a:off x="960782" y="3520939"/>
                <a:ext cx="9601200" cy="3639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=52°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=27°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=70°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=70°−27°=43°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nữa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𝐶𝑦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𝐵𝐶𝑦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=180°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𝐶𝐵𝑥</m:t>
                          </m:r>
                        </m:e>
                      </m:acc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=180°−</m:t>
                      </m:r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𝐶𝐵𝑦</m:t>
                          </m:r>
                        </m:e>
                      </m:acc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=180°−70°=110°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𝐴𝐵𝑥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=110°−52°=58°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 khác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0° −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vi-VN" sz="2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0° −43°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vi-VN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47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  <m: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𝐵𝑃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𝑃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58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°−</m:t>
                    </m:r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°=</m:t>
                    </m:r>
                    <m:r>
                      <a:rPr lang="vi-VN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A6216AEC-202E-E765-C5C2-C3EA48C449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82" y="3520939"/>
                <a:ext cx="9601200" cy="3639971"/>
              </a:xfrm>
              <a:prstGeom prst="rect">
                <a:avLst/>
              </a:prstGeom>
              <a:blipFill>
                <a:blip r:embed="rId2"/>
                <a:stretch>
                  <a:fillRect l="-1333" t="-1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4A1DC7-F4C8-DC07-A070-84EDD0047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40003"/>
            <a:ext cx="4648200" cy="2817547"/>
          </a:xfrm>
          <a:prstGeom prst="rect">
            <a:avLst/>
          </a:prstGeom>
        </p:spPr>
      </p:pic>
      <p:sp>
        <p:nvSpPr>
          <p:cNvPr id="2" name="Arrow: Left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F66A02-FF0A-2671-2579-274C7DB74E99}"/>
              </a:ext>
            </a:extLst>
          </p:cNvPr>
          <p:cNvSpPr/>
          <p:nvPr/>
        </p:nvSpPr>
        <p:spPr>
          <a:xfrm>
            <a:off x="9982201" y="4800600"/>
            <a:ext cx="1600199" cy="914400"/>
          </a:xfrm>
          <a:prstGeom prst="leftArrow">
            <a:avLst>
              <a:gd name="adj1" fmla="val 54166"/>
              <a:gd name="adj2" fmla="val 53571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Trang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 action="ppaction://hlinksldjump"/>
              </a:rPr>
              <a:t>HĐ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nhóm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024C61-E27E-88D7-A3F6-24CD54D33B0E}"/>
              </a:ext>
            </a:extLst>
          </p:cNvPr>
          <p:cNvSpPr/>
          <p:nvPr/>
        </p:nvSpPr>
        <p:spPr>
          <a:xfrm>
            <a:off x="10363201" y="5715000"/>
            <a:ext cx="1219200" cy="762000"/>
          </a:xfrm>
          <a:prstGeom prst="rightArrow">
            <a:avLst>
              <a:gd name="adj1" fmla="val 70833"/>
              <a:gd name="adj2" fmla="val 50000"/>
            </a:avLst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 action="ppaction://hlinksldjump"/>
              </a:rPr>
              <a:t>Tổng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kết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20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39EA68-E240-928A-22C9-3C7D02584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40" y="25179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714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CB3839-E835-E1D3-8D11-37E00D78CAF8}"/>
              </a:ext>
            </a:extLst>
          </p:cNvPr>
          <p:cNvSpPr txBox="1"/>
          <p:nvPr/>
        </p:nvSpPr>
        <p:spPr>
          <a:xfrm>
            <a:off x="677884" y="3638848"/>
            <a:ext cx="10204174" cy="2293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Làm các bài tập: Bài 1, bài 3 - SGK 92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marR="0" lvl="0" indent="-2857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bị tiết sau kiểm tra giữa học kỳ 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  <p:sp>
        <p:nvSpPr>
          <p:cNvPr id="10" name="Title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327089-510A-E3E4-FE74-5A507DABC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3" y="1187528"/>
            <a:ext cx="8305800" cy="1325563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BÀI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TẬP CUỐI CHƯƠNG IV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Nhóm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Nhóm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1103243" y="1538351"/>
            <a:ext cx="42094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pt-BR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mật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duy: </a:t>
            </a:r>
          </a:p>
          <a:p>
            <a:pPr lvl="0">
              <a:spcBef>
                <a:spcPts val="1800"/>
              </a:spcBef>
            </a:pP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kiến 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BÀI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TẬP CUỐI CHƯƠNG IV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3" imgW="914400" imgH="233280" progId="Equation.DSMT4">
                  <p:embed/>
                </p:oleObj>
              </mc:Choice>
              <mc:Fallback>
                <p:oleObj name="Equation" r:id="rId3" imgW="914400" imgH="2332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01537D5-D607-073A-BEBF-6FADD0F160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 descr="OPL20U25GSXzBJYl68kk8uQGfFKzs7yb1M4KJWUiLk6ZEvGF+qCIPSnY57AbBFCvTWID07 2024 T9 CD 06565+K4lPs7H94VUqPe2XwIsfPRnrXQE//QTEXxb8/8N4CNc6FpgZahzpTjFhMzSA7T/nHJa11DE8Ng2TP3iAmRczFlmslSuUNOgUeb6yRvs0=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5127406" y="2074126"/>
            <a:ext cx="1643119" cy="1514166"/>
          </a:xfrm>
          <a:prstGeom prst="rect">
            <a:avLst/>
          </a:prstGeom>
        </p:spPr>
      </p:pic>
      <p:pic>
        <p:nvPicPr>
          <p:cNvPr id="5" name="q2" descr="OPL20U25GSXzBJYl68kk8uQGfFKzs7yb1M4KJWUiLk6ZEvGF+qCIPSnY57AbBFCvTWID07 2024 T9 CD 06565+K4lPs7H94VUqPe2XwIsfPRnrXQE//QTEXxb8/8N4CNc6FpgZahzpTjFhMzSA7T/nHJa11DE8Ng2TP3iAmRczFlmslSuUNOgUeb6yRvs0=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8990400" y="2054302"/>
            <a:ext cx="1608640" cy="1514167"/>
          </a:xfrm>
          <a:prstGeom prst="rect">
            <a:avLst/>
          </a:prstGeom>
        </p:spPr>
      </p:pic>
      <p:pic>
        <p:nvPicPr>
          <p:cNvPr id="6" name="q3" descr="OPL20U25GSXzBJYl68kk8uQGfFKzs7yb1M4KJWUiLk6ZEvGF+qCIPSnY57AbBFCvTWID07 2024 T9 CD 06565+K4lPs7H94VUqPe2XwIsfPRnrXQE//QTEXxb8/8N4CNc6FpgZahzpTjFhMzSA7T/nHJa11DE8Ng2TP3iAmRczFlmslSuUNOgUeb6yRvs0=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1364243" y="2106647"/>
            <a:ext cx="1421690" cy="1453040"/>
          </a:xfrm>
          <a:prstGeom prst="rect">
            <a:avLst/>
          </a:prstGeom>
        </p:spPr>
      </p:pic>
      <p:pic>
        <p:nvPicPr>
          <p:cNvPr id="8" name="q5" descr="OPL20U25GSXzBJYl68kk8uQGfFKzs7yb1M4KJWUiLk6ZEvGF+qCIPSnY57AbBFCvTWID07 2024 T9 CD 06565+K4lPs7H94VUqPe2XwIsfPRnrXQE//QTEXxb8/8N4CNc6FpgZahzpTjFhMzSA7T/nHJa11DE8Ng2TP3iAmRczFlmslSuUNOgUeb6yRvs0=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21" y="4506902"/>
            <a:ext cx="1663345" cy="1663345"/>
          </a:xfrm>
          <a:prstGeom prst="rect">
            <a:avLst/>
          </a:prstGeom>
        </p:spPr>
      </p:pic>
      <p:pic>
        <p:nvPicPr>
          <p:cNvPr id="9" name="q6" descr="OPL20U25GSXzBJYl68kk8uQGfFKzs7yb1M4KJWUiLk6ZEvGF+qCIPSnY57AbBFCvTWID07 2024 T9 CD 06565+K4lPs7H94VUqPe2XwIsfPRnrXQE//QTEXxb8/8N4CNc6FpgZahzpTjFhMzSA7T/nHJa11DE8Ng2TP3iAmRczFlmslSuUNOgUeb6yRvs0=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9197165" y="4506238"/>
            <a:ext cx="1459458" cy="1622489"/>
          </a:xfrm>
          <a:prstGeom prst="rect">
            <a:avLst/>
          </a:prstGeom>
        </p:spPr>
      </p:pic>
      <p:sp>
        <p:nvSpPr>
          <p:cNvPr id="10" name="Oval 9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5127406" y="2460732"/>
            <a:ext cx="1421691" cy="90724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Oval 10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9292200" y="4754513"/>
            <a:ext cx="1344141" cy="94903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Oval 1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455515" y="4961404"/>
            <a:ext cx="1333501" cy="9877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1371855" y="2363725"/>
            <a:ext cx="1303630" cy="82950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Oval 14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8990400" y="2363725"/>
            <a:ext cx="1502986" cy="82488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7842" y="2657230"/>
            <a:ext cx="1552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điểm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70127" y="4896862"/>
            <a:ext cx="150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điểm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5659" y="5179194"/>
            <a:ext cx="1333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điểm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24221" y="2434706"/>
            <a:ext cx="1421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điểm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07290" y="2446081"/>
            <a:ext cx="144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điểm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hlinkClick r:id="rId16" action="ppaction://hlinksldjump"/>
          </p:cNvPr>
          <p:cNvSpPr/>
          <p:nvPr/>
        </p:nvSpPr>
        <p:spPr>
          <a:xfrm>
            <a:off x="10567722" y="180656"/>
            <a:ext cx="1371741" cy="27103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BÀI MỚI</a:t>
            </a:r>
          </a:p>
        </p:txBody>
      </p:sp>
      <p:pic>
        <p:nvPicPr>
          <p:cNvPr id="23" name="q4">
            <a:hlinkClick r:id="rId17" action="ppaction://hlinksldjump"/>
            <a:extLst>
              <a:ext uri="{FF2B5EF4-FFF2-40B4-BE49-F238E27FC236}">
                <a16:creationId xmlns:a16="http://schemas.microsoft.com/office/drawing/2014/main" id="{EC8DA3A4-0819-43B0-B299-6B2157A9E6E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5208554" y="4552294"/>
            <a:ext cx="1526969" cy="1512765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F9F95DFD-7B8D-4B08-8305-048E2DFB628D}"/>
              </a:ext>
            </a:extLst>
          </p:cNvPr>
          <p:cNvSpPr/>
          <p:nvPr/>
        </p:nvSpPr>
        <p:spPr>
          <a:xfrm>
            <a:off x="5244628" y="4953893"/>
            <a:ext cx="1408677" cy="88992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8EFB59-E451-4306-925E-8A4065FD5B44}"/>
              </a:ext>
            </a:extLst>
          </p:cNvPr>
          <p:cNvSpPr txBox="1"/>
          <p:nvPr/>
        </p:nvSpPr>
        <p:spPr>
          <a:xfrm>
            <a:off x="5294911" y="5090265"/>
            <a:ext cx="1637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điểm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DD6D31-EC2B-4493-A340-EEB5B8F9CD28}"/>
              </a:ext>
            </a:extLst>
          </p:cNvPr>
          <p:cNvSpPr txBox="1"/>
          <p:nvPr/>
        </p:nvSpPr>
        <p:spPr>
          <a:xfrm>
            <a:off x="1371855" y="3576216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Hộp quà 1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F5BB49-A057-46A9-AE0E-920FE040C8B4}"/>
              </a:ext>
            </a:extLst>
          </p:cNvPr>
          <p:cNvSpPr txBox="1"/>
          <p:nvPr/>
        </p:nvSpPr>
        <p:spPr>
          <a:xfrm>
            <a:off x="5052822" y="3571437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Hộp quà 2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5BB2B6-BC7A-447C-AD1D-7C9E0E13C2F0}"/>
              </a:ext>
            </a:extLst>
          </p:cNvPr>
          <p:cNvSpPr txBox="1"/>
          <p:nvPr/>
        </p:nvSpPr>
        <p:spPr>
          <a:xfrm>
            <a:off x="9005039" y="3536635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Hộp quà 3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AF91B4-711F-4095-92AE-E81F5092BEFD}"/>
              </a:ext>
            </a:extLst>
          </p:cNvPr>
          <p:cNvSpPr txBox="1"/>
          <p:nvPr/>
        </p:nvSpPr>
        <p:spPr>
          <a:xfrm>
            <a:off x="1365350" y="5945831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Hộp quà 4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1FFBC5-568E-4187-95B4-D99CA8A79F86}"/>
              </a:ext>
            </a:extLst>
          </p:cNvPr>
          <p:cNvSpPr txBox="1"/>
          <p:nvPr/>
        </p:nvSpPr>
        <p:spPr>
          <a:xfrm>
            <a:off x="4989685" y="6020290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Hộp quà 5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A2FBC0-4E4B-42FE-9ECA-887B938D66B1}"/>
              </a:ext>
            </a:extLst>
          </p:cNvPr>
          <p:cNvSpPr txBox="1"/>
          <p:nvPr/>
        </p:nvSpPr>
        <p:spPr>
          <a:xfrm>
            <a:off x="9196860" y="6065059"/>
            <a:ext cx="1701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Hộp quà 6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8C80BC-54B0-41FD-9E4A-0DD6FEA4C5C2}"/>
              </a:ext>
            </a:extLst>
          </p:cNvPr>
          <p:cNvSpPr/>
          <p:nvPr/>
        </p:nvSpPr>
        <p:spPr>
          <a:xfrm>
            <a:off x="0" y="685198"/>
            <a:ext cx="12191999" cy="1384995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mỗi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quà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điểm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bí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thời gian 30s c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ác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 các hộp quà để khám phá các điều bí ẩn. 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đúng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phần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quà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Trả lời sai sẽ không được mở quà và nhường quyền trả lời cho bạn khác.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753866-875F-4CA3-AB5C-11BC296A1A17}"/>
              </a:ext>
            </a:extLst>
          </p:cNvPr>
          <p:cNvSpPr txBox="1"/>
          <p:nvPr/>
        </p:nvSpPr>
        <p:spPr>
          <a:xfrm>
            <a:off x="3718701" y="16601"/>
            <a:ext cx="42391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HỘP QUÀ BÍ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21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1" grpId="0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 descr="OPL20U25GSXzBJYl68kk8uQGfFKzs7yb1M4KJWUiLk6ZEvGF+qCIPSnY57AbBFCvTWID07 2024 T9 CD 06565+K4lPs7H94VUqPe2XwIsfPRnrXQE//QTEXxb8/8N4CNc6FpgZahzpTjFhMzSA7T/nHJa11DE8Ng2TP3iAmRczFlmslSuUNOgUeb6yRvs0="/>
          <p:cNvSpPr/>
          <p:nvPr/>
        </p:nvSpPr>
        <p:spPr>
          <a:xfrm>
            <a:off x="652902" y="367768"/>
            <a:ext cx="7183216" cy="11213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 descr="OPL20U25GSXzBJYl68kk8uQGfFKzs7yb1M4KJWUiLk6ZEvGF+qCIPSnY57AbBFCvTWID07 2024 T9 CD 06565+K4lPs7H94VUqPe2XwIsfPRnrXQE//QTEXxb8/8N4CNc6FpgZahzpTjFhMzSA7T/nHJa11DE8Ng2TP3iAmRczFlmslSuUNOgUeb6yRvs0="/>
          <p:cNvSpPr txBox="1"/>
          <p:nvPr/>
        </p:nvSpPr>
        <p:spPr>
          <a:xfrm>
            <a:off x="983438" y="475032"/>
            <a:ext cx="7062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Câu 1.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hình vẽ. Tỉ số  </a:t>
            </a:r>
            <a:r>
              <a:rPr kumimoji="0" lang="vi-VN" altLang="en-US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343945" y="4001733"/>
                <a:ext cx="1676400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𝑡𝑎𝑛</m:t>
                        </m:r>
                      </m:fName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</m:func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4" name="TextBox 3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945" y="4001733"/>
                <a:ext cx="1676400" cy="584775"/>
              </a:xfrm>
              <a:prstGeom prst="rect">
                <a:avLst/>
              </a:prstGeom>
              <a:blipFill>
                <a:blip r:embed="rId8"/>
                <a:stretch>
                  <a:fillRect l="-9058" t="-14433" b="-30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325802" y="5088217"/>
                <a:ext cx="1676400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D.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𝑐𝑜𝑡</m:t>
                        </m:r>
                      </m:fName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</m:func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Box 5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02" y="5088217"/>
                <a:ext cx="1676400" cy="584775"/>
              </a:xfrm>
              <a:prstGeom prst="rect">
                <a:avLst/>
              </a:prstGeom>
              <a:blipFill>
                <a:blip r:embed="rId9"/>
                <a:stretch>
                  <a:fillRect l="-9058" t="-14433" b="-30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317390" y="1878270"/>
                <a:ext cx="1676400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A.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𝑠𝑖𝑛</m:t>
                        </m:r>
                      </m:fName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</m:func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390" y="1878270"/>
                <a:ext cx="1676400" cy="584775"/>
              </a:xfrm>
              <a:prstGeom prst="rect">
                <a:avLst/>
              </a:prstGeom>
              <a:blipFill>
                <a:blip r:embed="rId10"/>
                <a:stretch>
                  <a:fillRect l="-9058" t="-14433" b="-30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/>
              <p:cNvSpPr txBox="1"/>
              <p:nvPr/>
            </p:nvSpPr>
            <p:spPr>
              <a:xfrm>
                <a:off x="1343945" y="2915249"/>
                <a:ext cx="1676400" cy="58477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B.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𝑐𝑜𝑠</m:t>
                        </m:r>
                      </m:fName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𝛼</m:t>
                        </m:r>
                      </m:e>
                    </m:func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945" y="2915249"/>
                <a:ext cx="1676400" cy="584775"/>
              </a:xfrm>
              <a:prstGeom prst="rect">
                <a:avLst/>
              </a:prstGeom>
              <a:blipFill>
                <a:blip r:embed="rId11"/>
                <a:stretch>
                  <a:fillRect l="-9058" t="-14433" b="-30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m-thanh-tra-loi-dung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8981" y="117763"/>
            <a:ext cx="609600" cy="609600"/>
          </a:xfrm>
          <a:prstGeom prst="rect">
            <a:avLst/>
          </a:prstGeom>
        </p:spPr>
      </p:pic>
      <p:pic>
        <p:nvPicPr>
          <p:cNvPr id="11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8981" y="1321087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82054" y="3696562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.mp3" descr="OPL20U25GSXzBJYl68kk8uQGfFKzs7yb1M4KJWUiLk6ZEvGF+qCIPSnY57AbBFCvTWID07 2024 T9 CD 06565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2330" y="2345801"/>
            <a:ext cx="6096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8134914" y="2761210"/>
            <a:ext cx="3505200" cy="2197387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11214" y="3303285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52902" y="1471224"/>
            <a:ext cx="1233055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73586" y="4693772"/>
            <a:ext cx="1233055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10986" y="2702739"/>
            <a:ext cx="1233055" cy="1256068"/>
          </a:xfrm>
          <a:prstGeom prst="rect">
            <a:avLst/>
          </a:prstGeom>
        </p:spPr>
      </p:pic>
      <p:pic>
        <p:nvPicPr>
          <p:cNvPr id="21" name="q3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9429420" y="5550187"/>
            <a:ext cx="1238580" cy="1265892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7751C83-D865-4273-B602-CA57CB1BC9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3825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18" imgW="114102" imgH="177492" progId="Equation.DSMT4">
                  <p:embed/>
                </p:oleObj>
              </mc:Choice>
              <mc:Fallback>
                <p:oleObj name="Equation" r:id="rId18" imgW="114102" imgH="177492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7751C83-D865-4273-B602-CA57CB1BC9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3825" cy="180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AC92031B-110A-4BA3-B602-C79CE0833E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06945" y="2438571"/>
          <a:ext cx="201472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20" imgW="114102" imgH="177492" progId="Equation.DSMT4">
                  <p:embed/>
                </p:oleObj>
              </mc:Choice>
              <mc:Fallback>
                <p:oleObj name="Equation" r:id="rId20" imgW="114102" imgH="177492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AC92031B-110A-4BA3-B602-C79CE0833E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945" y="2438571"/>
                        <a:ext cx="201472" cy="180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6B60A42-9E5D-42CC-90A2-3D6581FA74E2}"/>
                  </a:ext>
                </a:extLst>
              </p:cNvPr>
              <p:cNvSpPr/>
              <p:nvPr/>
            </p:nvSpPr>
            <p:spPr>
              <a:xfrm>
                <a:off x="5410200" y="352270"/>
                <a:ext cx="750526" cy="801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𝐻𝐴</m:t>
                        </m:r>
                      </m:num>
                      <m:den>
                        <m: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𝐻𝐵</m:t>
                        </m:r>
                      </m:den>
                    </m:f>
                  </m:oMath>
                </a14:m>
                <a:r>
                  <a:rPr kumimoji="0" lang="vi-VN" sz="4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6B60A42-9E5D-42CC-90A2-3D6581FA74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352270"/>
                <a:ext cx="750526" cy="8013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48">
            <a:extLst>
              <a:ext uri="{FF2B5EF4-FFF2-40B4-BE49-F238E27FC236}">
                <a16:creationId xmlns:a16="http://schemas.microsoft.com/office/drawing/2014/main" id="{7BD9955D-C54C-4C53-99D1-0BF97F7D9612}"/>
              </a:ext>
            </a:extLst>
          </p:cNvPr>
          <p:cNvPicPr/>
          <p:nvPr/>
        </p:nvPicPr>
        <p:blipFill>
          <a:blip r:embed="rId22"/>
          <a:stretch>
            <a:fillRect/>
          </a:stretch>
        </p:blipFill>
        <p:spPr>
          <a:xfrm>
            <a:off x="3328945" y="1874567"/>
            <a:ext cx="4779414" cy="3250913"/>
          </a:xfrm>
          <a:prstGeom prst="rect">
            <a:avLst/>
          </a:prstGeom>
        </p:spPr>
      </p:pic>
      <p:pic>
        <p:nvPicPr>
          <p:cNvPr id="34" name="Picture 2" descr="Digit 30">
            <a:extLst>
              <a:ext uri="{FF2B5EF4-FFF2-40B4-BE49-F238E27FC236}">
                <a16:creationId xmlns:a16="http://schemas.microsoft.com/office/drawing/2014/main" id="{109B0A9E-DE5E-44CE-9C0B-3D25107C5D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373" y="405549"/>
            <a:ext cx="2213054" cy="121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09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5249</TotalTime>
  <Words>1633</Words>
  <Application>Microsoft Office PowerPoint</Application>
  <PresentationFormat>Widescreen</PresentationFormat>
  <Paragraphs>195</Paragraphs>
  <Slides>31</Slides>
  <Notes>7</Notes>
  <HiddenSlides>0</HiddenSlides>
  <MMClips>25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Agency FB</vt:lpstr>
      <vt:lpstr>Arial</vt:lpstr>
      <vt:lpstr>Calibri</vt:lpstr>
      <vt:lpstr>Calibri Light</vt:lpstr>
      <vt:lpstr>Cambria Math</vt:lpstr>
      <vt:lpstr>Times New Roman</vt:lpstr>
      <vt:lpstr>1_Office Theme</vt:lpstr>
      <vt:lpstr>2_Office Theme</vt:lpstr>
      <vt:lpstr>Equation</vt:lpstr>
      <vt:lpstr>PowerPoint Presentation</vt:lpstr>
      <vt:lpstr>A. THIẾT BỊ DẠY HỌC VÀ HỌC LIỆU</vt:lpstr>
      <vt:lpstr>B. CHÚ THÍCH</vt:lpstr>
      <vt:lpstr>BÀI TẬP CUỐI CHƯƠNG IV</vt:lpstr>
      <vt:lpstr>PowerPoint Presentation</vt:lpstr>
      <vt:lpstr>BÀI TẬP CUỐI CHƯƠNG IV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CUỐI CHƯƠNG IV</vt:lpstr>
      <vt:lpstr>PowerPoint Presentation</vt:lpstr>
      <vt:lpstr> LUYỆN TẬP</vt:lpstr>
      <vt:lpstr>PowerPoint Presentation</vt:lpstr>
      <vt:lpstr>PowerPoint Presentation</vt:lpstr>
      <vt:lpstr>PowerPoint Presentation</vt:lpstr>
      <vt:lpstr> 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Admin</cp:lastModifiedBy>
  <cp:revision>441</cp:revision>
  <dcterms:created xsi:type="dcterms:W3CDTF">2022-08-03T11:07:12Z</dcterms:created>
  <dcterms:modified xsi:type="dcterms:W3CDTF">2024-08-01T23:30:43Z</dcterms:modified>
</cp:coreProperties>
</file>