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615" r:id="rId2"/>
    <p:sldId id="616" r:id="rId3"/>
    <p:sldId id="650" r:id="rId4"/>
    <p:sldId id="618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626" r:id="rId13"/>
    <p:sldId id="627" r:id="rId14"/>
    <p:sldId id="628" r:id="rId15"/>
    <p:sldId id="629" r:id="rId16"/>
    <p:sldId id="630" r:id="rId17"/>
    <p:sldId id="631" r:id="rId18"/>
    <p:sldId id="632" r:id="rId19"/>
    <p:sldId id="633" r:id="rId20"/>
    <p:sldId id="634" r:id="rId21"/>
    <p:sldId id="635" r:id="rId22"/>
    <p:sldId id="636" r:id="rId23"/>
    <p:sldId id="637" r:id="rId24"/>
    <p:sldId id="638" r:id="rId25"/>
    <p:sldId id="639" r:id="rId26"/>
    <p:sldId id="640" r:id="rId27"/>
    <p:sldId id="641" r:id="rId28"/>
    <p:sldId id="642" r:id="rId29"/>
    <p:sldId id="643" r:id="rId30"/>
    <p:sldId id="644" r:id="rId31"/>
    <p:sldId id="645" r:id="rId32"/>
    <p:sldId id="646" r:id="rId33"/>
    <p:sldId id="647" r:id="rId34"/>
    <p:sldId id="648" r:id="rId35"/>
    <p:sldId id="649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8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6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9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5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4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56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4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24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38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4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5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4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7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5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4" y="266706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1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69265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svg"/><Relationship Id="rId7" Type="http://schemas.openxmlformats.org/officeDocument/2006/relationships/image" Target="../media/image5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2.png"/><Relationship Id="rId5" Type="http://schemas.openxmlformats.org/officeDocument/2006/relationships/image" Target="../media/image35.png"/><Relationship Id="rId10" Type="http://schemas.openxmlformats.org/officeDocument/2006/relationships/image" Target="../media/image58.png"/><Relationship Id="rId4" Type="http://schemas.openxmlformats.org/officeDocument/2006/relationships/image" Target="../media/image54.svg"/><Relationship Id="rId9" Type="http://schemas.openxmlformats.org/officeDocument/2006/relationships/image" Target="../media/image57.sv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61.png"/><Relationship Id="rId5" Type="http://schemas.openxmlformats.org/officeDocument/2006/relationships/image" Target="../media/image35.png"/><Relationship Id="rId10" Type="http://schemas.openxmlformats.org/officeDocument/2006/relationships/image" Target="../media/image57.svg"/><Relationship Id="rId4" Type="http://schemas.openxmlformats.org/officeDocument/2006/relationships/image" Target="../media/image54.sv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62.emf"/><Relationship Id="rId5" Type="http://schemas.openxmlformats.org/officeDocument/2006/relationships/image" Target="../media/image35.png"/><Relationship Id="rId10" Type="http://schemas.openxmlformats.org/officeDocument/2006/relationships/image" Target="../media/image57.svg"/><Relationship Id="rId4" Type="http://schemas.openxmlformats.org/officeDocument/2006/relationships/image" Target="../media/image54.sv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62.emf"/><Relationship Id="rId5" Type="http://schemas.openxmlformats.org/officeDocument/2006/relationships/image" Target="../media/image35.png"/><Relationship Id="rId10" Type="http://schemas.openxmlformats.org/officeDocument/2006/relationships/image" Target="../media/image57.svg"/><Relationship Id="rId4" Type="http://schemas.openxmlformats.org/officeDocument/2006/relationships/image" Target="../media/image54.sv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7.sv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76.emf"/><Relationship Id="rId5" Type="http://schemas.openxmlformats.org/officeDocument/2006/relationships/image" Target="../media/image72.png"/><Relationship Id="rId10" Type="http://schemas.openxmlformats.org/officeDocument/2006/relationships/image" Target="../media/image75.svg"/><Relationship Id="rId4" Type="http://schemas.openxmlformats.org/officeDocument/2006/relationships/image" Target="../media/image7.sv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54.sv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79.svg"/><Relationship Id="rId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11.png"/><Relationship Id="rId9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3.png"/><Relationship Id="rId3" Type="http://schemas.openxmlformats.org/officeDocument/2006/relationships/image" Target="../media/image53.png"/><Relationship Id="rId7" Type="http://schemas.openxmlformats.org/officeDocument/2006/relationships/image" Target="../media/image85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.svg"/><Relationship Id="rId5" Type="http://schemas.openxmlformats.org/officeDocument/2006/relationships/image" Target="../media/image35.png"/><Relationship Id="rId10" Type="http://schemas.openxmlformats.org/officeDocument/2006/relationships/image" Target="../media/image2.png"/><Relationship Id="rId4" Type="http://schemas.openxmlformats.org/officeDocument/2006/relationships/image" Target="../media/image54.svg"/><Relationship Id="rId9" Type="http://schemas.openxmlformats.org/officeDocument/2006/relationships/image" Target="../media/image5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87.emf"/><Relationship Id="rId5" Type="http://schemas.openxmlformats.org/officeDocument/2006/relationships/image" Target="../media/image35.png"/><Relationship Id="rId10" Type="http://schemas.openxmlformats.org/officeDocument/2006/relationships/image" Target="../media/image3.svg"/><Relationship Id="rId4" Type="http://schemas.openxmlformats.org/officeDocument/2006/relationships/image" Target="../media/image54.sv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23.png"/><Relationship Id="rId5" Type="http://schemas.openxmlformats.org/officeDocument/2006/relationships/image" Target="../media/image67.png"/><Relationship Id="rId10" Type="http://schemas.openxmlformats.org/officeDocument/2006/relationships/image" Target="../media/image90.png"/><Relationship Id="rId4" Type="http://schemas.openxmlformats.org/officeDocument/2006/relationships/image" Target="../media/image7.sv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92.png"/><Relationship Id="rId4" Type="http://schemas.openxmlformats.org/officeDocument/2006/relationships/image" Target="../media/image7.svg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7.svg"/><Relationship Id="rId7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94.svg"/><Relationship Id="rId10" Type="http://schemas.openxmlformats.org/officeDocument/2006/relationships/image" Target="../media/image96.png"/><Relationship Id="rId4" Type="http://schemas.openxmlformats.org/officeDocument/2006/relationships/image" Target="../media/image93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9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11" Type="http://schemas.openxmlformats.org/officeDocument/2006/relationships/image" Target="../media/image101.png"/><Relationship Id="rId5" Type="http://schemas.openxmlformats.org/officeDocument/2006/relationships/image" Target="../media/image93.png"/><Relationship Id="rId10" Type="http://schemas.openxmlformats.org/officeDocument/2006/relationships/image" Target="../media/image100.png"/><Relationship Id="rId4" Type="http://schemas.openxmlformats.org/officeDocument/2006/relationships/image" Target="../media/image7.svg"/><Relationship Id="rId9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53.pn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54.svg"/><Relationship Id="rId9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13" Type="http://schemas.openxmlformats.org/officeDocument/2006/relationships/image" Target="../media/image87.emf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0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svg"/><Relationship Id="rId11" Type="http://schemas.openxmlformats.org/officeDocument/2006/relationships/image" Target="../media/image45.png"/><Relationship Id="rId5" Type="http://schemas.openxmlformats.org/officeDocument/2006/relationships/image" Target="../media/image109.png"/><Relationship Id="rId10" Type="http://schemas.openxmlformats.org/officeDocument/2006/relationships/image" Target="../media/image46.png"/><Relationship Id="rId4" Type="http://schemas.openxmlformats.org/officeDocument/2006/relationships/image" Target="../media/image108.sv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5.svg"/><Relationship Id="rId7" Type="http://schemas.openxmlformats.org/officeDocument/2006/relationships/image" Target="../media/image34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79968" y="2837079"/>
            <a:ext cx="2438255" cy="3743961"/>
          </a:xfrm>
          <a:prstGeom prst="rect">
            <a:avLst/>
          </a:prstGeom>
        </p:spPr>
      </p:pic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3611563" y="-819159"/>
            <a:ext cx="5349227" cy="810488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64844" y="4360201"/>
            <a:ext cx="2650617" cy="2743200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5813" y="854393"/>
            <a:ext cx="1125992" cy="1165322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896793">
            <a:off x="2128154" y="122038"/>
            <a:ext cx="1016329" cy="1284460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906556">
            <a:off x="257135" y="4411170"/>
            <a:ext cx="1510156" cy="1645947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502840" y="685800"/>
            <a:ext cx="1222585" cy="938056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525000" y="3750545"/>
            <a:ext cx="2192017" cy="2967198"/>
          </a:xfrm>
          <a:prstGeom prst="rect">
            <a:avLst/>
          </a:prstGeom>
        </p:spPr>
      </p:pic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6338CB-A32F-8AF9-4B53-980A7CF240D7}"/>
              </a:ext>
            </a:extLst>
          </p:cNvPr>
          <p:cNvSpPr txBox="1"/>
          <p:nvPr/>
        </p:nvSpPr>
        <p:spPr>
          <a:xfrm>
            <a:off x="2507933" y="2071319"/>
            <a:ext cx="7518400" cy="24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337457126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51" y="81657"/>
            <a:ext cx="845028" cy="830240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559" y="2211277"/>
            <a:ext cx="1355429" cy="914299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90102" y="5835244"/>
            <a:ext cx="1355429" cy="914299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9177" y="-1507452"/>
            <a:ext cx="2523744" cy="2743200"/>
          </a:xfrm>
          <a:prstGeom prst="rect">
            <a:avLst/>
          </a:prstGeom>
        </p:spPr>
      </p:pic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499600" y="799830"/>
            <a:ext cx="2497671" cy="1514213"/>
          </a:xfrm>
          <a:prstGeom prst="rect">
            <a:avLst/>
          </a:prstGeom>
        </p:spPr>
      </p:pic>
      <p:sp>
        <p:nvSpPr>
          <p:cNvPr id="31" name="TextBox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4CD691-A3C5-EF14-E4BF-56398383AB70}"/>
              </a:ext>
            </a:extLst>
          </p:cNvPr>
          <p:cNvSpPr txBox="1"/>
          <p:nvPr/>
        </p:nvSpPr>
        <p:spPr>
          <a:xfrm>
            <a:off x="863600" y="835880"/>
            <a:ext cx="584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cxnSp>
        <p:nvCxnSpPr>
          <p:cNvPr id="43" name="Google Shape;3605;p4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A5776F-0301-C475-1F5F-8DD42D6B3C4F}"/>
              </a:ext>
            </a:extLst>
          </p:cNvPr>
          <p:cNvCxnSpPr>
            <a:cxnSpLocks/>
          </p:cNvCxnSpPr>
          <p:nvPr/>
        </p:nvCxnSpPr>
        <p:spPr>
          <a:xfrm>
            <a:off x="4392823" y="3690143"/>
            <a:ext cx="3778903" cy="0"/>
          </a:xfrm>
          <a:prstGeom prst="straightConnector1">
            <a:avLst/>
          </a:prstGeom>
          <a:noFill/>
          <a:ln w="28575" cap="flat" cmpd="sng">
            <a:solidFill>
              <a:srgbClr val="1D190B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roup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175B5-A052-698B-69B6-EB20D117B3F6}"/>
              </a:ext>
            </a:extLst>
          </p:cNvPr>
          <p:cNvGrpSpPr/>
          <p:nvPr/>
        </p:nvGrpSpPr>
        <p:grpSpPr>
          <a:xfrm>
            <a:off x="3335713" y="3234911"/>
            <a:ext cx="1052003" cy="888745"/>
            <a:chOff x="5031130" y="5827879"/>
            <a:chExt cx="1578004" cy="1333118"/>
          </a:xfrm>
        </p:grpSpPr>
        <p:sp>
          <p:nvSpPr>
            <p:cNvPr id="44" name="Google Shape;3606;p46">
              <a:extLst>
                <a:ext uri="{FF2B5EF4-FFF2-40B4-BE49-F238E27FC236}">
                  <a16:creationId xmlns:a16="http://schemas.microsoft.com/office/drawing/2014/main" id="{1367BEDF-3824-2E9A-D4E6-D921A06DD1B2}"/>
                </a:ext>
              </a:extLst>
            </p:cNvPr>
            <p:cNvSpPr/>
            <p:nvPr/>
          </p:nvSpPr>
          <p:spPr>
            <a:xfrm rot="-5237534">
              <a:off x="5153573" y="5705436"/>
              <a:ext cx="1333118" cy="1578004"/>
            </a:xfrm>
            <a:custGeom>
              <a:avLst/>
              <a:gdLst/>
              <a:ahLst/>
              <a:cxnLst/>
              <a:rect l="l" t="t" r="r" b="b"/>
              <a:pathLst>
                <a:path w="12368" h="12651" extrusionOk="0">
                  <a:moveTo>
                    <a:pt x="11065" y="1"/>
                  </a:moveTo>
                  <a:lnTo>
                    <a:pt x="1" y="568"/>
                  </a:lnTo>
                  <a:lnTo>
                    <a:pt x="968" y="12651"/>
                  </a:lnTo>
                  <a:lnTo>
                    <a:pt x="12367" y="12309"/>
                  </a:lnTo>
                  <a:lnTo>
                    <a:pt x="11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4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987;p39">
              <a:extLst>
                <a:ext uri="{FF2B5EF4-FFF2-40B4-BE49-F238E27FC236}">
                  <a16:creationId xmlns:a16="http://schemas.microsoft.com/office/drawing/2014/main" id="{7ACC064A-FA00-711A-BF42-E4B9DB8782EB}"/>
                </a:ext>
              </a:extLst>
            </p:cNvPr>
            <p:cNvSpPr txBox="1">
              <a:spLocks/>
            </p:cNvSpPr>
            <p:nvPr/>
          </p:nvSpPr>
          <p:spPr>
            <a:xfrm>
              <a:off x="5229658" y="6052672"/>
              <a:ext cx="1158000" cy="9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DM Serif Display"/>
                <a:buNone/>
                <a:defRPr sz="30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630">
                <a:buClr>
                  <a:srgbClr val="1D190B"/>
                </a:buClr>
                <a:defRPr/>
              </a:pPr>
              <a:r>
                <a:rPr lang="en" sz="4000" b="1" kern="0" dirty="0">
                  <a:solidFill>
                    <a:srgbClr val="0E422C">
                      <a:lumMod val="90000"/>
                      <a:lumOff val="10000"/>
                    </a:srgbClr>
                  </a:solidFill>
                  <a:latin typeface="Arial"/>
                </a:rPr>
                <a:t>I</a:t>
              </a:r>
            </a:p>
          </p:txBody>
        </p:sp>
      </p:grpSp>
      <p:grpSp>
        <p:nvGrpSpPr>
          <p:cNvPr id="51" name="Group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0005DC-1271-0230-5077-CE2A18764DBA}"/>
              </a:ext>
            </a:extLst>
          </p:cNvPr>
          <p:cNvGrpSpPr/>
          <p:nvPr/>
        </p:nvGrpSpPr>
        <p:grpSpPr>
          <a:xfrm>
            <a:off x="8196656" y="3210558"/>
            <a:ext cx="938379" cy="868967"/>
            <a:chOff x="7506455" y="5912805"/>
            <a:chExt cx="1407568" cy="1303451"/>
          </a:xfrm>
        </p:grpSpPr>
        <p:sp>
          <p:nvSpPr>
            <p:cNvPr id="46" name="Google Shape;3608;p46">
              <a:extLst>
                <a:ext uri="{FF2B5EF4-FFF2-40B4-BE49-F238E27FC236}">
                  <a16:creationId xmlns:a16="http://schemas.microsoft.com/office/drawing/2014/main" id="{3FB1F81F-DAE0-AEA1-7BB3-9FF71D4E366B}"/>
                </a:ext>
              </a:extLst>
            </p:cNvPr>
            <p:cNvSpPr/>
            <p:nvPr/>
          </p:nvSpPr>
          <p:spPr>
            <a:xfrm>
              <a:off x="7506455" y="5912805"/>
              <a:ext cx="1407568" cy="1303451"/>
            </a:xfrm>
            <a:custGeom>
              <a:avLst/>
              <a:gdLst/>
              <a:ahLst/>
              <a:cxnLst/>
              <a:rect l="l" t="t" r="r" b="b"/>
              <a:pathLst>
                <a:path w="12528" h="10355" extrusionOk="0">
                  <a:moveTo>
                    <a:pt x="192" y="1"/>
                  </a:moveTo>
                  <a:lnTo>
                    <a:pt x="1" y="10355"/>
                  </a:lnTo>
                  <a:lnTo>
                    <a:pt x="12528" y="9972"/>
                  </a:lnTo>
                  <a:lnTo>
                    <a:pt x="10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4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987;p39">
              <a:extLst>
                <a:ext uri="{FF2B5EF4-FFF2-40B4-BE49-F238E27FC236}">
                  <a16:creationId xmlns:a16="http://schemas.microsoft.com/office/drawing/2014/main" id="{69247A92-61EE-32F9-DE19-C7AEDABF4A25}"/>
                </a:ext>
              </a:extLst>
            </p:cNvPr>
            <p:cNvSpPr txBox="1">
              <a:spLocks/>
            </p:cNvSpPr>
            <p:nvPr/>
          </p:nvSpPr>
          <p:spPr>
            <a:xfrm>
              <a:off x="7603725" y="6036691"/>
              <a:ext cx="1158000" cy="9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DM Serif Display"/>
                <a:buNone/>
                <a:defRPr sz="30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630">
                <a:buClr>
                  <a:srgbClr val="1D190B"/>
                </a:buClr>
                <a:defRPr/>
              </a:pPr>
              <a:r>
                <a:rPr lang="en" sz="4000" b="1" kern="0" dirty="0">
                  <a:solidFill>
                    <a:srgbClr val="0E422C">
                      <a:lumMod val="90000"/>
                      <a:lumOff val="10000"/>
                    </a:srgbClr>
                  </a:solidFill>
                  <a:latin typeface="Arial"/>
                </a:rPr>
                <a:t>II</a:t>
              </a:r>
            </a:p>
          </p:txBody>
        </p:sp>
      </p:grpSp>
      <p:sp>
        <p:nvSpPr>
          <p:cNvPr id="68" name="TextBox 6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B4AC18-F429-1826-6F1E-5488FA1A231D}"/>
              </a:ext>
            </a:extLst>
          </p:cNvPr>
          <p:cNvSpPr txBox="1"/>
          <p:nvPr/>
        </p:nvSpPr>
        <p:spPr>
          <a:xfrm>
            <a:off x="1857186" y="4334601"/>
            <a:ext cx="42166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KHOẢNG CÁCH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547B336-AB4B-1C3E-2017-6FD1750394A3}"/>
              </a:ext>
            </a:extLst>
          </p:cNvPr>
          <p:cNvSpPr txBox="1"/>
          <p:nvPr/>
        </p:nvSpPr>
        <p:spPr>
          <a:xfrm>
            <a:off x="6621509" y="4334601"/>
            <a:ext cx="3995543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CHIỀU CAO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0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7235" y="1646779"/>
            <a:ext cx="1267850" cy="855223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42837" y="-1441047"/>
            <a:ext cx="2523744" cy="2743200"/>
          </a:xfrm>
          <a:prstGeom prst="rect">
            <a:avLst/>
          </a:prstGeom>
        </p:spPr>
      </p:pic>
      <p:grpSp>
        <p:nvGrpSpPr>
          <p:cNvPr id="12" name="Group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FA916D-BCE5-0707-C1A2-21C33569F47B}"/>
              </a:ext>
            </a:extLst>
          </p:cNvPr>
          <p:cNvGrpSpPr/>
          <p:nvPr/>
        </p:nvGrpSpPr>
        <p:grpSpPr>
          <a:xfrm>
            <a:off x="2895600" y="2831857"/>
            <a:ext cx="6400800" cy="1689083"/>
            <a:chOff x="4336570" y="5082043"/>
            <a:chExt cx="9601200" cy="2533625"/>
          </a:xfrm>
        </p:grpSpPr>
        <p:sp>
          <p:nvSpPr>
            <p:cNvPr id="47" name="Google Shape;2987;p39">
              <a:extLst>
                <a:ext uri="{FF2B5EF4-FFF2-40B4-BE49-F238E27FC236}">
                  <a16:creationId xmlns:a16="http://schemas.microsoft.com/office/drawing/2014/main" id="{7ACC064A-FA00-711A-BF42-E4B9DB8782EB}"/>
                </a:ext>
              </a:extLst>
            </p:cNvPr>
            <p:cNvSpPr txBox="1">
              <a:spLocks/>
            </p:cNvSpPr>
            <p:nvPr/>
          </p:nvSpPr>
          <p:spPr>
            <a:xfrm>
              <a:off x="8591425" y="5082043"/>
              <a:ext cx="1158000" cy="9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DM Serif Display"/>
                <a:buNone/>
                <a:defRPr sz="30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630">
                <a:buClr>
                  <a:srgbClr val="1D190B"/>
                </a:buClr>
                <a:defRPr/>
              </a:pPr>
              <a:r>
                <a:rPr lang="en" sz="4000" b="1" kern="0" dirty="0">
                  <a:solidFill>
                    <a:srgbClr val="FFFF00"/>
                  </a:solidFill>
                  <a:latin typeface="Arial"/>
                </a:rPr>
                <a:t>I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AB4AC18-F429-1826-6F1E-5488FA1A231D}"/>
                </a:ext>
              </a:extLst>
            </p:cNvPr>
            <p:cNvSpPr txBox="1"/>
            <p:nvPr/>
          </p:nvSpPr>
          <p:spPr>
            <a:xfrm>
              <a:off x="4336570" y="6501901"/>
              <a:ext cx="9601200" cy="1113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LƯỢNG KHOẢNG CÁCH</a:t>
              </a:r>
            </a:p>
          </p:txBody>
        </p:sp>
      </p:grpSp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48190" y="4561824"/>
            <a:ext cx="1267850" cy="855223"/>
          </a:xfrm>
          <a:prstGeom prst="rect">
            <a:avLst/>
          </a:prstGeom>
        </p:spPr>
      </p:pic>
      <p:pic>
        <p:nvPicPr>
          <p:cNvPr id="17" name="Picture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07F08C-6FB5-E0EC-0BDE-24F6634E9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16990" y="4749800"/>
            <a:ext cx="2523744" cy="2743200"/>
          </a:xfrm>
          <a:prstGeom prst="rect">
            <a:avLst/>
          </a:prstGeom>
        </p:spPr>
      </p:pic>
      <p:pic>
        <p:nvPicPr>
          <p:cNvPr id="20" name="Pictur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2EB4AF-2F28-C485-4F54-2006EDFE0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85581" y="4694237"/>
            <a:ext cx="2438255" cy="37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2475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579248" y="1143000"/>
                <a:ext cx="8463152" cy="318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giác kế xác định điểm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BCA</m:t>
                        </m:r>
                      </m:e>
                    </m:acc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48" y="1143000"/>
                <a:ext cx="8463152" cy="3183051"/>
              </a:xfrm>
              <a:prstGeom prst="rect">
                <a:avLst/>
              </a:prstGeom>
              <a:blipFill>
                <a:blip r:embed="rId7"/>
                <a:stretch>
                  <a:fillRect l="-1369" t="-766" r="-1369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101600" y="127000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47662" y="-174798"/>
            <a:ext cx="1889650" cy="760584"/>
          </a:xfrm>
          <a:prstGeom prst="rect">
            <a:avLst/>
          </a:prstGeom>
        </p:spPr>
      </p:pic>
      <p:pic>
        <p:nvPicPr>
          <p:cNvPr id="24" name="Picture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A1775D-8137-2269-DE2A-07D86D8202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480" y="4232245"/>
            <a:ext cx="9447465" cy="2339795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648215" y="2951964"/>
            <a:ext cx="2438255" cy="3743961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A44316-A45E-887C-4D94-0811DEDC52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3578" y="1589355"/>
            <a:ext cx="3257622" cy="3008045"/>
          </a:xfrm>
          <a:prstGeom prst="rect">
            <a:avLst/>
          </a:prstGeom>
        </p:spPr>
      </p:pic>
      <p:pic>
        <p:nvPicPr>
          <p:cNvPr id="19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8A5896-4CC2-31DC-8001-AB7075C5FE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4" y="-66540"/>
            <a:ext cx="1263273" cy="10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87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187833" y="169410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47534" y="3259248"/>
            <a:ext cx="2438255" cy="3743961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93385" y="26816"/>
            <a:ext cx="1889650" cy="7605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/>
              <p:nvPr/>
            </p:nvSpPr>
            <p:spPr>
              <a:xfrm>
                <a:off x="1869460" y="873093"/>
                <a:ext cx="8742801" cy="2546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AutoNum type="alphaLcParenR"/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14:m>
                  <m:oMath xmlns:m="http://schemas.openxmlformats.org/officeDocument/2006/math">
                    <m:r>
                      <a:rPr lang="en-US" sz="2667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667" i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FontTx/>
                  <a:buAutoNum type="alphaLcParenR"/>
                </a:pP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667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60" y="873093"/>
                <a:ext cx="8742801" cy="2546979"/>
              </a:xfrm>
              <a:prstGeom prst="rect">
                <a:avLst/>
              </a:prstGeom>
              <a:blipFill>
                <a:blip r:embed="rId11"/>
                <a:stretch>
                  <a:fillRect l="-1185" r="-1325" b="-5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AF8C61-E6A5-4FD3-1BD8-7A522E1230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7128" y="3670117"/>
            <a:ext cx="9447465" cy="23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08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187833" y="169410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47534" y="3259248"/>
            <a:ext cx="2438255" cy="3743961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93385" y="26816"/>
            <a:ext cx="1889650" cy="760584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DD925B-376D-59E4-54A6-4F6EB73ED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10" y="1971959"/>
            <a:ext cx="5708852" cy="2559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/>
              <p:nvPr/>
            </p:nvSpPr>
            <p:spPr>
              <a:xfrm>
                <a:off x="1726937" y="4754927"/>
                <a:ext cx="8552143" cy="2072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AutoNum type="alphaLcParenR"/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37" y="4754927"/>
                <a:ext cx="8552143" cy="2072619"/>
              </a:xfrm>
              <a:prstGeom prst="rect">
                <a:avLst/>
              </a:prstGeom>
              <a:blipFill>
                <a:blip r:embed="rId12"/>
                <a:stretch>
                  <a:fillRect l="-1140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9B8FBB-FC7F-CBED-F6A3-48416CE2C760}"/>
                  </a:ext>
                </a:extLst>
              </p:cNvPr>
              <p:cNvSpPr txBox="1"/>
              <p:nvPr/>
            </p:nvSpPr>
            <p:spPr>
              <a:xfrm>
                <a:off x="1726937" y="169410"/>
                <a:ext cx="8516815" cy="125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AutoNum type="alphaLcParenR"/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9B8FBB-FC7F-CBED-F6A3-48416CE2C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37" y="169410"/>
                <a:ext cx="8516815" cy="1250022"/>
              </a:xfrm>
              <a:prstGeom prst="rect">
                <a:avLst/>
              </a:prstGeom>
              <a:blipFill>
                <a:blip r:embed="rId13"/>
                <a:stretch>
                  <a:fillRect l="-1145" r="-1360" b="-1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Oval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472695-2929-F17E-67D5-5304D818B41F}"/>
              </a:ext>
            </a:extLst>
          </p:cNvPr>
          <p:cNvSpPr/>
          <p:nvPr/>
        </p:nvSpPr>
        <p:spPr>
          <a:xfrm>
            <a:off x="5516304" y="1149961"/>
            <a:ext cx="1159393" cy="710595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72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187833" y="169410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47534" y="3259248"/>
            <a:ext cx="2438255" cy="3743961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93385" y="26816"/>
            <a:ext cx="1889650" cy="760584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DD925B-376D-59E4-54A6-4F6EB73ED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60" y="2295549"/>
            <a:ext cx="5708852" cy="2559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/>
              <p:nvPr/>
            </p:nvSpPr>
            <p:spPr>
              <a:xfrm>
                <a:off x="1982034" y="5133259"/>
                <a:ext cx="8279566" cy="1350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≈25,26 (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34" y="5133259"/>
                <a:ext cx="8279566" cy="1350306"/>
              </a:xfrm>
              <a:prstGeom prst="rect">
                <a:avLst/>
              </a:prstGeom>
              <a:blipFill>
                <a:blip r:embed="rId12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C9DD2F-949C-23D2-83B3-956E33A60AA5}"/>
                  </a:ext>
                </a:extLst>
              </p:cNvPr>
              <p:cNvSpPr txBox="1"/>
              <p:nvPr/>
            </p:nvSpPr>
            <p:spPr>
              <a:xfrm>
                <a:off x="1798621" y="142787"/>
                <a:ext cx="8123799" cy="196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Font typeface="+mj-lt"/>
                  <a:buAutoNum type="alphaLcParenR" startAt="2"/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C9DD2F-949C-23D2-83B3-956E33A60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21" y="142787"/>
                <a:ext cx="8123799" cy="1960024"/>
              </a:xfrm>
              <a:prstGeom prst="rect">
                <a:avLst/>
              </a:prstGeom>
              <a:blipFill>
                <a:blip r:embed="rId13"/>
                <a:stretch>
                  <a:fillRect l="-1200" r="-1425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Oval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69D56A-C734-76AB-0378-3BDA18AE5EAC}"/>
              </a:ext>
            </a:extLst>
          </p:cNvPr>
          <p:cNvSpPr/>
          <p:nvPr/>
        </p:nvSpPr>
        <p:spPr>
          <a:xfrm>
            <a:off x="5516304" y="1636597"/>
            <a:ext cx="1159393" cy="710595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43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57158" y="4610522"/>
            <a:ext cx="2480006" cy="2566630"/>
          </a:xfrm>
          <a:prstGeom prst="rect">
            <a:avLst/>
          </a:prstGeom>
        </p:spPr>
      </p:pic>
      <p:pic>
        <p:nvPicPr>
          <p:cNvPr id="25" name="Picture 2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0859">
            <a:off x="11010964" y="802461"/>
            <a:ext cx="1355965" cy="352551"/>
          </a:xfrm>
          <a:prstGeom prst="rect">
            <a:avLst/>
          </a:prstGeom>
        </p:spPr>
      </p:pic>
      <p:sp>
        <p:nvSpPr>
          <p:cNvPr id="13" name="Rectangle: Rounded Corners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64FB9A-8E72-0B0B-56B5-452E9FEF2ED4}"/>
              </a:ext>
            </a:extLst>
          </p:cNvPr>
          <p:cNvSpPr/>
          <p:nvPr/>
        </p:nvSpPr>
        <p:spPr>
          <a:xfrm>
            <a:off x="200612" y="80873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/>
              <p:nvPr/>
            </p:nvSpPr>
            <p:spPr>
              <a:xfrm>
                <a:off x="294397" y="787155"/>
                <a:ext cx="7992379" cy="5633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 1990,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Pisa (Italia)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quá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nhằm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Sau 10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2001,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kĩ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sư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AH</m:t>
                    </m:r>
                    <m:r>
                      <m:rPr>
                        <m:nor/>
                      </m:rPr>
                      <a:rPr lang="en-US" sz="2667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31).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chạm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7" y="787155"/>
                <a:ext cx="7992379" cy="5633465"/>
              </a:xfrm>
              <a:prstGeom prst="rect">
                <a:avLst/>
              </a:prstGeom>
              <a:blipFill>
                <a:blip r:embed="rId7"/>
                <a:stretch>
                  <a:fillRect l="-1449" r="-1449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41EFE1-F861-5A6A-655F-85A21BC40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468" y="787155"/>
            <a:ext cx="3167692" cy="5691541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DFEDF3-4476-2D7F-38E4-BDC91AC8DC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617037" y="17236"/>
            <a:ext cx="1159656" cy="9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56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57158" y="4610522"/>
            <a:ext cx="2480006" cy="2566630"/>
          </a:xfrm>
          <a:prstGeom prst="rect">
            <a:avLst/>
          </a:prstGeom>
        </p:spPr>
      </p:pic>
      <p:pic>
        <p:nvPicPr>
          <p:cNvPr id="24" name="Picture 2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2038" y="674489"/>
            <a:ext cx="845028" cy="830240"/>
          </a:xfrm>
          <a:prstGeom prst="rect">
            <a:avLst/>
          </a:prstGeom>
        </p:spPr>
      </p:pic>
      <p:pic>
        <p:nvPicPr>
          <p:cNvPr id="25" name="Picture 2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0859">
            <a:off x="11010964" y="802461"/>
            <a:ext cx="1355965" cy="352551"/>
          </a:xfrm>
          <a:prstGeom prst="rect">
            <a:avLst/>
          </a:prstGeom>
        </p:spPr>
      </p:pic>
      <p:pic>
        <p:nvPicPr>
          <p:cNvPr id="26" name="Picture 2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03483" y="6084578"/>
            <a:ext cx="2044329" cy="702738"/>
          </a:xfrm>
          <a:prstGeom prst="rect">
            <a:avLst/>
          </a:prstGeom>
        </p:spPr>
      </p:pic>
      <p:sp>
        <p:nvSpPr>
          <p:cNvPr id="13" name="Rectangle: Rounded Corners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64FB9A-8E72-0B0B-56B5-452E9FEF2ED4}"/>
              </a:ext>
            </a:extLst>
          </p:cNvPr>
          <p:cNvSpPr/>
          <p:nvPr/>
        </p:nvSpPr>
        <p:spPr>
          <a:xfrm>
            <a:off x="1085599" y="864032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6" name="Pictur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42CDDD-2EB9-9A1C-0D1A-01E758BF3D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72" y="1089609"/>
            <a:ext cx="2805971" cy="400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/>
              <p:nvPr/>
            </p:nvSpPr>
            <p:spPr>
              <a:xfrm>
                <a:off x="1319886" y="2150238"/>
                <a:ext cx="6938610" cy="2657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HB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AH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=45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∙</m:t>
                      </m:r>
                      <m:func>
                        <m:funcPr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≈3,15 (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chạm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3,15 (</m:t>
                    </m:r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86" y="2150238"/>
                <a:ext cx="6938610" cy="2657651"/>
              </a:xfrm>
              <a:prstGeom prst="rect">
                <a:avLst/>
              </a:prstGeom>
              <a:blipFill>
                <a:blip r:embed="rId12"/>
                <a:stretch>
                  <a:fillRect l="-1670" r="-1670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70546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2572" y="127240"/>
            <a:ext cx="993199" cy="924578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6650" y="375403"/>
            <a:ext cx="500079" cy="428250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95638" y="5152312"/>
            <a:ext cx="1664195" cy="1813837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40155" y="221811"/>
            <a:ext cx="1136045" cy="1163683"/>
          </a:xfrm>
          <a:prstGeom prst="rect">
            <a:avLst/>
          </a:prstGeom>
        </p:spPr>
      </p:pic>
      <p:pic>
        <p:nvPicPr>
          <p:cNvPr id="13" name="3D Model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DC2EF6-0321-D2B6-1656-8F118EA92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8322" y="2533769"/>
            <a:ext cx="974950" cy="1642530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403093" y="4505123"/>
            <a:ext cx="2699555" cy="2340177"/>
          </a:xfrm>
          <a:prstGeom prst="rect">
            <a:avLst/>
          </a:prstGeom>
        </p:spPr>
      </p:pic>
      <p:sp>
        <p:nvSpPr>
          <p:cNvPr id="14" name="Rectangle 13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3047999" y="2967335"/>
            <a:ext cx="8456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vi-VN" sz="3200" i="1" dirty="0">
                <a:solidFill>
                  <a:schemeClr val="bg1"/>
                </a:solidFill>
                <a:latin typeface="+mj-lt"/>
              </a:rPr>
              <a:t>Để xác định khoảng cách của hai điểm mà ta không đo được trực tiếp, ta</a:t>
            </a:r>
            <a:r>
              <a:rPr lang="en-US" sz="3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làm như thế nào?</a:t>
            </a:r>
            <a:endParaRPr lang="en-US" sz="3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30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58401" y="4380588"/>
            <a:ext cx="2699555" cy="2340177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460" y="4966542"/>
            <a:ext cx="1664195" cy="1813837"/>
          </a:xfrm>
          <a:prstGeom prst="rect">
            <a:avLst/>
          </a:prstGeom>
        </p:spPr>
      </p:pic>
      <p:pic>
        <p:nvPicPr>
          <p:cNvPr id="20" name="Picture 20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896796" y="17191"/>
            <a:ext cx="909117" cy="950711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5959" y="742285"/>
            <a:ext cx="993199" cy="924578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20037" y="990448"/>
            <a:ext cx="500079" cy="428250"/>
          </a:xfrm>
          <a:prstGeom prst="rect">
            <a:avLst/>
          </a:prstGeom>
        </p:spPr>
      </p:pic>
      <p:sp>
        <p:nvSpPr>
          <p:cNvPr id="12" name="Rectangle 11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1707655" y="1625092"/>
            <a:ext cx="874394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3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 luận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khoảng cách của hai điểm mà ta không đo được trực tiếp, ta sẽ sử dụng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cụ toán học dựng tam giác vuông, sau đó áp dụng các tỉ số lượng giác của góc nhọn để tính toán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9505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" y="11"/>
            <a:ext cx="12179809" cy="6857991"/>
          </a:xfrm>
          <a:prstGeom prst="rect">
            <a:avLst/>
          </a:prstGeom>
        </p:spPr>
      </p:pic>
      <p:sp>
        <p:nvSpPr>
          <p:cNvPr id="8" name="Hộp Văn bản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956791"/>
            <a:ext cx="1218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23"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9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549243" y="4017688"/>
            <a:ext cx="116427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23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GVSB: ……………………….</a:t>
            </a:r>
          </a:p>
          <a:p>
            <a:pPr defTabSz="914423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1:………………………</a:t>
            </a:r>
          </a:p>
          <a:p>
            <a:pPr defTabSz="914423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2………………………</a:t>
            </a:r>
          </a:p>
        </p:txBody>
      </p:sp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3046" y="2616882"/>
            <a:ext cx="121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23"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9 (CÁNH DIỀU )</a:t>
            </a: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1" y="6150105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23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12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3047" y="297220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23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</p:spTree>
    <p:extLst>
      <p:ext uri="{BB962C8B-B14F-4D97-AF65-F5344CB8AC3E}">
        <p14:creationId xmlns:p14="http://schemas.microsoft.com/office/powerpoint/2010/main" val="37750489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9659" y="1946822"/>
            <a:ext cx="1355429" cy="914299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25210" y="5308600"/>
            <a:ext cx="1355429" cy="914299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48901" y="-1460047"/>
            <a:ext cx="2523744" cy="2743200"/>
          </a:xfrm>
          <a:prstGeom prst="rect">
            <a:avLst/>
          </a:prstGeom>
        </p:spPr>
      </p:pic>
      <p:grpSp>
        <p:nvGrpSpPr>
          <p:cNvPr id="12" name="Group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0C5E17-49FB-2CD6-E5D4-4574E1F6D7D5}"/>
              </a:ext>
            </a:extLst>
          </p:cNvPr>
          <p:cNvGrpSpPr/>
          <p:nvPr/>
        </p:nvGrpSpPr>
        <p:grpSpPr>
          <a:xfrm>
            <a:off x="2997200" y="2885306"/>
            <a:ext cx="6197600" cy="1866554"/>
            <a:chOff x="4439201" y="4327958"/>
            <a:chExt cx="9296400" cy="279983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70005DC-1271-0230-5077-CE2A18764DBA}"/>
                </a:ext>
              </a:extLst>
            </p:cNvPr>
            <p:cNvGrpSpPr/>
            <p:nvPr/>
          </p:nvGrpSpPr>
          <p:grpSpPr>
            <a:xfrm>
              <a:off x="8304108" y="4327958"/>
              <a:ext cx="1407568" cy="1303451"/>
              <a:chOff x="7506455" y="5912805"/>
              <a:chExt cx="1407568" cy="1303451"/>
            </a:xfrm>
          </p:grpSpPr>
          <p:sp>
            <p:nvSpPr>
              <p:cNvPr id="46" name="Google Shape;3608;p46">
                <a:extLst>
                  <a:ext uri="{FF2B5EF4-FFF2-40B4-BE49-F238E27FC236}">
                    <a16:creationId xmlns:a16="http://schemas.microsoft.com/office/drawing/2014/main" id="{3FB1F81F-DAE0-AEA1-7BB3-9FF71D4E366B}"/>
                  </a:ext>
                </a:extLst>
              </p:cNvPr>
              <p:cNvSpPr/>
              <p:nvPr/>
            </p:nvSpPr>
            <p:spPr>
              <a:xfrm>
                <a:off x="7506455" y="5912805"/>
                <a:ext cx="1407568" cy="1303451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0355" extrusionOk="0">
                    <a:moveTo>
                      <a:pt x="192" y="1"/>
                    </a:moveTo>
                    <a:lnTo>
                      <a:pt x="1" y="10355"/>
                    </a:lnTo>
                    <a:lnTo>
                      <a:pt x="12528" y="9972"/>
                    </a:lnTo>
                    <a:lnTo>
                      <a:pt x="104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  <a:defRPr/>
                </a:pPr>
                <a:endParaRPr sz="4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987;p39">
                <a:extLst>
                  <a:ext uri="{FF2B5EF4-FFF2-40B4-BE49-F238E27FC236}">
                    <a16:creationId xmlns:a16="http://schemas.microsoft.com/office/drawing/2014/main" id="{69247A92-61EE-32F9-DE19-C7AEDABF4A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3725" y="6036691"/>
                <a:ext cx="1158000" cy="9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DM Serif Display"/>
                  <a:buNone/>
                  <a:defRPr sz="3000" b="0" i="0" u="none" strike="noStrike" cap="none">
                    <a:solidFill>
                      <a:schemeClr val="dk1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609630">
                  <a:buClr>
                    <a:srgbClr val="1D190B"/>
                  </a:buClr>
                  <a:defRPr/>
                </a:pPr>
                <a:r>
                  <a:rPr lang="en" sz="4000" b="1" kern="0" dirty="0">
                    <a:solidFill>
                      <a:srgbClr val="FFFF00"/>
                    </a:solidFill>
                    <a:latin typeface="Arial"/>
                  </a:rPr>
                  <a:t>II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47B336-AB4B-1C3E-2017-6FD1750394A3}"/>
                </a:ext>
              </a:extLst>
            </p:cNvPr>
            <p:cNvSpPr txBox="1"/>
            <p:nvPr/>
          </p:nvSpPr>
          <p:spPr>
            <a:xfrm>
              <a:off x="4439201" y="6014023"/>
              <a:ext cx="9296400" cy="1113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LƯỢNG CHIỀU CAO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27A1C4-FC32-47A6-7E54-A4EA091DA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1116" y="4785291"/>
            <a:ext cx="25237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5452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711200" y="1202707"/>
                <a:ext cx="7630320" cy="4583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 tam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endPara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36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36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36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202707"/>
                <a:ext cx="7630320" cy="4583114"/>
              </a:xfrm>
              <a:prstGeom prst="rect">
                <a:avLst/>
              </a:prstGeom>
              <a:blipFill>
                <a:blip r:embed="rId7"/>
                <a:stretch>
                  <a:fillRect l="-2478" r="-2478" b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200612" y="381571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47662" y="-174798"/>
            <a:ext cx="1889650" cy="760584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532373" y="2932859"/>
            <a:ext cx="2438255" cy="3743961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CF8262-F915-4658-45CC-DCFEB6AAEB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2567" y="1646702"/>
            <a:ext cx="3502108" cy="3743885"/>
          </a:xfrm>
          <a:prstGeom prst="rect">
            <a:avLst/>
          </a:prstGeom>
        </p:spPr>
      </p:pic>
      <p:pic>
        <p:nvPicPr>
          <p:cNvPr id="18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F22543-4B65-E40A-3C05-9DEB8B49F9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44" y="-149398"/>
            <a:ext cx="1388205" cy="13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6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792352" y="928331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04237" y="6320481"/>
            <a:ext cx="1889650" cy="760584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363959" y="3404701"/>
            <a:ext cx="2438255" cy="3743961"/>
          </a:xfrm>
          <a:prstGeom prst="rect">
            <a:avLst/>
          </a:prstGeom>
        </p:spPr>
      </p:pic>
      <p:pic>
        <p:nvPicPr>
          <p:cNvPr id="18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CBCB27-0F78-1BE7-26B8-F6593A247F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91" y="1699262"/>
            <a:ext cx="3509319" cy="3410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A3B3D4-36C7-8FC7-957D-9FD25DBD55C7}"/>
                  </a:ext>
                </a:extLst>
              </p:cNvPr>
              <p:cNvSpPr txBox="1"/>
              <p:nvPr/>
            </p:nvSpPr>
            <p:spPr>
              <a:xfrm>
                <a:off x="1251448" y="1948400"/>
                <a:ext cx="7079752" cy="2780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nên: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OB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667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667" i="1" dirty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AOB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≈81,04 (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81,04+13,81=94,85 (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A3B3D4-36C7-8FC7-957D-9FD25DBD5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48" y="1948400"/>
                <a:ext cx="7079752" cy="2780889"/>
              </a:xfrm>
              <a:prstGeom prst="rect">
                <a:avLst/>
              </a:prstGeom>
              <a:blipFill>
                <a:blip r:embed="rId12"/>
                <a:stretch>
                  <a:fillRect l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93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57158" y="4610522"/>
            <a:ext cx="2480006" cy="2566630"/>
          </a:xfrm>
          <a:prstGeom prst="rect">
            <a:avLst/>
          </a:prstGeom>
        </p:spPr>
      </p:pic>
      <p:pic>
        <p:nvPicPr>
          <p:cNvPr id="25" name="Picture 2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0859">
            <a:off x="11010964" y="802461"/>
            <a:ext cx="1355965" cy="352551"/>
          </a:xfrm>
          <a:prstGeom prst="rect">
            <a:avLst/>
          </a:prstGeom>
        </p:spPr>
      </p:pic>
      <p:pic>
        <p:nvPicPr>
          <p:cNvPr id="26" name="Picture 2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3483" y="6241185"/>
            <a:ext cx="2044329" cy="702738"/>
          </a:xfrm>
          <a:prstGeom prst="rect">
            <a:avLst/>
          </a:prstGeom>
        </p:spPr>
      </p:pic>
      <p:sp>
        <p:nvSpPr>
          <p:cNvPr id="13" name="Rectangle: Rounded Corners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64FB9A-8E72-0B0B-56B5-452E9FEF2ED4}"/>
              </a:ext>
            </a:extLst>
          </p:cNvPr>
          <p:cNvSpPr/>
          <p:nvPr/>
        </p:nvSpPr>
        <p:spPr>
          <a:xfrm>
            <a:off x="204520" y="130621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/>
              <p:nvPr/>
            </p:nvSpPr>
            <p:spPr>
              <a:xfrm>
                <a:off x="631488" y="1236498"/>
                <a:ext cx="5232354" cy="5017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Eiffel (ở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Paris,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Sau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34.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Eiffel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8" y="1236498"/>
                <a:ext cx="5232354" cy="5017784"/>
              </a:xfrm>
              <a:prstGeom prst="rect">
                <a:avLst/>
              </a:prstGeom>
              <a:blipFill>
                <a:blip r:embed="rId9"/>
                <a:stretch>
                  <a:fillRect l="-2214" r="-2214" b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D2CAC3F-82B3-F15C-2ECB-18815D0F0C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8640" y="1340804"/>
            <a:ext cx="5103141" cy="3358196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D3D88A-7AEF-F9D3-6894-CD2E510D9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44" y="-149398"/>
            <a:ext cx="1388205" cy="13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5402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57158" y="4610522"/>
            <a:ext cx="2480006" cy="2566630"/>
          </a:xfrm>
          <a:prstGeom prst="rect">
            <a:avLst/>
          </a:prstGeom>
        </p:spPr>
      </p:pic>
      <p:pic>
        <p:nvPicPr>
          <p:cNvPr id="25" name="Picture 2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0859">
            <a:off x="11010964" y="802461"/>
            <a:ext cx="1355965" cy="352551"/>
          </a:xfrm>
          <a:prstGeom prst="rect">
            <a:avLst/>
          </a:prstGeom>
        </p:spPr>
      </p:pic>
      <p:pic>
        <p:nvPicPr>
          <p:cNvPr id="26" name="Picture 2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3483" y="6084578"/>
            <a:ext cx="2044329" cy="702738"/>
          </a:xfrm>
          <a:prstGeom prst="rect">
            <a:avLst/>
          </a:prstGeom>
        </p:spPr>
      </p:pic>
      <p:sp>
        <p:nvSpPr>
          <p:cNvPr id="13" name="Rectangle: Rounded Corners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64FB9A-8E72-0B0B-56B5-452E9FEF2ED4}"/>
              </a:ext>
            </a:extLst>
          </p:cNvPr>
          <p:cNvSpPr/>
          <p:nvPr/>
        </p:nvSpPr>
        <p:spPr>
          <a:xfrm>
            <a:off x="129411" y="127168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/>
              <p:nvPr/>
            </p:nvSpPr>
            <p:spPr>
              <a:xfrm>
                <a:off x="812801" y="1251214"/>
                <a:ext cx="7984011" cy="4745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DAC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DAC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</m:oMath>
                  </m:oMathPara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DBC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C</m:t>
                    </m:r>
                    <m:r>
                      <a:rPr lang="vi-VN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. 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DBC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. 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75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nên:</a:t>
                </a:r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 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vi-VN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vi-VN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func>
                          <m:r>
                            <m:rPr>
                              <m:nor/>
                            </m:rPr>
                            <a:rPr lang="en-US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vi-VN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vi-VN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h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667" i="1">
                            <a:solidFill>
                              <a:schemeClr val="bg1"/>
                            </a:solidFill>
                            <a:latin typeface="+mj-lt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667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vi-VN" sz="2667" i="1">
                                <a:solidFill>
                                  <a:schemeClr val="bg1"/>
                                </a:solidFill>
                                <a:latin typeface="+mj-lt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667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vi-VN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vi-VN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∘</m:t>
                                </m:r>
                              </m:sup>
                            </m:sSup>
                          </m:e>
                        </m:func>
                        <m:r>
                          <m:rPr>
                            <m:nor/>
                          </m:rPr>
                          <a:rPr lang="vi-VN" sz="2667" i="1">
                            <a:solidFill>
                              <a:schemeClr val="bg1"/>
                            </a:solidFill>
                            <a:latin typeface="+mj-lt"/>
                          </a:rPr>
                          <m:t>−</m:t>
                        </m:r>
                        <m:func>
                          <m:funcPr>
                            <m:ctrlPr>
                              <a:rPr lang="en-US" sz="2667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vi-VN" sz="2667" i="1">
                                <a:solidFill>
                                  <a:schemeClr val="bg1"/>
                                </a:solidFill>
                                <a:latin typeface="+mj-lt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667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vi-VN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vi-VN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∘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≈326 </m:t>
                    </m:r>
                    <m:d>
                      <m:d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667" i="1">
                            <a:solidFill>
                              <a:schemeClr val="bg1"/>
                            </a:solidFill>
                            <a:latin typeface="+mj-lt"/>
                          </a:rPr>
                          <m:t>m</m:t>
                        </m:r>
                      </m:e>
                    </m:d>
                  </m:oMath>
                </a14:m>
                <a:endParaRPr lang="en-US" sz="2667" i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tháp có độ cao khoảng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26 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1" y="1251214"/>
                <a:ext cx="7984011" cy="4745530"/>
              </a:xfrm>
              <a:prstGeom prst="rect">
                <a:avLst/>
              </a:prstGeom>
              <a:blipFill>
                <a:blip r:embed="rId9"/>
                <a:stretch>
                  <a:fillRect l="-1450" t="-385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234D96-D40B-B6D8-02D4-119868C975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503" y="994104"/>
            <a:ext cx="2583331" cy="4473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080106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9" y="1295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30" y="2718260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F1C660-CF9F-C373-48E9-7792C4124EBF}"/>
              </a:ext>
            </a:extLst>
          </p:cNvPr>
          <p:cNvSpPr txBox="1"/>
          <p:nvPr/>
        </p:nvSpPr>
        <p:spPr>
          <a:xfrm>
            <a:off x="2944259" y="2694957"/>
            <a:ext cx="1785143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914446">
              <a:defRPr/>
            </a:pPr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endParaRPr lang="en-US" sz="3734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599079" y="4327536"/>
            <a:ext cx="2650617" cy="2743200"/>
          </a:xfrm>
          <a:prstGeom prst="rect">
            <a:avLst/>
          </a:prstGeom>
        </p:spPr>
      </p:pic>
      <p:pic>
        <p:nvPicPr>
          <p:cNvPr id="28" name="Picture 2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1403855" y="11032"/>
            <a:ext cx="1355965" cy="352551"/>
          </a:xfrm>
          <a:prstGeom prst="rect">
            <a:avLst/>
          </a:prstGeom>
        </p:spPr>
      </p:pic>
      <p:pic>
        <p:nvPicPr>
          <p:cNvPr id="29" name="Picture 2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44695" y="5934107"/>
            <a:ext cx="845028" cy="830240"/>
          </a:xfrm>
          <a:prstGeom prst="rect">
            <a:avLst/>
          </a:prstGeom>
        </p:spPr>
      </p:pic>
      <p:sp>
        <p:nvSpPr>
          <p:cNvPr id="17" name="Rectangle: Rounded Corners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DF7EC8-D4A4-9AA2-61A7-8EC45A119A7D}"/>
              </a:ext>
            </a:extLst>
          </p:cNvPr>
          <p:cNvSpPr/>
          <p:nvPr/>
        </p:nvSpPr>
        <p:spPr>
          <a:xfrm>
            <a:off x="4787900" y="375241"/>
            <a:ext cx="2616200" cy="8086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9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10417D-CC9C-A923-1820-646CC5AE244B}"/>
                  </a:ext>
                </a:extLst>
              </p:cNvPr>
              <p:cNvSpPr txBox="1"/>
              <p:nvPr/>
            </p:nvSpPr>
            <p:spPr>
              <a:xfrm>
                <a:off x="349136" y="1298953"/>
                <a:ext cx="11637818" cy="1323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29b 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10417D-CC9C-A923-1820-646CC5AE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6" y="1298953"/>
                <a:ext cx="11637818" cy="1323696"/>
              </a:xfrm>
              <a:prstGeom prst="rect">
                <a:avLst/>
              </a:prstGeom>
              <a:blipFill>
                <a:blip r:embed="rId8"/>
                <a:stretch>
                  <a:fillRect l="-995" r="-995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AF280E-6B4A-C28B-B216-F38BA7929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564" y="2560975"/>
            <a:ext cx="7198093" cy="347368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59C3D2-18DC-0A6F-247E-FC90E39601D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243584" y="30563"/>
            <a:ext cx="1468616" cy="14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624551">
            <a:off x="11403855" y="11032"/>
            <a:ext cx="1355965" cy="352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Picture 2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3308" y="5718961"/>
            <a:ext cx="845028" cy="83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21472E-2CD1-6430-616B-B330A974D4DC}"/>
                  </a:ext>
                </a:extLst>
              </p:cNvPr>
              <p:cNvSpPr txBox="1"/>
              <p:nvPr/>
            </p:nvSpPr>
            <p:spPr>
              <a:xfrm>
                <a:off x="1735328" y="1921728"/>
                <a:ext cx="5383251" cy="301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+mj-lt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solidFill>
                      <a:schemeClr val="bg1"/>
                    </a:solidFill>
                    <a:latin typeface="+mj-lt"/>
                  </a:rPr>
                  <a:t>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C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+mj-lt"/>
                  </a:rPr>
                  <a:t>, có:</a:t>
                </a:r>
                <a:endParaRPr lang="en-US" sz="2667" dirty="0">
                  <a:solidFill>
                    <a:schemeClr val="bg1"/>
                  </a:solidFill>
                  <a:latin typeface="+mj-lt"/>
                </a:endParaRPr>
              </a:p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0°</m:t>
                          </m:r>
                        </m:e>
                      </m:func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func>
                            <m:func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2667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vi-VN" sz="2667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667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0°</m:t>
                              </m:r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≈321,62 </m:t>
                      </m:r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21472E-2CD1-6430-616B-B330A974D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28" y="1921728"/>
                <a:ext cx="5383251" cy="3018519"/>
              </a:xfrm>
              <a:prstGeom prst="rect">
                <a:avLst/>
              </a:prstGeom>
              <a:blipFill>
                <a:blip r:embed="rId7"/>
                <a:stretch>
                  <a:fillRect l="-2152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0FBF00-5F17-1A5F-5C40-8F1BFA9750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67" y="2124756"/>
            <a:ext cx="3686812" cy="2536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Speech Bubble: Oval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02827C-5A35-3960-D857-034EA5B7EC33}"/>
              </a:ext>
            </a:extLst>
          </p:cNvPr>
          <p:cNvSpPr/>
          <p:nvPr/>
        </p:nvSpPr>
        <p:spPr>
          <a:xfrm>
            <a:off x="5308600" y="668481"/>
            <a:ext cx="1574800" cy="9652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599079" y="4327536"/>
            <a:ext cx="2650617" cy="2743200"/>
          </a:xfrm>
          <a:prstGeom prst="rect">
            <a:avLst/>
          </a:prstGeom>
        </p:spPr>
      </p:pic>
      <p:pic>
        <p:nvPicPr>
          <p:cNvPr id="28" name="Picture 2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624551">
            <a:off x="10340186" y="388984"/>
            <a:ext cx="1355965" cy="352551"/>
          </a:xfrm>
          <a:prstGeom prst="rect">
            <a:avLst/>
          </a:prstGeom>
        </p:spPr>
      </p:pic>
      <p:pic>
        <p:nvPicPr>
          <p:cNvPr id="29" name="Picture 2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44695" y="5934107"/>
            <a:ext cx="845028" cy="830240"/>
          </a:xfrm>
          <a:prstGeom prst="rect">
            <a:avLst/>
          </a:prstGeom>
        </p:spPr>
      </p:pic>
      <p:sp>
        <p:nvSpPr>
          <p:cNvPr id="17" name="Rectangle: Rounded Corners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DF7EC8-D4A4-9AA2-61A7-8EC45A119A7D}"/>
              </a:ext>
            </a:extLst>
          </p:cNvPr>
          <p:cNvSpPr/>
          <p:nvPr/>
        </p:nvSpPr>
        <p:spPr>
          <a:xfrm>
            <a:off x="4787900" y="352776"/>
            <a:ext cx="2616200" cy="8086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9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10417D-CC9C-A923-1820-646CC5AE244B}"/>
                  </a:ext>
                </a:extLst>
              </p:cNvPr>
              <p:cNvSpPr txBox="1"/>
              <p:nvPr/>
            </p:nvSpPr>
            <p:spPr>
              <a:xfrm>
                <a:off x="1785524" y="1372594"/>
                <a:ext cx="8620952" cy="188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thép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=23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33)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10417D-CC9C-A923-1820-646CC5AE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24" y="1372594"/>
                <a:ext cx="8620952" cy="1880130"/>
              </a:xfrm>
              <a:prstGeom prst="rect">
                <a:avLst/>
              </a:prstGeom>
              <a:blipFill>
                <a:blip r:embed="rId9"/>
                <a:stretch>
                  <a:fillRect l="-1344" r="-1344" b="-7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9F7BE5-AE51-2AC9-5633-A083729AD6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9460" y="3614654"/>
            <a:ext cx="4293081" cy="1900217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ED7233-0CF5-5F5E-7D7E-DBDA3FF4B3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24" y="-182943"/>
            <a:ext cx="1618260" cy="16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129" y="4983469"/>
            <a:ext cx="1945014" cy="2012951"/>
          </a:xfrm>
          <a:prstGeom prst="rect">
            <a:avLst/>
          </a:prstGeom>
        </p:spPr>
      </p:pic>
      <p:pic>
        <p:nvPicPr>
          <p:cNvPr id="24" name="Picture 2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81368" y="5412321"/>
            <a:ext cx="2056637" cy="2241565"/>
          </a:xfrm>
          <a:prstGeom prst="rect">
            <a:avLst/>
          </a:prstGeom>
        </p:spPr>
      </p:pic>
      <p:sp>
        <p:nvSpPr>
          <p:cNvPr id="12" name="Speech Bubble: Oval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E4F68-E3F1-A604-90B1-176ED8DA78D1}"/>
              </a:ext>
            </a:extLst>
          </p:cNvPr>
          <p:cNvSpPr/>
          <p:nvPr/>
        </p:nvSpPr>
        <p:spPr>
          <a:xfrm>
            <a:off x="155384" y="33313"/>
            <a:ext cx="1574800" cy="965200"/>
          </a:xfrm>
          <a:prstGeom prst="wedgeEllipseCallout">
            <a:avLst>
              <a:gd name="adj1" fmla="val 20933"/>
              <a:gd name="adj2" fmla="val 691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/>
              <p:nvPr/>
            </p:nvSpPr>
            <p:spPr>
              <a:xfrm>
                <a:off x="1078636" y="2789642"/>
                <a:ext cx="9854780" cy="40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chân đường cao kẻ từ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A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D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 có:</a:t>
                </a:r>
                <a:endParaRPr lang="en-US" sz="2667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BD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.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=4.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+mj-lt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+mj-lt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≈3,7 </m:t>
                      </m:r>
                      <m:d>
                        <m:d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m</m:t>
                          </m:r>
                        </m:e>
                      </m:d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Do đó</a:t>
                </a:r>
                <a:endParaRPr lang="en-US" sz="2667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2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≈2.3,7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≈7,4 (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36" y="2789642"/>
                <a:ext cx="9854780" cy="4068358"/>
              </a:xfrm>
              <a:prstGeom prst="rect">
                <a:avLst/>
              </a:prstGeom>
              <a:blipFill>
                <a:blip r:embed="rId6"/>
                <a:stretch>
                  <a:fillRect l="-1175" t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9DAA7D-2A57-5723-63FB-679A1514B7C1}"/>
              </a:ext>
            </a:extLst>
          </p:cNvPr>
          <p:cNvGrpSpPr/>
          <p:nvPr/>
        </p:nvGrpSpPr>
        <p:grpSpPr>
          <a:xfrm rot="154326">
            <a:off x="2999534" y="121885"/>
            <a:ext cx="6458708" cy="2553089"/>
            <a:chOff x="4499301" y="-141376"/>
            <a:chExt cx="9688062" cy="38296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B4779D-3CE6-FD3F-D6B7-FEE922795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0274">
              <a:off x="4499301" y="-141376"/>
              <a:ext cx="9688062" cy="38296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D5EF7F-68F9-4C40-4E1E-AB5CD3A7DD81}"/>
                </a:ext>
              </a:extLst>
            </p:cNvPr>
            <p:cNvSpPr/>
            <p:nvPr/>
          </p:nvSpPr>
          <p:spPr>
            <a:xfrm>
              <a:off x="9382665" y="2476075"/>
              <a:ext cx="304800" cy="3325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092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8" name="Google Shape;1040;p39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1163783" y="1005036"/>
            <a:ext cx="10270726" cy="7426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sp>
        <p:nvSpPr>
          <p:cNvPr id="9" name="Rectangl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33" y="2648102"/>
            <a:ext cx="11121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82633" y="4168588"/>
            <a:ext cx="11153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9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9" y="1295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30" y="2807810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F1C660-CF9F-C373-48E9-7792C4124EBF}"/>
              </a:ext>
            </a:extLst>
          </p:cNvPr>
          <p:cNvSpPr txBox="1"/>
          <p:nvPr/>
        </p:nvSpPr>
        <p:spPr>
          <a:xfrm>
            <a:off x="2944259" y="2694957"/>
            <a:ext cx="1785143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</a:t>
            </a:r>
            <a:endParaRPr lang="en-US" sz="3734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9DCB3D-ACFA-F8CC-906C-A92A8ED57B73}"/>
              </a:ext>
            </a:extLst>
          </p:cNvPr>
          <p:cNvSpPr/>
          <p:nvPr/>
        </p:nvSpPr>
        <p:spPr>
          <a:xfrm>
            <a:off x="4775200" y="177800"/>
            <a:ext cx="2641601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9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9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4792" y="177800"/>
            <a:ext cx="993199" cy="924578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1351" y="318989"/>
            <a:ext cx="500079" cy="428250"/>
          </a:xfrm>
          <a:prstGeom prst="rect">
            <a:avLst/>
          </a:prstGeom>
        </p:spPr>
      </p:pic>
      <p:pic>
        <p:nvPicPr>
          <p:cNvPr id="22" name="Picture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15D73F-BDA6-B9DB-E4F8-2C7146903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034891" y="2356081"/>
            <a:ext cx="993199" cy="924578"/>
          </a:xfrm>
          <a:prstGeom prst="rect">
            <a:avLst/>
          </a:prstGeom>
        </p:spPr>
      </p:pic>
      <p:pic>
        <p:nvPicPr>
          <p:cNvPr id="23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F52B2C-FE2D-D7F1-4053-2B8B62D3F7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1281450" y="2604245"/>
            <a:ext cx="500079" cy="428250"/>
          </a:xfrm>
          <a:prstGeom prst="rect">
            <a:avLst/>
          </a:prstGeom>
        </p:spPr>
      </p:pic>
      <p:grpSp>
        <p:nvGrpSpPr>
          <p:cNvPr id="12" name="Group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C5D07A-A1F8-883D-8423-4B0B24BB78A3}"/>
              </a:ext>
            </a:extLst>
          </p:cNvPr>
          <p:cNvGrpSpPr/>
          <p:nvPr/>
        </p:nvGrpSpPr>
        <p:grpSpPr>
          <a:xfrm>
            <a:off x="2716182" y="2971800"/>
            <a:ext cx="6759636" cy="3462946"/>
            <a:chOff x="4750525" y="4681479"/>
            <a:chExt cx="10139454" cy="5194419"/>
          </a:xfrm>
        </p:grpSpPr>
        <p:pic>
          <p:nvPicPr>
            <p:cNvPr id="1026" name="Picture 2" descr="P.T">
              <a:extLst>
                <a:ext uri="{FF2B5EF4-FFF2-40B4-BE49-F238E27FC236}">
                  <a16:creationId xmlns:a16="http://schemas.microsoft.com/office/drawing/2014/main" id="{B1527D96-DE0B-621C-F003-1B7FCBF67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525" y="4681479"/>
              <a:ext cx="4064491" cy="519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Ước lượng chiều cao cột cờ trường em. - Olm">
              <a:extLst>
                <a:ext uri="{FF2B5EF4-FFF2-40B4-BE49-F238E27FC236}">
                  <a16:creationId xmlns:a16="http://schemas.microsoft.com/office/drawing/2014/main" id="{B13E9529-0979-15B6-88CE-5C4E7F177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554" y="5465511"/>
              <a:ext cx="5686425" cy="425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CADABD-C6E2-7D6D-BC3C-BA2C01485D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-76200"/>
            <a:ext cx="1147563" cy="1147563"/>
          </a:xfrm>
          <a:prstGeom prst="rect">
            <a:avLst/>
          </a:prstGeom>
        </p:spPr>
      </p:pic>
      <p:sp>
        <p:nvSpPr>
          <p:cNvPr id="14" name="Rectangle 13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130629" y="1328218"/>
            <a:ext cx="1165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  <a:defRPr/>
            </a:pPr>
            <a:r>
              <a:rPr lang="vi-VN" sz="3200" dirty="0">
                <a:solidFill>
                  <a:srgbClr val="FFFF00"/>
                </a:solidFill>
                <a:latin typeface="+mj-lt"/>
              </a:rPr>
              <a:t>Thiết kế phương án để đo được chiều cao của cột cờ của nhà trường.</a:t>
            </a:r>
            <a:endParaRPr lang="en-US" sz="3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66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34052" y="4642993"/>
            <a:ext cx="2714321" cy="427505"/>
          </a:xfrm>
          <a:prstGeom prst="rect">
            <a:avLst/>
          </a:prstGeom>
        </p:spPr>
      </p:pic>
      <p:pic>
        <p:nvPicPr>
          <p:cNvPr id="19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E33BE5-8FF1-9D02-4E20-3E1F1CDDA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51493" y="426069"/>
            <a:ext cx="11134108" cy="6083687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541337">
            <a:off x="10998982" y="274440"/>
            <a:ext cx="1337466" cy="133077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617186">
            <a:off x="418427" y="71236"/>
            <a:ext cx="1031991" cy="1474273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141764">
            <a:off x="-56517" y="4955473"/>
            <a:ext cx="1274267" cy="2159775"/>
          </a:xfrm>
          <a:prstGeom prst="rect">
            <a:avLst/>
          </a:prstGeom>
        </p:spPr>
      </p:pic>
      <p:sp>
        <p:nvSpPr>
          <p:cNvPr id="26" name="Speech Bubble: Oval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5AC641-0F51-4A2C-D932-8EC0C62987A8}"/>
              </a:ext>
            </a:extLst>
          </p:cNvPr>
          <p:cNvSpPr/>
          <p:nvPr/>
        </p:nvSpPr>
        <p:spPr>
          <a:xfrm>
            <a:off x="5283879" y="145238"/>
            <a:ext cx="1574800" cy="9652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9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A08ADD-61AE-375A-2825-05B3EA0C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27" y="1415663"/>
            <a:ext cx="5952101" cy="48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55DD44-9261-0144-ED87-3245BB030C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74" y="4171061"/>
            <a:ext cx="3374754" cy="2153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579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41337">
            <a:off x="10998982" y="274440"/>
            <a:ext cx="1337466" cy="133077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17186">
            <a:off x="418427" y="71236"/>
            <a:ext cx="1031991" cy="1474273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141764">
            <a:off x="-56517" y="4955473"/>
            <a:ext cx="1274267" cy="2159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1BA3082-D1AE-9249-06BE-221A9DD092E3}"/>
                  </a:ext>
                </a:extLst>
              </p:cNvPr>
              <p:cNvSpPr txBox="1"/>
              <p:nvPr/>
            </p:nvSpPr>
            <p:spPr>
              <a:xfrm>
                <a:off x="580616" y="1466694"/>
                <a:ext cx="6742769" cy="3499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 tam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endPara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cờ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TextBox 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1BA3082-D1AE-9249-06BE-221A9DD09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16" y="1466694"/>
                <a:ext cx="6742769" cy="3499163"/>
              </a:xfrm>
              <a:prstGeom prst="rect">
                <a:avLst/>
              </a:prstGeom>
              <a:blipFill>
                <a:blip r:embed="rId6"/>
                <a:stretch>
                  <a:fillRect l="-1718" r="-1718" b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Oval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5AC641-0F51-4A2C-D932-8EC0C62987A8}"/>
              </a:ext>
            </a:extLst>
          </p:cNvPr>
          <p:cNvSpPr/>
          <p:nvPr/>
        </p:nvSpPr>
        <p:spPr>
          <a:xfrm>
            <a:off x="5174548" y="325772"/>
            <a:ext cx="1574800" cy="9652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55DD44-9261-0144-ED87-3245BB030C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03" y="1768305"/>
            <a:ext cx="3777995" cy="3673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044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88922">
            <a:off x="600652" y="-189738"/>
            <a:ext cx="1092847" cy="1970709"/>
          </a:xfrm>
          <a:prstGeom prst="rect">
            <a:avLst/>
          </a:prstGeom>
        </p:spPr>
      </p:pic>
      <p:pic>
        <p:nvPicPr>
          <p:cNvPr id="28" name="Picture 2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0298394" y="1215461"/>
            <a:ext cx="1355965" cy="352551"/>
          </a:xfrm>
          <a:prstGeom prst="rect">
            <a:avLst/>
          </a:prstGeom>
        </p:spPr>
      </p:pic>
      <p:pic>
        <p:nvPicPr>
          <p:cNvPr id="29" name="Picture 2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9986" y="5969000"/>
            <a:ext cx="845028" cy="830240"/>
          </a:xfrm>
          <a:prstGeom prst="rect">
            <a:avLst/>
          </a:prstGeom>
        </p:spPr>
      </p:pic>
      <p:sp>
        <p:nvSpPr>
          <p:cNvPr id="21" name="TextBox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8BF54D-5237-A822-0EFC-B98F251BB6DB}"/>
              </a:ext>
            </a:extLst>
          </p:cNvPr>
          <p:cNvSpPr txBox="1"/>
          <p:nvPr/>
        </p:nvSpPr>
        <p:spPr>
          <a:xfrm>
            <a:off x="3352800" y="102240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5" name="TextBox 2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BAA95B-142D-3320-9272-FAA10F059EF6}"/>
              </a:ext>
            </a:extLst>
          </p:cNvPr>
          <p:cNvSpPr txBox="1"/>
          <p:nvPr/>
        </p:nvSpPr>
        <p:spPr>
          <a:xfrm>
            <a:off x="1457204" y="4042917"/>
            <a:ext cx="5021226" cy="193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nl-NL" sz="2667" dirty="0">
                <a:solidFill>
                  <a:schemeClr val="bg1"/>
                </a:solidFill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Ôn tập tỉ số lượng giác của góc nhọn, hệ thức về cạnh và góc trong tam giác vuông. </a:t>
            </a:r>
            <a:endParaRPr lang="en-US" sz="2667" dirty="0">
              <a:solidFill>
                <a:schemeClr val="bg1"/>
              </a:solidFill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</p:txBody>
      </p:sp>
      <p:sp>
        <p:nvSpPr>
          <p:cNvPr id="26" name="TextBox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0DCB9E-056D-1F68-A9B8-807C02B2415C}"/>
              </a:ext>
            </a:extLst>
          </p:cNvPr>
          <p:cNvSpPr txBox="1"/>
          <p:nvPr/>
        </p:nvSpPr>
        <p:spPr>
          <a:xfrm>
            <a:off x="7432334" y="4011994"/>
            <a:ext cx="2921000" cy="193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nl-NL" sz="2667" dirty="0">
                <a:solidFill>
                  <a:schemeClr val="bg1"/>
                </a:solidFill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Thực hiện bài tập 1,2,3,4,5 trong SGK/90</a:t>
            </a:r>
            <a:endParaRPr lang="en-US" sz="2667" dirty="0">
              <a:solidFill>
                <a:schemeClr val="bg1"/>
              </a:solidFill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</p:txBody>
      </p:sp>
      <p:pic>
        <p:nvPicPr>
          <p:cNvPr id="30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A74452-1F4E-30F9-2037-584AF58B81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347247" y="2435157"/>
            <a:ext cx="1241139" cy="1470979"/>
          </a:xfrm>
          <a:prstGeom prst="rect">
            <a:avLst/>
          </a:prstGeom>
        </p:spPr>
      </p:pic>
      <p:pic>
        <p:nvPicPr>
          <p:cNvPr id="31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53E057-CE3A-1E4E-306E-691AF308470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272265" y="2435156"/>
            <a:ext cx="1241139" cy="14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37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90212" y="3513297"/>
            <a:ext cx="2109493" cy="2855491"/>
          </a:xfrm>
          <a:prstGeom prst="rect">
            <a:avLst/>
          </a:prstGeom>
        </p:spPr>
      </p:pic>
      <p:pic>
        <p:nvPicPr>
          <p:cNvPr id="12" name="Picture 1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0276">
            <a:off x="10612987" y="481736"/>
            <a:ext cx="964304" cy="1290039"/>
          </a:xfrm>
          <a:prstGeom prst="rect">
            <a:avLst/>
          </a:prstGeom>
        </p:spPr>
      </p:pic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99334">
            <a:off x="573732" y="460085"/>
            <a:ext cx="1820264" cy="1333343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06419">
            <a:off x="884901" y="5006820"/>
            <a:ext cx="1197926" cy="1227069"/>
          </a:xfrm>
          <a:prstGeom prst="rect">
            <a:avLst/>
          </a:prstGeom>
        </p:spPr>
      </p:pic>
      <p:sp>
        <p:nvSpPr>
          <p:cNvPr id="16" name="TextBox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9C5874-461F-358F-261E-4E62451B583D}"/>
              </a:ext>
            </a:extLst>
          </p:cNvPr>
          <p:cNvSpPr txBox="1"/>
          <p:nvPr/>
        </p:nvSpPr>
        <p:spPr>
          <a:xfrm>
            <a:off x="739652" y="2456439"/>
            <a:ext cx="980530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11343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DAA6D7-53A1-4DB1-B927-42299E269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1153630" y="2784662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838AB9-AE07-3F04-F5EE-1577A7DA79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458136" y="1905004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107A2F-19C5-AF7C-090F-201049197E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62BC5F-95BF-BF33-020D-51D2F2A905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1" y="2042478"/>
            <a:ext cx="3103563" cy="3103563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0BE604-A785-1E37-2B2F-0540F83335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2" y="2641978"/>
            <a:ext cx="3103563" cy="310356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DCF572-BE66-801E-6C35-BFF0D99DD7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66" y="3061914"/>
            <a:ext cx="2082307" cy="2082307"/>
          </a:xfrm>
          <a:prstGeom prst="rect">
            <a:avLst/>
          </a:prstGeom>
        </p:spPr>
      </p:pic>
      <p:sp>
        <p:nvSpPr>
          <p:cNvPr id="16" name="Freeform: Shap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ABA985-92C7-7272-A511-035B70B03C65}"/>
              </a:ext>
            </a:extLst>
          </p:cNvPr>
          <p:cNvSpPr/>
          <p:nvPr/>
        </p:nvSpPr>
        <p:spPr>
          <a:xfrm rot="5400000">
            <a:off x="-187908" y="184861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D602F1-D0FD-EBA2-FC5E-5904CA86E7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318080" y="758062"/>
            <a:ext cx="2733847" cy="693963"/>
          </a:xfrm>
          <a:prstGeom prst="rect">
            <a:avLst/>
          </a:prstGeom>
        </p:spPr>
      </p:pic>
      <p:pic>
        <p:nvPicPr>
          <p:cNvPr id="18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35608E-7F2C-FA3C-1DAE-73A6FD1B33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9946" y="816251"/>
            <a:ext cx="2700763" cy="1847248"/>
          </a:xfrm>
          <a:prstGeom prst="rect">
            <a:avLst/>
          </a:prstGeom>
        </p:spPr>
      </p:pic>
      <p:pic>
        <p:nvPicPr>
          <p:cNvPr id="19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6D17D1-3791-CBD9-C729-0003FBF47D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4633" y="81140"/>
            <a:ext cx="2700763" cy="18472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681CB5-4B02-133C-2472-BC4B890177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2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E45CD2-48EA-27F9-DF9D-30799D61A7F2}"/>
              </a:ext>
            </a:extLst>
          </p:cNvPr>
          <p:cNvGrpSpPr/>
          <p:nvPr/>
        </p:nvGrpSpPr>
        <p:grpSpPr>
          <a:xfrm>
            <a:off x="4520340" y="1544947"/>
            <a:ext cx="6891190" cy="2495240"/>
            <a:chOff x="4520339" y="1544947"/>
            <a:chExt cx="6891190" cy="2495240"/>
          </a:xfrm>
        </p:grpSpPr>
        <p:pic>
          <p:nvPicPr>
            <p:cNvPr id="4" name="Picture 2" descr="image002">
              <a:extLst>
                <a:ext uri="{FF2B5EF4-FFF2-40B4-BE49-F238E27FC236}">
                  <a16:creationId xmlns:a16="http://schemas.microsoft.com/office/drawing/2014/main" id="{9FBA38D7-FBD4-03BD-F05E-827B499FC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95144" flipH="1">
              <a:off x="4667608" y="1397678"/>
              <a:ext cx="2495240" cy="2789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: Rounded Corners 15">
              <a:extLst>
                <a:ext uri="{FF2B5EF4-FFF2-40B4-BE49-F238E27FC236}">
                  <a16:creationId xmlns:a16="http://schemas.microsoft.com/office/drawing/2014/main" id="{F00BCC5F-4F62-2594-040E-0EDCE8532637}"/>
                </a:ext>
              </a:extLst>
            </p:cNvPr>
            <p:cNvSpPr/>
            <p:nvPr/>
          </p:nvSpPr>
          <p:spPr>
            <a:xfrm>
              <a:off x="7209877" y="1762537"/>
              <a:ext cx="4201652" cy="1038061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pic>
        <p:nvPicPr>
          <p:cNvPr id="7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F8B94A-4A82-844C-A6D6-5A2E771A3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5" y="2326472"/>
            <a:ext cx="2062247" cy="32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21E798-36AD-25FE-19F3-FAAD6A701363}"/>
              </a:ext>
            </a:extLst>
          </p:cNvPr>
          <p:cNvGrpSpPr/>
          <p:nvPr/>
        </p:nvGrpSpPr>
        <p:grpSpPr>
          <a:xfrm>
            <a:off x="4630216" y="2846053"/>
            <a:ext cx="4712542" cy="2044709"/>
            <a:chOff x="2660721" y="2073383"/>
            <a:chExt cx="4067216" cy="2044709"/>
          </a:xfrm>
        </p:grpSpPr>
        <p:pic>
          <p:nvPicPr>
            <p:cNvPr id="9" name="Picture 6" descr="Cover">
              <a:extLst>
                <a:ext uri="{FF2B5EF4-FFF2-40B4-BE49-F238E27FC236}">
                  <a16:creationId xmlns:a16="http://schemas.microsoft.com/office/drawing/2014/main" id="{06FCEDD2-BEC4-C70D-D63D-8915E281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20978111" flipV="1">
              <a:off x="2660721" y="2073383"/>
              <a:ext cx="1920074" cy="204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571ED17-9F71-993A-D406-BF0A8B0D93FD}"/>
                </a:ext>
              </a:extLst>
            </p:cNvPr>
            <p:cNvSpPr/>
            <p:nvPr/>
          </p:nvSpPr>
          <p:spPr>
            <a:xfrm>
              <a:off x="4599308" y="2791373"/>
              <a:ext cx="2128629" cy="968123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 defTabSz="914446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55DDF3-0847-D5B0-5D44-4B378E694C78}"/>
              </a:ext>
            </a:extLst>
          </p:cNvPr>
          <p:cNvGrpSpPr/>
          <p:nvPr/>
        </p:nvGrpSpPr>
        <p:grpSpPr>
          <a:xfrm>
            <a:off x="3984884" y="478480"/>
            <a:ext cx="4247932" cy="2876932"/>
            <a:chOff x="2362287" y="817424"/>
            <a:chExt cx="5237186" cy="238449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9F36662-A429-FD6A-5D12-6B112ADDB244}"/>
                </a:ext>
              </a:extLst>
            </p:cNvPr>
            <p:cNvSpPr/>
            <p:nvPr/>
          </p:nvSpPr>
          <p:spPr>
            <a:xfrm>
              <a:off x="4774364" y="817424"/>
              <a:ext cx="2825109" cy="81699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22" name="Picture 6" descr="image006">
              <a:extLst>
                <a:ext uri="{FF2B5EF4-FFF2-40B4-BE49-F238E27FC236}">
                  <a16:creationId xmlns:a16="http://schemas.microsoft.com/office/drawing/2014/main" id="{8B0B2C3E-B5B2-CDE1-103D-D957E37B1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2287" y="1109483"/>
              <a:ext cx="3290237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B873FA-45A5-25B9-0E37-217CAF0AB4C9}"/>
              </a:ext>
            </a:extLst>
          </p:cNvPr>
          <p:cNvGrpSpPr/>
          <p:nvPr/>
        </p:nvGrpSpPr>
        <p:grpSpPr>
          <a:xfrm>
            <a:off x="4490416" y="2891108"/>
            <a:ext cx="4873643" cy="3338280"/>
            <a:chOff x="2897221" y="1777862"/>
            <a:chExt cx="4873643" cy="33382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348775-44A3-4F7C-E2F8-8A1BEDA40A8E}"/>
                </a:ext>
              </a:extLst>
            </p:cNvPr>
            <p:cNvSpPr/>
            <p:nvPr/>
          </p:nvSpPr>
          <p:spPr>
            <a:xfrm>
              <a:off x="5428409" y="4127030"/>
              <a:ext cx="2342455" cy="960846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4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  <p:pic>
          <p:nvPicPr>
            <p:cNvPr id="25" name="Picture 2" descr="image002">
              <a:extLst>
                <a:ext uri="{FF2B5EF4-FFF2-40B4-BE49-F238E27FC236}">
                  <a16:creationId xmlns:a16="http://schemas.microsoft.com/office/drawing/2014/main" id="{94DEB558-A6E6-B056-3BED-D637A238D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16155" flipH="1">
              <a:off x="2897221" y="1777862"/>
              <a:ext cx="2985835" cy="3338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80B22D-83DD-A8B2-9D83-65374CA6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55" y="2133446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0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9" y="1295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30" y="2807810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F1C660-CF9F-C373-48E9-7792C4124EBF}"/>
              </a:ext>
            </a:extLst>
          </p:cNvPr>
          <p:cNvSpPr txBox="1"/>
          <p:nvPr/>
        </p:nvSpPr>
        <p:spPr>
          <a:xfrm>
            <a:off x="2944259" y="2694957"/>
            <a:ext cx="1785143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en-US" sz="3734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4152" y="129701"/>
            <a:ext cx="845028" cy="830240"/>
          </a:xfrm>
          <a:prstGeom prst="rect">
            <a:avLst/>
          </a:prstGeom>
        </p:spPr>
      </p:pic>
      <p:pic>
        <p:nvPicPr>
          <p:cNvPr id="39" name="Picture 3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5600" y="5816600"/>
            <a:ext cx="909117" cy="950711"/>
          </a:xfrm>
          <a:prstGeom prst="rect">
            <a:avLst/>
          </a:prstGeom>
        </p:spPr>
      </p:pic>
      <p:sp>
        <p:nvSpPr>
          <p:cNvPr id="40" name="TextBox 3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902F4-85CB-C110-EC50-76BFC51F00AF}"/>
              </a:ext>
            </a:extLst>
          </p:cNvPr>
          <p:cNvSpPr txBox="1"/>
          <p:nvPr/>
        </p:nvSpPr>
        <p:spPr>
          <a:xfrm>
            <a:off x="3860800" y="326096"/>
            <a:ext cx="447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4103B1-F03D-C17F-B5A3-9915E31D2378}"/>
                  </a:ext>
                </a:extLst>
              </p:cNvPr>
              <p:cNvSpPr txBox="1"/>
              <p:nvPr/>
            </p:nvSpPr>
            <p:spPr>
              <a:xfrm>
                <a:off x="975428" y="924924"/>
                <a:ext cx="10454573" cy="1939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28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Sau 5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bay ở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=110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4103B1-F03D-C17F-B5A3-9915E31D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28" y="924924"/>
                <a:ext cx="10454573" cy="1939377"/>
              </a:xfrm>
              <a:prstGeom prst="rect">
                <a:avLst/>
              </a:prstGeom>
              <a:blipFill>
                <a:blip r:embed="rId6"/>
                <a:stretch>
                  <a:fillRect l="-1108" r="-1108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7FD2D4-3CA8-C765-B8D8-D017EC95D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56" y="2850917"/>
            <a:ext cx="7198093" cy="34736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89FB47B-CD29-5A13-A1C7-9106B8470C23}"/>
                  </a:ext>
                </a:extLst>
              </p:cNvPr>
              <p:cNvSpPr txBox="1"/>
              <p:nvPr/>
            </p:nvSpPr>
            <p:spPr>
              <a:xfrm>
                <a:off x="8173521" y="3416609"/>
                <a:ext cx="3383145" cy="2145694"/>
              </a:xfrm>
              <a:prstGeom prst="wedgeRoundRectCallout">
                <a:avLst>
                  <a:gd name="adj1" fmla="val -66477"/>
                  <a:gd name="adj2" fmla="val -4202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667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89FB47B-CD29-5A13-A1C7-9106B8470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521" y="3416609"/>
                <a:ext cx="3383145" cy="2145694"/>
              </a:xfrm>
              <a:prstGeom prst="wedgeRoundRectCallout">
                <a:avLst>
                  <a:gd name="adj1" fmla="val -66477"/>
                  <a:gd name="adj2" fmla="val -4202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C0B6E4-5B05-443E-0D4C-E364AEB32D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81579" y="1193641"/>
            <a:ext cx="1426757" cy="1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30097" y="-1583232"/>
            <a:ext cx="2523744" cy="2743200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22627" y="-174769"/>
            <a:ext cx="2214459" cy="2021197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" y="4696604"/>
            <a:ext cx="1274267" cy="2159775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0723505" y="232387"/>
            <a:ext cx="1031991" cy="1474273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541337">
            <a:off x="10770930" y="5555458"/>
            <a:ext cx="1337466" cy="1330779"/>
          </a:xfrm>
          <a:prstGeom prst="rect">
            <a:avLst/>
          </a:prstGeom>
        </p:spPr>
      </p:pic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797B1F-8D9A-78DD-1154-AF2C623A5CC5}"/>
              </a:ext>
            </a:extLst>
          </p:cNvPr>
          <p:cNvSpPr txBox="1"/>
          <p:nvPr/>
        </p:nvSpPr>
        <p:spPr>
          <a:xfrm>
            <a:off x="752337" y="1665997"/>
            <a:ext cx="10687327" cy="387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ỨNG DỤNG CỦA TỈ SỐ LƯỢNG GIÁC CỦA GÓC NHỌN</a:t>
            </a:r>
          </a:p>
          <a:p>
            <a:pPr algn="ctr">
              <a:lnSpc>
                <a:spcPct val="150000"/>
              </a:lnSpc>
            </a:pPr>
            <a:r>
              <a:rPr lang="en-US" sz="54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8832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9" y="1295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97245" y="2346080"/>
            <a:ext cx="4658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F1C660-CF9F-C373-48E9-7792C4124EBF}"/>
              </a:ext>
            </a:extLst>
          </p:cNvPr>
          <p:cNvSpPr txBox="1"/>
          <p:nvPr/>
        </p:nvSpPr>
        <p:spPr>
          <a:xfrm>
            <a:off x="2944259" y="2694957"/>
            <a:ext cx="1785143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endParaRPr lang="en-US" sz="3734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1243</Words>
  <Application>Microsoft Office PowerPoint</Application>
  <PresentationFormat>Widescreen</PresentationFormat>
  <Paragraphs>145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DM Serif Display</vt:lpstr>
      <vt:lpstr>Times New Roman</vt:lpstr>
      <vt:lpstr>思源黑体 Heavy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Admin</cp:lastModifiedBy>
  <cp:revision>446</cp:revision>
  <dcterms:created xsi:type="dcterms:W3CDTF">2022-08-03T11:07:12Z</dcterms:created>
  <dcterms:modified xsi:type="dcterms:W3CDTF">2024-08-01T23:30:00Z</dcterms:modified>
</cp:coreProperties>
</file>