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571" r:id="rId2"/>
    <p:sldId id="368" r:id="rId3"/>
    <p:sldId id="591" r:id="rId4"/>
    <p:sldId id="601" r:id="rId5"/>
    <p:sldId id="603" r:id="rId6"/>
    <p:sldId id="573" r:id="rId7"/>
    <p:sldId id="593" r:id="rId8"/>
    <p:sldId id="602" r:id="rId9"/>
    <p:sldId id="597" r:id="rId10"/>
    <p:sldId id="594" r:id="rId11"/>
    <p:sldId id="578" r:id="rId12"/>
    <p:sldId id="599" r:id="rId13"/>
    <p:sldId id="579" r:id="rId14"/>
    <p:sldId id="600" r:id="rId15"/>
    <p:sldId id="595" r:id="rId16"/>
    <p:sldId id="381" r:id="rId17"/>
    <p:sldId id="382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REFLY" initials="F" lastIdx="11" clrIdx="0">
    <p:extLst>
      <p:ext uri="{19B8F6BF-5375-455C-9EA6-DF929625EA0E}">
        <p15:presenceInfo xmlns:p15="http://schemas.microsoft.com/office/powerpoint/2012/main" userId="e627aed3215be245" providerId="Windows Live"/>
      </p:ext>
    </p:extLst>
  </p:cmAuthor>
  <p:cmAuthor id="2" name="Administrator" initials="A" lastIdx="1" clrIdx="1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4FFF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78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11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73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63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55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6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27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3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32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30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0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vi-VN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i="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𝑦=5−2</a:t>
                </a:r>
                <a:r>
                  <a:rPr lang="en-US" sz="1200" b="0" i="0" dirty="0" smtClean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𝑥 </a:t>
                </a:r>
                <a:r>
                  <a:rPr lang="en-US" sz="1200" i="0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(3)  "</a:t>
                </a:r>
                <a:r>
                  <a:rPr lang="en-US" sz="1200" i="0" dirty="0">
                    <a:solidFill>
                      <a:schemeClr val="bg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thay vào phương trình (2)  ta đượ" 𝑐:</a:t>
                </a:r>
                <a:endParaRPr lang="en-US" sz="12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dirty="0" err="1" smtClean="0"/>
                  <a:t>Nên</a:t>
                </a:r>
                <a:r>
                  <a:rPr lang="en-US" baseline="0" dirty="0" smtClean="0"/>
                  <a:t> </a:t>
                </a:r>
                <a:r>
                  <a:rPr lang="en-US" dirty="0" err="1" smtClean="0"/>
                  <a:t>Xuống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dòng</a:t>
                </a:r>
                <a:r>
                  <a:rPr lang="en-US" baseline="0" dirty="0" smtClean="0"/>
                  <a:t> : </a:t>
                </a:r>
                <a:r>
                  <a:rPr lang="en-US" baseline="0" dirty="0" err="1" smtClean="0"/>
                  <a:t>Thay</a:t>
                </a:r>
                <a:r>
                  <a:rPr lang="en-US" baseline="0" dirty="0" smtClean="0"/>
                  <a:t> </a:t>
                </a:r>
                <a:r>
                  <a:rPr lang="en-US" baseline="0" dirty="0" err="1" smtClean="0"/>
                  <a:t>vào</a:t>
                </a:r>
                <a:r>
                  <a:rPr lang="en-US" baseline="0" dirty="0" smtClean="0"/>
                  <a:t> …</a:t>
                </a:r>
                <a:endParaRPr lang="vi-VN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8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05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626957-CBD8-91C3-6597-4769CC51323E}"/>
              </a:ext>
            </a:extLst>
          </p:cNvPr>
          <p:cNvSpPr/>
          <p:nvPr/>
        </p:nvSpPr>
        <p:spPr>
          <a:xfrm>
            <a:off x="1" y="-2944"/>
            <a:ext cx="3427570" cy="1385436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327C4C-F1F6-DDFB-C4EE-99E45C4A1C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2958304" y="2989350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5C1A32-4674-8277-BD7A-4BB6F05E8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4785706" y="2530076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A6B0BB8-B2F2-2BF3-150F-5878B69197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6381022" y="2633185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FEF3B11-C0CE-F0C1-F9B4-E828EE51DF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89" y="2515164"/>
            <a:ext cx="2327672" cy="2327672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E67C1-6184-4872-84B8-64397A7890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6334075" y="2854785"/>
            <a:ext cx="2327672" cy="2327672"/>
          </a:xfrm>
          <a:prstGeom prst="rect">
            <a:avLst/>
          </a:prstGeom>
        </p:spPr>
      </p:pic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7D4E8D-A4A5-6912-145C-8E3091C18A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769" y="3251337"/>
            <a:ext cx="1561730" cy="1561730"/>
          </a:xfrm>
          <a:prstGeom prst="rect">
            <a:avLst/>
          </a:prstGeom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E9B910C-D3DB-53B0-DD9C-04FA3835DC6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9002" y="1663361"/>
            <a:ext cx="2025572" cy="1385436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C1D407B-A8AC-08C9-6F47-02A87BD44C5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0858" y="1247749"/>
            <a:ext cx="2025572" cy="1385436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F6AAD02-B751-B406-D267-474378C247A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6430" y="1483302"/>
            <a:ext cx="2176461" cy="138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74833E-C762-DD91-2784-FA20F15EA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456" y="294855"/>
            <a:ext cx="3218114" cy="854075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CHÚ THÍCH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0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/>
              <p:nvPr/>
            </p:nvSpPr>
            <p:spPr>
              <a:xfrm>
                <a:off x="278295" y="307600"/>
                <a:ext cx="11635409" cy="5634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11 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=5−2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2(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5−2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)=11 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−2(5−2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)=11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−10+4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 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=5−2.3=−1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−1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307600"/>
                <a:ext cx="11635409" cy="5634043"/>
              </a:xfrm>
              <a:prstGeom prst="rect">
                <a:avLst/>
              </a:prstGeom>
              <a:blipFill>
                <a:blip r:embed="rId3"/>
                <a:stretch>
                  <a:fillRect l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90845E-89D7-4726-9026-622CAD22B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682" y="0"/>
            <a:ext cx="1992796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5" y="2177937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</a:t>
            </a:r>
          </a:p>
        </p:txBody>
      </p:sp>
      <p:cxnSp>
        <p:nvCxnSpPr>
          <p:cNvPr id="51" name="Straight Connector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3007983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189" y="1508175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1002264" y="3242446"/>
            <a:ext cx="3643624" cy="18066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11E4CF5-2987-48F2-BC99-086B5A2EF03E}"/>
              </a:ext>
            </a:extLst>
          </p:cNvPr>
          <p:cNvSpPr txBox="1">
            <a:spLocks/>
          </p:cNvSpPr>
          <p:nvPr/>
        </p:nvSpPr>
        <p:spPr>
          <a:xfrm>
            <a:off x="-235507" y="0"/>
            <a:ext cx="11110293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ectangl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261D73F-6BF4-4E75-8583-CDFAAABEDE9C}"/>
              </a:ext>
            </a:extLst>
          </p:cNvPr>
          <p:cNvSpPr/>
          <p:nvPr/>
        </p:nvSpPr>
        <p:spPr>
          <a:xfrm>
            <a:off x="682485" y="3167390"/>
            <a:ext cx="5324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uyện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(SGK – Trang 20)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/>
              <p:nvPr/>
            </p:nvSpPr>
            <p:spPr>
              <a:xfrm>
                <a:off x="278295" y="307600"/>
                <a:ext cx="11635409" cy="6242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(SGK –20)</a:t>
                </a:r>
                <a:endParaRPr lang="en-US" sz="2800" b="1" dirty="0">
                  <a:solidFill>
                    <a:schemeClr val="accent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=2     (1)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+5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=1 (2)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2+3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80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vào phương trình (3) ta được:</a:t>
                </a:r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−2(2+3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)+5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   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−2(2+3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)+5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   (4)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−4−6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</a:rPr>
                  <a:t>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en-US" sz="2800" b="0" dirty="0">
                    <a:solidFill>
                      <a:schemeClr val="bg1"/>
                    </a:solidFill>
                  </a:rPr>
                  <a:t>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=−5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2+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.(−5)=−13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−13 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−5</m:t>
                    </m:r>
                    <m:r>
                      <a:rPr lang="en-US" sz="2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800"/>
                  </a:spcAft>
                </a:pPr>
                <a:endParaRPr lang="en-US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329F02B-CD6B-471B-AF47-5416120F6F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95" y="307600"/>
                <a:ext cx="11635409" cy="6242799"/>
              </a:xfrm>
              <a:prstGeom prst="rect">
                <a:avLst/>
              </a:prstGeom>
              <a:blipFill>
                <a:blip r:embed="rId3"/>
                <a:stretch>
                  <a:fillRect l="-1101" t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19602FB-1F62-4D69-88AF-53B4A69DC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3931" y="132522"/>
            <a:ext cx="1789043" cy="140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5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F992ADA-2F99-674B-DB6D-A8A7B90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2" y="2185554"/>
            <a:ext cx="4075045" cy="78528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DỤNG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Straight Connector 5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6D6C259-9F67-D398-3D9B-EEE8F0C327FD}"/>
              </a:ext>
            </a:extLst>
          </p:cNvPr>
          <p:cNvCxnSpPr/>
          <p:nvPr/>
        </p:nvCxnSpPr>
        <p:spPr>
          <a:xfrm>
            <a:off x="682486" y="2970840"/>
            <a:ext cx="4075044" cy="0"/>
          </a:xfrm>
          <a:prstGeom prst="line">
            <a:avLst/>
          </a:prstGeom>
          <a:ln w="38100">
            <a:solidFill>
              <a:srgbClr val="E6E6E6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653A930-4926-CD90-62F7-3503A3AF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352" y="2026548"/>
            <a:ext cx="3643624" cy="243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C86D1D-AD22-9BC4-B848-6D801537F135}"/>
              </a:ext>
            </a:extLst>
          </p:cNvPr>
          <p:cNvSpPr txBox="1">
            <a:spLocks/>
          </p:cNvSpPr>
          <p:nvPr/>
        </p:nvSpPr>
        <p:spPr>
          <a:xfrm>
            <a:off x="578194" y="3242445"/>
            <a:ext cx="5065455" cy="15415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Tx/>
              <a:buChar char="-"/>
            </a:pP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E805CE3-AD53-4F79-BC9E-FBB6DC8659C2}"/>
              </a:ext>
            </a:extLst>
          </p:cNvPr>
          <p:cNvSpPr txBox="1">
            <a:spLocks/>
          </p:cNvSpPr>
          <p:nvPr/>
        </p:nvSpPr>
        <p:spPr>
          <a:xfrm>
            <a:off x="-235507" y="0"/>
            <a:ext cx="11110293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12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GIẢI 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9DB89E2-08A2-461D-8229-BFADA87ED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1623779"/>
            <a:ext cx="4566300" cy="3170195"/>
          </a:xfrm>
          <a:prstGeom prst="rect">
            <a:avLst/>
          </a:prstGeom>
        </p:spPr>
      </p:pic>
      <p:sp>
        <p:nvSpPr>
          <p:cNvPr id="5" name="Rectangl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9A9AB39-92E9-440F-B208-E37583CC3661}"/>
              </a:ext>
            </a:extLst>
          </p:cNvPr>
          <p:cNvSpPr/>
          <p:nvPr/>
        </p:nvSpPr>
        <p:spPr>
          <a:xfrm>
            <a:off x="5380383" y="1478005"/>
            <a:ext cx="6096000" cy="45205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33 000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28 000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188 000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F5C809-36A9-44D6-BBE9-2125A5DBBB0A}"/>
              </a:ext>
            </a:extLst>
          </p:cNvPr>
          <p:cNvSpPr/>
          <p:nvPr/>
        </p:nvSpPr>
        <p:spPr>
          <a:xfrm>
            <a:off x="204533" y="384441"/>
            <a:ext cx="412318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(SGK-19)</a:t>
            </a:r>
            <a:endParaRPr lang="en-US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EF5F99-BEB2-4935-9608-056B03643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105" y="26935"/>
            <a:ext cx="1546895" cy="145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66F735D-A5A2-42D2-9070-7E51AA322FDB}"/>
                  </a:ext>
                </a:extLst>
              </p:cNvPr>
              <p:cNvSpPr txBox="1"/>
              <p:nvPr/>
            </p:nvSpPr>
            <p:spPr>
              <a:xfrm>
                <a:off x="589937" y="206478"/>
                <a:ext cx="12054347" cy="7933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phô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trân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(cốc),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nor/>
                          </m:rPr>
                          <a:rPr lang="en-US" sz="2400" b="0" i="1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 i="1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∈ </m:t>
                        </m:r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  <m:r>
                          <m:rPr>
                            <m:nor/>
                          </m:rPr>
                          <a:rPr lang="en-US" sz="2400" b="0" i="1" baseline="30000" smtClean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e>
                    </m:d>
                    <m:r>
                      <m:rPr>
                        <m:nor/>
                      </m:rPr>
                      <a:rPr lang="en-US" sz="24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số cốc trà sữa là 6 cốc nên ta có phương trình: </a:t>
                </a:r>
                <a:r>
                  <a:rPr lang="vi-VN" sz="2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 y = 6 </a:t>
                </a:r>
                <a:r>
                  <a:rPr lang="vi-VN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</a:p>
              <a:p>
                <a:r>
                  <a:rPr lang="vi-VN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tiền mua trà sữa trân châu là 33 000 </a:t>
                </a:r>
                <a:r>
                  <a:rPr lang="vi-VN" sz="2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(đồng)</a:t>
                </a:r>
              </a:p>
              <a:p>
                <a:r>
                  <a:rPr lang="vi-VN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tiền mua trà sữa trân châu là 28 000 </a:t>
                </a:r>
                <a:r>
                  <a:rPr lang="vi-VN" sz="2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(đồng)</a:t>
                </a:r>
              </a:p>
              <a:p>
                <a:r>
                  <a:rPr lang="vi-VN" sz="240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Vì tổng số tiền mua trà sữa là 188 000 đồng nên ta có phương trình: </a:t>
                </a:r>
              </a:p>
              <a:p>
                <a:r>
                  <a:rPr lang="vi-VN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33 000 </a:t>
                </a:r>
                <a:r>
                  <a:rPr lang="vi-VN" sz="2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</a:t>
                </a:r>
                <a:r>
                  <a:rPr lang="vi-VN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28 000 </a:t>
                </a:r>
                <a:r>
                  <a:rPr lang="vi-VN" sz="2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</a:t>
                </a:r>
                <a:r>
                  <a:rPr lang="vi-VN" sz="240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188 000</a:t>
                </a:r>
                <a:r>
                  <a:rPr lang="vi-VN" sz="2400" i="1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  </a:t>
                </a:r>
                <a:r>
                  <a:rPr lang="vi-VN" sz="240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  hay </a:t>
                </a:r>
                <a:r>
                  <a:rPr lang="vi-VN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 </a:t>
                </a:r>
                <a:r>
                  <a:rPr lang="vi-VN" sz="2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</a:t>
                </a:r>
                <a:r>
                  <a:rPr lang="vi-VN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28 </a:t>
                </a:r>
                <a:r>
                  <a:rPr lang="vi-VN" sz="2400" i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=</a:t>
                </a:r>
                <a:r>
                  <a:rPr lang="vi-VN" sz="240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solidFill>
                      <a:schemeClr val="bg1"/>
                    </a:solidFill>
                    <a:latin typeface="+mj-lt"/>
                    <a:cs typeface="Times New Roman" panose="02020603050405020304" pitchFamily="18" charset="0"/>
                  </a:rPr>
                  <a:t>188 (2)</a:t>
                </a:r>
                <a:endParaRPr lang="vi-VN" sz="2400">
                  <a:solidFill>
                    <a:schemeClr val="bg1"/>
                  </a:solidFill>
                  <a:cs typeface="Times New Roman" panose="02020603050405020304" pitchFamily="18" charset="0"/>
                </a:endParaRPr>
              </a:p>
              <a:p>
                <a:r>
                  <a:rPr lang="vi-VN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(1) (2) ta có hệ phương trình: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6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+28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1</m:t>
                            </m:r>
                            <m:r>
                              <m:rPr>
                                <m:nor/>
                              </m:rPr>
                              <a:rPr lang="en-US" sz="24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88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 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dirty="0">
                    <a:solidFill>
                      <a:schemeClr val="bg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6−</m:t>
                        </m:r>
                        <m:r>
                          <a:rPr lang="en-US" sz="24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+28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=188 (4)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6−</m:t>
                          </m:r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+28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=188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198−33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+28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=188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 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 (3) ta đ</a:t>
                </a:r>
                <a:r>
                  <a:rPr lang="vi-V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−2=</m:t>
                    </m:r>
                    <m:r>
                      <a:rPr lang="en-US" sz="24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(thỏa điều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phô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4,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trân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566F735D-A5A2-42D2-9070-7E51AA322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7" y="206478"/>
                <a:ext cx="12054347" cy="7933454"/>
              </a:xfrm>
              <a:prstGeom prst="rect">
                <a:avLst/>
              </a:prstGeom>
              <a:blipFill>
                <a:blip r:embed="rId3"/>
                <a:stretch>
                  <a:fillRect l="-809" t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1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ACB5EE-A090-077A-3735-B1A142BA82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5241" b="27407"/>
          <a:stretch/>
        </p:blipFill>
        <p:spPr>
          <a:xfrm rot="5400000" flipH="1">
            <a:off x="7543587" y="-989008"/>
            <a:ext cx="5837648" cy="7970818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sp>
        <p:nvSpPr>
          <p:cNvPr id="4" name="Rectangle: Rounded Corners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89073" y="2510927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DẪN </a:t>
            </a:r>
            <a:r>
              <a:rPr lang="en-US" sz="3467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2EEDA37-07CF-4698-8860-6A8D14CB1ED7}"/>
              </a:ext>
            </a:extLst>
          </p:cNvPr>
          <p:cNvSpPr/>
          <p:nvPr/>
        </p:nvSpPr>
        <p:spPr>
          <a:xfrm>
            <a:off x="198783" y="3750245"/>
            <a:ext cx="6096000" cy="24269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(SGK/20)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1AEEBF-BFA7-40E1-50ED-E47FC2B6D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473" y="-672150"/>
            <a:ext cx="4763527" cy="4041315"/>
          </a:xfrm>
          <a:prstGeom prst="rect">
            <a:avLst/>
          </a:prstGeom>
        </p:spPr>
      </p:pic>
      <p:sp>
        <p:nvSpPr>
          <p:cNvPr id="5" name="文本框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3E0154-A4F4-4F64-810A-E5FEE04588D9}"/>
              </a:ext>
            </a:extLst>
          </p:cNvPr>
          <p:cNvSpPr txBox="1"/>
          <p:nvPr/>
        </p:nvSpPr>
        <p:spPr>
          <a:xfrm>
            <a:off x="1916794" y="1348507"/>
            <a:ext cx="822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CHÀO TẠM BIỆT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  <a:sym typeface="Arial"/>
              </a:rPr>
              <a:t>VÀ CHÚC CÁC CON HỌC TỐT!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图片 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C743F1-E5D9-B753-2896-8C00F27849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8086725" y="-256685"/>
            <a:ext cx="4105275" cy="1927486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EE1C1A-7A71-5267-28F7-9084B2A9E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52"/>
          <a:stretch/>
        </p:blipFill>
        <p:spPr bwMode="auto">
          <a:xfrm>
            <a:off x="3002295" y="2860234"/>
            <a:ext cx="6204010" cy="36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4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75" y="1339090"/>
            <a:ext cx="11110293" cy="854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8 - 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vi-VN" sz="36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208" y="2565015"/>
            <a:ext cx="1653625" cy="5310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Google Shape;54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D0DC559-E816-6894-91E5-58A8531C223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781300" y="64328"/>
            <a:ext cx="2410700" cy="340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3;p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DE7E48-2BD0-5D2B-40A4-2A6D3FFB1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52" y="4282651"/>
            <a:ext cx="3308475" cy="257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0E9D86-FFCE-1225-743D-3C31A8BD4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631394">
            <a:off x="7436249" y="3067771"/>
            <a:ext cx="3194131" cy="3194131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4B61C0-993C-71AA-2BF5-84BC50CFAF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889495">
            <a:off x="7963640" y="4019899"/>
            <a:ext cx="1574403" cy="1574403"/>
          </a:xfrm>
          <a:prstGeom prst="rect">
            <a:avLst/>
          </a:prstGeom>
        </p:spPr>
      </p:pic>
      <p:pic>
        <p:nvPicPr>
          <p:cNvPr id="8" name="Graphic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153854D-C107-5F14-99E6-EAEC58D8B0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20790">
            <a:off x="8697815" y="4126106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905000" y="838200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124354" y="2484509"/>
            <a:ext cx="2308447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Mở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đầu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Hình ảnh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7035801" y="3511716"/>
            <a:ext cx="3073399" cy="29753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7939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9DB89E2-08A2-461D-8229-BFADA87ED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66" y="490199"/>
            <a:ext cx="3993119" cy="2772259"/>
          </a:xfrm>
          <a:prstGeom prst="rect">
            <a:avLst/>
          </a:prstGeom>
        </p:spPr>
      </p:pic>
      <p:sp>
        <p:nvSpPr>
          <p:cNvPr id="5" name="Rectangl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9A9AB39-92E9-440F-B208-E37583CC3661}"/>
              </a:ext>
            </a:extLst>
          </p:cNvPr>
          <p:cNvSpPr/>
          <p:nvPr/>
        </p:nvSpPr>
        <p:spPr>
          <a:xfrm>
            <a:off x="4528919" y="245099"/>
            <a:ext cx="6740497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33 000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28 000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188 000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F5C809-36A9-44D6-BBE9-2125A5DBBB0A}"/>
              </a:ext>
            </a:extLst>
          </p:cNvPr>
          <p:cNvSpPr/>
          <p:nvPr/>
        </p:nvSpPr>
        <p:spPr>
          <a:xfrm>
            <a:off x="998899" y="0"/>
            <a:ext cx="3556615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(SGK-19)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10E9D7-A527-4F8B-B572-C8D26C02D7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93101" y="0"/>
            <a:ext cx="1083212" cy="108321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C16217-C439-33A8-F814-87D84E992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96159"/>
              </p:ext>
            </p:extLst>
          </p:nvPr>
        </p:nvGraphicFramePr>
        <p:xfrm>
          <a:off x="401765" y="3528785"/>
          <a:ext cx="11437808" cy="28482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3510">
                  <a:extLst>
                    <a:ext uri="{9D8B030D-6E8A-4147-A177-3AD203B41FA5}">
                      <a16:colId xmlns:a16="http://schemas.microsoft.com/office/drawing/2014/main" val="729987584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1506301961"/>
                    </a:ext>
                  </a:extLst>
                </a:gridCol>
                <a:gridCol w="2417396">
                  <a:extLst>
                    <a:ext uri="{9D8B030D-6E8A-4147-A177-3AD203B41FA5}">
                      <a16:colId xmlns:a16="http://schemas.microsoft.com/office/drawing/2014/main" val="2178115694"/>
                    </a:ext>
                  </a:extLst>
                </a:gridCol>
                <a:gridCol w="2859452">
                  <a:extLst>
                    <a:ext uri="{9D8B030D-6E8A-4147-A177-3AD203B41FA5}">
                      <a16:colId xmlns:a16="http://schemas.microsoft.com/office/drawing/2014/main" val="1474450122"/>
                    </a:ext>
                  </a:extLst>
                </a:gridCol>
              </a:tblGrid>
              <a:tr h="7596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3728"/>
                  </a:ext>
                </a:extLst>
              </a:tr>
              <a:tr h="5693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408380"/>
                  </a:ext>
                </a:extLst>
              </a:tr>
              <a:tr h="7596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092029"/>
                  </a:ext>
                </a:extLst>
              </a:tr>
              <a:tr h="7596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755938"/>
                  </a:ext>
                </a:extLst>
              </a:tr>
            </a:tbl>
          </a:graphicData>
        </a:graphic>
      </p:graphicFrame>
      <p:sp>
        <p:nvSpPr>
          <p:cNvPr id="8" name="Rectangl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E891B1-4609-70B5-C3BA-66C14C12C0A3}"/>
              </a:ext>
            </a:extLst>
          </p:cNvPr>
          <p:cNvSpPr/>
          <p:nvPr/>
        </p:nvSpPr>
        <p:spPr>
          <a:xfrm>
            <a:off x="401765" y="4426813"/>
            <a:ext cx="384355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tiền phải trả (đồng)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5D164C-BED8-0F7A-B22C-D255C216350E}"/>
              </a:ext>
            </a:extLst>
          </p:cNvPr>
          <p:cNvSpPr/>
          <p:nvPr/>
        </p:nvSpPr>
        <p:spPr>
          <a:xfrm>
            <a:off x="401765" y="5162109"/>
            <a:ext cx="384355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 tiền 1 cốc trà sữa (đồng)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E5A731-4C78-0991-4BA3-643EF578DA3C}"/>
              </a:ext>
            </a:extLst>
          </p:cNvPr>
          <p:cNvSpPr/>
          <p:nvPr/>
        </p:nvSpPr>
        <p:spPr>
          <a:xfrm>
            <a:off x="401765" y="5937071"/>
            <a:ext cx="2152648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cốc (cốc)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E659B80-3F88-F47A-B2EB-D0412671843C}"/>
              </a:ext>
            </a:extLst>
          </p:cNvPr>
          <p:cNvSpPr/>
          <p:nvPr/>
        </p:nvSpPr>
        <p:spPr>
          <a:xfrm>
            <a:off x="4159596" y="3651851"/>
            <a:ext cx="2317404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 sữa trân châu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443500-D773-0918-B408-BF7A641ACC3F}"/>
              </a:ext>
            </a:extLst>
          </p:cNvPr>
          <p:cNvSpPr/>
          <p:nvPr/>
        </p:nvSpPr>
        <p:spPr>
          <a:xfrm>
            <a:off x="6607521" y="3679101"/>
            <a:ext cx="2317404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 sữa phô mai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EE9A13-D712-A3B1-9B32-92444BEDBDED}"/>
              </a:ext>
            </a:extLst>
          </p:cNvPr>
          <p:cNvSpPr/>
          <p:nvPr/>
        </p:nvSpPr>
        <p:spPr>
          <a:xfrm>
            <a:off x="9322146" y="3679101"/>
            <a:ext cx="2317404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 liên hệ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E880F27-3B63-D5C5-087C-CA92F467EF84}"/>
              </a:ext>
            </a:extLst>
          </p:cNvPr>
          <p:cNvSpPr/>
          <p:nvPr/>
        </p:nvSpPr>
        <p:spPr>
          <a:xfrm>
            <a:off x="4159596" y="4387147"/>
            <a:ext cx="1060104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vi-VN" sz="24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99E4F1-DA2D-0886-AF66-1D79F0FE07BC}"/>
              </a:ext>
            </a:extLst>
          </p:cNvPr>
          <p:cNvSpPr/>
          <p:nvPr/>
        </p:nvSpPr>
        <p:spPr>
          <a:xfrm>
            <a:off x="4159596" y="5183885"/>
            <a:ext cx="974379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GT</a:t>
            </a:r>
            <a:r>
              <a:rPr lang="vi-VN" sz="24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431867-4FD9-29C0-3A73-D29E41702CF2}"/>
              </a:ext>
            </a:extLst>
          </p:cNvPr>
          <p:cNvSpPr/>
          <p:nvPr/>
        </p:nvSpPr>
        <p:spPr>
          <a:xfrm>
            <a:off x="4159596" y="5887037"/>
            <a:ext cx="2317404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</a:t>
            </a:r>
            <a:r>
              <a:rPr lang="vi-VN" sz="24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8149CD3-2369-283E-B328-D63E4169E2A4}"/>
              </a:ext>
            </a:extLst>
          </p:cNvPr>
          <p:cNvSpPr/>
          <p:nvPr/>
        </p:nvSpPr>
        <p:spPr>
          <a:xfrm>
            <a:off x="6607521" y="4332185"/>
            <a:ext cx="974379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vi-VN" sz="24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9CAFB96-A50F-DB5C-4DCB-AD1539561942}"/>
              </a:ext>
            </a:extLst>
          </p:cNvPr>
          <p:cNvSpPr/>
          <p:nvPr/>
        </p:nvSpPr>
        <p:spPr>
          <a:xfrm>
            <a:off x="6607521" y="5128923"/>
            <a:ext cx="974379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GT</a:t>
            </a:r>
            <a:r>
              <a:rPr lang="vi-VN" sz="24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5CEE77A-661B-4E5B-1A30-B14E9E3EB5A7}"/>
              </a:ext>
            </a:extLst>
          </p:cNvPr>
          <p:cNvSpPr/>
          <p:nvPr/>
        </p:nvSpPr>
        <p:spPr>
          <a:xfrm>
            <a:off x="6607521" y="5832075"/>
            <a:ext cx="2317404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</a:t>
            </a:r>
            <a:r>
              <a:rPr lang="vi-VN" sz="24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03F7C9-FE8C-C916-C2ED-5E2A330BF8B3}"/>
              </a:ext>
            </a:extLst>
          </p:cNvPr>
          <p:cNvSpPr/>
          <p:nvPr/>
        </p:nvSpPr>
        <p:spPr>
          <a:xfrm>
            <a:off x="5188814" y="5193956"/>
            <a:ext cx="1288185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33 000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354B59-F4A6-424A-D307-4FB82104CEA2}"/>
              </a:ext>
            </a:extLst>
          </p:cNvPr>
          <p:cNvSpPr/>
          <p:nvPr/>
        </p:nvSpPr>
        <p:spPr>
          <a:xfrm>
            <a:off x="7496175" y="5153040"/>
            <a:ext cx="1288185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28 000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A6DFBF8-8E8D-F65A-E023-8EEBEDE80266}"/>
              </a:ext>
            </a:extLst>
          </p:cNvPr>
          <p:cNvSpPr/>
          <p:nvPr/>
        </p:nvSpPr>
        <p:spPr>
          <a:xfrm>
            <a:off x="9074495" y="4387147"/>
            <a:ext cx="2715739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vi-VN" sz="24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+ST</a:t>
            </a:r>
            <a:r>
              <a:rPr lang="vi-VN" sz="24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188 000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4B2A47F-E2ED-A63F-48EF-6C8A63B7DE4D}"/>
              </a:ext>
            </a:extLst>
          </p:cNvPr>
          <p:cNvSpPr/>
          <p:nvPr/>
        </p:nvSpPr>
        <p:spPr>
          <a:xfrm>
            <a:off x="9074495" y="5691971"/>
            <a:ext cx="2715739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</a:t>
            </a:r>
            <a:r>
              <a:rPr lang="vi-VN" sz="24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+SC</a:t>
            </a:r>
            <a:r>
              <a:rPr lang="vi-VN" sz="2400" baseline="-250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vi-VN" sz="24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6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708F279-2065-C4AC-F279-A7B6A60D1A4E}"/>
              </a:ext>
            </a:extLst>
          </p:cNvPr>
          <p:cNvSpPr/>
          <p:nvPr/>
        </p:nvSpPr>
        <p:spPr>
          <a:xfrm>
            <a:off x="5050323" y="5834360"/>
            <a:ext cx="1288185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endParaRPr lang="en-US" sz="24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B08815-3160-58AB-59B6-5C670C56C079}"/>
              </a:ext>
            </a:extLst>
          </p:cNvPr>
          <p:cNvSpPr/>
          <p:nvPr/>
        </p:nvSpPr>
        <p:spPr>
          <a:xfrm>
            <a:off x="7496174" y="5832075"/>
            <a:ext cx="1288185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endParaRPr lang="en-US" sz="24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D8A078-4F34-78DE-76E1-A269EA1CF1D5}"/>
              </a:ext>
            </a:extLst>
          </p:cNvPr>
          <p:cNvSpPr/>
          <p:nvPr/>
        </p:nvSpPr>
        <p:spPr>
          <a:xfrm>
            <a:off x="5050322" y="4347319"/>
            <a:ext cx="1288185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33 000 x</a:t>
            </a:r>
            <a:endParaRPr lang="en-US" sz="24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5C9CFF-FD4B-BE2B-6434-C3DD93A8D2A3}"/>
              </a:ext>
            </a:extLst>
          </p:cNvPr>
          <p:cNvSpPr/>
          <p:nvPr/>
        </p:nvSpPr>
        <p:spPr>
          <a:xfrm>
            <a:off x="7496174" y="4295193"/>
            <a:ext cx="1288185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400" i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28 000 y</a:t>
            </a:r>
            <a:endParaRPr lang="en-US" sz="24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4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9DB89E2-08A2-461D-8229-BFADA87ED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66" y="490199"/>
            <a:ext cx="3993119" cy="2772259"/>
          </a:xfrm>
          <a:prstGeom prst="rect">
            <a:avLst/>
          </a:prstGeom>
        </p:spPr>
      </p:pic>
      <p:sp>
        <p:nvSpPr>
          <p:cNvPr id="5" name="Rectangl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9A9AB39-92E9-440F-B208-E37583CC3661}"/>
              </a:ext>
            </a:extLst>
          </p:cNvPr>
          <p:cNvSpPr/>
          <p:nvPr/>
        </p:nvSpPr>
        <p:spPr>
          <a:xfrm>
            <a:off x="4528919" y="245099"/>
            <a:ext cx="6740497" cy="3038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phô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33 000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28 000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188 000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cốc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F5C809-36A9-44D6-BBE9-2125A5DBBB0A}"/>
              </a:ext>
            </a:extLst>
          </p:cNvPr>
          <p:cNvSpPr/>
          <p:nvPr/>
        </p:nvSpPr>
        <p:spPr>
          <a:xfrm>
            <a:off x="998899" y="0"/>
            <a:ext cx="3556615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(SGK-19)</a:t>
            </a:r>
            <a:endParaRPr lang="en-US" sz="24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4244F8C-89CC-43BA-8A3D-01DD743ECE53}"/>
                  </a:ext>
                </a:extLst>
              </p:cNvPr>
              <p:cNvSpPr txBox="1"/>
              <p:nvPr/>
            </p:nvSpPr>
            <p:spPr>
              <a:xfrm>
                <a:off x="245320" y="3773887"/>
                <a:ext cx="11701360" cy="2847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trân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phô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ẩn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                    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33</m:t>
                            </m:r>
                            <m:r>
                              <m:rPr>
                                <m:nor/>
                              </m:rPr>
                              <a:rPr lang="en-US" sz="24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000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+28 000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188 000 </m:t>
                            </m:r>
                            <m:r>
                              <a:rPr lang="en-US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(2)</m:t>
                            </m:r>
                          </m:e>
                        </m:eqArr>
                      </m:e>
                    </m:d>
                  </m:oMath>
                </a14:m>
                <a:endParaRPr lang="en-US" sz="2400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6</m:t>
                            </m:r>
                            <m:r>
                              <a:rPr lang="en-US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                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33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+28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 188</m:t>
                            </m:r>
                            <m:r>
                              <m:rPr>
                                <m:nor/>
                              </m:rPr>
                              <a:rPr lang="en-US" sz="24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   (2)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cốc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trà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sữa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ẩn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Cụ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hiểu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hôm</a:t>
                </a: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nay</a:t>
                </a:r>
                <a:r>
                  <a:rPr lang="en-US" sz="2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4244F8C-89CC-43BA-8A3D-01DD743EC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20" y="3773887"/>
                <a:ext cx="11701360" cy="2847959"/>
              </a:xfrm>
              <a:prstGeom prst="rect">
                <a:avLst/>
              </a:prstGeom>
              <a:blipFill>
                <a:blip r:embed="rId4"/>
                <a:stretch>
                  <a:fillRect l="-781" t="-1713" b="-4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E10E9D7-A527-4F8B-B572-C8D26C02D7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93101" y="0"/>
            <a:ext cx="1083212" cy="108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0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726841-2B10-B74D-5DAD-52BF801175D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27" y="3429000"/>
            <a:ext cx="3385255" cy="225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F7FE35-2FD5-49B8-9E8C-C19451E5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61" y="42452"/>
            <a:ext cx="11451539" cy="85407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b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8 - </a:t>
            </a: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GIẢI HỆ PHƯƠNG TRÌNH BẬC NHẤT HAI ẨN</a:t>
            </a:r>
            <a:br>
              <a:rPr lang="en-US" sz="36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8130745-BCE8-45D3-8773-A60569A9B2A6}"/>
              </a:ext>
            </a:extLst>
          </p:cNvPr>
          <p:cNvSpPr/>
          <p:nvPr/>
        </p:nvSpPr>
        <p:spPr>
          <a:xfrm>
            <a:off x="283261" y="873743"/>
            <a:ext cx="9141961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GIẢI HỆ PHƯƠNG TRÌNH BẰNG PHƯƠNG PHÁP THẾ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597C72-8F53-484F-9E74-C19E12C71940}"/>
              </a:ext>
            </a:extLst>
          </p:cNvPr>
          <p:cNvSpPr/>
          <p:nvPr/>
        </p:nvSpPr>
        <p:spPr>
          <a:xfrm>
            <a:off x="283261" y="1430177"/>
            <a:ext cx="10983313" cy="2603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tiêu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pt-BR" sz="32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nắm được quy tắc thế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một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tiễn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endParaRPr lang="en-US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2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201F95-8268-40EE-A9C5-1E712FBE3BCA}"/>
              </a:ext>
            </a:extLst>
          </p:cNvPr>
          <p:cNvSpPr/>
          <p:nvPr/>
        </p:nvSpPr>
        <p:spPr>
          <a:xfrm>
            <a:off x="168813" y="968513"/>
            <a:ext cx="375776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(SGK-19)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/>
              <p:nvPr/>
            </p:nvSpPr>
            <p:spPr>
              <a:xfrm>
                <a:off x="387241" y="1524947"/>
                <a:ext cx="7056291" cy="918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         (1)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(2) </m:t>
                            </m:r>
                          </m:e>
                        </m:eqAr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1" y="1524947"/>
                <a:ext cx="7056291" cy="918713"/>
              </a:xfrm>
              <a:prstGeom prst="rect">
                <a:avLst/>
              </a:prstGeom>
              <a:blipFill>
                <a:blip r:embed="rId3"/>
                <a:stretch>
                  <a:fillRect l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248A69-6FC2-4D87-902F-E5FFFDD53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7500" y="40762"/>
            <a:ext cx="1714500" cy="1800225"/>
          </a:xfrm>
          <a:prstGeom prst="rect">
            <a:avLst/>
          </a:prstGeom>
        </p:spPr>
      </p:pic>
      <p:sp>
        <p:nvSpPr>
          <p:cNvPr id="6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48C7692-AF0B-499F-8E30-52599075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3" y="280305"/>
            <a:ext cx="10002129" cy="7852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PHƯƠNG TRÌNH BẰNG PHƯƠNG PHÁP THẾ</a:t>
            </a:r>
          </a:p>
        </p:txBody>
      </p:sp>
      <p:sp>
        <p:nvSpPr>
          <p:cNvPr id="8" name="TextBox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79B5F4-FE46-4E57-8822-8BE697840883}"/>
              </a:ext>
            </a:extLst>
          </p:cNvPr>
          <p:cNvSpPr txBox="1"/>
          <p:nvPr/>
        </p:nvSpPr>
        <p:spPr>
          <a:xfrm>
            <a:off x="367122" y="2443660"/>
            <a:ext cx="114577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 ta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(I)</a:t>
            </a:r>
          </a:p>
        </p:txBody>
      </p:sp>
    </p:spTree>
    <p:extLst>
      <p:ext uri="{BB962C8B-B14F-4D97-AF65-F5344CB8AC3E}">
        <p14:creationId xmlns:p14="http://schemas.microsoft.com/office/powerpoint/2010/main" val="36505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4201F95-8268-40EE-A9C5-1E712FBE3BCA}"/>
              </a:ext>
            </a:extLst>
          </p:cNvPr>
          <p:cNvSpPr/>
          <p:nvPr/>
        </p:nvSpPr>
        <p:spPr>
          <a:xfrm>
            <a:off x="256307" y="0"/>
            <a:ext cx="3757760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(SGK-19)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/>
              <p:nvPr/>
            </p:nvSpPr>
            <p:spPr>
              <a:xfrm>
                <a:off x="387241" y="481517"/>
                <a:ext cx="7045070" cy="918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=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        (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en-US" sz="2800" b="0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y</m:t>
                            </m:r>
                            <m:r>
                              <m:rPr>
                                <m:nor/>
                              </m:r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800" i="1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11   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) </m:t>
                            </m:r>
                          </m:e>
                        </m:eqAr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(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5685014-F766-4E6E-800A-01BE5E047F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1" y="481517"/>
                <a:ext cx="7045070" cy="918713"/>
              </a:xfrm>
              <a:prstGeom prst="rect">
                <a:avLst/>
              </a:prstGeom>
              <a:blipFill>
                <a:blip r:embed="rId3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D749D6A-4829-476F-8064-E7A3EFF870A7}"/>
                  </a:ext>
                </a:extLst>
              </p:cNvPr>
              <p:cNvSpPr txBox="1"/>
              <p:nvPr/>
            </p:nvSpPr>
            <p:spPr>
              <a:xfrm>
                <a:off x="387241" y="1975278"/>
                <a:ext cx="11642834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ta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thay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ươ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ta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đượ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endParaRPr lang="en-US" sz="2800" b="0" i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(4)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(3) ta đ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vi-VN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; </m:t>
                    </m:r>
                    <m:r>
                      <a:rPr lang="en-US" sz="2800" i="1" dirty="0" err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)=(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D749D6A-4829-476F-8064-E7A3EFF87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241" y="1975278"/>
                <a:ext cx="11642834" cy="3970318"/>
              </a:xfrm>
              <a:prstGeom prst="rect">
                <a:avLst/>
              </a:prstGeom>
              <a:blipFill>
                <a:blip r:embed="rId4"/>
                <a:stretch>
                  <a:fillRect l="-1100" t="-1536" b="-3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248A69-6FC2-4D87-902F-E5FFFDD53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500" y="40762"/>
            <a:ext cx="1714500" cy="1800225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1EC868-7284-457D-9A57-1381CAD80E04}"/>
              </a:ext>
            </a:extLst>
          </p:cNvPr>
          <p:cNvSpPr txBox="1"/>
          <p:nvPr/>
        </p:nvSpPr>
        <p:spPr>
          <a:xfrm>
            <a:off x="548640" y="1364497"/>
            <a:ext cx="199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75FF856-59F2-E20B-C7A8-B62FCB09294F}"/>
              </a:ext>
            </a:extLst>
          </p:cNvPr>
          <p:cNvSpPr/>
          <p:nvPr/>
        </p:nvSpPr>
        <p:spPr>
          <a:xfrm>
            <a:off x="8468080" y="3356047"/>
            <a:ext cx="3561995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làm này gọi là giải hệ phương trình bằng phương pháp thế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3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8A7563B-8FCE-47D2-9BAC-F7151CBC3D16}"/>
              </a:ext>
            </a:extLst>
          </p:cNvPr>
          <p:cNvSpPr txBox="1"/>
          <p:nvPr/>
        </p:nvSpPr>
        <p:spPr>
          <a:xfrm>
            <a:off x="834887" y="490330"/>
            <a:ext cx="10919791" cy="578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2800" i="1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i="1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34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6828</TotalTime>
  <Words>1567</Words>
  <Application>Microsoft Office PowerPoint</Application>
  <PresentationFormat>Widescreen</PresentationFormat>
  <Paragraphs>125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1_Office Theme</vt:lpstr>
      <vt:lpstr>B. CHÚ THÍCH</vt:lpstr>
      <vt:lpstr> Tiết 8 - Bài 3:  GIẢI HỆ PHƯƠNG TRÌNH BẬC NHẤT HAI ẨN </vt:lpstr>
      <vt:lpstr>PowerPoint Presentation</vt:lpstr>
      <vt:lpstr>PowerPoint Presentation</vt:lpstr>
      <vt:lpstr>PowerPoint Presentation</vt:lpstr>
      <vt:lpstr> Tiết 8 - Bài 3: GIẢI HỆ PHƯƠNG TRÌNH BẬC NHẤT HAI ẨN </vt:lpstr>
      <vt:lpstr>I. GIẢI HỆ PHƯƠNG TRÌNH BẰNG PHƯƠNG PHÁP THẾ</vt:lpstr>
      <vt:lpstr>PowerPoint Presentation</vt:lpstr>
      <vt:lpstr>PowerPoint Presentation</vt:lpstr>
      <vt:lpstr>PowerPoint Presentation</vt:lpstr>
      <vt:lpstr> LUYỆN TẬP</vt:lpstr>
      <vt:lpstr>PowerPoint Presentation</vt:lpstr>
      <vt:lpstr> VẬN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FNU LNU</cp:lastModifiedBy>
  <cp:revision>493</cp:revision>
  <dcterms:created xsi:type="dcterms:W3CDTF">2022-08-03T11:07:12Z</dcterms:created>
  <dcterms:modified xsi:type="dcterms:W3CDTF">2024-10-01T01:41:22Z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2024-10-01T01:19:07Z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7c3e863b-ad19-4fd9-8a60-7b21496421d7</vt:lpwstr>
  </property>
  <property fmtid="{D5CDD505-2E9C-101B-9397-08002B2CF9AE}" pid="7" name="MSIP_Label_defa4170-0d19-0005-0004-bc88714345d2_ActionId">
    <vt:lpwstr>7027954f-4605-4d59-945e-f52e7c6494ea</vt:lpwstr>
  </property>
  <property fmtid="{D5CDD505-2E9C-101B-9397-08002B2CF9AE}" pid="8" name="MSIP_Label_defa4170-0d19-0005-0004-bc88714345d2_ContentBits">
    <vt:lpwstr>0</vt:lpwstr>
  </property>
</Properties>
</file>