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23D_CB502983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571" r:id="rId2"/>
    <p:sldId id="368" r:id="rId3"/>
    <p:sldId id="591" r:id="rId4"/>
    <p:sldId id="573" r:id="rId5"/>
    <p:sldId id="593" r:id="rId6"/>
    <p:sldId id="578" r:id="rId7"/>
    <p:sldId id="594" r:id="rId8"/>
    <p:sldId id="610" r:id="rId9"/>
    <p:sldId id="612" r:id="rId10"/>
    <p:sldId id="611" r:id="rId11"/>
    <p:sldId id="613" r:id="rId12"/>
    <p:sldId id="614" r:id="rId13"/>
    <p:sldId id="615" r:id="rId14"/>
    <p:sldId id="616" r:id="rId15"/>
    <p:sldId id="617" r:id="rId16"/>
    <p:sldId id="619" r:id="rId17"/>
    <p:sldId id="618" r:id="rId18"/>
    <p:sldId id="620" r:id="rId19"/>
    <p:sldId id="623" r:id="rId20"/>
    <p:sldId id="621" r:id="rId21"/>
    <p:sldId id="624" r:id="rId22"/>
    <p:sldId id="622" r:id="rId23"/>
    <p:sldId id="625" r:id="rId24"/>
    <p:sldId id="579" r:id="rId25"/>
    <p:sldId id="626" r:id="rId26"/>
    <p:sldId id="381" r:id="rId27"/>
    <p:sldId id="382" r:id="rId2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F3A873-5E73-AF47-5168-60E826C34ABE}" name="Administrator" initials="A" userId="Administrator" providerId="None"/>
  <p188:author id="{CE43127B-8C87-2F51-D46B-C4F326A373CD}" name="quyenham123a@outlook.com" initials="" userId="faca4e9bdadaf46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4FFF"/>
    <a:srgbClr val="FF93FF"/>
    <a:srgbClr val="FFECA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3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modernComment_23D_CB50298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83964E0-05B8-47AE-B0A4-D2718961B724}" authorId="{CE43127B-8C87-2F51-D46B-C4F326A373CD}" created="2024-04-08T15:07:01.816">
    <pc:sldMkLst xmlns:pc="http://schemas.microsoft.com/office/powerpoint/2013/main/command">
      <pc:docMk/>
      <pc:sldMk cId="3411028355" sldId="573"/>
    </pc:sldMkLst>
    <p188:txBody>
      <a:bodyPr/>
      <a:lstStyle/>
      <a:p>
        <a:r>
          <a:rPr lang="en-US"/>
          <a:t>Theo tôi không cần chỉ ra mục tiêu trong giáo án pp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1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lạng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thịt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bò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lạng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thịt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bác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AN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ăn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1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ngày</a:t>
            </a:r>
            <a:endParaRPr lang="en-US" sz="1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endParaRPr lang="en-US" sz="1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64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PT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1d GV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PT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ẩn</a:t>
            </a:r>
            <a:endParaRPr lang="en-US" dirty="0"/>
          </a:p>
          <a:p>
            <a:r>
              <a:rPr lang="en-US" dirty="0" err="1"/>
              <a:t>Luyên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1: 2 HS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VD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1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www.allwhitebackground.com/colorful-background-images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7" Type="http://schemas.openxmlformats.org/officeDocument/2006/relationships/oleObject" Target="../embeddings/oleObject2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3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5.png"/><Relationship Id="rId7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5.wmf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0.png"/><Relationship Id="rId7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microsoft.com/office/2018/10/relationships/comments" Target="../comments/modernComment_23D_CB50298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626957-CBD8-91C3-6597-4769CC51323E}"/>
              </a:ext>
            </a:extLst>
          </p:cNvPr>
          <p:cNvSpPr/>
          <p:nvPr/>
        </p:nvSpPr>
        <p:spPr>
          <a:xfrm>
            <a:off x="1" y="-2944"/>
            <a:ext cx="3427570" cy="138543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327C4C-F1F6-DDFB-C4EE-99E45C4A1C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1922772" y="3214225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5C1A32-4674-8277-BD7A-4BB6F05E8D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709849" y="2516345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6B0BB8-B2F2-2BF3-150F-5878B69197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6770304" y="2940095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EF3B11-C0CE-F0C1-F9B4-E828EE51DF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24" y="2633185"/>
            <a:ext cx="2327672" cy="2327672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6E67C1-6184-4872-84B8-64397A7890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700631" y="3082810"/>
            <a:ext cx="2327672" cy="2327672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7D4E8D-A4A5-6912-145C-8E3091C18A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00" y="3158728"/>
            <a:ext cx="1561730" cy="1561730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E9B910C-D3DB-53B0-DD9C-04FA3835DC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4293" y="1727804"/>
            <a:ext cx="2025572" cy="1385436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1D407B-A8AC-08C9-6F47-02A87BD44C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5903" y="1162182"/>
            <a:ext cx="2025572" cy="1385436"/>
          </a:xfrm>
          <a:prstGeom prst="rect">
            <a:avLst/>
          </a:prstGeom>
        </p:spPr>
      </p:pic>
      <p:pic>
        <p:nvPicPr>
          <p:cNvPr id="14" name="Picture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F6AAD02-B751-B406-D267-474378C247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86430" y="1483302"/>
            <a:ext cx="2176461" cy="1385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74833E-C762-DD91-2784-FA20F15E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56" y="294855"/>
            <a:ext cx="3218114" cy="85407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CHÚ THÍCH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0DB322-C5B4-6C08-D757-EF2753F99A66}"/>
                  </a:ext>
                </a:extLst>
              </p:cNvPr>
              <p:cNvSpPr txBox="1"/>
              <p:nvPr/>
            </p:nvSpPr>
            <p:spPr>
              <a:xfrm>
                <a:off x="490330" y="218049"/>
                <a:ext cx="11598890" cy="3624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+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 =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kumimoji="0" lang="en-US" sz="3200" b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kumimoji="0" lang="en-US" sz="32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𝑎𝑥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𝑏𝑦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+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 =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kumimoji="0" lang="en-US" sz="3200" b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0DB322-C5B4-6C08-D757-EF2753F99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30" y="218049"/>
                <a:ext cx="11598890" cy="3624069"/>
              </a:xfrm>
              <a:prstGeom prst="rect">
                <a:avLst/>
              </a:prstGeom>
              <a:blipFill>
                <a:blip r:embed="rId2"/>
                <a:stretch>
                  <a:fillRect l="-1314" t="-2357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8D0097-6364-98BE-D38D-E6C1895C8C58}"/>
              </a:ext>
            </a:extLst>
          </p:cNvPr>
          <p:cNvSpPr txBox="1"/>
          <p:nvPr/>
        </p:nvSpPr>
        <p:spPr>
          <a:xfrm>
            <a:off x="329610" y="4058889"/>
            <a:ext cx="1175961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Trong các cặp số sau, cặp số nào là nghiệm của phương trình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 3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=5 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a) (1 ; 1)                         b) (0 ; 5)                    c) (2 ; 3)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1C2D239-C6A7-D787-1E83-E3B04EFFA6CB}"/>
              </a:ext>
            </a:extLst>
          </p:cNvPr>
          <p:cNvGrpSpPr/>
          <p:nvPr/>
        </p:nvGrpSpPr>
        <p:grpSpPr>
          <a:xfrm>
            <a:off x="329610" y="4058889"/>
            <a:ext cx="2011684" cy="584775"/>
            <a:chOff x="4185645" y="1619395"/>
            <a:chExt cx="3580623" cy="47764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9AB7078-57FF-239E-DC5C-9F8B0785A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4" name="文本框 20">
              <a:extLst>
                <a:ext uri="{FF2B5EF4-FFF2-40B4-BE49-F238E27FC236}">
                  <a16:creationId xmlns:a16="http://schemas.microsoft.com/office/drawing/2014/main" id="{666B5792-C942-8327-38CE-AE4AC9252DB5}"/>
                </a:ext>
              </a:extLst>
            </p:cNvPr>
            <p:cNvSpPr txBox="1"/>
            <p:nvPr/>
          </p:nvSpPr>
          <p:spPr>
            <a:xfrm>
              <a:off x="4613200" y="1619395"/>
              <a:ext cx="2599843" cy="4776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Ví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dụ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2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52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4DB76B-9AB8-1312-8D83-D7BA858D2DA6}"/>
              </a:ext>
            </a:extLst>
          </p:cNvPr>
          <p:cNvSpPr txBox="1"/>
          <p:nvPr/>
        </p:nvSpPr>
        <p:spPr>
          <a:xfrm>
            <a:off x="0" y="0"/>
            <a:ext cx="12191999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Trong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PT 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 3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=5 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a) (1 ; 1)                               b) (0 ; 5)                          c) ( 2 ; 3)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396EDC-903E-13A0-5FE0-694A6E584ACC}"/>
              </a:ext>
            </a:extLst>
          </p:cNvPr>
          <p:cNvSpPr txBox="1"/>
          <p:nvPr/>
        </p:nvSpPr>
        <p:spPr>
          <a:xfrm>
            <a:off x="4651513" y="1605791"/>
            <a:ext cx="2273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2876CC7-FCB8-33AE-1693-027CD2B50B76}"/>
              </a:ext>
            </a:extLst>
          </p:cNvPr>
          <p:cNvSpPr/>
          <p:nvPr/>
        </p:nvSpPr>
        <p:spPr>
          <a:xfrm>
            <a:off x="159026" y="2043253"/>
            <a:ext cx="11249961" cy="648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1;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ta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. 1 – 3 . 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1 )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5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 ;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0;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. 0 – 3 . 5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 5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(0 ;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ta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.(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2)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3 . 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3 )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5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2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là một nghiệm của PT trên.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1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1C0B637-D4D1-FD2B-5483-910B5213B37E}"/>
              </a:ext>
            </a:extLst>
          </p:cNvPr>
          <p:cNvGrpSpPr/>
          <p:nvPr/>
        </p:nvGrpSpPr>
        <p:grpSpPr>
          <a:xfrm>
            <a:off x="0" y="0"/>
            <a:ext cx="2011684" cy="584775"/>
            <a:chOff x="4185645" y="1619395"/>
            <a:chExt cx="3580623" cy="47764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D89E659-11A0-44E0-E332-DC7932B07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9" name="文本框 20">
              <a:extLst>
                <a:ext uri="{FF2B5EF4-FFF2-40B4-BE49-F238E27FC236}">
                  <a16:creationId xmlns:a16="http://schemas.microsoft.com/office/drawing/2014/main" id="{68209BD6-BF38-CE81-1F5D-AE80AF46D12F}"/>
                </a:ext>
              </a:extLst>
            </p:cNvPr>
            <p:cNvSpPr txBox="1"/>
            <p:nvPr/>
          </p:nvSpPr>
          <p:spPr>
            <a:xfrm>
              <a:off x="4613200" y="1619395"/>
              <a:ext cx="2599843" cy="4776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Ví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dụ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2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11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28C8B4C-DED5-B516-FD3A-E424E42759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8627" y="48551"/>
            <a:ext cx="3147078" cy="789071"/>
          </a:xfrm>
          <a:prstGeom prst="rect">
            <a:avLst/>
          </a:prstGeom>
        </p:spPr>
      </p:pic>
      <p:sp>
        <p:nvSpPr>
          <p:cNvPr id="6" name="TextBox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86586A-419D-FD4A-BBFF-1C5117F88720}"/>
              </a:ext>
            </a:extLst>
          </p:cNvPr>
          <p:cNvSpPr txBox="1"/>
          <p:nvPr/>
        </p:nvSpPr>
        <p:spPr>
          <a:xfrm>
            <a:off x="-166255" y="-191715"/>
            <a:ext cx="4348401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A1CDFD-573F-2B40-68FE-071950C861C5}"/>
              </a:ext>
            </a:extLst>
          </p:cNvPr>
          <p:cNvSpPr txBox="1"/>
          <p:nvPr/>
        </p:nvSpPr>
        <p:spPr>
          <a:xfrm>
            <a:off x="3805705" y="150698"/>
            <a:ext cx="81018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 hai nghiệm của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6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5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11</a:t>
            </a:r>
          </a:p>
        </p:txBody>
      </p:sp>
      <p:sp>
        <p:nvSpPr>
          <p:cNvPr id="9" name="TextBox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BAA5F6-434D-2107-D0EE-F0516E026F7D}"/>
              </a:ext>
            </a:extLst>
          </p:cNvPr>
          <p:cNvSpPr txBox="1"/>
          <p:nvPr/>
        </p:nvSpPr>
        <p:spPr>
          <a:xfrm>
            <a:off x="5491796" y="727218"/>
            <a:ext cx="120840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FD96B83-5B76-171A-D138-3BFABC054376}"/>
              </a:ext>
            </a:extLst>
          </p:cNvPr>
          <p:cNvSpPr txBox="1"/>
          <p:nvPr/>
        </p:nvSpPr>
        <p:spPr>
          <a:xfrm>
            <a:off x="212804" y="1172673"/>
            <a:ext cx="11979195" cy="4081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1;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vào vế trái của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 6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5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11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có:  </a:t>
            </a:r>
          </a:p>
          <a:p>
            <a:pPr algn="just">
              <a:lnSpc>
                <a:spcPct val="135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. 1 – 5 . 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1 )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11 </a:t>
            </a:r>
          </a:p>
          <a:p>
            <a:pPr algn="just">
              <a:lnSpc>
                <a:spcPct val="135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(1 ;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là một nghiệm của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5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Thay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4;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 7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 vế trái của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 6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5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11,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có:  </a:t>
            </a:r>
          </a:p>
          <a:p>
            <a:pPr algn="just">
              <a:lnSpc>
                <a:spcPct val="135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. 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5 . 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7 )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11 </a:t>
            </a:r>
          </a:p>
          <a:p>
            <a:pPr algn="just">
              <a:lnSpc>
                <a:spcPct val="135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là một nghiệm của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 trên.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A38DCAE-99E9-B49C-BB34-55505CC02B81}"/>
                  </a:ext>
                </a:extLst>
              </p:cNvPr>
              <p:cNvSpPr txBox="1"/>
              <p:nvPr/>
            </p:nvSpPr>
            <p:spPr>
              <a:xfrm>
                <a:off x="212805" y="5182232"/>
                <a:ext cx="11694783" cy="156966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</a:t>
                </a:r>
                <a:r>
                  <a:rPr lang="en-US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Chú 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ý: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 mặt phẳng tọa độ Oxy, mỗi nghiệm của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 trình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𝑎𝑥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𝑏𝑦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được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diễn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bởi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được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diễn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bởi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tọa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A38DCAE-99E9-B49C-BB34-55505CC02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05" y="5182232"/>
                <a:ext cx="11694783" cy="1569660"/>
              </a:xfrm>
              <a:prstGeom prst="rect">
                <a:avLst/>
              </a:prstGeom>
              <a:blipFill>
                <a:blip r:embed="rId4"/>
                <a:stretch>
                  <a:fillRect l="-1356" t="-5426" r="-1303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31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E75EC5A-2843-20A9-737C-DCA6AC55236C}"/>
              </a:ext>
            </a:extLst>
          </p:cNvPr>
          <p:cNvSpPr txBox="1"/>
          <p:nvPr/>
        </p:nvSpPr>
        <p:spPr>
          <a:xfrm>
            <a:off x="410817" y="151788"/>
            <a:ext cx="10469217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bậc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ẩn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phẳng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tọa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91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F6D785B-F1E8-8EAB-AE41-7FBAFFFD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314" y="0"/>
            <a:ext cx="7072225" cy="737801"/>
          </a:xfrm>
          <a:prstGeom prst="ribbon2">
            <a:avLst>
              <a:gd name="adj1" fmla="val 16667"/>
              <a:gd name="adj2" fmla="val 6919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THEO TRẠM</a:t>
            </a:r>
          </a:p>
        </p:txBody>
      </p:sp>
      <p:sp>
        <p:nvSpPr>
          <p:cNvPr id="17" name="TextBox 1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C8038AC-934B-B820-8B1A-29726BA10873}"/>
              </a:ext>
            </a:extLst>
          </p:cNvPr>
          <p:cNvSpPr txBox="1"/>
          <p:nvPr/>
        </p:nvSpPr>
        <p:spPr>
          <a:xfrm>
            <a:off x="0" y="834274"/>
            <a:ext cx="12191999" cy="200362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+ 0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2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Chứng tỏ rằng các cặp số (2 ; 1), (2 ; 2), (2 ; 3) là nghiệm của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Trong mặt phẳng tọa độ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hãy biểu diễn các nghiệm (2 ; 1), (2 ; 2), (2 ; 3) của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trên.</a:t>
            </a:r>
          </a:p>
        </p:txBody>
      </p:sp>
      <p:sp>
        <p:nvSpPr>
          <p:cNvPr id="19" name="TextBox 1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844140-6653-7057-C828-B6C8D80FBA44}"/>
              </a:ext>
            </a:extLst>
          </p:cNvPr>
          <p:cNvSpPr txBox="1"/>
          <p:nvPr/>
        </p:nvSpPr>
        <p:spPr>
          <a:xfrm>
            <a:off x="0" y="2857796"/>
            <a:ext cx="12191999" cy="200362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0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+ 2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4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Chứng tỏ rằng các cặp số (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1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2), (1 ; 2), (2 ; 2) là nghiệm của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Trong mặt phẳng tọa độ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hãy biểu diễn các nghiệm (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1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2), (1 ; 2), (2 ; 2) của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trên.</a:t>
            </a:r>
          </a:p>
        </p:txBody>
      </p:sp>
      <p:sp>
        <p:nvSpPr>
          <p:cNvPr id="20" name="TextBox 1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6CC0BA-D4FF-3122-E18F-31AF453AD23E}"/>
              </a:ext>
            </a:extLst>
          </p:cNvPr>
          <p:cNvSpPr txBox="1"/>
          <p:nvPr/>
        </p:nvSpPr>
        <p:spPr>
          <a:xfrm>
            <a:off x="0" y="4915930"/>
            <a:ext cx="12191999" cy="19420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2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4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Chứng tỏ rằng các cặp số (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(0 ;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là nghiệm của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Trong mặt phẳng tọa độ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hãy biểu diễn các nghiệm (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(0 ;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của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trên.</a:t>
            </a:r>
          </a:p>
        </p:txBody>
      </p:sp>
      <p:grpSp>
        <p:nvGrpSpPr>
          <p:cNvPr id="21" name="组合 1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1A7581F-37E9-1CCB-062F-C9B61D2D7E2D}"/>
              </a:ext>
            </a:extLst>
          </p:cNvPr>
          <p:cNvGrpSpPr/>
          <p:nvPr/>
        </p:nvGrpSpPr>
        <p:grpSpPr>
          <a:xfrm>
            <a:off x="12763" y="834273"/>
            <a:ext cx="2011684" cy="584775"/>
            <a:chOff x="4185645" y="1619395"/>
            <a:chExt cx="3580623" cy="477644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1671574-5DEB-DBEB-BA34-86E56EA96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23" name="文本框 20">
              <a:extLst>
                <a:ext uri="{FF2B5EF4-FFF2-40B4-BE49-F238E27FC236}">
                  <a16:creationId xmlns:a16="http://schemas.microsoft.com/office/drawing/2014/main" id="{ECA61ED5-312E-C11F-306A-E8C748A8603F}"/>
                </a:ext>
              </a:extLst>
            </p:cNvPr>
            <p:cNvSpPr txBox="1"/>
            <p:nvPr/>
          </p:nvSpPr>
          <p:spPr>
            <a:xfrm>
              <a:off x="4613200" y="1619395"/>
              <a:ext cx="2599843" cy="4776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Ví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dụ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4</a:t>
              </a:r>
              <a:endPara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1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DEC8F50-9BDA-DF1A-718D-69BC1C4E647E}"/>
              </a:ext>
            </a:extLst>
          </p:cNvPr>
          <p:cNvGrpSpPr/>
          <p:nvPr/>
        </p:nvGrpSpPr>
        <p:grpSpPr>
          <a:xfrm>
            <a:off x="0" y="2857795"/>
            <a:ext cx="2011684" cy="584775"/>
            <a:chOff x="4185645" y="1619395"/>
            <a:chExt cx="3580623" cy="477644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87A5FAD-653E-001F-23D6-B3AF1C737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26" name="文本框 20">
              <a:extLst>
                <a:ext uri="{FF2B5EF4-FFF2-40B4-BE49-F238E27FC236}">
                  <a16:creationId xmlns:a16="http://schemas.microsoft.com/office/drawing/2014/main" id="{7F8C1919-0EF1-E8C8-8D71-5446F91C3ADB}"/>
                </a:ext>
              </a:extLst>
            </p:cNvPr>
            <p:cNvSpPr txBox="1"/>
            <p:nvPr/>
          </p:nvSpPr>
          <p:spPr>
            <a:xfrm>
              <a:off x="4613200" y="1619395"/>
              <a:ext cx="2599841" cy="4776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Ví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dụ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5</a:t>
              </a:r>
              <a:endPara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组合 1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AE3316E-D9E8-B985-41D1-5D2D2B1D0BF1}"/>
              </a:ext>
            </a:extLst>
          </p:cNvPr>
          <p:cNvGrpSpPr/>
          <p:nvPr/>
        </p:nvGrpSpPr>
        <p:grpSpPr>
          <a:xfrm>
            <a:off x="12763" y="4915930"/>
            <a:ext cx="2011684" cy="584775"/>
            <a:chOff x="4185645" y="1619395"/>
            <a:chExt cx="3580623" cy="477644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70CE126-2C65-9C82-F09C-203FEFF4F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29" name="文本框 20">
              <a:extLst>
                <a:ext uri="{FF2B5EF4-FFF2-40B4-BE49-F238E27FC236}">
                  <a16:creationId xmlns:a16="http://schemas.microsoft.com/office/drawing/2014/main" id="{2C20157D-B21A-7BA1-C9EE-A137BB7ECB6D}"/>
                </a:ext>
              </a:extLst>
            </p:cNvPr>
            <p:cNvSpPr txBox="1"/>
            <p:nvPr/>
          </p:nvSpPr>
          <p:spPr>
            <a:xfrm>
              <a:off x="4613200" y="1619395"/>
              <a:ext cx="2599843" cy="4776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Ví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dụ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6</a:t>
              </a:r>
              <a:endPara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98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12D83EB-1F30-072F-A663-A5E74B4A2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365" y="261732"/>
            <a:ext cx="4876800" cy="5847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PHÂN CÔNG NHIỆM VỤ</a:t>
            </a:r>
          </a:p>
        </p:txBody>
      </p:sp>
      <p:grpSp>
        <p:nvGrpSpPr>
          <p:cNvPr id="5" name="Group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C0F7F7B-AA6C-D631-C24D-F1F4D9450F89}"/>
              </a:ext>
            </a:extLst>
          </p:cNvPr>
          <p:cNvGrpSpPr/>
          <p:nvPr/>
        </p:nvGrpSpPr>
        <p:grpSpPr>
          <a:xfrm>
            <a:off x="7638802" y="1081007"/>
            <a:ext cx="2286388" cy="2253883"/>
            <a:chOff x="821374" y="1200277"/>
            <a:chExt cx="2286388" cy="2253883"/>
          </a:xfrm>
        </p:grpSpPr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B53DF39F-6960-15D0-3780-0F9221865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374" y="1200277"/>
              <a:ext cx="2286387" cy="225388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C28AFD2-60A0-6433-D130-1BA246F26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199" y="1244216"/>
              <a:ext cx="2269563" cy="22099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TRẠM 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Group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7130B7-D5DF-91E0-CBC4-2F76DD8CE88D}"/>
              </a:ext>
            </a:extLst>
          </p:cNvPr>
          <p:cNvGrpSpPr/>
          <p:nvPr/>
        </p:nvGrpSpPr>
        <p:grpSpPr>
          <a:xfrm>
            <a:off x="1834808" y="2316778"/>
            <a:ext cx="2242360" cy="2295164"/>
            <a:chOff x="6215840" y="4043723"/>
            <a:chExt cx="2242360" cy="2295164"/>
          </a:xfrm>
        </p:grpSpPr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C5E3004B-0056-A3EA-469E-DC0A95444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840" y="4043723"/>
              <a:ext cx="2242360" cy="229516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4BFC2FA7-D39B-D190-E4FF-CA2D0FEB6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840" y="4155631"/>
              <a:ext cx="2242360" cy="218325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TRẠM 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Group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D081F5-BC71-9EEB-C3EC-924B9B2B1C4E}"/>
              </a:ext>
            </a:extLst>
          </p:cNvPr>
          <p:cNvGrpSpPr/>
          <p:nvPr/>
        </p:nvGrpSpPr>
        <p:grpSpPr>
          <a:xfrm>
            <a:off x="7569229" y="3904328"/>
            <a:ext cx="2355960" cy="2304513"/>
            <a:chOff x="751803" y="4023596"/>
            <a:chExt cx="2355960" cy="2304513"/>
          </a:xfrm>
        </p:grpSpPr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D4EB8E-B4FE-9F04-1DE6-D3E9BB54E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803" y="4023596"/>
              <a:ext cx="2329876" cy="226909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D14212EC-1A6C-8A80-3FF5-92664B207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420" y="4061286"/>
              <a:ext cx="2329343" cy="22668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TRẠM 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7" name="Text Box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028F251-FD7C-F69E-0928-68CDEE8BF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954" y="4627263"/>
            <a:ext cx="1920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 1</a:t>
            </a:r>
          </a:p>
        </p:txBody>
      </p:sp>
      <p:sp>
        <p:nvSpPr>
          <p:cNvPr id="18" name="Text 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9D316C0-4BDE-E6DF-DEF2-BB33D615B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44" y="3352239"/>
            <a:ext cx="2073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 2</a:t>
            </a:r>
          </a:p>
        </p:txBody>
      </p:sp>
      <p:sp>
        <p:nvSpPr>
          <p:cNvPr id="19" name="Text 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0E3641-920A-42A8-94E2-9669C812F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772" y="6208840"/>
            <a:ext cx="2073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 3+4</a:t>
            </a:r>
          </a:p>
        </p:txBody>
      </p:sp>
      <p:sp>
        <p:nvSpPr>
          <p:cNvPr id="20" name="TextBox 1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7D433B-4827-B83E-F0BD-C9FDAA35A12F}"/>
              </a:ext>
            </a:extLst>
          </p:cNvPr>
          <p:cNvSpPr txBox="1"/>
          <p:nvPr/>
        </p:nvSpPr>
        <p:spPr>
          <a:xfrm>
            <a:off x="4136703" y="1075609"/>
            <a:ext cx="3280123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Box 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D8027B-EE61-D738-2DF6-F119AB348434}"/>
              </a:ext>
            </a:extLst>
          </p:cNvPr>
          <p:cNvSpPr txBox="1"/>
          <p:nvPr/>
        </p:nvSpPr>
        <p:spPr>
          <a:xfrm>
            <a:off x="4786165" y="2295124"/>
            <a:ext cx="19812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HOÀN THÀNH PHIẾU HỌC TẬP</a:t>
            </a:r>
          </a:p>
        </p:txBody>
      </p:sp>
      <p:sp>
        <p:nvSpPr>
          <p:cNvPr id="22" name="TextBox 2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CBEA32-4441-0CAB-D4F5-67E39D1373F7}"/>
              </a:ext>
            </a:extLst>
          </p:cNvPr>
          <p:cNvSpPr txBox="1"/>
          <p:nvPr/>
        </p:nvSpPr>
        <p:spPr>
          <a:xfrm>
            <a:off x="4343992" y="5342428"/>
            <a:ext cx="29718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 PHIẾU BẤT KỲ </a:t>
            </a:r>
          </a:p>
        </p:txBody>
      </p:sp>
      <p:sp>
        <p:nvSpPr>
          <p:cNvPr id="23" name="Down Arrow 8">
            <a:extLst>
              <a:ext uri="{FF2B5EF4-FFF2-40B4-BE49-F238E27FC236}">
                <a16:creationId xmlns:a16="http://schemas.microsoft.com/office/drawing/2014/main" id="{2DA54996-2704-93BD-C063-E37D8A193EF7}"/>
              </a:ext>
            </a:extLst>
          </p:cNvPr>
          <p:cNvSpPr/>
          <p:nvPr/>
        </p:nvSpPr>
        <p:spPr>
          <a:xfrm>
            <a:off x="5526727" y="3875459"/>
            <a:ext cx="457200" cy="1466969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ABEE01-EE78-FE65-6431-C57836C5B4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82" r="20120" b="2"/>
          <a:stretch/>
        </p:blipFill>
        <p:spPr>
          <a:xfrm>
            <a:off x="0" y="38970"/>
            <a:ext cx="2073275" cy="2073275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26" name="Picture 2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234E78-96D8-4B13-9DFA-FBA4F7C184E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7" y="161941"/>
            <a:ext cx="1405683" cy="140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0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12D83EB-1F30-072F-A663-A5E74B4A2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365" y="261732"/>
            <a:ext cx="4876800" cy="5847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PHÂN CÔNG NHIỆM VỤ</a:t>
            </a:r>
          </a:p>
        </p:txBody>
      </p:sp>
      <p:grpSp>
        <p:nvGrpSpPr>
          <p:cNvPr id="5" name="Group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C0F7F7B-AA6C-D631-C24D-F1F4D9450F89}"/>
              </a:ext>
            </a:extLst>
          </p:cNvPr>
          <p:cNvGrpSpPr/>
          <p:nvPr/>
        </p:nvGrpSpPr>
        <p:grpSpPr>
          <a:xfrm>
            <a:off x="7638802" y="1081007"/>
            <a:ext cx="2286388" cy="2253883"/>
            <a:chOff x="821374" y="1200277"/>
            <a:chExt cx="2286388" cy="2253883"/>
          </a:xfrm>
        </p:grpSpPr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B53DF39F-6960-15D0-3780-0F9221865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374" y="1200277"/>
              <a:ext cx="2286387" cy="225388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C28AFD2-60A0-6433-D130-1BA246F26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199" y="1244216"/>
              <a:ext cx="2269563" cy="22099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TRẠM 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Group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7130B7-D5DF-91E0-CBC4-2F76DD8CE88D}"/>
              </a:ext>
            </a:extLst>
          </p:cNvPr>
          <p:cNvGrpSpPr/>
          <p:nvPr/>
        </p:nvGrpSpPr>
        <p:grpSpPr>
          <a:xfrm>
            <a:off x="1834808" y="2316778"/>
            <a:ext cx="2242360" cy="2295164"/>
            <a:chOff x="6215840" y="4043723"/>
            <a:chExt cx="2242360" cy="2295164"/>
          </a:xfrm>
        </p:grpSpPr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C5E3004B-0056-A3EA-469E-DC0A95444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840" y="4043723"/>
              <a:ext cx="2242360" cy="229516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4BFC2FA7-D39B-D190-E4FF-CA2D0FEB6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840" y="4155631"/>
              <a:ext cx="2242360" cy="218325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TRẠM 1</a:t>
              </a:r>
            </a:p>
          </p:txBody>
        </p:sp>
      </p:grpSp>
      <p:grpSp>
        <p:nvGrpSpPr>
          <p:cNvPr id="11" name="Group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D081F5-BC71-9EEB-C3EC-924B9B2B1C4E}"/>
              </a:ext>
            </a:extLst>
          </p:cNvPr>
          <p:cNvGrpSpPr/>
          <p:nvPr/>
        </p:nvGrpSpPr>
        <p:grpSpPr>
          <a:xfrm>
            <a:off x="7569229" y="3904328"/>
            <a:ext cx="2355960" cy="2304513"/>
            <a:chOff x="751803" y="4023596"/>
            <a:chExt cx="2355960" cy="2304513"/>
          </a:xfrm>
        </p:grpSpPr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D4EB8E-B4FE-9F04-1DE6-D3E9BB54E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803" y="4023596"/>
              <a:ext cx="2329876" cy="226909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D14212EC-1A6C-8A80-3FF5-92664B207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420" y="4061286"/>
              <a:ext cx="2329343" cy="22668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TRẠM 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7" name="Text Box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028F251-FD7C-F69E-0928-68CDEE8BF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954" y="4627263"/>
            <a:ext cx="1920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 1</a:t>
            </a:r>
          </a:p>
        </p:txBody>
      </p:sp>
      <p:sp>
        <p:nvSpPr>
          <p:cNvPr id="18" name="Text 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9D316C0-4BDE-E6DF-DEF2-BB33D615B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44" y="3352239"/>
            <a:ext cx="2073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 2</a:t>
            </a:r>
          </a:p>
        </p:txBody>
      </p:sp>
      <p:sp>
        <p:nvSpPr>
          <p:cNvPr id="19" name="Text 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0E3641-920A-42A8-94E2-9669C812F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772" y="6208840"/>
            <a:ext cx="2073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 3+4</a:t>
            </a:r>
          </a:p>
        </p:txBody>
      </p:sp>
      <p:sp>
        <p:nvSpPr>
          <p:cNvPr id="20" name="TextBox 1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7D433B-4827-B83E-F0BD-C9FDAA35A12F}"/>
              </a:ext>
            </a:extLst>
          </p:cNvPr>
          <p:cNvSpPr txBox="1"/>
          <p:nvPr/>
        </p:nvSpPr>
        <p:spPr>
          <a:xfrm>
            <a:off x="4136703" y="1075609"/>
            <a:ext cx="3280123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Curved Down Arrow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C97BDC9-85A7-0033-F6BB-68B821D65597}"/>
              </a:ext>
            </a:extLst>
          </p:cNvPr>
          <p:cNvSpPr/>
          <p:nvPr/>
        </p:nvSpPr>
        <p:spPr>
          <a:xfrm>
            <a:off x="4718429" y="2226417"/>
            <a:ext cx="2310980" cy="1146067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urved Left Arrow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470AF3B-E1C6-5A9A-9CB7-11BB76C2E642}"/>
              </a:ext>
            </a:extLst>
          </p:cNvPr>
          <p:cNvSpPr/>
          <p:nvPr/>
        </p:nvSpPr>
        <p:spPr>
          <a:xfrm rot="1584902">
            <a:off x="6394250" y="3353923"/>
            <a:ext cx="863180" cy="2041300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urved Left Arrow 7">
            <a:extLst>
              <a:ext uri="{FF2B5EF4-FFF2-40B4-BE49-F238E27FC236}">
                <a16:creationId xmlns:a16="http://schemas.microsoft.com/office/drawing/2014/main" id="{42DA7152-174D-A97E-1982-89311A1FC679}"/>
              </a:ext>
            </a:extLst>
          </p:cNvPr>
          <p:cNvSpPr/>
          <p:nvPr/>
        </p:nvSpPr>
        <p:spPr>
          <a:xfrm rot="9134558">
            <a:off x="4480862" y="3495564"/>
            <a:ext cx="989024" cy="1863675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D6FF3D7-8BFB-0039-115E-1B1852D3B0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382" r="20120" b="2"/>
          <a:stretch/>
        </p:blipFill>
        <p:spPr>
          <a:xfrm>
            <a:off x="0" y="38970"/>
            <a:ext cx="2073275" cy="2073275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6" name="Picture 1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432C623-B9C6-CD99-42F3-F36859B2900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7" y="161941"/>
            <a:ext cx="1405683" cy="140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6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" grpId="0" animBg="1"/>
      <p:bldP spid="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83DD52-C26F-B10F-FC99-B13A64D8AEA5}"/>
              </a:ext>
            </a:extLst>
          </p:cNvPr>
          <p:cNvSpPr/>
          <p:nvPr/>
        </p:nvSpPr>
        <p:spPr>
          <a:xfrm>
            <a:off x="6026426" y="582779"/>
            <a:ext cx="6165573" cy="35938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TRẠM 2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phương trình  0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+ 2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4</a:t>
            </a: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Chứng tỏ rằng các cặp số (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1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2), (1 ; 2), (2 ; 2) là nghiệm của PT trên</a:t>
            </a:r>
          </a:p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Trong mặt phẳng tọa độ 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hãy biểu diễn các nghiệm (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1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2), (1; 2), (2 ; 2) của PT trên.</a:t>
            </a:r>
          </a:p>
          <a:p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5F29ED8-425F-95A0-AA1B-EC4566924D19}"/>
              </a:ext>
            </a:extLst>
          </p:cNvPr>
          <p:cNvSpPr/>
          <p:nvPr/>
        </p:nvSpPr>
        <p:spPr>
          <a:xfrm>
            <a:off x="1" y="4219116"/>
            <a:ext cx="12191998" cy="2638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TRẠM 3 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phương trình 2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4</a:t>
            </a: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Chứng tỏ rằng các cặp số (2 ; 0), (0 ; 4) là nghiệm của PT trên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Trong mặt phẳng tọa độ 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hãy biểu diễn các nghiệm (2; 0), (0 ; 4) của PT trên.</a:t>
            </a:r>
          </a:p>
        </p:txBody>
      </p:sp>
      <p:sp>
        <p:nvSpPr>
          <p:cNvPr id="6" name="Rectangl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377F0AD-9E7A-4491-C280-E64EF9607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9326" y="118652"/>
            <a:ext cx="6934200" cy="46412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 NHIỆM VỤ MỖI TRẠM</a:t>
            </a:r>
          </a:p>
        </p:txBody>
      </p:sp>
      <p:sp>
        <p:nvSpPr>
          <p:cNvPr id="7" name="Rectangl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FCC9AF6-FE82-7C72-51DE-5118A6B71699}"/>
              </a:ext>
            </a:extLst>
          </p:cNvPr>
          <p:cNvSpPr/>
          <p:nvPr/>
        </p:nvSpPr>
        <p:spPr>
          <a:xfrm>
            <a:off x="0" y="582779"/>
            <a:ext cx="6026426" cy="35938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TRẠM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phương trình  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+ 0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2</a:t>
            </a: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Chứng tỏ rằng các cặp số (2 ; 1), (2 ; 2), (2; 3) là nghiệm của PT trên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Trong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tọa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(2; 1), (2; 2), (2; 3)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PT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30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FB5131-36F4-77BD-A1C6-F8372B943BE4}"/>
              </a:ext>
            </a:extLst>
          </p:cNvPr>
          <p:cNvSpPr txBox="1"/>
          <p:nvPr/>
        </p:nvSpPr>
        <p:spPr>
          <a:xfrm>
            <a:off x="0" y="761999"/>
            <a:ext cx="1138361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3200" b="1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aseline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 2 + 0 . 1 = 2 là khẳng định đúng nên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 số (2 ; 1) là nghiệm của phương trình  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+ 0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2</a:t>
            </a:r>
          </a:p>
          <a:p>
            <a:pPr marL="342900" lvl="0" indent="-342900">
              <a:defRPr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Tương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 số  (2 ; 2), (2 ; 3) cũng là nghiệm của phương trình </a:t>
            </a:r>
          </a:p>
          <a:p>
            <a:pPr marL="342900" lvl="0" indent="-34290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b)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Biểu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diễn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tọa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2D37DD1-CDAF-96F8-E092-DC125D8BA618}"/>
              </a:ext>
            </a:extLst>
          </p:cNvPr>
          <p:cNvGrpSpPr/>
          <p:nvPr/>
        </p:nvGrpSpPr>
        <p:grpSpPr>
          <a:xfrm>
            <a:off x="3317598" y="2954213"/>
            <a:ext cx="5220346" cy="3701767"/>
            <a:chOff x="737981" y="3021583"/>
            <a:chExt cx="4982818" cy="343841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197462-B91F-AFCB-CCD5-1953F5313397}"/>
                </a:ext>
              </a:extLst>
            </p:cNvPr>
            <p:cNvSpPr txBox="1"/>
            <p:nvPr/>
          </p:nvSpPr>
          <p:spPr>
            <a:xfrm>
              <a:off x="737981" y="3021583"/>
              <a:ext cx="4982818" cy="343841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39EC28A-A2D6-F0B8-F6F2-A4EB9B309A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8"/>
            <a:stretch/>
          </p:blipFill>
          <p:spPr bwMode="auto">
            <a:xfrm>
              <a:off x="1057602" y="3200269"/>
              <a:ext cx="3817131" cy="3081043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Text 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1BA462D-077E-E645-1D54-B80242424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358" y="227211"/>
            <a:ext cx="233306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TRẠM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0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540DE3-CCB5-8DB9-44B3-C8D9110D9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70" y="3690472"/>
            <a:ext cx="3229734" cy="3108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062971-EAA6-DA95-D8D5-F9297009543E}"/>
                  </a:ext>
                </a:extLst>
              </p:cNvPr>
              <p:cNvSpPr txBox="1"/>
              <p:nvPr/>
            </p:nvSpPr>
            <p:spPr>
              <a:xfrm>
                <a:off x="384313" y="1025014"/>
                <a:ext cx="11423374" cy="3412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ỗi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PT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ax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+ 0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 0)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diễn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bởi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toạ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nằm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trên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đường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thẳng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                  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là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đường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thẳng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đi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qua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điểm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      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  <a:r>
                  <a:rPr lang="es-E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  <a:r>
                  <a:rPr lang="es-E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</a:t>
                </a:r>
                <a:endParaRPr lang="en-US" sz="32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s-ES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062971-EAA6-DA95-D8D5-F92970095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3" y="1025014"/>
                <a:ext cx="11423374" cy="3412729"/>
              </a:xfrm>
              <a:prstGeom prst="rect">
                <a:avLst/>
              </a:prstGeom>
              <a:blipFill>
                <a:blip r:embed="rId4"/>
                <a:stretch>
                  <a:fillRect l="-1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A2C590-39EF-DE93-8C11-49705619D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86988"/>
              </p:ext>
            </p:extLst>
          </p:nvPr>
        </p:nvGraphicFramePr>
        <p:xfrm>
          <a:off x="7758761" y="1767952"/>
          <a:ext cx="1667057" cy="1056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06003" imgH="1144639" progId="Equation.DSMT4">
                  <p:embed/>
                </p:oleObj>
              </mc:Choice>
              <mc:Fallback>
                <p:oleObj name="Equation" r:id="rId5" imgW="1806003" imgH="11446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58761" y="1767952"/>
                        <a:ext cx="1667057" cy="1056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C276650-B904-885D-4FA5-817DBB47E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317751"/>
              </p:ext>
            </p:extLst>
          </p:nvPr>
        </p:nvGraphicFramePr>
        <p:xfrm>
          <a:off x="6615663" y="2482552"/>
          <a:ext cx="352064" cy="1056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9360" imgH="838080" progId="Equation.DSMT4">
                  <p:embed/>
                </p:oleObj>
              </mc:Choice>
              <mc:Fallback>
                <p:oleObj name="Equation" r:id="rId7" imgW="2793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15663" y="2482552"/>
                        <a:ext cx="352064" cy="1056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2784333-1ADB-6CC0-5EFB-FF74F5CFD3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521429"/>
              </p:ext>
            </p:extLst>
          </p:nvPr>
        </p:nvGraphicFramePr>
        <p:xfrm>
          <a:off x="1563688" y="1792288"/>
          <a:ext cx="258603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49360" imgH="939600" progId="Equation.DSMT4">
                  <p:embed/>
                </p:oleObj>
              </mc:Choice>
              <mc:Fallback>
                <p:oleObj name="Equation" r:id="rId9" imgW="23493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63688" y="1792288"/>
                        <a:ext cx="2586037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ACC542-5C95-EF92-8F18-9F0AB8FB8AF7}"/>
              </a:ext>
            </a:extLst>
          </p:cNvPr>
          <p:cNvSpPr/>
          <p:nvPr/>
        </p:nvSpPr>
        <p:spPr>
          <a:xfrm>
            <a:off x="4710470" y="192919"/>
            <a:ext cx="1905193" cy="7683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8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7" y="1339090"/>
            <a:ext cx="11110293" cy="14638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5 - 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PHƯƠNG TRÌNH BẬC NHẤT HAI ẨN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PHƯƠNG TRÌNH BẬC NHẤT HAI ẨN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001" y="2706844"/>
            <a:ext cx="1393963" cy="53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FB5131-36F4-77BD-A1C6-F8372B943BE4}"/>
              </a:ext>
            </a:extLst>
          </p:cNvPr>
          <p:cNvSpPr txBox="1"/>
          <p:nvPr/>
        </p:nvSpPr>
        <p:spPr>
          <a:xfrm>
            <a:off x="233568" y="821634"/>
            <a:ext cx="1146810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800" b="1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aseline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 (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1 )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+ 2 . 2 = 4 là khẳng định đúng nên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 số (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1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2) là nghiệm của phương trình  0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+ 2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4</a:t>
            </a:r>
          </a:p>
          <a:p>
            <a:pPr marL="342900" lvl="0" indent="-342900"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Tương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 số  (1 ; 2), (2 ; 2) cũng là nghiệm của phương trình </a:t>
            </a:r>
          </a:p>
          <a:p>
            <a:pPr marL="342900" lvl="0" indent="-34290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b)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Biểu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diễn trên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tọa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9071271-318D-A080-078A-656917E115D5}"/>
              </a:ext>
            </a:extLst>
          </p:cNvPr>
          <p:cNvGrpSpPr/>
          <p:nvPr/>
        </p:nvGrpSpPr>
        <p:grpSpPr>
          <a:xfrm>
            <a:off x="3048000" y="2937223"/>
            <a:ext cx="4928435" cy="3577754"/>
            <a:chOff x="3048000" y="2937223"/>
            <a:chExt cx="4928435" cy="357775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072815-DBC0-E178-643C-9C8177970D70}"/>
                </a:ext>
              </a:extLst>
            </p:cNvPr>
            <p:cNvSpPr txBox="1"/>
            <p:nvPr/>
          </p:nvSpPr>
          <p:spPr>
            <a:xfrm>
              <a:off x="3048000" y="2937223"/>
              <a:ext cx="4928435" cy="35777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D8C13F-8071-D0F5-FDE1-D5F1FFF2B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3237738"/>
              <a:ext cx="4928435" cy="3184473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3" name="Text 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C4F76B7-83E9-7609-12FC-61516C09A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222" y="192967"/>
            <a:ext cx="233306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TRẠM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06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062971-EAA6-DA95-D8D5-F9297009543E}"/>
                  </a:ext>
                </a:extLst>
              </p:cNvPr>
              <p:cNvSpPr txBox="1"/>
              <p:nvPr/>
            </p:nvSpPr>
            <p:spPr>
              <a:xfrm>
                <a:off x="384313" y="693662"/>
                <a:ext cx="11423374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ỗi nghiệm của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 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 0)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 biểu diễn bởi điểm có toạ độ                         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nằm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trên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đường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thẳng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                  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là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đường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thẳng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đi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qua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điểm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      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s-ES" sz="32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s-ES" sz="32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s-E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062971-EAA6-DA95-D8D5-F92970095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3" y="693662"/>
                <a:ext cx="11423374" cy="3046988"/>
              </a:xfrm>
              <a:prstGeom prst="rect">
                <a:avLst/>
              </a:prstGeom>
              <a:blipFill>
                <a:blip r:embed="rId3"/>
                <a:stretch>
                  <a:fillRect l="-1334" r="-1547" b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A2C590-39EF-DE93-8C11-49705619D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800005"/>
              </p:ext>
            </p:extLst>
          </p:nvPr>
        </p:nvGraphicFramePr>
        <p:xfrm>
          <a:off x="9284475" y="1410271"/>
          <a:ext cx="1656590" cy="101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838080" progId="Equation.DSMT4">
                  <p:embed/>
                </p:oleObj>
              </mc:Choice>
              <mc:Fallback>
                <p:oleObj name="Equation" r:id="rId4" imgW="1358640" imgH="8380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8A2C590-39EF-DE93-8C11-49705619D3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84475" y="1410271"/>
                        <a:ext cx="1656590" cy="1019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C276650-B904-885D-4FA5-817DBB47E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387851"/>
              </p:ext>
            </p:extLst>
          </p:nvPr>
        </p:nvGraphicFramePr>
        <p:xfrm>
          <a:off x="7941488" y="2077220"/>
          <a:ext cx="33655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6400" imgH="838080" progId="Equation.DSMT4">
                  <p:embed/>
                </p:oleObj>
              </mc:Choice>
              <mc:Fallback>
                <p:oleObj name="Equation" r:id="rId6" imgW="266400" imgH="8380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C276650-B904-885D-4FA5-817DBB47E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41488" y="2077220"/>
                        <a:ext cx="336550" cy="105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2784333-1ADB-6CC0-5EFB-FF74F5CFD3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200533"/>
              </p:ext>
            </p:extLst>
          </p:nvPr>
        </p:nvGraphicFramePr>
        <p:xfrm>
          <a:off x="2871856" y="1352612"/>
          <a:ext cx="250031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73040" imgH="939600" progId="Equation.DSMT4">
                  <p:embed/>
                </p:oleObj>
              </mc:Choice>
              <mc:Fallback>
                <p:oleObj name="Equation" r:id="rId8" imgW="2273040" imgH="939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2784333-1ADB-6CC0-5EFB-FF74F5CFD3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71856" y="1352612"/>
                        <a:ext cx="2500313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ACC542-5C95-EF92-8F18-9F0AB8FB8AF7}"/>
              </a:ext>
            </a:extLst>
          </p:cNvPr>
          <p:cNvSpPr/>
          <p:nvPr/>
        </p:nvSpPr>
        <p:spPr>
          <a:xfrm>
            <a:off x="5017444" y="137133"/>
            <a:ext cx="1905193" cy="7683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81A04AB-085E-19E4-1DDF-F68FE86738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04" y="3302387"/>
            <a:ext cx="4234003" cy="35150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14428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FB5131-36F4-77BD-A1C6-F8372B943BE4}"/>
              </a:ext>
            </a:extLst>
          </p:cNvPr>
          <p:cNvSpPr txBox="1"/>
          <p:nvPr/>
        </p:nvSpPr>
        <p:spPr>
          <a:xfrm>
            <a:off x="713132" y="821634"/>
            <a:ext cx="107657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3200" b="1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aseline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 2 + 0 = 4 là khẳng định đúng nên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 số (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0) là nghiệm của phương trình  0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+ 2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4</a:t>
            </a:r>
          </a:p>
          <a:p>
            <a:pPr marL="342900" lvl="0" indent="-342900"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Tương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 số  (0; 4) cũng là nghiệm của phương trình </a:t>
            </a:r>
          </a:p>
          <a:p>
            <a:pPr marL="342900" lvl="0" indent="-34290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b)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Biểu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diễn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tọa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13029CB-E00C-0118-3623-4912F63C9951}"/>
              </a:ext>
            </a:extLst>
          </p:cNvPr>
          <p:cNvSpPr txBox="1"/>
          <p:nvPr/>
        </p:nvSpPr>
        <p:spPr>
          <a:xfrm>
            <a:off x="2749057" y="2883737"/>
            <a:ext cx="5738190" cy="39368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95FE690-7B50-CBF5-4BE7-BAC16C974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018" y="2996098"/>
            <a:ext cx="5283893" cy="34317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FDEAB-A9EB-598B-012B-924573883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3098" y="124498"/>
            <a:ext cx="233306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TRẠM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96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062971-EAA6-DA95-D8D5-F9297009543E}"/>
                  </a:ext>
                </a:extLst>
              </p:cNvPr>
              <p:cNvSpPr txBox="1"/>
              <p:nvPr/>
            </p:nvSpPr>
            <p:spPr>
              <a:xfrm>
                <a:off x="384313" y="752751"/>
                <a:ext cx="11423374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ỗi nghiệm của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 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ax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 0,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 0)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 biểu diễn bởi điểm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nằm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trên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đường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thẳng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                          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là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đồ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thị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của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hàm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số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endParaRPr lang="es-ES" sz="32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062971-EAA6-DA95-D8D5-F92970095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3" y="752751"/>
                <a:ext cx="11423374" cy="2308324"/>
              </a:xfrm>
              <a:prstGeom prst="rect">
                <a:avLst/>
              </a:prstGeom>
              <a:blipFill>
                <a:blip r:embed="rId3"/>
                <a:stretch>
                  <a:fillRect l="-1334" r="-427" b="-3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A2C590-39EF-DE93-8C11-49705619D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169030"/>
              </p:ext>
            </p:extLst>
          </p:nvPr>
        </p:nvGraphicFramePr>
        <p:xfrm>
          <a:off x="6565146" y="1501598"/>
          <a:ext cx="261778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5960" imgH="838080" progId="Equation.DSMT4">
                  <p:embed/>
                </p:oleObj>
              </mc:Choice>
              <mc:Fallback>
                <p:oleObj name="Equation" r:id="rId4" imgW="2145960" imgH="8380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8A2C590-39EF-DE93-8C11-49705619D3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5146" y="1501598"/>
                        <a:ext cx="2617788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ACC542-5C95-EF92-8F18-9F0AB8FB8AF7}"/>
              </a:ext>
            </a:extLst>
          </p:cNvPr>
          <p:cNvSpPr/>
          <p:nvPr/>
        </p:nvSpPr>
        <p:spPr>
          <a:xfrm>
            <a:off x="4710470" y="192919"/>
            <a:ext cx="1905193" cy="7683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0A48D0-6873-0635-EEA3-2C6A8700CF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094161"/>
              </p:ext>
            </p:extLst>
          </p:nvPr>
        </p:nvGraphicFramePr>
        <p:xfrm>
          <a:off x="4420900" y="2182982"/>
          <a:ext cx="1905192" cy="982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25400" imgH="838080" progId="Equation.DSMT4">
                  <p:embed/>
                </p:oleObj>
              </mc:Choice>
              <mc:Fallback>
                <p:oleObj name="Equation" r:id="rId6" imgW="16254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20900" y="2182982"/>
                        <a:ext cx="1905192" cy="982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AB567AA-2BBF-7232-C082-C4062FD71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54" y="3269620"/>
            <a:ext cx="3534269" cy="35719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91920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</a:p>
        </p:txBody>
      </p:sp>
      <p:cxnSp>
        <p:nvCxnSpPr>
          <p:cNvPr id="51" name="Straight Connector 5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578194" y="3242445"/>
            <a:ext cx="4179336" cy="7852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Tx/>
              <a:buChar char="-"/>
            </a:pP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28E5392-DA67-AFF5-AF8E-860281641E35}"/>
              </a:ext>
            </a:extLst>
          </p:cNvPr>
          <p:cNvSpPr txBox="1">
            <a:spLocks/>
          </p:cNvSpPr>
          <p:nvPr/>
        </p:nvSpPr>
        <p:spPr>
          <a:xfrm>
            <a:off x="-92766" y="71349"/>
            <a:ext cx="12192000" cy="1112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BẬC NHẤT HAI ẨN. HỆ HAI PHƯƠNG TRÌNH BẬC NHẤT HAI ẨN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189C342-A725-A6AD-26E7-6B21F5780D21}"/>
              </a:ext>
            </a:extLst>
          </p:cNvPr>
          <p:cNvGrpSpPr/>
          <p:nvPr/>
        </p:nvGrpSpPr>
        <p:grpSpPr>
          <a:xfrm>
            <a:off x="0" y="0"/>
            <a:ext cx="2011684" cy="523220"/>
            <a:chOff x="4185645" y="1619395"/>
            <a:chExt cx="3580623" cy="427366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50DD148B-CBC5-C81B-EFA8-F3F62B02B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800"/>
            </a:p>
          </p:txBody>
        </p:sp>
        <p:sp>
          <p:nvSpPr>
            <p:cNvPr id="6" name="文本框 20">
              <a:extLst>
                <a:ext uri="{FF2B5EF4-FFF2-40B4-BE49-F238E27FC236}">
                  <a16:creationId xmlns:a16="http://schemas.microsoft.com/office/drawing/2014/main" id="{BFC61005-FCB1-716F-5614-E2D2A473BB30}"/>
                </a:ext>
              </a:extLst>
            </p:cNvPr>
            <p:cNvSpPr txBox="1"/>
            <p:nvPr/>
          </p:nvSpPr>
          <p:spPr>
            <a:xfrm>
              <a:off x="4753007" y="1619395"/>
              <a:ext cx="2320227" cy="42736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Ví</a:t>
              </a:r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dụ</a:t>
              </a:r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3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86FF8D7-C9B3-2B96-C4AA-C0A6391327AF}"/>
              </a:ext>
            </a:extLst>
          </p:cNvPr>
          <p:cNvSpPr txBox="1"/>
          <p:nvPr/>
        </p:nvSpPr>
        <p:spPr>
          <a:xfrm>
            <a:off x="2011684" y="0"/>
            <a:ext cx="101803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Hạnh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8 %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10%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Hạnh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160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Hạnh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9E108E-2F67-52F2-9D65-D3E4035A5ACD}"/>
              </a:ext>
            </a:extLst>
          </p:cNvPr>
          <p:cNvSpPr txBox="1"/>
          <p:nvPr/>
        </p:nvSpPr>
        <p:spPr>
          <a:xfrm>
            <a:off x="5485672" y="1775622"/>
            <a:ext cx="2273364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550301-43F4-86B4-C2B2-630BC0E70E08}"/>
              </a:ext>
            </a:extLst>
          </p:cNvPr>
          <p:cNvSpPr txBox="1"/>
          <p:nvPr/>
        </p:nvSpPr>
        <p:spPr>
          <a:xfrm>
            <a:off x="177421" y="2314168"/>
            <a:ext cx="12014579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8%, 10%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&gt; 0)</a:t>
            </a:r>
          </a:p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8%/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                   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10%/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                    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Hạnh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</a:p>
          <a:p>
            <a:pPr algn="r"/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 nghiệm của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(100 ; 1520) , (500 ; 1200), (1000 ; 800)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27" name="Object 2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3E1680C-6808-E626-0FCE-0770B39EB8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496038"/>
              </p:ext>
            </p:extLst>
          </p:nvPr>
        </p:nvGraphicFramePr>
        <p:xfrm>
          <a:off x="8535822" y="3009900"/>
          <a:ext cx="1562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838080" progId="Equation.DSMT4">
                  <p:embed/>
                </p:oleObj>
              </mc:Choice>
              <mc:Fallback>
                <p:oleObj name="Equation" r:id="rId2" imgW="15620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35822" y="3009900"/>
                        <a:ext cx="15621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ED4C19-7E03-C05A-A14E-70913A742B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173927"/>
              </p:ext>
            </p:extLst>
          </p:nvPr>
        </p:nvGraphicFramePr>
        <p:xfrm>
          <a:off x="8609013" y="3871913"/>
          <a:ext cx="168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88760" imgH="838080" progId="Equation.DSMT4">
                  <p:embed/>
                </p:oleObj>
              </mc:Choice>
              <mc:Fallback>
                <p:oleObj name="Equation" r:id="rId4" imgW="16887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09013" y="3871913"/>
                        <a:ext cx="16891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A7ED006-4405-52BE-4398-A7E6BA5E76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542762"/>
              </p:ext>
            </p:extLst>
          </p:nvPr>
        </p:nvGraphicFramePr>
        <p:xfrm>
          <a:off x="3305175" y="5284148"/>
          <a:ext cx="2120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20760" imgH="838080" progId="Equation.DSMT4">
                  <p:embed/>
                </p:oleObj>
              </mc:Choice>
              <mc:Fallback>
                <p:oleObj name="Equation" r:id="rId6" imgW="21207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05175" y="5284148"/>
                        <a:ext cx="21209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3DF71CC-2B34-BFD8-84E4-B78C8A85BCFD}"/>
              </a:ext>
            </a:extLst>
          </p:cNvPr>
          <p:cNvSpPr txBox="1"/>
          <p:nvPr/>
        </p:nvSpPr>
        <p:spPr>
          <a:xfrm>
            <a:off x="5426075" y="5441638"/>
            <a:ext cx="1047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</a:p>
        </p:txBody>
      </p:sp>
      <p:graphicFrame>
        <p:nvGraphicFramePr>
          <p:cNvPr id="34" name="Object 3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7784636-87B6-1A4A-FBCC-E28C79D59A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073155"/>
              </p:ext>
            </p:extLst>
          </p:nvPr>
        </p:nvGraphicFramePr>
        <p:xfrm>
          <a:off x="6251503" y="5506398"/>
          <a:ext cx="2171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71520" imgH="393480" progId="Equation.DSMT4">
                  <p:embed/>
                </p:oleObj>
              </mc:Choice>
              <mc:Fallback>
                <p:oleObj name="Equation" r:id="rId8" imgW="2171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51503" y="5506398"/>
                        <a:ext cx="2171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16FE1E8-C587-22CF-CE7B-F2219B8677FD}"/>
              </a:ext>
            </a:extLst>
          </p:cNvPr>
          <p:cNvSpPr txBox="1"/>
          <p:nvPr/>
        </p:nvSpPr>
        <p:spPr>
          <a:xfrm>
            <a:off x="441326" y="2210425"/>
            <a:ext cx="11486768" cy="2062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PT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9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 animBg="1"/>
      <p:bldP spid="11" grpId="1" animBg="1"/>
      <p:bldP spid="14" grpId="0" build="allAtOnce"/>
      <p:bldP spid="33" grpId="0"/>
      <p:bldP spid="33" grpId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582817" y="777820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</a:t>
            </a:r>
            <a:r>
              <a:rPr kumimoji="0" lang="en-US" sz="3467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DẪN </a:t>
            </a:r>
            <a:r>
              <a:rPr lang="en-US" sz="3467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3BB5D9-B701-B99A-B334-6D8023462F41}"/>
              </a:ext>
            </a:extLst>
          </p:cNvPr>
          <p:cNvSpPr txBox="1"/>
          <p:nvPr/>
        </p:nvSpPr>
        <p:spPr>
          <a:xfrm>
            <a:off x="0" y="2419622"/>
            <a:ext cx="115880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pt-B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bài tập </a:t>
            </a:r>
            <a:r>
              <a:rPr lang="en-US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1, 2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(SGK T17) và chuẩn bị nội dung phần 2: Hệ hai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bậc nhất hai ẩn.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1916794" y="1348507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3002295" y="2860234"/>
            <a:ext cx="6204010" cy="36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124354" y="2484509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Hình ảnh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7939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59" y="1954557"/>
            <a:ext cx="3385255" cy="22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682486" y="2134898"/>
            <a:ext cx="524123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MỞ ĐẦU</a:t>
            </a:r>
          </a:p>
        </p:txBody>
      </p:sp>
      <p:cxnSp>
        <p:nvCxnSpPr>
          <p:cNvPr id="3" name="Straight Connector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82486" y="2970840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DA1E83-A68C-1238-82A7-A36E7F0E8F44}"/>
              </a:ext>
            </a:extLst>
          </p:cNvPr>
          <p:cNvSpPr txBox="1">
            <a:spLocks/>
          </p:cNvSpPr>
          <p:nvPr/>
        </p:nvSpPr>
        <p:spPr>
          <a:xfrm>
            <a:off x="589718" y="3202690"/>
            <a:ext cx="5241235" cy="18066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E93262-8994-FA2A-8CA2-2F957C1BC7B8}"/>
              </a:ext>
            </a:extLst>
          </p:cNvPr>
          <p:cNvSpPr txBox="1">
            <a:spLocks/>
          </p:cNvSpPr>
          <p:nvPr/>
        </p:nvSpPr>
        <p:spPr>
          <a:xfrm>
            <a:off x="392540" y="157916"/>
            <a:ext cx="11116974" cy="1091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BẬC NHẤT HAI ẨN. HỆ HAI PHƯƠNG TRÌNH BẬC NHẤT HAI ẨN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E640E56-6687-BED3-6542-7EB5B52B9C34}"/>
              </a:ext>
            </a:extLst>
          </p:cNvPr>
          <p:cNvSpPr txBox="1"/>
          <p:nvPr/>
        </p:nvSpPr>
        <p:spPr>
          <a:xfrm>
            <a:off x="927990" y="3290584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gọi được </a:t>
            </a:r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 và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các phương trình theo dữ kiện đề bài cho, phát hiện được ví dụ về phương trình bậc nhất hai ẩn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078A3C-1E13-4E7B-3AE7-84D2342EAD3D}"/>
              </a:ext>
            </a:extLst>
          </p:cNvPr>
          <p:cNvSpPr txBox="1"/>
          <p:nvPr/>
        </p:nvSpPr>
        <p:spPr>
          <a:xfrm>
            <a:off x="996496" y="259107"/>
            <a:ext cx="10498817" cy="3444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26 g protein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 g protein.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70 g protein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protein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An?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38777B-5BAF-3B72-5512-7F6FC0174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80" y="3736752"/>
            <a:ext cx="5041306" cy="2405937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4D430C-A767-3DC7-DD39-908255DF952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30533"/>
            <a:ext cx="914400" cy="914400"/>
          </a:xfrm>
          <a:prstGeom prst="rect">
            <a:avLst/>
          </a:prstGeom>
        </p:spPr>
      </p:pic>
      <p:sp>
        <p:nvSpPr>
          <p:cNvPr id="3" name="TextBox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695C5D-308B-7DB8-FE55-240AE1F3683E}"/>
              </a:ext>
            </a:extLst>
          </p:cNvPr>
          <p:cNvSpPr txBox="1"/>
          <p:nvPr/>
        </p:nvSpPr>
        <p:spPr>
          <a:xfrm>
            <a:off x="2360978" y="6142689"/>
            <a:ext cx="80584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Protein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 Protein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 70 g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48D97B-97BF-B45B-24AB-493CC6899B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939113" y="0"/>
            <a:ext cx="1745863" cy="174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81" y="1362299"/>
            <a:ext cx="5638802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cxnSp>
        <p:nvCxnSpPr>
          <p:cNvPr id="51" name="Straight Connector 5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>
            <a:cxnSpLocks/>
          </p:cNvCxnSpPr>
          <p:nvPr/>
        </p:nvCxnSpPr>
        <p:spPr>
          <a:xfrm>
            <a:off x="786554" y="2013738"/>
            <a:ext cx="5216680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94" y="1754942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1002264" y="3242446"/>
            <a:ext cx="3643624" cy="18066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D4D980-7739-44EB-AEC8-AB1889DC2156}"/>
              </a:ext>
            </a:extLst>
          </p:cNvPr>
          <p:cNvSpPr txBox="1">
            <a:spLocks/>
          </p:cNvSpPr>
          <p:nvPr/>
        </p:nvSpPr>
        <p:spPr>
          <a:xfrm>
            <a:off x="-92766" y="71349"/>
            <a:ext cx="12192000" cy="1112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BẬC NHẤT HAI ẨN. HỆ HAI PHƯƠNG TRÌNH BẬC NHẤT HAI ẨN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C650437-7EB4-E349-7502-69BD914E4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938" y="220132"/>
            <a:ext cx="5969757" cy="2849035"/>
          </a:xfrm>
          <a:prstGeom prst="rect">
            <a:avLst/>
          </a:prstGeom>
        </p:spPr>
      </p:pic>
      <p:sp>
        <p:nvSpPr>
          <p:cNvPr id="5" name="TextBox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F16E69-F3FA-A6FE-C579-F720708A7D6E}"/>
              </a:ext>
            </a:extLst>
          </p:cNvPr>
          <p:cNvSpPr txBox="1"/>
          <p:nvPr/>
        </p:nvSpPr>
        <p:spPr>
          <a:xfrm>
            <a:off x="416331" y="3023104"/>
            <a:ext cx="11064469" cy="3834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(g)</a:t>
            </a:r>
          </a:p>
          <a:p>
            <a:pPr>
              <a:lnSpc>
                <a:spcPct val="115000"/>
              </a:lnSpc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(g)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70 g protein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+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70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26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+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70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A1CA59-B7C5-C6D9-9B52-411B3FEB4E9A}"/>
              </a:ext>
            </a:extLst>
          </p:cNvPr>
          <p:cNvSpPr txBox="1"/>
          <p:nvPr/>
        </p:nvSpPr>
        <p:spPr>
          <a:xfrm>
            <a:off x="533346" y="329606"/>
            <a:ext cx="11194827" cy="2363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s-E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hoặc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  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E919B5-F83B-3007-C210-C862DD10763F}"/>
              </a:ext>
            </a:extLst>
          </p:cNvPr>
          <p:cNvSpPr txBox="1"/>
          <p:nvPr/>
        </p:nvSpPr>
        <p:spPr>
          <a:xfrm>
            <a:off x="533346" y="2813185"/>
            <a:ext cx="10827026" cy="304698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Trong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FontTx/>
              <a:buAutoNum type="alphaLcParenR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=1 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b) 0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+ 3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 9 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c) 5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x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+ 0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 2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2" name="TextBox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2FD505E-BFCF-F2A2-B930-774CAF86B343}"/>
              </a:ext>
            </a:extLst>
          </p:cNvPr>
          <p:cNvSpPr txBox="1"/>
          <p:nvPr/>
        </p:nvSpPr>
        <p:spPr>
          <a:xfrm>
            <a:off x="2902226" y="3751904"/>
            <a:ext cx="4094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= 2, b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c = 1)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3" name="TextBox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F953B3-0227-831B-0ED0-236AE87485E4}"/>
              </a:ext>
            </a:extLst>
          </p:cNvPr>
          <p:cNvSpPr txBox="1"/>
          <p:nvPr/>
        </p:nvSpPr>
        <p:spPr>
          <a:xfrm>
            <a:off x="3074504" y="4260206"/>
            <a:ext cx="3750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= 0, b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 = 9)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4" name="TextBox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C762778-0CEE-FE5D-2F6B-B84BD6122D39}"/>
              </a:ext>
            </a:extLst>
          </p:cNvPr>
          <p:cNvSpPr txBox="1"/>
          <p:nvPr/>
        </p:nvSpPr>
        <p:spPr>
          <a:xfrm>
            <a:off x="3074504" y="4722960"/>
            <a:ext cx="4094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= 5, b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2C99AD1-4050-04F8-7EB1-5488DABA5EF9}"/>
                  </a:ext>
                </a:extLst>
              </p:cNvPr>
              <p:cNvSpPr txBox="1"/>
              <p:nvPr/>
            </p:nvSpPr>
            <p:spPr>
              <a:xfrm>
                <a:off x="497569" y="5301000"/>
                <a:ext cx="40949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=7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2C99AD1-4050-04F8-7EB1-5488DABA5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69" y="5301000"/>
                <a:ext cx="4094922" cy="584775"/>
              </a:xfrm>
              <a:prstGeom prst="rect">
                <a:avLst/>
              </a:prstGeom>
              <a:blipFill>
                <a:blip r:embed="rId3"/>
                <a:stretch>
                  <a:fillRect l="-3875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4C0979-C5A1-C2EC-2ADB-3848BD35383D}"/>
              </a:ext>
            </a:extLst>
          </p:cNvPr>
          <p:cNvSpPr txBox="1"/>
          <p:nvPr/>
        </p:nvSpPr>
        <p:spPr>
          <a:xfrm>
            <a:off x="3706927" y="6111968"/>
            <a:ext cx="71380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" algn="just"/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组合 1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EF2725C-A235-AFF1-7FCB-574658EFC39B}"/>
              </a:ext>
            </a:extLst>
          </p:cNvPr>
          <p:cNvGrpSpPr/>
          <p:nvPr/>
        </p:nvGrpSpPr>
        <p:grpSpPr>
          <a:xfrm>
            <a:off x="533346" y="2813186"/>
            <a:ext cx="2011684" cy="584775"/>
            <a:chOff x="4185645" y="1619395"/>
            <a:chExt cx="3580623" cy="477644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C51F3AEF-2B1F-F9F3-C955-1F7F61F95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" name="文本框 20">
              <a:extLst>
                <a:ext uri="{FF2B5EF4-FFF2-40B4-BE49-F238E27FC236}">
                  <a16:creationId xmlns:a16="http://schemas.microsoft.com/office/drawing/2014/main" id="{658CE26A-0110-0EC8-4714-B41F92ADF970}"/>
                </a:ext>
              </a:extLst>
            </p:cNvPr>
            <p:cNvSpPr txBox="1"/>
            <p:nvPr/>
          </p:nvSpPr>
          <p:spPr>
            <a:xfrm>
              <a:off x="4613200" y="1619395"/>
              <a:ext cx="2599843" cy="4776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Ví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dụ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1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E3048ED-1CE5-116C-BF9E-0964D88DCCE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3346" y="6009821"/>
            <a:ext cx="3147078" cy="789071"/>
          </a:xfrm>
          <a:prstGeom prst="rect">
            <a:avLst/>
          </a:prstGeom>
        </p:spPr>
      </p:pic>
      <p:sp>
        <p:nvSpPr>
          <p:cNvPr id="10" name="TextBox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8CBC7F0-F104-6BE1-092E-B9DBE3E91F06}"/>
              </a:ext>
            </a:extLst>
          </p:cNvPr>
          <p:cNvSpPr txBox="1"/>
          <p:nvPr/>
        </p:nvSpPr>
        <p:spPr>
          <a:xfrm>
            <a:off x="533346" y="5677848"/>
            <a:ext cx="2821783" cy="1012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8365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5" grpId="1"/>
      <p:bldP spid="1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DF9C121-C526-197F-E765-0CBECD6D21EA}"/>
              </a:ext>
            </a:extLst>
          </p:cNvPr>
          <p:cNvSpPr txBox="1"/>
          <p:nvPr/>
        </p:nvSpPr>
        <p:spPr>
          <a:xfrm>
            <a:off x="1656522" y="298822"/>
            <a:ext cx="103269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bậc nhất hai ẩn 3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2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6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 giá trị của biểu thức ở vế trái của phương trình  tại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4;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3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C774780-E4EE-4370-ADCD-7E704B79F148}"/>
              </a:ext>
            </a:extLst>
          </p:cNvPr>
          <p:cNvSpPr txBox="1"/>
          <p:nvPr/>
        </p:nvSpPr>
        <p:spPr>
          <a:xfrm>
            <a:off x="4638261" y="1728278"/>
            <a:ext cx="2273364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5DBD53-FDD5-0456-99FC-68D395BAAF84}"/>
              </a:ext>
            </a:extLst>
          </p:cNvPr>
          <p:cNvSpPr/>
          <p:nvPr/>
        </p:nvSpPr>
        <p:spPr>
          <a:xfrm>
            <a:off x="361507" y="2453258"/>
            <a:ext cx="11621947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4;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 vào vế trái của phương trình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2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6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có: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3 . 4 – 2 . 3 = 6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 đó cặp số (4 ; 3) được gọi là một nghiệm của phương trình trên.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93E1E47-7AD4-AA13-BE9E-6CAC331AB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31" y="298822"/>
            <a:ext cx="1267991" cy="6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2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6208</TotalTime>
  <Words>2166</Words>
  <Application>Microsoft Office PowerPoint</Application>
  <PresentationFormat>Widescreen</PresentationFormat>
  <Paragraphs>168</Paragraphs>
  <Slides>27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1_Office Theme</vt:lpstr>
      <vt:lpstr>Equation</vt:lpstr>
      <vt:lpstr>B. CHÚ THÍCH</vt:lpstr>
      <vt:lpstr>Tiết 5 - BÀI 1. PHƯƠNG TRÌNH BẬC NHẤT HAI ẨN.  HỆ HAI PHƯƠNG TRÌNH BẬC NHẤT HAI ẨN</vt:lpstr>
      <vt:lpstr>PowerPoint Presentation</vt:lpstr>
      <vt:lpstr>PowerPoint Presentation</vt:lpstr>
      <vt:lpstr>PowerPoint Presentation</vt:lpstr>
      <vt:lpstr> HÌNH THÀNH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THEO TRẠM</vt:lpstr>
      <vt:lpstr>PowerPoint Presentation</vt:lpstr>
      <vt:lpstr>PowerPoint Presentation</vt:lpstr>
      <vt:lpstr>            NHIỆM VỤ MỖI TRẠM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FNU LNU</cp:lastModifiedBy>
  <cp:revision>460</cp:revision>
  <dcterms:created xsi:type="dcterms:W3CDTF">2022-08-03T11:07:12Z</dcterms:created>
  <dcterms:modified xsi:type="dcterms:W3CDTF">2024-09-22T23:09:41Z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2024-09-22T23:09:08Z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7c3e863b-ad19-4fd9-8a60-7b21496421d7</vt:lpwstr>
  </property>
  <property fmtid="{D5CDD505-2E9C-101B-9397-08002B2CF9AE}" pid="7" name="MSIP_Label_defa4170-0d19-0005-0004-bc88714345d2_ActionId">
    <vt:lpwstr>9804f1de-333d-4223-b6ea-aa77d1cd5195</vt:lpwstr>
  </property>
  <property fmtid="{D5CDD505-2E9C-101B-9397-08002B2CF9AE}" pid="8" name="MSIP_Label_defa4170-0d19-0005-0004-bc88714345d2_ContentBits">
    <vt:lpwstr>0</vt:lpwstr>
  </property>
</Properties>
</file>