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4"/>
  </p:notesMasterIdLst>
  <p:sldIdLst>
    <p:sldId id="256" r:id="rId5"/>
    <p:sldId id="285" r:id="rId6"/>
    <p:sldId id="284" r:id="rId7"/>
    <p:sldId id="286" r:id="rId8"/>
    <p:sldId id="287" r:id="rId9"/>
    <p:sldId id="258" r:id="rId10"/>
    <p:sldId id="292" r:id="rId11"/>
    <p:sldId id="293" r:id="rId12"/>
    <p:sldId id="301" r:id="rId13"/>
    <p:sldId id="291" r:id="rId14"/>
    <p:sldId id="298" r:id="rId15"/>
    <p:sldId id="290" r:id="rId16"/>
    <p:sldId id="288" r:id="rId17"/>
    <p:sldId id="299" r:id="rId18"/>
    <p:sldId id="302" r:id="rId19"/>
    <p:sldId id="300" r:id="rId20"/>
    <p:sldId id="303" r:id="rId21"/>
    <p:sldId id="305" r:id="rId22"/>
    <p:sldId id="306" r:id="rId23"/>
    <p:sldId id="307" r:id="rId24"/>
    <p:sldId id="308" r:id="rId25"/>
    <p:sldId id="310" r:id="rId26"/>
    <p:sldId id="314" r:id="rId27"/>
    <p:sldId id="309" r:id="rId28"/>
    <p:sldId id="311" r:id="rId29"/>
    <p:sldId id="313" r:id="rId30"/>
    <p:sldId id="315" r:id="rId31"/>
    <p:sldId id="316" r:id="rId32"/>
    <p:sldId id="317" r:id="rId33"/>
    <p:sldId id="318" r:id="rId34"/>
    <p:sldId id="312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27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99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7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5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15/10/2024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8.xml"/><Relationship Id="rId18" Type="http://schemas.openxmlformats.org/officeDocument/2006/relationships/slide" Target="slide39.xml"/><Relationship Id="rId3" Type="http://schemas.openxmlformats.org/officeDocument/2006/relationships/notesSlide" Target="../notesSlides/notesSlide11.xml"/><Relationship Id="rId7" Type="http://schemas.openxmlformats.org/officeDocument/2006/relationships/slide" Target="slide34.xml"/><Relationship Id="rId12" Type="http://schemas.openxmlformats.org/officeDocument/2006/relationships/slide" Target="slide37.xml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gif"/><Relationship Id="rId1" Type="http://schemas.openxmlformats.org/officeDocument/2006/relationships/audio" Target="../media/audio1.wav"/><Relationship Id="rId6" Type="http://schemas.openxmlformats.org/officeDocument/2006/relationships/slide" Target="slide6.xml"/><Relationship Id="rId11" Type="http://schemas.openxmlformats.org/officeDocument/2006/relationships/slide" Target="slide36.xml"/><Relationship Id="rId5" Type="http://schemas.openxmlformats.org/officeDocument/2006/relationships/slide" Target="slide33.xml"/><Relationship Id="rId15" Type="http://schemas.openxmlformats.org/officeDocument/2006/relationships/image" Target="../media/image84.gif"/><Relationship Id="rId10" Type="http://schemas.openxmlformats.org/officeDocument/2006/relationships/slide" Target="slide5.xml"/><Relationship Id="rId4" Type="http://schemas.openxmlformats.org/officeDocument/2006/relationships/image" Target="../media/image82.png"/><Relationship Id="rId9" Type="http://schemas.openxmlformats.org/officeDocument/2006/relationships/slide" Target="slide35.xml"/><Relationship Id="rId14" Type="http://schemas.openxmlformats.org/officeDocument/2006/relationships/image" Target="../media/image83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audio" Target="../media/audio3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4.wav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audio" Target="../media/audio3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slide" Target="slide32.xml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audio" Target="../media/audio4.wav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11" Type="http://schemas.openxmlformats.org/officeDocument/2006/relationships/slide" Target="slide32.xml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audio" Target="../media/audio3.wav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4.wav"/><Relationship Id="rId7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129399" y="3320112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with Corners Rounded 58">
                <a:extLst>
                  <a:ext uri="{FF2B5EF4-FFF2-40B4-BE49-F238E27FC236}">
                    <a16:creationId xmlns:a16="http://schemas.microsoft.com/office/drawing/2014/main" id="{63193FE6-CF2A-4312-81FB-22CCAC8F73F6}"/>
                  </a:ext>
                </a:extLst>
              </p:cNvPr>
              <p:cNvSpPr/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Trong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nào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cộng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trừ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hay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chia.</a:t>
                </a:r>
              </a:p>
              <a:p>
                <a:r>
                  <a:rPr lang="en-US" sz="30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28−4.3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r>
                  <a:rPr lang="en-US" sz="30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18−4.3:6+12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180:6:3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8" name="Speech Bubble: Rectangle with Corners Rounded 58">
                <a:extLst>
                  <a:ext uri="{FF2B5EF4-FFF2-40B4-BE49-F238E27FC236}">
                    <a16:creationId xmlns="" xmlns:a16="http://schemas.microsoft.com/office/drawing/2014/main" id="{63193FE6-CF2A-4312-81FB-22CCAC8F7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blipFill rotWithShape="1">
                <a:blip r:embed="rId3"/>
                <a:stretch>
                  <a:fillRect l="-397" t="-1392"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3343837" y="3536581"/>
            <a:ext cx="5961524" cy="1979408"/>
          </a:xfrm>
          <a:prstGeom prst="wedgeRoundRectCallout">
            <a:avLst>
              <a:gd name="adj1" fmla="val -41209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NHÓM: 4 NGƯỜI</a:t>
            </a:r>
          </a:p>
          <a:p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 GIAN: 2 PHÚT</a:t>
            </a:r>
            <a:endParaRPr lang="en-US" sz="3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250650" y="4858064"/>
            <a:ext cx="1947138" cy="5530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764217" y="3063792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129399" y="3320112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with Corners Rounded 58">
                <a:extLst>
                  <a:ext uri="{FF2B5EF4-FFF2-40B4-BE49-F238E27FC236}">
                    <a16:creationId xmlns:a16="http://schemas.microsoft.com/office/drawing/2014/main" id="{63193FE6-CF2A-4312-81FB-22CCAC8F73F6}"/>
                  </a:ext>
                </a:extLst>
              </p:cNvPr>
              <p:cNvSpPr/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Trong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nào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cộng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trừ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hay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chỉ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chia.</a:t>
                </a:r>
              </a:p>
              <a:p>
                <a:r>
                  <a:rPr lang="en-US" sz="30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28−4.3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r>
                  <a:rPr lang="en-US" sz="3000" b="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18−4.3:6+12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		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</a:rPr>
                      <m:t>180:6:3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8" name="Speech Bubble: Rectangle with Corners Rounded 58">
                <a:extLst>
                  <a:ext uri="{FF2B5EF4-FFF2-40B4-BE49-F238E27FC236}">
                    <a16:creationId xmlns="" xmlns:a16="http://schemas.microsoft.com/office/drawing/2014/main" id="{63193FE6-CF2A-4312-81FB-22CCAC8F7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48" y="1194103"/>
                <a:ext cx="9176612" cy="1979408"/>
              </a:xfrm>
              <a:prstGeom prst="wedgeRoundRectCallout">
                <a:avLst>
                  <a:gd name="adj1" fmla="val -41209"/>
                  <a:gd name="adj2" fmla="val 80469"/>
                  <a:gd name="adj3" fmla="val 16667"/>
                </a:avLst>
              </a:prstGeom>
              <a:blipFill rotWithShape="1">
                <a:blip r:embed="rId3"/>
                <a:stretch>
                  <a:fillRect l="-397" t="-1392"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with Corners Rounded 59">
                <a:extLst>
                  <a:ext uri="{FF2B5EF4-FFF2-40B4-BE49-F238E27FC236}">
                    <a16:creationId xmlns:a16="http://schemas.microsoft.com/office/drawing/2014/main" id="{F6EA2C1C-5415-4A2B-8203-D1976952A3C3}"/>
                  </a:ext>
                </a:extLst>
              </p:cNvPr>
              <p:cNvSpPr/>
              <p:nvPr/>
            </p:nvSpPr>
            <p:spPr>
              <a:xfrm>
                <a:off x="4690336" y="3421519"/>
                <a:ext cx="4012603" cy="1193512"/>
              </a:xfrm>
              <a:prstGeom prst="wedgeRoundRectCallout">
                <a:avLst>
                  <a:gd name="adj1" fmla="val 32560"/>
                  <a:gd name="adj2" fmla="val 76532"/>
                  <a:gd name="adj3" fmla="val 166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Đó </a:t>
                </a:r>
                <a:r>
                  <a:rPr lang="en-US" sz="30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/>
                      </a:rPr>
                      <m:t>180:6:3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Speech Bubble: Rectangle with Corners Rounded 59">
                <a:extLst>
                  <a:ext uri="{FF2B5EF4-FFF2-40B4-BE49-F238E27FC236}">
                    <a16:creationId xmlns:a16="http://schemas.microsoft.com/office/drawing/2014/main" xmlns="" id="{F6EA2C1C-5415-4A2B-8203-D1976952A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36" y="3421519"/>
                <a:ext cx="4012603" cy="1193512"/>
              </a:xfrm>
              <a:prstGeom prst="wedgeRoundRectCallout">
                <a:avLst>
                  <a:gd name="adj1" fmla="val 32560"/>
                  <a:gd name="adj2" fmla="val 76532"/>
                  <a:gd name="adj3" fmla="val 16667"/>
                </a:avLst>
              </a:prstGeom>
              <a:blipFill rotWithShape="1">
                <a:blip r:embed="rId4"/>
                <a:stretch>
                  <a:fillRect l="-19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peech Bubble: Rectangle with Corners Rounded 62">
            <a:extLst>
              <a:ext uri="{FF2B5EF4-FFF2-40B4-BE49-F238E27FC236}">
                <a16:creationId xmlns:a16="http://schemas.microsoft.com/office/drawing/2014/main" id="{510D0658-F8DB-48F0-998F-B410DCCE4DD3}"/>
              </a:ext>
            </a:extLst>
          </p:cNvPr>
          <p:cNvSpPr/>
          <p:nvPr/>
        </p:nvSpPr>
        <p:spPr>
          <a:xfrm>
            <a:off x="1963366" y="4868818"/>
            <a:ext cx="3705914" cy="1338344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5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470464" y="2919620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410608" y="1532487"/>
            <a:ext cx="4161941" cy="1664132"/>
          </a:xfrm>
          <a:prstGeom prst="wedgeRoundRectCallout">
            <a:avLst>
              <a:gd name="adj1" fmla="val 43905"/>
              <a:gd name="adj2" fmla="val 7583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2695" y="1652190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507−159−59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95" y="1652190"/>
                <a:ext cx="395776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9395" y="2642621"/>
                <a:ext cx="251491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   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/>
                        </a:rPr>
                        <m:t>289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95" y="2642621"/>
                <a:ext cx="2514919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3995" y="2211885"/>
                <a:ext cx="337675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</m:t>
                      </m:r>
                      <m:r>
                        <a:rPr lang="en-US" sz="300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348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/>
                        </a:rPr>
                        <m:t>−59</m:t>
                      </m:r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95" y="2211885"/>
                <a:ext cx="3376758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7459904" y="1474939"/>
            <a:ext cx="4161941" cy="1664132"/>
          </a:xfrm>
          <a:prstGeom prst="wedgeRoundRectCallout">
            <a:avLst>
              <a:gd name="adj1" fmla="val -58193"/>
              <a:gd name="adj2" fmla="val 8164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80:6:3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852494" y="2207684"/>
                <a:ext cx="2146742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US" sz="30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3000" dirty="0">
                    <a:solidFill>
                      <a:schemeClr val="accent4"/>
                    </a:solidFill>
                    <a:latin typeface="Cambria Math"/>
                  </a:rPr>
                  <a:t>30</a:t>
                </a:r>
                <a:r>
                  <a:rPr lang="en-US" sz="3000" dirty="0">
                    <a:solidFill>
                      <a:schemeClr val="bg1"/>
                    </a:solidFill>
                    <a:latin typeface="Cambria Math"/>
                  </a:rPr>
                  <a:t>   :3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94" y="2207684"/>
                <a:ext cx="2146742" cy="553998"/>
              </a:xfrm>
              <a:prstGeom prst="rect">
                <a:avLst/>
              </a:prstGeom>
              <a:blipFill rotWithShape="1">
                <a:blip r:embed="rId7"/>
                <a:stretch>
                  <a:fillRect t="-14286" r="-6250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015618" y="2611070"/>
                <a:ext cx="187692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10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618" y="2611070"/>
                <a:ext cx="1876924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2251834" y="1435218"/>
            <a:ext cx="101379" cy="137900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9035125" y="1767557"/>
            <a:ext cx="87492" cy="816423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  <p:bldP spid="4" grpId="0"/>
      <p:bldP spid="10" grpId="0" animBg="1"/>
      <p:bldP spid="21" grpId="0"/>
      <p:bldP spid="22" grpId="0"/>
      <p:bldP spid="23" grpId="0"/>
      <p:bldP spid="6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24013"/>
            <a:ext cx="98202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4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5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990725"/>
            <a:ext cx="4048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85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0" y="328329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1559851" y="1931414"/>
            <a:ext cx="9542032" cy="1979408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chia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ta </a:t>
            </a:r>
            <a:r>
              <a:rPr lang="en-US" sz="2800" dirty="0" err="1">
                <a:solidFill>
                  <a:schemeClr val="accent1"/>
                </a:solidFill>
              </a:rPr>
              <a:t>thực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hiện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phép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tính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nhân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và</a:t>
            </a:r>
            <a:r>
              <a:rPr lang="en-US" sz="2800" dirty="0">
                <a:solidFill>
                  <a:schemeClr val="accent1"/>
                </a:solidFill>
              </a:rPr>
              <a:t> chia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 err="1">
                <a:solidFill>
                  <a:schemeClr val="accent1"/>
                </a:solidFill>
              </a:rPr>
              <a:t>rồi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đến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cộng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và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trừ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7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8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2</a:t>
              </a: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9" y="2180708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27404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36−18:2.3+8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274042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31057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=36−    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latin typeface="Cambria Math"/>
                        </a:rPr>
                        <m:t>   .3+8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31057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3304" y="4072457"/>
                <a:ext cx="3110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=36−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27</m:t>
                      </m:r>
                      <m:r>
                        <a:rPr lang="en-US" sz="2800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04" y="4072457"/>
                <a:ext cx="311059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19491" y="4662648"/>
                <a:ext cx="31081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+8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91" y="4662648"/>
                <a:ext cx="310815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54972" y="5253218"/>
                <a:ext cx="2366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972" y="5253218"/>
                <a:ext cx="236673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6548556" y="3108715"/>
            <a:ext cx="136186" cy="60382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6787020" y="3712951"/>
            <a:ext cx="136186" cy="60382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6171542" y="3933957"/>
            <a:ext cx="203875" cy="135191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Shape 736"/>
          <p:cNvSpPr/>
          <p:nvPr/>
        </p:nvSpPr>
        <p:spPr>
          <a:xfrm>
            <a:off x="2473235" y="1720651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682" y="1917377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8−4.3:6+1</m:t>
                    </m:r>
                  </m:oMath>
                </a14:m>
                <a:r>
                  <a:rPr lang="en-US" sz="2800" dirty="0"/>
                  <a:t>2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23591" y="3072455"/>
                <a:ext cx="31690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=18−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/>
                      </a:rPr>
                      <m:t>12</m:t>
                    </m:r>
                    <m:r>
                      <a:rPr lang="en-US" sz="2800" b="0" i="1" smtClean="0">
                        <a:latin typeface="Cambria Math"/>
                      </a:rPr>
                      <m:t> :6+1</m:t>
                    </m:r>
                  </m:oMath>
                </a14:m>
                <a:r>
                  <a:rPr lang="en-US" sz="2800" dirty="0"/>
                  <a:t>2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91" y="3072455"/>
                <a:ext cx="316907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r="-38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23606" y="3666190"/>
                <a:ext cx="3074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=18−     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/>
                      </a:rPr>
                      <m:t>2    +</m:t>
                    </m:r>
                  </m:oMath>
                </a14:m>
                <a:r>
                  <a:rPr lang="en-US" sz="2800" dirty="0"/>
                  <a:t>12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06" y="3666190"/>
                <a:ext cx="307411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39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59793" y="4256381"/>
                <a:ext cx="29193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      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</a:rPr>
                      <m:t>16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+</m:t>
                    </m:r>
                  </m:oMath>
                </a14:m>
                <a:r>
                  <a:rPr lang="en-US" sz="2800" dirty="0"/>
                  <a:t>12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93" y="4256381"/>
                <a:ext cx="291938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92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5274" y="4846951"/>
                <a:ext cx="2131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4" y="4846951"/>
                <a:ext cx="213109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5479192" y="2772262"/>
            <a:ext cx="101380" cy="42939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5733678" y="3306684"/>
            <a:ext cx="136186" cy="60382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092553" y="3650157"/>
            <a:ext cx="203875" cy="1106978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881100" y="2680833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75" y="1535206"/>
            <a:ext cx="103155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6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7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72" y="1892926"/>
            <a:ext cx="3180759" cy="39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CHUYỂN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6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0" y="328329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1559851" y="1581374"/>
            <a:ext cx="9542032" cy="2689412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chia,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ta </a:t>
            </a:r>
            <a:r>
              <a:rPr lang="en-US" sz="2800" dirty="0" err="1">
                <a:solidFill>
                  <a:schemeClr val="accent1"/>
                </a:solidFill>
              </a:rPr>
              <a:t>thực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hiện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phép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tính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nâng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lên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lũy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thừa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</a:p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rồi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đến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nhân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và</a:t>
            </a:r>
            <a:r>
              <a:rPr lang="en-US" sz="2800" dirty="0">
                <a:solidFill>
                  <a:schemeClr val="accent1"/>
                </a:solidFill>
              </a:rPr>
              <a:t> chia, </a:t>
            </a:r>
          </a:p>
          <a:p>
            <a:pPr algn="ctr"/>
            <a:r>
              <a:rPr lang="en-US" sz="2800" dirty="0" err="1">
                <a:solidFill>
                  <a:schemeClr val="accent1"/>
                </a:solidFill>
              </a:rPr>
              <a:t>cuối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cùngđến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cộng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và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trừ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7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8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3</a:t>
              </a: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9" y="2180708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2053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.3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205389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2406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121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36 .</m:t>
                      </m:r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24060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3304" y="4072457"/>
                <a:ext cx="2253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=121−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108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04" y="4072457"/>
                <a:ext cx="225375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19491" y="4662648"/>
                <a:ext cx="16033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          </m:t>
                    </m:r>
                  </m:oMath>
                </a14:m>
                <a:r>
                  <a:rPr lang="en-US" sz="2800" dirty="0"/>
                  <a:t>13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91" y="4662648"/>
                <a:ext cx="1603324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646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5558375" y="3252588"/>
            <a:ext cx="78984" cy="30191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5400000">
            <a:off x="6545530" y="3275402"/>
            <a:ext cx="107150" cy="32101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6676411" y="3663964"/>
            <a:ext cx="203875" cy="675955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FD64ED-39E1-4AF8-B6A3-9E983B5D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84" y="1651224"/>
            <a:ext cx="8229600" cy="417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BC5FE-600C-4F3B-9F8F-B6203916E79D}"/>
              </a:ext>
            </a:extLst>
          </p:cNvPr>
          <p:cNvSpPr txBox="1"/>
          <p:nvPr/>
        </p:nvSpPr>
        <p:spPr>
          <a:xfrm>
            <a:off x="2926081" y="2856852"/>
            <a:ext cx="1559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Hoạt</a:t>
            </a:r>
            <a:r>
              <a:rPr lang="en-US" sz="2000" b="1" dirty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</a:p>
          <a:p>
            <a:r>
              <a:rPr lang="en-US" sz="2000" b="1" dirty="0" err="1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động</a:t>
            </a:r>
            <a:r>
              <a:rPr lang="en-US" sz="2000" b="1" dirty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</a:p>
          <a:p>
            <a:r>
              <a:rPr lang="en-US" sz="2000" b="1" dirty="0" err="1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mở</a:t>
            </a:r>
            <a:r>
              <a:rPr lang="en-US" sz="2000" b="1" dirty="0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</a:p>
          <a:p>
            <a:r>
              <a:rPr lang="en-US" sz="2000" b="1" dirty="0" err="1">
                <a:solidFill>
                  <a:srgbClr val="929824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đầu</a:t>
            </a:r>
            <a:endParaRPr lang="en-US" sz="2000" b="1" dirty="0">
              <a:solidFill>
                <a:srgbClr val="929824"/>
              </a:solidFill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98E23-7611-4E0B-863A-2D4231434179}"/>
              </a:ext>
            </a:extLst>
          </p:cNvPr>
          <p:cNvSpPr txBox="1"/>
          <p:nvPr/>
        </p:nvSpPr>
        <p:spPr>
          <a:xfrm>
            <a:off x="4865258" y="2856852"/>
            <a:ext cx="133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AB50A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Kiến thức trọng tâm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C3E0C-4DE6-4970-9FC6-421F959B01E2}"/>
              </a:ext>
            </a:extLst>
          </p:cNvPr>
          <p:cNvSpPr txBox="1"/>
          <p:nvPr/>
        </p:nvSpPr>
        <p:spPr>
          <a:xfrm>
            <a:off x="6431910" y="531442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57C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546ED-AC4F-43FC-9DE7-BB1BBC14166C}"/>
              </a:ext>
            </a:extLst>
          </p:cNvPr>
          <p:cNvSpPr txBox="1"/>
          <p:nvPr/>
        </p:nvSpPr>
        <p:spPr>
          <a:xfrm>
            <a:off x="8071192" y="5104555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Quiz</a:t>
            </a:r>
          </a:p>
          <a:p>
            <a:r>
              <a:rPr lang="en-US" sz="2000" b="1" dirty="0" err="1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Giao</a:t>
            </a:r>
            <a:r>
              <a:rPr lang="en-US" sz="2000" b="1" dirty="0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nhiệm</a:t>
            </a:r>
            <a:r>
              <a:rPr lang="en-US" sz="2000" b="1" dirty="0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D122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rPr>
              <a:t>vụ</a:t>
            </a:r>
            <a:endParaRPr lang="en-US" sz="2000" b="1" dirty="0">
              <a:solidFill>
                <a:srgbClr val="D12200"/>
              </a:solidFill>
              <a:latin typeface="#9Slide02 Noi dung dai" panose="02000000000000000000" pitchFamily="2" charset="0"/>
              <a:ea typeface="#9Slide02 Noi dung dai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08D09B-1C35-4E55-9330-A463CF2A78E6}"/>
              </a:ext>
            </a:extLst>
          </p:cNvPr>
          <p:cNvSpPr txBox="1"/>
          <p:nvPr/>
        </p:nvSpPr>
        <p:spPr>
          <a:xfrm>
            <a:off x="1219200" y="773713"/>
            <a:ext cx="6681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#9Slide01 Tieu de ngan" panose="00000800000000000000" pitchFamily="2" charset="0"/>
              </a:rPr>
              <a:t>TIẾN TRÌNH BÀI HỌC</a:t>
            </a:r>
          </a:p>
        </p:txBody>
      </p:sp>
    </p:spTree>
    <p:extLst>
      <p:ext uri="{BB962C8B-B14F-4D97-AF65-F5344CB8AC3E}">
        <p14:creationId xmlns:p14="http://schemas.microsoft.com/office/powerpoint/2010/main" val="8204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HUYỂN GIAO NHIỆM VỤ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Shape 736"/>
          <p:cNvSpPr/>
          <p:nvPr/>
        </p:nvSpPr>
        <p:spPr>
          <a:xfrm>
            <a:off x="2473235" y="1720651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6682" y="1917377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:8.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21" y="2514428"/>
                <a:ext cx="305427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23591" y="3072455"/>
                <a:ext cx="34004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64</m:t>
                      </m:r>
                      <m:r>
                        <a:rPr lang="en-US" sz="2800" b="0" i="1" smtClean="0">
                          <a:latin typeface="Cambria Math"/>
                        </a:rPr>
                        <m:t> : 8.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25</m:t>
                      </m:r>
                      <m:r>
                        <a:rPr lang="en-US" sz="2800" b="0" i="1" smtClean="0">
                          <a:latin typeface="Cambria Math"/>
                        </a:rPr>
                        <m:t>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591" y="3072455"/>
                <a:ext cx="340041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23606" y="3666190"/>
                <a:ext cx="34199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</a:rPr>
                        <m:t>    .9 −25+9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606" y="3666190"/>
                <a:ext cx="341997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59793" y="4256381"/>
                <a:ext cx="37389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72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−25+9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793" y="4256381"/>
                <a:ext cx="373897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5274" y="4846951"/>
                <a:ext cx="3935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 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47</m:t>
                      </m:r>
                      <m:r>
                        <a:rPr lang="en-US" sz="2800" b="0" i="1" smtClean="0">
                          <a:latin typeface="Cambria Math"/>
                        </a:rPr>
                        <m:t>    +9 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74" y="4846951"/>
                <a:ext cx="393530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 rot="5400000">
            <a:off x="4693883" y="2772260"/>
            <a:ext cx="101380" cy="429397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5020398" y="3247628"/>
            <a:ext cx="123442" cy="713682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387991" y="3875934"/>
            <a:ext cx="101939" cy="553490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2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881100" y="2680833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07820" y="5343607"/>
                <a:ext cx="3387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      56 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820" y="5343607"/>
                <a:ext cx="338785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>
          <a:xfrm rot="5400000">
            <a:off x="5726862" y="2816869"/>
            <a:ext cx="92409" cy="331209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6352614" y="2829415"/>
            <a:ext cx="92409" cy="331209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5400000">
            <a:off x="5957376" y="4239907"/>
            <a:ext cx="140553" cy="1073539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0585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</p:spTree>
    <p:extLst>
      <p:ext uri="{BB962C8B-B14F-4D97-AF65-F5344CB8AC3E}">
        <p14:creationId xmlns:p14="http://schemas.microsoft.com/office/powerpoint/2010/main" val="37142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9" grpId="0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/>
          <p:nvPr/>
        </p:nvGrpSpPr>
        <p:grpSpPr>
          <a:xfrm>
            <a:off x="96778" y="75306"/>
            <a:ext cx="10402686" cy="984911"/>
            <a:chOff x="4943109" y="1084217"/>
            <a:chExt cx="5755372" cy="736216"/>
          </a:xfrm>
        </p:grpSpPr>
        <p:sp>
          <p:nvSpPr>
            <p:cNvPr id="5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6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5146779" y="1267579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6" y="1612750"/>
            <a:ext cx="101250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67" y="2123063"/>
            <a:ext cx="3766242" cy="352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8"/>
          <p:cNvGrpSpPr/>
          <p:nvPr/>
        </p:nvGrpSpPr>
        <p:grpSpPr>
          <a:xfrm>
            <a:off x="464908" y="75306"/>
            <a:ext cx="10034556" cy="984911"/>
            <a:chOff x="5146780" y="1084217"/>
            <a:chExt cx="5551701" cy="736216"/>
          </a:xfrm>
        </p:grpSpPr>
        <p:sp>
          <p:nvSpPr>
            <p:cNvPr id="5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7" name="文本框 31"/>
            <p:cNvSpPr txBox="1"/>
            <p:nvPr/>
          </p:nvSpPr>
          <p:spPr>
            <a:xfrm>
              <a:off x="5146780" y="1213245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23690" y="328329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1559851" y="1581374"/>
            <a:ext cx="9542032" cy="1344706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ngoặc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6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4</a:t>
              </a: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9" y="2180708"/>
            <a:ext cx="6248578" cy="4562582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32057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48+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(12−8)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:8.2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320574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3625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=48+      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  :8.2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36255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4062" y="4072457"/>
                <a:ext cx="36571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=48−   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16       :</m:t>
                      </m:r>
                      <m:r>
                        <a:rPr lang="en-US" sz="2800" b="0" i="1" smtClean="0">
                          <a:latin typeface="Cambria Math"/>
                        </a:rPr>
                        <m:t>8.2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62" y="4072457"/>
                <a:ext cx="36571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08733" y="4662648"/>
                <a:ext cx="3736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=48−       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.2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33" y="4662648"/>
                <a:ext cx="373653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9666" y="5253218"/>
                <a:ext cx="33069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=48−         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66" y="5253218"/>
                <a:ext cx="330693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6848723" y="2916128"/>
            <a:ext cx="68094" cy="1006973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7376438" y="3933957"/>
            <a:ext cx="203875" cy="1351911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组合 28"/>
          <p:cNvGrpSpPr/>
          <p:nvPr/>
        </p:nvGrpSpPr>
        <p:grpSpPr>
          <a:xfrm>
            <a:off x="96778" y="75306"/>
            <a:ext cx="10402686" cy="984911"/>
            <a:chOff x="4943109" y="1084217"/>
            <a:chExt cx="5755372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25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7871962" y="4811883"/>
            <a:ext cx="136188" cy="751209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6885035" y="3752776"/>
            <a:ext cx="81384" cy="462595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1454" y="5760632"/>
                <a:ext cx="2445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     44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54" y="5760632"/>
                <a:ext cx="244528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8" grpId="0" animBg="1"/>
      <p:bldP spid="36" grpId="0" animBg="1"/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7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9" name="文本框 31"/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</a:p>
        </p:txBody>
      </p:sp>
      <p:pic>
        <p:nvPicPr>
          <p:cNvPr id="17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969180" y="2685067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19676" y="1871808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3015" y="2468859"/>
                <a:ext cx="3098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5+(</m:t>
                      </m:r>
                      <m:r>
                        <a:rPr lang="en-US" sz="2800" i="1">
                          <a:latin typeface="Cambria Math"/>
                        </a:rPr>
                        <m:t>39:3−8</m:t>
                      </m:r>
                      <m:r>
                        <a:rPr lang="en-US" sz="2800" b="0" i="1" smtClean="0">
                          <a:latin typeface="Cambria Math"/>
                        </a:rPr>
                        <m:t>).4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15" y="2468859"/>
                <a:ext cx="309841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8101" y="3026886"/>
                <a:ext cx="3426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=15+(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13</m:t>
                      </m:r>
                      <m:r>
                        <a:rPr lang="en-US" sz="2800" b="0" i="1" smtClean="0">
                          <a:latin typeface="Cambria Math"/>
                        </a:rPr>
                        <m:t>   −8).4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01" y="3026886"/>
                <a:ext cx="34269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47358" y="3620621"/>
                <a:ext cx="34223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=15+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.4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358" y="3620621"/>
                <a:ext cx="342234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62029" y="4210812"/>
                <a:ext cx="3584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=15+           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20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29" y="4210812"/>
                <a:ext cx="358425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32962" y="4801382"/>
                <a:ext cx="20525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 35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962" y="4801382"/>
                <a:ext cx="205255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 rot="5400000">
            <a:off x="5742793" y="2623518"/>
            <a:ext cx="68093" cy="688521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6555123" y="3719680"/>
            <a:ext cx="154673" cy="827592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6137807" y="3188348"/>
            <a:ext cx="136188" cy="751209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hape 736"/>
          <p:cNvSpPr/>
          <p:nvPr/>
        </p:nvSpPr>
        <p:spPr>
          <a:xfrm>
            <a:off x="2407745" y="1463040"/>
            <a:ext cx="6456556" cy="4828414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5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7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9" name="文本框 31"/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7" y="1700904"/>
            <a:ext cx="10239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423690" y="3168581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7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9" name="文本框 31"/>
            <p:cNvSpPr txBox="1"/>
            <p:nvPr/>
          </p:nvSpPr>
          <p:spPr>
            <a:xfrm>
              <a:off x="5123976" y="124986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58">
                <a:extLst>
                  <a:ext uri="{FF2B5EF4-FFF2-40B4-BE49-F238E27FC236}">
                    <a16:creationId xmlns:a16="http://schemas.microsoft.com/office/drawing/2014/main" id="{63193FE6-CF2A-4312-81FB-22CCAC8F73F6}"/>
                  </a:ext>
                </a:extLst>
              </p:cNvPr>
              <p:cNvSpPr/>
              <p:nvPr/>
            </p:nvSpPr>
            <p:spPr>
              <a:xfrm>
                <a:off x="1559851" y="1581374"/>
                <a:ext cx="9542032" cy="1344706"/>
              </a:xfrm>
              <a:prstGeom prst="wedgeRoundRectCallout">
                <a:avLst>
                  <a:gd name="adj1" fmla="val -37118"/>
                  <a:gd name="adj2" fmla="val 69600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Nếu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biểu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thức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chứa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dấu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ngoặc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cs typeface="Arial" pitchFamily="34" charset="0"/>
                      </a:rPr>
                      <m:t>,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 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{ }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thì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thứ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thực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hiện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phép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như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→{ }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with Corners Rounded 58">
                <a:extLst>
                  <a:ext uri="{FF2B5EF4-FFF2-40B4-BE49-F238E27FC236}">
                    <a16:creationId xmlns:a16="http://schemas.microsoft.com/office/drawing/2014/main" xmlns="" id="{63193FE6-CF2A-4312-81FB-22CCAC8F7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51" y="1581374"/>
                <a:ext cx="9542032" cy="1344706"/>
              </a:xfrm>
              <a:prstGeom prst="wedgeRoundRectCallout">
                <a:avLst>
                  <a:gd name="adj1" fmla="val -37118"/>
                  <a:gd name="adj2" fmla="val 69600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977046" y="1285753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5</a:t>
              </a: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p:sp>
        <p:nvSpPr>
          <p:cNvPr id="33" name="Shape 736"/>
          <p:cNvSpPr/>
          <p:nvPr/>
        </p:nvSpPr>
        <p:spPr>
          <a:xfrm>
            <a:off x="3354448" y="1870767"/>
            <a:ext cx="6467283" cy="4872523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5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6380" y="2323644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9719" y="2920695"/>
                <a:ext cx="3996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80−[130−8.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7−4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19" y="2920695"/>
                <a:ext cx="39968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4805" y="3478722"/>
                <a:ext cx="4373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80−[130−8.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       3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    </m:t>
                      </m:r>
                      <m:r>
                        <a:rPr lang="en-US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805" y="3478722"/>
                <a:ext cx="437312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4062" y="4072457"/>
                <a:ext cx="3970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80−[130−8.     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062" y="4072457"/>
                <a:ext cx="397031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08733" y="4662648"/>
                <a:ext cx="36011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80−[130−     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72</m:t>
                      </m:r>
                      <m:r>
                        <a:rPr lang="en-US" sz="28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33" y="4662648"/>
                <a:ext cx="360111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9666" y="5253218"/>
                <a:ext cx="2955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=80−  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58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66" y="5253218"/>
                <a:ext cx="295587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8264995" y="2984461"/>
            <a:ext cx="58349" cy="86056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7890994" y="4050516"/>
            <a:ext cx="96298" cy="1032736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23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123976" y="1249864"/>
              <a:ext cx="300682" cy="43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7212246" y="4340221"/>
            <a:ext cx="133824" cy="169217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8315849" y="3752776"/>
            <a:ext cx="81384" cy="462595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1454" y="5760632"/>
                <a:ext cx="1895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    22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54" y="5760632"/>
                <a:ext cx="18954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5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118E-6 -4.1499E-6 C 0.00235 -0.0148 -0.00065 -0.03331 -0.00182 -0.04858 C -0.0026 -0.07264 -0.00534 -0.09993 0.00078 -0.12237 C 0.00222 -0.13926 0.00586 -0.15036 0.01055 -0.1647 C 0.01277 -0.17141 0.01225 -0.17442 0.01589 -0.17881 C 0.01824 -0.19246 0.02761 -0.19801 0.03439 -0.20241 C 0.03725 -0.20426 0.04064 -0.20703 0.04324 -0.21004 C 0.04507 -0.21212 0.04637 -0.21559 0.04845 -0.21652 C 0.059 -0.22161 0.06903 -0.22716 0.07932 -0.23363 C 0.08622 -0.2452 0.07711 -0.23155 0.08648 -0.23988 C 0.08857 -0.24173 0.08987 -0.24543 0.09169 -0.24775 C 0.09378 -0.25283 0.09625 -0.25584 0.09886 -0.26024 C 0.10042 -0.27018 0.09834 -0.26024 0.10315 -0.27134 C 0.10563 -0.27712 0.10641 -0.28638 0.10758 -0.29332 C 0.10732 -0.31691 0.11305 -0.34397 0.10315 -0.36063 C 0.10211 -0.36942 0.0999 -0.37705 0.09703 -0.38422 C 0.09599 -0.3914 0.09404 -0.39833 0.09169 -0.40458 C 0.08974 -0.43141 0.09091 -0.41175 0.09091 -0.46403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5" grpId="1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8" grpId="0" animBg="1"/>
      <p:bldP spid="36" grpId="0" animBg="1"/>
      <p:bldP spid="37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736"/>
          <p:cNvSpPr/>
          <p:nvPr/>
        </p:nvSpPr>
        <p:spPr>
          <a:xfrm>
            <a:off x="2080323" y="1376979"/>
            <a:ext cx="7121531" cy="536631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18" y="1828776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04475" y="2501133"/>
                <a:ext cx="56283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16+12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:4+3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475" y="2501133"/>
                <a:ext cx="56283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8"/>
          <p:cNvGrpSpPr/>
          <p:nvPr/>
        </p:nvGrpSpPr>
        <p:grpSpPr>
          <a:xfrm>
            <a:off x="423691" y="75306"/>
            <a:ext cx="10075774" cy="984911"/>
            <a:chOff x="5123976" y="1084217"/>
            <a:chExt cx="5574505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123976" y="1249864"/>
              <a:ext cx="300682" cy="43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43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2737912" y="3431687"/>
            <a:ext cx="5961524" cy="1979408"/>
          </a:xfrm>
          <a:prstGeom prst="wedgeRoundRectCallout">
            <a:avLst>
              <a:gd name="adj1" fmla="val -41209"/>
              <a:gd name="adj2" fmla="val 80469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NHÓM: 2 NGƯỜI</a:t>
            </a:r>
          </a:p>
          <a:p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THỜI GIAN: 2 PHÚT</a:t>
            </a:r>
            <a:endParaRPr lang="en-US" sz="3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644725" y="4753170"/>
            <a:ext cx="1947138" cy="55303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69" name="菱形 30"/>
          <p:cNvSpPr/>
          <p:nvPr/>
        </p:nvSpPr>
        <p:spPr>
          <a:xfrm>
            <a:off x="96778" y="75306"/>
            <a:ext cx="1279737" cy="984911"/>
          </a:xfrm>
          <a:prstGeom prst="diamond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sz="3200" b="1" dirty="0">
              <a:solidFill>
                <a:srgbClr val="A6C0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</a:p>
        </p:txBody>
      </p:sp>
    </p:spTree>
    <p:extLst>
      <p:ext uri="{BB962C8B-B14F-4D97-AF65-F5344CB8AC3E}">
        <p14:creationId xmlns:p14="http://schemas.microsoft.com/office/powerpoint/2010/main" val="1404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11" grpId="0"/>
      <p:bldP spid="43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03722" y="3037651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736"/>
          <p:cNvSpPr/>
          <p:nvPr/>
        </p:nvSpPr>
        <p:spPr>
          <a:xfrm>
            <a:off x="1958207" y="1376979"/>
            <a:ext cx="7121531" cy="5366311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18" y="1828776"/>
            <a:ext cx="386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98119" y="2425827"/>
                <a:ext cx="56283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16+12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:4+3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19" y="2425827"/>
                <a:ext cx="56283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06995" y="2983854"/>
                <a:ext cx="6272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28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:4+3</m:t>
                              </m:r>
                            </m:e>
                          </m:d>
                          <m:r>
                            <a:rPr lang="en-US" sz="280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latin typeface="Cambria Math"/>
                            </a:rPr>
                            <m:t>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95" y="2983854"/>
                <a:ext cx="62727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96252" y="3577589"/>
                <a:ext cx="60491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sz="2800" b="0" i="1" smtClean="0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 7      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 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252" y="3577589"/>
                <a:ext cx="604915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10923" y="4167780"/>
                <a:ext cx="48991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35−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5.  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            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2800" i="1">
                              <a:latin typeface="Cambria Math"/>
                            </a:rPr>
                            <m:t> −2.10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23" y="4167780"/>
                <a:ext cx="489916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1856" y="4758350"/>
                <a:ext cx="46094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=35−{            </m:t>
                      </m:r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50         −</m:t>
                      </m:r>
                      <m:r>
                        <a:rPr lang="en-US" sz="2800" b="0" i="1" smtClean="0">
                          <a:latin typeface="Cambria Math"/>
                        </a:rPr>
                        <m:t>20}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856" y="4758350"/>
                <a:ext cx="460940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Brace 45"/>
          <p:cNvSpPr/>
          <p:nvPr/>
        </p:nvSpPr>
        <p:spPr>
          <a:xfrm rot="5400000">
            <a:off x="5422271" y="2477619"/>
            <a:ext cx="64260" cy="860564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5400000">
            <a:off x="5884952" y="2808256"/>
            <a:ext cx="106059" cy="2517766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23" name="组合 28"/>
          <p:cNvGrpSpPr/>
          <p:nvPr/>
        </p:nvGrpSpPr>
        <p:grpSpPr>
          <a:xfrm>
            <a:off x="96778" y="75306"/>
            <a:ext cx="10402686" cy="984911"/>
            <a:chOff x="4943109" y="1084217"/>
            <a:chExt cx="5755372" cy="736216"/>
          </a:xfrm>
        </p:grpSpPr>
        <p:sp>
          <p:nvSpPr>
            <p:cNvPr id="24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25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文本框 31"/>
            <p:cNvSpPr txBox="1"/>
            <p:nvPr/>
          </p:nvSpPr>
          <p:spPr>
            <a:xfrm>
              <a:off x="5184284" y="1249864"/>
              <a:ext cx="300682" cy="437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ight Brace 35"/>
          <p:cNvSpPr/>
          <p:nvPr/>
        </p:nvSpPr>
        <p:spPr>
          <a:xfrm rot="5400000">
            <a:off x="5107655" y="3838572"/>
            <a:ext cx="147386" cy="169217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5952529" y="2951232"/>
            <a:ext cx="89632" cy="1022057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83644" y="5265764"/>
                <a:ext cx="36627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=35−                      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44" y="5265764"/>
                <a:ext cx="366279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hape 725"/>
          <p:cNvSpPr/>
          <p:nvPr/>
        </p:nvSpPr>
        <p:spPr>
          <a:xfrm>
            <a:off x="454331" y="1157353"/>
            <a:ext cx="935077" cy="1130776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Shape 747"/>
          <p:cNvSpPr/>
          <p:nvPr/>
        </p:nvSpPr>
        <p:spPr>
          <a:xfrm>
            <a:off x="868499" y="1767028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40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8969180" y="2687437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85432" y="5697872"/>
                <a:ext cx="13824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       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32" y="5697872"/>
                <a:ext cx="138249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/>
          <p:cNvSpPr/>
          <p:nvPr/>
        </p:nvSpPr>
        <p:spPr>
          <a:xfrm rot="5400000">
            <a:off x="5968903" y="4392805"/>
            <a:ext cx="80574" cy="1665345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79699" y="2311501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</a:p>
        </p:txBody>
      </p:sp>
    </p:spTree>
    <p:extLst>
      <p:ext uri="{BB962C8B-B14F-4D97-AF65-F5344CB8AC3E}">
        <p14:creationId xmlns:p14="http://schemas.microsoft.com/office/powerpoint/2010/main" val="2893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11" grpId="0"/>
      <p:bldP spid="12" grpId="0"/>
      <p:bldP spid="13" grpId="0"/>
      <p:bldP spid="15" grpId="0"/>
      <p:bldP spid="16" grpId="0"/>
      <p:bldP spid="46" grpId="0" animBg="1"/>
      <p:bldP spid="48" grpId="0" animBg="1"/>
      <p:bldP spid="36" grpId="0" animBg="1"/>
      <p:bldP spid="37" grpId="0" animBg="1"/>
      <p:bldP spid="38" grpId="0"/>
      <p:bldP spid="41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35200" y="1701800"/>
            <a:ext cx="8229600" cy="3454400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2021181"/>
            <a:ext cx="7264400" cy="2830219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71539" y="2635624"/>
            <a:ext cx="5798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HOẠT ĐỘNG MỞ ĐẦU</a:t>
            </a:r>
          </a:p>
        </p:txBody>
      </p:sp>
    </p:spTree>
    <p:extLst>
      <p:ext uri="{BB962C8B-B14F-4D97-AF65-F5344CB8AC3E}">
        <p14:creationId xmlns:p14="http://schemas.microsoft.com/office/powerpoint/2010/main" val="43415325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35200" y="1701800"/>
            <a:ext cx="8229600" cy="3454400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2021181"/>
            <a:ext cx="7264400" cy="2830219"/>
          </a:xfrm>
          <a:prstGeom prst="roundRect">
            <a:avLst/>
          </a:prstGeom>
          <a:solidFill>
            <a:srgbClr val="CFDDAD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0626" y="2635623"/>
            <a:ext cx="637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0718167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6777" y="2193591"/>
            <a:ext cx="5809496" cy="4646209"/>
            <a:chOff x="3404134" y="-1171488"/>
            <a:chExt cx="5809496" cy="4646209"/>
          </a:xfrm>
        </p:grpSpPr>
        <p:grpSp>
          <p:nvGrpSpPr>
            <p:cNvPr id="3" name="Group 2"/>
            <p:cNvGrpSpPr/>
            <p:nvPr/>
          </p:nvGrpSpPr>
          <p:grpSpPr>
            <a:xfrm>
              <a:off x="3404134" y="-1171488"/>
              <a:ext cx="5809496" cy="4646209"/>
              <a:chOff x="3404134" y="-1203762"/>
              <a:chExt cx="5809496" cy="4646209"/>
            </a:xfrm>
          </p:grpSpPr>
          <p:grpSp>
            <p:nvGrpSpPr>
              <p:cNvPr id="14" name="组合 16">
                <a:extLst>
                  <a:ext uri="{FF2B5EF4-FFF2-40B4-BE49-F238E27FC236}">
                    <a16:creationId xmlns:a16="http://schemas.microsoft.com/office/drawing/2014/main" id="{FDD56F46-78C0-48A0-80AE-43E1B08C2906}"/>
                  </a:ext>
                </a:extLst>
              </p:cNvPr>
              <p:cNvGrpSpPr/>
              <p:nvPr/>
            </p:nvGrpSpPr>
            <p:grpSpPr>
              <a:xfrm>
                <a:off x="3617017" y="-1203762"/>
                <a:ext cx="5596613" cy="4646209"/>
                <a:chOff x="3297693" y="-335112"/>
                <a:chExt cx="5596613" cy="5760000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9E63ACBC-0502-4C24-A228-135B9D7FD2C8}"/>
                    </a:ext>
                  </a:extLst>
                </p:cNvPr>
                <p:cNvCxnSpPr/>
                <p:nvPr/>
              </p:nvCxnSpPr>
              <p:spPr>
                <a:xfrm>
                  <a:off x="6154058" y="-335112"/>
                  <a:ext cx="0" cy="5760000"/>
                </a:xfrm>
                <a:prstGeom prst="line">
                  <a:avLst/>
                </a:prstGeom>
                <a:ln w="76200" cap="rnd">
                  <a:solidFill>
                    <a:srgbClr val="F7E3A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图片 12">
                  <a:extLst>
                    <a:ext uri="{FF2B5EF4-FFF2-40B4-BE49-F238E27FC236}">
                      <a16:creationId xmlns:a16="http://schemas.microsoft.com/office/drawing/2014/main" id="{2785C2FF-6646-4D8E-A4D4-4477539FA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8492"/>
                <a:stretch/>
              </p:blipFill>
              <p:spPr>
                <a:xfrm>
                  <a:off x="3297693" y="2256270"/>
                  <a:ext cx="5596613" cy="2885850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6">
                <a:extLst>
                  <a:ext uri="{FF2B5EF4-FFF2-40B4-BE49-F238E27FC236}">
                    <a16:creationId xmlns:a16="http://schemas.microsoft.com/office/drawing/2014/main" id="{E3262840-AD48-47F6-A0A1-446DB5425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243" b="95561" l="226" r="99266">
                            <a14:foregroundMark x1="16431" y1="13785" x2="20327" y2="37150"/>
                            <a14:foregroundMark x1="39921" y1="33178" x2="43422" y2="49065"/>
                            <a14:foregroundMark x1="55901" y1="12617" x2="55901" y2="27336"/>
                            <a14:foregroundMark x1="85545" y1="32710" x2="90683" y2="77804"/>
                            <a14:foregroundMark x1="93958" y1="35514" x2="97233" y2="58178"/>
                            <a14:foregroundMark x1="74534" y1="26636" x2="79616" y2="28271"/>
                            <a14:foregroundMark x1="76228" y1="80374" x2="79390" y2="63551"/>
                            <a14:foregroundMark x1="90006" y1="92523" x2="82778" y2="45794"/>
                            <a14:foregroundMark x1="93958" y1="84813" x2="89723" y2="80374"/>
                            <a14:foregroundMark x1="95652" y1="27336" x2="282" y2="15888"/>
                            <a14:foregroundMark x1="14568" y1="7710" x2="21287" y2="10514"/>
                            <a14:foregroundMark x1="46979" y1="10514" x2="48278" y2="17523"/>
                            <a14:foregroundMark x1="45398" y1="13084" x2="53473" y2="3505"/>
                            <a14:foregroundMark x1="53473" y1="3505" x2="62055" y2="14720"/>
                            <a14:foregroundMark x1="62055" y1="14720" x2="44156" y2="29907"/>
                            <a14:foregroundMark x1="44156" y1="29907" x2="45680" y2="7243"/>
                            <a14:foregroundMark x1="99209" y1="50000" x2="565" y2="68692"/>
                            <a14:foregroundMark x1="565" y1="68692" x2="734" y2="27336"/>
                            <a14:foregroundMark x1="734" y1="27336" x2="9034" y2="5140"/>
                            <a14:foregroundMark x1="9034" y1="5140" x2="28176" y2="234"/>
                            <a14:foregroundMark x1="28176" y1="234" x2="99774" y2="1168"/>
                            <a14:foregroundMark x1="99774" y1="1168" x2="99322" y2="48131"/>
                            <a14:foregroundMark x1="99322" y1="48131" x2="90175" y2="56776"/>
                            <a14:foregroundMark x1="90175" y1="56776" x2="86957" y2="50701"/>
                            <a14:foregroundMark x1="30322" y1="26168" x2="29136" y2="37150"/>
                            <a14:foregroundMark x1="2146" y1="13785" x2="3670" y2="47196"/>
                            <a14:foregroundMark x1="3670" y1="47196" x2="10446" y2="71028"/>
                            <a14:foregroundMark x1="10446" y1="71028" x2="12366" y2="73364"/>
                            <a14:foregroundMark x1="10277" y1="52804" x2="10277" y2="45794"/>
                            <a14:foregroundMark x1="31508" y1="27336" x2="39582" y2="13084"/>
                            <a14:foregroundMark x1="39582" y1="13084" x2="43704" y2="13084"/>
                            <a14:foregroundMark x1="51158" y1="26168" x2="42801" y2="28037"/>
                            <a14:foregroundMark x1="42801" y1="28037" x2="27612" y2="62617"/>
                            <a14:foregroundMark x1="27612" y1="62617" x2="33879" y2="85981"/>
                            <a14:foregroundMark x1="33879" y1="85981" x2="42518" y2="86449"/>
                            <a14:foregroundMark x1="42518" y1="86449" x2="67024" y2="84346"/>
                            <a14:foregroundMark x1="67024" y1="84346" x2="79503" y2="84346"/>
                            <a14:foregroundMark x1="79503" y1="84346" x2="97233" y2="81075"/>
                            <a14:foregroundMark x1="97233" y1="81075" x2="95088" y2="43458"/>
                            <a14:foregroundMark x1="95088" y1="43458" x2="85432" y2="37150"/>
                            <a14:foregroundMark x1="64427" y1="26636" x2="58667" y2="53972"/>
                            <a14:foregroundMark x1="58667" y1="53972" x2="58667" y2="54907"/>
                            <a14:foregroundMark x1="94579" y1="84813" x2="91417" y2="95561"/>
                            <a14:foregroundMark x1="51553" y1="37150" x2="53924" y2="45093"/>
                            <a14:foregroundMark x1="56973" y1="42991" x2="59063" y2="49065"/>
                            <a14:foregroundMark x1="48278" y1="59346" x2="51835" y2="45794"/>
                            <a14:foregroundMark x1="47883" y1="32243" x2="46979" y2="56075"/>
                            <a14:foregroundMark x1="50367" y1="47430" x2="48842" y2="54907"/>
                            <a14:foregroundMark x1="18102" y1="77255" x2="19198" y2="71262"/>
                            <a14:foregroundMark x1="12366" y1="81542" x2="12971" y2="82201"/>
                            <a14:foregroundMark x1="16750" y1="77255" x2="14003" y2="67991"/>
                            <a14:foregroundMark x1="14003" y1="67991" x2="11971" y2="80374"/>
                            <a14:foregroundMark x1="9091" y1="22430" x2="10107" y2="46262"/>
                            <a14:foregroundMark x1="1863" y1="13084" x2="791" y2="22430"/>
                            <a14:foregroundMark x1="8413" y1="24065" x2="10898" y2="51168"/>
                            <a14:foregroundMark x1="8809" y1="21262" x2="9317" y2="45794"/>
                            <a14:foregroundMark x1="29305" y1="76168" x2="28684" y2="87850"/>
                            <a14:foregroundMark x1="22078" y1="78037" x2="23433" y2="85280"/>
                            <a14:foregroundMark x1="83286" y1="86449" x2="85601" y2="88785"/>
                            <a14:foregroundMark x1="94918" y1="87850" x2="93902" y2="92056"/>
                            <a14:foregroundMark x1="59458" y1="86916" x2="59797" y2="93224"/>
                            <a14:foregroundMark x1="14899" y1="78987" x2="18402" y2="79487"/>
                            <a14:foregroundMark x1="13156" y1="78738" x2="14106" y2="78874"/>
                            <a14:foregroundMark x1="19819" y1="73832" x2="19029" y2="77570"/>
                            <a14:foregroundMark x1="18690" y1="80140" x2="19819" y2="80140"/>
                            <a14:foregroundMark x1="21005" y1="77103" x2="19706" y2="74299"/>
                            <a14:backgroundMark x1="12503" y1="86288" x2="20440" y2="96028"/>
                            <a14:backgroundMark x1="12253" y1="85981" x2="12421" y2="86187"/>
                            <a14:backgroundMark x1="20440" y1="96028" x2="20553" y2="99766"/>
                            <a14:backgroundMark x1="15156" y1="86673" x2="19029" y2="89252"/>
                            <a14:backgroundMark x1="12931" y1="82477" x2="14455" y2="82009"/>
                            <a14:backgroundMark x1="17843" y1="82944" x2="18240" y2="83065"/>
                            <a14:backgroundMark x1="19255" y1="87383" x2="19819" y2="92056"/>
                            <a14:backgroundMark x1="19368" y1="85981" x2="13890" y2="838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4134" y="-24869"/>
                <a:ext cx="5809496" cy="1132504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625778" y="1204856"/>
              <a:ext cx="37113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THỨ TỰ THỰC HIỆN CÁC PHÉP TÍNH TRONG BIỂU THỨC</a:t>
              </a:r>
            </a:p>
          </p:txBody>
        </p:sp>
      </p:grpSp>
      <p:sp>
        <p:nvSpPr>
          <p:cNvPr id="120" name="Shape 505"/>
          <p:cNvSpPr/>
          <p:nvPr/>
        </p:nvSpPr>
        <p:spPr>
          <a:xfrm>
            <a:off x="6286657" y="-70991"/>
            <a:ext cx="6777317" cy="318426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505"/>
          <p:cNvSpPr/>
          <p:nvPr/>
        </p:nvSpPr>
        <p:spPr>
          <a:xfrm>
            <a:off x="28033" y="-157434"/>
            <a:ext cx="6777317" cy="3184265"/>
          </a:xfrm>
          <a:custGeom>
            <a:avLst/>
            <a:gdLst/>
            <a:ahLst/>
            <a:cxnLst/>
            <a:rect l="0" t="0" r="0" b="0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482539" y="527202"/>
            <a:ext cx="305601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 NGOẶC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725872" y="1232943"/>
            <a:ext cx="1535956" cy="1538720"/>
            <a:chOff x="419122" y="2691928"/>
            <a:chExt cx="1535956" cy="1538720"/>
          </a:xfrm>
        </p:grpSpPr>
        <p:grpSp>
          <p:nvGrpSpPr>
            <p:cNvPr id="25" name="Google Shape;1251;p47"/>
            <p:cNvGrpSpPr/>
            <p:nvPr/>
          </p:nvGrpSpPr>
          <p:grpSpPr>
            <a:xfrm>
              <a:off x="419122" y="2691928"/>
              <a:ext cx="1535956" cy="1538720"/>
              <a:chOff x="4875791" y="946666"/>
              <a:chExt cx="1263475" cy="1443671"/>
            </a:xfrm>
          </p:grpSpPr>
          <p:sp>
            <p:nvSpPr>
              <p:cNvPr id="26" name="Google Shape;1252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1253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1254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1255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1256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1257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1258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1259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1260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1261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1262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70172" y="3125977"/>
              <a:ext cx="120898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LŨY </a:t>
              </a:r>
            </a:p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THỪA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01773" y="1358380"/>
            <a:ext cx="1556499" cy="1534954"/>
            <a:chOff x="345642" y="4419976"/>
            <a:chExt cx="1556499" cy="1534954"/>
          </a:xfrm>
        </p:grpSpPr>
        <p:grpSp>
          <p:nvGrpSpPr>
            <p:cNvPr id="40" name="Google Shape;1239;p47"/>
            <p:cNvGrpSpPr/>
            <p:nvPr/>
          </p:nvGrpSpPr>
          <p:grpSpPr>
            <a:xfrm>
              <a:off x="345642" y="4419976"/>
              <a:ext cx="1556499" cy="1534954"/>
              <a:chOff x="4875791" y="946666"/>
              <a:chExt cx="1263475" cy="1443671"/>
            </a:xfrm>
          </p:grpSpPr>
          <p:sp>
            <p:nvSpPr>
              <p:cNvPr id="41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405267" y="4860603"/>
              <a:ext cx="140134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NHÂN, </a:t>
              </a:r>
            </a:p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CHIA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62674" y="1474362"/>
            <a:ext cx="1556499" cy="1534954"/>
            <a:chOff x="2114621" y="5283051"/>
            <a:chExt cx="1556499" cy="1534954"/>
          </a:xfrm>
        </p:grpSpPr>
        <p:grpSp>
          <p:nvGrpSpPr>
            <p:cNvPr id="53" name="Google Shape;1239;p47"/>
            <p:cNvGrpSpPr/>
            <p:nvPr/>
          </p:nvGrpSpPr>
          <p:grpSpPr>
            <a:xfrm>
              <a:off x="2114621" y="5283051"/>
              <a:ext cx="1556499" cy="1534954"/>
              <a:chOff x="4875791" y="946666"/>
              <a:chExt cx="1263475" cy="1443671"/>
            </a:xfrm>
          </p:grpSpPr>
          <p:sp>
            <p:nvSpPr>
              <p:cNvPr id="54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2191096" y="5725452"/>
              <a:ext cx="14606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latin typeface="Arial" pitchFamily="34" charset="0"/>
                  <a:cs typeface="Arial" pitchFamily="34" charset="0"/>
                </a:rPr>
                <a:t>CỘNG, 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TRỪ</a:t>
              </a:r>
            </a:p>
          </p:txBody>
        </p:sp>
      </p:grpSp>
      <p:sp>
        <p:nvSpPr>
          <p:cNvPr id="73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2077390" y="965998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3789700" y="1215220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10672" y="612300"/>
            <a:ext cx="218245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NGOẶC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248378" y="1393347"/>
            <a:ext cx="1535956" cy="1538720"/>
            <a:chOff x="419122" y="2691928"/>
            <a:chExt cx="1535956" cy="1538720"/>
          </a:xfrm>
        </p:grpSpPr>
        <p:grpSp>
          <p:nvGrpSpPr>
            <p:cNvPr id="77" name="Google Shape;1251;p47"/>
            <p:cNvGrpSpPr/>
            <p:nvPr/>
          </p:nvGrpSpPr>
          <p:grpSpPr>
            <a:xfrm>
              <a:off x="419122" y="2691928"/>
              <a:ext cx="1535956" cy="1538720"/>
              <a:chOff x="4875791" y="946666"/>
              <a:chExt cx="1263475" cy="1443671"/>
            </a:xfrm>
          </p:grpSpPr>
          <p:sp>
            <p:nvSpPr>
              <p:cNvPr id="79" name="Google Shape;1252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" name="Google Shape;1253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1254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1255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1256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1257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1258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1259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7" name="Google Shape;1260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" name="Google Shape;1261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9" name="Google Shape;1262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828364" y="3125977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itchFamily="34" charset="0"/>
                  <a:cs typeface="Arial" pitchFamily="34" charset="0"/>
                </a:rPr>
                <a:t>( )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924279" y="1518784"/>
            <a:ext cx="1556499" cy="1534954"/>
            <a:chOff x="345642" y="4419976"/>
            <a:chExt cx="1556499" cy="1534954"/>
          </a:xfrm>
        </p:grpSpPr>
        <p:grpSp>
          <p:nvGrpSpPr>
            <p:cNvPr id="91" name="Google Shape;1239;p47"/>
            <p:cNvGrpSpPr/>
            <p:nvPr/>
          </p:nvGrpSpPr>
          <p:grpSpPr>
            <a:xfrm>
              <a:off x="345642" y="4419976"/>
              <a:ext cx="1556499" cy="1534954"/>
              <a:chOff x="4875791" y="946666"/>
              <a:chExt cx="1263475" cy="1443671"/>
            </a:xfrm>
          </p:grpSpPr>
          <p:sp>
            <p:nvSpPr>
              <p:cNvPr id="93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3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768098" y="4796055"/>
              <a:ext cx="76174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latin typeface="Arial" pitchFamily="34" charset="0"/>
                  <a:cs typeface="Arial" pitchFamily="34" charset="0"/>
                </a:rPr>
                <a:t>[ ]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685180" y="1634766"/>
            <a:ext cx="1556499" cy="1534954"/>
            <a:chOff x="2114621" y="5283051"/>
            <a:chExt cx="1556499" cy="1534954"/>
          </a:xfrm>
        </p:grpSpPr>
        <p:grpSp>
          <p:nvGrpSpPr>
            <p:cNvPr id="105" name="Google Shape;1239;p47"/>
            <p:cNvGrpSpPr/>
            <p:nvPr/>
          </p:nvGrpSpPr>
          <p:grpSpPr>
            <a:xfrm>
              <a:off x="2114621" y="5283051"/>
              <a:ext cx="1556499" cy="1534954"/>
              <a:chOff x="4875791" y="946666"/>
              <a:chExt cx="1263475" cy="1443671"/>
            </a:xfrm>
          </p:grpSpPr>
          <p:sp>
            <p:nvSpPr>
              <p:cNvPr id="107" name="Google Shape;1240;p47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" name="Google Shape;1241;p47"/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242;p47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 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243;p47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244;p47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2" name="Google Shape;1245;p47"/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246;p47"/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247;p47"/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248;p47"/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249;p47"/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250;p47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867" kern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2502079" y="5725452"/>
              <a:ext cx="8386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latin typeface="Arial" pitchFamily="34" charset="0"/>
                  <a:cs typeface="Arial" pitchFamily="34" charset="0"/>
                </a:rPr>
                <a:t>{ }</a:t>
              </a:r>
            </a:p>
          </p:txBody>
        </p:sp>
      </p:grpSp>
      <p:sp>
        <p:nvSpPr>
          <p:cNvPr id="118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8599896" y="1126402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881;p39">
            <a:extLst>
              <a:ext uri="{FF2B5EF4-FFF2-40B4-BE49-F238E27FC236}">
                <a16:creationId xmlns:a16="http://schemas.microsoft.com/office/drawing/2014/main" id="{8FC08476-2FAB-4E11-981B-C660AD4FAEBC}"/>
              </a:ext>
            </a:extLst>
          </p:cNvPr>
          <p:cNvSpPr/>
          <p:nvPr/>
        </p:nvSpPr>
        <p:spPr>
          <a:xfrm rot="8234285" flipH="1">
            <a:off x="10312206" y="1375624"/>
            <a:ext cx="514116" cy="505109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82" y="4813979"/>
            <a:ext cx="3299814" cy="14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69" grpId="0" animBg="1"/>
      <p:bldP spid="23" grpId="0"/>
      <p:bldP spid="73" grpId="0" animBg="1"/>
      <p:bldP spid="74" grpId="0" animBg="1"/>
      <p:bldP spid="75" grpId="0" animBg="1"/>
      <p:bldP spid="118" grpId="0" animBg="1"/>
      <p:bldP spid="1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5513584" y="580919"/>
            <a:ext cx="5634725" cy="5175325"/>
            <a:chOff x="5425622" y="292790"/>
            <a:chExt cx="5834378" cy="5828280"/>
          </a:xfrm>
        </p:grpSpPr>
        <p:pic>
          <p:nvPicPr>
            <p:cNvPr id="2666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4" name="TextBox 8"/>
            <p:cNvSpPr txBox="1">
              <a:spLocks noChangeArrowheads="1"/>
            </p:cNvSpPr>
            <p:nvPr/>
          </p:nvSpPr>
          <p:spPr bwMode="auto">
            <a:xfrm rot="14949661">
              <a:off x="6674685" y="1352269"/>
              <a:ext cx="2025648" cy="51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 10</a:t>
              </a:r>
              <a:endParaRPr lang="vi-VN" sz="28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5" name="TextBox 9"/>
            <p:cNvSpPr txBox="1">
              <a:spLocks noChangeArrowheads="1"/>
            </p:cNvSpPr>
            <p:nvPr/>
          </p:nvSpPr>
          <p:spPr bwMode="auto">
            <a:xfrm rot="12232592">
              <a:off x="5521542" y="1906499"/>
              <a:ext cx="2025648" cy="12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8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Phần thưởng</a:t>
              </a:r>
              <a:endParaRPr lang="vi-VN" sz="28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6" name="TextBox 10"/>
            <p:cNvSpPr txBox="1">
              <a:spLocks noChangeArrowheads="1"/>
            </p:cNvSpPr>
            <p:nvPr/>
          </p:nvSpPr>
          <p:spPr bwMode="auto">
            <a:xfrm rot="17590276">
              <a:off x="8020995" y="1199139"/>
              <a:ext cx="2025648" cy="81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Tràng pháo tay</a:t>
              </a:r>
              <a:endParaRPr lang="vi-VN" sz="24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7" name="TextBox 11"/>
            <p:cNvSpPr txBox="1">
              <a:spLocks noChangeArrowheads="1"/>
            </p:cNvSpPr>
            <p:nvPr/>
          </p:nvSpPr>
          <p:spPr bwMode="auto">
            <a:xfrm rot="20155085">
              <a:off x="8917980" y="2189614"/>
              <a:ext cx="2025648" cy="67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28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 10</a:t>
              </a:r>
              <a:endParaRPr lang="vi-VN" sz="28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8" name="TextBox 16"/>
            <p:cNvSpPr txBox="1">
              <a:spLocks noChangeArrowheads="1"/>
            </p:cNvSpPr>
            <p:nvPr/>
          </p:nvSpPr>
          <p:spPr bwMode="auto">
            <a:xfrm rot="9501114">
              <a:off x="5697322" y="3524804"/>
              <a:ext cx="2025648" cy="67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10</a:t>
              </a:r>
              <a:endParaRPr lang="vi-VN" sz="28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69" name="TextBox 18"/>
            <p:cNvSpPr txBox="1">
              <a:spLocks noChangeArrowheads="1"/>
            </p:cNvSpPr>
            <p:nvPr/>
          </p:nvSpPr>
          <p:spPr bwMode="auto">
            <a:xfrm rot="6703311">
              <a:off x="6660977" y="4555202"/>
              <a:ext cx="2025648" cy="931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Phần thưởng</a:t>
              </a:r>
              <a:endParaRPr lang="vi-VN" sz="28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7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583219"/>
              <a:ext cx="2025648" cy="51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 10</a:t>
              </a:r>
              <a:endParaRPr lang="vi-VN" sz="28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2667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277803"/>
              <a:ext cx="2025648" cy="12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800" b="1">
                  <a:solidFill>
                    <a:srgbClr val="FFFFFF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Phần thưởng</a:t>
              </a:r>
              <a:endParaRPr lang="vi-VN" sz="2800" b="1">
                <a:solidFill>
                  <a:srgbClr val="FFFF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933" y="5878513"/>
            <a:ext cx="2702984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251" y="2705101"/>
            <a:ext cx="1337733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851" y="2705101"/>
            <a:ext cx="1337733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4451" y="2705101"/>
            <a:ext cx="1337733" cy="1338263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10" action="ppaction://hlinksldjump"/>
          </p:cNvPr>
          <p:cNvSpPr/>
          <p:nvPr/>
        </p:nvSpPr>
        <p:spPr>
          <a:xfrm>
            <a:off x="859367" y="4551363"/>
            <a:ext cx="1337733" cy="133826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sldjump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6" action="ppaction://hlinksldjump"/>
          </p:cNvPr>
          <p:cNvSpPr/>
          <p:nvPr/>
        </p:nvSpPr>
        <p:spPr>
          <a:xfrm>
            <a:off x="2355851" y="4551363"/>
            <a:ext cx="1337733" cy="133826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3854451" y="4551363"/>
            <a:ext cx="1337733" cy="133826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 action="ppaction://hlinksldjump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7" y="95110"/>
            <a:ext cx="512191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26636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8461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85" y="120808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34" y="6810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477839"/>
            <a:ext cx="71331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03" y="2670730"/>
            <a:ext cx="135466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700149.wav">
            <a:hlinkClick r:id="" action="ppaction://media"/>
          </p:cNvPr>
          <p:cNvPicPr>
            <a:picLocks noChangeAspect="1"/>
          </p:cNvPicPr>
          <p:nvPr>
            <a:wavAudioFile r:embed="rId1" name="47007D94.wav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84" y="-693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39980" y="2331510"/>
            <a:ext cx="606425" cy="131868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11351156" y="2586568"/>
            <a:ext cx="784225" cy="783167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Cloud 61">
            <a:hlinkClick r:id="rId18" action="ppaction://hlinksldjump"/>
          </p:cNvPr>
          <p:cNvSpPr/>
          <p:nvPr/>
        </p:nvSpPr>
        <p:spPr>
          <a:xfrm>
            <a:off x="5192185" y="5756244"/>
            <a:ext cx="2972101" cy="947774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2146301"/>
            <a:ext cx="4906433" cy="14128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A.   1 + 31 x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1 + 93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94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2151063"/>
            <a:ext cx="4908551" cy="140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B.    1 + 31 x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= 32 x 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= 96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2424999"/>
            <a:ext cx="885137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501900"/>
            <a:ext cx="806451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hlinkClick r:id="rId10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2300289"/>
            <a:ext cx="4906433" cy="17938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120 : (3 x 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 40 x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vi-VN" sz="3200" b="1" dirty="0">
              <a:solidFill>
                <a:srgbClr val="3E6194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2305051"/>
            <a:ext cx="4908551" cy="178911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B.     120 : (3 x 2)</a:t>
            </a:r>
          </a:p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=  120 : 6  </a:t>
            </a:r>
          </a:p>
          <a:p>
            <a:pPr>
              <a:defRPr/>
            </a:pPr>
            <a:r>
              <a:rPr lang="en-US" sz="3200" b="1" dirty="0">
                <a:solidFill>
                  <a:srgbClr val="3E6194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2790826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00350"/>
            <a:ext cx="80645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65 – [(24 + 76) : 10]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latin typeface="+mj-lt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58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2" y="197482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8290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1995489"/>
            <a:ext cx="8064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>
            <a:hlinkClick r:id="rId11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(20 – x) . 5 = 20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15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17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16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18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197485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1" y="2901951"/>
            <a:ext cx="80433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8290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34" y="2027239"/>
            <a:ext cx="7344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 . 5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+ 2 . 2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197485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88290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027239"/>
            <a:ext cx="80645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1" action="ppaction://hlinksldjump"/>
          </p:cNvPr>
          <p:cNvSpPr/>
          <p:nvPr/>
        </p:nvSpPr>
        <p:spPr>
          <a:xfrm>
            <a:off x="4667251" y="4702175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433" y="3768725"/>
            <a:ext cx="1085851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884" y="4516439"/>
            <a:ext cx="812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85" y="5130800"/>
            <a:ext cx="520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831851" y="200026"/>
            <a:ext cx="10528300" cy="16049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( x – 2) . 3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3200" b="1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3200" b="1" baseline="30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1252" y="1949450"/>
            <a:ext cx="4906433" cy="7699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8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684" y="4902200"/>
            <a:ext cx="567267" cy="3492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3451" y="4702176"/>
            <a:ext cx="891116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9867" y="1954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10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1252" y="2838451"/>
            <a:ext cx="4906433" cy="7715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9</a:t>
            </a: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29867" y="2843214"/>
            <a:ext cx="4908551" cy="7699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11</a:t>
            </a:r>
            <a:endParaRPr lang="vi-VN" sz="3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3" y="1974851"/>
            <a:ext cx="806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18" y="2901951"/>
            <a:ext cx="73236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67" y="2914651"/>
            <a:ext cx="80645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934" y="2027239"/>
            <a:ext cx="734484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251" y="4645730"/>
            <a:ext cx="2360083" cy="1104900"/>
          </a:xfrm>
          <a:prstGeom prst="cloud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1 đến 7 /29/SGK.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02" y="2022282"/>
            <a:ext cx="5182697" cy="453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Kid boy thinking face Premium Vector">
            <a:extLst>
              <a:ext uri="{FF2B5EF4-FFF2-40B4-BE49-F238E27FC236}">
                <a16:creationId xmlns:a16="http://schemas.microsoft.com/office/drawing/2014/main" id="{7E362AAA-F853-4CE7-B4DC-7154B7BD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11411" r="58417" b="9579"/>
          <a:stretch/>
        </p:blipFill>
        <p:spPr bwMode="auto">
          <a:xfrm>
            <a:off x="383596" y="2819294"/>
            <a:ext cx="1638523" cy="30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718763" y="204395"/>
            <a:ext cx="8941604" cy="1979408"/>
          </a:xfrm>
          <a:prstGeom prst="wedgeRoundRectCallout">
            <a:avLst>
              <a:gd name="adj1" fmla="val -34471"/>
              <a:gd name="adj2" fmla="val 6797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12" y="-548640"/>
            <a:ext cx="6952822" cy="42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2430100" y="2913186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组合 28"/>
          <p:cNvGrpSpPr/>
          <p:nvPr/>
        </p:nvGrpSpPr>
        <p:grpSpPr>
          <a:xfrm>
            <a:off x="1629878" y="4131010"/>
            <a:ext cx="9749515" cy="1327342"/>
            <a:chOff x="4943109" y="1084217"/>
            <a:chExt cx="5755372" cy="736216"/>
          </a:xfrm>
        </p:grpSpPr>
        <p:sp>
          <p:nvSpPr>
            <p:cNvPr id="19" name="五边形 29"/>
            <p:cNvSpPr/>
            <p:nvPr/>
          </p:nvSpPr>
          <p:spPr>
            <a:xfrm flipH="1">
              <a:off x="5158084" y="1084217"/>
              <a:ext cx="554039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CHỨA DẤU NGOẶC</a:t>
              </a:r>
            </a:p>
          </p:txBody>
        </p:sp>
        <p:sp>
          <p:nvSpPr>
            <p:cNvPr id="20" name="菱形 30"/>
            <p:cNvSpPr/>
            <p:nvPr/>
          </p:nvSpPr>
          <p:spPr>
            <a:xfrm>
              <a:off x="4943109" y="1084217"/>
              <a:ext cx="708025" cy="736216"/>
            </a:xfrm>
            <a:prstGeom prst="diamond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31"/>
            <p:cNvSpPr txBox="1"/>
            <p:nvPr/>
          </p:nvSpPr>
          <p:spPr>
            <a:xfrm>
              <a:off x="5112072" y="1306154"/>
              <a:ext cx="300682" cy="3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II</a:t>
              </a:r>
              <a:endParaRPr lang="zh-CN" altLang="en-US" sz="32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Google Shape;113;p1"/>
          <p:cNvSpPr/>
          <p:nvPr/>
        </p:nvSpPr>
        <p:spPr>
          <a:xfrm>
            <a:off x="634701" y="420386"/>
            <a:ext cx="5723068" cy="1150214"/>
          </a:xfrm>
          <a:prstGeom prst="homePlate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sz="4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组合 3"/>
          <p:cNvGrpSpPr/>
          <p:nvPr/>
        </p:nvGrpSpPr>
        <p:grpSpPr>
          <a:xfrm>
            <a:off x="1597608" y="2087061"/>
            <a:ext cx="9781785" cy="1412095"/>
            <a:chOff x="4924056" y="1084217"/>
            <a:chExt cx="5774425" cy="688354"/>
          </a:xfrm>
        </p:grpSpPr>
        <p:sp>
          <p:nvSpPr>
            <p:cNvPr id="2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2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"/>
            <p:cNvSpPr txBox="1"/>
            <p:nvPr/>
          </p:nvSpPr>
          <p:spPr>
            <a:xfrm>
              <a:off x="5177426" y="1278238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1" y="1857391"/>
            <a:ext cx="9713106" cy="374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71" y="2112722"/>
            <a:ext cx="4964154" cy="348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23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24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1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1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21" name="Picture 2" descr="Kid boy thinking face Premium Vector">
            <a:extLst>
              <a:ext uri="{FF2B5EF4-FFF2-40B4-BE49-F238E27FC236}">
                <a16:creationId xmlns:a16="http://schemas.microsoft.com/office/drawing/2014/main" id="{ED1C0D96-21F7-4128-9D2F-8040F6493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8" t="12414" r="8001" b="8576"/>
          <a:stretch/>
        </p:blipFill>
        <p:spPr bwMode="auto">
          <a:xfrm>
            <a:off x="552523" y="3053035"/>
            <a:ext cx="2532993" cy="35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peech Bubble: Rectangle with Corners Rounded 58">
            <a:extLst>
              <a:ext uri="{FF2B5EF4-FFF2-40B4-BE49-F238E27FC236}">
                <a16:creationId xmlns:a16="http://schemas.microsoft.com/office/drawing/2014/main" id="{63193FE6-CF2A-4312-81FB-22CCAC8F73F6}"/>
              </a:ext>
            </a:extLst>
          </p:cNvPr>
          <p:cNvSpPr/>
          <p:nvPr/>
        </p:nvSpPr>
        <p:spPr>
          <a:xfrm>
            <a:off x="2128014" y="1748528"/>
            <a:ext cx="8941604" cy="1979408"/>
          </a:xfrm>
          <a:prstGeom prst="wedgeRoundRectCallout">
            <a:avLst>
              <a:gd name="adj1" fmla="val -37118"/>
              <a:gd name="adj2" fmla="val 69600"/>
              <a:gd name="adj3" fmla="val 16667"/>
            </a:avLst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chia</a:t>
            </a:r>
            <a:r>
              <a:rPr lang="en-US" sz="2800" dirty="0">
                <a:solidFill>
                  <a:schemeClr val="accent1"/>
                </a:solidFill>
              </a:rPr>
              <a:t>), 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ta </a:t>
            </a:r>
            <a:r>
              <a:rPr lang="en-US" sz="2800" dirty="0" err="1">
                <a:solidFill>
                  <a:schemeClr val="accent1"/>
                </a:solidFill>
              </a:rPr>
              <a:t>thực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hiện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phép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tính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theo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thứ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tự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từ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trái</a:t>
            </a:r>
            <a:r>
              <a:rPr lang="en-US" sz="2800" dirty="0">
                <a:solidFill>
                  <a:schemeClr val="accent1"/>
                </a:solidFill>
              </a:rPr>
              <a:t> sang </a:t>
            </a:r>
            <a:r>
              <a:rPr lang="en-US" sz="2800" dirty="0" err="1">
                <a:solidFill>
                  <a:schemeClr val="accent1"/>
                </a:solidFill>
              </a:rPr>
              <a:t>phải</a:t>
            </a:r>
            <a:r>
              <a:rPr lang="en-US" sz="2800" dirty="0">
                <a:solidFill>
                  <a:schemeClr val="accent1"/>
                </a:solidFill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84" y="161442"/>
            <a:ext cx="9568830" cy="914323"/>
            <a:chOff x="4924056" y="1084217"/>
            <a:chExt cx="5774425" cy="688354"/>
          </a:xfrm>
        </p:grpSpPr>
        <p:sp>
          <p:nvSpPr>
            <p:cNvPr id="5" name="五边形 7"/>
            <p:cNvSpPr/>
            <p:nvPr/>
          </p:nvSpPr>
          <p:spPr>
            <a:xfrm flipH="1">
              <a:off x="5158084" y="1084217"/>
              <a:ext cx="5540397" cy="688354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THỨ TỰ THỰC HIỆN CÁC PHÉP TÍNH TRONG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BIỂU THỨC KHÔNG CHỨA DẤU NGOẶC</a:t>
              </a:r>
            </a:p>
          </p:txBody>
        </p:sp>
        <p:sp>
          <p:nvSpPr>
            <p:cNvPr id="6" name="菱形 1"/>
            <p:cNvSpPr/>
            <p:nvPr/>
          </p:nvSpPr>
          <p:spPr>
            <a:xfrm>
              <a:off x="4924056" y="1111103"/>
              <a:ext cx="739084" cy="640492"/>
            </a:xfrm>
            <a:prstGeom prst="diamond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2"/>
            <p:cNvSpPr txBox="1"/>
            <p:nvPr/>
          </p:nvSpPr>
          <p:spPr>
            <a:xfrm>
              <a:off x="5177426" y="1181046"/>
              <a:ext cx="224920" cy="31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36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156084" y="1603886"/>
            <a:ext cx="4161941" cy="1664132"/>
          </a:xfrm>
          <a:prstGeom prst="wedgeRoundRectCallout">
            <a:avLst>
              <a:gd name="adj1" fmla="val 43905"/>
              <a:gd name="adj2" fmla="val 758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7063" y="1729877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9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32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16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3" y="1729877"/>
                <a:ext cx="395776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3763" y="2720308"/>
                <a:ext cx="230172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    33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63" y="2720308"/>
                <a:ext cx="230172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8363" y="2289572"/>
                <a:ext cx="210936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 </m:t>
                      </m:r>
                      <m:r>
                        <a:rPr lang="en-US" sz="30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17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63" y="2289572"/>
                <a:ext cx="2109360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Brace 30"/>
          <p:cNvSpPr/>
          <p:nvPr/>
        </p:nvSpPr>
        <p:spPr>
          <a:xfrm rot="5400000">
            <a:off x="1669417" y="1704985"/>
            <a:ext cx="248178" cy="1102255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with Corners Rounded 59">
            <a:extLst>
              <a:ext uri="{FF2B5EF4-FFF2-40B4-BE49-F238E27FC236}">
                <a16:creationId xmlns:a16="http://schemas.microsoft.com/office/drawing/2014/main" id="{F6EA2C1C-5415-4A2B-8203-D1976952A3C3}"/>
              </a:ext>
            </a:extLst>
          </p:cNvPr>
          <p:cNvSpPr/>
          <p:nvPr/>
        </p:nvSpPr>
        <p:spPr>
          <a:xfrm>
            <a:off x="7459904" y="1454155"/>
            <a:ext cx="3792595" cy="1664132"/>
          </a:xfrm>
          <a:prstGeom prst="wedgeRoundRectCallout">
            <a:avLst>
              <a:gd name="adj1" fmla="val -58193"/>
              <a:gd name="adj2" fmla="val 81648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6:6.3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89" y="1652190"/>
                <a:ext cx="395776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52494" y="2207684"/>
                <a:ext cx="1279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</m:oMath>
                </a14:m>
                <a:r>
                  <a:rPr lang="en-US" sz="2800" dirty="0">
                    <a:solidFill>
                      <a:schemeClr val="accent4"/>
                    </a:solidFill>
                    <a:latin typeface="Cambria Math"/>
                  </a:rPr>
                  <a:t>6</a:t>
                </a:r>
                <a:endParaRPr lang="en-US" sz="2800" dirty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94" y="2207684"/>
                <a:ext cx="1279517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904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01682" y="2611070"/>
                <a:ext cx="13440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    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Arial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682" y="2611070"/>
                <a:ext cx="1344022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86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Brace 31"/>
          <p:cNvSpPr/>
          <p:nvPr/>
        </p:nvSpPr>
        <p:spPr>
          <a:xfrm rot="5400000">
            <a:off x="8885099" y="1917583"/>
            <a:ext cx="87491" cy="516371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963858" y="3654899"/>
            <a:ext cx="2689375" cy="1170029"/>
            <a:chOff x="3963858" y="3654899"/>
            <a:chExt cx="2689375" cy="1170029"/>
          </a:xfrm>
        </p:grpSpPr>
        <p:sp>
          <p:nvSpPr>
            <p:cNvPr id="34" name="TextBox 33"/>
            <p:cNvSpPr txBox="1"/>
            <p:nvPr/>
          </p:nvSpPr>
          <p:spPr>
            <a:xfrm>
              <a:off x="4470463" y="4084479"/>
              <a:ext cx="1962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VÍ DỤ 1</a:t>
              </a:r>
            </a:p>
          </p:txBody>
        </p:sp>
        <p:sp>
          <p:nvSpPr>
            <p:cNvPr id="44" name="Shape 786"/>
            <p:cNvSpPr/>
            <p:nvPr/>
          </p:nvSpPr>
          <p:spPr>
            <a:xfrm>
              <a:off x="3963858" y="3654899"/>
              <a:ext cx="2689375" cy="117002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6D9EE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66150" y="2259978"/>
                <a:ext cx="9968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16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150" y="2259978"/>
                <a:ext cx="996832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9187043" y="2234910"/>
                <a:ext cx="5463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.3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043" y="2234910"/>
                <a:ext cx="546311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hape 785"/>
          <p:cNvSpPr/>
          <p:nvPr/>
        </p:nvSpPr>
        <p:spPr>
          <a:xfrm>
            <a:off x="258820" y="4615031"/>
            <a:ext cx="1720587" cy="2104716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4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73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78 -0.01342 0.00169 -0.02938 0.00612 -0.04072 C 0.00729 -0.04928 0.01081 -0.05645 0.01498 -0.06107 C 0.02019 -0.07588 0.03178 -0.07865 0.0405 -0.08004 C 0.0573 -0.07958 0.07411 -0.07958 0.09091 -0.07842 C 0.10432 -0.0775 0.11578 -0.07241 0.12881 -0.06894 C 0.13975 -0.06616 0.15447 -0.06639 0.1641 -0.06593 C 0.17765 -0.06732 0.19132 -0.06686 0.20474 -0.07056 C 0.21594 -0.07356 0.22649 -0.0805 0.2373 -0.08467 C 0.24889 -0.09369 0.26048 -0.10317 0.2726 -0.10965 C 0.27833 -0.11636 0.28002 -0.12099 0.28679 -0.12376 C 0.28901 -0.12677 0.29174 -0.12839 0.29382 -0.13163 C 0.29461 -0.13278 0.29487 -0.1351 0.29565 -0.13648 C 0.29643 -0.13787 0.29734 -0.13857 0.29825 -0.13949 C 0.30203 -0.14921 0.30542 -0.15892 0.30971 -0.16771 C 0.31219 -0.1728 0.31271 -0.1765 0.31597 -0.1802 C 0.31727 -0.18784 0.32118 -0.19431 0.32469 -0.19917 C 0.32625 -0.20727 0.33186 -0.21189 0.33355 -0.22092 C 0.3342 -0.22415 0.33407 -0.22809 0.33537 -0.2304 C 0.33628 -0.23202 0.3372 -0.23341 0.33798 -0.23503 C 0.33928 -0.23803 0.34149 -0.24451 0.34149 -0.24451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  <p:bldP spid="31" grpId="0" animBg="1"/>
      <p:bldP spid="27" grpId="0" animBg="1"/>
      <p:bldP spid="28" grpId="0"/>
      <p:bldP spid="29" grpId="0"/>
      <p:bldP spid="30" grpId="0"/>
      <p:bldP spid="32" grpId="0" animBg="1"/>
      <p:bldP spid="50" grpId="0"/>
      <p:bldP spid="51" grpId="0"/>
      <p:bldP spid="52" grpId="0" animBg="1"/>
      <p:bldP spid="5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purl.org/dc/dcmitype/"/>
    <ds:schemaRef ds:uri="71af3243-3dd4-4a8d-8c0d-dd76da1f02a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2455</TotalTime>
  <Words>1667</Words>
  <Application>Microsoft Office PowerPoint</Application>
  <PresentationFormat>Widescreen</PresentationFormat>
  <Paragraphs>562</Paragraphs>
  <Slides>39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微软雅黑</vt:lpstr>
      <vt:lpstr>#9Slide01 Tieu de ngan</vt:lpstr>
      <vt:lpstr>#9Slide02 Noi dung dai</vt:lpstr>
      <vt:lpstr>Arial</vt:lpstr>
      <vt:lpstr>Calibri</vt:lpstr>
      <vt:lpstr>Calibri Light</vt:lpstr>
      <vt:lpstr>Cambria Math</vt:lpstr>
      <vt:lpstr>等线</vt:lpstr>
      <vt:lpstr>Tahoma</vt:lpstr>
      <vt:lpstr>Times New Roman</vt:lpstr>
      <vt:lpstr>Office Theme</vt:lpstr>
      <vt:lpstr> Thứ tự thực hiện các phép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66</cp:revision>
  <dcterms:created xsi:type="dcterms:W3CDTF">2021-06-07T13:44:30Z</dcterms:created>
  <dcterms:modified xsi:type="dcterms:W3CDTF">2024-10-15T15:51:51Z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