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124" r:id="rId2"/>
    <p:sldId id="257" r:id="rId3"/>
    <p:sldId id="262" r:id="rId4"/>
    <p:sldId id="261" r:id="rId5"/>
    <p:sldId id="264" r:id="rId6"/>
    <p:sldId id="3128" r:id="rId7"/>
    <p:sldId id="263" r:id="rId8"/>
    <p:sldId id="268" r:id="rId9"/>
    <p:sldId id="3126" r:id="rId10"/>
    <p:sldId id="3127" r:id="rId11"/>
    <p:sldId id="312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DEFF"/>
    <a:srgbClr val="0000FF"/>
    <a:srgbClr val="FBA1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17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227CE6-6AE5-B46A-C01F-A8C5DFBCDB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30400" y="309563"/>
            <a:ext cx="9144000" cy="1127351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0CAC8E-AA94-5696-5EE1-E27CDD3F2B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30400" y="1903866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5938EF4-0A40-4C5C-245D-C684B5ADD356}"/>
              </a:ext>
            </a:extLst>
          </p:cNvPr>
          <p:cNvSpPr/>
          <p:nvPr userDrawn="1"/>
        </p:nvSpPr>
        <p:spPr>
          <a:xfrm>
            <a:off x="130629" y="116114"/>
            <a:ext cx="11930742" cy="663302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214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5F4427-3AF0-F13C-E6A1-3ADABCFF3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FB0CC1-A456-845E-54A6-B38ED8EA2C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3D73DE-2DF1-FF24-4632-25A9EB729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69114-0C3A-48A5-8875-C40C5F51B62E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D4EAB3-756C-0263-837B-99F56E84C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4A4FB0-34D0-4509-2F79-17B9E8DF1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FF9E6-9F84-4209-9E23-31AB8EA78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1F6D9B1-25DE-B175-26DA-2FF2AF1944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5C8E8F-E187-D56C-1F76-8F5C7C5265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6EAE70-B70F-2D27-8105-530709DB6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69114-0C3A-48A5-8875-C40C5F51B62E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57DB95-2A1B-5656-E439-42A40B6A6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EF6106-1D53-A763-040A-C580DF43C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FF9E6-9F84-4209-9E23-31AB8EA78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024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&#10;&#10;Description automatically generated">
            <a:extLst>
              <a:ext uri="{FF2B5EF4-FFF2-40B4-BE49-F238E27FC236}">
                <a16:creationId xmlns:a16="http://schemas.microsoft.com/office/drawing/2014/main" id="{A6472079-1034-47E2-8A04-42ECFACCA2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stelsSmoot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4" y="1"/>
            <a:ext cx="12193709" cy="6858000"/>
          </a:xfrm>
          <a:prstGeom prst="rect">
            <a:avLst/>
          </a:prstGeom>
        </p:spPr>
      </p:pic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id="{6D155AC7-76D6-4AFB-82EE-1ABA3168B0D1}"/>
              </a:ext>
            </a:extLst>
          </p:cNvPr>
          <p:cNvSpPr/>
          <p:nvPr userDrawn="1"/>
        </p:nvSpPr>
        <p:spPr>
          <a:xfrm>
            <a:off x="236375" y="228600"/>
            <a:ext cx="11719249" cy="6400800"/>
          </a:xfrm>
          <a:prstGeom prst="round2DiagRect">
            <a:avLst>
              <a:gd name="adj1" fmla="val 3810"/>
              <a:gd name="adj2" fmla="val 0"/>
            </a:avLst>
          </a:prstGeom>
          <a:solidFill>
            <a:schemeClr val="bg1"/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12EACBA-99FD-4704-979B-F9A2F6D2D44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310475" y="299106"/>
            <a:ext cx="589731" cy="520622"/>
          </a:xfrm>
          <a:prstGeom prst="rect">
            <a:avLst/>
          </a:prstGeom>
        </p:spPr>
      </p:pic>
      <p:pic>
        <p:nvPicPr>
          <p:cNvPr id="9" name="Picture 8" descr="A picture containing toy, vector graphics, doll&#10;&#10;Description automatically generated">
            <a:extLst>
              <a:ext uri="{FF2B5EF4-FFF2-40B4-BE49-F238E27FC236}">
                <a16:creationId xmlns:a16="http://schemas.microsoft.com/office/drawing/2014/main" id="{9177DC3B-5747-449F-8020-0C394E86E21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1697" y="4174916"/>
            <a:ext cx="2524990" cy="25249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D3D1195-218E-4222-A5DA-70726D4831D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308" b="93846" l="5066" r="98379">
                        <a14:foregroundMark x1="75279" y1="53538" x2="75279" y2="53538"/>
                        <a14:foregroundMark x1="79230" y1="27692" x2="79939" y2="67077"/>
                        <a14:foregroundMark x1="79939" y1="67077" x2="91692" y2="54154"/>
                        <a14:foregroundMark x1="91692" y1="54154" x2="83587" y2="29231"/>
                        <a14:foregroundMark x1="6180" y1="40923" x2="6180" y2="40923"/>
                        <a14:foregroundMark x1="5268" y1="32615" x2="5268" y2="32615"/>
                        <a14:foregroundMark x1="6586" y1="32615" x2="7295" y2="56308"/>
                        <a14:foregroundMark x1="13678" y1="30769" x2="14590" y2="57846"/>
                        <a14:foregroundMark x1="19250" y1="36308" x2="19250" y2="36308"/>
                        <a14:foregroundMark x1="33435" y1="39692" x2="33435" y2="39692"/>
                        <a14:foregroundMark x1="44174" y1="39692" x2="44174" y2="39692"/>
                        <a14:foregroundMark x1="48531" y1="68308" x2="48531" y2="68308"/>
                        <a14:foregroundMark x1="56332" y1="43692" x2="56332" y2="43692"/>
                        <a14:foregroundMark x1="73961" y1="56308" x2="73961" y2="56308"/>
                        <a14:foregroundMark x1="79230" y1="40308" x2="79230" y2="43692"/>
                        <a14:foregroundMark x1="79230" y1="43692" x2="79230" y2="43692"/>
                        <a14:foregroundMark x1="79230" y1="43692" x2="79230" y2="43692"/>
                        <a14:foregroundMark x1="96150" y1="53538" x2="96150" y2="53538"/>
                        <a14:foregroundMark x1="96150" y1="53538" x2="96150" y2="53538"/>
                        <a14:foregroundMark x1="74569" y1="86154" x2="74569" y2="86154"/>
                        <a14:foregroundMark x1="79433" y1="91077" x2="79433" y2="91077"/>
                        <a14:foregroundMark x1="84904" y1="93846" x2="84904" y2="93846"/>
                        <a14:foregroundMark x1="93414" y1="81231" x2="93414" y2="81231"/>
                        <a14:foregroundMark x1="96150" y1="72923" x2="96150" y2="72923"/>
                        <a14:foregroundMark x1="98176" y1="64000" x2="98176" y2="64000"/>
                        <a14:foregroundMark x1="97467" y1="52923" x2="97467" y2="52923"/>
                        <a14:foregroundMark x1="52381" y1="53538" x2="52381" y2="53538"/>
                        <a14:foregroundMark x1="83789" y1="8615" x2="83789" y2="8615"/>
                        <a14:foregroundMark x1="98480" y1="60923" x2="98480" y2="60923"/>
                        <a14:foregroundMark x1="93110" y1="87077" x2="93110" y2="87077"/>
                        <a14:foregroundMark x1="91489" y1="88923" x2="91489" y2="88923"/>
                        <a14:foregroundMark x1="83283" y1="93846" x2="83283" y2="93846"/>
                        <a14:foregroundMark x1="97670" y1="38154" x2="97670" y2="38154"/>
                        <a14:foregroundMark x1="14184" y1="42769" x2="14184" y2="4276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9525" y="6398057"/>
            <a:ext cx="632267" cy="208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2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087DA-3417-5D7D-B470-3ED53DDB0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6602F3-13BA-DE6C-B4B8-5AD90BE23D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A14B66-462B-74B1-14F0-617ABB009B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69114-0C3A-48A5-8875-C40C5F51B62E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3220D2-78D6-FBFF-5F47-89D59146B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4B602B-49BE-6D62-A531-BD07FC2E9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FF9E6-9F84-4209-9E23-31AB8EA78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490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B1D66-71B0-8A04-A5B7-80F4B4748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B3265D-078B-2579-D78F-C3BC48B007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8EC465-8AA6-AD3B-3F1A-4AD16992AD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69114-0C3A-48A5-8875-C40C5F51B62E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24E8E2-860F-7A4B-1424-1F1F5FDFC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0BFC6F-0C8A-CFFD-ADF8-ED37B5F59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FF9E6-9F84-4209-9E23-31AB8EA78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815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C31A9-DBED-02CF-B303-EB3B2E75B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6D3C0A-403F-34DB-5494-DE9E79EDFF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8F104A-5032-90DB-BF38-BF66D9A4AF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2F34A7-7AFD-5E6D-A698-1CDE1FA49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69114-0C3A-48A5-8875-C40C5F51B62E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481006-95D9-67D8-2259-0E8E04B1D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5EABCD-47CF-C1E5-CB4C-D4AA80449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FF9E6-9F84-4209-9E23-31AB8EA78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698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51CC4-B591-70CD-E0DC-0B572CBD0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7C8817-9221-603D-04FE-5771C68521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9816C1-4D26-2277-C5C6-E493B74EDC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929C6B-0EEA-14A4-31DB-F48D404939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5B00E8-5F8D-E601-9320-717F132A14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985EFF3-77EC-FFB1-CF5B-9F7119FE3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69114-0C3A-48A5-8875-C40C5F51B62E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2880E25-6439-B55A-3CF6-0FC94E091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2F8B4AE-B0D3-CE1C-EAD5-4303999F5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FF9E6-9F84-4209-9E23-31AB8EA78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594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75589-560E-023B-85A7-BD158C632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FE9AD4-43CF-C040-55F6-4F2AE3AFD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69114-0C3A-48A5-8875-C40C5F51B62E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6F39AE-C5C5-59DD-92FA-EE8425D22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7A4FB8-7E48-F8C1-E7B3-0206936E9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FF9E6-9F84-4209-9E23-31AB8EA78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079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5445C4-5883-ED4F-FF23-B821FCCC6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69114-0C3A-48A5-8875-C40C5F51B62E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6CD247-F461-1793-4D0C-1CC9A7126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3716B0-AFDB-B58E-1B7F-0047968F9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FF9E6-9F84-4209-9E23-31AB8EA78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652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EFC8F0-2CAD-A50B-CE7F-BCBE923CD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D39612-3485-6575-4518-4F553399D5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578CDB-D3E1-EA96-D3DC-36E6881888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419554-29FB-CBFE-BC6E-2650BED48D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69114-0C3A-48A5-8875-C40C5F51B62E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A5D940-325A-8E88-3B85-4480A667C7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8E2DB8-C85D-72C9-BD7D-1D3298972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FF9E6-9F84-4209-9E23-31AB8EA78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813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0EEC33-2981-7EAC-7F14-79896616D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BF1E78C-8A4D-7E40-7004-71A88CFAC4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D93F15-FFFF-B793-E886-5A6CB2582A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44B8C9-4FD1-935F-5DB1-57F28CB123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69114-0C3A-48A5-8875-C40C5F51B62E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4D1FDB-F172-3E51-6264-FF81C963E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68AEEF-A5A5-E701-E057-D36B897AF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FF9E6-9F84-4209-9E23-31AB8EA78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137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2199EB6-53BF-E32E-712E-A3BE9FC69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9DE472-3204-4E30-EA02-2B860CD27A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28EA1A-ABC0-D389-86C8-48527D77DD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469114-0C3A-48A5-8875-C40C5F51B62E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089AC0-4F89-2F2A-439C-C9F2975115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35B839-12EA-CE91-2725-080A7BE0CC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2FF9E6-9F84-4209-9E23-31AB8EA7827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89F9D33-5A04-5C91-AE8F-BB58E60C75CC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21402" y="106392"/>
            <a:ext cx="11949196" cy="6645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79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143FC1A-7B6D-FA80-4266-06466D030C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137" y="413871"/>
            <a:ext cx="881382" cy="881382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DCB74431-8A7A-F0BD-09B0-0143CBDC8284}"/>
              </a:ext>
            </a:extLst>
          </p:cNvPr>
          <p:cNvSpPr txBox="1">
            <a:spLocks/>
          </p:cNvSpPr>
          <p:nvPr/>
        </p:nvSpPr>
        <p:spPr>
          <a:xfrm>
            <a:off x="1266659" y="376874"/>
            <a:ext cx="10170598" cy="71416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Em hãy lấy 1 ví dụ cho thấy máy tính làm thay đổi sâu sắc cuộc sống của con người?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A57D5FD-C060-C06A-5038-46F225D7E3C6}"/>
              </a:ext>
            </a:extLst>
          </p:cNvPr>
          <p:cNvSpPr txBox="1">
            <a:spLocks/>
          </p:cNvSpPr>
          <p:nvPr/>
        </p:nvSpPr>
        <p:spPr>
          <a:xfrm>
            <a:off x="884572" y="5145314"/>
            <a:ext cx="10566401" cy="1239205"/>
          </a:xfrm>
          <a:prstGeom prst="rect">
            <a:avLst/>
          </a:prstGeom>
          <a:solidFill>
            <a:srgbClr val="FBA11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Thế giới đang biến đổi sâu </a:t>
            </a:r>
            <a:r>
              <a:rPr lang="en-US" sz="36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 và nhanh chóng 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nhờ sự phát triển của công nghệ máy tính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7F836253-2849-4F54-879B-56202BD5BA49}"/>
              </a:ext>
            </a:extLst>
          </p:cNvPr>
          <p:cNvGrpSpPr/>
          <p:nvPr/>
        </p:nvGrpSpPr>
        <p:grpSpPr>
          <a:xfrm>
            <a:off x="339137" y="1712686"/>
            <a:ext cx="11408935" cy="2917371"/>
            <a:chOff x="339137" y="1712686"/>
            <a:chExt cx="11408935" cy="2917371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B989E33-932B-E833-CA29-46BA860DA86A}"/>
                </a:ext>
              </a:extLst>
            </p:cNvPr>
            <p:cNvSpPr/>
            <p:nvPr/>
          </p:nvSpPr>
          <p:spPr>
            <a:xfrm>
              <a:off x="1834845" y="1873542"/>
              <a:ext cx="1455142" cy="769441"/>
            </a:xfrm>
            <a:prstGeom prst="rect">
              <a:avLst/>
            </a:prstGeom>
            <a:no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/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Y TẾ</a:t>
              </a:r>
              <a:endParaRPr kumimoji="0" lang="en-US" sz="4400" b="1" i="0" u="none" strike="noStrike" kern="1200" cap="none" spc="0" normalizeH="0" baseline="0" noProof="0">
                <a:ln/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F06508C-8540-354A-794F-CA2180B48AE9}"/>
                </a:ext>
              </a:extLst>
            </p:cNvPr>
            <p:cNvSpPr/>
            <p:nvPr/>
          </p:nvSpPr>
          <p:spPr>
            <a:xfrm>
              <a:off x="4549077" y="1890118"/>
              <a:ext cx="3237393" cy="769441"/>
            </a:xfrm>
            <a:prstGeom prst="rect">
              <a:avLst/>
            </a:prstGeom>
            <a:no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/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GIÁO DỤC</a:t>
              </a:r>
              <a:endParaRPr kumimoji="0" lang="en-US" sz="4400" b="1" i="0" u="none" strike="noStrike" kern="1200" cap="none" spc="0" normalizeH="0" baseline="0" noProof="0">
                <a:ln/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F1CC168-22C4-4BE3-4CE9-6CE08E386467}"/>
                </a:ext>
              </a:extLst>
            </p:cNvPr>
            <p:cNvSpPr/>
            <p:nvPr/>
          </p:nvSpPr>
          <p:spPr>
            <a:xfrm>
              <a:off x="8510679" y="1849392"/>
              <a:ext cx="3237393" cy="769441"/>
            </a:xfrm>
            <a:prstGeom prst="rect">
              <a:avLst/>
            </a:prstGeom>
            <a:no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/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KINH TẾ</a:t>
              </a:r>
              <a:endParaRPr kumimoji="0" lang="en-US" sz="4400" b="1" i="0" u="none" strike="noStrike" kern="1200" cap="none" spc="0" normalizeH="0" baseline="0" noProof="0">
                <a:ln/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F0BE954-2E31-0DA5-5958-1D3551003E8D}"/>
                </a:ext>
              </a:extLst>
            </p:cNvPr>
            <p:cNvSpPr/>
            <p:nvPr/>
          </p:nvSpPr>
          <p:spPr>
            <a:xfrm>
              <a:off x="1046880" y="3436574"/>
              <a:ext cx="4064624" cy="769441"/>
            </a:xfrm>
            <a:prstGeom prst="rect">
              <a:avLst/>
            </a:prstGeom>
            <a:no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/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QUỐC PHÒNG</a:t>
              </a:r>
              <a:endParaRPr kumimoji="0" lang="en-US" sz="4400" b="1" i="0" u="none" strike="noStrike" kern="1200" cap="none" spc="0" normalizeH="0" baseline="0" noProof="0">
                <a:ln/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4DF2FB2-9035-7B65-6FAF-5402B0AF0B3E}"/>
                </a:ext>
              </a:extLst>
            </p:cNvPr>
            <p:cNvSpPr/>
            <p:nvPr/>
          </p:nvSpPr>
          <p:spPr>
            <a:xfrm>
              <a:off x="5987839" y="3345728"/>
              <a:ext cx="5556517" cy="769441"/>
            </a:xfrm>
            <a:prstGeom prst="rect">
              <a:avLst/>
            </a:prstGeom>
            <a:no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/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AN TOÀN XÃ HỘI</a:t>
              </a:r>
              <a:endParaRPr kumimoji="0" lang="en-US" sz="4400" b="1" i="0" u="none" strike="noStrike" kern="1200" cap="none" spc="0" normalizeH="0" baseline="0" noProof="0">
                <a:ln/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566E6A38-2C54-4721-905B-5F202F950745}"/>
                </a:ext>
              </a:extLst>
            </p:cNvPr>
            <p:cNvSpPr/>
            <p:nvPr/>
          </p:nvSpPr>
          <p:spPr>
            <a:xfrm>
              <a:off x="339137" y="1712686"/>
              <a:ext cx="11408935" cy="2917371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687238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C409766-8F1C-9F7C-240A-537751DD5AA2}"/>
              </a:ext>
            </a:extLst>
          </p:cNvPr>
          <p:cNvSpPr txBox="1"/>
          <p:nvPr/>
        </p:nvSpPr>
        <p:spPr>
          <a:xfrm>
            <a:off x="431409" y="4084190"/>
            <a:ext cx="11104099" cy="1179554"/>
          </a:xfrm>
          <a:prstGeom prst="rect">
            <a:avLst/>
          </a:prstGeom>
          <a:solidFill>
            <a:srgbClr val="B8DEFF"/>
          </a:solidFill>
        </p:spPr>
        <p:txBody>
          <a:bodyPr wrap="square">
            <a:spAutoFit/>
          </a:bodyPr>
          <a:lstStyle/>
          <a:p>
            <a:pPr marL="1168400" indent="-1168400">
              <a:lnSpc>
                <a:spcPct val="115000"/>
              </a:lnSpc>
              <a:spcAft>
                <a:spcPts val="1000"/>
              </a:spcAft>
            </a:pPr>
            <a:r>
              <a:rPr lang="en-US" sz="32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 2. </a:t>
            </a:r>
            <a:r>
              <a:rPr lang="vi-VN" sz="32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 hãy đánh giá độ tin cậy của thông tin được cung cấp từ 3 ứng dụng ở bài</a:t>
            </a:r>
            <a:r>
              <a:rPr lang="en-US" sz="32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 </a:t>
            </a:r>
            <a:r>
              <a:rPr lang="vi-VN" sz="32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 tiết trước các em đã kể ra</a:t>
            </a:r>
            <a:r>
              <a:rPr lang="en-US" sz="32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EA6886-367B-8B56-F6FD-1331389C080D}"/>
              </a:ext>
            </a:extLst>
          </p:cNvPr>
          <p:cNvSpPr txBox="1"/>
          <p:nvPr/>
        </p:nvSpPr>
        <p:spPr>
          <a:xfrm>
            <a:off x="431409" y="1117348"/>
            <a:ext cx="11104099" cy="2568652"/>
          </a:xfrm>
          <a:prstGeom prst="rect">
            <a:avLst/>
          </a:prstGeom>
          <a:solidFill>
            <a:srgbClr val="B8DEFF"/>
          </a:solidFill>
        </p:spPr>
        <p:txBody>
          <a:bodyPr wrap="square">
            <a:spAutoFit/>
          </a:bodyPr>
          <a:lstStyle/>
          <a:p>
            <a:pPr marL="1168400" indent="-1168400">
              <a:lnSpc>
                <a:spcPct val="115000"/>
              </a:lnSpc>
              <a:spcAft>
                <a:spcPts val="1000"/>
              </a:spcAft>
            </a:pPr>
            <a:r>
              <a:rPr lang="en-US" sz="32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 1. </a:t>
            </a:r>
            <a:r>
              <a:rPr lang="vi-VN" sz="32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 hãy kể tên 3 ứng dụng thu thập nhiều thông tin từ người sử dụng và cho biết</a:t>
            </a:r>
            <a:r>
              <a:rPr lang="en-US" sz="32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marL="1252538">
              <a:lnSpc>
                <a:spcPct val="115000"/>
              </a:lnSpc>
              <a:spcAft>
                <a:spcPts val="1000"/>
              </a:spcAft>
              <a:buAutoNum type="alphaLcParenR"/>
            </a:pPr>
            <a:r>
              <a:rPr lang="en-US" sz="320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vi-VN" sz="32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ổ chức</a:t>
            </a:r>
            <a:r>
              <a:rPr lang="en-US" sz="32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vi-VN" sz="32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 nhân nào sở hữu các ứng dụng đó</a:t>
            </a:r>
            <a:r>
              <a:rPr lang="en-US" sz="32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  <a:p>
            <a:pPr marL="1252538">
              <a:lnSpc>
                <a:spcPct val="115000"/>
              </a:lnSpc>
              <a:spcAft>
                <a:spcPts val="1000"/>
              </a:spcAft>
            </a:pPr>
            <a:r>
              <a:rPr lang="en-US" sz="32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b) M</a:t>
            </a:r>
            <a:r>
              <a:rPr lang="vi-VN" sz="32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ỗi ứng dụng thu thập dạng thông tin nào</a:t>
            </a:r>
            <a:r>
              <a:rPr lang="en-US" sz="32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12A302-254A-428E-85D2-05FC2E516748}"/>
              </a:ext>
            </a:extLst>
          </p:cNvPr>
          <p:cNvSpPr txBox="1"/>
          <p:nvPr/>
        </p:nvSpPr>
        <p:spPr>
          <a:xfrm>
            <a:off x="0" y="134383"/>
            <a:ext cx="12192000" cy="58477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R="0" lvl="0" indent="363538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F667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 LUYỆN TẬP</a:t>
            </a:r>
          </a:p>
        </p:txBody>
      </p:sp>
    </p:spTree>
    <p:extLst>
      <p:ext uri="{BB962C8B-B14F-4D97-AF65-F5344CB8AC3E}">
        <p14:creationId xmlns:p14="http://schemas.microsoft.com/office/powerpoint/2010/main" val="3938649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BDEE6A7-8306-4E23-B95D-FFB7F0282E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407" y="857916"/>
            <a:ext cx="11831185" cy="4248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28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Single Corner Snipped 1">
            <a:extLst>
              <a:ext uri="{FF2B5EF4-FFF2-40B4-BE49-F238E27FC236}">
                <a16:creationId xmlns:a16="http://schemas.microsoft.com/office/drawing/2014/main" id="{EE658B36-29B9-4244-8335-614D2B6B5126}"/>
              </a:ext>
            </a:extLst>
          </p:cNvPr>
          <p:cNvSpPr/>
          <p:nvPr/>
        </p:nvSpPr>
        <p:spPr>
          <a:xfrm>
            <a:off x="-1" y="333829"/>
            <a:ext cx="12191999" cy="1654628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FBD35F9-05FF-6327-A36E-2355864777A6}"/>
              </a:ext>
            </a:extLst>
          </p:cNvPr>
          <p:cNvGrpSpPr/>
          <p:nvPr/>
        </p:nvGrpSpPr>
        <p:grpSpPr>
          <a:xfrm>
            <a:off x="936810" y="645602"/>
            <a:ext cx="10433885" cy="1077218"/>
            <a:chOff x="2318214" y="471221"/>
            <a:chExt cx="7865017" cy="1077218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2806B9C5-09DB-1DF0-0551-4DBD3921DA72}"/>
                </a:ext>
              </a:extLst>
            </p:cNvPr>
            <p:cNvSpPr/>
            <p:nvPr/>
          </p:nvSpPr>
          <p:spPr>
            <a:xfrm>
              <a:off x="2318214" y="588451"/>
              <a:ext cx="1951904" cy="584775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CHỦ ĐỀ 2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ADF9BCB-D804-6CE9-9436-93BB6EF3AF4A}"/>
                </a:ext>
              </a:extLst>
            </p:cNvPr>
            <p:cNvSpPr txBox="1"/>
            <p:nvPr/>
          </p:nvSpPr>
          <p:spPr>
            <a:xfrm>
              <a:off x="4435573" y="471221"/>
              <a:ext cx="574765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TỔ CHỨC LƯU TRỮ, TÌM KIẾM VÀ TRAO ĐỔI THÔNG TIN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5E2E78FC-14C8-7F4C-77F1-EBF8775A0EA4}"/>
              </a:ext>
            </a:extLst>
          </p:cNvPr>
          <p:cNvSpPr txBox="1"/>
          <p:nvPr/>
        </p:nvSpPr>
        <p:spPr>
          <a:xfrm>
            <a:off x="0" y="3124200"/>
            <a:ext cx="12192000" cy="15696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srgbClr val="0F667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F667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2. THÔNG TIN TRONG MÔI TRƯỜNG SỐ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srgbClr val="0F667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3568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A8A7B61-F951-F65C-2EF2-6FF662FC51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01" y="849253"/>
            <a:ext cx="11280997" cy="574373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005864E-7FE4-38EB-2854-297C421A8734}"/>
              </a:ext>
            </a:extLst>
          </p:cNvPr>
          <p:cNvSpPr txBox="1"/>
          <p:nvPr/>
        </p:nvSpPr>
        <p:spPr>
          <a:xfrm>
            <a:off x="0" y="134383"/>
            <a:ext cx="12192000" cy="58477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R="0" lvl="0" indent="363538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F667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THÔNG TIN TRONG MÔI TRƯỜNG SỐ</a:t>
            </a:r>
          </a:p>
        </p:txBody>
      </p:sp>
      <p:sp>
        <p:nvSpPr>
          <p:cNvPr id="39" name="Cloud 38">
            <a:extLst>
              <a:ext uri="{FF2B5EF4-FFF2-40B4-BE49-F238E27FC236}">
                <a16:creationId xmlns:a16="http://schemas.microsoft.com/office/drawing/2014/main" id="{0FF1491E-4364-46FD-81D2-F11592C991F7}"/>
              </a:ext>
            </a:extLst>
          </p:cNvPr>
          <p:cNvSpPr/>
          <p:nvPr/>
        </p:nvSpPr>
        <p:spPr>
          <a:xfrm>
            <a:off x="2607858" y="2394049"/>
            <a:ext cx="7731896" cy="2268415"/>
          </a:xfrm>
          <a:prstGeom prst="cloud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Thông tin số là gì? - Đặc điểm?</a:t>
            </a:r>
          </a:p>
        </p:txBody>
      </p:sp>
    </p:spTree>
    <p:extLst>
      <p:ext uri="{BB962C8B-B14F-4D97-AF65-F5344CB8AC3E}">
        <p14:creationId xmlns:p14="http://schemas.microsoft.com/office/powerpoint/2010/main" val="28399015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95250D3C-93F7-A43A-CF67-BB36CBD1D08C}"/>
              </a:ext>
            </a:extLst>
          </p:cNvPr>
          <p:cNvSpPr txBox="1"/>
          <p:nvPr/>
        </p:nvSpPr>
        <p:spPr>
          <a:xfrm>
            <a:off x="464456" y="876634"/>
            <a:ext cx="11263087" cy="5104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a) Thông tin số</a:t>
            </a:r>
          </a:p>
          <a:p>
            <a:pPr marL="2335213" indent="-2335213" algn="just"/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*Khái niệm: </a:t>
            </a:r>
            <a:r>
              <a:rPr lang="en-US" sz="3200"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vi-VN" sz="3200">
                <a:latin typeface="Times New Roman" panose="02020603050405020304" pitchFamily="18" charset="0"/>
                <a:ea typeface="Times New Roman" panose="02020603050405020304" pitchFamily="18" charset="0"/>
              </a:rPr>
              <a:t>hông tin</a:t>
            </a:r>
            <a:r>
              <a:rPr lang="en-US" sz="3200">
                <a:latin typeface="Times New Roman" panose="02020603050405020304" pitchFamily="18" charset="0"/>
                <a:ea typeface="Times New Roman" panose="02020603050405020304" pitchFamily="18" charset="0"/>
              </a:rPr>
              <a:t> số</a:t>
            </a:r>
            <a:r>
              <a:rPr lang="vi-VN" sz="320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>
                <a:latin typeface="Times New Roman" panose="02020603050405020304" pitchFamily="18" charset="0"/>
                <a:ea typeface="Times New Roman" panose="02020603050405020304" pitchFamily="18" charset="0"/>
              </a:rPr>
              <a:t>là thông tin </a:t>
            </a:r>
            <a:r>
              <a:rPr lang="vi-VN" sz="3200">
                <a:latin typeface="Times New Roman" panose="02020603050405020304" pitchFamily="18" charset="0"/>
                <a:ea typeface="Times New Roman" panose="02020603050405020304" pitchFamily="18" charset="0"/>
              </a:rPr>
              <a:t>được mã hóa thành dãy bit</a:t>
            </a:r>
            <a:r>
              <a:rPr lang="en-US" sz="3200">
                <a:latin typeface="Times New Roman" panose="02020603050405020304" pitchFamily="18" charset="0"/>
                <a:ea typeface="Times New Roman" panose="02020603050405020304" pitchFamily="18" charset="0"/>
              </a:rPr>
              <a:t> và</a:t>
            </a:r>
            <a:r>
              <a:rPr lang="vi-VN" sz="3200">
                <a:latin typeface="Times New Roman" panose="02020603050405020304" pitchFamily="18" charset="0"/>
                <a:ea typeface="Times New Roman" panose="02020603050405020304" pitchFamily="18" charset="0"/>
              </a:rPr>
              <a:t> được chuyển vào máy tính</a:t>
            </a:r>
            <a:r>
              <a:rPr lang="en-US" sz="320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>
                <a:latin typeface="Times New Roman" panose="02020603050405020304" pitchFamily="18" charset="0"/>
                <a:ea typeface="Times New Roman" panose="02020603050405020304" pitchFamily="18" charset="0"/>
              </a:rPr>
              <a:t>để có thể lan truyền, trao đổi </a:t>
            </a:r>
            <a:r>
              <a:rPr lang="en-US" sz="3200">
                <a:latin typeface="Times New Roman" panose="02020603050405020304" pitchFamily="18" charset="0"/>
                <a:ea typeface="Times New Roman" panose="02020603050405020304" pitchFamily="18" charset="0"/>
              </a:rPr>
              <a:t>thông tin </a:t>
            </a:r>
            <a:r>
              <a:rPr lang="vi-VN" sz="3200">
                <a:latin typeface="Times New Roman" panose="02020603050405020304" pitchFamily="18" charset="0"/>
                <a:ea typeface="Times New Roman" panose="02020603050405020304" pitchFamily="18" charset="0"/>
              </a:rPr>
              <a:t>trong môi trường kỹ thuật số</a:t>
            </a:r>
            <a:r>
              <a:rPr lang="en-US" sz="320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*Đặc điểm:</a:t>
            </a:r>
            <a:endParaRPr lang="en-US" sz="320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147888" indent="536575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en-US" sz="3200">
                <a:latin typeface="Times New Roman" panose="02020603050405020304" pitchFamily="18" charset="0"/>
                <a:ea typeface="Times New Roman" panose="02020603050405020304" pitchFamily="18" charset="0"/>
              </a:rPr>
              <a:t>Dễ dàng được nhân bản và lan truyền nhưng khó bị xóa bỏ hoàn toàn.</a:t>
            </a:r>
          </a:p>
          <a:p>
            <a:pPr marL="2147888" indent="536575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en-US" sz="3200">
                <a:latin typeface="Times New Roman" panose="02020603050405020304" pitchFamily="18" charset="0"/>
                <a:ea typeface="Times New Roman" panose="02020603050405020304" pitchFamily="18" charset="0"/>
              </a:rPr>
              <a:t>Có thể được truy cập từ xa nếu người quản lý thông tin đó cho phép.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2345602-DCF2-4F30-96A8-7CD2C5F1F564}"/>
              </a:ext>
            </a:extLst>
          </p:cNvPr>
          <p:cNvSpPr txBox="1"/>
          <p:nvPr/>
        </p:nvSpPr>
        <p:spPr>
          <a:xfrm>
            <a:off x="0" y="134383"/>
            <a:ext cx="12192000" cy="58477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R="0" lvl="0" indent="363538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F667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THÔNG TIN TRONG MÔI TRƯỜNG SỐ</a:t>
            </a:r>
          </a:p>
        </p:txBody>
      </p:sp>
    </p:spTree>
    <p:extLst>
      <p:ext uri="{BB962C8B-B14F-4D97-AF65-F5344CB8AC3E}">
        <p14:creationId xmlns:p14="http://schemas.microsoft.com/office/powerpoint/2010/main" val="3023444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>
            <a:extLst>
              <a:ext uri="{FF2B5EF4-FFF2-40B4-BE49-F238E27FC236}">
                <a16:creationId xmlns:a16="http://schemas.microsoft.com/office/drawing/2014/main" id="{BF56CE2D-9CE0-43F9-A18C-BCEA1388AC63}"/>
              </a:ext>
            </a:extLst>
          </p:cNvPr>
          <p:cNvSpPr txBox="1"/>
          <p:nvPr/>
        </p:nvSpPr>
        <p:spPr>
          <a:xfrm>
            <a:off x="0" y="134383"/>
            <a:ext cx="12192000" cy="58477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R="0" lvl="0" indent="365125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F667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THÔNG TIN TRONG MÔI TRƯỜNG SỐ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63E99C08-E9E4-4FA4-A065-C639282AC4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96" t="39172" r="17609" b="11072"/>
          <a:stretch/>
        </p:blipFill>
        <p:spPr>
          <a:xfrm>
            <a:off x="7728155" y="4494843"/>
            <a:ext cx="4340941" cy="2228774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FDA5853E-BE3A-4C63-B751-3653269985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12291"/>
            <a:ext cx="12192000" cy="368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446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2AD33D7-B439-4698-8323-2D85C352795C}"/>
              </a:ext>
            </a:extLst>
          </p:cNvPr>
          <p:cNvSpPr txBox="1"/>
          <p:nvPr/>
        </p:nvSpPr>
        <p:spPr>
          <a:xfrm>
            <a:off x="0" y="134383"/>
            <a:ext cx="12192000" cy="58477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R="0" lvl="0" indent="365125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F667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THÔNG TIN TRONG MÔI TRƯỜNG SỐ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C15BB50-337D-4C44-8EA7-6114BCE6EAAA}"/>
              </a:ext>
            </a:extLst>
          </p:cNvPr>
          <p:cNvGrpSpPr/>
          <p:nvPr/>
        </p:nvGrpSpPr>
        <p:grpSpPr>
          <a:xfrm>
            <a:off x="776653" y="1839351"/>
            <a:ext cx="10638693" cy="3179298"/>
            <a:chOff x="488852" y="1012874"/>
            <a:chExt cx="11214295" cy="3924886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6A2C72B4-A51B-4C8F-9E51-089035822F25}"/>
                </a:ext>
              </a:extLst>
            </p:cNvPr>
            <p:cNvSpPr txBox="1"/>
            <p:nvPr/>
          </p:nvSpPr>
          <p:spPr>
            <a:xfrm>
              <a:off x="1460005" y="1876492"/>
              <a:ext cx="9271989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Thông tin trong xã hội có đặc điểm gì?</a:t>
              </a:r>
            </a:p>
          </p:txBody>
        </p:sp>
        <p:sp>
          <p:nvSpPr>
            <p:cNvPr id="4" name="Cloud 3">
              <a:extLst>
                <a:ext uri="{FF2B5EF4-FFF2-40B4-BE49-F238E27FC236}">
                  <a16:creationId xmlns:a16="http://schemas.microsoft.com/office/drawing/2014/main" id="{099DDB38-A0CD-419B-A49E-572F134AA797}"/>
                </a:ext>
              </a:extLst>
            </p:cNvPr>
            <p:cNvSpPr/>
            <p:nvPr/>
          </p:nvSpPr>
          <p:spPr>
            <a:xfrm>
              <a:off x="488852" y="1012874"/>
              <a:ext cx="11214295" cy="3924886"/>
            </a:xfrm>
            <a:prstGeom prst="cloud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09358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03B17E1-A7F4-4530-8A9A-FC9752A3E708}"/>
              </a:ext>
            </a:extLst>
          </p:cNvPr>
          <p:cNvSpPr txBox="1"/>
          <p:nvPr/>
        </p:nvSpPr>
        <p:spPr>
          <a:xfrm>
            <a:off x="0" y="134383"/>
            <a:ext cx="12192000" cy="58477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F667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THÔNG TIN TRONG MÔI TRƯỜNG SỐ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63BC450-11D5-46F3-A257-CD85EA10E8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4671" y="5183797"/>
            <a:ext cx="1196353" cy="113653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9B5F30C-FEDB-455D-861E-95704E8432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73504" y="1258371"/>
            <a:ext cx="1857274" cy="74643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3CAA670-7AC8-489D-BE9F-8F43130160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2731" y="4371206"/>
            <a:ext cx="1306538" cy="109518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AF47EE3-E5C1-402E-8C43-091BAA3170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32254" y="3709126"/>
            <a:ext cx="1448002" cy="132416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CB09907-A9F6-440B-8ED8-859A231CF93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81949" y="5466393"/>
            <a:ext cx="1148611" cy="109518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D1E7140-F31A-49E8-ADE6-28E91905391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18836" y="4685575"/>
            <a:ext cx="2791215" cy="69542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EBCF6E9-3CB1-4253-8BB3-727D65CC983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42691" y="5662374"/>
            <a:ext cx="1161563" cy="109518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9DFDB81-1DD1-43E0-A44A-6500F3C3AD2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442732" y="3438762"/>
            <a:ext cx="1363074" cy="1095187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BE3EAB48-7120-4562-8C4A-5BE6C6CA24FA}"/>
              </a:ext>
            </a:extLst>
          </p:cNvPr>
          <p:cNvSpPr txBox="1"/>
          <p:nvPr/>
        </p:nvSpPr>
        <p:spPr>
          <a:xfrm>
            <a:off x="461222" y="754466"/>
            <a:ext cx="941228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Thông tin số trong xã hội</a:t>
            </a:r>
          </a:p>
          <a:p>
            <a:pPr marL="801688" indent="-436563">
              <a:buClr>
                <a:srgbClr val="7030A0"/>
              </a:buClr>
              <a:buFont typeface="Courier New" panose="02070309020205020404" pitchFamily="49" charset="0"/>
              <a:buChar char="o"/>
            </a:pP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Đa dạng;</a:t>
            </a:r>
          </a:p>
          <a:p>
            <a:pPr marL="801688" indent="-436563">
              <a:buClr>
                <a:srgbClr val="7030A0"/>
              </a:buClr>
              <a:buFont typeface="Courier New" panose="02070309020205020404" pitchFamily="49" charset="0"/>
              <a:buChar char="o"/>
            </a:pP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Được thu thập nhanh;</a:t>
            </a:r>
          </a:p>
          <a:p>
            <a:pPr marL="801688" indent="-436563">
              <a:buClr>
                <a:srgbClr val="7030A0"/>
              </a:buClr>
              <a:buFont typeface="Courier New" panose="02070309020205020404" pitchFamily="49" charset="0"/>
              <a:buChar char="o"/>
            </a:pP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Được lưu trữ với dung lượng lớn;</a:t>
            </a:r>
          </a:p>
          <a:p>
            <a:pPr marL="801688" indent="-436563">
              <a:buClr>
                <a:srgbClr val="7030A0"/>
              </a:buClr>
              <a:buFont typeface="Courier New" panose="02070309020205020404" pitchFamily="49" charset="0"/>
              <a:buChar char="o"/>
            </a:pP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Có nhiều công cụ hỗ trợ tìm kiếm, truy cập, lưu trữ, xử lí và chia sẻ.</a:t>
            </a:r>
          </a:p>
        </p:txBody>
      </p:sp>
    </p:spTree>
    <p:extLst>
      <p:ext uri="{BB962C8B-B14F-4D97-AF65-F5344CB8AC3E}">
        <p14:creationId xmlns:p14="http://schemas.microsoft.com/office/powerpoint/2010/main" val="402141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B874210-524D-18A8-F391-8EF3B776EF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29" y="982857"/>
            <a:ext cx="10940767" cy="340626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BCD1576-C4AE-4007-9DB6-CD9F2382CE4E}"/>
              </a:ext>
            </a:extLst>
          </p:cNvPr>
          <p:cNvSpPr txBox="1"/>
          <p:nvPr/>
        </p:nvSpPr>
        <p:spPr>
          <a:xfrm>
            <a:off x="0" y="134383"/>
            <a:ext cx="12192000" cy="58477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F667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ĐỘ TIN CẬY CỦA THÔNG TIN</a:t>
            </a:r>
          </a:p>
        </p:txBody>
      </p:sp>
    </p:spTree>
    <p:extLst>
      <p:ext uri="{BB962C8B-B14F-4D97-AF65-F5344CB8AC3E}">
        <p14:creationId xmlns:p14="http://schemas.microsoft.com/office/powerpoint/2010/main" val="17558325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7E0656E-7C2F-69D6-59DE-6529470E9DBD}"/>
              </a:ext>
            </a:extLst>
          </p:cNvPr>
          <p:cNvSpPr txBox="1"/>
          <p:nvPr/>
        </p:nvSpPr>
        <p:spPr>
          <a:xfrm>
            <a:off x="112542" y="1017212"/>
            <a:ext cx="11570676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- Thông tin đáng tin cậy giúp em đưa ra kết luận đúng, quyết định hành động đúng và giải quyết được các vấn đề đặt ra.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39ED394-7445-401A-9090-9FD93127BB58}"/>
              </a:ext>
            </a:extLst>
          </p:cNvPr>
          <p:cNvSpPr txBox="1"/>
          <p:nvPr/>
        </p:nvSpPr>
        <p:spPr>
          <a:xfrm>
            <a:off x="0" y="134383"/>
            <a:ext cx="12192000" cy="58477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F667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ĐỘ TIN CẬY CỦA THÔNG TIN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400752B-1DDE-4CE9-98CE-C3452F3EFB7D}"/>
              </a:ext>
            </a:extLst>
          </p:cNvPr>
          <p:cNvSpPr txBox="1"/>
          <p:nvPr/>
        </p:nvSpPr>
        <p:spPr>
          <a:xfrm>
            <a:off x="112541" y="2395180"/>
            <a:ext cx="11570675" cy="342016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- Một số gợi ý giúp xác định độ tin cậy của thông tin:</a:t>
            </a:r>
          </a:p>
          <a:p>
            <a:pPr marL="914400" indent="-4572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sz="32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 </a:t>
            </a:r>
            <a:r>
              <a:rPr lang="vi-VN" sz="320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 nguồn thông tin</a:t>
            </a:r>
            <a:r>
              <a:rPr lang="en-US" sz="320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914400" indent="-4572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sz="320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Phân </a:t>
            </a:r>
            <a:r>
              <a:rPr lang="vi-VN" sz="320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biệ</a:t>
            </a:r>
            <a:r>
              <a:rPr lang="en-US" sz="320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320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kiến và sự kiện</a:t>
            </a:r>
            <a:endParaRPr lang="en-US" sz="3200">
              <a:solidFill>
                <a:srgbClr val="0000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indent="-4572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sz="320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Kiểm tra chứng </a:t>
            </a:r>
            <a:r>
              <a:rPr lang="vi-VN" sz="320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cứ của kết luận</a:t>
            </a:r>
            <a:r>
              <a:rPr lang="en-US" sz="320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914400" indent="-4572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sz="320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Đánh </a:t>
            </a:r>
            <a:r>
              <a:rPr lang="vi-VN" sz="320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 tính thời sự c</a:t>
            </a:r>
            <a:r>
              <a:rPr lang="en-US" sz="320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ủa</a:t>
            </a:r>
            <a:r>
              <a:rPr lang="vi-VN" sz="320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thông tin</a:t>
            </a:r>
            <a:r>
              <a:rPr lang="en-US" sz="320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3026783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441</TotalTime>
  <Words>447</Words>
  <Application>Microsoft Office PowerPoint</Application>
  <PresentationFormat>Widescreen</PresentationFormat>
  <Paragraphs>41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Courier New</vt:lpstr>
      <vt:lpstr>Times New Roman</vt:lpstr>
      <vt:lpstr>Wingdings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Thanh Truong</cp:lastModifiedBy>
  <cp:revision>25</cp:revision>
  <dcterms:created xsi:type="dcterms:W3CDTF">2023-09-12T13:28:33Z</dcterms:created>
  <dcterms:modified xsi:type="dcterms:W3CDTF">2024-09-18T23:46:21Z</dcterms:modified>
</cp:coreProperties>
</file>