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257" r:id="rId6"/>
    <p:sldId id="283" r:id="rId7"/>
    <p:sldId id="258" r:id="rId8"/>
    <p:sldId id="284" r:id="rId9"/>
    <p:sldId id="287" r:id="rId10"/>
    <p:sldId id="264" r:id="rId11"/>
    <p:sldId id="291" r:id="rId12"/>
    <p:sldId id="288" r:id="rId13"/>
    <p:sldId id="309" r:id="rId14"/>
    <p:sldId id="290" r:id="rId15"/>
    <p:sldId id="289" r:id="rId16"/>
    <p:sldId id="293" r:id="rId17"/>
    <p:sldId id="296" r:id="rId18"/>
    <p:sldId id="295" r:id="rId19"/>
    <p:sldId id="297" r:id="rId20"/>
    <p:sldId id="298" r:id="rId21"/>
    <p:sldId id="299" r:id="rId22"/>
    <p:sldId id="270" r:id="rId23"/>
    <p:sldId id="301" r:id="rId24"/>
    <p:sldId id="302" r:id="rId25"/>
    <p:sldId id="303" r:id="rId26"/>
    <p:sldId id="304" r:id="rId27"/>
    <p:sldId id="305" r:id="rId28"/>
    <p:sldId id="306" r:id="rId29"/>
    <p:sldId id="307" r:id="rId30"/>
    <p:sldId id="271" r:id="rId31"/>
    <p:sldId id="279"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3B"/>
    <a:srgbClr val="0000CC"/>
    <a:srgbClr val="15142A"/>
    <a:srgbClr val="70AD47"/>
    <a:srgbClr val="A7FDFF"/>
    <a:srgbClr val="3CDFE6"/>
    <a:srgbClr val="0C0D0E"/>
    <a:srgbClr val="1F4E79"/>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30" autoAdjust="0"/>
    <p:restoredTop sz="84954" autoAdjust="0"/>
  </p:normalViewPr>
  <p:slideViewPr>
    <p:cSldViewPr snapToGrid="0">
      <p:cViewPr varScale="1">
        <p:scale>
          <a:sx n="68" d="100"/>
          <a:sy n="68" d="100"/>
        </p:scale>
        <p:origin x="42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1876037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38486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27</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28</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127768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127768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127768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1277681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277681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27768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127768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592015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15527462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9/13/2022</a:t>
            </a:fld>
            <a:endParaRPr lang="en-US"/>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9/13/2022</a:t>
            </a:fld>
            <a:endParaRPr lang="en-US"/>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6.wdp"/><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image" Target="../media/image25.svg"/><Relationship Id="rId4" Type="http://schemas.openxmlformats.org/officeDocument/2006/relationships/notesSlide" Target="../notesSlides/notesSlide9.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gif"/><Relationship Id="rId26" Type="http://schemas.openxmlformats.org/officeDocument/2006/relationships/slide" Target="slide23.xml"/><Relationship Id="rId3" Type="http://schemas.openxmlformats.org/officeDocument/2006/relationships/slideLayout" Target="../slideLayouts/slideLayout2.xml"/><Relationship Id="rId21" Type="http://schemas.openxmlformats.org/officeDocument/2006/relationships/image" Target="../media/image43.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5.png"/><Relationship Id="rId33" Type="http://schemas.openxmlformats.org/officeDocument/2006/relationships/image" Target="../media/image49.png"/><Relationship Id="rId2" Type="http://schemas.openxmlformats.org/officeDocument/2006/relationships/audio" Target="../media/media2.wma"/><Relationship Id="rId16" Type="http://schemas.openxmlformats.org/officeDocument/2006/relationships/image" Target="../media/image39.gif"/><Relationship Id="rId20" Type="http://schemas.openxmlformats.org/officeDocument/2006/relationships/image" Target="../media/image42.png"/><Relationship Id="rId29" Type="http://schemas.openxmlformats.org/officeDocument/2006/relationships/image" Target="../media/image47.png"/><Relationship Id="rId1" Type="http://schemas.microsoft.com/office/2007/relationships/media" Target="../media/media2.wma"/><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slide" Target="slide22.xml"/><Relationship Id="rId32" Type="http://schemas.openxmlformats.org/officeDocument/2006/relationships/slide" Target="slide26.xml"/><Relationship Id="rId5" Type="http://schemas.openxmlformats.org/officeDocument/2006/relationships/audio" Target="../media/audio1.wav"/><Relationship Id="rId15" Type="http://schemas.openxmlformats.org/officeDocument/2006/relationships/image" Target="../media/image38.gif"/><Relationship Id="rId23" Type="http://schemas.openxmlformats.org/officeDocument/2006/relationships/image" Target="../media/image44.png"/><Relationship Id="rId28" Type="http://schemas.openxmlformats.org/officeDocument/2006/relationships/slide" Target="slide24.xml"/><Relationship Id="rId10" Type="http://schemas.openxmlformats.org/officeDocument/2006/relationships/image" Target="../media/image33.png"/><Relationship Id="rId19" Type="http://schemas.openxmlformats.org/officeDocument/2006/relationships/slide" Target="slide27.xml"/><Relationship Id="rId31" Type="http://schemas.openxmlformats.org/officeDocument/2006/relationships/image" Target="../media/image48.png"/><Relationship Id="rId4" Type="http://schemas.openxmlformats.org/officeDocument/2006/relationships/notesSlide" Target="../notesSlides/notesSlide10.xml"/><Relationship Id="rId9" Type="http://schemas.openxmlformats.org/officeDocument/2006/relationships/image" Target="../media/image32.png"/><Relationship Id="rId14" Type="http://schemas.openxmlformats.org/officeDocument/2006/relationships/image" Target="../media/image37.gif"/><Relationship Id="rId22" Type="http://schemas.openxmlformats.org/officeDocument/2006/relationships/slide" Target="slide21.xml"/><Relationship Id="rId27" Type="http://schemas.openxmlformats.org/officeDocument/2006/relationships/image" Target="../media/image46.png"/><Relationship Id="rId30" Type="http://schemas.openxmlformats.org/officeDocument/2006/relationships/slide" Target="slide25.xml"/><Relationship Id="rId8"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rgbClr val="C00000"/>
                </a:solidFill>
                <a:latin typeface="Arial" pitchFamily="34" charset="0"/>
                <a:cs typeface="Arial" pitchFamily="34" charset="0"/>
              </a:rPr>
              <a:t/>
            </a:r>
            <a:br>
              <a:rPr lang="en-US" sz="5000" b="1">
                <a:solidFill>
                  <a:srgbClr val="C00000"/>
                </a:solidFill>
                <a:latin typeface="Arial" pitchFamily="34" charset="0"/>
                <a:cs typeface="Arial" pitchFamily="34" charset="0"/>
              </a:rPr>
            </a:br>
            <a:r>
              <a:rPr lang="vi-VN" sz="5400" b="1">
                <a:solidFill>
                  <a:srgbClr val="FFFF00"/>
                </a:solidFill>
                <a:cs typeface="Arial" pitchFamily="34" charset="0"/>
              </a:rPr>
              <a:t>TÊN BÀI</a:t>
            </a:r>
            <a:r>
              <a:rPr lang="en-US" sz="5400" b="1">
                <a:solidFill>
                  <a:srgbClr val="FFFF00"/>
                </a:solidFill>
                <a:cs typeface="Arial" pitchFamily="34" charset="0"/>
              </a:rPr>
              <a:t> DẠY: HÌNH HỘP CHỮ NHẬT VÀ HÌNH LẬP PHƯƠNG.</a:t>
            </a:r>
            <a:endParaRPr lang="en-US" sz="5400">
              <a:solidFill>
                <a:srgbClr val="FFFF00"/>
              </a:solidFill>
              <a:cs typeface="Arial" pitchFamily="34"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Nguyễn </a:t>
            </a:r>
            <a:r>
              <a:rPr lang="en-US" sz="2800"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Thị</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Hồng</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Phượng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THCS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LÊ QUÝ ĐÔN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3082903" y="1235264"/>
            <a:ext cx="6762750" cy="861774"/>
          </a:xfrm>
          <a:prstGeom prst="rect">
            <a:avLst/>
          </a:prstGeom>
          <a:noFill/>
        </p:spPr>
        <p:txBody>
          <a:bodyPr wrap="square">
            <a:spAutoFit/>
          </a:bodyPr>
          <a:lstStyle/>
          <a:p>
            <a:r>
              <a:rPr lang="en-US" sz="4800" b="1" smtClean="0">
                <a:solidFill>
                  <a:srgbClr val="FAED3B"/>
                </a:solidFill>
                <a:latin typeface="Times New Roman" panose="02020603050405020304" pitchFamily="18" charset="0"/>
                <a:cs typeface="Times New Roman" panose="02020603050405020304" pitchFamily="18" charset="0"/>
              </a:rPr>
              <a:t>HÌNH 6 –C3-BÀI 1</a:t>
            </a:r>
            <a:endParaRPr lang="en-US" sz="4800">
              <a:solidFill>
                <a:srgbClr val="FAED3B"/>
              </a:solidFill>
            </a:endParaRPr>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044" y="1045828"/>
            <a:ext cx="4973973" cy="3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i="1" err="1" smtClean="0">
                <a:latin typeface="Times New Roman" pitchFamily="18" charset="0"/>
              </a:rPr>
              <a:t>Hoạt</a:t>
            </a:r>
            <a:r>
              <a:rPr lang="en-US" b="1" i="1" smtClean="0">
                <a:latin typeface="Times New Roman" pitchFamily="18" charset="0"/>
              </a:rPr>
              <a:t> </a:t>
            </a:r>
            <a:r>
              <a:rPr lang="en-US" b="1" i="1" err="1" smtClean="0">
                <a:latin typeface="Times New Roman" pitchFamily="18" charset="0"/>
              </a:rPr>
              <a:t>động</a:t>
            </a:r>
            <a:r>
              <a:rPr lang="en-US" b="1" i="1" smtClean="0">
                <a:latin typeface="Times New Roman" pitchFamily="18" charset="0"/>
              </a:rPr>
              <a:t> cặp đôi</a:t>
            </a:r>
            <a:endParaRPr lang="en-US" b="1" i="1">
              <a:latin typeface="Times New Roman" pitchFamily="18" charset="0"/>
            </a:endParaRPr>
          </a:p>
        </p:txBody>
      </p:sp>
      <p:sp>
        <p:nvSpPr>
          <p:cNvPr id="11" name="Rectangle 10"/>
          <p:cNvSpPr/>
          <p:nvPr/>
        </p:nvSpPr>
        <p:spPr>
          <a:xfrm>
            <a:off x="39907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smtClean="0">
                <a:solidFill>
                  <a:schemeClr val="accent5">
                    <a:lumMod val="50000"/>
                  </a:schemeClr>
                </a:solidFill>
                <a:latin typeface="Times New Roman" pitchFamily="18" charset="0"/>
                <a:ea typeface="Tahoma"/>
                <a:cs typeface="Times New Roman" pitchFamily="18" charset="0"/>
              </a:rPr>
              <a:t>Quan sát </a:t>
            </a:r>
            <a:r>
              <a:rPr lang="en-US" sz="2800">
                <a:solidFill>
                  <a:schemeClr val="accent5">
                    <a:lumMod val="50000"/>
                  </a:schemeClr>
                </a:solidFill>
                <a:latin typeface="Times New Roman" pitchFamily="18" charset="0"/>
                <a:ea typeface="Tahoma"/>
                <a:cs typeface="Times New Roman" pitchFamily="18" charset="0"/>
              </a:rPr>
              <a:t>hình hộp chữ nhật </a:t>
            </a:r>
            <a:r>
              <a:rPr lang="en-US" sz="2800" smtClean="0">
                <a:solidFill>
                  <a:schemeClr val="accent5">
                    <a:lumMod val="50000"/>
                  </a:schemeClr>
                </a:solidFill>
                <a:latin typeface="Times New Roman" pitchFamily="18" charset="0"/>
                <a:ea typeface="Tahoma"/>
                <a:cs typeface="Times New Roman" pitchFamily="18" charset="0"/>
              </a:rPr>
              <a:t>ABCD.A’B’C’D’ và trả lời :</a:t>
            </a:r>
            <a:endParaRPr lang="en-US" sz="2800">
              <a:solidFill>
                <a:schemeClr val="accent5">
                  <a:lumMod val="50000"/>
                </a:schemeClr>
              </a:solidFill>
              <a:latin typeface="Times New Roman" pitchFamily="18" charset="0"/>
              <a:ea typeface="Tahoma"/>
              <a:cs typeface="Times New Roman" pitchFamily="18" charset="0"/>
            </a:endParaRPr>
          </a:p>
        </p:txBody>
      </p:sp>
      <p:sp>
        <p:nvSpPr>
          <p:cNvPr id="13" name="Rectangle 12"/>
          <p:cNvSpPr/>
          <p:nvPr/>
        </p:nvSpPr>
        <p:spPr>
          <a:xfrm>
            <a:off x="1837597" y="6925443"/>
            <a:ext cx="6096000" cy="646331"/>
          </a:xfrm>
          <a:prstGeom prst="rect">
            <a:avLst/>
          </a:prstGeom>
        </p:spPr>
        <p:txBody>
          <a:bodyPr>
            <a:spAutoFit/>
          </a:bodyPr>
          <a:lstStyle/>
          <a:p>
            <a:r>
              <a:rPr lang="en-US" b="1" i="1" smtClean="0">
                <a:solidFill>
                  <a:srgbClr val="C00000"/>
                </a:solidFill>
              </a:rPr>
              <a:t>Note</a:t>
            </a:r>
            <a:r>
              <a:rPr lang="en-US" smtClean="0"/>
              <a:t>: HS thực hiên theo từng cặp đôi, cặp đôi nào giành quyền trả lời trức sẽ  được 1 điểm cộng.</a:t>
            </a: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30" y="89971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9413" y="2883099"/>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a:solidFill>
                  <a:schemeClr val="accent5">
                    <a:lumMod val="50000"/>
                  </a:schemeClr>
                </a:solidFill>
                <a:latin typeface="Times New Roman" pitchFamily="18" charset="0"/>
                <a:ea typeface="Tahoma"/>
                <a:cs typeface="Times New Roman" pitchFamily="18" charset="0"/>
              </a:rPr>
              <a:t>a)Các mặt ABCD, AA’D’D,…  là hình </a:t>
            </a:r>
            <a:r>
              <a:rPr lang="en-US" sz="2800" smtClean="0">
                <a:solidFill>
                  <a:schemeClr val="accent5">
                    <a:lumMod val="50000"/>
                  </a:schemeClr>
                </a:solidFill>
                <a:latin typeface="Times New Roman" pitchFamily="18" charset="0"/>
                <a:ea typeface="Tahoma"/>
                <a:cs typeface="Times New Roman" pitchFamily="18" charset="0"/>
              </a:rPr>
              <a:t>chữ nhật.</a:t>
            </a:r>
            <a:endParaRPr lang="en-US" sz="2800">
              <a:solidFill>
                <a:schemeClr val="accent5">
                  <a:lumMod val="50000"/>
                </a:schemeClr>
              </a:solidFill>
              <a:latin typeface="Times New Roman" pitchFamily="18" charset="0"/>
              <a:ea typeface="Tahoma"/>
              <a:cs typeface="Times New Roman" pitchFamily="18" charset="0"/>
            </a:endParaRPr>
          </a:p>
          <a:p>
            <a:pPr>
              <a:lnSpc>
                <a:spcPct val="90000"/>
              </a:lnSpc>
              <a:spcBef>
                <a:spcPts val="1000"/>
              </a:spcBef>
              <a:buFont typeface="Arial" panose="020B0604020202020204" pitchFamily="34" charset="0"/>
              <a:buNone/>
            </a:pPr>
            <a:r>
              <a:rPr lang="en-US" sz="2800">
                <a:solidFill>
                  <a:schemeClr val="accent5">
                    <a:lumMod val="50000"/>
                  </a:schemeClr>
                </a:solidFill>
                <a:latin typeface="Times New Roman" pitchFamily="18" charset="0"/>
                <a:ea typeface="Tahoma"/>
                <a:cs typeface="Times New Roman" pitchFamily="18" charset="0"/>
              </a:rPr>
              <a:t>b) So sánh độ dài các cạnh bên AA’ </a:t>
            </a:r>
            <a:r>
              <a:rPr lang="en-US" sz="2800" smtClean="0">
                <a:solidFill>
                  <a:schemeClr val="accent5">
                    <a:lumMod val="50000"/>
                  </a:schemeClr>
                </a:solidFill>
                <a:latin typeface="Times New Roman" pitchFamily="18" charset="0"/>
                <a:ea typeface="Tahoma"/>
                <a:cs typeface="Times New Roman" pitchFamily="18" charset="0"/>
              </a:rPr>
              <a:t>= </a:t>
            </a:r>
            <a:r>
              <a:rPr lang="en-US" sz="2800">
                <a:solidFill>
                  <a:schemeClr val="accent5">
                    <a:lumMod val="50000"/>
                  </a:schemeClr>
                </a:solidFill>
                <a:latin typeface="Times New Roman" pitchFamily="18" charset="0"/>
                <a:ea typeface="Tahoma"/>
                <a:cs typeface="Times New Roman" pitchFamily="18" charset="0"/>
              </a:rPr>
              <a:t>DD’</a:t>
            </a:r>
          </a:p>
        </p:txBody>
      </p:sp>
    </p:spTree>
    <p:extLst>
      <p:ext uri="{BB962C8B-B14F-4D97-AF65-F5344CB8AC3E}">
        <p14:creationId xmlns:p14="http://schemas.microsoft.com/office/powerpoint/2010/main" val="473251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684" y="1183069"/>
            <a:ext cx="4973973" cy="3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i="1" err="1" smtClean="0">
                <a:latin typeface="Times New Roman" pitchFamily="18" charset="0"/>
              </a:rPr>
              <a:t>Hoạt</a:t>
            </a:r>
            <a:r>
              <a:rPr lang="en-US" b="1" i="1" smtClean="0">
                <a:latin typeface="Times New Roman" pitchFamily="18" charset="0"/>
              </a:rPr>
              <a:t> </a:t>
            </a:r>
            <a:r>
              <a:rPr lang="en-US" b="1" i="1" err="1" smtClean="0">
                <a:latin typeface="Times New Roman" pitchFamily="18" charset="0"/>
              </a:rPr>
              <a:t>động</a:t>
            </a:r>
            <a:r>
              <a:rPr lang="en-US" b="1" i="1" smtClean="0">
                <a:latin typeface="Times New Roman" pitchFamily="18" charset="0"/>
              </a:rPr>
              <a:t> cặp đôi</a:t>
            </a:r>
            <a:endParaRPr lang="en-US" b="1" i="1">
              <a:latin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30" y="89971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46678" y="1935325"/>
            <a:ext cx="6096000" cy="151220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b="1" i="1" u="sng">
                <a:solidFill>
                  <a:schemeClr val="accent5">
                    <a:lumMod val="50000"/>
                  </a:schemeClr>
                </a:solidFill>
                <a:latin typeface="Times New Roman" pitchFamily="18" charset="0"/>
                <a:ea typeface="Tahoma"/>
                <a:cs typeface="Times New Roman" pitchFamily="18" charset="0"/>
              </a:rPr>
              <a:t>Nhận xét</a:t>
            </a:r>
            <a:r>
              <a:rPr lang="en-US" sz="2800">
                <a:solidFill>
                  <a:schemeClr val="accent5">
                    <a:lumMod val="50000"/>
                  </a:schemeClr>
                </a:solidFill>
                <a:latin typeface="Times New Roman" pitchFamily="18" charset="0"/>
                <a:ea typeface="Tahoma"/>
                <a:cs typeface="Times New Roman" pitchFamily="18" charset="0"/>
              </a:rPr>
              <a:t>: Hình hộp chữ nhật có:</a:t>
            </a:r>
          </a:p>
          <a:p>
            <a:pPr>
              <a:lnSpc>
                <a:spcPct val="90000"/>
              </a:lnSpc>
              <a:spcBef>
                <a:spcPts val="1000"/>
              </a:spcBef>
              <a:buFont typeface="Arial" panose="020B0604020202020204" pitchFamily="34" charset="0"/>
              <a:buNone/>
            </a:pPr>
            <a:r>
              <a:rPr lang="en-US" sz="2800">
                <a:solidFill>
                  <a:schemeClr val="accent5">
                    <a:lumMod val="50000"/>
                  </a:schemeClr>
                </a:solidFill>
                <a:latin typeface="Times New Roman" pitchFamily="18" charset="0"/>
                <a:ea typeface="Tahoma"/>
                <a:cs typeface="Times New Roman" pitchFamily="18" charset="0"/>
              </a:rPr>
              <a:t>Các mặt bên đều là hình chữ nhật;</a:t>
            </a:r>
          </a:p>
          <a:p>
            <a:pPr>
              <a:lnSpc>
                <a:spcPct val="90000"/>
              </a:lnSpc>
              <a:spcBef>
                <a:spcPts val="1000"/>
              </a:spcBef>
              <a:buFont typeface="Arial" panose="020B0604020202020204" pitchFamily="34" charset="0"/>
              <a:buNone/>
            </a:pPr>
            <a:r>
              <a:rPr lang="en-US" sz="2800">
                <a:solidFill>
                  <a:schemeClr val="accent5">
                    <a:lumMod val="50000"/>
                  </a:schemeClr>
                </a:solidFill>
                <a:latin typeface="Times New Roman" pitchFamily="18" charset="0"/>
                <a:ea typeface="Tahoma"/>
                <a:cs typeface="Times New Roman" pitchFamily="18" charset="0"/>
              </a:rPr>
              <a:t>Các cạnh bên bằng nhau.</a:t>
            </a:r>
          </a:p>
        </p:txBody>
      </p:sp>
    </p:spTree>
    <p:extLst>
      <p:ext uri="{BB962C8B-B14F-4D97-AF65-F5344CB8AC3E}">
        <p14:creationId xmlns:p14="http://schemas.microsoft.com/office/powerpoint/2010/main" val="298448595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661" y="1632518"/>
            <a:ext cx="4581701" cy="289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i="1" err="1" smtClean="0">
                <a:latin typeface="Times New Roman" pitchFamily="18" charset="0"/>
              </a:rPr>
              <a:t>Hoạt</a:t>
            </a:r>
            <a:r>
              <a:rPr lang="en-US" b="1" i="1" smtClean="0">
                <a:latin typeface="Times New Roman" pitchFamily="18" charset="0"/>
              </a:rPr>
              <a:t> </a:t>
            </a:r>
            <a:r>
              <a:rPr lang="en-US" b="1" i="1" err="1" smtClean="0">
                <a:latin typeface="Times New Roman" pitchFamily="18" charset="0"/>
              </a:rPr>
              <a:t>động</a:t>
            </a:r>
            <a:r>
              <a:rPr lang="en-US" b="1" i="1" smtClean="0">
                <a:latin typeface="Times New Roman" pitchFamily="18" charset="0"/>
              </a:rPr>
              <a:t> cá nhân</a:t>
            </a:r>
            <a:endParaRPr lang="en-US" b="1" i="1">
              <a:latin typeface="Times New Roman" pitchFamily="18" charset="0"/>
            </a:endParaRPr>
          </a:p>
        </p:txBody>
      </p:sp>
      <p:sp>
        <p:nvSpPr>
          <p:cNvPr id="11" name="Rectangle 10"/>
          <p:cNvSpPr/>
          <p:nvPr/>
        </p:nvSpPr>
        <p:spPr>
          <a:xfrm>
            <a:off x="83625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smtClean="0">
                <a:solidFill>
                  <a:schemeClr val="accent5">
                    <a:lumMod val="50000"/>
                  </a:schemeClr>
                </a:solidFill>
                <a:latin typeface="Times New Roman" pitchFamily="18" charset="0"/>
                <a:ea typeface="Tahoma"/>
                <a:cs typeface="Times New Roman" pitchFamily="18" charset="0"/>
              </a:rPr>
              <a:t>Theo các em hình hộp chữ nhật có bao nhiêu đường chéo?</a:t>
            </a:r>
            <a:endParaRPr lang="en-US" sz="2800">
              <a:solidFill>
                <a:schemeClr val="accent5">
                  <a:lumMod val="50000"/>
                </a:schemeClr>
              </a:solidFill>
              <a:latin typeface="Times New Roman" pitchFamily="18" charset="0"/>
              <a:ea typeface="Tahoma"/>
              <a:cs typeface="Times New Roman" pitchFamily="18" charset="0"/>
            </a:endParaRPr>
          </a:p>
        </p:txBody>
      </p:sp>
      <p:sp>
        <p:nvSpPr>
          <p:cNvPr id="13" name="Rectangle 12"/>
          <p:cNvSpPr/>
          <p:nvPr/>
        </p:nvSpPr>
        <p:spPr>
          <a:xfrm>
            <a:off x="2060213" y="7128280"/>
            <a:ext cx="6096000" cy="369332"/>
          </a:xfrm>
          <a:prstGeom prst="rect">
            <a:avLst/>
          </a:prstGeom>
        </p:spPr>
        <p:txBody>
          <a:bodyPr>
            <a:spAutoFit/>
          </a:bodyPr>
          <a:lstStyle/>
          <a:p>
            <a:r>
              <a:rPr lang="en-US" b="1" i="1" smtClean="0">
                <a:solidFill>
                  <a:srgbClr val="C00000"/>
                </a:solidFill>
              </a:rPr>
              <a:t>Note</a:t>
            </a:r>
            <a:r>
              <a:rPr lang="en-US" smtClean="0"/>
              <a:t>: Sau khi chờ HS trả lời câu hỏi GV chiếu nội dung </a:t>
            </a:r>
            <a:endParaRPr lang="en-US"/>
          </a:p>
        </p:txBody>
      </p:sp>
      <p:sp>
        <p:nvSpPr>
          <p:cNvPr id="3" name="Rectangle 2"/>
          <p:cNvSpPr/>
          <p:nvPr/>
        </p:nvSpPr>
        <p:spPr>
          <a:xfrm>
            <a:off x="304357" y="2883098"/>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88" y="929213"/>
            <a:ext cx="9239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 y="1632519"/>
            <a:ext cx="733717" cy="8781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815" y="7021362"/>
            <a:ext cx="9239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536837" y="3013306"/>
            <a:ext cx="6395317" cy="1674891"/>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smtClean="0">
                <a:solidFill>
                  <a:schemeClr val="accent5">
                    <a:lumMod val="50000"/>
                  </a:schemeClr>
                </a:solidFill>
                <a:latin typeface="Times New Roman" pitchFamily="18" charset="0"/>
                <a:ea typeface="Tahoma"/>
                <a:cs typeface="Times New Roman" pitchFamily="18" charset="0"/>
              </a:rPr>
              <a:t>Cho hình </a:t>
            </a:r>
            <a:r>
              <a:rPr lang="en-US" sz="2800">
                <a:solidFill>
                  <a:schemeClr val="accent5">
                    <a:lumMod val="50000"/>
                  </a:schemeClr>
                </a:solidFill>
                <a:latin typeface="Times New Roman" pitchFamily="18" charset="0"/>
                <a:ea typeface="Tahoma"/>
                <a:cs typeface="Times New Roman" pitchFamily="18" charset="0"/>
              </a:rPr>
              <a:t>hộp chữ nhật ABCD.A’B’C’D</a:t>
            </a:r>
            <a:r>
              <a:rPr lang="en-US" sz="2800" smtClean="0">
                <a:solidFill>
                  <a:schemeClr val="accent5">
                    <a:lumMod val="50000"/>
                  </a:schemeClr>
                </a:solidFill>
                <a:latin typeface="Times New Roman" pitchFamily="18" charset="0"/>
                <a:ea typeface="Tahoma"/>
                <a:cs typeface="Times New Roman" pitchFamily="18" charset="0"/>
              </a:rPr>
              <a:t>’. Mỗi đoạn thẳng A’C’, B’D, C’A, D’B gọi là các đường chéo của hình hộp chữ nhật đó.  </a:t>
            </a:r>
            <a:endParaRPr lang="en-US" sz="2800">
              <a:solidFill>
                <a:schemeClr val="accent5">
                  <a:lumMod val="50000"/>
                </a:schemeClr>
              </a:solidFill>
              <a:latin typeface="Times New Roman" pitchFamily="18" charset="0"/>
              <a:ea typeface="Tahoma"/>
              <a:cs typeface="Times New Roman" pitchFamily="18" charset="0"/>
            </a:endParaRPr>
          </a:p>
        </p:txBody>
      </p:sp>
      <p:sp>
        <p:nvSpPr>
          <p:cNvPr id="9" name="Rectangle 8"/>
          <p:cNvSpPr/>
          <p:nvPr/>
        </p:nvSpPr>
        <p:spPr>
          <a:xfrm>
            <a:off x="727970" y="5071348"/>
            <a:ext cx="7019807" cy="480131"/>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b="1" i="1" u="sng">
                <a:solidFill>
                  <a:schemeClr val="accent5">
                    <a:lumMod val="50000"/>
                  </a:schemeClr>
                </a:solidFill>
                <a:latin typeface="Times New Roman" pitchFamily="18" charset="0"/>
                <a:ea typeface="Tahoma"/>
                <a:cs typeface="Times New Roman" pitchFamily="18" charset="0"/>
              </a:rPr>
              <a:t>Nhận xé</a:t>
            </a:r>
            <a:r>
              <a:rPr lang="en-US" sz="2800">
                <a:solidFill>
                  <a:schemeClr val="accent5">
                    <a:lumMod val="50000"/>
                  </a:schemeClr>
                </a:solidFill>
                <a:latin typeface="Times New Roman" pitchFamily="18" charset="0"/>
                <a:ea typeface="Tahoma"/>
                <a:cs typeface="Times New Roman" pitchFamily="18" charset="0"/>
              </a:rPr>
              <a:t>t: Hình hộp chữ nhật có 4 đường chéo.</a:t>
            </a:r>
          </a:p>
        </p:txBody>
      </p:sp>
    </p:spTree>
    <p:extLst>
      <p:ext uri="{BB962C8B-B14F-4D97-AF65-F5344CB8AC3E}">
        <p14:creationId xmlns:p14="http://schemas.microsoft.com/office/powerpoint/2010/main" val="116069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xit" presetSubtype="4" fill="hold" grpId="0" nodeType="withEffect">
                                  <p:stCondLst>
                                    <p:cond delay="0"/>
                                  </p:stCondLst>
                                  <p:childTnLst>
                                    <p:animEffect transition="out" filter="wipe(down)">
                                      <p:cBhvr>
                                        <p:cTn id="9" dur="10"/>
                                        <p:tgtEl>
                                          <p:spTgt spid="13"/>
                                        </p:tgtEl>
                                      </p:cBhvr>
                                    </p:animEffect>
                                    <p:set>
                                      <p:cBhvr>
                                        <p:cTn id="10" dur="1" fill="hold">
                                          <p:stCondLst>
                                            <p:cond delay="9"/>
                                          </p:stCondLst>
                                        </p:cTn>
                                        <p:tgtEl>
                                          <p:spTgt spid="13"/>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10"/>
                                        <p:tgtEl>
                                          <p:spTgt spid="21"/>
                                        </p:tgtEl>
                                      </p:cBhvr>
                                    </p:animEffect>
                                    <p:set>
                                      <p:cBhvr>
                                        <p:cTn id="13" dur="1" fill="hold">
                                          <p:stCondLst>
                                            <p:cond delay="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3" grpId="0"/>
      <p:bldP spid="2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smtClean="0">
                <a:solidFill>
                  <a:srgbClr val="0000CC"/>
                </a:solidFill>
                <a:latin typeface="Times New Roman" pitchFamily="18" charset="0"/>
                <a:cs typeface="Times New Roman" pitchFamily="18" charset="0"/>
              </a:rPr>
              <a:t>II. </a:t>
            </a:r>
            <a:r>
              <a:rPr lang="en-US" sz="3200" b="1">
                <a:solidFill>
                  <a:srgbClr val="0000CC"/>
                </a:solidFill>
                <a:latin typeface="Times New Roman" pitchFamily="18" charset="0"/>
                <a:cs typeface="Times New Roman" pitchFamily="18" charset="0"/>
              </a:rPr>
              <a:t>HÌNH </a:t>
            </a:r>
            <a:r>
              <a:rPr lang="en-US" sz="3200" b="1" smtClean="0">
                <a:solidFill>
                  <a:srgbClr val="0000CC"/>
                </a:solidFill>
                <a:latin typeface="Times New Roman" pitchFamily="18" charset="0"/>
                <a:cs typeface="Times New Roman" pitchFamily="18" charset="0"/>
              </a:rPr>
              <a:t>LẬP PHƯƠNG</a:t>
            </a:r>
            <a:endParaRPr lang="en-US" sz="3200" b="1">
              <a:solidFill>
                <a:srgbClr val="0000CC"/>
              </a:solidFill>
              <a:latin typeface="Times New Roman" pitchFamily="18" charset="0"/>
              <a:cs typeface="Times New Roman" pitchFamily="18" charset="0"/>
            </a:endParaRP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b="1" i="1" dirty="0">
              <a:latin typeface="Times New Roman" pitchFamily="18" charset="0"/>
            </a:endParaRPr>
          </a:p>
        </p:txBody>
      </p:sp>
      <p:sp>
        <p:nvSpPr>
          <p:cNvPr id="3" name="Rectangle 2"/>
          <p:cNvSpPr/>
          <p:nvPr/>
        </p:nvSpPr>
        <p:spPr>
          <a:xfrm>
            <a:off x="304357" y="2883098"/>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678" y="941278"/>
            <a:ext cx="8858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ontent Placeholder 2">
            <a:extLst>
              <a:ext uri="{FF2B5EF4-FFF2-40B4-BE49-F238E27FC236}">
                <a16:creationId xmlns:a16="http://schemas.microsoft.com/office/drawing/2014/main" id="{5CC79972-FF38-4665-82E6-9C18B2DBFC65}"/>
              </a:ext>
            </a:extLst>
          </p:cNvPr>
          <p:cNvSpPr txBox="1">
            <a:spLocks/>
          </p:cNvSpPr>
          <p:nvPr/>
        </p:nvSpPr>
        <p:spPr>
          <a:xfrm>
            <a:off x="592244" y="1478476"/>
            <a:ext cx="9903861" cy="1943043"/>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latin typeface="Times New Roman" pitchFamily="18" charset="0"/>
              </a:rPr>
              <a:t>a) </a:t>
            </a:r>
            <a:r>
              <a:rPr lang="vi-VN" dirty="0" smtClean="0">
                <a:latin typeface="Times New Roman" pitchFamily="18" charset="0"/>
              </a:rPr>
              <a:t>Vẽ </a:t>
            </a:r>
            <a:r>
              <a:rPr lang="vi-VN" dirty="0">
                <a:latin typeface="Times New Roman" pitchFamily="18" charset="0"/>
              </a:rPr>
              <a:t>trên giấy kẻ ô vuông 6 </a:t>
            </a:r>
            <a:r>
              <a:rPr lang="vi-VN" dirty="0" smtClean="0">
                <a:latin typeface="Times New Roman" pitchFamily="18" charset="0"/>
              </a:rPr>
              <a:t>hình</a:t>
            </a:r>
            <a:r>
              <a:rPr lang="vi-VN" dirty="0">
                <a:latin typeface="Times New Roman" pitchFamily="18" charset="0"/>
              </a:rPr>
              <a:t> vuông </a:t>
            </a:r>
            <a:r>
              <a:rPr lang="vi-VN" dirty="0" smtClean="0">
                <a:latin typeface="Times New Roman" pitchFamily="18" charset="0"/>
              </a:rPr>
              <a:t> các </a:t>
            </a:r>
            <a:r>
              <a:rPr lang="vi-VN" dirty="0">
                <a:latin typeface="Times New Roman" pitchFamily="18" charset="0"/>
              </a:rPr>
              <a:t>kích thước như ở hình </a:t>
            </a:r>
            <a:r>
              <a:rPr lang="en-US" dirty="0" smtClean="0">
                <a:latin typeface="Times New Roman" pitchFamily="18" charset="0"/>
              </a:rPr>
              <a:t>7 </a:t>
            </a:r>
            <a:r>
              <a:rPr lang="en-US" dirty="0">
                <a:latin typeface="Times New Roman" pitchFamily="18" charset="0"/>
              </a:rPr>
              <a:t>(SGK)</a:t>
            </a:r>
          </a:p>
          <a:p>
            <a:r>
              <a:rPr lang="en-US" dirty="0" smtClean="0">
                <a:latin typeface="Times New Roman" pitchFamily="18" charset="0"/>
              </a:rPr>
              <a:t>b) </a:t>
            </a:r>
            <a:r>
              <a:rPr lang="vi-VN" dirty="0" smtClean="0">
                <a:latin typeface="Times New Roman" pitchFamily="18" charset="0"/>
              </a:rPr>
              <a:t>C</a:t>
            </a:r>
            <a:r>
              <a:rPr lang="en-US" dirty="0" err="1">
                <a:latin typeface="Times New Roman" pitchFamily="18" charset="0"/>
              </a:rPr>
              <a:t>ắt</a:t>
            </a:r>
            <a:r>
              <a:rPr lang="vi-VN" dirty="0">
                <a:latin typeface="Times New Roman" pitchFamily="18" charset="0"/>
              </a:rPr>
              <a:t> rời theo đường viền của hình vừa vẽ </a:t>
            </a:r>
            <a:r>
              <a:rPr lang="en-US" dirty="0">
                <a:latin typeface="Times New Roman" pitchFamily="18" charset="0"/>
              </a:rPr>
              <a:t>(</a:t>
            </a:r>
            <a:r>
              <a:rPr lang="vi-VN" dirty="0">
                <a:latin typeface="Times New Roman" pitchFamily="18" charset="0"/>
              </a:rPr>
              <a:t>phần tô màu</a:t>
            </a:r>
            <a:r>
              <a:rPr lang="en-US" dirty="0">
                <a:latin typeface="Times New Roman" pitchFamily="18" charset="0"/>
              </a:rPr>
              <a:t>)</a:t>
            </a:r>
            <a:r>
              <a:rPr lang="vi-VN" dirty="0">
                <a:latin typeface="Times New Roman" pitchFamily="18" charset="0"/>
              </a:rPr>
              <a:t> và gấp lại để</a:t>
            </a:r>
            <a:r>
              <a:rPr lang="en-US" dirty="0">
                <a:latin typeface="Times New Roman" pitchFamily="18" charset="0"/>
              </a:rPr>
              <a:t> </a:t>
            </a:r>
            <a:r>
              <a:rPr lang="vi-VN" dirty="0">
                <a:latin typeface="Times New Roman" pitchFamily="18" charset="0"/>
              </a:rPr>
              <a:t>được </a:t>
            </a:r>
            <a:r>
              <a:rPr lang="en-US" dirty="0" err="1" smtClean="0">
                <a:latin typeface="Times New Roman" pitchFamily="18" charset="0"/>
              </a:rPr>
              <a:t>hình</a:t>
            </a:r>
            <a:r>
              <a:rPr lang="en-US" dirty="0" smtClean="0">
                <a:latin typeface="Times New Roman" pitchFamily="18" charset="0"/>
              </a:rPr>
              <a:t> </a:t>
            </a:r>
            <a:r>
              <a:rPr lang="en-US" dirty="0" err="1" smtClean="0">
                <a:latin typeface="Times New Roman" pitchFamily="18" charset="0"/>
              </a:rPr>
              <a:t>lập</a:t>
            </a:r>
            <a:r>
              <a:rPr lang="en-US" dirty="0" smtClean="0">
                <a:latin typeface="Times New Roman" pitchFamily="18" charset="0"/>
              </a:rPr>
              <a:t> </a:t>
            </a:r>
            <a:r>
              <a:rPr lang="en-US" dirty="0" err="1" smtClean="0">
                <a:latin typeface="Times New Roman" pitchFamily="18" charset="0"/>
              </a:rPr>
              <a:t>phương</a:t>
            </a:r>
            <a:r>
              <a:rPr lang="en-US" dirty="0" smtClean="0">
                <a:latin typeface="Times New Roman" pitchFamily="18" charset="0"/>
              </a:rPr>
              <a:t> </a:t>
            </a:r>
            <a:r>
              <a:rPr lang="vi-VN" dirty="0" smtClean="0">
                <a:latin typeface="Times New Roman" pitchFamily="18" charset="0"/>
              </a:rPr>
              <a:t>như </a:t>
            </a:r>
            <a:r>
              <a:rPr lang="vi-VN" dirty="0">
                <a:latin typeface="Times New Roman" pitchFamily="18" charset="0"/>
              </a:rPr>
              <a:t>ở hình </a:t>
            </a:r>
            <a:r>
              <a:rPr lang="en-US" dirty="0" smtClean="0">
                <a:latin typeface="Times New Roman" pitchFamily="18" charset="0"/>
              </a:rPr>
              <a:t>8 </a:t>
            </a:r>
            <a:r>
              <a:rPr lang="en-US" dirty="0">
                <a:latin typeface="Times New Roman" pitchFamily="18" charset="0"/>
              </a:rPr>
              <a:t>(SGK)</a:t>
            </a:r>
          </a:p>
          <a:p>
            <a:endParaRPr lang="en-US" dirty="0">
              <a:latin typeface="Arial" pitchFamily="34" charset="0"/>
              <a:cs typeface="Arial" pitchFamily="34"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5905" y="3248025"/>
            <a:ext cx="7856537"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360713" y="6990996"/>
            <a:ext cx="8336280" cy="1384995"/>
          </a:xfrm>
          <a:prstGeom prst="rect">
            <a:avLst/>
          </a:prstGeom>
        </p:spPr>
        <p:txBody>
          <a:bodyPr wrap="square">
            <a:spAutoFit/>
          </a:bodyPr>
          <a:lstStyle/>
          <a:p>
            <a:r>
              <a:rPr lang="en-US" sz="2800" b="1" i="1" smtClean="0">
                <a:solidFill>
                  <a:srgbClr val="C00000"/>
                </a:solidFill>
                <a:ea typeface="Tahoma"/>
                <a:cs typeface="Times New Roman" panose="02020603050405020304" pitchFamily="18" charset="0"/>
              </a:rPr>
              <a:t>Note: </a:t>
            </a:r>
            <a:r>
              <a:rPr lang="en-US" sz="2800" err="1" smtClean="0">
                <a:solidFill>
                  <a:schemeClr val="accent5">
                    <a:lumMod val="50000"/>
                  </a:schemeClr>
                </a:solidFill>
                <a:ea typeface="Tahoma"/>
                <a:cs typeface="Times New Roman" panose="02020603050405020304" pitchFamily="18" charset="0"/>
              </a:rPr>
              <a:t>Trong</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quá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trình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học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sinh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giáo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chú</a:t>
            </a:r>
            <a:r>
              <a:rPr lang="en-US" sz="2800" smtClean="0">
                <a:solidFill>
                  <a:schemeClr val="accent5">
                    <a:lumMod val="50000"/>
                  </a:schemeClr>
                </a:solidFill>
                <a:ea typeface="Tahoma"/>
                <a:cs typeface="Times New Roman" panose="02020603050405020304" pitchFamily="18" charset="0"/>
              </a:rPr>
              <a:t> ý </a:t>
            </a:r>
            <a:r>
              <a:rPr lang="en-US" sz="2800" err="1" smtClean="0">
                <a:solidFill>
                  <a:schemeClr val="accent5">
                    <a:lumMod val="50000"/>
                  </a:schemeClr>
                </a:solidFill>
                <a:ea typeface="Tahoma"/>
                <a:cs typeface="Times New Roman" panose="02020603050405020304" pitchFamily="18" charset="0"/>
              </a:rPr>
              <a:t>theo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dõi</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giúp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 </a:t>
            </a:r>
            <a:r>
              <a:rPr lang="en-US" sz="2800" err="1" smtClean="0">
                <a:solidFill>
                  <a:schemeClr val="accent5">
                    <a:lumMod val="50000"/>
                  </a:schemeClr>
                </a:solidFill>
                <a:ea typeface="Tahoma"/>
                <a:cs typeface="Times New Roman" panose="02020603050405020304" pitchFamily="18" charset="0"/>
              </a:rPr>
              <a:t>Ưu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đầu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hiện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mẫu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lớp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nhận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xét</a:t>
            </a:r>
            <a:r>
              <a:rPr lang="en-US" sz="2800" smtClean="0">
                <a:solidFill>
                  <a:schemeClr val="accent5">
                    <a:lumMod val="50000"/>
                  </a:schemeClr>
                </a:solidFill>
                <a:ea typeface="Tahoma"/>
                <a:cs typeface="Times New Roman" panose="02020603050405020304" pitchFamily="18" charset="0"/>
              </a:rPr>
              <a:t>.</a:t>
            </a:r>
            <a:endParaRPr lang="en-US" sz="2800">
              <a:solidFill>
                <a:schemeClr val="accent5">
                  <a:lumMod val="50000"/>
                </a:schemeClr>
              </a:solidFill>
              <a:ea typeface="Tahoma"/>
              <a:cs typeface="Times New Roman" panose="02020603050405020304" pitchFamily="18" charset="0"/>
            </a:endParaRPr>
          </a:p>
        </p:txBody>
      </p:sp>
    </p:spTree>
    <p:extLst>
      <p:ext uri="{BB962C8B-B14F-4D97-AF65-F5344CB8AC3E}">
        <p14:creationId xmlns:p14="http://schemas.microsoft.com/office/powerpoint/2010/main" val="3122756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ircle(in)">
                                      <p:cBhvr>
                                        <p:cTn id="15"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smtClean="0">
                <a:solidFill>
                  <a:srgbClr val="0000CC"/>
                </a:solidFill>
                <a:latin typeface="Times New Roman" pitchFamily="18" charset="0"/>
                <a:cs typeface="Times New Roman" pitchFamily="18" charset="0"/>
              </a:rPr>
              <a:t>II. </a:t>
            </a:r>
            <a:r>
              <a:rPr lang="en-US" sz="3200" b="1">
                <a:solidFill>
                  <a:srgbClr val="0000CC"/>
                </a:solidFill>
                <a:latin typeface="Times New Roman" pitchFamily="18" charset="0"/>
                <a:cs typeface="Times New Roman" pitchFamily="18" charset="0"/>
              </a:rPr>
              <a:t>HÌNH </a:t>
            </a:r>
            <a:r>
              <a:rPr lang="en-US" sz="3200" b="1" smtClean="0">
                <a:solidFill>
                  <a:srgbClr val="0000CC"/>
                </a:solidFill>
                <a:latin typeface="Times New Roman" pitchFamily="18" charset="0"/>
                <a:cs typeface="Times New Roman" pitchFamily="18" charset="0"/>
              </a:rPr>
              <a:t>LẬP PHƯƠNG</a:t>
            </a:r>
            <a:endParaRPr lang="en-US" sz="3200" b="1">
              <a:solidFill>
                <a:srgbClr val="0000CC"/>
              </a:solidFill>
              <a:latin typeface="Times New Roman" pitchFamily="18" charset="0"/>
              <a:cs typeface="Times New Roman" pitchFamily="18" charset="0"/>
            </a:endParaRP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b="1" i="1" dirty="0">
              <a:latin typeface="Times New Roman" pitchFamily="18" charset="0"/>
            </a:endParaRPr>
          </a:p>
        </p:txBody>
      </p:sp>
      <p:sp>
        <p:nvSpPr>
          <p:cNvPr id="3" name="Rectangle 2"/>
          <p:cNvSpPr/>
          <p:nvPr/>
        </p:nvSpPr>
        <p:spPr>
          <a:xfrm>
            <a:off x="304357" y="2883098"/>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678" y="941278"/>
            <a:ext cx="8858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360713" y="6990996"/>
            <a:ext cx="8336280" cy="1384995"/>
          </a:xfrm>
          <a:prstGeom prst="rect">
            <a:avLst/>
          </a:prstGeom>
        </p:spPr>
        <p:txBody>
          <a:bodyPr wrap="square">
            <a:spAutoFit/>
          </a:bodyPr>
          <a:lstStyle/>
          <a:p>
            <a:r>
              <a:rPr lang="en-US" sz="2800" b="1" i="1" smtClean="0">
                <a:solidFill>
                  <a:srgbClr val="C00000"/>
                </a:solidFill>
                <a:ea typeface="Tahoma"/>
                <a:cs typeface="Times New Roman" panose="02020603050405020304" pitchFamily="18" charset="0"/>
              </a:rPr>
              <a:t>Note: </a:t>
            </a:r>
            <a:r>
              <a:rPr lang="en-US" sz="2800" err="1" smtClean="0">
                <a:solidFill>
                  <a:schemeClr val="accent5">
                    <a:lumMod val="50000"/>
                  </a:schemeClr>
                </a:solidFill>
                <a:ea typeface="Tahoma"/>
                <a:cs typeface="Times New Roman" panose="02020603050405020304" pitchFamily="18" charset="0"/>
              </a:rPr>
              <a:t>Trong</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quá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trình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học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sinh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giáo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chú</a:t>
            </a:r>
            <a:r>
              <a:rPr lang="en-US" sz="2800" smtClean="0">
                <a:solidFill>
                  <a:schemeClr val="accent5">
                    <a:lumMod val="50000"/>
                  </a:schemeClr>
                </a:solidFill>
                <a:ea typeface="Tahoma"/>
                <a:cs typeface="Times New Roman" panose="02020603050405020304" pitchFamily="18" charset="0"/>
              </a:rPr>
              <a:t> ý </a:t>
            </a:r>
            <a:r>
              <a:rPr lang="en-US" sz="2800" err="1" smtClean="0">
                <a:solidFill>
                  <a:schemeClr val="accent5">
                    <a:lumMod val="50000"/>
                  </a:schemeClr>
                </a:solidFill>
                <a:ea typeface="Tahoma"/>
                <a:cs typeface="Times New Roman" panose="02020603050405020304" pitchFamily="18" charset="0"/>
              </a:rPr>
              <a:t>theo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dõi</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giúp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 </a:t>
            </a:r>
            <a:r>
              <a:rPr lang="en-US" sz="2800" err="1" smtClean="0">
                <a:solidFill>
                  <a:schemeClr val="accent5">
                    <a:lumMod val="50000"/>
                  </a:schemeClr>
                </a:solidFill>
                <a:ea typeface="Tahoma"/>
                <a:cs typeface="Times New Roman" panose="02020603050405020304" pitchFamily="18" charset="0"/>
              </a:rPr>
              <a:t>Ưu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đầu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hiện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mẫu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lớp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nhận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xét</a:t>
            </a:r>
            <a:r>
              <a:rPr lang="en-US" sz="2800" smtClean="0">
                <a:solidFill>
                  <a:schemeClr val="accent5">
                    <a:lumMod val="50000"/>
                  </a:schemeClr>
                </a:solidFill>
                <a:ea typeface="Tahoma"/>
                <a:cs typeface="Times New Roman" panose="02020603050405020304" pitchFamily="18" charset="0"/>
              </a:rPr>
              <a:t>.</a:t>
            </a:r>
            <a:endParaRPr lang="en-US" sz="2800">
              <a:solidFill>
                <a:schemeClr val="accent5">
                  <a:lumMod val="50000"/>
                </a:schemeClr>
              </a:solidFill>
              <a:ea typeface="Tahoma"/>
              <a:cs typeface="Times New Roman" panose="02020603050405020304" pitchFamily="18" charset="0"/>
            </a:endParaRPr>
          </a:p>
        </p:txBody>
      </p:sp>
      <p:sp>
        <p:nvSpPr>
          <p:cNvPr id="18" name="Rectangle 17"/>
          <p:cNvSpPr/>
          <p:nvPr/>
        </p:nvSpPr>
        <p:spPr>
          <a:xfrm>
            <a:off x="39907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dirty="0" err="1" smtClean="0">
                <a:solidFill>
                  <a:schemeClr val="accent5">
                    <a:lumMod val="50000"/>
                  </a:schemeClr>
                </a:solidFill>
                <a:latin typeface="Times New Roman" pitchFamily="18" charset="0"/>
                <a:ea typeface="Tahoma"/>
                <a:cs typeface="Times New Roman" pitchFamily="18" charset="0"/>
              </a:rPr>
              <a:t>Quan</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sát</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hình</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lập</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phương</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trên</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màn</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hình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và</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nêu</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số</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mặt</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số</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cạnh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số</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đỉnh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số</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đường</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chéo</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của</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hình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lập</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phương</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đó</a:t>
            </a:r>
            <a:r>
              <a:rPr lang="en-US" sz="2800" dirty="0" smtClean="0">
                <a:solidFill>
                  <a:schemeClr val="accent5">
                    <a:lumMod val="50000"/>
                  </a:schemeClr>
                </a:solidFill>
                <a:latin typeface="Times New Roman" pitchFamily="18" charset="0"/>
                <a:ea typeface="Tahoma"/>
                <a:cs typeface="Times New Roman" pitchFamily="18" charset="0"/>
              </a:rPr>
              <a:t>. </a:t>
            </a:r>
            <a:endParaRPr lang="en-US" sz="2800" dirty="0">
              <a:solidFill>
                <a:schemeClr val="accent5">
                  <a:lumMod val="50000"/>
                </a:schemeClr>
              </a:solidFill>
              <a:latin typeface="Times New Roman" pitchFamily="18" charset="0"/>
              <a:ea typeface="Tahoma"/>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695" y="1452166"/>
            <a:ext cx="2826140" cy="238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67996" y="4254232"/>
            <a:ext cx="6096000"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b="1" i="1" u="sng">
                <a:solidFill>
                  <a:schemeClr val="accent5">
                    <a:lumMod val="50000"/>
                  </a:schemeClr>
                </a:solidFill>
                <a:latin typeface="Times New Roman" pitchFamily="18" charset="0"/>
                <a:ea typeface="Tahoma"/>
                <a:cs typeface="Times New Roman" pitchFamily="18" charset="0"/>
              </a:rPr>
              <a:t>Nhận xét</a:t>
            </a:r>
            <a:r>
              <a:rPr lang="en-US" sz="2800">
                <a:solidFill>
                  <a:schemeClr val="accent5">
                    <a:lumMod val="50000"/>
                  </a:schemeClr>
                </a:solidFill>
                <a:latin typeface="Times New Roman" pitchFamily="18" charset="0"/>
                <a:ea typeface="Tahoma"/>
                <a:cs typeface="Times New Roman" pitchFamily="18" charset="0"/>
              </a:rPr>
              <a:t>: Hình lập phương có 6 mặt, 8 đỉnh, 12 cạnh, 4 đường chéo.</a:t>
            </a:r>
          </a:p>
        </p:txBody>
      </p:sp>
      <p:pic>
        <p:nvPicPr>
          <p:cNvPr id="22" name="!!3">
            <a:extLst>
              <a:ext uri="{FF2B5EF4-FFF2-40B4-BE49-F238E27FC236}">
                <a16:creationId xmlns:a16="http://schemas.microsoft.com/office/drawing/2014/main" id="{83F1A94D-48D5-4D73-BDAA-9118478F5E60}"/>
              </a:ext>
            </a:extLst>
          </p:cNvPr>
          <p:cNvPicPr>
            <a:picLocks noChangeAspect="1"/>
          </p:cNvPicPr>
          <p:nvPr/>
        </p:nvPicPr>
        <p:blipFill>
          <a:blip r:embed="rId6"/>
          <a:stretch>
            <a:fillRect/>
          </a:stretch>
        </p:blipFill>
        <p:spPr>
          <a:xfrm>
            <a:off x="472258" y="4143676"/>
            <a:ext cx="1095738" cy="986165"/>
          </a:xfrm>
          <a:prstGeom prst="rect">
            <a:avLst/>
          </a:prstGeom>
        </p:spPr>
      </p:pic>
    </p:spTree>
    <p:extLst>
      <p:ext uri="{BB962C8B-B14F-4D97-AF65-F5344CB8AC3E}">
        <p14:creationId xmlns:p14="http://schemas.microsoft.com/office/powerpoint/2010/main" val="947815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200637"/>
            <a:ext cx="10148422" cy="584775"/>
          </a:xfrm>
          <a:prstGeom prst="rect">
            <a:avLst/>
          </a:prstGeom>
          <a:noFill/>
        </p:spPr>
        <p:txBody>
          <a:bodyPr wrap="square">
            <a:spAutoFit/>
          </a:bodyPr>
          <a:lstStyle/>
          <a:p>
            <a:r>
              <a:rPr lang="en-US" sz="3200" b="1" smtClean="0">
                <a:solidFill>
                  <a:srgbClr val="0000CC"/>
                </a:solidFill>
                <a:latin typeface="Times New Roman" pitchFamily="18" charset="0"/>
                <a:cs typeface="Times New Roman" pitchFamily="18" charset="0"/>
              </a:rPr>
              <a:t>II. </a:t>
            </a:r>
            <a:r>
              <a:rPr lang="en-US" sz="3200" b="1">
                <a:solidFill>
                  <a:srgbClr val="0000CC"/>
                </a:solidFill>
                <a:latin typeface="Times New Roman" pitchFamily="18" charset="0"/>
                <a:cs typeface="Times New Roman" pitchFamily="18" charset="0"/>
              </a:rPr>
              <a:t>HÌNH </a:t>
            </a:r>
            <a:r>
              <a:rPr lang="en-US" sz="3200" b="1" smtClean="0">
                <a:solidFill>
                  <a:srgbClr val="0000CC"/>
                </a:solidFill>
                <a:latin typeface="Times New Roman" pitchFamily="18" charset="0"/>
                <a:cs typeface="Times New Roman" pitchFamily="18" charset="0"/>
              </a:rPr>
              <a:t>LẬP PHƯƠNG</a:t>
            </a:r>
            <a:endParaRPr lang="en-US" sz="3200" b="1">
              <a:solidFill>
                <a:srgbClr val="0000CC"/>
              </a:solidFill>
              <a:latin typeface="Times New Roman" pitchFamily="18" charset="0"/>
              <a:cs typeface="Times New Roman" pitchFamily="18" charset="0"/>
            </a:endParaRP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i="1" err="1" smtClean="0">
                <a:latin typeface="Times New Roman" pitchFamily="18" charset="0"/>
              </a:rPr>
              <a:t>Hoạt</a:t>
            </a:r>
            <a:r>
              <a:rPr lang="en-US" b="1" i="1" smtClean="0">
                <a:latin typeface="Times New Roman" pitchFamily="18" charset="0"/>
              </a:rPr>
              <a:t> động nhóm </a:t>
            </a:r>
            <a:endParaRPr lang="en-US" b="1" i="1">
              <a:latin typeface="Times New Roman" pitchFamily="18" charset="0"/>
            </a:endParaRPr>
          </a:p>
        </p:txBody>
      </p:sp>
      <p:sp>
        <p:nvSpPr>
          <p:cNvPr id="3" name="Rectangle 2"/>
          <p:cNvSpPr/>
          <p:nvPr/>
        </p:nvSpPr>
        <p:spPr>
          <a:xfrm>
            <a:off x="304357" y="2883098"/>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sp>
        <p:nvSpPr>
          <p:cNvPr id="25" name="Rectangle 24"/>
          <p:cNvSpPr/>
          <p:nvPr/>
        </p:nvSpPr>
        <p:spPr>
          <a:xfrm>
            <a:off x="2360713" y="6990996"/>
            <a:ext cx="8336280" cy="1384995"/>
          </a:xfrm>
          <a:prstGeom prst="rect">
            <a:avLst/>
          </a:prstGeom>
        </p:spPr>
        <p:txBody>
          <a:bodyPr wrap="square">
            <a:spAutoFit/>
          </a:bodyPr>
          <a:lstStyle/>
          <a:p>
            <a:r>
              <a:rPr lang="en-US" sz="2800" b="1" i="1" smtClean="0">
                <a:solidFill>
                  <a:srgbClr val="C00000"/>
                </a:solidFill>
                <a:ea typeface="Tahoma"/>
                <a:cs typeface="Times New Roman" panose="02020603050405020304" pitchFamily="18" charset="0"/>
              </a:rPr>
              <a:t>Note: </a:t>
            </a:r>
            <a:r>
              <a:rPr lang="en-US" sz="2800" err="1" smtClean="0">
                <a:solidFill>
                  <a:schemeClr val="accent5">
                    <a:lumMod val="50000"/>
                  </a:schemeClr>
                </a:solidFill>
                <a:ea typeface="Tahoma"/>
                <a:cs typeface="Times New Roman" panose="02020603050405020304" pitchFamily="18" charset="0"/>
              </a:rPr>
              <a:t>Trong</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quá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trình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học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sinh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giáo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chú</a:t>
            </a:r>
            <a:r>
              <a:rPr lang="en-US" sz="2800" smtClean="0">
                <a:solidFill>
                  <a:schemeClr val="accent5">
                    <a:lumMod val="50000"/>
                  </a:schemeClr>
                </a:solidFill>
                <a:ea typeface="Tahoma"/>
                <a:cs typeface="Times New Roman" panose="02020603050405020304" pitchFamily="18" charset="0"/>
              </a:rPr>
              <a:t> ý </a:t>
            </a:r>
            <a:r>
              <a:rPr lang="en-US" sz="2800" err="1" smtClean="0">
                <a:solidFill>
                  <a:schemeClr val="accent5">
                    <a:lumMod val="50000"/>
                  </a:schemeClr>
                </a:solidFill>
                <a:ea typeface="Tahoma"/>
                <a:cs typeface="Times New Roman" panose="02020603050405020304" pitchFamily="18" charset="0"/>
              </a:rPr>
              <a:t>theo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dõi</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giúp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 </a:t>
            </a:r>
            <a:r>
              <a:rPr lang="en-US" sz="2800" err="1" smtClean="0">
                <a:solidFill>
                  <a:schemeClr val="accent5">
                    <a:lumMod val="50000"/>
                  </a:schemeClr>
                </a:solidFill>
                <a:ea typeface="Tahoma"/>
                <a:cs typeface="Times New Roman" panose="02020603050405020304" pitchFamily="18" charset="0"/>
              </a:rPr>
              <a:t>Ưu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đầu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hiện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mẫu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lớp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nhận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xét</a:t>
            </a:r>
            <a:r>
              <a:rPr lang="en-US" sz="2800" smtClean="0">
                <a:solidFill>
                  <a:schemeClr val="accent5">
                    <a:lumMod val="50000"/>
                  </a:schemeClr>
                </a:solidFill>
                <a:ea typeface="Tahoma"/>
                <a:cs typeface="Times New Roman" panose="02020603050405020304" pitchFamily="18" charset="0"/>
              </a:rPr>
              <a:t>.</a:t>
            </a:r>
            <a:endParaRPr lang="en-US" sz="2800">
              <a:solidFill>
                <a:schemeClr val="accent5">
                  <a:lumMod val="50000"/>
                </a:schemeClr>
              </a:solidFill>
              <a:ea typeface="Tahoma"/>
              <a:cs typeface="Times New Roman" panose="02020603050405020304" pitchFamily="18" charset="0"/>
            </a:endParaRPr>
          </a:p>
        </p:txBody>
      </p:sp>
      <p:sp>
        <p:nvSpPr>
          <p:cNvPr id="18" name="Rectangle 17"/>
          <p:cNvSpPr/>
          <p:nvPr/>
        </p:nvSpPr>
        <p:spPr>
          <a:xfrm>
            <a:off x="39907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678" y="930656"/>
            <a:ext cx="942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3672" y="1750974"/>
            <a:ext cx="6096000" cy="2419124"/>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vi-VN" sz="2800">
                <a:solidFill>
                  <a:schemeClr val="accent5">
                    <a:lumMod val="50000"/>
                  </a:schemeClr>
                </a:solidFill>
                <a:latin typeface="+mj-lt"/>
                <a:ea typeface="Tahoma"/>
                <a:cs typeface="Times New Roman" panose="02020603050405020304" pitchFamily="18" charset="0"/>
              </a:rPr>
              <a:t>- </a:t>
            </a:r>
            <a:r>
              <a:rPr lang="en-US" sz="2800" smtClean="0">
                <a:solidFill>
                  <a:schemeClr val="accent5">
                    <a:lumMod val="50000"/>
                  </a:schemeClr>
                </a:solidFill>
                <a:latin typeface="+mj-lt"/>
                <a:ea typeface="Tahoma"/>
                <a:cs typeface="Times New Roman" panose="02020603050405020304" pitchFamily="18" charset="0"/>
              </a:rPr>
              <a:t>Mỗi nhóm 4 HS  </a:t>
            </a:r>
            <a:r>
              <a:rPr lang="en-US" sz="2800">
                <a:solidFill>
                  <a:schemeClr val="accent5">
                    <a:lumMod val="50000"/>
                  </a:schemeClr>
                </a:solidFill>
                <a:latin typeface="+mj-lt"/>
                <a:ea typeface="Tahoma"/>
                <a:cs typeface="Times New Roman" panose="02020603050405020304" pitchFamily="18" charset="0"/>
              </a:rPr>
              <a:t>quan sát hình lập phương trên màn hình và đọc tên các mặt, các cạnh các đỉnh và các đường chéo của hình lập phương. Đội nào hoàn thành phiếu học tập sớm nhất giành chiến </a:t>
            </a:r>
            <a:r>
              <a:rPr lang="en-US" sz="2800" smtClean="0">
                <a:solidFill>
                  <a:schemeClr val="accent5">
                    <a:lumMod val="50000"/>
                  </a:schemeClr>
                </a:solidFill>
                <a:latin typeface="+mj-lt"/>
                <a:ea typeface="Tahoma"/>
                <a:cs typeface="Times New Roman" panose="02020603050405020304" pitchFamily="18" charset="0"/>
              </a:rPr>
              <a:t>thắng!</a:t>
            </a:r>
            <a:endParaRPr lang="en-US" sz="2800">
              <a:solidFill>
                <a:schemeClr val="accent5">
                  <a:lumMod val="50000"/>
                </a:schemeClr>
              </a:solidFill>
              <a:latin typeface="+mj-lt"/>
              <a:ea typeface="Tahoma"/>
              <a:cs typeface="Times New Roman" panose="02020603050405020304" pitchFamily="18" charset="0"/>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432982"/>
            <a:ext cx="28956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Đồng hồ đếm ngược 3 phút">
            <a:hlinkClick r:id="" action="ppaction://media"/>
            <a:extLst>
              <a:ext uri="{FF2B5EF4-FFF2-40B4-BE49-F238E27FC236}">
                <a16:creationId xmlns:a16="http://schemas.microsoft.com/office/drawing/2014/main" id="{69F5D0DB-E269-49F8-90EA-92CF84D90F6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16710" y="197823"/>
            <a:ext cx="1494156" cy="840463"/>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860833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video>
              <p:cMediaNode vol="80000">
                <p:cTn id="13" fill="hold" display="0">
                  <p:stCondLst>
                    <p:cond delay="indefinite"/>
                  </p:stCondLst>
                </p:cTn>
                <p:tgtEl>
                  <p:spTgt spid="20"/>
                </p:tgtEl>
              </p:cMediaNode>
            </p:video>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smtClean="0">
                <a:solidFill>
                  <a:srgbClr val="0000CC"/>
                </a:solidFill>
                <a:latin typeface="Times New Roman" pitchFamily="18" charset="0"/>
                <a:cs typeface="Times New Roman" pitchFamily="18" charset="0"/>
              </a:rPr>
              <a:t>II. HÌNH LẬP PHƯƠNG</a:t>
            </a:r>
            <a:endParaRPr lang="en-US" sz="3200" b="1">
              <a:solidFill>
                <a:srgbClr val="0000CC"/>
              </a:solidFill>
              <a:latin typeface="Times New Roman" pitchFamily="18" charset="0"/>
              <a:cs typeface="Times New Roman" pitchFamily="18" charset="0"/>
            </a:endParaRP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i="1" err="1" smtClean="0">
                <a:latin typeface="Times New Roman" pitchFamily="18" charset="0"/>
              </a:rPr>
              <a:t>Hoạt</a:t>
            </a:r>
            <a:r>
              <a:rPr lang="en-US" b="1" i="1" smtClean="0">
                <a:latin typeface="Times New Roman" pitchFamily="18" charset="0"/>
              </a:rPr>
              <a:t> động nhóm</a:t>
            </a:r>
            <a:endParaRPr lang="en-US" b="1" i="1">
              <a:latin typeface="Times New Roman" pitchFamily="18" charset="0"/>
            </a:endParaRPr>
          </a:p>
        </p:txBody>
      </p:sp>
      <p:sp>
        <p:nvSpPr>
          <p:cNvPr id="3" name="Rectangle 2"/>
          <p:cNvSpPr/>
          <p:nvPr/>
        </p:nvSpPr>
        <p:spPr>
          <a:xfrm>
            <a:off x="304357" y="2883098"/>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sp>
        <p:nvSpPr>
          <p:cNvPr id="25" name="Rectangle 24"/>
          <p:cNvSpPr/>
          <p:nvPr/>
        </p:nvSpPr>
        <p:spPr>
          <a:xfrm>
            <a:off x="2360713" y="6990996"/>
            <a:ext cx="8336280" cy="1384995"/>
          </a:xfrm>
          <a:prstGeom prst="rect">
            <a:avLst/>
          </a:prstGeom>
        </p:spPr>
        <p:txBody>
          <a:bodyPr wrap="square">
            <a:spAutoFit/>
          </a:bodyPr>
          <a:lstStyle/>
          <a:p>
            <a:r>
              <a:rPr lang="en-US" sz="2800" b="1" i="1" smtClean="0">
                <a:solidFill>
                  <a:srgbClr val="C00000"/>
                </a:solidFill>
                <a:ea typeface="Tahoma"/>
                <a:cs typeface="Times New Roman" panose="02020603050405020304" pitchFamily="18" charset="0"/>
              </a:rPr>
              <a:t>Note: </a:t>
            </a:r>
            <a:r>
              <a:rPr lang="en-US" sz="2800" err="1" smtClean="0">
                <a:solidFill>
                  <a:schemeClr val="accent5">
                    <a:lumMod val="50000"/>
                  </a:schemeClr>
                </a:solidFill>
                <a:ea typeface="Tahoma"/>
                <a:cs typeface="Times New Roman" panose="02020603050405020304" pitchFamily="18" charset="0"/>
              </a:rPr>
              <a:t>Trong</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quá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trình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học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sinh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giáo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chú</a:t>
            </a:r>
            <a:r>
              <a:rPr lang="en-US" sz="2800" smtClean="0">
                <a:solidFill>
                  <a:schemeClr val="accent5">
                    <a:lumMod val="50000"/>
                  </a:schemeClr>
                </a:solidFill>
                <a:ea typeface="Tahoma"/>
                <a:cs typeface="Times New Roman" panose="02020603050405020304" pitchFamily="18" charset="0"/>
              </a:rPr>
              <a:t> ý </a:t>
            </a:r>
            <a:r>
              <a:rPr lang="en-US" sz="2800" err="1" smtClean="0">
                <a:solidFill>
                  <a:schemeClr val="accent5">
                    <a:lumMod val="50000"/>
                  </a:schemeClr>
                </a:solidFill>
                <a:ea typeface="Tahoma"/>
                <a:cs typeface="Times New Roman" panose="02020603050405020304" pitchFamily="18" charset="0"/>
              </a:rPr>
              <a:t>theo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dõi</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giúp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 </a:t>
            </a:r>
            <a:r>
              <a:rPr lang="en-US" sz="2800" err="1" smtClean="0">
                <a:solidFill>
                  <a:schemeClr val="accent5">
                    <a:lumMod val="50000"/>
                  </a:schemeClr>
                </a:solidFill>
                <a:ea typeface="Tahoma"/>
                <a:cs typeface="Times New Roman" panose="02020603050405020304" pitchFamily="18" charset="0"/>
              </a:rPr>
              <a:t>Ưu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đầu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hiện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mẫu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lớp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nhận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xét</a:t>
            </a:r>
            <a:r>
              <a:rPr lang="en-US" sz="2800" smtClean="0">
                <a:solidFill>
                  <a:schemeClr val="accent5">
                    <a:lumMod val="50000"/>
                  </a:schemeClr>
                </a:solidFill>
                <a:ea typeface="Tahoma"/>
                <a:cs typeface="Times New Roman" panose="02020603050405020304" pitchFamily="18" charset="0"/>
              </a:rPr>
              <a:t>.</a:t>
            </a:r>
            <a:endParaRPr lang="en-US" sz="2800">
              <a:solidFill>
                <a:schemeClr val="accent5">
                  <a:lumMod val="50000"/>
                </a:schemeClr>
              </a:solidFill>
              <a:ea typeface="Tahoma"/>
              <a:cs typeface="Times New Roman" panose="02020603050405020304" pitchFamily="18" charset="0"/>
            </a:endParaRPr>
          </a:p>
        </p:txBody>
      </p:sp>
      <p:sp>
        <p:nvSpPr>
          <p:cNvPr id="18" name="Rectangle 17"/>
          <p:cNvSpPr/>
          <p:nvPr/>
        </p:nvSpPr>
        <p:spPr>
          <a:xfrm>
            <a:off x="39907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678" y="930656"/>
            <a:ext cx="942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4371" y="432852"/>
            <a:ext cx="28956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18165" y="2195555"/>
            <a:ext cx="8965581" cy="4351961"/>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Hình</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lập</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phương</a:t>
            </a:r>
            <a:r>
              <a:rPr lang="en-US" sz="2800" dirty="0">
                <a:solidFill>
                  <a:schemeClr val="accent5">
                    <a:lumMod val="50000"/>
                  </a:schemeClr>
                </a:solidFill>
                <a:latin typeface="Times New Roman" pitchFamily="18" charset="0"/>
                <a:ea typeface="Tahoma"/>
                <a:cs typeface="Times New Roman" pitchFamily="18" charset="0"/>
              </a:rPr>
              <a:t> ABCD.A’B’C’D’ </a:t>
            </a:r>
            <a:r>
              <a:rPr lang="en-US" sz="2800" dirty="0" err="1">
                <a:solidFill>
                  <a:schemeClr val="accent5">
                    <a:lumMod val="50000"/>
                  </a:schemeClr>
                </a:solidFill>
                <a:latin typeface="Times New Roman" pitchFamily="18" charset="0"/>
                <a:ea typeface="Tahoma"/>
                <a:cs typeface="Times New Roman" pitchFamily="18" charset="0"/>
              </a:rPr>
              <a:t>có</a:t>
            </a:r>
            <a:r>
              <a:rPr lang="en-US" sz="2800" dirty="0">
                <a:solidFill>
                  <a:schemeClr val="accent5">
                    <a:lumMod val="50000"/>
                  </a:schemeClr>
                </a:solidFill>
                <a:latin typeface="Times New Roman" pitchFamily="18" charset="0"/>
                <a:ea typeface="Tahoma"/>
                <a:cs typeface="Times New Roman" pitchFamily="18" charset="0"/>
              </a:rPr>
              <a:t>: </a:t>
            </a: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Đáy</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dưới</a:t>
            </a:r>
            <a:r>
              <a:rPr lang="en-US" sz="2800" dirty="0">
                <a:solidFill>
                  <a:schemeClr val="accent5">
                    <a:lumMod val="50000"/>
                  </a:schemeClr>
                </a:solidFill>
                <a:latin typeface="Times New Roman" pitchFamily="18" charset="0"/>
                <a:ea typeface="Tahoma"/>
                <a:cs typeface="Times New Roman" pitchFamily="18" charset="0"/>
              </a:rPr>
              <a:t> </a:t>
            </a:r>
            <a:r>
              <a:rPr lang="en-US" sz="2800" dirty="0" smtClean="0">
                <a:solidFill>
                  <a:schemeClr val="accent5">
                    <a:lumMod val="50000"/>
                  </a:schemeClr>
                </a:solidFill>
                <a:latin typeface="Times New Roman" pitchFamily="18" charset="0"/>
                <a:ea typeface="Tahoma"/>
                <a:cs typeface="Times New Roman" pitchFamily="18" charset="0"/>
              </a:rPr>
              <a:t>______, </a:t>
            </a:r>
            <a:r>
              <a:rPr lang="en-US" sz="2800" dirty="0" err="1">
                <a:solidFill>
                  <a:schemeClr val="accent5">
                    <a:lumMod val="50000"/>
                  </a:schemeClr>
                </a:solidFill>
                <a:latin typeface="Times New Roman" pitchFamily="18" charset="0"/>
                <a:ea typeface="Tahoma"/>
                <a:cs typeface="Times New Roman" pitchFamily="18" charset="0"/>
              </a:rPr>
              <a:t>đáy</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trên</a:t>
            </a:r>
            <a:r>
              <a:rPr lang="en-US" sz="2800" dirty="0">
                <a:solidFill>
                  <a:schemeClr val="accent5">
                    <a:lumMod val="50000"/>
                  </a:schemeClr>
                </a:solidFill>
                <a:latin typeface="Times New Roman" pitchFamily="18" charset="0"/>
                <a:ea typeface="Tahoma"/>
                <a:cs typeface="Times New Roman" pitchFamily="18" charset="0"/>
              </a:rPr>
              <a:t> </a:t>
            </a:r>
            <a:r>
              <a:rPr lang="en-US" sz="2800" dirty="0" smtClean="0">
                <a:solidFill>
                  <a:schemeClr val="accent5">
                    <a:lumMod val="50000"/>
                  </a:schemeClr>
                </a:solidFill>
                <a:latin typeface="Times New Roman" pitchFamily="18" charset="0"/>
                <a:ea typeface="Tahoma"/>
                <a:cs typeface="Times New Roman" pitchFamily="18" charset="0"/>
              </a:rPr>
              <a:t>_______;</a:t>
            </a:r>
            <a:endParaRPr lang="en-US" sz="2800" dirty="0">
              <a:solidFill>
                <a:schemeClr val="accent5">
                  <a:lumMod val="50000"/>
                </a:schemeClr>
              </a:solidFill>
              <a:latin typeface="Times New Roman" pitchFamily="18" charset="0"/>
              <a:ea typeface="Tahoma"/>
              <a:cs typeface="Times New Roman" pitchFamily="18" charset="0"/>
            </a:endParaRP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Các</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mặt</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bên</a:t>
            </a:r>
            <a:r>
              <a:rPr lang="en-US" sz="2800" dirty="0">
                <a:solidFill>
                  <a:schemeClr val="accent5">
                    <a:lumMod val="50000"/>
                  </a:schemeClr>
                </a:solidFill>
                <a:latin typeface="Times New Roman" pitchFamily="18" charset="0"/>
                <a:ea typeface="Tahoma"/>
                <a:cs typeface="Times New Roman" pitchFamily="18" charset="0"/>
              </a:rPr>
              <a:t>: </a:t>
            </a:r>
            <a:r>
              <a:rPr lang="en-US" sz="2800" dirty="0" smtClean="0">
                <a:solidFill>
                  <a:schemeClr val="accent5">
                    <a:lumMod val="50000"/>
                  </a:schemeClr>
                </a:solidFill>
                <a:latin typeface="Times New Roman" pitchFamily="18" charset="0"/>
                <a:ea typeface="Tahoma"/>
                <a:cs typeface="Times New Roman" pitchFamily="18" charset="0"/>
              </a:rPr>
              <a:t>_______________________________</a:t>
            </a:r>
          </a:p>
          <a:p>
            <a:pPr>
              <a:lnSpc>
                <a:spcPct val="90000"/>
              </a:lnSpc>
              <a:spcBef>
                <a:spcPts val="1000"/>
              </a:spcBef>
              <a:buFont typeface="Arial" panose="020B0604020202020204" pitchFamily="34" charset="0"/>
              <a:buNone/>
            </a:pPr>
            <a:r>
              <a:rPr lang="en-US" sz="2800" dirty="0" err="1" smtClean="0">
                <a:solidFill>
                  <a:schemeClr val="accent5">
                    <a:lumMod val="50000"/>
                  </a:schemeClr>
                </a:solidFill>
                <a:latin typeface="Times New Roman" pitchFamily="18" charset="0"/>
                <a:ea typeface="Tahoma"/>
                <a:cs typeface="Times New Roman" pitchFamily="18" charset="0"/>
              </a:rPr>
              <a:t>Các</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cạnh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đáy</a:t>
            </a:r>
            <a:r>
              <a:rPr lang="en-US" sz="2800" dirty="0" smtClean="0">
                <a:solidFill>
                  <a:schemeClr val="accent5">
                    <a:lumMod val="50000"/>
                  </a:schemeClr>
                </a:solidFill>
                <a:latin typeface="Times New Roman" pitchFamily="18" charset="0"/>
                <a:ea typeface="Tahoma"/>
                <a:cs typeface="Times New Roman" pitchFamily="18" charset="0"/>
              </a:rPr>
              <a:t> _______________________________</a:t>
            </a:r>
          </a:p>
          <a:p>
            <a:pPr>
              <a:lnSpc>
                <a:spcPct val="90000"/>
              </a:lnSpc>
              <a:spcBef>
                <a:spcPts val="1000"/>
              </a:spcBef>
              <a:buFont typeface="Arial" panose="020B0604020202020204" pitchFamily="34" charset="0"/>
              <a:buNone/>
            </a:pPr>
            <a:r>
              <a:rPr lang="en-US" sz="2800" dirty="0" err="1" smtClean="0">
                <a:solidFill>
                  <a:schemeClr val="accent5">
                    <a:lumMod val="50000"/>
                  </a:schemeClr>
                </a:solidFill>
                <a:latin typeface="Times New Roman" pitchFamily="18" charset="0"/>
                <a:ea typeface="Tahoma"/>
                <a:cs typeface="Times New Roman" pitchFamily="18" charset="0"/>
              </a:rPr>
              <a:t>Các</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cạnh</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bên</a:t>
            </a:r>
            <a:r>
              <a:rPr lang="en-US" sz="2800" dirty="0">
                <a:solidFill>
                  <a:schemeClr val="accent5">
                    <a:lumMod val="50000"/>
                  </a:schemeClr>
                </a:solidFill>
                <a:latin typeface="Times New Roman" pitchFamily="18" charset="0"/>
                <a:ea typeface="Tahoma"/>
                <a:cs typeface="Times New Roman" pitchFamily="18" charset="0"/>
              </a:rPr>
              <a:t>: </a:t>
            </a:r>
            <a:r>
              <a:rPr lang="en-US" sz="2800" dirty="0" smtClean="0">
                <a:solidFill>
                  <a:schemeClr val="accent5">
                    <a:lumMod val="50000"/>
                  </a:schemeClr>
                </a:solidFill>
                <a:latin typeface="Times New Roman" pitchFamily="18" charset="0"/>
                <a:ea typeface="Tahoma"/>
                <a:cs typeface="Times New Roman" pitchFamily="18" charset="0"/>
              </a:rPr>
              <a:t>_______________</a:t>
            </a:r>
            <a:endParaRPr lang="en-US" sz="2800" dirty="0">
              <a:solidFill>
                <a:schemeClr val="accent5">
                  <a:lumMod val="50000"/>
                </a:schemeClr>
              </a:solidFill>
              <a:latin typeface="Times New Roman" pitchFamily="18" charset="0"/>
              <a:ea typeface="Tahoma"/>
              <a:cs typeface="Times New Roman" pitchFamily="18" charset="0"/>
            </a:endParaRP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Các</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đỉnh</a:t>
            </a:r>
            <a:r>
              <a:rPr lang="en-US" sz="2800" dirty="0">
                <a:solidFill>
                  <a:schemeClr val="accent5">
                    <a:lumMod val="50000"/>
                  </a:schemeClr>
                </a:solidFill>
                <a:latin typeface="Times New Roman" pitchFamily="18" charset="0"/>
                <a:ea typeface="Tahoma"/>
                <a:cs typeface="Times New Roman" pitchFamily="18" charset="0"/>
              </a:rPr>
              <a:t> </a:t>
            </a:r>
            <a:r>
              <a:rPr lang="en-US" sz="2800" dirty="0" smtClean="0">
                <a:solidFill>
                  <a:schemeClr val="accent5">
                    <a:lumMod val="50000"/>
                  </a:schemeClr>
                </a:solidFill>
                <a:latin typeface="Times New Roman" pitchFamily="18" charset="0"/>
                <a:ea typeface="Tahoma"/>
                <a:cs typeface="Times New Roman" pitchFamily="18" charset="0"/>
              </a:rPr>
              <a:t>___________________</a:t>
            </a:r>
            <a:endParaRPr lang="en-US" sz="2800" dirty="0">
              <a:solidFill>
                <a:schemeClr val="accent5">
                  <a:lumMod val="50000"/>
                </a:schemeClr>
              </a:solidFill>
              <a:latin typeface="Times New Roman" pitchFamily="18" charset="0"/>
              <a:ea typeface="Tahoma"/>
              <a:cs typeface="Times New Roman" pitchFamily="18" charset="0"/>
            </a:endParaRP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Các</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đường</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chéo</a:t>
            </a:r>
            <a:r>
              <a:rPr lang="en-US" sz="2800" dirty="0" smtClean="0">
                <a:solidFill>
                  <a:schemeClr val="accent5">
                    <a:lumMod val="50000"/>
                  </a:schemeClr>
                </a:solidFill>
                <a:latin typeface="Times New Roman" pitchFamily="18" charset="0"/>
                <a:ea typeface="Tahoma"/>
                <a:cs typeface="Times New Roman" pitchFamily="18" charset="0"/>
              </a:rPr>
              <a:t>:___________________</a:t>
            </a:r>
            <a:endParaRPr lang="en-US" sz="2800" dirty="0">
              <a:solidFill>
                <a:schemeClr val="accent5">
                  <a:lumMod val="50000"/>
                </a:schemeClr>
              </a:solidFill>
              <a:latin typeface="Times New Roman" pitchFamily="18" charset="0"/>
              <a:ea typeface="Tahoma"/>
              <a:cs typeface="Times New Roman" pitchFamily="18" charset="0"/>
            </a:endParaRPr>
          </a:p>
        </p:txBody>
      </p:sp>
      <p:sp>
        <p:nvSpPr>
          <p:cNvPr id="2" name="Rectangle 1"/>
          <p:cNvSpPr/>
          <p:nvPr/>
        </p:nvSpPr>
        <p:spPr>
          <a:xfrm>
            <a:off x="2536999" y="2727381"/>
            <a:ext cx="825867" cy="369332"/>
          </a:xfrm>
          <a:prstGeom prst="rect">
            <a:avLst/>
          </a:prstGeom>
        </p:spPr>
        <p:txBody>
          <a:bodyPr wrap="none">
            <a:spAutoFit/>
          </a:bodyPr>
          <a:lstStyle/>
          <a:p>
            <a:r>
              <a:rPr lang="en-US" dirty="0">
                <a:solidFill>
                  <a:srgbClr val="FF0000"/>
                </a:solidFill>
                <a:latin typeface="Times New Roman" pitchFamily="18" charset="0"/>
                <a:ea typeface="Tahoma"/>
                <a:cs typeface="Times New Roman" pitchFamily="18" charset="0"/>
              </a:rPr>
              <a:t>ABCD</a:t>
            </a:r>
            <a:endParaRPr lang="en-US" dirty="0">
              <a:solidFill>
                <a:srgbClr val="FF0000"/>
              </a:solidFill>
            </a:endParaRPr>
          </a:p>
        </p:txBody>
      </p:sp>
      <p:sp>
        <p:nvSpPr>
          <p:cNvPr id="11" name="Rectangle 10"/>
          <p:cNvSpPr/>
          <p:nvPr/>
        </p:nvSpPr>
        <p:spPr>
          <a:xfrm>
            <a:off x="5102847" y="2729206"/>
            <a:ext cx="1108060" cy="369332"/>
          </a:xfrm>
          <a:prstGeom prst="rect">
            <a:avLst/>
          </a:prstGeom>
        </p:spPr>
        <p:txBody>
          <a:bodyPr wrap="none">
            <a:spAutoFit/>
          </a:bodyPr>
          <a:lstStyle/>
          <a:p>
            <a:r>
              <a:rPr lang="en-US" dirty="0">
                <a:solidFill>
                  <a:srgbClr val="FF0000"/>
                </a:solidFill>
                <a:latin typeface="Times New Roman" pitchFamily="18" charset="0"/>
                <a:ea typeface="Tahoma"/>
                <a:cs typeface="Times New Roman" pitchFamily="18" charset="0"/>
              </a:rPr>
              <a:t>A’B’C’D’</a:t>
            </a:r>
            <a:endParaRPr lang="en-US" dirty="0">
              <a:solidFill>
                <a:srgbClr val="FF0000"/>
              </a:solidFill>
            </a:endParaRPr>
          </a:p>
        </p:txBody>
      </p:sp>
      <p:sp>
        <p:nvSpPr>
          <p:cNvPr id="12" name="Rectangle 11"/>
          <p:cNvSpPr/>
          <p:nvPr/>
        </p:nvSpPr>
        <p:spPr>
          <a:xfrm>
            <a:off x="2983141" y="3299553"/>
            <a:ext cx="3724225" cy="341632"/>
          </a:xfrm>
          <a:prstGeom prst="rect">
            <a:avLst/>
          </a:prstGeom>
        </p:spPr>
        <p:txBody>
          <a:bodyPr wrap="none">
            <a:spAutoFit/>
          </a:bodyPr>
          <a:lstStyle/>
          <a:p>
            <a:pPr>
              <a:lnSpc>
                <a:spcPct val="90000"/>
              </a:lnSpc>
              <a:spcBef>
                <a:spcPts val="1000"/>
              </a:spcBef>
              <a:buFont typeface="Arial" panose="020B0604020202020204" pitchFamily="34" charset="0"/>
              <a:buNone/>
            </a:pPr>
            <a:r>
              <a:rPr lang="en-US" dirty="0">
                <a:solidFill>
                  <a:srgbClr val="FF0000"/>
                </a:solidFill>
                <a:latin typeface="Times New Roman" pitchFamily="18" charset="0"/>
                <a:ea typeface="Tahoma"/>
                <a:cs typeface="Times New Roman" pitchFamily="18" charset="0"/>
              </a:rPr>
              <a:t>AA’B’B, BB’C’C, CC’D’D, DD’A’A;</a:t>
            </a:r>
          </a:p>
        </p:txBody>
      </p:sp>
      <p:sp>
        <p:nvSpPr>
          <p:cNvPr id="13" name="Rectangle 12"/>
          <p:cNvSpPr/>
          <p:nvPr/>
        </p:nvSpPr>
        <p:spPr>
          <a:xfrm>
            <a:off x="3048342" y="3808390"/>
            <a:ext cx="4109010" cy="341632"/>
          </a:xfrm>
          <a:prstGeom prst="rect">
            <a:avLst/>
          </a:prstGeom>
        </p:spPr>
        <p:txBody>
          <a:bodyPr wrap="none">
            <a:spAutoFit/>
          </a:bodyPr>
          <a:lstStyle/>
          <a:p>
            <a:pPr>
              <a:lnSpc>
                <a:spcPct val="90000"/>
              </a:lnSpc>
              <a:spcBef>
                <a:spcPts val="1000"/>
              </a:spcBef>
              <a:buFont typeface="Arial" panose="020B0604020202020204" pitchFamily="34" charset="0"/>
              <a:buNone/>
            </a:pPr>
            <a:r>
              <a:rPr lang="en-US" dirty="0">
                <a:solidFill>
                  <a:srgbClr val="FF0000"/>
                </a:solidFill>
                <a:latin typeface="Times New Roman" pitchFamily="18" charset="0"/>
                <a:ea typeface="Tahoma"/>
                <a:cs typeface="Times New Roman" pitchFamily="18" charset="0"/>
              </a:rPr>
              <a:t>AB, BC, CD, DA, A’B’, B’C’, C’D’, D’A’</a:t>
            </a:r>
          </a:p>
        </p:txBody>
      </p:sp>
      <p:sp>
        <p:nvSpPr>
          <p:cNvPr id="14" name="Rectangle 13"/>
          <p:cNvSpPr/>
          <p:nvPr/>
        </p:nvSpPr>
        <p:spPr>
          <a:xfrm>
            <a:off x="3073422" y="4331050"/>
            <a:ext cx="2084801" cy="341632"/>
          </a:xfrm>
          <a:prstGeom prst="rect">
            <a:avLst/>
          </a:prstGeom>
        </p:spPr>
        <p:txBody>
          <a:bodyPr wrap="none">
            <a:spAutoFit/>
          </a:bodyPr>
          <a:lstStyle/>
          <a:p>
            <a:pPr>
              <a:lnSpc>
                <a:spcPct val="90000"/>
              </a:lnSpc>
              <a:spcBef>
                <a:spcPts val="1000"/>
              </a:spcBef>
              <a:buFont typeface="Arial" panose="020B0604020202020204" pitchFamily="34" charset="0"/>
              <a:buNone/>
            </a:pPr>
            <a:r>
              <a:rPr lang="en-US" dirty="0">
                <a:solidFill>
                  <a:srgbClr val="FF0000"/>
                </a:solidFill>
                <a:latin typeface="Times New Roman" pitchFamily="18" charset="0"/>
                <a:ea typeface="Tahoma"/>
                <a:cs typeface="Times New Roman" pitchFamily="18" charset="0"/>
              </a:rPr>
              <a:t>AA’, BB’, CC’ DD’;</a:t>
            </a:r>
            <a:endParaRPr lang="en-US" dirty="0">
              <a:solidFill>
                <a:srgbClr val="FF0000"/>
              </a:solidFill>
              <a:latin typeface="Times New Roman" pitchFamily="18" charset="0"/>
              <a:ea typeface="Tahoma"/>
              <a:cs typeface="Times New Roman" pitchFamily="18" charset="0"/>
            </a:endParaRPr>
          </a:p>
        </p:txBody>
      </p:sp>
      <p:sp>
        <p:nvSpPr>
          <p:cNvPr id="16" name="Rectangle 15"/>
          <p:cNvSpPr/>
          <p:nvPr/>
        </p:nvSpPr>
        <p:spPr>
          <a:xfrm>
            <a:off x="2401374" y="4836321"/>
            <a:ext cx="2666243" cy="341632"/>
          </a:xfrm>
          <a:prstGeom prst="rect">
            <a:avLst/>
          </a:prstGeom>
        </p:spPr>
        <p:txBody>
          <a:bodyPr wrap="none">
            <a:spAutoFit/>
          </a:bodyPr>
          <a:lstStyle/>
          <a:p>
            <a:pPr>
              <a:lnSpc>
                <a:spcPct val="90000"/>
              </a:lnSpc>
              <a:spcBef>
                <a:spcPts val="1000"/>
              </a:spcBef>
              <a:buFont typeface="Arial" panose="020B0604020202020204" pitchFamily="34" charset="0"/>
              <a:buNone/>
            </a:pPr>
            <a:r>
              <a:rPr lang="en-US" dirty="0">
                <a:solidFill>
                  <a:srgbClr val="FF0000"/>
                </a:solidFill>
                <a:latin typeface="Times New Roman" pitchFamily="18" charset="0"/>
                <a:ea typeface="Tahoma"/>
                <a:cs typeface="Times New Roman" pitchFamily="18" charset="0"/>
              </a:rPr>
              <a:t>A, B, C, D, A’, B’, C’, D’; </a:t>
            </a:r>
            <a:endParaRPr lang="en-US" dirty="0">
              <a:solidFill>
                <a:srgbClr val="FF0000"/>
              </a:solidFill>
              <a:latin typeface="Times New Roman" pitchFamily="18" charset="0"/>
              <a:ea typeface="Tahoma"/>
              <a:cs typeface="Times New Roman" pitchFamily="18" charset="0"/>
            </a:endParaRPr>
          </a:p>
        </p:txBody>
      </p:sp>
      <p:sp>
        <p:nvSpPr>
          <p:cNvPr id="17" name="Rectangle 16"/>
          <p:cNvSpPr/>
          <p:nvPr/>
        </p:nvSpPr>
        <p:spPr>
          <a:xfrm>
            <a:off x="3467101" y="5378049"/>
            <a:ext cx="2153218" cy="341632"/>
          </a:xfrm>
          <a:prstGeom prst="rect">
            <a:avLst/>
          </a:prstGeom>
        </p:spPr>
        <p:txBody>
          <a:bodyPr wrap="none">
            <a:spAutoFit/>
          </a:bodyPr>
          <a:lstStyle/>
          <a:p>
            <a:pPr>
              <a:lnSpc>
                <a:spcPct val="90000"/>
              </a:lnSpc>
              <a:spcBef>
                <a:spcPts val="1000"/>
              </a:spcBef>
              <a:buFont typeface="Arial" panose="020B0604020202020204" pitchFamily="34" charset="0"/>
              <a:buNone/>
            </a:pPr>
            <a:r>
              <a:rPr lang="en-US" dirty="0">
                <a:solidFill>
                  <a:srgbClr val="FF0000"/>
                </a:solidFill>
                <a:latin typeface="Times New Roman" pitchFamily="18" charset="0"/>
                <a:ea typeface="Tahoma"/>
                <a:cs typeface="Times New Roman" pitchFamily="18" charset="0"/>
              </a:rPr>
              <a:t>A’C, B’D, C’A, D’B.</a:t>
            </a:r>
            <a:endParaRPr lang="en-US" dirty="0">
              <a:solidFill>
                <a:srgbClr val="FF0000"/>
              </a:solidFill>
              <a:latin typeface="Times New Roman" pitchFamily="18" charset="0"/>
              <a:ea typeface="Tahoma"/>
              <a:cs typeface="Times New Roman" pitchFamily="18" charset="0"/>
            </a:endParaRPr>
          </a:p>
        </p:txBody>
      </p:sp>
    </p:spTree>
    <p:extLst>
      <p:ext uri="{BB962C8B-B14F-4D97-AF65-F5344CB8AC3E}">
        <p14:creationId xmlns:p14="http://schemas.microsoft.com/office/powerpoint/2010/main" val="4229877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1" grpId="0"/>
      <p:bldP spid="12" grpId="0"/>
      <p:bldP spid="13" grpId="0"/>
      <p:bldP spid="14"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smtClean="0">
                <a:solidFill>
                  <a:srgbClr val="0000CC"/>
                </a:solidFill>
                <a:latin typeface="Times New Roman" pitchFamily="18" charset="0"/>
                <a:cs typeface="Times New Roman" pitchFamily="18" charset="0"/>
              </a:rPr>
              <a:t>II. </a:t>
            </a:r>
            <a:r>
              <a:rPr lang="en-US" sz="3200" b="1">
                <a:solidFill>
                  <a:srgbClr val="0000CC"/>
                </a:solidFill>
                <a:latin typeface="Times New Roman" pitchFamily="18" charset="0"/>
                <a:cs typeface="Times New Roman" pitchFamily="18" charset="0"/>
              </a:rPr>
              <a:t>HÌNH </a:t>
            </a:r>
            <a:r>
              <a:rPr lang="en-US" sz="3200" b="1" smtClean="0">
                <a:solidFill>
                  <a:srgbClr val="0000CC"/>
                </a:solidFill>
                <a:latin typeface="Times New Roman" pitchFamily="18" charset="0"/>
                <a:cs typeface="Times New Roman" pitchFamily="18" charset="0"/>
              </a:rPr>
              <a:t>LẬP PHƯƠNG</a:t>
            </a:r>
            <a:endParaRPr lang="en-US" sz="3200" b="1">
              <a:solidFill>
                <a:srgbClr val="0000CC"/>
              </a:solidFill>
              <a:latin typeface="Times New Roman" pitchFamily="18" charset="0"/>
              <a:cs typeface="Times New Roman" pitchFamily="18" charset="0"/>
            </a:endParaRP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i="1" dirty="0" err="1" smtClean="0">
                <a:latin typeface="Times New Roman" pitchFamily="18" charset="0"/>
              </a:rPr>
              <a:t>Hoạt</a:t>
            </a:r>
            <a:r>
              <a:rPr lang="en-US" b="1" i="1" dirty="0" smtClean="0">
                <a:latin typeface="Times New Roman" pitchFamily="18" charset="0"/>
              </a:rPr>
              <a:t> </a:t>
            </a:r>
            <a:r>
              <a:rPr lang="en-US" b="1" i="1" dirty="0" err="1" smtClean="0">
                <a:latin typeface="Times New Roman" pitchFamily="18" charset="0"/>
              </a:rPr>
              <a:t>động</a:t>
            </a:r>
            <a:r>
              <a:rPr lang="en-US" b="1" i="1" dirty="0" smtClean="0">
                <a:latin typeface="Times New Roman" pitchFamily="18" charset="0"/>
              </a:rPr>
              <a:t> </a:t>
            </a:r>
            <a:r>
              <a:rPr lang="en-US" b="1" i="1" dirty="0" err="1" smtClean="0">
                <a:latin typeface="Times New Roman" pitchFamily="18" charset="0"/>
              </a:rPr>
              <a:t>cá</a:t>
            </a:r>
            <a:r>
              <a:rPr lang="en-US" b="1" i="1" dirty="0" smtClean="0">
                <a:latin typeface="Times New Roman" pitchFamily="18" charset="0"/>
              </a:rPr>
              <a:t> </a:t>
            </a:r>
            <a:r>
              <a:rPr lang="en-US" b="1" i="1" dirty="0" err="1" smtClean="0">
                <a:latin typeface="Times New Roman" pitchFamily="18" charset="0"/>
              </a:rPr>
              <a:t>nhân</a:t>
            </a:r>
            <a:endParaRPr lang="en-US" b="1" i="1" dirty="0">
              <a:latin typeface="Times New Roman" pitchFamily="18" charset="0"/>
            </a:endParaRPr>
          </a:p>
        </p:txBody>
      </p:sp>
      <p:sp>
        <p:nvSpPr>
          <p:cNvPr id="3" name="Rectangle 2"/>
          <p:cNvSpPr/>
          <p:nvPr/>
        </p:nvSpPr>
        <p:spPr>
          <a:xfrm>
            <a:off x="304357" y="2883098"/>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sp>
        <p:nvSpPr>
          <p:cNvPr id="25" name="Rectangle 24"/>
          <p:cNvSpPr/>
          <p:nvPr/>
        </p:nvSpPr>
        <p:spPr>
          <a:xfrm>
            <a:off x="2360713" y="6990996"/>
            <a:ext cx="8336280" cy="1384995"/>
          </a:xfrm>
          <a:prstGeom prst="rect">
            <a:avLst/>
          </a:prstGeom>
        </p:spPr>
        <p:txBody>
          <a:bodyPr wrap="square">
            <a:spAutoFit/>
          </a:bodyPr>
          <a:lstStyle/>
          <a:p>
            <a:r>
              <a:rPr lang="en-US" sz="2800" b="1" i="1" smtClean="0">
                <a:solidFill>
                  <a:srgbClr val="C00000"/>
                </a:solidFill>
                <a:ea typeface="Tahoma"/>
                <a:cs typeface="Times New Roman" panose="02020603050405020304" pitchFamily="18" charset="0"/>
              </a:rPr>
              <a:t>Note: </a:t>
            </a:r>
            <a:r>
              <a:rPr lang="en-US" sz="2800" err="1" smtClean="0">
                <a:solidFill>
                  <a:schemeClr val="accent5">
                    <a:lumMod val="50000"/>
                  </a:schemeClr>
                </a:solidFill>
                <a:ea typeface="Tahoma"/>
                <a:cs typeface="Times New Roman" panose="02020603050405020304" pitchFamily="18" charset="0"/>
              </a:rPr>
              <a:t>Trong</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quá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trình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học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sinh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giáo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chú</a:t>
            </a:r>
            <a:r>
              <a:rPr lang="en-US" sz="2800" smtClean="0">
                <a:solidFill>
                  <a:schemeClr val="accent5">
                    <a:lumMod val="50000"/>
                  </a:schemeClr>
                </a:solidFill>
                <a:ea typeface="Tahoma"/>
                <a:cs typeface="Times New Roman" panose="02020603050405020304" pitchFamily="18" charset="0"/>
              </a:rPr>
              <a:t> ý </a:t>
            </a:r>
            <a:r>
              <a:rPr lang="en-US" sz="2800" err="1" smtClean="0">
                <a:solidFill>
                  <a:schemeClr val="accent5">
                    <a:lumMod val="50000"/>
                  </a:schemeClr>
                </a:solidFill>
                <a:ea typeface="Tahoma"/>
                <a:cs typeface="Times New Roman" panose="02020603050405020304" pitchFamily="18" charset="0"/>
              </a:rPr>
              <a:t>theo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dõi</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giúp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 </a:t>
            </a:r>
            <a:r>
              <a:rPr lang="en-US" sz="2800" err="1" smtClean="0">
                <a:solidFill>
                  <a:schemeClr val="accent5">
                    <a:lumMod val="50000"/>
                  </a:schemeClr>
                </a:solidFill>
                <a:ea typeface="Tahoma"/>
                <a:cs typeface="Times New Roman" panose="02020603050405020304" pitchFamily="18" charset="0"/>
              </a:rPr>
              <a:t>Ưu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đầu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hiện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mẫu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lớp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nhận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xét</a:t>
            </a:r>
            <a:r>
              <a:rPr lang="en-US" sz="2800" smtClean="0">
                <a:solidFill>
                  <a:schemeClr val="accent5">
                    <a:lumMod val="50000"/>
                  </a:schemeClr>
                </a:solidFill>
                <a:ea typeface="Tahoma"/>
                <a:cs typeface="Times New Roman" panose="02020603050405020304" pitchFamily="18" charset="0"/>
              </a:rPr>
              <a:t>.</a:t>
            </a:r>
            <a:endParaRPr lang="en-US" sz="2800">
              <a:solidFill>
                <a:schemeClr val="accent5">
                  <a:lumMod val="50000"/>
                </a:schemeClr>
              </a:solidFill>
              <a:ea typeface="Tahoma"/>
              <a:cs typeface="Times New Roman" panose="02020603050405020304" pitchFamily="18" charset="0"/>
            </a:endParaRPr>
          </a:p>
        </p:txBody>
      </p:sp>
      <p:sp>
        <p:nvSpPr>
          <p:cNvPr id="18" name="Rectangle 17"/>
          <p:cNvSpPr/>
          <p:nvPr/>
        </p:nvSpPr>
        <p:spPr>
          <a:xfrm>
            <a:off x="39907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sp>
        <p:nvSpPr>
          <p:cNvPr id="9" name="Rectangle 8"/>
          <p:cNvSpPr/>
          <p:nvPr/>
        </p:nvSpPr>
        <p:spPr>
          <a:xfrm>
            <a:off x="480032" y="1794516"/>
            <a:ext cx="6748082" cy="4351961"/>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dirty="0" err="1" smtClean="0">
                <a:solidFill>
                  <a:schemeClr val="accent5">
                    <a:lumMod val="50000"/>
                  </a:schemeClr>
                </a:solidFill>
                <a:latin typeface="Times New Roman" pitchFamily="18" charset="0"/>
                <a:ea typeface="Tahoma"/>
                <a:cs typeface="Times New Roman" pitchFamily="18" charset="0"/>
              </a:rPr>
              <a:t>Quan</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sát</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hình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lập</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phương</a:t>
            </a:r>
            <a:r>
              <a:rPr lang="en-US" sz="2800" dirty="0" smtClean="0">
                <a:solidFill>
                  <a:schemeClr val="accent5">
                    <a:lumMod val="50000"/>
                  </a:schemeClr>
                </a:solidFill>
                <a:latin typeface="Times New Roman" pitchFamily="18" charset="0"/>
                <a:ea typeface="Tahoma"/>
                <a:cs typeface="Times New Roman" pitchFamily="18" charset="0"/>
              </a:rPr>
              <a:t> ABCD.A’B’C’D’  </a:t>
            </a:r>
            <a:r>
              <a:rPr lang="en-US" sz="2800" dirty="0" err="1" smtClean="0">
                <a:solidFill>
                  <a:schemeClr val="accent5">
                    <a:lumMod val="50000"/>
                  </a:schemeClr>
                </a:solidFill>
                <a:latin typeface="Times New Roman" pitchFamily="18" charset="0"/>
                <a:ea typeface="Tahoma"/>
                <a:cs typeface="Times New Roman" pitchFamily="18" charset="0"/>
              </a:rPr>
              <a:t>và</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trả</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lời</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câu</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hỏi</a:t>
            </a:r>
            <a:r>
              <a:rPr lang="en-US" sz="2800" dirty="0" smtClean="0">
                <a:solidFill>
                  <a:schemeClr val="accent5">
                    <a:lumMod val="50000"/>
                  </a:schemeClr>
                </a:solidFill>
                <a:latin typeface="Times New Roman" pitchFamily="18" charset="0"/>
                <a:ea typeface="Tahoma"/>
                <a:cs typeface="Times New Roman" pitchFamily="18" charset="0"/>
              </a:rPr>
              <a:t>: </a:t>
            </a:r>
          </a:p>
          <a:p>
            <a:pPr marL="514350" indent="-514350">
              <a:lnSpc>
                <a:spcPct val="90000"/>
              </a:lnSpc>
              <a:spcBef>
                <a:spcPts val="1000"/>
              </a:spcBef>
              <a:buFont typeface="Arial" panose="020B0604020202020204" pitchFamily="34" charset="0"/>
              <a:buAutoNum type="alphaLcParenR"/>
            </a:pPr>
            <a:r>
              <a:rPr lang="en-US" sz="2800" dirty="0" err="1" smtClean="0">
                <a:solidFill>
                  <a:schemeClr val="accent5">
                    <a:lumMod val="50000"/>
                  </a:schemeClr>
                </a:solidFill>
                <a:latin typeface="Times New Roman" pitchFamily="18" charset="0"/>
                <a:ea typeface="Tahoma"/>
                <a:cs typeface="Times New Roman" pitchFamily="18" charset="0"/>
              </a:rPr>
              <a:t>Mặt</a:t>
            </a:r>
            <a:r>
              <a:rPr lang="en-US" sz="2800" dirty="0" smtClean="0">
                <a:solidFill>
                  <a:schemeClr val="accent5">
                    <a:lumMod val="50000"/>
                  </a:schemeClr>
                </a:solidFill>
                <a:latin typeface="Times New Roman" pitchFamily="18" charset="0"/>
                <a:ea typeface="Tahoma"/>
                <a:cs typeface="Times New Roman" pitchFamily="18" charset="0"/>
              </a:rPr>
              <a:t> AA’D’D </a:t>
            </a:r>
            <a:r>
              <a:rPr lang="en-US" sz="2800" dirty="0" err="1" smtClean="0">
                <a:solidFill>
                  <a:schemeClr val="accent5">
                    <a:lumMod val="50000"/>
                  </a:schemeClr>
                </a:solidFill>
                <a:latin typeface="Times New Roman" pitchFamily="18" charset="0"/>
                <a:ea typeface="Tahoma"/>
                <a:cs typeface="Times New Roman" pitchFamily="18" charset="0"/>
              </a:rPr>
              <a:t>là</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hình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gì</a:t>
            </a:r>
            <a:r>
              <a:rPr lang="en-US" sz="2800" dirty="0" smtClean="0">
                <a:solidFill>
                  <a:schemeClr val="accent5">
                    <a:lumMod val="50000"/>
                  </a:schemeClr>
                </a:solidFill>
                <a:latin typeface="Times New Roman" pitchFamily="18" charset="0"/>
                <a:ea typeface="Tahoma"/>
                <a:cs typeface="Times New Roman" pitchFamily="18" charset="0"/>
              </a:rPr>
              <a:t>?</a:t>
            </a:r>
          </a:p>
          <a:p>
            <a:pPr marL="514350" indent="-514350">
              <a:lnSpc>
                <a:spcPct val="90000"/>
              </a:lnSpc>
              <a:spcBef>
                <a:spcPts val="1000"/>
              </a:spcBef>
              <a:buFont typeface="Arial" panose="020B0604020202020204" pitchFamily="34" charset="0"/>
              <a:buAutoNum type="alphaLcParenR"/>
            </a:pPr>
            <a:r>
              <a:rPr lang="en-US" sz="2800" dirty="0" smtClean="0">
                <a:solidFill>
                  <a:schemeClr val="accent5">
                    <a:lumMod val="50000"/>
                  </a:schemeClr>
                </a:solidFill>
                <a:latin typeface="Times New Roman" pitchFamily="18" charset="0"/>
                <a:ea typeface="Tahoma"/>
                <a:cs typeface="Times New Roman" pitchFamily="18" charset="0"/>
              </a:rPr>
              <a:t>So </a:t>
            </a:r>
            <a:r>
              <a:rPr lang="en-US" sz="2800" dirty="0" err="1" smtClean="0">
                <a:solidFill>
                  <a:schemeClr val="accent5">
                    <a:lumMod val="50000"/>
                  </a:schemeClr>
                </a:solidFill>
                <a:latin typeface="Times New Roman" pitchFamily="18" charset="0"/>
                <a:ea typeface="Tahoma"/>
                <a:cs typeface="Times New Roman" pitchFamily="18" charset="0"/>
              </a:rPr>
              <a:t>sánh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độ</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dài</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các</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cạnh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hình</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lập</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phương</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smtClean="0">
                <a:solidFill>
                  <a:schemeClr val="accent5">
                    <a:lumMod val="50000"/>
                  </a:schemeClr>
                </a:solidFill>
                <a:latin typeface="Times New Roman" pitchFamily="18" charset="0"/>
                <a:ea typeface="Tahoma"/>
                <a:cs typeface="Times New Roman" pitchFamily="18" charset="0"/>
              </a:rPr>
              <a:t>đó</a:t>
            </a:r>
            <a:r>
              <a:rPr lang="en-US" sz="2800" dirty="0" smtClean="0">
                <a:solidFill>
                  <a:schemeClr val="accent5">
                    <a:lumMod val="50000"/>
                  </a:schemeClr>
                </a:solidFill>
                <a:latin typeface="Times New Roman" pitchFamily="18" charset="0"/>
                <a:ea typeface="Tahoma"/>
                <a:cs typeface="Times New Roman" pitchFamily="18" charset="0"/>
              </a:rPr>
              <a:t>.</a:t>
            </a:r>
            <a:endParaRPr lang="en-US" sz="2800" dirty="0">
              <a:solidFill>
                <a:schemeClr val="accent5">
                  <a:lumMod val="50000"/>
                </a:schemeClr>
              </a:solidFill>
              <a:latin typeface="Times New Roman" pitchFamily="18" charset="0"/>
              <a:ea typeface="Tahoma"/>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672" y="225623"/>
            <a:ext cx="3997321" cy="366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7196" y="945436"/>
            <a:ext cx="914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3">
            <a:extLst>
              <a:ext uri="{FF2B5EF4-FFF2-40B4-BE49-F238E27FC236}">
                <a16:creationId xmlns:a16="http://schemas.microsoft.com/office/drawing/2014/main" id="{83F1A94D-48D5-4D73-BDAA-9118478F5E60}"/>
              </a:ext>
            </a:extLst>
          </p:cNvPr>
          <p:cNvPicPr>
            <a:picLocks noChangeAspect="1"/>
          </p:cNvPicPr>
          <p:nvPr/>
        </p:nvPicPr>
        <p:blipFill>
          <a:blip r:embed="rId6"/>
          <a:stretch>
            <a:fillRect/>
          </a:stretch>
        </p:blipFill>
        <p:spPr>
          <a:xfrm>
            <a:off x="472258" y="4143676"/>
            <a:ext cx="1095738" cy="986165"/>
          </a:xfrm>
          <a:prstGeom prst="rect">
            <a:avLst/>
          </a:prstGeom>
        </p:spPr>
      </p:pic>
    </p:spTree>
    <p:extLst>
      <p:ext uri="{BB962C8B-B14F-4D97-AF65-F5344CB8AC3E}">
        <p14:creationId xmlns:p14="http://schemas.microsoft.com/office/powerpoint/2010/main" val="3286834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853" y="291757"/>
            <a:ext cx="5094479" cy="467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3">
            <a:extLst>
              <a:ext uri="{FF2B5EF4-FFF2-40B4-BE49-F238E27FC236}">
                <a16:creationId xmlns:a16="http://schemas.microsoft.com/office/drawing/2014/main" id="{83F1A94D-48D5-4D73-BDAA-9118478F5E60}"/>
              </a:ext>
            </a:extLst>
          </p:cNvPr>
          <p:cNvPicPr>
            <a:picLocks noChangeAspect="1"/>
          </p:cNvPicPr>
          <p:nvPr/>
        </p:nvPicPr>
        <p:blipFill>
          <a:blip r:embed="rId4"/>
          <a:stretch>
            <a:fillRect/>
          </a:stretch>
        </p:blipFill>
        <p:spPr>
          <a:xfrm>
            <a:off x="106636" y="2557030"/>
            <a:ext cx="1642155" cy="147794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smtClean="0">
                <a:solidFill>
                  <a:srgbClr val="0000CC"/>
                </a:solidFill>
                <a:latin typeface="Times New Roman" pitchFamily="18" charset="0"/>
                <a:cs typeface="Times New Roman" pitchFamily="18" charset="0"/>
              </a:rPr>
              <a:t>II. </a:t>
            </a:r>
            <a:r>
              <a:rPr lang="en-US" sz="3200" b="1">
                <a:solidFill>
                  <a:srgbClr val="0000CC"/>
                </a:solidFill>
                <a:latin typeface="Times New Roman" pitchFamily="18" charset="0"/>
                <a:cs typeface="Times New Roman" pitchFamily="18" charset="0"/>
              </a:rPr>
              <a:t>HÌNH </a:t>
            </a:r>
            <a:r>
              <a:rPr lang="en-US" sz="3200" b="1" smtClean="0">
                <a:solidFill>
                  <a:srgbClr val="0000CC"/>
                </a:solidFill>
                <a:latin typeface="Times New Roman" pitchFamily="18" charset="0"/>
                <a:cs typeface="Times New Roman" pitchFamily="18" charset="0"/>
              </a:rPr>
              <a:t>LẬP PHƯƠNG</a:t>
            </a:r>
            <a:endParaRPr lang="en-US" sz="3200" b="1">
              <a:solidFill>
                <a:srgbClr val="0000CC"/>
              </a:solidFill>
              <a:latin typeface="Times New Roman" pitchFamily="18" charset="0"/>
              <a:cs typeface="Times New Roman" pitchFamily="18" charset="0"/>
            </a:endParaRPr>
          </a:p>
        </p:txBody>
      </p:sp>
      <p:sp>
        <p:nvSpPr>
          <p:cNvPr id="3" name="Rectangle 2"/>
          <p:cNvSpPr/>
          <p:nvPr/>
        </p:nvSpPr>
        <p:spPr>
          <a:xfrm>
            <a:off x="304357" y="2883098"/>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sp>
        <p:nvSpPr>
          <p:cNvPr id="25" name="Rectangle 24"/>
          <p:cNvSpPr/>
          <p:nvPr/>
        </p:nvSpPr>
        <p:spPr>
          <a:xfrm>
            <a:off x="2360713" y="6990996"/>
            <a:ext cx="8336280" cy="1384995"/>
          </a:xfrm>
          <a:prstGeom prst="rect">
            <a:avLst/>
          </a:prstGeom>
        </p:spPr>
        <p:txBody>
          <a:bodyPr wrap="square">
            <a:spAutoFit/>
          </a:bodyPr>
          <a:lstStyle/>
          <a:p>
            <a:r>
              <a:rPr lang="en-US" sz="2800" b="1" i="1" smtClean="0">
                <a:solidFill>
                  <a:srgbClr val="C00000"/>
                </a:solidFill>
                <a:ea typeface="Tahoma"/>
                <a:cs typeface="Times New Roman" panose="02020603050405020304" pitchFamily="18" charset="0"/>
              </a:rPr>
              <a:t>Note: </a:t>
            </a:r>
            <a:r>
              <a:rPr lang="en-US" sz="2800" err="1" smtClean="0">
                <a:solidFill>
                  <a:schemeClr val="accent5">
                    <a:lumMod val="50000"/>
                  </a:schemeClr>
                </a:solidFill>
                <a:ea typeface="Tahoma"/>
                <a:cs typeface="Times New Roman" panose="02020603050405020304" pitchFamily="18" charset="0"/>
              </a:rPr>
              <a:t>Trong</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quá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trình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học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sinh</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giáo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chú</a:t>
            </a:r>
            <a:r>
              <a:rPr lang="en-US" sz="2800" smtClean="0">
                <a:solidFill>
                  <a:schemeClr val="accent5">
                    <a:lumMod val="50000"/>
                  </a:schemeClr>
                </a:solidFill>
                <a:ea typeface="Tahoma"/>
                <a:cs typeface="Times New Roman" panose="02020603050405020304" pitchFamily="18" charset="0"/>
              </a:rPr>
              <a:t> ý </a:t>
            </a:r>
            <a:r>
              <a:rPr lang="en-US" sz="2800" err="1" smtClean="0">
                <a:solidFill>
                  <a:schemeClr val="accent5">
                    <a:lumMod val="50000"/>
                  </a:schemeClr>
                </a:solidFill>
                <a:ea typeface="Tahoma"/>
                <a:cs typeface="Times New Roman" panose="02020603050405020304" pitchFamily="18" charset="0"/>
              </a:rPr>
              <a:t>theo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dõi</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giúp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đỡ</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 </a:t>
            </a:r>
            <a:r>
              <a:rPr lang="en-US" sz="2800" err="1" smtClean="0">
                <a:solidFill>
                  <a:schemeClr val="accent5">
                    <a:lumMod val="50000"/>
                  </a:schemeClr>
                </a:solidFill>
                <a:ea typeface="Tahoma"/>
                <a:cs typeface="Times New Roman" panose="02020603050405020304" pitchFamily="18" charset="0"/>
              </a:rPr>
              <a:t>Ưu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đầu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tiên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thực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hiện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mẫu</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lớp</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và</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cho</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các</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nhóm</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nhận</a:t>
            </a:r>
            <a:r>
              <a:rPr lang="en-US" sz="2800" smtClean="0">
                <a:solidFill>
                  <a:schemeClr val="accent5">
                    <a:lumMod val="50000"/>
                  </a:schemeClr>
                </a:solidFill>
                <a:ea typeface="Tahoma"/>
                <a:cs typeface="Times New Roman" panose="02020603050405020304" pitchFamily="18" charset="0"/>
              </a:rPr>
              <a:t> </a:t>
            </a:r>
            <a:r>
              <a:rPr lang="en-US" sz="2800" err="1" smtClean="0">
                <a:solidFill>
                  <a:schemeClr val="accent5">
                    <a:lumMod val="50000"/>
                  </a:schemeClr>
                </a:solidFill>
                <a:ea typeface="Tahoma"/>
                <a:cs typeface="Times New Roman" panose="02020603050405020304" pitchFamily="18" charset="0"/>
              </a:rPr>
              <a:t>xét</a:t>
            </a:r>
            <a:r>
              <a:rPr lang="en-US" sz="2800" smtClean="0">
                <a:solidFill>
                  <a:schemeClr val="accent5">
                    <a:lumMod val="50000"/>
                  </a:schemeClr>
                </a:solidFill>
                <a:ea typeface="Tahoma"/>
                <a:cs typeface="Times New Roman" panose="02020603050405020304" pitchFamily="18" charset="0"/>
              </a:rPr>
              <a:t>.</a:t>
            </a:r>
            <a:endParaRPr lang="en-US" sz="2800">
              <a:solidFill>
                <a:schemeClr val="accent5">
                  <a:lumMod val="50000"/>
                </a:schemeClr>
              </a:solidFill>
              <a:ea typeface="Tahoma"/>
              <a:cs typeface="Times New Roman" panose="02020603050405020304" pitchFamily="18" charset="0"/>
            </a:endParaRPr>
          </a:p>
        </p:txBody>
      </p:sp>
      <p:sp>
        <p:nvSpPr>
          <p:cNvPr id="18" name="Rectangle 17"/>
          <p:cNvSpPr/>
          <p:nvPr/>
        </p:nvSpPr>
        <p:spPr>
          <a:xfrm>
            <a:off x="39907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endParaRPr lang="en-US" sz="2800">
              <a:solidFill>
                <a:schemeClr val="accent5">
                  <a:lumMod val="50000"/>
                </a:schemeClr>
              </a:solidFill>
              <a:ea typeface="Tahoma"/>
              <a:cs typeface="Times New Roman" panose="02020603050405020304" pitchFamily="18" charset="0"/>
            </a:endParaRPr>
          </a:p>
        </p:txBody>
      </p:sp>
      <p:sp>
        <p:nvSpPr>
          <p:cNvPr id="9" name="Rectangle 8"/>
          <p:cNvSpPr/>
          <p:nvPr/>
        </p:nvSpPr>
        <p:spPr>
          <a:xfrm>
            <a:off x="1846852" y="2365695"/>
            <a:ext cx="4782548" cy="1901372"/>
          </a:xfrm>
          <a:prstGeom prst="rect">
            <a:avLst/>
          </a:prstGeom>
        </p:spPr>
        <p:txBody>
          <a:bodyPr vert="horz" lIns="91440" tIns="45720" rIns="91440" bIns="45720" rtlCol="0" anchor="t">
            <a:noAutofit/>
          </a:bodyPr>
          <a:lstStyle/>
          <a:p>
            <a:pPr>
              <a:lnSpc>
                <a:spcPct val="90000"/>
              </a:lnSpc>
              <a:spcBef>
                <a:spcPts val="1000"/>
              </a:spcBef>
            </a:pPr>
            <a:r>
              <a:rPr lang="en-US" sz="2800" b="1" i="1" u="sng" smtClean="0">
                <a:solidFill>
                  <a:schemeClr val="accent5">
                    <a:lumMod val="50000"/>
                  </a:schemeClr>
                </a:solidFill>
                <a:latin typeface="Times New Roman" pitchFamily="18" charset="0"/>
                <a:ea typeface="Tahoma"/>
                <a:cs typeface="Times New Roman" pitchFamily="18" charset="0"/>
              </a:rPr>
              <a:t>Nhận xét</a:t>
            </a:r>
            <a:r>
              <a:rPr lang="en-US" sz="2800" smtClean="0">
                <a:solidFill>
                  <a:schemeClr val="accent5">
                    <a:lumMod val="50000"/>
                  </a:schemeClr>
                </a:solidFill>
                <a:latin typeface="Times New Roman" pitchFamily="18" charset="0"/>
                <a:ea typeface="Tahoma"/>
                <a:cs typeface="Times New Roman" pitchFamily="18" charset="0"/>
              </a:rPr>
              <a:t>: </a:t>
            </a:r>
          </a:p>
          <a:p>
            <a:pPr>
              <a:lnSpc>
                <a:spcPct val="90000"/>
              </a:lnSpc>
              <a:spcBef>
                <a:spcPts val="1000"/>
              </a:spcBef>
            </a:pPr>
            <a:r>
              <a:rPr lang="vi-VN" sz="2800" smtClean="0">
                <a:solidFill>
                  <a:schemeClr val="accent5">
                    <a:lumMod val="50000"/>
                  </a:schemeClr>
                </a:solidFill>
                <a:latin typeface="Times New Roman" pitchFamily="18" charset="0"/>
                <a:ea typeface="Tahoma"/>
                <a:cs typeface="Times New Roman" pitchFamily="18" charset="0"/>
              </a:rPr>
              <a:t>Hình </a:t>
            </a:r>
            <a:r>
              <a:rPr lang="vi-VN" sz="2800">
                <a:solidFill>
                  <a:schemeClr val="accent5">
                    <a:lumMod val="50000"/>
                  </a:schemeClr>
                </a:solidFill>
                <a:latin typeface="Times New Roman" pitchFamily="18" charset="0"/>
                <a:ea typeface="Tahoma"/>
                <a:cs typeface="Times New Roman" pitchFamily="18" charset="0"/>
              </a:rPr>
              <a:t>lập phương có: </a:t>
            </a:r>
          </a:p>
          <a:p>
            <a:pPr>
              <a:lnSpc>
                <a:spcPct val="90000"/>
              </a:lnSpc>
              <a:spcBef>
                <a:spcPts val="1000"/>
              </a:spcBef>
            </a:pPr>
            <a:r>
              <a:rPr lang="vi-VN" sz="2800">
                <a:solidFill>
                  <a:schemeClr val="accent5">
                    <a:lumMod val="50000"/>
                  </a:schemeClr>
                </a:solidFill>
                <a:latin typeface="Times New Roman" pitchFamily="18" charset="0"/>
                <a:ea typeface="Tahoma"/>
                <a:cs typeface="Times New Roman" pitchFamily="18" charset="0"/>
              </a:rPr>
              <a:t>Các mặt đều là hình vuông</a:t>
            </a:r>
          </a:p>
          <a:p>
            <a:pPr>
              <a:lnSpc>
                <a:spcPct val="90000"/>
              </a:lnSpc>
              <a:spcBef>
                <a:spcPts val="1000"/>
              </a:spcBef>
            </a:pPr>
            <a:r>
              <a:rPr lang="vi-VN" sz="2800">
                <a:solidFill>
                  <a:schemeClr val="accent5">
                    <a:lumMod val="50000"/>
                  </a:schemeClr>
                </a:solidFill>
                <a:latin typeface="Times New Roman" pitchFamily="18" charset="0"/>
                <a:ea typeface="Tahoma"/>
                <a:cs typeface="Times New Roman" pitchFamily="18" charset="0"/>
              </a:rPr>
              <a:t>Các cạnh đều bằng nhau.</a:t>
            </a:r>
          </a:p>
        </p:txBody>
      </p:sp>
    </p:spTree>
    <p:extLst>
      <p:ext uri="{BB962C8B-B14F-4D97-AF65-F5344CB8AC3E}">
        <p14:creationId xmlns:p14="http://schemas.microsoft.com/office/powerpoint/2010/main" val="342040462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4572" y="1213961"/>
            <a:ext cx="10056813"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631394">
            <a:off x="-188867" y="1770019"/>
            <a:ext cx="2308414" cy="2308414"/>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827237" y="689953"/>
            <a:ext cx="8384345" cy="584775"/>
          </a:xfrm>
          <a:prstGeom prst="rect">
            <a:avLst/>
          </a:prstGeom>
          <a:noFill/>
        </p:spPr>
        <p:txBody>
          <a:bodyPr wrap="square">
            <a:spAutoFit/>
          </a:bodyPr>
          <a:lstStyle/>
          <a:p>
            <a:r>
              <a:rPr lang="en-US" sz="3200" b="1">
                <a:solidFill>
                  <a:srgbClr val="0070C0"/>
                </a:solidFill>
                <a:latin typeface="Times New Roman" panose="02020603050405020304" pitchFamily="18" charset="0"/>
              </a:rPr>
              <a:t>Các </a:t>
            </a:r>
            <a:r>
              <a:rPr lang="en-US" sz="3200" b="1" smtClean="0">
                <a:solidFill>
                  <a:srgbClr val="0070C0"/>
                </a:solidFill>
                <a:latin typeface="Times New Roman" panose="02020603050405020304" pitchFamily="18" charset="0"/>
              </a:rPr>
              <a:t>em </a:t>
            </a:r>
            <a:r>
              <a:rPr lang="en-US" sz="3200" b="1">
                <a:solidFill>
                  <a:srgbClr val="0070C0"/>
                </a:solidFill>
                <a:latin typeface="Times New Roman" panose="02020603050405020304" pitchFamily="18" charset="0"/>
              </a:rPr>
              <a:t>hãy làm bài </a:t>
            </a:r>
            <a:r>
              <a:rPr lang="en-US" sz="3200" b="1" smtClean="0">
                <a:solidFill>
                  <a:srgbClr val="0070C0"/>
                </a:solidFill>
                <a:latin typeface="Times New Roman" panose="02020603050405020304" pitchFamily="18" charset="0"/>
              </a:rPr>
              <a:t>1/SGK/Tr80 </a:t>
            </a:r>
            <a:r>
              <a:rPr lang="en-US" sz="3200" b="1">
                <a:solidFill>
                  <a:srgbClr val="0070C0"/>
                </a:solidFill>
                <a:latin typeface="Times New Roman" panose="02020603050405020304" pitchFamily="18" charset="0"/>
              </a:rPr>
              <a:t>nào!</a:t>
            </a:r>
            <a:endParaRPr lang="en-US" sz="3200"/>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87027" y="1781089"/>
            <a:ext cx="1244973" cy="1244973"/>
          </a:xfrm>
          <a:prstGeom prst="rect">
            <a:avLst/>
          </a:prstGeom>
        </p:spPr>
      </p:pic>
      <p:pic>
        <p:nvPicPr>
          <p:cNvPr id="8" name="Đồng hồ đếm ngược 3 phút">
            <a:hlinkClick r:id="" action="ppaction://media"/>
            <a:extLst>
              <a:ext uri="{FF2B5EF4-FFF2-40B4-BE49-F238E27FC236}">
                <a16:creationId xmlns:a16="http://schemas.microsoft.com/office/drawing/2014/main" id="{69F5D0DB-E269-49F8-90EA-92CF84D90F6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216710" y="197823"/>
            <a:ext cx="1494156" cy="840463"/>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59" t="1565" r="2337"/>
          <a:stretch/>
        </p:blipFill>
        <p:spPr>
          <a:xfrm>
            <a:off x="5993038" y="1834205"/>
            <a:ext cx="3367358" cy="34744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473" t="1439" r="14577" b="2858"/>
          <a:stretch/>
        </p:blipFill>
        <p:spPr>
          <a:xfrm>
            <a:off x="2431879" y="1834205"/>
            <a:ext cx="2304239" cy="3245401"/>
          </a:xfrm>
          <a:prstGeom prst="rect">
            <a:avLst/>
          </a:prstGeom>
        </p:spPr>
      </p:pic>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732981" y="653685"/>
            <a:ext cx="8378529" cy="750532"/>
          </a:xfrm>
        </p:spPr>
        <p:txBody>
          <a:bodyPr>
            <a:normAutofit/>
          </a:bodyPr>
          <a:lstStyle/>
          <a:p>
            <a:r>
              <a:rPr lang="en-US" sz="2800" b="1">
                <a:solidFill>
                  <a:schemeClr val="accent5">
                    <a:lumMod val="50000"/>
                  </a:schemeClr>
                </a:solidFill>
                <a:latin typeface="Times New Roman" panose="02020603050405020304" pitchFamily="18" charset="0"/>
                <a:cs typeface="Times New Roman" panose="02020603050405020304" pitchFamily="18" charset="0"/>
              </a:rPr>
              <a:t>Thực hiện theo các yêu cầu sau</a:t>
            </a:r>
          </a:p>
        </p:txBody>
      </p:sp>
      <p:sp>
        <p:nvSpPr>
          <p:cNvPr id="18" name="Content Placeholder 2">
            <a:extLst>
              <a:ext uri="{FF2B5EF4-FFF2-40B4-BE49-F238E27FC236}">
                <a16:creationId xmlns:a16="http://schemas.microsoft.com/office/drawing/2014/main" id="{DF9BD0EA-8A82-4EEC-BF24-49675928EA0D}"/>
              </a:ext>
            </a:extLst>
          </p:cNvPr>
          <p:cNvSpPr txBox="1">
            <a:spLocks/>
          </p:cNvSpPr>
          <p:nvPr/>
        </p:nvSpPr>
        <p:spPr>
          <a:xfrm>
            <a:off x="1534159" y="1513021"/>
            <a:ext cx="9903861" cy="13421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Quan</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sát</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các</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hình</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sau</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a:t>
            </a:r>
            <a:endParaRPr lang="en-US" sz="4000">
              <a:solidFill>
                <a:schemeClr val="accent5">
                  <a:lumMod val="50000"/>
                </a:schemeClr>
              </a:solidFill>
              <a:latin typeface="Times New Roman" panose="02020603050405020304" pitchFamily="18" charset="0"/>
              <a:ea typeface="Tahoma"/>
              <a:cs typeface="Times New Roman" panose="02020603050405020304" pitchFamily="18" charset="0"/>
            </a:endParaRPr>
          </a:p>
        </p:txBody>
      </p:sp>
      <p:sp>
        <p:nvSpPr>
          <p:cNvPr id="19" name="Content Placeholder 2">
            <a:extLst>
              <a:ext uri="{FF2B5EF4-FFF2-40B4-BE49-F238E27FC236}">
                <a16:creationId xmlns:a16="http://schemas.microsoft.com/office/drawing/2014/main" id="{5CC79972-FF38-4665-82E6-9C18B2DBFC65}"/>
              </a:ext>
            </a:extLst>
          </p:cNvPr>
          <p:cNvSpPr txBox="1">
            <a:spLocks/>
          </p:cNvSpPr>
          <p:nvPr/>
        </p:nvSpPr>
        <p:spPr>
          <a:xfrm>
            <a:off x="990580" y="5179748"/>
            <a:ext cx="9903861" cy="6710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Gọi</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tên</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các</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hình</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các</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em</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đã</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 </a:t>
            </a:r>
            <a:r>
              <a:rPr lang="en-US" err="1" smtClean="0">
                <a:solidFill>
                  <a:schemeClr val="accent5">
                    <a:lumMod val="50000"/>
                  </a:schemeClr>
                </a:solidFill>
                <a:latin typeface="Times New Roman" panose="02020603050405020304" pitchFamily="18" charset="0"/>
                <a:ea typeface="Tahoma"/>
                <a:cs typeface="Times New Roman" panose="02020603050405020304" pitchFamily="18" charset="0"/>
              </a:rPr>
              <a:t>biết</a:t>
            </a:r>
            <a:r>
              <a:rPr lang="en-US" smtClean="0">
                <a:solidFill>
                  <a:schemeClr val="accent5">
                    <a:lumMod val="50000"/>
                  </a:schemeClr>
                </a:solidFill>
                <a:latin typeface="Times New Roman" panose="02020603050405020304" pitchFamily="18" charset="0"/>
                <a:ea typeface="Tahoma"/>
                <a:cs typeface="Times New Roman" panose="02020603050405020304" pitchFamily="18" charset="0"/>
              </a:rPr>
              <a:t>?</a:t>
            </a:r>
            <a:endParaRPr lang="en-US" sz="4000">
              <a:solidFill>
                <a:schemeClr val="accent5">
                  <a:lumMod val="50000"/>
                </a:schemeClr>
              </a:solidFill>
              <a:latin typeface="Times New Roman" panose="02020603050405020304" pitchFamily="18" charset="0"/>
              <a:ea typeface="Tahoma"/>
              <a:cs typeface="Times New Roman" panose="02020603050405020304" pitchFamily="18" charset="0"/>
            </a:endParaRP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static.mattran.org.vn/zoom/648/uploaded/buidoanhung/2021_10_04/4_10_tg_udqq.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8199" y="1101452"/>
            <a:ext cx="6868785" cy="456932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7881"/>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23"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a:xfrm>
            <a:off x="8610600" y="6356350"/>
            <a:ext cx="2743200" cy="365125"/>
          </a:xfrm>
        </p:spPr>
        <p:txBody>
          <a:bodyPr/>
          <a:lstStyle/>
          <a:p>
            <a:fld id="{ACEC5C30-0B3A-4B13-ADDD-7C63C8AA921B}" type="slidenum">
              <a:rPr lang="en-US" smtClean="0"/>
              <a:t>20</a:t>
            </a:fld>
            <a:endParaRPr lang="en-US"/>
          </a:p>
        </p:txBody>
      </p:sp>
      <p:sp>
        <p:nvSpPr>
          <p:cNvPr id="2" name="Rectangle 1"/>
          <p:cNvSpPr/>
          <p:nvPr/>
        </p:nvSpPr>
        <p:spPr>
          <a:xfrm>
            <a:off x="3379465" y="6133556"/>
            <a:ext cx="2380754" cy="377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4">
            <a:extLst>
              <a:ext uri="{FF2B5EF4-FFF2-40B4-BE49-F238E27FC236}">
                <a16:creationId xmlns:a16="http://schemas.microsoft.com/office/drawing/2014/main" id="{58E6D429-DC53-47C4-8036-1E9D12B8E28B}"/>
              </a:ext>
            </a:extLst>
          </p:cNvPr>
          <p:cNvSpPr/>
          <p:nvPr/>
        </p:nvSpPr>
        <p:spPr>
          <a:xfrm>
            <a:off x="6382155" y="54867"/>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163052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075970" y="771071"/>
            <a:ext cx="10522856" cy="299992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a:solidFill>
                  <a:srgbClr val="FF0000"/>
                </a:solidFill>
                <a:latin typeface="Times New Roman" pitchFamily="18" charset="0"/>
                <a:cs typeface="Times New Roman" pitchFamily="18" charset="0"/>
              </a:rPr>
              <a:t>Câu 1</a:t>
            </a:r>
            <a:r>
              <a:rPr lang="en-US" sz="2800">
                <a:solidFill>
                  <a:schemeClr val="bg1"/>
                </a:solidFill>
                <a:latin typeface="Times New Roman" pitchFamily="18" charset="0"/>
                <a:cs typeface="Times New Roman" pitchFamily="18" charset="0"/>
              </a:rPr>
              <a:t>: Cho hình hộp chữ nhật ABCD. A'B'C'D'. Mặt phẳng nào sau đây không là mặt của hình hộp chữ nhật?</a:t>
            </a:r>
          </a:p>
          <a:p>
            <a:r>
              <a:rPr lang="en-US" sz="2800">
                <a:solidFill>
                  <a:schemeClr val="bg1"/>
                </a:solidFill>
                <a:latin typeface="Times New Roman" pitchFamily="18" charset="0"/>
                <a:cs typeface="Times New Roman" pitchFamily="18" charset="0"/>
              </a:rPr>
              <a:t>A. mp (ABC'D')                    </a:t>
            </a:r>
          </a:p>
          <a:p>
            <a:r>
              <a:rPr lang="en-US" sz="2800">
                <a:solidFill>
                  <a:schemeClr val="bg1"/>
                </a:solidFill>
                <a:latin typeface="Times New Roman" pitchFamily="18" charset="0"/>
                <a:cs typeface="Times New Roman" pitchFamily="18" charset="0"/>
              </a:rPr>
              <a:t>B. mp (A'B'C'D')                  </a:t>
            </a:r>
          </a:p>
          <a:p>
            <a:r>
              <a:rPr lang="en-US" sz="2800">
                <a:solidFill>
                  <a:schemeClr val="bg1"/>
                </a:solidFill>
                <a:latin typeface="Times New Roman" pitchFamily="18" charset="0"/>
                <a:cs typeface="Times New Roman" pitchFamily="18" charset="0"/>
              </a:rPr>
              <a:t>C. mp (ABB'A')                    </a:t>
            </a:r>
          </a:p>
          <a:p>
            <a:r>
              <a:rPr lang="en-US" sz="2800">
                <a:solidFill>
                  <a:schemeClr val="bg1"/>
                </a:solidFill>
                <a:latin typeface="Times New Roman" pitchFamily="18" charset="0"/>
                <a:cs typeface="Times New Roman" pitchFamily="18" charset="0"/>
              </a:rPr>
              <a:t>D. mp (AA'D'D)</a:t>
            </a:r>
          </a:p>
          <a:p>
            <a:pPr algn="ctr"/>
            <a:endParaRPr lang="en-US" sz="2800" b="1">
              <a:solidFill>
                <a:schemeClr val="bg1"/>
              </a:solidFill>
            </a:endParaRPr>
          </a:p>
        </p:txBody>
      </p:sp>
      <p:sp>
        <p:nvSpPr>
          <p:cNvPr id="50" name="Snip Diagonal Corner Rectangle 49"/>
          <p:cNvSpPr/>
          <p:nvPr/>
        </p:nvSpPr>
        <p:spPr>
          <a:xfrm>
            <a:off x="1075968" y="3974193"/>
            <a:ext cx="10522857" cy="141748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itchFamily="18" charset="0"/>
                <a:cs typeface="Times New Roman" pitchFamily="18" charset="0"/>
              </a:rPr>
              <a:t>Đáp án </a:t>
            </a:r>
            <a:r>
              <a:rPr lang="en-US" sz="3200" b="1" smtClean="0">
                <a:solidFill>
                  <a:schemeClr val="bg1"/>
                </a:solidFill>
                <a:latin typeface="Times New Roman" pitchFamily="18" charset="0"/>
                <a:cs typeface="Times New Roman" pitchFamily="18" charset="0"/>
              </a:rPr>
              <a:t>A</a:t>
            </a:r>
            <a:endParaRPr lang="en-US" sz="3200" b="1">
              <a:solidFill>
                <a:schemeClr val="bg1"/>
              </a:solidFill>
              <a:latin typeface="Times New Roman" pitchFamily="18" charset="0"/>
              <a:cs typeface="Times New Roman"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1" y="5389797"/>
            <a:ext cx="2400300" cy="1468203"/>
          </a:xfrm>
          <a:prstGeom prst="rect">
            <a:avLst/>
          </a:prstGeom>
        </p:spPr>
      </p:pic>
      <p:sp>
        <p:nvSpPr>
          <p:cNvPr id="5"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413007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936170" y="745670"/>
            <a:ext cx="10522857" cy="336187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u="sng">
                <a:solidFill>
                  <a:srgbClr val="FF0000"/>
                </a:solidFill>
                <a:latin typeface="Times New Roman" pitchFamily="18" charset="0"/>
                <a:cs typeface="Times New Roman" pitchFamily="18" charset="0"/>
              </a:rPr>
              <a:t>Câu 2</a:t>
            </a:r>
            <a:r>
              <a:rPr lang="en-US" sz="3200">
                <a:latin typeface="Times New Roman" pitchFamily="18" charset="0"/>
                <a:cs typeface="Times New Roman" pitchFamily="18" charset="0"/>
              </a:rPr>
              <a:t>: Hãy chọn câu </a:t>
            </a:r>
            <a:r>
              <a:rPr lang="en-US" sz="3200" b="1">
                <a:solidFill>
                  <a:srgbClr val="FF0000"/>
                </a:solidFill>
                <a:latin typeface="Times New Roman" pitchFamily="18" charset="0"/>
                <a:cs typeface="Times New Roman" pitchFamily="18" charset="0"/>
              </a:rPr>
              <a:t>sai</a:t>
            </a:r>
            <a:r>
              <a:rPr lang="en-US" sz="3200">
                <a:latin typeface="Times New Roman" pitchFamily="18" charset="0"/>
                <a:cs typeface="Times New Roman" pitchFamily="18" charset="0"/>
              </a:rPr>
              <a:t>. Hình hộp chữ nhật ABCD. A'B'C'D'có</a:t>
            </a:r>
          </a:p>
          <a:p>
            <a:r>
              <a:rPr lang="en-US" sz="3200">
                <a:latin typeface="Times New Roman" pitchFamily="18" charset="0"/>
                <a:cs typeface="Times New Roman" pitchFamily="18" charset="0"/>
              </a:rPr>
              <a:t>A. 12 cạnh  </a:t>
            </a:r>
          </a:p>
          <a:p>
            <a:r>
              <a:rPr lang="en-US" sz="3200">
                <a:latin typeface="Times New Roman" pitchFamily="18" charset="0"/>
                <a:cs typeface="Times New Roman" pitchFamily="18" charset="0"/>
              </a:rPr>
              <a:t>B. 6 đỉnh            </a:t>
            </a:r>
          </a:p>
          <a:p>
            <a:r>
              <a:rPr lang="en-US" sz="3200">
                <a:latin typeface="Times New Roman" pitchFamily="18" charset="0"/>
                <a:cs typeface="Times New Roman" pitchFamily="18" charset="0"/>
              </a:rPr>
              <a:t>C. 8 đỉnh        </a:t>
            </a:r>
          </a:p>
          <a:p>
            <a:r>
              <a:rPr lang="en-US" sz="3200">
                <a:latin typeface="Times New Roman" pitchFamily="18" charset="0"/>
                <a:cs typeface="Times New Roman" pitchFamily="18" charset="0"/>
              </a:rPr>
              <a:t>D. 6 mặt</a:t>
            </a:r>
          </a:p>
        </p:txBody>
      </p:sp>
      <p:sp>
        <p:nvSpPr>
          <p:cNvPr id="50" name="Snip Diagonal Corner Rectangle 49"/>
          <p:cNvSpPr/>
          <p:nvPr/>
        </p:nvSpPr>
        <p:spPr>
          <a:xfrm>
            <a:off x="936171" y="4275825"/>
            <a:ext cx="10522857" cy="111397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Đáp án </a:t>
            </a:r>
            <a:r>
              <a:rPr kumimoji="0" lang="en-US" sz="3200" b="1" i="0" u="none" strike="noStrike" kern="1200" cap="none" spc="0" normalizeH="0" baseline="0" noProof="0" smtClean="0">
                <a:ln>
                  <a:noFill/>
                </a:ln>
                <a:solidFill>
                  <a:prstClr val="white"/>
                </a:solidFill>
                <a:effectLst/>
                <a:uLnTx/>
                <a:uFillTx/>
                <a:latin typeface="Times New Roman" pitchFamily="18" charset="0"/>
                <a:cs typeface="Times New Roman" pitchFamily="18" charset="0"/>
              </a:rPr>
              <a:t>B</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1" y="5389797"/>
            <a:ext cx="2400300" cy="1468203"/>
          </a:xfrm>
          <a:prstGeom prst="rect">
            <a:avLst/>
          </a:prstGeom>
        </p:spPr>
      </p:pic>
      <p:sp>
        <p:nvSpPr>
          <p:cNvPr id="5"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301976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29226" y="992392"/>
            <a:ext cx="10522857" cy="27386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a:solidFill>
                  <a:srgbClr val="FF0000"/>
                </a:solidFill>
                <a:latin typeface="Times New Roman" pitchFamily="18" charset="0"/>
                <a:cs typeface="Times New Roman" pitchFamily="18" charset="0"/>
              </a:rPr>
              <a:t>Câu 3</a:t>
            </a:r>
            <a:r>
              <a:rPr lang="en-US" sz="2800">
                <a:latin typeface="Times New Roman" pitchFamily="18" charset="0"/>
                <a:cs typeface="Times New Roman" pitchFamily="18" charset="0"/>
              </a:rPr>
              <a:t>: Cho hình hộp chữ nhật ABCD. A'B'C'D'. Gọi tên mặt phẳng chứa đường thẳng A'B và CD'. Hãy chọn đáp án </a:t>
            </a:r>
            <a:r>
              <a:rPr lang="en-US" sz="2800" b="1">
                <a:latin typeface="Times New Roman" pitchFamily="18" charset="0"/>
                <a:cs typeface="Times New Roman" pitchFamily="18" charset="0"/>
              </a:rPr>
              <a:t>đúng</a:t>
            </a:r>
            <a:r>
              <a:rPr lang="en-US" sz="2800">
                <a:latin typeface="Times New Roman" pitchFamily="18" charset="0"/>
                <a:cs typeface="Times New Roman" pitchFamily="18" charset="0"/>
              </a:rPr>
              <a:t>.</a:t>
            </a:r>
          </a:p>
          <a:p>
            <a:r>
              <a:rPr lang="en-US" sz="2800">
                <a:latin typeface="Times New Roman" pitchFamily="18" charset="0"/>
                <a:cs typeface="Times New Roman" pitchFamily="18" charset="0"/>
              </a:rPr>
              <a:t>A. mp (ABB'A')                    </a:t>
            </a:r>
          </a:p>
          <a:p>
            <a:r>
              <a:rPr lang="en-US" sz="2800">
                <a:latin typeface="Times New Roman" pitchFamily="18" charset="0"/>
                <a:cs typeface="Times New Roman" pitchFamily="18" charset="0"/>
              </a:rPr>
              <a:t>B. mp (ADD'A')                    </a:t>
            </a:r>
          </a:p>
          <a:p>
            <a:r>
              <a:rPr lang="en-US" sz="2800">
                <a:latin typeface="Times New Roman" pitchFamily="18" charset="0"/>
                <a:cs typeface="Times New Roman" pitchFamily="18" charset="0"/>
              </a:rPr>
              <a:t>C. mp (DCC'D')                    </a:t>
            </a:r>
          </a:p>
          <a:p>
            <a:r>
              <a:rPr lang="en-US" sz="2800">
                <a:latin typeface="Times New Roman" pitchFamily="18" charset="0"/>
                <a:cs typeface="Times New Roman" pitchFamily="18" charset="0"/>
              </a:rPr>
              <a:t>D. mp (A'BCD')</a:t>
            </a:r>
          </a:p>
        </p:txBody>
      </p:sp>
      <p:sp>
        <p:nvSpPr>
          <p:cNvPr id="50" name="Snip Diagonal Corner Rectangle 49"/>
          <p:cNvSpPr/>
          <p:nvPr/>
        </p:nvSpPr>
        <p:spPr>
          <a:xfrm>
            <a:off x="829226" y="4099560"/>
            <a:ext cx="10522857" cy="144796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Đáp án </a:t>
            </a:r>
            <a:r>
              <a:rPr kumimoji="0" lang="en-US" sz="3200" b="1" i="0" u="none" strike="noStrike" kern="1200" cap="none" spc="0" normalizeH="0" baseline="0" noProof="0" smtClean="0">
                <a:ln>
                  <a:noFill/>
                </a:ln>
                <a:solidFill>
                  <a:prstClr val="white"/>
                </a:solidFill>
                <a:effectLst/>
                <a:uLnTx/>
                <a:uFillTx/>
                <a:latin typeface="Times New Roman" pitchFamily="18" charset="0"/>
                <a:cs typeface="Times New Roman" pitchFamily="18" charset="0"/>
              </a:rPr>
              <a:t>D</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1" y="5389797"/>
            <a:ext cx="2400300" cy="1468203"/>
          </a:xfrm>
          <a:prstGeom prst="rect">
            <a:avLst/>
          </a:prstGeom>
        </p:spPr>
      </p:pic>
      <p:sp>
        <p:nvSpPr>
          <p:cNvPr id="5"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230302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74222" y="747101"/>
            <a:ext cx="10522857" cy="265157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a:solidFill>
                  <a:srgbClr val="FF0000"/>
                </a:solidFill>
                <a:latin typeface="Times New Roman" pitchFamily="18" charset="0"/>
                <a:cs typeface="Times New Roman" pitchFamily="18" charset="0"/>
              </a:rPr>
              <a:t>Câu 4</a:t>
            </a:r>
            <a:r>
              <a:rPr lang="en-US" sz="2800">
                <a:latin typeface="Times New Roman" pitchFamily="18" charset="0"/>
                <a:cs typeface="Times New Roman" pitchFamily="18" charset="0"/>
              </a:rPr>
              <a:t>: Cho hình hộp chữ nhật ABCD. A'B'C'D' có ba kích thước đôi một khác nhau. Cạnh có độ dài bằng cạnh A'B' là</a:t>
            </a:r>
          </a:p>
          <a:p>
            <a:r>
              <a:rPr lang="en-US" sz="2800">
                <a:latin typeface="Times New Roman" pitchFamily="18" charset="0"/>
                <a:cs typeface="Times New Roman" pitchFamily="18" charset="0"/>
              </a:rPr>
              <a:t>A. C'D'          </a:t>
            </a:r>
          </a:p>
          <a:p>
            <a:r>
              <a:rPr lang="en-US" sz="2800">
                <a:latin typeface="Times New Roman" pitchFamily="18" charset="0"/>
                <a:cs typeface="Times New Roman" pitchFamily="18" charset="0"/>
              </a:rPr>
              <a:t>B. BC             </a:t>
            </a:r>
          </a:p>
          <a:p>
            <a:r>
              <a:rPr lang="en-US" sz="2800">
                <a:latin typeface="Times New Roman" pitchFamily="18" charset="0"/>
                <a:cs typeface="Times New Roman" pitchFamily="18" charset="0"/>
              </a:rPr>
              <a:t>C. A'D'          </a:t>
            </a:r>
          </a:p>
          <a:p>
            <a:r>
              <a:rPr lang="en-US" sz="2800">
                <a:latin typeface="Times New Roman" pitchFamily="18" charset="0"/>
                <a:cs typeface="Times New Roman" pitchFamily="18" charset="0"/>
              </a:rPr>
              <a:t>D. DD'</a:t>
            </a:r>
          </a:p>
        </p:txBody>
      </p:sp>
      <p:sp>
        <p:nvSpPr>
          <p:cNvPr id="50" name="Snip Diagonal Corner Rectangle 49"/>
          <p:cNvSpPr/>
          <p:nvPr/>
        </p:nvSpPr>
        <p:spPr>
          <a:xfrm>
            <a:off x="938809" y="3977639"/>
            <a:ext cx="10522857" cy="164898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Đáp án </a:t>
            </a:r>
            <a:r>
              <a:rPr kumimoji="0" lang="en-US" sz="3200" b="1" i="0" u="none" strike="noStrike" kern="1200" cap="none" spc="0" normalizeH="0" baseline="0" noProof="0" smtClean="0">
                <a:ln>
                  <a:noFill/>
                </a:ln>
                <a:solidFill>
                  <a:prstClr val="white"/>
                </a:solidFill>
                <a:effectLst/>
                <a:uLnTx/>
                <a:uFillTx/>
                <a:latin typeface="Times New Roman" pitchFamily="18" charset="0"/>
                <a:cs typeface="Times New Roman" pitchFamily="18" charset="0"/>
              </a:rPr>
              <a:t>A</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1" y="5389797"/>
            <a:ext cx="2400300" cy="1468203"/>
          </a:xfrm>
          <a:prstGeom prst="rect">
            <a:avLst/>
          </a:prstGeom>
        </p:spPr>
      </p:pic>
      <p:sp>
        <p:nvSpPr>
          <p:cNvPr id="5"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304628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956492" y="790823"/>
            <a:ext cx="10522857" cy="266609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a:solidFill>
                  <a:srgbClr val="FF0000"/>
                </a:solidFill>
                <a:latin typeface="Times New Roman" pitchFamily="18" charset="0"/>
                <a:cs typeface="Times New Roman" pitchFamily="18" charset="0"/>
              </a:rPr>
              <a:t>Câu 5</a:t>
            </a:r>
            <a:r>
              <a:rPr lang="en-US" sz="2800">
                <a:latin typeface="Times New Roman" pitchFamily="18" charset="0"/>
                <a:cs typeface="Times New Roman" pitchFamily="18" charset="0"/>
              </a:rPr>
              <a:t>: Cho hình hộp chữ nhật ABCD. A'B'C'D'. Có bao nhiêu cạnh cắt cạnh AB?</a:t>
            </a:r>
          </a:p>
          <a:p>
            <a:r>
              <a:rPr lang="en-US" sz="2800">
                <a:latin typeface="Times New Roman" pitchFamily="18" charset="0"/>
                <a:cs typeface="Times New Roman" pitchFamily="18" charset="0"/>
              </a:rPr>
              <a:t>A. 4                </a:t>
            </a:r>
          </a:p>
          <a:p>
            <a:r>
              <a:rPr lang="en-US" sz="2800">
                <a:latin typeface="Times New Roman" pitchFamily="18" charset="0"/>
                <a:cs typeface="Times New Roman" pitchFamily="18" charset="0"/>
              </a:rPr>
              <a:t>B. 3                </a:t>
            </a:r>
          </a:p>
          <a:p>
            <a:r>
              <a:rPr lang="en-US" sz="2800">
                <a:latin typeface="Times New Roman" pitchFamily="18" charset="0"/>
                <a:cs typeface="Times New Roman" pitchFamily="18" charset="0"/>
              </a:rPr>
              <a:t>C. 2                </a:t>
            </a:r>
          </a:p>
          <a:p>
            <a:r>
              <a:rPr lang="en-US" sz="2800">
                <a:latin typeface="Times New Roman" pitchFamily="18" charset="0"/>
                <a:cs typeface="Times New Roman" pitchFamily="18" charset="0"/>
              </a:rPr>
              <a:t>D. 5</a:t>
            </a:r>
          </a:p>
        </p:txBody>
      </p:sp>
      <p:sp>
        <p:nvSpPr>
          <p:cNvPr id="50" name="Snip Diagonal Corner Rectangle 49"/>
          <p:cNvSpPr/>
          <p:nvPr/>
        </p:nvSpPr>
        <p:spPr>
          <a:xfrm>
            <a:off x="1075969" y="3855719"/>
            <a:ext cx="10522857" cy="1356361"/>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Đáp </a:t>
            </a:r>
            <a:r>
              <a:rPr kumimoji="0" lang="en-US" sz="3200" b="1" i="0" u="none" strike="noStrike" kern="1200" cap="none" spc="0" normalizeH="0" baseline="0" noProof="0" smtClean="0">
                <a:ln>
                  <a:noFill/>
                </a:ln>
                <a:solidFill>
                  <a:prstClr val="white"/>
                </a:solidFill>
                <a:effectLst/>
                <a:uLnTx/>
                <a:uFillTx/>
                <a:latin typeface="Times New Roman" pitchFamily="18" charset="0"/>
                <a:cs typeface="Times New Roman" pitchFamily="18" charset="0"/>
              </a:rPr>
              <a:t>án</a:t>
            </a:r>
            <a:r>
              <a:rPr lang="en-US" sz="3200" b="1" smtClean="0">
                <a:solidFill>
                  <a:prstClr val="white"/>
                </a:solidFill>
                <a:latin typeface="Times New Roman" pitchFamily="18" charset="0"/>
                <a:cs typeface="Times New Roman" pitchFamily="18" charset="0"/>
              </a:rPr>
              <a:t>: A</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1" y="5389797"/>
            <a:ext cx="2400300" cy="1468203"/>
          </a:xfrm>
          <a:prstGeom prst="rect">
            <a:avLst/>
          </a:prstGeom>
        </p:spPr>
      </p:pic>
      <p:sp>
        <p:nvSpPr>
          <p:cNvPr id="5"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273748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725260"/>
            <a:ext cx="10522857" cy="26370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a:solidFill>
                  <a:srgbClr val="FF0000"/>
                </a:solidFill>
                <a:latin typeface="Times New Roman" pitchFamily="18" charset="0"/>
                <a:cs typeface="Times New Roman" pitchFamily="18" charset="0"/>
              </a:rPr>
              <a:t>Câu 6:</a:t>
            </a:r>
            <a:r>
              <a:rPr lang="en-US" sz="2800" b="1">
                <a:latin typeface="Times New Roman" pitchFamily="18" charset="0"/>
                <a:cs typeface="Times New Roman" pitchFamily="18" charset="0"/>
              </a:rPr>
              <a:t> </a:t>
            </a:r>
            <a:r>
              <a:rPr lang="en-US" sz="2800">
                <a:latin typeface="Times New Roman" pitchFamily="18" charset="0"/>
                <a:cs typeface="Times New Roman" pitchFamily="18" charset="0"/>
              </a:rPr>
              <a:t>Cho hình hộp chữ nhật ABCD. A'B'C'D'. Cạnh nào dưới đây song song với A'D'?</a:t>
            </a:r>
          </a:p>
          <a:p>
            <a:r>
              <a:rPr lang="en-US" sz="2800">
                <a:latin typeface="Times New Roman" pitchFamily="18" charset="0"/>
                <a:cs typeface="Times New Roman" pitchFamily="18" charset="0"/>
              </a:rPr>
              <a:t>A. A'B'          </a:t>
            </a:r>
          </a:p>
          <a:p>
            <a:r>
              <a:rPr lang="en-US" sz="2800">
                <a:latin typeface="Times New Roman" pitchFamily="18" charset="0"/>
                <a:cs typeface="Times New Roman" pitchFamily="18" charset="0"/>
              </a:rPr>
              <a:t>B. BC</a:t>
            </a:r>
          </a:p>
          <a:p>
            <a:r>
              <a:rPr lang="en-US" sz="2800">
                <a:latin typeface="Times New Roman" pitchFamily="18" charset="0"/>
                <a:cs typeface="Times New Roman" pitchFamily="18" charset="0"/>
              </a:rPr>
              <a:t>C. CC'</a:t>
            </a:r>
          </a:p>
          <a:p>
            <a:r>
              <a:rPr lang="en-US" sz="2800">
                <a:latin typeface="Times New Roman" pitchFamily="18" charset="0"/>
                <a:cs typeface="Times New Roman" pitchFamily="18" charset="0"/>
              </a:rPr>
              <a:t>D. BB’</a:t>
            </a:r>
          </a:p>
        </p:txBody>
      </p:sp>
      <p:sp>
        <p:nvSpPr>
          <p:cNvPr id="50" name="Snip Diagonal Corner Rectangle 49"/>
          <p:cNvSpPr/>
          <p:nvPr/>
        </p:nvSpPr>
        <p:spPr>
          <a:xfrm>
            <a:off x="834572" y="4143375"/>
            <a:ext cx="10522857" cy="124642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rPr>
              <a:t>Đáp án </a:t>
            </a:r>
            <a:r>
              <a:rPr kumimoji="0" lang="en-US" sz="3200" b="1" i="0" u="none" strike="noStrike" kern="1200" cap="none" spc="0" normalizeH="0" baseline="0" noProof="0" smtClean="0">
                <a:ln>
                  <a:noFill/>
                </a:ln>
                <a:solidFill>
                  <a:prstClr val="white"/>
                </a:solidFill>
                <a:effectLst/>
                <a:uLnTx/>
                <a:uFillTx/>
                <a:latin typeface="Times New Roman" pitchFamily="18" charset="0"/>
                <a:cs typeface="Times New Roman" pitchFamily="18" charset="0"/>
              </a:rPr>
              <a:t>B</a:t>
            </a: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1" y="5389797"/>
            <a:ext cx="2400300" cy="1468203"/>
          </a:xfrm>
          <a:prstGeom prst="rect">
            <a:avLst/>
          </a:prstGeom>
        </p:spPr>
      </p:pic>
      <p:sp>
        <p:nvSpPr>
          <p:cNvPr id="5"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113386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3" y="215719"/>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27" name="TextBox 26">
            <a:extLst>
              <a:ext uri="{FF2B5EF4-FFF2-40B4-BE49-F238E27FC236}">
                <a16:creationId xmlns:a16="http://schemas.microsoft.com/office/drawing/2014/main" id="{CE530CE9-79B6-4A34-9DE8-7F769B44A120}"/>
              </a:ext>
            </a:extLst>
          </p:cNvPr>
          <p:cNvSpPr txBox="1"/>
          <p:nvPr/>
        </p:nvSpPr>
        <p:spPr>
          <a:xfrm>
            <a:off x="473726" y="1192726"/>
            <a:ext cx="10470718" cy="3477875"/>
          </a:xfrm>
          <a:prstGeom prst="rect">
            <a:avLst/>
          </a:prstGeom>
          <a:noFill/>
        </p:spPr>
        <p:txBody>
          <a:bodyPr wrap="square">
            <a:spAutoFit/>
          </a:bodyPr>
          <a:lstStyle/>
          <a:p>
            <a:pPr algn="just"/>
            <a:r>
              <a:rPr lang="en-US" sz="4400" smtClean="0">
                <a:solidFill>
                  <a:srgbClr val="0000CC"/>
                </a:solidFill>
                <a:latin typeface="Times New Roman" pitchFamily="18" charset="0"/>
                <a:cs typeface="Times New Roman" pitchFamily="18" charset="0"/>
              </a:rPr>
              <a:t>- Học </a:t>
            </a:r>
            <a:r>
              <a:rPr lang="en-US" sz="4400">
                <a:solidFill>
                  <a:srgbClr val="0000CC"/>
                </a:solidFill>
                <a:latin typeface="Times New Roman" pitchFamily="18" charset="0"/>
                <a:cs typeface="Times New Roman" pitchFamily="18" charset="0"/>
              </a:rPr>
              <a:t>sinh làm bài 3 sách giáo khoa trang 80</a:t>
            </a:r>
          </a:p>
          <a:p>
            <a:pPr algn="just"/>
            <a:r>
              <a:rPr lang="en-US" sz="4400">
                <a:solidFill>
                  <a:srgbClr val="0000CC"/>
                </a:solidFill>
                <a:latin typeface="Times New Roman" pitchFamily="18" charset="0"/>
                <a:cs typeface="Times New Roman" pitchFamily="18" charset="0"/>
              </a:rPr>
              <a:t>- </a:t>
            </a:r>
            <a:r>
              <a:rPr lang="vi-VN" sz="4400" smtClean="0">
                <a:solidFill>
                  <a:srgbClr val="0000CC"/>
                </a:solidFill>
                <a:latin typeface="Times New Roman" pitchFamily="18" charset="0"/>
                <a:cs typeface="Times New Roman" pitchFamily="18" charset="0"/>
              </a:rPr>
              <a:t>Giao </a:t>
            </a:r>
            <a:r>
              <a:rPr lang="vi-VN" sz="4400">
                <a:solidFill>
                  <a:srgbClr val="0000CC"/>
                </a:solidFill>
                <a:latin typeface="Times New Roman" pitchFamily="18" charset="0"/>
                <a:cs typeface="Times New Roman" pitchFamily="18" charset="0"/>
              </a:rPr>
              <a:t>cho học sinh thực hiện ngoài giờ học trên lớp và nộp báo cáo để trao đổi, chia sẻ và</a:t>
            </a:r>
            <a:r>
              <a:rPr lang="en-US" sz="4400">
                <a:solidFill>
                  <a:srgbClr val="0000CC"/>
                </a:solidFill>
                <a:latin typeface="Times New Roman" pitchFamily="18" charset="0"/>
                <a:cs typeface="Times New Roman" pitchFamily="18" charset="0"/>
              </a:rPr>
              <a:t>o zalo nhóm kết quả của các nhóm. Sau đó giáo viên nhận </a:t>
            </a:r>
            <a:r>
              <a:rPr lang="en-US" sz="4400" smtClean="0">
                <a:solidFill>
                  <a:srgbClr val="0000CC"/>
                </a:solidFill>
                <a:latin typeface="Times New Roman" pitchFamily="18" charset="0"/>
                <a:cs typeface="Times New Roman" pitchFamily="18" charset="0"/>
              </a:rPr>
              <a:t>xét.</a:t>
            </a:r>
            <a:endParaRPr lang="en-US" sz="4400" i="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070100" y="1690724"/>
            <a:ext cx="9601200" cy="2062103"/>
          </a:xfrm>
          <a:prstGeom prst="rect">
            <a:avLst/>
          </a:prstGeom>
          <a:noFill/>
        </p:spPr>
        <p:txBody>
          <a:bodyPr wrap="square">
            <a:spAutoFit/>
          </a:bodyPr>
          <a:lstStyle/>
          <a:p>
            <a:r>
              <a:rPr lang="en-US" sz="3200">
                <a:latin typeface="Times New Roman" pitchFamily="18" charset="0"/>
                <a:cs typeface="Times New Roman" pitchFamily="18" charset="0"/>
              </a:rPr>
              <a:t>- Học sinh về </a:t>
            </a:r>
            <a:r>
              <a:rPr lang="en-US" sz="3200" smtClean="0">
                <a:latin typeface="Times New Roman" pitchFamily="18" charset="0"/>
                <a:cs typeface="Times New Roman" pitchFamily="18" charset="0"/>
              </a:rPr>
              <a:t>nhà vẽ lại </a:t>
            </a:r>
            <a:r>
              <a:rPr lang="en-US" sz="3200">
                <a:latin typeface="Times New Roman" pitchFamily="18" charset="0"/>
                <a:cs typeface="Times New Roman" pitchFamily="18" charset="0"/>
              </a:rPr>
              <a:t>hình hộp chữ nhật và hình lập </a:t>
            </a:r>
            <a:r>
              <a:rPr lang="en-US" sz="3200" smtClean="0">
                <a:latin typeface="Times New Roman" pitchFamily="18" charset="0"/>
                <a:cs typeface="Times New Roman" pitchFamily="18" charset="0"/>
              </a:rPr>
              <a:t>phương.</a:t>
            </a:r>
            <a:endParaRPr lang="en-US" sz="3200">
              <a:latin typeface="Times New Roman" pitchFamily="18" charset="0"/>
              <a:cs typeface="Times New Roman" pitchFamily="18" charset="0"/>
            </a:endParaRPr>
          </a:p>
          <a:p>
            <a:r>
              <a:rPr lang="en-US" sz="3200">
                <a:latin typeface="Times New Roman" pitchFamily="18" charset="0"/>
                <a:cs typeface="Times New Roman" pitchFamily="18" charset="0"/>
              </a:rPr>
              <a:t>- Về nhà làm bài tập 3 và gửi quả vào nhóm zalo của lớp trước tiết học tiếp theo.</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a:solidFill>
                  <a:schemeClr val="bg1"/>
                </a:solidFill>
                <a:latin typeface="Rockwell" panose="02060603020205020403" pitchFamily="18" charset="0"/>
              </a:rPr>
              <a:t>Remember…</a:t>
            </a:r>
            <a:br>
              <a:rPr lang="en-US" sz="8000">
                <a:solidFill>
                  <a:schemeClr val="bg1"/>
                </a:solidFill>
                <a:latin typeface="Rockwell" panose="02060603020205020403" pitchFamily="18" charset="0"/>
              </a:rPr>
            </a:br>
            <a:r>
              <a:rPr lang="en-US" sz="800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59" t="1565" r="2337"/>
          <a:stretch/>
        </p:blipFill>
        <p:spPr>
          <a:xfrm>
            <a:off x="5086396" y="477923"/>
            <a:ext cx="3367358" cy="34744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473" t="1439" r="14577" b="2858"/>
          <a:stretch/>
        </p:blipFill>
        <p:spPr>
          <a:xfrm>
            <a:off x="1333388" y="703560"/>
            <a:ext cx="2304239" cy="3245401"/>
          </a:xfrm>
          <a:prstGeom prst="rect">
            <a:avLst/>
          </a:prstGeom>
        </p:spPr>
      </p:pic>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5CC79972-FF38-4665-82E6-9C18B2DBFC65}"/>
              </a:ext>
            </a:extLst>
          </p:cNvPr>
          <p:cNvSpPr txBox="1">
            <a:spLocks/>
          </p:cNvSpPr>
          <p:nvPr/>
        </p:nvSpPr>
        <p:spPr>
          <a:xfrm>
            <a:off x="627972" y="4233817"/>
            <a:ext cx="10707435" cy="17413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Đây</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là</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hộp</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phấn</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có</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dạng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hình</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hộp</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chữ</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nhật</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và</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Rubic</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có</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dạng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hình</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lập</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phương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mà</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các</a:t>
            </a:r>
            <a:r>
              <a:rPr lang="en-US">
                <a:solidFill>
                  <a:schemeClr val="accent5">
                    <a:lumMod val="50000"/>
                  </a:schemeClr>
                </a:solidFill>
                <a:latin typeface="Times New Roman" pitchFamily="18" charset="0"/>
                <a:ea typeface="Tahoma"/>
                <a:cs typeface="Times New Roman" pitchFamily="18" charset="0"/>
              </a:rPr>
              <a:t> e </a:t>
            </a:r>
            <a:r>
              <a:rPr lang="en-US" err="1">
                <a:solidFill>
                  <a:schemeClr val="accent5">
                    <a:lumMod val="50000"/>
                  </a:schemeClr>
                </a:solidFill>
                <a:latin typeface="Times New Roman" pitchFamily="18" charset="0"/>
                <a:ea typeface="Tahoma"/>
                <a:cs typeface="Times New Roman" pitchFamily="18" charset="0"/>
              </a:rPr>
              <a:t>thường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thấy</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hằng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ngày</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trong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nội</a:t>
            </a:r>
            <a:r>
              <a:rPr lang="en-US">
                <a:solidFill>
                  <a:schemeClr val="accent5">
                    <a:lumMod val="50000"/>
                  </a:schemeClr>
                </a:solidFill>
                <a:latin typeface="Times New Roman" pitchFamily="18" charset="0"/>
                <a:ea typeface="Tahoma"/>
                <a:cs typeface="Times New Roman" pitchFamily="18" charset="0"/>
              </a:rPr>
              <a:t> dung </a:t>
            </a:r>
            <a:r>
              <a:rPr lang="en-US" err="1">
                <a:solidFill>
                  <a:schemeClr val="accent5">
                    <a:lumMod val="50000"/>
                  </a:schemeClr>
                </a:solidFill>
                <a:latin typeface="Times New Roman" pitchFamily="18" charset="0"/>
                <a:ea typeface="Tahoma"/>
                <a:cs typeface="Times New Roman" pitchFamily="18" charset="0"/>
              </a:rPr>
              <a:t>bài</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hôm</a:t>
            </a:r>
            <a:r>
              <a:rPr lang="en-US">
                <a:solidFill>
                  <a:schemeClr val="accent5">
                    <a:lumMod val="50000"/>
                  </a:schemeClr>
                </a:solidFill>
                <a:latin typeface="Times New Roman" pitchFamily="18" charset="0"/>
                <a:ea typeface="Tahoma"/>
                <a:cs typeface="Times New Roman" pitchFamily="18" charset="0"/>
              </a:rPr>
              <a:t> nay </a:t>
            </a:r>
            <a:r>
              <a:rPr lang="en-US" err="1">
                <a:solidFill>
                  <a:schemeClr val="accent5">
                    <a:lumMod val="50000"/>
                  </a:schemeClr>
                </a:solidFill>
                <a:latin typeface="Times New Roman" pitchFamily="18" charset="0"/>
                <a:ea typeface="Tahoma"/>
                <a:cs typeface="Times New Roman" pitchFamily="18" charset="0"/>
              </a:rPr>
              <a:t>chúng</a:t>
            </a:r>
            <a:r>
              <a:rPr lang="en-US">
                <a:solidFill>
                  <a:schemeClr val="accent5">
                    <a:lumMod val="50000"/>
                  </a:schemeClr>
                </a:solidFill>
                <a:latin typeface="Times New Roman" pitchFamily="18" charset="0"/>
                <a:ea typeface="Tahoma"/>
                <a:cs typeface="Times New Roman" pitchFamily="18" charset="0"/>
              </a:rPr>
              <a:t> ta </a:t>
            </a:r>
            <a:r>
              <a:rPr lang="en-US" err="1">
                <a:solidFill>
                  <a:schemeClr val="accent5">
                    <a:lumMod val="50000"/>
                  </a:schemeClr>
                </a:solidFill>
                <a:latin typeface="Times New Roman" pitchFamily="18" charset="0"/>
                <a:ea typeface="Tahoma"/>
                <a:cs typeface="Times New Roman" pitchFamily="18" charset="0"/>
              </a:rPr>
              <a:t>sẽ</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tìm</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hiểu</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cách</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tạo</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ra</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chúng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và</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các</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hình</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này</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trong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toán</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học</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xem</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chúng</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có</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điều</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gì</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đặc</a:t>
            </a:r>
            <a:r>
              <a:rPr lang="en-US">
                <a:solidFill>
                  <a:schemeClr val="accent5">
                    <a:lumMod val="50000"/>
                  </a:schemeClr>
                </a:solidFill>
                <a:latin typeface="Times New Roman" pitchFamily="18" charset="0"/>
                <a:ea typeface="Tahoma"/>
                <a:cs typeface="Times New Roman" pitchFamily="18" charset="0"/>
              </a:rPr>
              <a:t> </a:t>
            </a:r>
            <a:r>
              <a:rPr lang="en-US" err="1">
                <a:solidFill>
                  <a:schemeClr val="accent5">
                    <a:lumMod val="50000"/>
                  </a:schemeClr>
                </a:solidFill>
                <a:latin typeface="Times New Roman" pitchFamily="18" charset="0"/>
                <a:ea typeface="Tahoma"/>
                <a:cs typeface="Times New Roman" pitchFamily="18" charset="0"/>
              </a:rPr>
              <a:t>biệt</a:t>
            </a:r>
            <a:r>
              <a:rPr lang="en-US">
                <a:solidFill>
                  <a:schemeClr val="accent5">
                    <a:lumMod val="50000"/>
                  </a:schemeClr>
                </a:solidFill>
                <a:latin typeface="Times New Roman" pitchFamily="18" charset="0"/>
                <a:ea typeface="Tahoma"/>
                <a:cs typeface="Times New Roman" pitchFamily="18" charset="0"/>
              </a:rPr>
              <a:t>.</a:t>
            </a: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Tree>
    <p:extLst>
      <p:ext uri="{BB962C8B-B14F-4D97-AF65-F5344CB8AC3E}">
        <p14:creationId xmlns:p14="http://schemas.microsoft.com/office/powerpoint/2010/main" val="3787341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592244" y="1478476"/>
            <a:ext cx="9903861" cy="1943043"/>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latin typeface="Times New Roman" pitchFamily="18" charset="0"/>
              </a:rPr>
              <a:t>a) </a:t>
            </a:r>
            <a:r>
              <a:rPr lang="vi-VN" dirty="0" smtClean="0">
                <a:latin typeface="Times New Roman" pitchFamily="18" charset="0"/>
              </a:rPr>
              <a:t>Vẽ </a:t>
            </a:r>
            <a:r>
              <a:rPr lang="vi-VN" dirty="0">
                <a:latin typeface="Times New Roman" pitchFamily="18" charset="0"/>
              </a:rPr>
              <a:t>trên giấy kẻ ô vuông 6 hình chữ nhật với vị trí và </a:t>
            </a:r>
            <a:r>
              <a:rPr lang="vi-VN" dirty="0" smtClean="0">
                <a:latin typeface="Times New Roman" pitchFamily="18" charset="0"/>
              </a:rPr>
              <a:t>các </a:t>
            </a:r>
            <a:r>
              <a:rPr lang="vi-VN" dirty="0">
                <a:latin typeface="Times New Roman" pitchFamily="18" charset="0"/>
              </a:rPr>
              <a:t>kích thước như ở hình 1</a:t>
            </a:r>
            <a:r>
              <a:rPr lang="en-US" dirty="0">
                <a:latin typeface="Times New Roman" pitchFamily="18" charset="0"/>
              </a:rPr>
              <a:t> (SGK)</a:t>
            </a:r>
          </a:p>
          <a:p>
            <a:r>
              <a:rPr lang="en-US" dirty="0" smtClean="0">
                <a:latin typeface="Times New Roman" pitchFamily="18" charset="0"/>
              </a:rPr>
              <a:t>b) </a:t>
            </a:r>
            <a:r>
              <a:rPr lang="vi-VN" dirty="0" smtClean="0">
                <a:latin typeface="Times New Roman" pitchFamily="18" charset="0"/>
              </a:rPr>
              <a:t>C</a:t>
            </a:r>
            <a:r>
              <a:rPr lang="en-US" dirty="0" err="1">
                <a:latin typeface="Times New Roman" pitchFamily="18" charset="0"/>
              </a:rPr>
              <a:t>ắt</a:t>
            </a:r>
            <a:r>
              <a:rPr lang="vi-VN" dirty="0">
                <a:latin typeface="Times New Roman" pitchFamily="18" charset="0"/>
              </a:rPr>
              <a:t> rời theo đường viền của hình vừa vẽ </a:t>
            </a:r>
            <a:r>
              <a:rPr lang="en-US" dirty="0">
                <a:latin typeface="Times New Roman" pitchFamily="18" charset="0"/>
              </a:rPr>
              <a:t>(</a:t>
            </a:r>
            <a:r>
              <a:rPr lang="vi-VN" dirty="0">
                <a:latin typeface="Times New Roman" pitchFamily="18" charset="0"/>
              </a:rPr>
              <a:t>phần tô màu</a:t>
            </a:r>
            <a:r>
              <a:rPr lang="en-US" dirty="0">
                <a:latin typeface="Times New Roman" pitchFamily="18" charset="0"/>
              </a:rPr>
              <a:t>)</a:t>
            </a:r>
            <a:r>
              <a:rPr lang="vi-VN" dirty="0">
                <a:latin typeface="Times New Roman" pitchFamily="18" charset="0"/>
              </a:rPr>
              <a:t> và gấp lại để</a:t>
            </a:r>
            <a:r>
              <a:rPr lang="en-US" dirty="0">
                <a:latin typeface="Times New Roman" pitchFamily="18" charset="0"/>
              </a:rPr>
              <a:t> </a:t>
            </a:r>
            <a:r>
              <a:rPr lang="vi-VN" dirty="0">
                <a:latin typeface="Times New Roman" pitchFamily="18" charset="0"/>
              </a:rPr>
              <a:t>được hình hộp chữ nhật như ở hình 2</a:t>
            </a:r>
            <a:r>
              <a:rPr lang="en-US" dirty="0">
                <a:latin typeface="Times New Roman" pitchFamily="18" charset="0"/>
              </a:rPr>
              <a:t> (SGK)</a:t>
            </a:r>
          </a:p>
          <a:p>
            <a:endParaRPr lang="en-US" dirty="0"/>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85535" y="3228092"/>
            <a:ext cx="8717280" cy="362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78" y="963503"/>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b="1" i="1" dirty="0">
              <a:latin typeface="Times New Roman" pitchFamily="18" charset="0"/>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ircle(in)">
                                      <p:cBhvr>
                                        <p:cTn id="15"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0688"/>
            <a:ext cx="1628691" cy="19492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61555" y="1220688"/>
            <a:ext cx="8336280" cy="954107"/>
          </a:xfrm>
          <a:prstGeom prst="rect">
            <a:avLst/>
          </a:prstGeom>
        </p:spPr>
        <p:txBody>
          <a:bodyPr wrap="square">
            <a:spAutoFit/>
          </a:bodyPr>
          <a:lstStyle/>
          <a:p>
            <a:r>
              <a:rPr lang="en-US" sz="2800" smtClean="0">
                <a:solidFill>
                  <a:schemeClr val="accent5">
                    <a:lumMod val="50000"/>
                  </a:schemeClr>
                </a:solidFill>
                <a:ea typeface="Tahoma"/>
                <a:cs typeface="Times New Roman" panose="02020603050405020304" pitchFamily="18" charset="0"/>
              </a:rPr>
              <a:t>	</a:t>
            </a:r>
            <a:r>
              <a:rPr lang="en-US" sz="2800" smtClean="0">
                <a:solidFill>
                  <a:schemeClr val="accent5">
                    <a:lumMod val="50000"/>
                  </a:schemeClr>
                </a:solidFill>
                <a:latin typeface="Times New Roman" pitchFamily="18" charset="0"/>
                <a:ea typeface="Tahoma"/>
                <a:cs typeface="Times New Roman" pitchFamily="18" charset="0"/>
              </a:rPr>
              <a:t>Hình </a:t>
            </a:r>
            <a:r>
              <a:rPr lang="en-US" sz="2800" err="1">
                <a:solidFill>
                  <a:schemeClr val="accent5">
                    <a:lumMod val="50000"/>
                  </a:schemeClr>
                </a:solidFill>
                <a:latin typeface="Times New Roman" pitchFamily="18" charset="0"/>
                <a:ea typeface="Tahoma"/>
                <a:cs typeface="Times New Roman" pitchFamily="18" charset="0"/>
              </a:rPr>
              <a:t>hộp</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chữ</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nhật</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có</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bao</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nhiêu</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mặt</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bao</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nhiêu</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cạnh</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bao</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nhiêu</a:t>
            </a:r>
            <a:r>
              <a:rPr lang="en-US" sz="2800">
                <a:solidFill>
                  <a:schemeClr val="accent5">
                    <a:lumMod val="50000"/>
                  </a:schemeClr>
                </a:solidFill>
                <a:latin typeface="Times New Roman" pitchFamily="18" charset="0"/>
                <a:ea typeface="Tahoma"/>
                <a:cs typeface="Times New Roman" pitchFamily="18" charset="0"/>
              </a:rPr>
              <a:t> </a:t>
            </a:r>
            <a:r>
              <a:rPr lang="en-US" sz="2800" err="1">
                <a:solidFill>
                  <a:schemeClr val="accent5">
                    <a:lumMod val="50000"/>
                  </a:schemeClr>
                </a:solidFill>
                <a:latin typeface="Times New Roman" pitchFamily="18" charset="0"/>
                <a:ea typeface="Tahoma"/>
                <a:cs typeface="Times New Roman" pitchFamily="18" charset="0"/>
              </a:rPr>
              <a:t>đỉnh</a:t>
            </a:r>
            <a:r>
              <a:rPr lang="en-US" sz="2800">
                <a:solidFill>
                  <a:schemeClr val="accent5">
                    <a:lumMod val="50000"/>
                  </a:schemeClr>
                </a:solidFill>
                <a:latin typeface="Times New Roman" pitchFamily="18" charset="0"/>
                <a:ea typeface="Tahoma"/>
                <a:cs typeface="Times New Roman" pitchFamily="18" charset="0"/>
              </a:rPr>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027" y="2532616"/>
            <a:ext cx="5074865" cy="239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11"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Tree>
    <p:extLst>
      <p:ext uri="{BB962C8B-B14F-4D97-AF65-F5344CB8AC3E}">
        <p14:creationId xmlns:p14="http://schemas.microsoft.com/office/powerpoint/2010/main" val="7313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ircle(in)">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606" y="99749"/>
            <a:ext cx="4203382" cy="316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b="1" i="1" dirty="0">
              <a:latin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40" y="917783"/>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64415" y="1551042"/>
            <a:ext cx="6096000" cy="5640518"/>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dirty="0" err="1" smtClean="0">
                <a:solidFill>
                  <a:schemeClr val="accent5">
                    <a:lumMod val="50000"/>
                  </a:schemeClr>
                </a:solidFill>
                <a:latin typeface="Times New Roman" pitchFamily="18" charset="0"/>
                <a:ea typeface="Tahoma"/>
                <a:cs typeface="Times New Roman" pitchFamily="18" charset="0"/>
              </a:rPr>
              <a:t>Điền</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vào</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chỗ</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trống</a:t>
            </a:r>
            <a:r>
              <a:rPr lang="en-US" sz="2800" dirty="0">
                <a:solidFill>
                  <a:schemeClr val="accent5">
                    <a:lumMod val="50000"/>
                  </a:schemeClr>
                </a:solidFill>
                <a:latin typeface="Times New Roman" pitchFamily="18" charset="0"/>
                <a:ea typeface="Tahoma"/>
                <a:cs typeface="Times New Roman" pitchFamily="18" charset="0"/>
              </a:rPr>
              <a:t>:</a:t>
            </a: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Hình</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hộp</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chữ</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nhật</a:t>
            </a:r>
            <a:r>
              <a:rPr lang="en-US" sz="2800" dirty="0">
                <a:solidFill>
                  <a:schemeClr val="accent5">
                    <a:lumMod val="50000"/>
                  </a:schemeClr>
                </a:solidFill>
                <a:latin typeface="Times New Roman" pitchFamily="18" charset="0"/>
                <a:ea typeface="Tahoma"/>
                <a:cs typeface="Times New Roman" pitchFamily="18" charset="0"/>
              </a:rPr>
              <a:t> ABCD.A’B’C’D’ </a:t>
            </a: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Đáy</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dưới</a:t>
            </a:r>
            <a:r>
              <a:rPr lang="en-US" sz="2800" dirty="0">
                <a:solidFill>
                  <a:schemeClr val="accent5">
                    <a:lumMod val="50000"/>
                  </a:schemeClr>
                </a:solidFill>
                <a:latin typeface="Times New Roman" pitchFamily="18" charset="0"/>
                <a:ea typeface="Tahoma"/>
                <a:cs typeface="Times New Roman" pitchFamily="18" charset="0"/>
              </a:rPr>
              <a:t> ABCD, </a:t>
            </a:r>
            <a:r>
              <a:rPr lang="en-US" sz="2800" dirty="0" err="1">
                <a:solidFill>
                  <a:schemeClr val="accent5">
                    <a:lumMod val="50000"/>
                  </a:schemeClr>
                </a:solidFill>
                <a:latin typeface="Times New Roman" pitchFamily="18" charset="0"/>
                <a:ea typeface="Tahoma"/>
                <a:cs typeface="Times New Roman" pitchFamily="18" charset="0"/>
              </a:rPr>
              <a:t>đáy</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trên</a:t>
            </a:r>
            <a:r>
              <a:rPr lang="en-US" sz="2800" dirty="0">
                <a:solidFill>
                  <a:schemeClr val="accent5">
                    <a:lumMod val="50000"/>
                  </a:schemeClr>
                </a:solidFill>
                <a:latin typeface="Times New Roman" pitchFamily="18" charset="0"/>
                <a:ea typeface="Tahoma"/>
                <a:cs typeface="Times New Roman" pitchFamily="18" charset="0"/>
              </a:rPr>
              <a:t>:………….</a:t>
            </a: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Các</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mặt</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bên</a:t>
            </a:r>
            <a:r>
              <a:rPr lang="en-US" sz="2800" dirty="0">
                <a:solidFill>
                  <a:schemeClr val="accent5">
                    <a:lumMod val="50000"/>
                  </a:schemeClr>
                </a:solidFill>
                <a:latin typeface="Times New Roman" pitchFamily="18" charset="0"/>
                <a:ea typeface="Tahoma"/>
                <a:cs typeface="Times New Roman" pitchFamily="18" charset="0"/>
              </a:rPr>
              <a:t>: AA’B’B, …………………</a:t>
            </a:r>
          </a:p>
          <a:p>
            <a:pPr>
              <a:lnSpc>
                <a:spcPct val="90000"/>
              </a:lnSpc>
              <a:spcBef>
                <a:spcPts val="1000"/>
              </a:spcBef>
              <a:buFont typeface="Arial" panose="020B0604020202020204" pitchFamily="34" charset="0"/>
              <a:buNone/>
            </a:pPr>
            <a:r>
              <a:rPr lang="en-US" sz="2800" dirty="0" err="1" smtClean="0">
                <a:solidFill>
                  <a:schemeClr val="accent5">
                    <a:lumMod val="50000"/>
                  </a:schemeClr>
                </a:solidFill>
                <a:latin typeface="Times New Roman" pitchFamily="18" charset="0"/>
                <a:ea typeface="Tahoma"/>
                <a:cs typeface="Times New Roman" pitchFamily="18" charset="0"/>
              </a:rPr>
              <a:t>Các</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cạnh</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đáy</a:t>
            </a:r>
            <a:r>
              <a:rPr lang="en-US" sz="2800" dirty="0">
                <a:solidFill>
                  <a:schemeClr val="accent5">
                    <a:lumMod val="50000"/>
                  </a:schemeClr>
                </a:solidFill>
                <a:latin typeface="Times New Roman" pitchFamily="18" charset="0"/>
                <a:ea typeface="Tahoma"/>
                <a:cs typeface="Times New Roman" pitchFamily="18" charset="0"/>
              </a:rPr>
              <a:t> AB, A’B’ ………………..</a:t>
            </a:r>
          </a:p>
          <a:p>
            <a:pPr>
              <a:lnSpc>
                <a:spcPct val="90000"/>
              </a:lnSpc>
              <a:spcBef>
                <a:spcPts val="1000"/>
              </a:spcBef>
              <a:buFont typeface="Arial" panose="020B0604020202020204" pitchFamily="34" charset="0"/>
              <a:buNone/>
            </a:pPr>
            <a:r>
              <a:rPr lang="en-US" sz="2800" dirty="0" err="1" smtClean="0">
                <a:solidFill>
                  <a:schemeClr val="accent5">
                    <a:lumMod val="50000"/>
                  </a:schemeClr>
                </a:solidFill>
                <a:latin typeface="Times New Roman" pitchFamily="18" charset="0"/>
                <a:ea typeface="Tahoma"/>
                <a:cs typeface="Times New Roman" pitchFamily="18" charset="0"/>
              </a:rPr>
              <a:t>Các</a:t>
            </a:r>
            <a:r>
              <a:rPr lang="en-US" sz="2800" dirty="0" smtClean="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cạnh</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bên</a:t>
            </a:r>
            <a:r>
              <a:rPr lang="en-US" sz="2800" dirty="0">
                <a:solidFill>
                  <a:schemeClr val="accent5">
                    <a:lumMod val="50000"/>
                  </a:schemeClr>
                </a:solidFill>
                <a:latin typeface="Times New Roman" pitchFamily="18" charset="0"/>
                <a:ea typeface="Tahoma"/>
                <a:cs typeface="Times New Roman" pitchFamily="18" charset="0"/>
              </a:rPr>
              <a:t>: AA’, ……………………</a:t>
            </a:r>
          </a:p>
          <a:p>
            <a:pPr>
              <a:lnSpc>
                <a:spcPct val="90000"/>
              </a:lnSpc>
              <a:spcBef>
                <a:spcPts val="1000"/>
              </a:spcBef>
              <a:buFont typeface="Arial" panose="020B0604020202020204" pitchFamily="34" charset="0"/>
              <a:buNone/>
            </a:pPr>
            <a:r>
              <a:rPr lang="en-US" sz="2800" dirty="0" err="1">
                <a:solidFill>
                  <a:schemeClr val="accent5">
                    <a:lumMod val="50000"/>
                  </a:schemeClr>
                </a:solidFill>
                <a:latin typeface="Times New Roman" pitchFamily="18" charset="0"/>
                <a:ea typeface="Tahoma"/>
                <a:cs typeface="Times New Roman" pitchFamily="18" charset="0"/>
              </a:rPr>
              <a:t>Các</a:t>
            </a:r>
            <a:r>
              <a:rPr lang="en-US" sz="2800" dirty="0">
                <a:solidFill>
                  <a:schemeClr val="accent5">
                    <a:lumMod val="50000"/>
                  </a:schemeClr>
                </a:solidFill>
                <a:latin typeface="Times New Roman" pitchFamily="18" charset="0"/>
                <a:ea typeface="Tahoma"/>
                <a:cs typeface="Times New Roman" pitchFamily="18" charset="0"/>
              </a:rPr>
              <a:t> </a:t>
            </a:r>
            <a:r>
              <a:rPr lang="en-US" sz="2800" dirty="0" err="1">
                <a:solidFill>
                  <a:schemeClr val="accent5">
                    <a:lumMod val="50000"/>
                  </a:schemeClr>
                </a:solidFill>
                <a:latin typeface="Times New Roman" pitchFamily="18" charset="0"/>
                <a:ea typeface="Tahoma"/>
                <a:cs typeface="Times New Roman" pitchFamily="18" charset="0"/>
              </a:rPr>
              <a:t>đỉnh</a:t>
            </a:r>
            <a:r>
              <a:rPr lang="en-US" sz="2800" dirty="0">
                <a:solidFill>
                  <a:schemeClr val="accent5">
                    <a:lumMod val="50000"/>
                  </a:schemeClr>
                </a:solidFill>
                <a:latin typeface="Times New Roman" pitchFamily="18" charset="0"/>
                <a:ea typeface="Tahoma"/>
                <a:cs typeface="Times New Roman" pitchFamily="18" charset="0"/>
              </a:rPr>
              <a:t> A, B,………………………….</a:t>
            </a:r>
          </a:p>
        </p:txBody>
      </p:sp>
      <p:sp>
        <p:nvSpPr>
          <p:cNvPr id="2" name="Rectangle 1"/>
          <p:cNvSpPr/>
          <p:nvPr/>
        </p:nvSpPr>
        <p:spPr>
          <a:xfrm>
            <a:off x="5050356" y="2566220"/>
            <a:ext cx="1507760" cy="397032"/>
          </a:xfrm>
          <a:prstGeom prst="rect">
            <a:avLst/>
          </a:prstGeom>
        </p:spPr>
        <p:txBody>
          <a:bodyPr wrap="square">
            <a:spAutoFit/>
          </a:bodyPr>
          <a:lstStyle/>
          <a:p>
            <a:pPr>
              <a:lnSpc>
                <a:spcPct val="90000"/>
              </a:lnSpc>
              <a:spcBef>
                <a:spcPts val="1000"/>
              </a:spcBef>
              <a:buFont typeface="Arial" panose="020B0604020202020204" pitchFamily="34" charset="0"/>
              <a:buNone/>
            </a:pPr>
            <a:r>
              <a:rPr lang="en-US" sz="2200" dirty="0">
                <a:solidFill>
                  <a:srgbClr val="C00000"/>
                </a:solidFill>
                <a:latin typeface="Times New Roman" pitchFamily="18" charset="0"/>
                <a:ea typeface="Tahoma"/>
                <a:cs typeface="Times New Roman" pitchFamily="18" charset="0"/>
              </a:rPr>
              <a:t>A’B’C’D’</a:t>
            </a:r>
            <a:endParaRPr lang="en-US" sz="2200" dirty="0">
              <a:solidFill>
                <a:srgbClr val="C00000"/>
              </a:solidFill>
              <a:latin typeface="Times New Roman" pitchFamily="18" charset="0"/>
              <a:ea typeface="Tahoma"/>
              <a:cs typeface="Times New Roman" pitchFamily="18" charset="0"/>
            </a:endParaRPr>
          </a:p>
        </p:txBody>
      </p:sp>
      <p:sp>
        <p:nvSpPr>
          <p:cNvPr id="3" name="Rectangle 2"/>
          <p:cNvSpPr/>
          <p:nvPr/>
        </p:nvSpPr>
        <p:spPr>
          <a:xfrm>
            <a:off x="4427555" y="3093591"/>
            <a:ext cx="3404715" cy="397032"/>
          </a:xfrm>
          <a:prstGeom prst="rect">
            <a:avLst/>
          </a:prstGeom>
        </p:spPr>
        <p:txBody>
          <a:bodyPr wrap="none">
            <a:spAutoFit/>
          </a:bodyPr>
          <a:lstStyle/>
          <a:p>
            <a:pPr>
              <a:lnSpc>
                <a:spcPct val="90000"/>
              </a:lnSpc>
              <a:spcBef>
                <a:spcPts val="1000"/>
              </a:spcBef>
              <a:buFont typeface="Arial" panose="020B0604020202020204" pitchFamily="34" charset="0"/>
              <a:buNone/>
            </a:pPr>
            <a:r>
              <a:rPr lang="en-US" sz="2200" dirty="0">
                <a:solidFill>
                  <a:srgbClr val="C00000"/>
                </a:solidFill>
                <a:latin typeface="Times New Roman" pitchFamily="18" charset="0"/>
                <a:ea typeface="Tahoma"/>
                <a:cs typeface="Times New Roman" pitchFamily="18" charset="0"/>
              </a:rPr>
              <a:t>DD’C’C, AA’D’D, BB’C’C.</a:t>
            </a:r>
            <a:endParaRPr lang="en-US" sz="2200" dirty="0">
              <a:solidFill>
                <a:srgbClr val="C00000"/>
              </a:solidFill>
              <a:latin typeface="Times New Roman" pitchFamily="18" charset="0"/>
              <a:ea typeface="Tahoma"/>
              <a:cs typeface="Times New Roman" pitchFamily="18" charset="0"/>
            </a:endParaRPr>
          </a:p>
        </p:txBody>
      </p:sp>
      <p:sp>
        <p:nvSpPr>
          <p:cNvPr id="9" name="Rectangle 8"/>
          <p:cNvSpPr/>
          <p:nvPr/>
        </p:nvSpPr>
        <p:spPr>
          <a:xfrm>
            <a:off x="4427555" y="3606421"/>
            <a:ext cx="4431854" cy="397032"/>
          </a:xfrm>
          <a:prstGeom prst="rect">
            <a:avLst/>
          </a:prstGeom>
        </p:spPr>
        <p:txBody>
          <a:bodyPr wrap="none">
            <a:spAutoFit/>
          </a:bodyPr>
          <a:lstStyle/>
          <a:p>
            <a:pPr>
              <a:lnSpc>
                <a:spcPct val="90000"/>
              </a:lnSpc>
              <a:spcBef>
                <a:spcPts val="1000"/>
              </a:spcBef>
              <a:buFont typeface="Arial" panose="020B0604020202020204" pitchFamily="34" charset="0"/>
              <a:buNone/>
            </a:pPr>
            <a:r>
              <a:rPr lang="en-US" sz="2200" dirty="0">
                <a:solidFill>
                  <a:srgbClr val="C00000"/>
                </a:solidFill>
                <a:latin typeface="Times New Roman" pitchFamily="18" charset="0"/>
                <a:ea typeface="Tahoma"/>
                <a:cs typeface="Times New Roman" pitchFamily="18" charset="0"/>
              </a:rPr>
              <a:t>A’B’, D’C’, DC, AD, A’D’, BC, B’C’</a:t>
            </a:r>
            <a:endParaRPr lang="en-US" sz="2200" dirty="0">
              <a:solidFill>
                <a:srgbClr val="C00000"/>
              </a:solidFill>
              <a:latin typeface="Times New Roman" pitchFamily="18" charset="0"/>
              <a:ea typeface="Tahoma"/>
              <a:cs typeface="Times New Roman" pitchFamily="18" charset="0"/>
            </a:endParaRPr>
          </a:p>
        </p:txBody>
      </p:sp>
      <p:sp>
        <p:nvSpPr>
          <p:cNvPr id="11" name="Rectangle 10"/>
          <p:cNvSpPr/>
          <p:nvPr/>
        </p:nvSpPr>
        <p:spPr>
          <a:xfrm>
            <a:off x="3858708" y="4144518"/>
            <a:ext cx="1978427" cy="397032"/>
          </a:xfrm>
          <a:prstGeom prst="rect">
            <a:avLst/>
          </a:prstGeom>
        </p:spPr>
        <p:txBody>
          <a:bodyPr wrap="none">
            <a:spAutoFit/>
          </a:bodyPr>
          <a:lstStyle/>
          <a:p>
            <a:pPr>
              <a:lnSpc>
                <a:spcPct val="90000"/>
              </a:lnSpc>
              <a:spcBef>
                <a:spcPts val="1000"/>
              </a:spcBef>
              <a:buFont typeface="Arial" panose="020B0604020202020204" pitchFamily="34" charset="0"/>
              <a:buNone/>
            </a:pPr>
            <a:r>
              <a:rPr lang="en-US" sz="2200" dirty="0">
                <a:solidFill>
                  <a:srgbClr val="C00000"/>
                </a:solidFill>
                <a:latin typeface="Times New Roman" pitchFamily="18" charset="0"/>
                <a:ea typeface="Tahoma"/>
                <a:cs typeface="Times New Roman" pitchFamily="18" charset="0"/>
              </a:rPr>
              <a:t>BB’, CC’, DD’.</a:t>
            </a:r>
            <a:endParaRPr lang="en-US" sz="2200" dirty="0">
              <a:solidFill>
                <a:srgbClr val="C00000"/>
              </a:solidFill>
              <a:latin typeface="Times New Roman" pitchFamily="18" charset="0"/>
              <a:ea typeface="Tahoma"/>
              <a:cs typeface="Times New Roman" pitchFamily="18" charset="0"/>
            </a:endParaRPr>
          </a:p>
        </p:txBody>
      </p:sp>
      <p:sp>
        <p:nvSpPr>
          <p:cNvPr id="12" name="Rectangle 11"/>
          <p:cNvSpPr/>
          <p:nvPr/>
        </p:nvSpPr>
        <p:spPr>
          <a:xfrm>
            <a:off x="3214229" y="4651324"/>
            <a:ext cx="2183226" cy="397032"/>
          </a:xfrm>
          <a:prstGeom prst="rect">
            <a:avLst/>
          </a:prstGeom>
        </p:spPr>
        <p:txBody>
          <a:bodyPr wrap="none">
            <a:spAutoFit/>
          </a:bodyPr>
          <a:lstStyle/>
          <a:p>
            <a:pPr>
              <a:lnSpc>
                <a:spcPct val="90000"/>
              </a:lnSpc>
              <a:spcBef>
                <a:spcPts val="1000"/>
              </a:spcBef>
              <a:buFont typeface="Arial" panose="020B0604020202020204" pitchFamily="34" charset="0"/>
              <a:buNone/>
            </a:pPr>
            <a:r>
              <a:rPr lang="en-US" sz="2200" dirty="0">
                <a:solidFill>
                  <a:srgbClr val="C00000"/>
                </a:solidFill>
                <a:latin typeface="Times New Roman" pitchFamily="18" charset="0"/>
                <a:ea typeface="Tahoma"/>
                <a:cs typeface="Times New Roman" pitchFamily="18" charset="0"/>
              </a:rPr>
              <a:t>C, D, A’,B’,C’,D’</a:t>
            </a:r>
            <a:endParaRPr lang="en-US" sz="2200" dirty="0">
              <a:solidFill>
                <a:srgbClr val="C00000"/>
              </a:solidFill>
              <a:latin typeface="Times New Roman" pitchFamily="18" charset="0"/>
              <a:ea typeface="Tahoma"/>
              <a:cs typeface="Times New Roman" pitchFamily="18" charset="0"/>
            </a:endParaRPr>
          </a:p>
        </p:txBody>
      </p:sp>
    </p:spTree>
    <p:extLst>
      <p:ext uri="{BB962C8B-B14F-4D97-AF65-F5344CB8AC3E}">
        <p14:creationId xmlns:p14="http://schemas.microsoft.com/office/powerpoint/2010/main" val="371852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34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2" grpId="0"/>
      <p:bldP spid="3" grpId="0"/>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1536827" y="4624214"/>
            <a:ext cx="1095738" cy="986165"/>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9" name="Rectangle 8"/>
          <p:cNvSpPr/>
          <p:nvPr/>
        </p:nvSpPr>
        <p:spPr>
          <a:xfrm>
            <a:off x="2641265" y="4956150"/>
            <a:ext cx="8284704" cy="480131"/>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fr-FR" sz="2800" b="1" i="1" u="sng" err="1">
                <a:solidFill>
                  <a:srgbClr val="C00000"/>
                </a:solidFill>
                <a:latin typeface="Times New Roman" pitchFamily="18" charset="0"/>
                <a:ea typeface="Tahoma"/>
                <a:cs typeface="Times New Roman" pitchFamily="18" charset="0"/>
              </a:rPr>
              <a:t>Nhận</a:t>
            </a:r>
            <a:r>
              <a:rPr lang="fr-FR" sz="2800" b="1" i="1" u="sng">
                <a:solidFill>
                  <a:srgbClr val="C00000"/>
                </a:solidFill>
                <a:latin typeface="Times New Roman" pitchFamily="18" charset="0"/>
                <a:ea typeface="Tahoma"/>
                <a:cs typeface="Times New Roman" pitchFamily="18" charset="0"/>
              </a:rPr>
              <a:t> </a:t>
            </a:r>
            <a:r>
              <a:rPr lang="fr-FR" sz="2800" b="1" i="1" u="sng" err="1">
                <a:solidFill>
                  <a:srgbClr val="C00000"/>
                </a:solidFill>
                <a:latin typeface="Times New Roman" pitchFamily="18" charset="0"/>
                <a:ea typeface="Tahoma"/>
                <a:cs typeface="Times New Roman" pitchFamily="18" charset="0"/>
              </a:rPr>
              <a:t>xét</a:t>
            </a:r>
            <a:r>
              <a:rPr lang="fr-FR" sz="2800">
                <a:solidFill>
                  <a:schemeClr val="accent5">
                    <a:lumMod val="50000"/>
                  </a:schemeClr>
                </a:solidFill>
                <a:latin typeface="Times New Roman" pitchFamily="18" charset="0"/>
                <a:ea typeface="Tahoma"/>
                <a:cs typeface="Times New Roman" pitchFamily="18" charset="0"/>
              </a:rPr>
              <a:t> : </a:t>
            </a:r>
            <a:r>
              <a:rPr lang="fr-FR" sz="2800" err="1">
                <a:solidFill>
                  <a:schemeClr val="accent5">
                    <a:lumMod val="50000"/>
                  </a:schemeClr>
                </a:solidFill>
                <a:latin typeface="Times New Roman" pitchFamily="18" charset="0"/>
                <a:ea typeface="Tahoma"/>
                <a:cs typeface="Times New Roman" pitchFamily="18" charset="0"/>
              </a:rPr>
              <a:t>Hình</a:t>
            </a:r>
            <a:r>
              <a:rPr lang="fr-FR" sz="2800">
                <a:solidFill>
                  <a:schemeClr val="accent5">
                    <a:lumMod val="50000"/>
                  </a:schemeClr>
                </a:solidFill>
                <a:latin typeface="Times New Roman" pitchFamily="18" charset="0"/>
                <a:ea typeface="Tahoma"/>
                <a:cs typeface="Times New Roman" pitchFamily="18" charset="0"/>
              </a:rPr>
              <a:t> </a:t>
            </a:r>
            <a:r>
              <a:rPr lang="fr-FR" sz="2800" err="1">
                <a:solidFill>
                  <a:schemeClr val="accent5">
                    <a:lumMod val="50000"/>
                  </a:schemeClr>
                </a:solidFill>
                <a:latin typeface="Times New Roman" pitchFamily="18" charset="0"/>
                <a:ea typeface="Tahoma"/>
                <a:cs typeface="Times New Roman" pitchFamily="18" charset="0"/>
              </a:rPr>
              <a:t>hộp</a:t>
            </a:r>
            <a:r>
              <a:rPr lang="fr-FR" sz="2800">
                <a:solidFill>
                  <a:schemeClr val="accent5">
                    <a:lumMod val="50000"/>
                  </a:schemeClr>
                </a:solidFill>
                <a:latin typeface="Times New Roman" pitchFamily="18" charset="0"/>
                <a:ea typeface="Tahoma"/>
                <a:cs typeface="Times New Roman" pitchFamily="18" charset="0"/>
              </a:rPr>
              <a:t> </a:t>
            </a:r>
            <a:r>
              <a:rPr lang="fr-FR" sz="2800" err="1">
                <a:solidFill>
                  <a:schemeClr val="accent5">
                    <a:lumMod val="50000"/>
                  </a:schemeClr>
                </a:solidFill>
                <a:latin typeface="Times New Roman" pitchFamily="18" charset="0"/>
                <a:ea typeface="Tahoma"/>
                <a:cs typeface="Times New Roman" pitchFamily="18" charset="0"/>
              </a:rPr>
              <a:t>chữ</a:t>
            </a:r>
            <a:r>
              <a:rPr lang="fr-FR" sz="2800">
                <a:solidFill>
                  <a:schemeClr val="accent5">
                    <a:lumMod val="50000"/>
                  </a:schemeClr>
                </a:solidFill>
                <a:latin typeface="Times New Roman" pitchFamily="18" charset="0"/>
                <a:ea typeface="Tahoma"/>
                <a:cs typeface="Times New Roman" pitchFamily="18" charset="0"/>
              </a:rPr>
              <a:t> </a:t>
            </a:r>
            <a:r>
              <a:rPr lang="fr-FR" sz="2800" err="1">
                <a:solidFill>
                  <a:schemeClr val="accent5">
                    <a:lumMod val="50000"/>
                  </a:schemeClr>
                </a:solidFill>
                <a:latin typeface="Times New Roman" pitchFamily="18" charset="0"/>
                <a:ea typeface="Tahoma"/>
                <a:cs typeface="Times New Roman" pitchFamily="18" charset="0"/>
              </a:rPr>
              <a:t>nhật</a:t>
            </a:r>
            <a:r>
              <a:rPr lang="fr-FR" sz="2800">
                <a:solidFill>
                  <a:schemeClr val="accent5">
                    <a:lumMod val="50000"/>
                  </a:schemeClr>
                </a:solidFill>
                <a:latin typeface="Times New Roman" pitchFamily="18" charset="0"/>
                <a:ea typeface="Tahoma"/>
                <a:cs typeface="Times New Roman" pitchFamily="18" charset="0"/>
              </a:rPr>
              <a:t> </a:t>
            </a:r>
            <a:r>
              <a:rPr lang="fr-FR" sz="2800" err="1">
                <a:solidFill>
                  <a:schemeClr val="accent5">
                    <a:lumMod val="50000"/>
                  </a:schemeClr>
                </a:solidFill>
                <a:latin typeface="Times New Roman" pitchFamily="18" charset="0"/>
                <a:ea typeface="Tahoma"/>
                <a:cs typeface="Times New Roman" pitchFamily="18" charset="0"/>
              </a:rPr>
              <a:t>có</a:t>
            </a:r>
            <a:r>
              <a:rPr lang="fr-FR" sz="2800">
                <a:solidFill>
                  <a:schemeClr val="accent5">
                    <a:lumMod val="50000"/>
                  </a:schemeClr>
                </a:solidFill>
                <a:latin typeface="Times New Roman" pitchFamily="18" charset="0"/>
                <a:ea typeface="Tahoma"/>
                <a:cs typeface="Times New Roman" pitchFamily="18" charset="0"/>
              </a:rPr>
              <a:t> 6 </a:t>
            </a:r>
            <a:r>
              <a:rPr lang="fr-FR" sz="2800" err="1">
                <a:solidFill>
                  <a:schemeClr val="accent5">
                    <a:lumMod val="50000"/>
                  </a:schemeClr>
                </a:solidFill>
                <a:latin typeface="Times New Roman" pitchFamily="18" charset="0"/>
                <a:ea typeface="Tahoma"/>
                <a:cs typeface="Times New Roman" pitchFamily="18" charset="0"/>
              </a:rPr>
              <a:t>mặt</a:t>
            </a:r>
            <a:r>
              <a:rPr lang="fr-FR" sz="2800">
                <a:solidFill>
                  <a:schemeClr val="accent5">
                    <a:lumMod val="50000"/>
                  </a:schemeClr>
                </a:solidFill>
                <a:latin typeface="Times New Roman" pitchFamily="18" charset="0"/>
                <a:ea typeface="Tahoma"/>
                <a:cs typeface="Times New Roman" pitchFamily="18" charset="0"/>
              </a:rPr>
              <a:t>, 8 </a:t>
            </a:r>
            <a:r>
              <a:rPr lang="fr-FR" sz="2800" err="1">
                <a:solidFill>
                  <a:schemeClr val="accent5">
                    <a:lumMod val="50000"/>
                  </a:schemeClr>
                </a:solidFill>
                <a:latin typeface="Times New Roman" pitchFamily="18" charset="0"/>
                <a:ea typeface="Tahoma"/>
                <a:cs typeface="Times New Roman" pitchFamily="18" charset="0"/>
              </a:rPr>
              <a:t>đỉnh</a:t>
            </a:r>
            <a:r>
              <a:rPr lang="fr-FR" sz="2800">
                <a:solidFill>
                  <a:schemeClr val="accent5">
                    <a:lumMod val="50000"/>
                  </a:schemeClr>
                </a:solidFill>
                <a:latin typeface="Times New Roman" pitchFamily="18" charset="0"/>
                <a:ea typeface="Tahoma"/>
                <a:cs typeface="Times New Roman" pitchFamily="18" charset="0"/>
              </a:rPr>
              <a:t>, 12 </a:t>
            </a:r>
            <a:r>
              <a:rPr lang="fr-FR" sz="2800" err="1">
                <a:solidFill>
                  <a:schemeClr val="accent5">
                    <a:lumMod val="50000"/>
                  </a:schemeClr>
                </a:solidFill>
                <a:latin typeface="Times New Roman" pitchFamily="18" charset="0"/>
                <a:ea typeface="Tahoma"/>
                <a:cs typeface="Times New Roman" pitchFamily="18" charset="0"/>
              </a:rPr>
              <a:t>cạnh</a:t>
            </a:r>
            <a:r>
              <a:rPr lang="fr-FR" sz="2800">
                <a:solidFill>
                  <a:schemeClr val="accent5">
                    <a:lumMod val="50000"/>
                  </a:schemeClr>
                </a:solidFill>
                <a:latin typeface="Times New Roman" pitchFamily="18" charset="0"/>
                <a:ea typeface="Tahoma"/>
                <a:cs typeface="Times New Roman" pitchFamily="18" charset="0"/>
              </a:rPr>
              <a:t>.</a:t>
            </a:r>
            <a:endParaRPr lang="en-US" sz="2800">
              <a:solidFill>
                <a:schemeClr val="accent5">
                  <a:lumMod val="50000"/>
                </a:schemeClr>
              </a:solidFill>
              <a:latin typeface="Times New Roman" pitchFamily="18" charset="0"/>
              <a:ea typeface="Tahoma"/>
              <a:cs typeface="Times New Roman" pitchFamily="18" charset="0"/>
            </a:endParaRPr>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550" y="1112520"/>
            <a:ext cx="4786530" cy="294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idx="1"/>
          </p:nvPr>
        </p:nvSpPr>
        <p:spPr>
          <a:xfrm>
            <a:off x="6400800" y="685800"/>
            <a:ext cx="5791200" cy="4191000"/>
          </a:xfrm>
        </p:spPr>
        <p:txBody>
          <a:bodyPr vert="horz" lIns="91440" tIns="45720" rIns="91440" bIns="45720" rtlCol="0" anchor="t">
            <a:noAutofit/>
          </a:bodyPr>
          <a:lstStyle/>
          <a:p>
            <a:pPr marL="0">
              <a:buNone/>
            </a:pPr>
            <a:r>
              <a:rPr lang="en-US" b="1">
                <a:solidFill>
                  <a:schemeClr val="accent5">
                    <a:lumMod val="50000"/>
                  </a:schemeClr>
                </a:solidFill>
                <a:latin typeface="Times New Roman" pitchFamily="18" charset="0"/>
                <a:ea typeface="Tahoma"/>
                <a:cs typeface="Times New Roman" pitchFamily="18" charset="0"/>
              </a:rPr>
              <a:t>* </a:t>
            </a:r>
            <a:r>
              <a:rPr lang="en-US" b="1" i="1" u="sng">
                <a:solidFill>
                  <a:schemeClr val="accent5">
                    <a:lumMod val="50000"/>
                  </a:schemeClr>
                </a:solidFill>
                <a:latin typeface="Times New Roman" pitchFamily="18" charset="0"/>
                <a:ea typeface="Tahoma"/>
                <a:cs typeface="Times New Roman" pitchFamily="18" charset="0"/>
              </a:rPr>
              <a:t>Vẽ hình hộp chữ nhật:</a:t>
            </a:r>
          </a:p>
          <a:p>
            <a:pPr marL="0">
              <a:buNone/>
            </a:pPr>
            <a:r>
              <a:rPr lang="en-US">
                <a:solidFill>
                  <a:schemeClr val="accent5">
                    <a:lumMod val="50000"/>
                  </a:schemeClr>
                </a:solidFill>
                <a:latin typeface="Times New Roman" pitchFamily="18" charset="0"/>
                <a:ea typeface="Tahoma"/>
                <a:cs typeface="Times New Roman" pitchFamily="18" charset="0"/>
              </a:rPr>
              <a:t>-  Vẽ hình chữ nhật ABCD nhìn phối cảnh thành hình bình hành ABCD</a:t>
            </a:r>
          </a:p>
          <a:p>
            <a:pPr marL="0">
              <a:buNone/>
            </a:pPr>
            <a:r>
              <a:rPr lang="en-US">
                <a:solidFill>
                  <a:schemeClr val="accent5">
                    <a:lumMod val="50000"/>
                  </a:schemeClr>
                </a:solidFill>
                <a:latin typeface="Times New Roman" pitchFamily="18" charset="0"/>
                <a:ea typeface="Tahoma"/>
                <a:cs typeface="Times New Roman" pitchFamily="18" charset="0"/>
              </a:rPr>
              <a:t>- Vẽ hình chữ nhật AA’D’D </a:t>
            </a:r>
          </a:p>
          <a:p>
            <a:pPr marL="0">
              <a:buNone/>
            </a:pPr>
            <a:r>
              <a:rPr lang="en-US">
                <a:solidFill>
                  <a:schemeClr val="accent5">
                    <a:lumMod val="50000"/>
                  </a:schemeClr>
                </a:solidFill>
                <a:latin typeface="Times New Roman" pitchFamily="18" charset="0"/>
                <a:ea typeface="Tahoma"/>
                <a:cs typeface="Times New Roman" pitchFamily="18" charset="0"/>
              </a:rPr>
              <a:t>- Vẽ CC’// DD’và CC’= DD’</a:t>
            </a:r>
          </a:p>
          <a:p>
            <a:pPr marL="0">
              <a:buNone/>
            </a:pPr>
            <a:r>
              <a:rPr lang="en-US">
                <a:solidFill>
                  <a:schemeClr val="accent5">
                    <a:lumMod val="50000"/>
                  </a:schemeClr>
                </a:solidFill>
                <a:latin typeface="Times New Roman" pitchFamily="18" charset="0"/>
                <a:ea typeface="Tahoma"/>
                <a:cs typeface="Times New Roman" pitchFamily="18" charset="0"/>
              </a:rPr>
              <a:t>- Nối C’ và D’</a:t>
            </a:r>
          </a:p>
          <a:p>
            <a:pPr marL="0">
              <a:buNone/>
            </a:pPr>
            <a:r>
              <a:rPr lang="en-US">
                <a:solidFill>
                  <a:schemeClr val="accent5">
                    <a:lumMod val="50000"/>
                  </a:schemeClr>
                </a:solidFill>
                <a:latin typeface="Times New Roman" pitchFamily="18" charset="0"/>
                <a:ea typeface="Tahoma"/>
                <a:cs typeface="Times New Roman" pitchFamily="18" charset="0"/>
              </a:rPr>
              <a:t>- Vẽ các nét khuất BB’song song và bằng AA’, vẽ A’B’, B’C’</a:t>
            </a:r>
          </a:p>
        </p:txBody>
      </p:sp>
      <p:pic>
        <p:nvPicPr>
          <p:cNvPr id="101436"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66800"/>
            <a:ext cx="56896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37" name="Line 61"/>
          <p:cNvSpPr>
            <a:spLocks noChangeShapeType="1"/>
          </p:cNvSpPr>
          <p:nvPr/>
        </p:nvSpPr>
        <p:spPr bwMode="auto">
          <a:xfrm>
            <a:off x="450852" y="3584575"/>
            <a:ext cx="4032249" cy="1588"/>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38" name="Line 62"/>
          <p:cNvSpPr>
            <a:spLocks noChangeShapeType="1"/>
          </p:cNvSpPr>
          <p:nvPr/>
        </p:nvSpPr>
        <p:spPr bwMode="auto">
          <a:xfrm flipH="1">
            <a:off x="457200" y="2408239"/>
            <a:ext cx="29633" cy="1169987"/>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39" name="Line 63"/>
          <p:cNvSpPr>
            <a:spLocks noChangeShapeType="1"/>
          </p:cNvSpPr>
          <p:nvPr/>
        </p:nvSpPr>
        <p:spPr bwMode="auto">
          <a:xfrm>
            <a:off x="4457700" y="2425700"/>
            <a:ext cx="0" cy="1169988"/>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40" name="Line 64"/>
          <p:cNvSpPr>
            <a:spLocks noChangeShapeType="1"/>
          </p:cNvSpPr>
          <p:nvPr/>
        </p:nvSpPr>
        <p:spPr bwMode="auto">
          <a:xfrm>
            <a:off x="1610784" y="2814635"/>
            <a:ext cx="4002617" cy="0"/>
          </a:xfrm>
          <a:prstGeom prst="line">
            <a:avLst/>
          </a:prstGeom>
          <a:noFill/>
          <a:ln w="28575">
            <a:solidFill>
              <a:srgbClr val="333399"/>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01441" name="Line 65"/>
          <p:cNvSpPr>
            <a:spLocks noChangeShapeType="1"/>
          </p:cNvSpPr>
          <p:nvPr/>
        </p:nvSpPr>
        <p:spPr bwMode="auto">
          <a:xfrm>
            <a:off x="5594352" y="1524000"/>
            <a:ext cx="19049" cy="1290636"/>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42" name="Line 66"/>
          <p:cNvSpPr>
            <a:spLocks noChangeShapeType="1"/>
          </p:cNvSpPr>
          <p:nvPr/>
        </p:nvSpPr>
        <p:spPr bwMode="auto">
          <a:xfrm>
            <a:off x="1619674" y="1543050"/>
            <a:ext cx="2117" cy="1169988"/>
          </a:xfrm>
          <a:prstGeom prst="line">
            <a:avLst/>
          </a:prstGeom>
          <a:noFill/>
          <a:ln w="28575">
            <a:solidFill>
              <a:srgbClr val="333399"/>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01443" name="Line 67"/>
          <p:cNvSpPr>
            <a:spLocks noChangeShapeType="1"/>
          </p:cNvSpPr>
          <p:nvPr/>
        </p:nvSpPr>
        <p:spPr bwMode="auto">
          <a:xfrm flipV="1">
            <a:off x="486834" y="2814635"/>
            <a:ext cx="1138766" cy="747715"/>
          </a:xfrm>
          <a:prstGeom prst="line">
            <a:avLst/>
          </a:prstGeom>
          <a:noFill/>
          <a:ln w="28575">
            <a:solidFill>
              <a:srgbClr val="333399"/>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01444" name="Line 68"/>
          <p:cNvSpPr>
            <a:spLocks noChangeShapeType="1"/>
          </p:cNvSpPr>
          <p:nvPr/>
        </p:nvSpPr>
        <p:spPr bwMode="auto">
          <a:xfrm flipV="1">
            <a:off x="4470400" y="2814635"/>
            <a:ext cx="1123951" cy="771527"/>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45" name="Line 69"/>
          <p:cNvSpPr>
            <a:spLocks noChangeShapeType="1"/>
          </p:cNvSpPr>
          <p:nvPr/>
        </p:nvSpPr>
        <p:spPr bwMode="auto">
          <a:xfrm>
            <a:off x="486834" y="2438400"/>
            <a:ext cx="3951817" cy="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46" name="Line 70"/>
          <p:cNvSpPr>
            <a:spLocks noChangeShapeType="1"/>
          </p:cNvSpPr>
          <p:nvPr/>
        </p:nvSpPr>
        <p:spPr bwMode="auto">
          <a:xfrm>
            <a:off x="1625600" y="1524000"/>
            <a:ext cx="3987801" cy="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47" name="Line 71"/>
          <p:cNvSpPr>
            <a:spLocks noChangeShapeType="1"/>
          </p:cNvSpPr>
          <p:nvPr/>
        </p:nvSpPr>
        <p:spPr bwMode="auto">
          <a:xfrm flipV="1">
            <a:off x="486833" y="1524000"/>
            <a:ext cx="1123951" cy="884239"/>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48" name="Line 72"/>
          <p:cNvSpPr>
            <a:spLocks noChangeShapeType="1"/>
          </p:cNvSpPr>
          <p:nvPr/>
        </p:nvSpPr>
        <p:spPr bwMode="auto">
          <a:xfrm flipV="1">
            <a:off x="4457701" y="1524000"/>
            <a:ext cx="1123951" cy="91440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49" name="Text Box 73"/>
          <p:cNvSpPr txBox="1">
            <a:spLocks noChangeArrowheads="1"/>
          </p:cNvSpPr>
          <p:nvPr/>
        </p:nvSpPr>
        <p:spPr bwMode="auto">
          <a:xfrm>
            <a:off x="228600" y="3544889"/>
            <a:ext cx="6540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A’</a:t>
            </a:r>
          </a:p>
        </p:txBody>
      </p:sp>
      <p:sp>
        <p:nvSpPr>
          <p:cNvPr id="101450" name="Text Box 74"/>
          <p:cNvSpPr txBox="1">
            <a:spLocks noChangeArrowheads="1"/>
          </p:cNvSpPr>
          <p:nvPr/>
        </p:nvSpPr>
        <p:spPr bwMode="auto">
          <a:xfrm>
            <a:off x="4267200" y="3505201"/>
            <a:ext cx="6540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D’</a:t>
            </a:r>
          </a:p>
        </p:txBody>
      </p:sp>
      <p:sp>
        <p:nvSpPr>
          <p:cNvPr id="101451" name="Text Box 75"/>
          <p:cNvSpPr txBox="1">
            <a:spLocks noChangeArrowheads="1"/>
          </p:cNvSpPr>
          <p:nvPr/>
        </p:nvSpPr>
        <p:spPr bwMode="auto">
          <a:xfrm>
            <a:off x="5560485" y="2573339"/>
            <a:ext cx="65616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C’</a:t>
            </a:r>
          </a:p>
        </p:txBody>
      </p:sp>
      <p:sp>
        <p:nvSpPr>
          <p:cNvPr id="101452" name="Text Box 76"/>
          <p:cNvSpPr txBox="1">
            <a:spLocks noChangeArrowheads="1"/>
          </p:cNvSpPr>
          <p:nvPr/>
        </p:nvSpPr>
        <p:spPr bwMode="auto">
          <a:xfrm>
            <a:off x="1060452" y="2503489"/>
            <a:ext cx="6540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B’</a:t>
            </a:r>
          </a:p>
        </p:txBody>
      </p:sp>
      <p:sp>
        <p:nvSpPr>
          <p:cNvPr id="101453" name="Text Box 77"/>
          <p:cNvSpPr txBox="1">
            <a:spLocks noChangeArrowheads="1"/>
          </p:cNvSpPr>
          <p:nvPr/>
        </p:nvSpPr>
        <p:spPr bwMode="auto">
          <a:xfrm>
            <a:off x="5399618" y="1195389"/>
            <a:ext cx="571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C</a:t>
            </a:r>
          </a:p>
        </p:txBody>
      </p:sp>
      <p:sp>
        <p:nvSpPr>
          <p:cNvPr id="101454" name="Text Box 78"/>
          <p:cNvSpPr txBox="1">
            <a:spLocks noChangeArrowheads="1"/>
          </p:cNvSpPr>
          <p:nvPr/>
        </p:nvSpPr>
        <p:spPr bwMode="auto">
          <a:xfrm>
            <a:off x="-19051" y="2171701"/>
            <a:ext cx="57150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A</a:t>
            </a:r>
          </a:p>
        </p:txBody>
      </p:sp>
      <p:sp>
        <p:nvSpPr>
          <p:cNvPr id="101455" name="Text Box 79"/>
          <p:cNvSpPr txBox="1">
            <a:spLocks noChangeArrowheads="1"/>
          </p:cNvSpPr>
          <p:nvPr/>
        </p:nvSpPr>
        <p:spPr bwMode="auto">
          <a:xfrm>
            <a:off x="4470401" y="2286001"/>
            <a:ext cx="57361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D</a:t>
            </a:r>
          </a:p>
        </p:txBody>
      </p:sp>
      <p:sp>
        <p:nvSpPr>
          <p:cNvPr id="101456" name="Text Box 80"/>
          <p:cNvSpPr txBox="1">
            <a:spLocks noChangeArrowheads="1"/>
          </p:cNvSpPr>
          <p:nvPr/>
        </p:nvSpPr>
        <p:spPr bwMode="auto">
          <a:xfrm>
            <a:off x="1375834" y="1190626"/>
            <a:ext cx="571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spcBef>
                <a:spcPct val="50000"/>
              </a:spcBef>
            </a:pPr>
            <a:r>
              <a:rPr lang="en-US">
                <a:solidFill>
                  <a:srgbClr val="15142A"/>
                </a:solidFill>
                <a:latin typeface="VNI-Bodon-Poster" pitchFamily="2" charset="0"/>
              </a:rPr>
              <a:t>B</a:t>
            </a:r>
          </a:p>
        </p:txBody>
      </p:sp>
      <p:grpSp>
        <p:nvGrpSpPr>
          <p:cNvPr id="25" name="Group 24">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A3A062DA-93BF-4842-B601-4404401BCCE3}"/>
              </a:ext>
            </a:extLst>
          </p:cNvPr>
          <p:cNvSpPr txBox="1"/>
          <p:nvPr/>
        </p:nvSpPr>
        <p:spPr>
          <a:xfrm>
            <a:off x="249413" y="172489"/>
            <a:ext cx="6456187"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Tree>
    <p:extLst>
      <p:ext uri="{BB962C8B-B14F-4D97-AF65-F5344CB8AC3E}">
        <p14:creationId xmlns:p14="http://schemas.microsoft.com/office/powerpoint/2010/main" val="291454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p:cTn id="7" dur="500" fill="hold"/>
                                        <p:tgtEl>
                                          <p:spTgt spid="1013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13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101436"/>
                                        </p:tgtEl>
                                        <p:attrNameLst>
                                          <p:attrName>style.visibility</p:attrName>
                                        </p:attrNameLst>
                                      </p:cBhvr>
                                      <p:to>
                                        <p:strVal val="visible"/>
                                      </p:to>
                                    </p:set>
                                    <p:animEffect transition="in" filter="fade">
                                      <p:cBhvr>
                                        <p:cTn id="13" dur="1000"/>
                                        <p:tgtEl>
                                          <p:spTgt spid="101436"/>
                                        </p:tgtEl>
                                      </p:cBhvr>
                                    </p:animEffect>
                                    <p:anim calcmode="lin" valueType="num">
                                      <p:cBhvr>
                                        <p:cTn id="14" dur="1000" fill="hold"/>
                                        <p:tgtEl>
                                          <p:spTgt spid="101436"/>
                                        </p:tgtEl>
                                        <p:attrNameLst>
                                          <p:attrName>ppt_x</p:attrName>
                                        </p:attrNameLst>
                                      </p:cBhvr>
                                      <p:tavLst>
                                        <p:tav tm="0">
                                          <p:val>
                                            <p:strVal val="#ppt_x"/>
                                          </p:val>
                                        </p:tav>
                                        <p:tav tm="100000">
                                          <p:val>
                                            <p:strVal val="#ppt_x"/>
                                          </p:val>
                                        </p:tav>
                                      </p:tavLst>
                                    </p:anim>
                                    <p:anim calcmode="lin" valueType="num">
                                      <p:cBhvr>
                                        <p:cTn id="15" dur="1000" fill="hold"/>
                                        <p:tgtEl>
                                          <p:spTgt spid="101436"/>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01379">
                                            <p:txEl>
                                              <p:pRg st="1" end="1"/>
                                            </p:txEl>
                                          </p:spTgt>
                                        </p:tgtEl>
                                        <p:attrNameLst>
                                          <p:attrName>style.visibility</p:attrName>
                                        </p:attrNameLst>
                                      </p:cBhvr>
                                      <p:to>
                                        <p:strVal val="visible"/>
                                      </p:to>
                                    </p:set>
                                    <p:animEffect transition="in" filter="strips(downLeft)">
                                      <p:cBhvr>
                                        <p:cTn id="20" dur="500"/>
                                        <p:tgtEl>
                                          <p:spTgt spid="10137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1447"/>
                                        </p:tgtEl>
                                        <p:attrNameLst>
                                          <p:attrName>style.visibility</p:attrName>
                                        </p:attrNameLst>
                                      </p:cBhvr>
                                      <p:to>
                                        <p:strVal val="visible"/>
                                      </p:to>
                                    </p:set>
                                    <p:anim calcmode="lin" valueType="num">
                                      <p:cBhvr>
                                        <p:cTn id="25" dur="500" fill="hold"/>
                                        <p:tgtEl>
                                          <p:spTgt spid="101447"/>
                                        </p:tgtEl>
                                        <p:attrNameLst>
                                          <p:attrName>ppt_w</p:attrName>
                                        </p:attrNameLst>
                                      </p:cBhvr>
                                      <p:tavLst>
                                        <p:tav tm="0">
                                          <p:val>
                                            <p:fltVal val="0"/>
                                          </p:val>
                                        </p:tav>
                                        <p:tav tm="100000">
                                          <p:val>
                                            <p:strVal val="#ppt_w"/>
                                          </p:val>
                                        </p:tav>
                                      </p:tavLst>
                                    </p:anim>
                                    <p:anim calcmode="lin" valueType="num">
                                      <p:cBhvr>
                                        <p:cTn id="26" dur="500" fill="hold"/>
                                        <p:tgtEl>
                                          <p:spTgt spid="101447"/>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01445"/>
                                        </p:tgtEl>
                                        <p:attrNameLst>
                                          <p:attrName>style.visibility</p:attrName>
                                        </p:attrNameLst>
                                      </p:cBhvr>
                                      <p:to>
                                        <p:strVal val="visible"/>
                                      </p:to>
                                    </p:set>
                                    <p:anim calcmode="lin" valueType="num">
                                      <p:cBhvr>
                                        <p:cTn id="29" dur="500" fill="hold"/>
                                        <p:tgtEl>
                                          <p:spTgt spid="101445"/>
                                        </p:tgtEl>
                                        <p:attrNameLst>
                                          <p:attrName>ppt_w</p:attrName>
                                        </p:attrNameLst>
                                      </p:cBhvr>
                                      <p:tavLst>
                                        <p:tav tm="0">
                                          <p:val>
                                            <p:fltVal val="0"/>
                                          </p:val>
                                        </p:tav>
                                        <p:tav tm="100000">
                                          <p:val>
                                            <p:strVal val="#ppt_w"/>
                                          </p:val>
                                        </p:tav>
                                      </p:tavLst>
                                    </p:anim>
                                    <p:anim calcmode="lin" valueType="num">
                                      <p:cBhvr>
                                        <p:cTn id="30" dur="500" fill="hold"/>
                                        <p:tgtEl>
                                          <p:spTgt spid="101445"/>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01448"/>
                                        </p:tgtEl>
                                        <p:attrNameLst>
                                          <p:attrName>style.visibility</p:attrName>
                                        </p:attrNameLst>
                                      </p:cBhvr>
                                      <p:to>
                                        <p:strVal val="visible"/>
                                      </p:to>
                                    </p:set>
                                    <p:anim calcmode="lin" valueType="num">
                                      <p:cBhvr>
                                        <p:cTn id="33" dur="500" fill="hold"/>
                                        <p:tgtEl>
                                          <p:spTgt spid="101448"/>
                                        </p:tgtEl>
                                        <p:attrNameLst>
                                          <p:attrName>ppt_w</p:attrName>
                                        </p:attrNameLst>
                                      </p:cBhvr>
                                      <p:tavLst>
                                        <p:tav tm="0">
                                          <p:val>
                                            <p:fltVal val="0"/>
                                          </p:val>
                                        </p:tav>
                                        <p:tav tm="100000">
                                          <p:val>
                                            <p:strVal val="#ppt_w"/>
                                          </p:val>
                                        </p:tav>
                                      </p:tavLst>
                                    </p:anim>
                                    <p:anim calcmode="lin" valueType="num">
                                      <p:cBhvr>
                                        <p:cTn id="34" dur="500" fill="hold"/>
                                        <p:tgtEl>
                                          <p:spTgt spid="101448"/>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01446"/>
                                        </p:tgtEl>
                                        <p:attrNameLst>
                                          <p:attrName>style.visibility</p:attrName>
                                        </p:attrNameLst>
                                      </p:cBhvr>
                                      <p:to>
                                        <p:strVal val="visible"/>
                                      </p:to>
                                    </p:set>
                                    <p:anim calcmode="lin" valueType="num">
                                      <p:cBhvr>
                                        <p:cTn id="37" dur="500" fill="hold"/>
                                        <p:tgtEl>
                                          <p:spTgt spid="101446"/>
                                        </p:tgtEl>
                                        <p:attrNameLst>
                                          <p:attrName>ppt_w</p:attrName>
                                        </p:attrNameLst>
                                      </p:cBhvr>
                                      <p:tavLst>
                                        <p:tav tm="0">
                                          <p:val>
                                            <p:fltVal val="0"/>
                                          </p:val>
                                        </p:tav>
                                        <p:tav tm="100000">
                                          <p:val>
                                            <p:strVal val="#ppt_w"/>
                                          </p:val>
                                        </p:tav>
                                      </p:tavLst>
                                    </p:anim>
                                    <p:anim calcmode="lin" valueType="num">
                                      <p:cBhvr>
                                        <p:cTn id="38" dur="500" fill="hold"/>
                                        <p:tgtEl>
                                          <p:spTgt spid="101446"/>
                                        </p:tgtEl>
                                        <p:attrNameLst>
                                          <p:attrName>ppt_h</p:attrName>
                                        </p:attrNameLst>
                                      </p:cBhvr>
                                      <p:tavLst>
                                        <p:tav tm="0">
                                          <p:val>
                                            <p:fltVal val="0"/>
                                          </p:val>
                                        </p:tav>
                                        <p:tav tm="100000">
                                          <p:val>
                                            <p:strVal val="#ppt_h"/>
                                          </p:val>
                                        </p:tav>
                                      </p:tavLst>
                                    </p:anim>
                                  </p:childTnLst>
                                </p:cTn>
                              </p:par>
                              <p:par>
                                <p:cTn id="39" presetID="29" presetClass="entr" presetSubtype="0" fill="hold" grpId="0" nodeType="withEffect">
                                  <p:stCondLst>
                                    <p:cond delay="0"/>
                                  </p:stCondLst>
                                  <p:childTnLst>
                                    <p:set>
                                      <p:cBhvr>
                                        <p:cTn id="40" dur="1" fill="hold">
                                          <p:stCondLst>
                                            <p:cond delay="0"/>
                                          </p:stCondLst>
                                        </p:cTn>
                                        <p:tgtEl>
                                          <p:spTgt spid="101456"/>
                                        </p:tgtEl>
                                        <p:attrNameLst>
                                          <p:attrName>style.visibility</p:attrName>
                                        </p:attrNameLst>
                                      </p:cBhvr>
                                      <p:to>
                                        <p:strVal val="visible"/>
                                      </p:to>
                                    </p:set>
                                    <p:anim calcmode="lin" valueType="num">
                                      <p:cBhvr>
                                        <p:cTn id="41" dur="1000" fill="hold"/>
                                        <p:tgtEl>
                                          <p:spTgt spid="101456"/>
                                        </p:tgtEl>
                                        <p:attrNameLst>
                                          <p:attrName>ppt_x</p:attrName>
                                        </p:attrNameLst>
                                      </p:cBhvr>
                                      <p:tavLst>
                                        <p:tav tm="0">
                                          <p:val>
                                            <p:strVal val="#ppt_x-.2"/>
                                          </p:val>
                                        </p:tav>
                                        <p:tav tm="100000">
                                          <p:val>
                                            <p:strVal val="#ppt_x"/>
                                          </p:val>
                                        </p:tav>
                                      </p:tavLst>
                                    </p:anim>
                                    <p:anim calcmode="lin" valueType="num">
                                      <p:cBhvr>
                                        <p:cTn id="42" dur="1000" fill="hold"/>
                                        <p:tgtEl>
                                          <p:spTgt spid="101456"/>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1456"/>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101453"/>
                                        </p:tgtEl>
                                        <p:attrNameLst>
                                          <p:attrName>style.visibility</p:attrName>
                                        </p:attrNameLst>
                                      </p:cBhvr>
                                      <p:to>
                                        <p:strVal val="visible"/>
                                      </p:to>
                                    </p:set>
                                    <p:anim calcmode="lin" valueType="num">
                                      <p:cBhvr>
                                        <p:cTn id="46" dur="1000" fill="hold"/>
                                        <p:tgtEl>
                                          <p:spTgt spid="101453"/>
                                        </p:tgtEl>
                                        <p:attrNameLst>
                                          <p:attrName>ppt_x</p:attrName>
                                        </p:attrNameLst>
                                      </p:cBhvr>
                                      <p:tavLst>
                                        <p:tav tm="0">
                                          <p:val>
                                            <p:strVal val="#ppt_x-.2"/>
                                          </p:val>
                                        </p:tav>
                                        <p:tav tm="100000">
                                          <p:val>
                                            <p:strVal val="#ppt_x"/>
                                          </p:val>
                                        </p:tav>
                                      </p:tavLst>
                                    </p:anim>
                                    <p:anim calcmode="lin" valueType="num">
                                      <p:cBhvr>
                                        <p:cTn id="47" dur="1000" fill="hold"/>
                                        <p:tgtEl>
                                          <p:spTgt spid="101453"/>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01453"/>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101455"/>
                                        </p:tgtEl>
                                        <p:attrNameLst>
                                          <p:attrName>style.visibility</p:attrName>
                                        </p:attrNameLst>
                                      </p:cBhvr>
                                      <p:to>
                                        <p:strVal val="visible"/>
                                      </p:to>
                                    </p:set>
                                    <p:anim calcmode="lin" valueType="num">
                                      <p:cBhvr>
                                        <p:cTn id="51" dur="1000" fill="hold"/>
                                        <p:tgtEl>
                                          <p:spTgt spid="101455"/>
                                        </p:tgtEl>
                                        <p:attrNameLst>
                                          <p:attrName>ppt_x</p:attrName>
                                        </p:attrNameLst>
                                      </p:cBhvr>
                                      <p:tavLst>
                                        <p:tav tm="0">
                                          <p:val>
                                            <p:strVal val="#ppt_x-.2"/>
                                          </p:val>
                                        </p:tav>
                                        <p:tav tm="100000">
                                          <p:val>
                                            <p:strVal val="#ppt_x"/>
                                          </p:val>
                                        </p:tav>
                                      </p:tavLst>
                                    </p:anim>
                                    <p:anim calcmode="lin" valueType="num">
                                      <p:cBhvr>
                                        <p:cTn id="52" dur="1000" fill="hold"/>
                                        <p:tgtEl>
                                          <p:spTgt spid="10145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01455"/>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101454"/>
                                        </p:tgtEl>
                                        <p:attrNameLst>
                                          <p:attrName>style.visibility</p:attrName>
                                        </p:attrNameLst>
                                      </p:cBhvr>
                                      <p:to>
                                        <p:strVal val="visible"/>
                                      </p:to>
                                    </p:set>
                                    <p:anim calcmode="lin" valueType="num">
                                      <p:cBhvr>
                                        <p:cTn id="56" dur="1000" fill="hold"/>
                                        <p:tgtEl>
                                          <p:spTgt spid="101454"/>
                                        </p:tgtEl>
                                        <p:attrNameLst>
                                          <p:attrName>ppt_x</p:attrName>
                                        </p:attrNameLst>
                                      </p:cBhvr>
                                      <p:tavLst>
                                        <p:tav tm="0">
                                          <p:val>
                                            <p:strVal val="#ppt_x-.2"/>
                                          </p:val>
                                        </p:tav>
                                        <p:tav tm="100000">
                                          <p:val>
                                            <p:strVal val="#ppt_x"/>
                                          </p:val>
                                        </p:tav>
                                      </p:tavLst>
                                    </p:anim>
                                    <p:anim calcmode="lin" valueType="num">
                                      <p:cBhvr>
                                        <p:cTn id="57" dur="1000" fill="hold"/>
                                        <p:tgtEl>
                                          <p:spTgt spid="101454"/>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0145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4" fill="hold" nodeType="clickEffect">
                                  <p:stCondLst>
                                    <p:cond delay="0"/>
                                  </p:stCondLst>
                                  <p:childTnLst>
                                    <p:set>
                                      <p:cBhvr>
                                        <p:cTn id="62" dur="1" fill="hold">
                                          <p:stCondLst>
                                            <p:cond delay="0"/>
                                          </p:stCondLst>
                                        </p:cTn>
                                        <p:tgtEl>
                                          <p:spTgt spid="101379">
                                            <p:txEl>
                                              <p:pRg st="2" end="2"/>
                                            </p:txEl>
                                          </p:spTgt>
                                        </p:tgtEl>
                                        <p:attrNameLst>
                                          <p:attrName>style.visibility</p:attrName>
                                        </p:attrNameLst>
                                      </p:cBhvr>
                                      <p:to>
                                        <p:strVal val="visible"/>
                                      </p:to>
                                    </p:set>
                                    <p:animEffect transition="in" filter="slide(fromBottom)">
                                      <p:cBhvr>
                                        <p:cTn id="63" dur="500"/>
                                        <p:tgtEl>
                                          <p:spTgt spid="101379">
                                            <p:txEl>
                                              <p:pRg st="2" end="2"/>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101438"/>
                                        </p:tgtEl>
                                        <p:attrNameLst>
                                          <p:attrName>style.visibility</p:attrName>
                                        </p:attrNameLst>
                                      </p:cBhvr>
                                      <p:to>
                                        <p:strVal val="visible"/>
                                      </p:to>
                                    </p:set>
                                    <p:animEffect transition="in" filter="box(in)">
                                      <p:cBhvr>
                                        <p:cTn id="68" dur="500"/>
                                        <p:tgtEl>
                                          <p:spTgt spid="101438"/>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101437"/>
                                        </p:tgtEl>
                                        <p:attrNameLst>
                                          <p:attrName>style.visibility</p:attrName>
                                        </p:attrNameLst>
                                      </p:cBhvr>
                                      <p:to>
                                        <p:strVal val="visible"/>
                                      </p:to>
                                    </p:set>
                                    <p:animEffect transition="in" filter="box(in)">
                                      <p:cBhvr>
                                        <p:cTn id="71" dur="500"/>
                                        <p:tgtEl>
                                          <p:spTgt spid="101437"/>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101439"/>
                                        </p:tgtEl>
                                        <p:attrNameLst>
                                          <p:attrName>style.visibility</p:attrName>
                                        </p:attrNameLst>
                                      </p:cBhvr>
                                      <p:to>
                                        <p:strVal val="visible"/>
                                      </p:to>
                                    </p:set>
                                    <p:animEffect transition="in" filter="box(in)">
                                      <p:cBhvr>
                                        <p:cTn id="74" dur="500"/>
                                        <p:tgtEl>
                                          <p:spTgt spid="101439"/>
                                        </p:tgtEl>
                                      </p:cBhvr>
                                    </p:animEffect>
                                  </p:childTnLst>
                                </p:cTn>
                              </p:par>
                              <p:par>
                                <p:cTn id="75" presetID="30" presetClass="entr" presetSubtype="0" fill="hold" grpId="0" nodeType="withEffect">
                                  <p:stCondLst>
                                    <p:cond delay="0"/>
                                  </p:stCondLst>
                                  <p:childTnLst>
                                    <p:set>
                                      <p:cBhvr>
                                        <p:cTn id="76" dur="1" fill="hold">
                                          <p:stCondLst>
                                            <p:cond delay="0"/>
                                          </p:stCondLst>
                                        </p:cTn>
                                        <p:tgtEl>
                                          <p:spTgt spid="101449"/>
                                        </p:tgtEl>
                                        <p:attrNameLst>
                                          <p:attrName>style.visibility</p:attrName>
                                        </p:attrNameLst>
                                      </p:cBhvr>
                                      <p:to>
                                        <p:strVal val="visible"/>
                                      </p:to>
                                    </p:set>
                                    <p:animEffect transition="in" filter="fade">
                                      <p:cBhvr>
                                        <p:cTn id="77" dur="800" decel="100000"/>
                                        <p:tgtEl>
                                          <p:spTgt spid="101449"/>
                                        </p:tgtEl>
                                      </p:cBhvr>
                                    </p:animEffect>
                                    <p:anim calcmode="lin" valueType="num">
                                      <p:cBhvr>
                                        <p:cTn id="78" dur="800" decel="100000" fill="hold"/>
                                        <p:tgtEl>
                                          <p:spTgt spid="101449"/>
                                        </p:tgtEl>
                                        <p:attrNameLst>
                                          <p:attrName>style.rotation</p:attrName>
                                        </p:attrNameLst>
                                      </p:cBhvr>
                                      <p:tavLst>
                                        <p:tav tm="0">
                                          <p:val>
                                            <p:fltVal val="-90"/>
                                          </p:val>
                                        </p:tav>
                                        <p:tav tm="100000">
                                          <p:val>
                                            <p:fltVal val="0"/>
                                          </p:val>
                                        </p:tav>
                                      </p:tavLst>
                                    </p:anim>
                                    <p:anim calcmode="lin" valueType="num">
                                      <p:cBhvr>
                                        <p:cTn id="79" dur="800" decel="100000" fill="hold"/>
                                        <p:tgtEl>
                                          <p:spTgt spid="101449"/>
                                        </p:tgtEl>
                                        <p:attrNameLst>
                                          <p:attrName>ppt_x</p:attrName>
                                        </p:attrNameLst>
                                      </p:cBhvr>
                                      <p:tavLst>
                                        <p:tav tm="0">
                                          <p:val>
                                            <p:strVal val="#ppt_x+0.4"/>
                                          </p:val>
                                        </p:tav>
                                        <p:tav tm="100000">
                                          <p:val>
                                            <p:strVal val="#ppt_x-0.05"/>
                                          </p:val>
                                        </p:tav>
                                      </p:tavLst>
                                    </p:anim>
                                    <p:anim calcmode="lin" valueType="num">
                                      <p:cBhvr>
                                        <p:cTn id="80" dur="800" decel="100000" fill="hold"/>
                                        <p:tgtEl>
                                          <p:spTgt spid="101449"/>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1449"/>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1449"/>
                                        </p:tgtEl>
                                        <p:attrNameLst>
                                          <p:attrName>ppt_y</p:attrName>
                                        </p:attrNameLst>
                                      </p:cBhvr>
                                      <p:tavLst>
                                        <p:tav tm="0">
                                          <p:val>
                                            <p:strVal val="#ppt_y+0.1"/>
                                          </p:val>
                                        </p:tav>
                                        <p:tav tm="100000">
                                          <p:val>
                                            <p:strVal val="#ppt_y"/>
                                          </p:val>
                                        </p:tav>
                                      </p:tavLst>
                                    </p:anim>
                                  </p:childTnLst>
                                </p:cTn>
                              </p:par>
                              <p:par>
                                <p:cTn id="83" presetID="30" presetClass="entr" presetSubtype="0" fill="hold" grpId="0" nodeType="withEffect">
                                  <p:stCondLst>
                                    <p:cond delay="0"/>
                                  </p:stCondLst>
                                  <p:childTnLst>
                                    <p:set>
                                      <p:cBhvr>
                                        <p:cTn id="84" dur="1" fill="hold">
                                          <p:stCondLst>
                                            <p:cond delay="0"/>
                                          </p:stCondLst>
                                        </p:cTn>
                                        <p:tgtEl>
                                          <p:spTgt spid="101450"/>
                                        </p:tgtEl>
                                        <p:attrNameLst>
                                          <p:attrName>style.visibility</p:attrName>
                                        </p:attrNameLst>
                                      </p:cBhvr>
                                      <p:to>
                                        <p:strVal val="visible"/>
                                      </p:to>
                                    </p:set>
                                    <p:animEffect transition="in" filter="fade">
                                      <p:cBhvr>
                                        <p:cTn id="85" dur="800" decel="100000"/>
                                        <p:tgtEl>
                                          <p:spTgt spid="101450"/>
                                        </p:tgtEl>
                                      </p:cBhvr>
                                    </p:animEffect>
                                    <p:anim calcmode="lin" valueType="num">
                                      <p:cBhvr>
                                        <p:cTn id="86" dur="800" decel="100000" fill="hold"/>
                                        <p:tgtEl>
                                          <p:spTgt spid="101450"/>
                                        </p:tgtEl>
                                        <p:attrNameLst>
                                          <p:attrName>style.rotation</p:attrName>
                                        </p:attrNameLst>
                                      </p:cBhvr>
                                      <p:tavLst>
                                        <p:tav tm="0">
                                          <p:val>
                                            <p:fltVal val="-90"/>
                                          </p:val>
                                        </p:tav>
                                        <p:tav tm="100000">
                                          <p:val>
                                            <p:fltVal val="0"/>
                                          </p:val>
                                        </p:tav>
                                      </p:tavLst>
                                    </p:anim>
                                    <p:anim calcmode="lin" valueType="num">
                                      <p:cBhvr>
                                        <p:cTn id="87" dur="800" decel="100000" fill="hold"/>
                                        <p:tgtEl>
                                          <p:spTgt spid="101450"/>
                                        </p:tgtEl>
                                        <p:attrNameLst>
                                          <p:attrName>ppt_x</p:attrName>
                                        </p:attrNameLst>
                                      </p:cBhvr>
                                      <p:tavLst>
                                        <p:tav tm="0">
                                          <p:val>
                                            <p:strVal val="#ppt_x+0.4"/>
                                          </p:val>
                                        </p:tav>
                                        <p:tav tm="100000">
                                          <p:val>
                                            <p:strVal val="#ppt_x-0.05"/>
                                          </p:val>
                                        </p:tav>
                                      </p:tavLst>
                                    </p:anim>
                                    <p:anim calcmode="lin" valueType="num">
                                      <p:cBhvr>
                                        <p:cTn id="88" dur="800" decel="100000" fill="hold"/>
                                        <p:tgtEl>
                                          <p:spTgt spid="101450"/>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101450"/>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101450"/>
                                        </p:tgtEl>
                                        <p:attrNameLst>
                                          <p:attrName>ppt_y</p:attrName>
                                        </p:attrNameLst>
                                      </p:cBhvr>
                                      <p:tavLst>
                                        <p:tav tm="0">
                                          <p:val>
                                            <p:strVal val="#ppt_y+0.1"/>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8" presetClass="entr" presetSubtype="12" fill="hold" nodeType="clickEffect">
                                  <p:stCondLst>
                                    <p:cond delay="0"/>
                                  </p:stCondLst>
                                  <p:childTnLst>
                                    <p:set>
                                      <p:cBhvr>
                                        <p:cTn id="94" dur="1" fill="hold">
                                          <p:stCondLst>
                                            <p:cond delay="0"/>
                                          </p:stCondLst>
                                        </p:cTn>
                                        <p:tgtEl>
                                          <p:spTgt spid="101379">
                                            <p:txEl>
                                              <p:pRg st="3" end="3"/>
                                            </p:txEl>
                                          </p:spTgt>
                                        </p:tgtEl>
                                        <p:attrNameLst>
                                          <p:attrName>style.visibility</p:attrName>
                                        </p:attrNameLst>
                                      </p:cBhvr>
                                      <p:to>
                                        <p:strVal val="visible"/>
                                      </p:to>
                                    </p:set>
                                    <p:animEffect transition="in" filter="strips(downLeft)">
                                      <p:cBhvr>
                                        <p:cTn id="95" dur="500"/>
                                        <p:tgtEl>
                                          <p:spTgt spid="101379">
                                            <p:txEl>
                                              <p:pRg st="3" end="3"/>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6" presetClass="entr" presetSubtype="26" fill="hold" grpId="0" nodeType="clickEffect">
                                  <p:stCondLst>
                                    <p:cond delay="0"/>
                                  </p:stCondLst>
                                  <p:childTnLst>
                                    <p:set>
                                      <p:cBhvr>
                                        <p:cTn id="99" dur="1" fill="hold">
                                          <p:stCondLst>
                                            <p:cond delay="0"/>
                                          </p:stCondLst>
                                        </p:cTn>
                                        <p:tgtEl>
                                          <p:spTgt spid="101441"/>
                                        </p:tgtEl>
                                        <p:attrNameLst>
                                          <p:attrName>style.visibility</p:attrName>
                                        </p:attrNameLst>
                                      </p:cBhvr>
                                      <p:to>
                                        <p:strVal val="visible"/>
                                      </p:to>
                                    </p:set>
                                    <p:animEffect transition="in" filter="barn(inHorizontal)">
                                      <p:cBhvr>
                                        <p:cTn id="100" dur="500"/>
                                        <p:tgtEl>
                                          <p:spTgt spid="101441"/>
                                        </p:tgtEl>
                                      </p:cBhvr>
                                    </p:animEffect>
                                  </p:childTnLst>
                                </p:cTn>
                              </p:par>
                              <p:par>
                                <p:cTn id="101" presetID="23" presetClass="entr" presetSubtype="16" fill="hold" grpId="0" nodeType="withEffect">
                                  <p:stCondLst>
                                    <p:cond delay="0"/>
                                  </p:stCondLst>
                                  <p:childTnLst>
                                    <p:set>
                                      <p:cBhvr>
                                        <p:cTn id="102" dur="1" fill="hold">
                                          <p:stCondLst>
                                            <p:cond delay="0"/>
                                          </p:stCondLst>
                                        </p:cTn>
                                        <p:tgtEl>
                                          <p:spTgt spid="101451"/>
                                        </p:tgtEl>
                                        <p:attrNameLst>
                                          <p:attrName>style.visibility</p:attrName>
                                        </p:attrNameLst>
                                      </p:cBhvr>
                                      <p:to>
                                        <p:strVal val="visible"/>
                                      </p:to>
                                    </p:set>
                                    <p:anim calcmode="lin" valueType="num">
                                      <p:cBhvr>
                                        <p:cTn id="103" dur="500" fill="hold"/>
                                        <p:tgtEl>
                                          <p:spTgt spid="101451"/>
                                        </p:tgtEl>
                                        <p:attrNameLst>
                                          <p:attrName>ppt_w</p:attrName>
                                        </p:attrNameLst>
                                      </p:cBhvr>
                                      <p:tavLst>
                                        <p:tav tm="0">
                                          <p:val>
                                            <p:fltVal val="0"/>
                                          </p:val>
                                        </p:tav>
                                        <p:tav tm="100000">
                                          <p:val>
                                            <p:strVal val="#ppt_w"/>
                                          </p:val>
                                        </p:tav>
                                      </p:tavLst>
                                    </p:anim>
                                    <p:anim calcmode="lin" valueType="num">
                                      <p:cBhvr>
                                        <p:cTn id="104" dur="500" fill="hold"/>
                                        <p:tgtEl>
                                          <p:spTgt spid="101451"/>
                                        </p:tgtEl>
                                        <p:attrNameLst>
                                          <p:attrName>ppt_h</p:attrName>
                                        </p:attrNameLst>
                                      </p:cBhvr>
                                      <p:tavLst>
                                        <p:tav tm="0">
                                          <p:val>
                                            <p:fltVal val="0"/>
                                          </p:val>
                                        </p:tav>
                                        <p:tav tm="100000">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40" presetClass="entr" presetSubtype="0" fill="hold" nodeType="clickEffect">
                                  <p:stCondLst>
                                    <p:cond delay="0"/>
                                  </p:stCondLst>
                                  <p:iterate type="lt">
                                    <p:tmPct val="10000"/>
                                  </p:iterate>
                                  <p:childTnLst>
                                    <p:set>
                                      <p:cBhvr>
                                        <p:cTn id="108" dur="1" fill="hold">
                                          <p:stCondLst>
                                            <p:cond delay="0"/>
                                          </p:stCondLst>
                                        </p:cTn>
                                        <p:tgtEl>
                                          <p:spTgt spid="101379">
                                            <p:txEl>
                                              <p:pRg st="4" end="4"/>
                                            </p:txEl>
                                          </p:spTgt>
                                        </p:tgtEl>
                                        <p:attrNameLst>
                                          <p:attrName>style.visibility</p:attrName>
                                        </p:attrNameLst>
                                      </p:cBhvr>
                                      <p:to>
                                        <p:strVal val="visible"/>
                                      </p:to>
                                    </p:set>
                                    <p:animEffect transition="in" filter="fade">
                                      <p:cBhvr>
                                        <p:cTn id="109" dur="500"/>
                                        <p:tgtEl>
                                          <p:spTgt spid="101379">
                                            <p:txEl>
                                              <p:pRg st="4" end="4"/>
                                            </p:txEl>
                                          </p:spTgt>
                                        </p:tgtEl>
                                      </p:cBhvr>
                                    </p:animEffect>
                                    <p:anim calcmode="lin" valueType="num">
                                      <p:cBhvr>
                                        <p:cTn id="110" dur="500" fill="hold"/>
                                        <p:tgtEl>
                                          <p:spTgt spid="101379">
                                            <p:txEl>
                                              <p:pRg st="4" end="4"/>
                                            </p:txEl>
                                          </p:spTgt>
                                        </p:tgtEl>
                                        <p:attrNameLst>
                                          <p:attrName>ppt_x</p:attrName>
                                        </p:attrNameLst>
                                      </p:cBhvr>
                                      <p:tavLst>
                                        <p:tav tm="0">
                                          <p:val>
                                            <p:strVal val="#ppt_x-.1"/>
                                          </p:val>
                                        </p:tav>
                                        <p:tav tm="100000">
                                          <p:val>
                                            <p:strVal val="#ppt_x"/>
                                          </p:val>
                                        </p:tav>
                                      </p:tavLst>
                                    </p:anim>
                                    <p:anim calcmode="lin" valueType="num">
                                      <p:cBhvr>
                                        <p:cTn id="111" dur="500" fill="hold"/>
                                        <p:tgtEl>
                                          <p:spTgt spid="1013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6" presetClass="entr" presetSubtype="26" fill="hold" grpId="0" nodeType="clickEffect">
                                  <p:stCondLst>
                                    <p:cond delay="0"/>
                                  </p:stCondLst>
                                  <p:childTnLst>
                                    <p:set>
                                      <p:cBhvr>
                                        <p:cTn id="115" dur="1" fill="hold">
                                          <p:stCondLst>
                                            <p:cond delay="0"/>
                                          </p:stCondLst>
                                        </p:cTn>
                                        <p:tgtEl>
                                          <p:spTgt spid="101444"/>
                                        </p:tgtEl>
                                        <p:attrNameLst>
                                          <p:attrName>style.visibility</p:attrName>
                                        </p:attrNameLst>
                                      </p:cBhvr>
                                      <p:to>
                                        <p:strVal val="visible"/>
                                      </p:to>
                                    </p:set>
                                    <p:animEffect transition="in" filter="barn(inHorizontal)">
                                      <p:cBhvr>
                                        <p:cTn id="116" dur="500"/>
                                        <p:tgtEl>
                                          <p:spTgt spid="10144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7" presetClass="entr" presetSubtype="10" fill="hold" nodeType="clickEffect">
                                  <p:stCondLst>
                                    <p:cond delay="0"/>
                                  </p:stCondLst>
                                  <p:childTnLst>
                                    <p:set>
                                      <p:cBhvr>
                                        <p:cTn id="120" dur="1" fill="hold">
                                          <p:stCondLst>
                                            <p:cond delay="0"/>
                                          </p:stCondLst>
                                        </p:cTn>
                                        <p:tgtEl>
                                          <p:spTgt spid="101379">
                                            <p:txEl>
                                              <p:pRg st="5" end="5"/>
                                            </p:txEl>
                                          </p:spTgt>
                                        </p:tgtEl>
                                        <p:attrNameLst>
                                          <p:attrName>style.visibility</p:attrName>
                                        </p:attrNameLst>
                                      </p:cBhvr>
                                      <p:to>
                                        <p:strVal val="visible"/>
                                      </p:to>
                                    </p:set>
                                    <p:anim calcmode="lin" valueType="num">
                                      <p:cBhvr>
                                        <p:cTn id="121" dur="500" fill="hold"/>
                                        <p:tgtEl>
                                          <p:spTgt spid="101379">
                                            <p:txEl>
                                              <p:pRg st="5" end="5"/>
                                            </p:txEl>
                                          </p:spTgt>
                                        </p:tgtEl>
                                        <p:attrNameLst>
                                          <p:attrName>ppt_w</p:attrName>
                                        </p:attrNameLst>
                                      </p:cBhvr>
                                      <p:tavLst>
                                        <p:tav tm="0">
                                          <p:val>
                                            <p:fltVal val="0"/>
                                          </p:val>
                                        </p:tav>
                                        <p:tav tm="100000">
                                          <p:val>
                                            <p:strVal val="#ppt_w"/>
                                          </p:val>
                                        </p:tav>
                                      </p:tavLst>
                                    </p:anim>
                                    <p:anim calcmode="lin" valueType="num">
                                      <p:cBhvr>
                                        <p:cTn id="122" dur="500" fill="hold"/>
                                        <p:tgtEl>
                                          <p:spTgt spid="1013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16" fill="hold" grpId="0" nodeType="clickEffect">
                                  <p:stCondLst>
                                    <p:cond delay="0"/>
                                  </p:stCondLst>
                                  <p:childTnLst>
                                    <p:set>
                                      <p:cBhvr>
                                        <p:cTn id="126" dur="1" fill="hold">
                                          <p:stCondLst>
                                            <p:cond delay="0"/>
                                          </p:stCondLst>
                                        </p:cTn>
                                        <p:tgtEl>
                                          <p:spTgt spid="101442"/>
                                        </p:tgtEl>
                                        <p:attrNameLst>
                                          <p:attrName>style.visibility</p:attrName>
                                        </p:attrNameLst>
                                      </p:cBhvr>
                                      <p:to>
                                        <p:strVal val="visible"/>
                                      </p:to>
                                    </p:set>
                                    <p:anim calcmode="lin" valueType="num">
                                      <p:cBhvr>
                                        <p:cTn id="127" dur="500" fill="hold"/>
                                        <p:tgtEl>
                                          <p:spTgt spid="101442"/>
                                        </p:tgtEl>
                                        <p:attrNameLst>
                                          <p:attrName>ppt_w</p:attrName>
                                        </p:attrNameLst>
                                      </p:cBhvr>
                                      <p:tavLst>
                                        <p:tav tm="0">
                                          <p:val>
                                            <p:fltVal val="0"/>
                                          </p:val>
                                        </p:tav>
                                        <p:tav tm="100000">
                                          <p:val>
                                            <p:strVal val="#ppt_w"/>
                                          </p:val>
                                        </p:tav>
                                      </p:tavLst>
                                    </p:anim>
                                    <p:anim calcmode="lin" valueType="num">
                                      <p:cBhvr>
                                        <p:cTn id="128" dur="500" fill="hold"/>
                                        <p:tgtEl>
                                          <p:spTgt spid="101442"/>
                                        </p:tgtEl>
                                        <p:attrNameLst>
                                          <p:attrName>ppt_h</p:attrName>
                                        </p:attrNameLst>
                                      </p:cBhvr>
                                      <p:tavLst>
                                        <p:tav tm="0">
                                          <p:val>
                                            <p:fltVal val="0"/>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9" presetClass="entr" presetSubtype="0" fill="hold" grpId="0" nodeType="clickEffect">
                                  <p:stCondLst>
                                    <p:cond delay="0"/>
                                  </p:stCondLst>
                                  <p:childTnLst>
                                    <p:set>
                                      <p:cBhvr>
                                        <p:cTn id="132" dur="1" fill="hold">
                                          <p:stCondLst>
                                            <p:cond delay="0"/>
                                          </p:stCondLst>
                                        </p:cTn>
                                        <p:tgtEl>
                                          <p:spTgt spid="101452"/>
                                        </p:tgtEl>
                                        <p:attrNameLst>
                                          <p:attrName>style.visibility</p:attrName>
                                        </p:attrNameLst>
                                      </p:cBhvr>
                                      <p:to>
                                        <p:strVal val="visible"/>
                                      </p:to>
                                    </p:set>
                                    <p:anim calcmode="lin" valueType="num">
                                      <p:cBhvr>
                                        <p:cTn id="133" dur="1000" fill="hold"/>
                                        <p:tgtEl>
                                          <p:spTgt spid="101452"/>
                                        </p:tgtEl>
                                        <p:attrNameLst>
                                          <p:attrName>ppt_x</p:attrName>
                                        </p:attrNameLst>
                                      </p:cBhvr>
                                      <p:tavLst>
                                        <p:tav tm="0">
                                          <p:val>
                                            <p:strVal val="#ppt_x-.2"/>
                                          </p:val>
                                        </p:tav>
                                        <p:tav tm="100000">
                                          <p:val>
                                            <p:strVal val="#ppt_x"/>
                                          </p:val>
                                        </p:tav>
                                      </p:tavLst>
                                    </p:anim>
                                    <p:anim calcmode="lin" valueType="num">
                                      <p:cBhvr>
                                        <p:cTn id="134" dur="1000" fill="hold"/>
                                        <p:tgtEl>
                                          <p:spTgt spid="101452"/>
                                        </p:tgtEl>
                                        <p:attrNameLst>
                                          <p:attrName>ppt_y</p:attrName>
                                        </p:attrNameLst>
                                      </p:cBhvr>
                                      <p:tavLst>
                                        <p:tav tm="0">
                                          <p:val>
                                            <p:strVal val="#ppt_y"/>
                                          </p:val>
                                        </p:tav>
                                        <p:tav tm="100000">
                                          <p:val>
                                            <p:strVal val="#ppt_y"/>
                                          </p:val>
                                        </p:tav>
                                      </p:tavLst>
                                    </p:anim>
                                    <p:animEffect transition="in" filter="wipe(right)" prLst="gradientSize: 0.1">
                                      <p:cBhvr>
                                        <p:cTn id="135" dur="1000"/>
                                        <p:tgtEl>
                                          <p:spTgt spid="101452"/>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6" presetClass="entr" presetSubtype="26" fill="hold" grpId="0" nodeType="clickEffect">
                                  <p:stCondLst>
                                    <p:cond delay="0"/>
                                  </p:stCondLst>
                                  <p:childTnLst>
                                    <p:set>
                                      <p:cBhvr>
                                        <p:cTn id="139" dur="1" fill="hold">
                                          <p:stCondLst>
                                            <p:cond delay="0"/>
                                          </p:stCondLst>
                                        </p:cTn>
                                        <p:tgtEl>
                                          <p:spTgt spid="101443"/>
                                        </p:tgtEl>
                                        <p:attrNameLst>
                                          <p:attrName>style.visibility</p:attrName>
                                        </p:attrNameLst>
                                      </p:cBhvr>
                                      <p:to>
                                        <p:strVal val="visible"/>
                                      </p:to>
                                    </p:set>
                                    <p:animEffect transition="in" filter="barn(inHorizontal)">
                                      <p:cBhvr>
                                        <p:cTn id="140" dur="500"/>
                                        <p:tgtEl>
                                          <p:spTgt spid="101443"/>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16" fill="hold" grpId="0" nodeType="clickEffect">
                                  <p:stCondLst>
                                    <p:cond delay="0"/>
                                  </p:stCondLst>
                                  <p:childTnLst>
                                    <p:set>
                                      <p:cBhvr>
                                        <p:cTn id="144" dur="1" fill="hold">
                                          <p:stCondLst>
                                            <p:cond delay="0"/>
                                          </p:stCondLst>
                                        </p:cTn>
                                        <p:tgtEl>
                                          <p:spTgt spid="101440"/>
                                        </p:tgtEl>
                                        <p:attrNameLst>
                                          <p:attrName>style.visibility</p:attrName>
                                        </p:attrNameLst>
                                      </p:cBhvr>
                                      <p:to>
                                        <p:strVal val="visible"/>
                                      </p:to>
                                    </p:set>
                                    <p:anim calcmode="lin" valueType="num">
                                      <p:cBhvr>
                                        <p:cTn id="145" dur="500" fill="hold"/>
                                        <p:tgtEl>
                                          <p:spTgt spid="101440"/>
                                        </p:tgtEl>
                                        <p:attrNameLst>
                                          <p:attrName>ppt_w</p:attrName>
                                        </p:attrNameLst>
                                      </p:cBhvr>
                                      <p:tavLst>
                                        <p:tav tm="0">
                                          <p:val>
                                            <p:fltVal val="0"/>
                                          </p:val>
                                        </p:tav>
                                        <p:tav tm="100000">
                                          <p:val>
                                            <p:strVal val="#ppt_w"/>
                                          </p:val>
                                        </p:tav>
                                      </p:tavLst>
                                    </p:anim>
                                    <p:anim calcmode="lin" valueType="num">
                                      <p:cBhvr>
                                        <p:cTn id="146" dur="500" fill="hold"/>
                                        <p:tgtEl>
                                          <p:spTgt spid="1014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37" grpId="0" animBg="1"/>
      <p:bldP spid="101438" grpId="0" animBg="1"/>
      <p:bldP spid="101439" grpId="0" animBg="1"/>
      <p:bldP spid="101440" grpId="0" animBg="1"/>
      <p:bldP spid="101441" grpId="0" animBg="1"/>
      <p:bldP spid="101442" grpId="0" animBg="1"/>
      <p:bldP spid="101443" grpId="0" animBg="1"/>
      <p:bldP spid="101444" grpId="0" animBg="1"/>
      <p:bldP spid="101445" grpId="0" animBg="1"/>
      <p:bldP spid="101446" grpId="0" animBg="1"/>
      <p:bldP spid="101447" grpId="0" animBg="1"/>
      <p:bldP spid="101448" grpId="0" animBg="1"/>
      <p:bldP spid="101449" grpId="0"/>
      <p:bldP spid="101450" grpId="0"/>
      <p:bldP spid="101451" grpId="0"/>
      <p:bldP spid="101452" grpId="0"/>
      <p:bldP spid="101453" grpId="0"/>
      <p:bldP spid="101454" grpId="0"/>
      <p:bldP spid="101455" grpId="0"/>
      <p:bldP spid="1014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044" y="1045828"/>
            <a:ext cx="4973973" cy="32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9" name="TextBox 18">
            <a:extLst>
              <a:ext uri="{FF2B5EF4-FFF2-40B4-BE49-F238E27FC236}">
                <a16:creationId xmlns:a16="http://schemas.microsoft.com/office/drawing/2014/main" id="{A3A062DA-93BF-4842-B601-4404401BCCE3}"/>
              </a:ext>
            </a:extLst>
          </p:cNvPr>
          <p:cNvSpPr txBox="1"/>
          <p:nvPr/>
        </p:nvSpPr>
        <p:spPr>
          <a:xfrm>
            <a:off x="249413" y="172489"/>
            <a:ext cx="10148422" cy="584775"/>
          </a:xfrm>
          <a:prstGeom prst="rect">
            <a:avLst/>
          </a:prstGeom>
          <a:noFill/>
        </p:spPr>
        <p:txBody>
          <a:bodyPr wrap="square">
            <a:spAutoFit/>
          </a:bodyPr>
          <a:lstStyle/>
          <a:p>
            <a:r>
              <a:rPr lang="en-US" sz="3200" b="1">
                <a:solidFill>
                  <a:srgbClr val="0000CC"/>
                </a:solidFill>
                <a:latin typeface="Times New Roman" pitchFamily="18" charset="0"/>
                <a:cs typeface="Times New Roman" pitchFamily="18" charset="0"/>
              </a:rPr>
              <a:t>I. HÌNH HỘP CHỮ NHẬT</a:t>
            </a:r>
          </a:p>
        </p:txBody>
      </p:sp>
      <p:sp>
        <p:nvSpPr>
          <p:cNvPr id="15" name="Content Placeholder 2">
            <a:extLst>
              <a:ext uri="{FF2B5EF4-FFF2-40B4-BE49-F238E27FC236}">
                <a16:creationId xmlns:a16="http://schemas.microsoft.com/office/drawing/2014/main" id="{5CC79972-FF38-4665-82E6-9C18B2DBFC65}"/>
              </a:ext>
            </a:extLst>
          </p:cNvPr>
          <p:cNvSpPr txBox="1">
            <a:spLocks/>
          </p:cNvSpPr>
          <p:nvPr/>
        </p:nvSpPr>
        <p:spPr>
          <a:xfrm>
            <a:off x="1389653" y="945436"/>
            <a:ext cx="5696947" cy="475267"/>
          </a:xfrm>
          <a:prstGeom prst="rect">
            <a:avLst/>
          </a:prstGeom>
        </p:spPr>
        <p:txBody>
          <a:bodyPr vert="horz" lIns="91440" tIns="45720" rIns="91440" bIns="45720" rtlCol="0" anchor="t">
            <a:noAutofit/>
          </a:bodyPr>
          <a:lstStyle>
            <a:defPPr>
              <a:defRPr lang="en-US"/>
            </a:defPPr>
            <a:lvl1pPr indent="0">
              <a:lnSpc>
                <a:spcPct val="90000"/>
              </a:lnSpc>
              <a:spcBef>
                <a:spcPts val="1000"/>
              </a:spcBef>
              <a:buFont typeface="Arial" panose="020B0604020202020204" pitchFamily="34" charset="0"/>
              <a:buNone/>
              <a:defRPr sz="2800">
                <a:solidFill>
                  <a:schemeClr val="accent5">
                    <a:lumMod val="50000"/>
                  </a:schemeClr>
                </a:solidFill>
                <a:ea typeface="Tahoma"/>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i="1" err="1" smtClean="0">
                <a:latin typeface="Times New Roman" pitchFamily="18" charset="0"/>
              </a:rPr>
              <a:t>Hoạt</a:t>
            </a:r>
            <a:r>
              <a:rPr lang="en-US" b="1" i="1" smtClean="0">
                <a:latin typeface="Times New Roman" pitchFamily="18" charset="0"/>
              </a:rPr>
              <a:t> </a:t>
            </a:r>
            <a:r>
              <a:rPr lang="en-US" b="1" i="1" err="1" smtClean="0">
                <a:latin typeface="Times New Roman" pitchFamily="18" charset="0"/>
              </a:rPr>
              <a:t>động</a:t>
            </a:r>
            <a:r>
              <a:rPr lang="en-US" b="1" i="1" smtClean="0">
                <a:latin typeface="Times New Roman" pitchFamily="18" charset="0"/>
              </a:rPr>
              <a:t> cặp đôi</a:t>
            </a:r>
            <a:endParaRPr lang="en-US" b="1" i="1">
              <a:latin typeface="Times New Roman" pitchFamily="18" charset="0"/>
            </a:endParaRPr>
          </a:p>
        </p:txBody>
      </p:sp>
      <p:sp>
        <p:nvSpPr>
          <p:cNvPr id="11" name="Rectangle 10"/>
          <p:cNvSpPr/>
          <p:nvPr/>
        </p:nvSpPr>
        <p:spPr>
          <a:xfrm>
            <a:off x="399070" y="1761590"/>
            <a:ext cx="6395317" cy="867930"/>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smtClean="0">
                <a:solidFill>
                  <a:schemeClr val="accent5">
                    <a:lumMod val="50000"/>
                  </a:schemeClr>
                </a:solidFill>
                <a:latin typeface="Times New Roman" pitchFamily="18" charset="0"/>
                <a:ea typeface="Tahoma"/>
                <a:cs typeface="Times New Roman" pitchFamily="18" charset="0"/>
              </a:rPr>
              <a:t>Quan sát </a:t>
            </a:r>
            <a:r>
              <a:rPr lang="en-US" sz="2800">
                <a:solidFill>
                  <a:schemeClr val="accent5">
                    <a:lumMod val="50000"/>
                  </a:schemeClr>
                </a:solidFill>
                <a:latin typeface="Times New Roman" pitchFamily="18" charset="0"/>
                <a:ea typeface="Tahoma"/>
                <a:cs typeface="Times New Roman" pitchFamily="18" charset="0"/>
              </a:rPr>
              <a:t>hình hộp chữ nhật </a:t>
            </a:r>
            <a:r>
              <a:rPr lang="en-US" sz="2800" smtClean="0">
                <a:solidFill>
                  <a:schemeClr val="accent5">
                    <a:lumMod val="50000"/>
                  </a:schemeClr>
                </a:solidFill>
                <a:latin typeface="Times New Roman" pitchFamily="18" charset="0"/>
                <a:ea typeface="Tahoma"/>
                <a:cs typeface="Times New Roman" pitchFamily="18" charset="0"/>
              </a:rPr>
              <a:t>ABCD.A’B’C’D’ và trả lời :</a:t>
            </a:r>
            <a:endParaRPr lang="en-US" sz="2800">
              <a:solidFill>
                <a:schemeClr val="accent5">
                  <a:lumMod val="50000"/>
                </a:schemeClr>
              </a:solidFill>
              <a:latin typeface="Times New Roman" pitchFamily="18" charset="0"/>
              <a:ea typeface="Tahoma"/>
              <a:cs typeface="Times New Roman" pitchFamily="18" charset="0"/>
            </a:endParaRPr>
          </a:p>
        </p:txBody>
      </p:sp>
      <p:sp>
        <p:nvSpPr>
          <p:cNvPr id="13" name="Rectangle 12"/>
          <p:cNvSpPr/>
          <p:nvPr/>
        </p:nvSpPr>
        <p:spPr>
          <a:xfrm>
            <a:off x="1837597" y="6925443"/>
            <a:ext cx="6096000" cy="646331"/>
          </a:xfrm>
          <a:prstGeom prst="rect">
            <a:avLst/>
          </a:prstGeom>
        </p:spPr>
        <p:txBody>
          <a:bodyPr>
            <a:spAutoFit/>
          </a:bodyPr>
          <a:lstStyle/>
          <a:p>
            <a:r>
              <a:rPr lang="en-US" b="1" i="1" smtClean="0">
                <a:solidFill>
                  <a:srgbClr val="C00000"/>
                </a:solidFill>
              </a:rPr>
              <a:t>Note</a:t>
            </a:r>
            <a:r>
              <a:rPr lang="en-US" smtClean="0"/>
              <a:t>: HS thực hiên theo từng cặp đôi, cặp đôi nào giành quyền trả lời trức sẽ  được 1 điểm cộng.</a:t>
            </a: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30" y="89971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9413" y="2883099"/>
            <a:ext cx="6395315" cy="1383969"/>
          </a:xfrm>
          <a:prstGeom prst="rect">
            <a:avLst/>
          </a:prstGeom>
        </p:spPr>
        <p:txBody>
          <a:bodyPr vert="horz" lIns="91440" tIns="45720" rIns="91440" bIns="45720" rtlCol="0" anchor="t">
            <a:noAutofit/>
          </a:bodyPr>
          <a:lstStyle/>
          <a:p>
            <a:pPr>
              <a:lnSpc>
                <a:spcPct val="90000"/>
              </a:lnSpc>
              <a:spcBef>
                <a:spcPts val="1000"/>
              </a:spcBef>
              <a:buFont typeface="Arial" panose="020B0604020202020204" pitchFamily="34" charset="0"/>
              <a:buNone/>
            </a:pPr>
            <a:r>
              <a:rPr lang="en-US" sz="2800">
                <a:solidFill>
                  <a:schemeClr val="accent5">
                    <a:lumMod val="50000"/>
                  </a:schemeClr>
                </a:solidFill>
                <a:latin typeface="Times New Roman" pitchFamily="18" charset="0"/>
                <a:ea typeface="Tahoma"/>
                <a:cs typeface="Times New Roman" pitchFamily="18" charset="0"/>
              </a:rPr>
              <a:t>a)Các mặt ABCD, AA’D’D,…  là hình gì?</a:t>
            </a:r>
          </a:p>
          <a:p>
            <a:pPr>
              <a:lnSpc>
                <a:spcPct val="90000"/>
              </a:lnSpc>
              <a:spcBef>
                <a:spcPts val="1000"/>
              </a:spcBef>
              <a:buFont typeface="Arial" panose="020B0604020202020204" pitchFamily="34" charset="0"/>
              <a:buNone/>
            </a:pPr>
            <a:r>
              <a:rPr lang="en-US" sz="2800">
                <a:solidFill>
                  <a:schemeClr val="accent5">
                    <a:lumMod val="50000"/>
                  </a:schemeClr>
                </a:solidFill>
                <a:latin typeface="Times New Roman" pitchFamily="18" charset="0"/>
                <a:ea typeface="Tahoma"/>
                <a:cs typeface="Times New Roman" pitchFamily="18" charset="0"/>
              </a:rPr>
              <a:t>b) So sánh độ dài các cạnh bên AA’ và DD’</a:t>
            </a:r>
          </a:p>
        </p:txBody>
      </p:sp>
    </p:spTree>
    <p:extLst>
      <p:ext uri="{BB962C8B-B14F-4D97-AF65-F5344CB8AC3E}">
        <p14:creationId xmlns:p14="http://schemas.microsoft.com/office/powerpoint/2010/main" val="4169112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documentManagement/types"/>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16c05727-aa75-4e4a-9b5f-8a80a1165891"/>
    <ds:schemaRef ds:uri="71af3243-3dd4-4a8d-8c0d-dd76da1f02a5"/>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942</TotalTime>
  <Words>1557</Words>
  <Application>Microsoft Office PowerPoint</Application>
  <PresentationFormat>Widescreen</PresentationFormat>
  <Paragraphs>189</Paragraphs>
  <Slides>29</Slides>
  <Notes>12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Rockwell</vt:lpstr>
      <vt:lpstr>Tahoma</vt:lpstr>
      <vt:lpstr>Times New Roman</vt:lpstr>
      <vt:lpstr>VNI-Bodon-Poster</vt:lpstr>
      <vt:lpstr>Office Theme</vt:lpstr>
      <vt:lpstr> TÊN BÀI DẠY: HÌNH HỘP CHỮ NHẬT VÀ HÌNH LẬP PHƯƠNG.</vt:lpstr>
      <vt:lpstr>Thực hiện theo các yêu cầu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PC</cp:lastModifiedBy>
  <cp:revision>101</cp:revision>
  <dcterms:created xsi:type="dcterms:W3CDTF">2021-06-07T13:44:30Z</dcterms:created>
  <dcterms:modified xsi:type="dcterms:W3CDTF">2022-09-13T04:08:48Z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