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4" r:id="rId5"/>
    <p:sldId id="265" r:id="rId6"/>
    <p:sldId id="260" r:id="rId7"/>
    <p:sldId id="261" r:id="rId8"/>
    <p:sldId id="269" r:id="rId9"/>
    <p:sldId id="267" r:id="rId10"/>
    <p:sldId id="270" r:id="rId11"/>
    <p:sldId id="266" r:id="rId12"/>
    <p:sldId id="268" r:id="rId13"/>
    <p:sldId id="26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282"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73B44-DC81-46DE-9FE1-6EF1D6692DB1}" type="datetimeFigureOut">
              <a:rPr lang="en-US" smtClean="0"/>
              <a:t>30/11/2023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56CD0-F10A-45D0-A8F2-B3023E7BA3F7}" type="slidenum">
              <a:rPr lang="en-US" smtClean="0"/>
              <a:t>‹#›</a:t>
            </a:fld>
            <a:endParaRPr lang="en-US"/>
          </a:p>
        </p:txBody>
      </p:sp>
    </p:spTree>
    <p:extLst>
      <p:ext uri="{BB962C8B-B14F-4D97-AF65-F5344CB8AC3E}">
        <p14:creationId xmlns:p14="http://schemas.microsoft.com/office/powerpoint/2010/main" val="21772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178C5D-4569-4B70-9222-2345BC6EF71A}" type="datetimeFigureOut">
              <a:rPr lang="en-US" smtClean="0"/>
              <a:t>30/11/2023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308326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78C5D-4569-4B70-9222-2345BC6EF71A}" type="datetimeFigureOut">
              <a:rPr lang="en-US" smtClean="0"/>
              <a:t>30/11/2023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422657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78C5D-4569-4B70-9222-2345BC6EF71A}" type="datetimeFigureOut">
              <a:rPr lang="en-US" smtClean="0"/>
              <a:t>30/11/2023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204260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1714950" y="1460850"/>
            <a:ext cx="5714100" cy="222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6000"/>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63" name="Google Shape;63;p8"/>
          <p:cNvSpPr/>
          <p:nvPr/>
        </p:nvSpPr>
        <p:spPr>
          <a:xfrm>
            <a:off x="7120179" y="-440699"/>
            <a:ext cx="2393100" cy="828300"/>
          </a:xfrm>
          <a:prstGeom prst="roundRect">
            <a:avLst>
              <a:gd name="adj" fmla="val 16923"/>
            </a:avLst>
          </a:prstGeom>
          <a:no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8535000" y="141155"/>
            <a:ext cx="804590" cy="796696"/>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444000" y="4082676"/>
            <a:ext cx="1413265" cy="1399393"/>
          </a:xfrm>
          <a:custGeom>
            <a:avLst/>
            <a:gdLst/>
            <a:ahLst/>
            <a:cxnLst/>
            <a:rect l="l" t="t" r="r" b="b"/>
            <a:pathLst>
              <a:path w="10533" h="10430" extrusionOk="0">
                <a:moveTo>
                  <a:pt x="5270" y="3004"/>
                </a:moveTo>
                <a:cubicBezTo>
                  <a:pt x="6208" y="3004"/>
                  <a:pt x="7080" y="3606"/>
                  <a:pt x="7371" y="4546"/>
                </a:cubicBezTo>
                <a:cubicBezTo>
                  <a:pt x="7741" y="5709"/>
                  <a:pt x="7096" y="6957"/>
                  <a:pt x="5933" y="7327"/>
                </a:cubicBezTo>
                <a:cubicBezTo>
                  <a:pt x="5715" y="7395"/>
                  <a:pt x="5494" y="7427"/>
                  <a:pt x="5276" y="7427"/>
                </a:cubicBezTo>
                <a:cubicBezTo>
                  <a:pt x="4333" y="7427"/>
                  <a:pt x="3454" y="6824"/>
                  <a:pt x="3162" y="5879"/>
                </a:cubicBezTo>
                <a:cubicBezTo>
                  <a:pt x="2792" y="4715"/>
                  <a:pt x="3437" y="3478"/>
                  <a:pt x="4600" y="3108"/>
                </a:cubicBezTo>
                <a:cubicBezTo>
                  <a:pt x="4823" y="3037"/>
                  <a:pt x="5048" y="3004"/>
                  <a:pt x="5270" y="3004"/>
                </a:cubicBezTo>
                <a:close/>
                <a:moveTo>
                  <a:pt x="4197" y="0"/>
                </a:moveTo>
                <a:cubicBezTo>
                  <a:pt x="4151" y="0"/>
                  <a:pt x="4106" y="7"/>
                  <a:pt x="4061" y="20"/>
                </a:cubicBezTo>
                <a:lnTo>
                  <a:pt x="3268" y="274"/>
                </a:lnTo>
                <a:cubicBezTo>
                  <a:pt x="3014" y="348"/>
                  <a:pt x="2877" y="623"/>
                  <a:pt x="2961" y="866"/>
                </a:cubicBezTo>
                <a:lnTo>
                  <a:pt x="3215" y="1659"/>
                </a:lnTo>
                <a:cubicBezTo>
                  <a:pt x="3215" y="1691"/>
                  <a:pt x="3226" y="1712"/>
                  <a:pt x="3247" y="1733"/>
                </a:cubicBezTo>
                <a:cubicBezTo>
                  <a:pt x="2834" y="1977"/>
                  <a:pt x="2475" y="2283"/>
                  <a:pt x="2179" y="2643"/>
                </a:cubicBezTo>
                <a:cubicBezTo>
                  <a:pt x="2158" y="2622"/>
                  <a:pt x="2126" y="2611"/>
                  <a:pt x="2105" y="2590"/>
                </a:cubicBezTo>
                <a:lnTo>
                  <a:pt x="1365" y="2209"/>
                </a:lnTo>
                <a:cubicBezTo>
                  <a:pt x="1297" y="2179"/>
                  <a:pt x="1225" y="2162"/>
                  <a:pt x="1155" y="2162"/>
                </a:cubicBezTo>
                <a:cubicBezTo>
                  <a:pt x="1104" y="2162"/>
                  <a:pt x="1054" y="2171"/>
                  <a:pt x="1005" y="2188"/>
                </a:cubicBezTo>
                <a:cubicBezTo>
                  <a:pt x="878" y="2220"/>
                  <a:pt x="783" y="2304"/>
                  <a:pt x="730" y="2421"/>
                </a:cubicBezTo>
                <a:lnTo>
                  <a:pt x="349" y="3161"/>
                </a:lnTo>
                <a:cubicBezTo>
                  <a:pt x="233" y="3394"/>
                  <a:pt x="318" y="3679"/>
                  <a:pt x="550" y="3795"/>
                </a:cubicBezTo>
                <a:lnTo>
                  <a:pt x="1291" y="4176"/>
                </a:lnTo>
                <a:cubicBezTo>
                  <a:pt x="1322" y="4187"/>
                  <a:pt x="1343" y="4197"/>
                  <a:pt x="1375" y="4208"/>
                </a:cubicBezTo>
                <a:cubicBezTo>
                  <a:pt x="1259" y="4641"/>
                  <a:pt x="1217" y="5096"/>
                  <a:pt x="1259" y="5561"/>
                </a:cubicBezTo>
                <a:cubicBezTo>
                  <a:pt x="1227" y="5561"/>
                  <a:pt x="1206" y="5572"/>
                  <a:pt x="1174" y="5572"/>
                </a:cubicBezTo>
                <a:lnTo>
                  <a:pt x="381" y="5826"/>
                </a:lnTo>
                <a:cubicBezTo>
                  <a:pt x="138" y="5910"/>
                  <a:pt x="0" y="6175"/>
                  <a:pt x="75" y="6418"/>
                </a:cubicBezTo>
                <a:lnTo>
                  <a:pt x="328" y="7211"/>
                </a:lnTo>
                <a:cubicBezTo>
                  <a:pt x="388" y="7414"/>
                  <a:pt x="569" y="7543"/>
                  <a:pt x="769" y="7543"/>
                </a:cubicBezTo>
                <a:cubicBezTo>
                  <a:pt x="819" y="7543"/>
                  <a:pt x="870" y="7535"/>
                  <a:pt x="920" y="7518"/>
                </a:cubicBezTo>
                <a:lnTo>
                  <a:pt x="1714" y="7274"/>
                </a:lnTo>
                <a:cubicBezTo>
                  <a:pt x="1735" y="7264"/>
                  <a:pt x="1766" y="7253"/>
                  <a:pt x="1788" y="7243"/>
                </a:cubicBezTo>
                <a:cubicBezTo>
                  <a:pt x="2031" y="7655"/>
                  <a:pt x="2337" y="8004"/>
                  <a:pt x="2686" y="8300"/>
                </a:cubicBezTo>
                <a:cubicBezTo>
                  <a:pt x="2676" y="8321"/>
                  <a:pt x="2655" y="8353"/>
                  <a:pt x="2644" y="8374"/>
                </a:cubicBezTo>
                <a:lnTo>
                  <a:pt x="2263" y="9114"/>
                </a:lnTo>
                <a:cubicBezTo>
                  <a:pt x="2211" y="9231"/>
                  <a:pt x="2200" y="9358"/>
                  <a:pt x="2232" y="9474"/>
                </a:cubicBezTo>
                <a:cubicBezTo>
                  <a:pt x="2274" y="9601"/>
                  <a:pt x="2359" y="9696"/>
                  <a:pt x="2464" y="9749"/>
                </a:cubicBezTo>
                <a:lnTo>
                  <a:pt x="3215" y="10129"/>
                </a:lnTo>
                <a:cubicBezTo>
                  <a:pt x="3279" y="10168"/>
                  <a:pt x="3353" y="10187"/>
                  <a:pt x="3426" y="10187"/>
                </a:cubicBezTo>
                <a:cubicBezTo>
                  <a:pt x="3474" y="10187"/>
                  <a:pt x="3522" y="10178"/>
                  <a:pt x="3564" y="10161"/>
                </a:cubicBezTo>
                <a:cubicBezTo>
                  <a:pt x="3680" y="10129"/>
                  <a:pt x="3786" y="10045"/>
                  <a:pt x="3850" y="9929"/>
                </a:cubicBezTo>
                <a:lnTo>
                  <a:pt x="4230" y="9188"/>
                </a:lnTo>
                <a:cubicBezTo>
                  <a:pt x="4241" y="9157"/>
                  <a:pt x="4251" y="9135"/>
                  <a:pt x="4251" y="9114"/>
                </a:cubicBezTo>
                <a:cubicBezTo>
                  <a:pt x="4581" y="9193"/>
                  <a:pt x="4916" y="9236"/>
                  <a:pt x="5257" y="9236"/>
                </a:cubicBezTo>
                <a:cubicBezTo>
                  <a:pt x="5376" y="9236"/>
                  <a:pt x="5495" y="9231"/>
                  <a:pt x="5615" y="9220"/>
                </a:cubicBezTo>
                <a:cubicBezTo>
                  <a:pt x="5615" y="9252"/>
                  <a:pt x="5615" y="9273"/>
                  <a:pt x="5626" y="9305"/>
                </a:cubicBezTo>
                <a:lnTo>
                  <a:pt x="5880" y="10098"/>
                </a:lnTo>
                <a:cubicBezTo>
                  <a:pt x="5939" y="10301"/>
                  <a:pt x="6120" y="10429"/>
                  <a:pt x="6320" y="10429"/>
                </a:cubicBezTo>
                <a:cubicBezTo>
                  <a:pt x="6370" y="10429"/>
                  <a:pt x="6421" y="10421"/>
                  <a:pt x="6472" y="10404"/>
                </a:cubicBezTo>
                <a:lnTo>
                  <a:pt x="7265" y="10151"/>
                </a:lnTo>
                <a:cubicBezTo>
                  <a:pt x="7508" y="10077"/>
                  <a:pt x="7646" y="9812"/>
                  <a:pt x="7572" y="9569"/>
                </a:cubicBezTo>
                <a:lnTo>
                  <a:pt x="7318" y="8765"/>
                </a:lnTo>
                <a:cubicBezTo>
                  <a:pt x="7318" y="8744"/>
                  <a:pt x="7297" y="8713"/>
                  <a:pt x="7286" y="8691"/>
                </a:cubicBezTo>
                <a:cubicBezTo>
                  <a:pt x="7699" y="8459"/>
                  <a:pt x="8058" y="8142"/>
                  <a:pt x="8354" y="7793"/>
                </a:cubicBezTo>
                <a:cubicBezTo>
                  <a:pt x="8375" y="7803"/>
                  <a:pt x="8397" y="7824"/>
                  <a:pt x="8428" y="7835"/>
                </a:cubicBezTo>
                <a:lnTo>
                  <a:pt x="9168" y="8216"/>
                </a:lnTo>
                <a:cubicBezTo>
                  <a:pt x="9237" y="8253"/>
                  <a:pt x="9308" y="8268"/>
                  <a:pt x="9379" y="8268"/>
                </a:cubicBezTo>
                <a:cubicBezTo>
                  <a:pt x="9430" y="8268"/>
                  <a:pt x="9480" y="8260"/>
                  <a:pt x="9528" y="8247"/>
                </a:cubicBezTo>
                <a:cubicBezTo>
                  <a:pt x="9644" y="8205"/>
                  <a:pt x="9739" y="8131"/>
                  <a:pt x="9803" y="8015"/>
                </a:cubicBezTo>
                <a:lnTo>
                  <a:pt x="10184" y="7274"/>
                </a:lnTo>
                <a:cubicBezTo>
                  <a:pt x="10300" y="7042"/>
                  <a:pt x="10205" y="6756"/>
                  <a:pt x="9983" y="6640"/>
                </a:cubicBezTo>
                <a:lnTo>
                  <a:pt x="9232" y="6259"/>
                </a:lnTo>
                <a:cubicBezTo>
                  <a:pt x="9211" y="6238"/>
                  <a:pt x="9190" y="6228"/>
                  <a:pt x="9158" y="6228"/>
                </a:cubicBezTo>
                <a:cubicBezTo>
                  <a:pt x="9274" y="5794"/>
                  <a:pt x="9316" y="5329"/>
                  <a:pt x="9274" y="4874"/>
                </a:cubicBezTo>
                <a:cubicBezTo>
                  <a:pt x="9295" y="4863"/>
                  <a:pt x="9327" y="4863"/>
                  <a:pt x="9348" y="4853"/>
                </a:cubicBezTo>
                <a:lnTo>
                  <a:pt x="10152" y="4599"/>
                </a:lnTo>
                <a:cubicBezTo>
                  <a:pt x="10395" y="4525"/>
                  <a:pt x="10533" y="4261"/>
                  <a:pt x="10459" y="4007"/>
                </a:cubicBezTo>
                <a:lnTo>
                  <a:pt x="10205" y="3214"/>
                </a:lnTo>
                <a:cubicBezTo>
                  <a:pt x="10144" y="3015"/>
                  <a:pt x="9950" y="2887"/>
                  <a:pt x="9748" y="2887"/>
                </a:cubicBezTo>
                <a:cubicBezTo>
                  <a:pt x="9703" y="2887"/>
                  <a:pt x="9657" y="2894"/>
                  <a:pt x="9613" y="2907"/>
                </a:cubicBezTo>
                <a:lnTo>
                  <a:pt x="8819" y="3161"/>
                </a:lnTo>
                <a:cubicBezTo>
                  <a:pt x="8798" y="3172"/>
                  <a:pt x="8767" y="3182"/>
                  <a:pt x="8745" y="3193"/>
                </a:cubicBezTo>
                <a:cubicBezTo>
                  <a:pt x="8502" y="2780"/>
                  <a:pt x="8196" y="2421"/>
                  <a:pt x="7847" y="2125"/>
                </a:cubicBezTo>
                <a:cubicBezTo>
                  <a:pt x="7857" y="2104"/>
                  <a:pt x="7878" y="2082"/>
                  <a:pt x="7889" y="2051"/>
                </a:cubicBezTo>
                <a:lnTo>
                  <a:pt x="8270" y="1311"/>
                </a:lnTo>
                <a:cubicBezTo>
                  <a:pt x="8386" y="1078"/>
                  <a:pt x="8291" y="792"/>
                  <a:pt x="8069" y="676"/>
                </a:cubicBezTo>
                <a:lnTo>
                  <a:pt x="7318" y="295"/>
                </a:lnTo>
                <a:cubicBezTo>
                  <a:pt x="7250" y="261"/>
                  <a:pt x="7178" y="245"/>
                  <a:pt x="7108" y="245"/>
                </a:cubicBezTo>
                <a:cubicBezTo>
                  <a:pt x="6937" y="245"/>
                  <a:pt x="6773" y="339"/>
                  <a:pt x="6683" y="496"/>
                </a:cubicBezTo>
                <a:lnTo>
                  <a:pt x="6303" y="1247"/>
                </a:lnTo>
                <a:cubicBezTo>
                  <a:pt x="6292" y="1268"/>
                  <a:pt x="6282" y="1289"/>
                  <a:pt x="6271" y="1321"/>
                </a:cubicBezTo>
                <a:cubicBezTo>
                  <a:pt x="5948" y="1234"/>
                  <a:pt x="5612" y="1189"/>
                  <a:pt x="5270" y="1189"/>
                </a:cubicBezTo>
                <a:cubicBezTo>
                  <a:pt x="5153" y="1189"/>
                  <a:pt x="5036" y="1194"/>
                  <a:pt x="4918" y="1205"/>
                </a:cubicBezTo>
                <a:cubicBezTo>
                  <a:pt x="4918" y="1184"/>
                  <a:pt x="4907" y="1152"/>
                  <a:pt x="4907" y="1131"/>
                </a:cubicBezTo>
                <a:lnTo>
                  <a:pt x="4653" y="327"/>
                </a:lnTo>
                <a:cubicBezTo>
                  <a:pt x="4593" y="129"/>
                  <a:pt x="4398" y="0"/>
                  <a:pt x="41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72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178C5D-4569-4B70-9222-2345BC6EF71A}" type="datetimeFigureOut">
              <a:rPr lang="en-US" smtClean="0"/>
              <a:t>30/11/2023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2957853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178C5D-4569-4B70-9222-2345BC6EF71A}" type="datetimeFigureOut">
              <a:rPr lang="en-US" smtClean="0"/>
              <a:t>30/11/2023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277196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178C5D-4569-4B70-9222-2345BC6EF71A}" type="datetimeFigureOut">
              <a:rPr lang="en-US" smtClean="0"/>
              <a:t>30/11/2023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395595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178C5D-4569-4B70-9222-2345BC6EF71A}" type="datetimeFigureOut">
              <a:rPr lang="en-US" smtClean="0"/>
              <a:t>30/11/2023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38215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178C5D-4569-4B70-9222-2345BC6EF71A}" type="datetimeFigureOut">
              <a:rPr lang="en-US" smtClean="0"/>
              <a:t>30/11/2023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275142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78C5D-4569-4B70-9222-2345BC6EF71A}" type="datetimeFigureOut">
              <a:rPr lang="en-US" smtClean="0"/>
              <a:t>30/11/2023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30536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78C5D-4569-4B70-9222-2345BC6EF71A}" type="datetimeFigureOut">
              <a:rPr lang="en-US" smtClean="0"/>
              <a:t>30/11/2023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189561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78C5D-4569-4B70-9222-2345BC6EF71A}" type="datetimeFigureOut">
              <a:rPr lang="en-US" smtClean="0"/>
              <a:t>30/11/2023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7D316-6D27-4637-BE01-50B1E248F43A}" type="slidenum">
              <a:rPr lang="en-US" smtClean="0"/>
              <a:t>‹#›</a:t>
            </a:fld>
            <a:endParaRPr lang="en-US"/>
          </a:p>
        </p:txBody>
      </p:sp>
    </p:spTree>
    <p:extLst>
      <p:ext uri="{BB962C8B-B14F-4D97-AF65-F5344CB8AC3E}">
        <p14:creationId xmlns:p14="http://schemas.microsoft.com/office/powerpoint/2010/main" val="172263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E178C5D-4569-4B70-9222-2345BC6EF71A}" type="datetimeFigureOut">
              <a:rPr lang="en-US" smtClean="0"/>
              <a:t>30/11/2023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37D316-6D27-4637-BE01-50B1E248F43A}" type="slidenum">
              <a:rPr lang="en-US" smtClean="0"/>
              <a:t>‹#›</a:t>
            </a:fld>
            <a:endParaRPr lang="en-US"/>
          </a:p>
        </p:txBody>
      </p:sp>
    </p:spTree>
    <p:extLst>
      <p:ext uri="{BB962C8B-B14F-4D97-AF65-F5344CB8AC3E}">
        <p14:creationId xmlns:p14="http://schemas.microsoft.com/office/powerpoint/2010/main" val="362644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6.xml"/><Relationship Id="rId3" Type="http://schemas.openxmlformats.org/officeDocument/2006/relationships/tags" Target="../tags/tag3.xml"/><Relationship Id="rId21" Type="http://schemas.openxmlformats.org/officeDocument/2006/relationships/image" Target="../media/image3.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5.xml"/><Relationship Id="rId2" Type="http://schemas.openxmlformats.org/officeDocument/2006/relationships/tags" Target="../tags/tag2.xml"/><Relationship Id="rId16" Type="http://schemas.openxmlformats.org/officeDocument/2006/relationships/audio" Target="../media/media1.mp3"/><Relationship Id="rId20"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microsoft.com/office/2007/relationships/media" Target="../media/media1.mp3"/><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96247" y="905018"/>
            <a:ext cx="7628562" cy="2947596"/>
          </a:xfrm>
          <a:prstGeom prst="roundRect">
            <a:avLst/>
          </a:prstGeom>
          <a:solidFill>
            <a:schemeClr val="accent4">
              <a:lumMod val="40000"/>
              <a:lumOff val="6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6422" y="1334165"/>
            <a:ext cx="7428215" cy="2031325"/>
          </a:xfrm>
          <a:prstGeom prst="rect">
            <a:avLst/>
          </a:prstGeom>
          <a:noFill/>
        </p:spPr>
        <p:txBody>
          <a:bodyPr wrap="square" rtlCol="0">
            <a:spAutoFit/>
          </a:bodyPr>
          <a:lstStyle/>
          <a:p>
            <a:pPr algn="ctr">
              <a:lnSpc>
                <a:spcPct val="150000"/>
              </a:lnSpc>
            </a:pPr>
            <a:r>
              <a:rPr lang="vi-VN" sz="4200" b="1" dirty="0">
                <a:solidFill>
                  <a:schemeClr val="accent2">
                    <a:lumMod val="50000"/>
                  </a:schemeClr>
                </a:solidFill>
                <a:latin typeface="+mj-lt"/>
              </a:rPr>
              <a:t>CHÀO MỪNG CẢ LỚP QUAY TRỞ LẠI MÔN HỌC!</a:t>
            </a:r>
            <a:endParaRPr lang="en-US" sz="4200" b="1" dirty="0">
              <a:solidFill>
                <a:schemeClr val="accent2">
                  <a:lumMod val="50000"/>
                </a:schemeClr>
              </a:solidFill>
              <a:latin typeface="+mj-lt"/>
            </a:endParaRPr>
          </a:p>
        </p:txBody>
      </p:sp>
      <p:pic>
        <p:nvPicPr>
          <p:cNvPr id="9" name="Picture 8"/>
          <p:cNvPicPr>
            <a:picLocks noChangeAspect="1"/>
          </p:cNvPicPr>
          <p:nvPr/>
        </p:nvPicPr>
        <p:blipFill>
          <a:blip r:embed="rId2"/>
          <a:stretch>
            <a:fillRect/>
          </a:stretch>
        </p:blipFill>
        <p:spPr>
          <a:xfrm>
            <a:off x="3638337" y="3690249"/>
            <a:ext cx="1944383" cy="1416941"/>
          </a:xfrm>
          <a:prstGeom prst="rect">
            <a:avLst/>
          </a:prstGeom>
        </p:spPr>
      </p:pic>
    </p:spTree>
    <p:extLst>
      <p:ext uri="{BB962C8B-B14F-4D97-AF65-F5344CB8AC3E}">
        <p14:creationId xmlns:p14="http://schemas.microsoft.com/office/powerpoint/2010/main" val="606119905"/>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5750"/>
            <a:ext cx="8001001"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123950"/>
            <a:ext cx="46672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74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9550"/>
            <a:ext cx="5715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7980"/>
            <a:ext cx="4572000" cy="42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3" y="2118360"/>
            <a:ext cx="4579937" cy="30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43" y="2457451"/>
            <a:ext cx="4554537"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43" y="2952750"/>
            <a:ext cx="45640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25755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 y="3638550"/>
            <a:ext cx="4579937" cy="30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 y="4019551"/>
            <a:ext cx="4614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6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arn(inVertical)">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barn(inVertical)">
                                      <p:cBhvr>
                                        <p:cTn id="27" dur="5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27"/>
                                        </p:tgtEl>
                                        <p:attrNameLst>
                                          <p:attrName>style.visibility</p:attrName>
                                        </p:attrNameLst>
                                      </p:cBhvr>
                                      <p:to>
                                        <p:strVal val="visible"/>
                                      </p:to>
                                    </p:set>
                                    <p:animEffect transition="in" filter="barn(inVertical)">
                                      <p:cBhvr>
                                        <p:cTn id="32" dur="500"/>
                                        <p:tgtEl>
                                          <p:spTgt spid="51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barn(inVertical)">
                                      <p:cBhvr>
                                        <p:cTn id="37" dur="500"/>
                                        <p:tgtEl>
                                          <p:spTgt spid="51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129"/>
                                        </p:tgtEl>
                                        <p:attrNameLst>
                                          <p:attrName>style.visibility</p:attrName>
                                        </p:attrNameLst>
                                      </p:cBhvr>
                                      <p:to>
                                        <p:strVal val="visible"/>
                                      </p:to>
                                    </p:set>
                                    <p:animEffect transition="in" filter="barn(inVertical)">
                                      <p:cBhvr>
                                        <p:cTn id="42"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8300"/>
            <a:ext cx="8001001"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504950"/>
            <a:ext cx="4419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Gợi ý một số bài toán:</a:t>
            </a:r>
            <a:endParaRPr lang="en-US" sz="2800" dirty="0">
              <a:latin typeface="Times New Roman" pitchFamily="18" charset="0"/>
              <a:cs typeface="Times New Roman" pitchFamily="18" charset="0"/>
            </a:endParaRPr>
          </a:p>
        </p:txBody>
      </p:sp>
      <p:sp>
        <p:nvSpPr>
          <p:cNvPr id="4" name="TextBox 3"/>
          <p:cNvSpPr txBox="1"/>
          <p:nvPr/>
        </p:nvSpPr>
        <p:spPr>
          <a:xfrm>
            <a:off x="914399" y="2026682"/>
            <a:ext cx="7543801" cy="2677656"/>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Tính một trong các giá trị vận tốc, quãng đường, thời gian khi biết 2 giá trị còn lại.</a:t>
            </a:r>
          </a:p>
          <a:p>
            <a:pPr algn="just"/>
            <a:r>
              <a:rPr lang="en-US" sz="2800" dirty="0" smtClean="0">
                <a:latin typeface="Times New Roman" pitchFamily="18" charset="0"/>
                <a:cs typeface="Times New Roman" pitchFamily="18" charset="0"/>
              </a:rPr>
              <a:t>- Giải phương trình bậc nhất ax + b = 0 với a, b nhập từ bàn phím</a:t>
            </a:r>
          </a:p>
          <a:p>
            <a:pPr algn="just"/>
            <a:r>
              <a:rPr lang="en-US" sz="2800" dirty="0" smtClean="0">
                <a:latin typeface="Times New Roman" pitchFamily="18" charset="0"/>
                <a:cs typeface="Times New Roman" pitchFamily="18" charset="0"/>
              </a:rPr>
              <a:t>- Tìm ước chung lớn nhất của hai số nguyên a, b. Với a, b được nhập từ bàn phím.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6781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1" y="1666228"/>
            <a:ext cx="7508787" cy="1323439"/>
          </a:xfrm>
          <a:prstGeom prst="rect">
            <a:avLst/>
          </a:prstGeom>
          <a:noFill/>
        </p:spPr>
        <p:txBody>
          <a:bodyPr wrap="none" lIns="91440" tIns="45720" rIns="91440" bIns="45720">
            <a:spAutoFit/>
          </a:bodyPr>
          <a:lstStyle/>
          <a:p>
            <a:pPr lvl="0" algn="ctr"/>
            <a:r>
              <a:rPr lang="en-U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Bài học đến đây là kết thúc</a:t>
            </a:r>
          </a:p>
          <a:p>
            <a:pPr lvl="0" algn="ctr"/>
            <a:r>
              <a:rPr lang="en-US"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Nixie One"/>
                <a:cs typeface="Times New Roman" pitchFamily="18" charset="0"/>
                <a:sym typeface="Nixie One"/>
              </a:rPr>
              <a:t>Chúc các em chăm ngoan học giỏi</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00505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105400" y="2686050"/>
            <a:ext cx="609600" cy="6286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4876800" y="3314700"/>
            <a:ext cx="838200" cy="571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4876800" y="2686050"/>
            <a:ext cx="838200" cy="12573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749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2"/>
          <p:cNvSpPr/>
          <p:nvPr>
            <p:custDataLst>
              <p:tags r:id="rId1"/>
            </p:custDataLst>
          </p:nvPr>
        </p:nvSpPr>
        <p:spPr bwMode="auto">
          <a:xfrm>
            <a:off x="36001" y="84425"/>
            <a:ext cx="474659" cy="548290"/>
          </a:xfrm>
          <a:prstGeom prst="ellipse">
            <a:avLst/>
          </a:prstGeom>
          <a:solidFill>
            <a:srgbClr val="92D05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3" name="MH_Other_2"/>
          <p:cNvSpPr/>
          <p:nvPr>
            <p:custDataLst>
              <p:tags r:id="rId2"/>
            </p:custDataLst>
          </p:nvPr>
        </p:nvSpPr>
        <p:spPr bwMode="auto">
          <a:xfrm>
            <a:off x="7391400" y="117169"/>
            <a:ext cx="474658" cy="548290"/>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4" name="MH_Other_2"/>
          <p:cNvSpPr/>
          <p:nvPr>
            <p:custDataLst>
              <p:tags r:id="rId3"/>
            </p:custDataLst>
          </p:nvPr>
        </p:nvSpPr>
        <p:spPr bwMode="auto">
          <a:xfrm>
            <a:off x="4073104" y="103474"/>
            <a:ext cx="474658" cy="54829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C</a:t>
            </a:r>
            <a:endParaRPr lang="zh-CN" altLang="en-US" sz="4500" b="1" dirty="0">
              <a:solidFill>
                <a:srgbClr val="002060"/>
              </a:solidFill>
              <a:latin typeface="UVN Bach Dang Nang" pitchFamily="18" charset="0"/>
              <a:cs typeface="+mn-ea"/>
              <a:sym typeface="+mn-lt"/>
            </a:endParaRPr>
          </a:p>
        </p:txBody>
      </p:sp>
      <p:sp>
        <p:nvSpPr>
          <p:cNvPr id="5" name="MH_Other_2"/>
          <p:cNvSpPr/>
          <p:nvPr>
            <p:custDataLst>
              <p:tags r:id="rId4"/>
            </p:custDataLst>
          </p:nvPr>
        </p:nvSpPr>
        <p:spPr bwMode="auto">
          <a:xfrm>
            <a:off x="4589046" y="117169"/>
            <a:ext cx="474658" cy="54829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sp>
        <p:nvSpPr>
          <p:cNvPr id="6" name="MH_Other_2"/>
          <p:cNvSpPr/>
          <p:nvPr>
            <p:custDataLst>
              <p:tags r:id="rId5"/>
            </p:custDataLst>
          </p:nvPr>
        </p:nvSpPr>
        <p:spPr bwMode="auto">
          <a:xfrm>
            <a:off x="5139904" y="96771"/>
            <a:ext cx="474658" cy="54829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smtClean="0">
                <a:solidFill>
                  <a:srgbClr val="002060"/>
                </a:solidFill>
                <a:latin typeface="UVN Bach Dang Nang" pitchFamily="18" charset="0"/>
                <a:cs typeface="+mn-ea"/>
                <a:sym typeface="+mn-lt"/>
              </a:rPr>
              <a:t>U</a:t>
            </a:r>
            <a:endParaRPr lang="zh-CN" altLang="en-US" sz="4500" b="1" dirty="0">
              <a:solidFill>
                <a:srgbClr val="002060"/>
              </a:solidFill>
              <a:latin typeface="UVN Bach Dang Nang" pitchFamily="18" charset="0"/>
              <a:cs typeface="+mn-ea"/>
              <a:sym typeface="+mn-lt"/>
            </a:endParaRPr>
          </a:p>
        </p:txBody>
      </p:sp>
      <p:sp>
        <p:nvSpPr>
          <p:cNvPr id="7" name="MH_Other_2"/>
          <p:cNvSpPr/>
          <p:nvPr>
            <p:custDataLst>
              <p:tags r:id="rId6"/>
            </p:custDataLst>
          </p:nvPr>
        </p:nvSpPr>
        <p:spPr bwMode="auto">
          <a:xfrm>
            <a:off x="2348450" y="103475"/>
            <a:ext cx="474658" cy="54829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sp>
        <p:nvSpPr>
          <p:cNvPr id="8" name="MH_Other_2"/>
          <p:cNvSpPr/>
          <p:nvPr>
            <p:custDataLst>
              <p:tags r:id="rId7"/>
            </p:custDataLst>
          </p:nvPr>
        </p:nvSpPr>
        <p:spPr bwMode="auto">
          <a:xfrm>
            <a:off x="2854351" y="96771"/>
            <a:ext cx="474658" cy="54829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smtClean="0">
                <a:solidFill>
                  <a:srgbClr val="002060"/>
                </a:solidFill>
                <a:latin typeface="UVN Bach Dang Nang" pitchFamily="18" charset="0"/>
                <a:cs typeface="+mn-ea"/>
                <a:sym typeface="+mn-lt"/>
              </a:rPr>
              <a:t>Ơ</a:t>
            </a:r>
            <a:endParaRPr lang="zh-CN" altLang="en-US" sz="4500" b="1" dirty="0">
              <a:solidFill>
                <a:srgbClr val="002060"/>
              </a:solidFill>
              <a:latin typeface="UVN Bach Dang Nang" pitchFamily="18" charset="0"/>
              <a:cs typeface="+mn-ea"/>
              <a:sym typeface="+mn-lt"/>
            </a:endParaRPr>
          </a:p>
        </p:txBody>
      </p:sp>
      <p:sp>
        <p:nvSpPr>
          <p:cNvPr id="9" name="MH_Other_2"/>
          <p:cNvSpPr/>
          <p:nvPr>
            <p:custDataLst>
              <p:tags r:id="rId8"/>
            </p:custDataLst>
          </p:nvPr>
        </p:nvSpPr>
        <p:spPr bwMode="auto">
          <a:xfrm>
            <a:off x="3360252" y="90068"/>
            <a:ext cx="474658" cy="54829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grpSp>
        <p:nvGrpSpPr>
          <p:cNvPr id="10" name="组合 5"/>
          <p:cNvGrpSpPr>
            <a:grpSpLocks/>
          </p:cNvGrpSpPr>
          <p:nvPr/>
        </p:nvGrpSpPr>
        <p:grpSpPr bwMode="auto">
          <a:xfrm>
            <a:off x="529711" y="93950"/>
            <a:ext cx="977549" cy="548290"/>
            <a:chOff x="3883639" y="607879"/>
            <a:chExt cx="2310364" cy="1121826"/>
          </a:xfrm>
          <a:solidFill>
            <a:srgbClr val="92D050"/>
          </a:solidFill>
        </p:grpSpPr>
        <p:sp>
          <p:nvSpPr>
            <p:cNvPr id="11" name="MH_Other_2"/>
            <p:cNvSpPr/>
            <p:nvPr>
              <p:custDataLst>
                <p:tags r:id="rId17"/>
              </p:custDataLst>
            </p:nvPr>
          </p:nvSpPr>
          <p:spPr>
            <a:xfrm>
              <a:off x="3883639" y="607879"/>
              <a:ext cx="1121818"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R</a:t>
              </a:r>
              <a:endParaRPr lang="zh-CN" altLang="en-US" sz="4500" b="1" dirty="0">
                <a:solidFill>
                  <a:srgbClr val="002060"/>
                </a:solidFill>
                <a:latin typeface="UVN Bach Dang Nang" pitchFamily="18" charset="0"/>
                <a:cs typeface="+mn-ea"/>
                <a:sym typeface="+mn-lt"/>
              </a:endParaRPr>
            </a:p>
          </p:txBody>
        </p:sp>
        <p:sp>
          <p:nvSpPr>
            <p:cNvPr id="12" name="MH_Other_2"/>
            <p:cNvSpPr/>
            <p:nvPr>
              <p:custDataLst>
                <p:tags r:id="rId18"/>
              </p:custDataLst>
            </p:nvPr>
          </p:nvSpPr>
          <p:spPr>
            <a:xfrm>
              <a:off x="5072176" y="607879"/>
              <a:ext cx="1121827"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Ò</a:t>
              </a:r>
              <a:endParaRPr lang="zh-CN" altLang="en-US" sz="4500" b="1" dirty="0">
                <a:solidFill>
                  <a:srgbClr val="002060"/>
                </a:solidFill>
                <a:latin typeface="UVN Bach Dang Nang" pitchFamily="18" charset="0"/>
                <a:cs typeface="+mn-ea"/>
                <a:sym typeface="+mn-lt"/>
              </a:endParaRPr>
            </a:p>
          </p:txBody>
        </p:sp>
      </p:grpSp>
      <p:sp>
        <p:nvSpPr>
          <p:cNvPr id="13" name="MH_Other_2"/>
          <p:cNvSpPr/>
          <p:nvPr>
            <p:custDataLst>
              <p:tags r:id="rId9"/>
            </p:custDataLst>
          </p:nvPr>
        </p:nvSpPr>
        <p:spPr bwMode="auto">
          <a:xfrm>
            <a:off x="1869062" y="94943"/>
            <a:ext cx="474658" cy="548290"/>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smtClean="0">
                <a:solidFill>
                  <a:srgbClr val="002060"/>
                </a:solidFill>
                <a:latin typeface="UVN Bach Dang Nang" pitchFamily="18" charset="0"/>
                <a:cs typeface="+mn-ea"/>
                <a:sym typeface="+mn-lt"/>
              </a:rPr>
              <a:t>C</a:t>
            </a:r>
            <a:endParaRPr lang="zh-CN" altLang="en-US" sz="4500" b="1" dirty="0">
              <a:solidFill>
                <a:srgbClr val="002060"/>
              </a:solidFill>
              <a:latin typeface="UVN Bach Dang Nang" pitchFamily="18" charset="0"/>
              <a:cs typeface="+mn-ea"/>
              <a:sym typeface="+mn-lt"/>
            </a:endParaRPr>
          </a:p>
        </p:txBody>
      </p:sp>
      <p:sp>
        <p:nvSpPr>
          <p:cNvPr id="14" name="Text Box 8"/>
          <p:cNvSpPr txBox="1">
            <a:spLocks noChangeArrowheads="1"/>
          </p:cNvSpPr>
          <p:nvPr/>
        </p:nvSpPr>
        <p:spPr bwMode="black">
          <a:xfrm>
            <a:off x="37367" y="742950"/>
            <a:ext cx="8531063" cy="3785619"/>
          </a:xfrm>
          <a:prstGeom prst="rect">
            <a:avLst/>
          </a:prstGeom>
          <a:ln>
            <a:noFill/>
          </a:ln>
          <a:extLst/>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3000" b="1" dirty="0" smtClean="0">
                <a:solidFill>
                  <a:srgbClr val="0070C0"/>
                </a:solidFill>
                <a:latin typeface="Times New Roman" pitchFamily="18" charset="0"/>
                <a:cs typeface="Times New Roman" pitchFamily="18" charset="0"/>
              </a:rPr>
              <a:t>Luật chơi:</a:t>
            </a:r>
          </a:p>
          <a:p>
            <a:pPr marL="457200" indent="-457200" algn="just">
              <a:buFontTx/>
              <a:buChar char="-"/>
            </a:pPr>
            <a:r>
              <a:rPr lang="en-US" sz="3000" dirty="0" smtClean="0">
                <a:solidFill>
                  <a:srgbClr val="002060"/>
                </a:solidFill>
                <a:latin typeface="Times New Roman" pitchFamily="18" charset="0"/>
                <a:cs typeface="Times New Roman" pitchFamily="18" charset="0"/>
              </a:rPr>
              <a:t>Cả lớp đứng theo vị trí của mình, cùng hát bài “Lớp chúng mình”</a:t>
            </a:r>
          </a:p>
          <a:p>
            <a:pPr marL="457200" indent="-457200" algn="just">
              <a:buFontTx/>
              <a:buChar char="-"/>
            </a:pPr>
            <a:r>
              <a:rPr lang="en-US" sz="3000" dirty="0" smtClean="0">
                <a:solidFill>
                  <a:srgbClr val="C00000"/>
                </a:solidFill>
                <a:latin typeface="Times New Roman" pitchFamily="18" charset="0"/>
                <a:cs typeface="Times New Roman" pitchFamily="18" charset="0"/>
              </a:rPr>
              <a:t>Từng thành viên dùng tay cầm phong thư chuuyển cho bạn tiếp theo </a:t>
            </a:r>
          </a:p>
          <a:p>
            <a:pPr marL="457200" indent="-457200" algn="just">
              <a:buFontTx/>
              <a:buChar char="-"/>
            </a:pPr>
            <a:r>
              <a:rPr lang="en-US" sz="3000" dirty="0" smtClean="0">
                <a:solidFill>
                  <a:srgbClr val="002060"/>
                </a:solidFill>
                <a:latin typeface="Times New Roman" pitchFamily="18" charset="0"/>
                <a:cs typeface="Times New Roman" pitchFamily="18" charset="0"/>
              </a:rPr>
              <a:t>Bạn cuối cùng nhận được phong thư sau khi kết thúc bài hát sẽ mở phong thư, chọn món quà có trong phong thư và thực hiện nhiệm vụ có trong đó.</a:t>
            </a:r>
          </a:p>
        </p:txBody>
      </p:sp>
      <p:sp>
        <p:nvSpPr>
          <p:cNvPr id="15" name="MH_Other_2"/>
          <p:cNvSpPr/>
          <p:nvPr>
            <p:custDataLst>
              <p:tags r:id="rId10"/>
            </p:custDataLst>
          </p:nvPr>
        </p:nvSpPr>
        <p:spPr bwMode="auto">
          <a:xfrm>
            <a:off x="5623291" y="93949"/>
            <a:ext cx="474658" cy="54829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Y</a:t>
            </a:r>
            <a:endParaRPr lang="zh-CN" altLang="en-US" sz="4500" b="1" dirty="0">
              <a:solidFill>
                <a:srgbClr val="002060"/>
              </a:solidFill>
              <a:latin typeface="UVN Bach Dang Nang" pitchFamily="18" charset="0"/>
              <a:cs typeface="+mn-ea"/>
              <a:sym typeface="+mn-lt"/>
            </a:endParaRPr>
          </a:p>
        </p:txBody>
      </p:sp>
      <p:sp>
        <p:nvSpPr>
          <p:cNvPr id="16" name="MH_Other_2"/>
          <p:cNvSpPr/>
          <p:nvPr>
            <p:custDataLst>
              <p:tags r:id="rId11"/>
            </p:custDataLst>
          </p:nvPr>
        </p:nvSpPr>
        <p:spPr bwMode="auto">
          <a:xfrm>
            <a:off x="6113046" y="117169"/>
            <a:ext cx="474658" cy="54829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Ề</a:t>
            </a:r>
            <a:endParaRPr lang="zh-CN" altLang="en-US" sz="4500" b="1" dirty="0">
              <a:solidFill>
                <a:srgbClr val="002060"/>
              </a:solidFill>
              <a:latin typeface="UVN Bach Dang Nang" pitchFamily="18" charset="0"/>
              <a:cs typeface="+mn-ea"/>
              <a:sym typeface="+mn-lt"/>
            </a:endParaRPr>
          </a:p>
        </p:txBody>
      </p:sp>
      <p:sp>
        <p:nvSpPr>
          <p:cNvPr id="17" name="MH_Other_2"/>
          <p:cNvSpPr/>
          <p:nvPr>
            <p:custDataLst>
              <p:tags r:id="rId12"/>
            </p:custDataLst>
          </p:nvPr>
        </p:nvSpPr>
        <p:spPr bwMode="auto">
          <a:xfrm>
            <a:off x="6634764" y="90597"/>
            <a:ext cx="474658" cy="548290"/>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smtClean="0">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
        <p:nvSpPr>
          <p:cNvPr id="18" name="MH_Other_2"/>
          <p:cNvSpPr/>
          <p:nvPr>
            <p:custDataLst>
              <p:tags r:id="rId13"/>
            </p:custDataLst>
          </p:nvPr>
        </p:nvSpPr>
        <p:spPr bwMode="auto">
          <a:xfrm>
            <a:off x="7936202" y="136018"/>
            <a:ext cx="474658" cy="548290"/>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sp>
        <p:nvSpPr>
          <p:cNvPr id="19" name="MH_Other_2"/>
          <p:cNvSpPr/>
          <p:nvPr>
            <p:custDataLst>
              <p:tags r:id="rId14"/>
            </p:custDataLst>
          </p:nvPr>
        </p:nvSpPr>
        <p:spPr bwMode="auto">
          <a:xfrm>
            <a:off x="8458200" y="96771"/>
            <a:ext cx="474658" cy="548290"/>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dirty="0">
                <a:solidFill>
                  <a:srgbClr val="002060"/>
                </a:solidFill>
                <a:latin typeface="UVN Bach Dang Nang" pitchFamily="18" charset="0"/>
                <a:cs typeface="+mn-ea"/>
                <a:sym typeface="+mn-lt"/>
              </a:rPr>
              <a:t>Ư</a:t>
            </a:r>
            <a:endParaRPr lang="zh-CN" altLang="en-US" sz="4500" b="1" dirty="0">
              <a:solidFill>
                <a:srgbClr val="002060"/>
              </a:solidFill>
              <a:latin typeface="UVN Bach Dang Nang" pitchFamily="18" charset="0"/>
              <a:cs typeface="+mn-ea"/>
              <a:sym typeface="+mn-lt"/>
            </a:endParaRPr>
          </a:p>
        </p:txBody>
      </p:sp>
      <p:pic>
        <p:nvPicPr>
          <p:cNvPr id="20" name="LopChungTaDoanKetBeat-V.A-4142570.mp3">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1"/>
          <a:stretch>
            <a:fillRect/>
          </a:stretch>
        </p:blipFill>
        <p:spPr>
          <a:xfrm>
            <a:off x="1526599" y="4457700"/>
            <a:ext cx="609600" cy="457200"/>
          </a:xfrm>
          <a:prstGeom prst="rect">
            <a:avLst/>
          </a:prstGeom>
        </p:spPr>
      </p:pic>
    </p:spTree>
    <p:extLst>
      <p:ext uri="{BB962C8B-B14F-4D97-AF65-F5344CB8AC3E}">
        <p14:creationId xmlns:p14="http://schemas.microsoft.com/office/powerpoint/2010/main" val="2690923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ppt_w</p:attrName>
                                        </p:attrNameLst>
                                      </p:cBhvr>
                                      <p:tavLst>
                                        <p:tav tm="0" fmla="#ppt_w*sin(2.5*pi*$)">
                                          <p:val>
                                            <p:fltVal val="0"/>
                                          </p:val>
                                        </p:tav>
                                        <p:tav tm="100000">
                                          <p:val>
                                            <p:fltVal val="1"/>
                                          </p:val>
                                        </p:tav>
                                      </p:tavLst>
                                    </p:anim>
                                    <p:anim calcmode="lin" valueType="num">
                                      <p:cBhvr>
                                        <p:cTn id="24" dur="2000" fill="hold"/>
                                        <p:tgtEl>
                                          <p:spTgt spid="1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anim calcmode="lin" valueType="num">
                                      <p:cBhvr>
                                        <p:cTn id="28" dur="2000" fill="hold"/>
                                        <p:tgtEl>
                                          <p:spTgt spid="16"/>
                                        </p:tgtEl>
                                        <p:attrNameLst>
                                          <p:attrName>ppt_w</p:attrName>
                                        </p:attrNameLst>
                                      </p:cBhvr>
                                      <p:tavLst>
                                        <p:tav tm="0" fmla="#ppt_w*sin(2.5*pi*$)">
                                          <p:val>
                                            <p:fltVal val="0"/>
                                          </p:val>
                                        </p:tav>
                                        <p:tav tm="100000">
                                          <p:val>
                                            <p:fltVal val="1"/>
                                          </p:val>
                                        </p:tav>
                                      </p:tavLst>
                                    </p:anim>
                                    <p:anim calcmode="lin" valueType="num">
                                      <p:cBhvr>
                                        <p:cTn id="29" dur="2000" fill="hold"/>
                                        <p:tgtEl>
                                          <p:spTgt spid="16"/>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anim calcmode="lin" valueType="num">
                                      <p:cBhvr>
                                        <p:cTn id="38" dur="2000" fill="hold"/>
                                        <p:tgtEl>
                                          <p:spTgt spid="6"/>
                                        </p:tgtEl>
                                        <p:attrNameLst>
                                          <p:attrName>ppt_w</p:attrName>
                                        </p:attrNameLst>
                                      </p:cBhvr>
                                      <p:tavLst>
                                        <p:tav tm="0" fmla="#ppt_w*sin(2.5*pi*$)">
                                          <p:val>
                                            <p:fltVal val="0"/>
                                          </p:val>
                                        </p:tav>
                                        <p:tav tm="100000">
                                          <p:val>
                                            <p:fltVal val="1"/>
                                          </p:val>
                                        </p:tav>
                                      </p:tavLst>
                                    </p:anim>
                                    <p:anim calcmode="lin" valueType="num">
                                      <p:cBhvr>
                                        <p:cTn id="39" dur="2000" fill="hold"/>
                                        <p:tgtEl>
                                          <p:spTgt spid="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anim calcmode="lin" valueType="num">
                                      <p:cBhvr>
                                        <p:cTn id="43" dur="2000" fill="hold"/>
                                        <p:tgtEl>
                                          <p:spTgt spid="5"/>
                                        </p:tgtEl>
                                        <p:attrNameLst>
                                          <p:attrName>ppt_w</p:attrName>
                                        </p:attrNameLst>
                                      </p:cBhvr>
                                      <p:tavLst>
                                        <p:tav tm="0" fmla="#ppt_w*sin(2.5*pi*$)">
                                          <p:val>
                                            <p:fltVal val="0"/>
                                          </p:val>
                                        </p:tav>
                                        <p:tav tm="100000">
                                          <p:val>
                                            <p:fltVal val="1"/>
                                          </p:val>
                                        </p:tav>
                                      </p:tavLst>
                                    </p:anim>
                                    <p:anim calcmode="lin" valueType="num">
                                      <p:cBhvr>
                                        <p:cTn id="44" dur="2000" fill="hold"/>
                                        <p:tgtEl>
                                          <p:spTgt spid="5"/>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000"/>
                                        <p:tgtEl>
                                          <p:spTgt spid="4"/>
                                        </p:tgtEl>
                                      </p:cBhvr>
                                    </p:animEffect>
                                    <p:anim calcmode="lin" valueType="num">
                                      <p:cBhvr>
                                        <p:cTn id="48" dur="2000" fill="hold"/>
                                        <p:tgtEl>
                                          <p:spTgt spid="4"/>
                                        </p:tgtEl>
                                        <p:attrNameLst>
                                          <p:attrName>ppt_w</p:attrName>
                                        </p:attrNameLst>
                                      </p:cBhvr>
                                      <p:tavLst>
                                        <p:tav tm="0" fmla="#ppt_w*sin(2.5*pi*$)">
                                          <p:val>
                                            <p:fltVal val="0"/>
                                          </p:val>
                                        </p:tav>
                                        <p:tav tm="100000">
                                          <p:val>
                                            <p:fltVal val="1"/>
                                          </p:val>
                                        </p:tav>
                                      </p:tavLst>
                                    </p:anim>
                                    <p:anim calcmode="lin" valueType="num">
                                      <p:cBhvr>
                                        <p:cTn id="49" dur="2000" fill="hold"/>
                                        <p:tgtEl>
                                          <p:spTgt spid="4"/>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000"/>
                                        <p:tgtEl>
                                          <p:spTgt spid="9"/>
                                        </p:tgtEl>
                                      </p:cBhvr>
                                    </p:animEffect>
                                    <p:anim calcmode="lin" valueType="num">
                                      <p:cBhvr>
                                        <p:cTn id="53" dur="2000" fill="hold"/>
                                        <p:tgtEl>
                                          <p:spTgt spid="9"/>
                                        </p:tgtEl>
                                        <p:attrNameLst>
                                          <p:attrName>ppt_w</p:attrName>
                                        </p:attrNameLst>
                                      </p:cBhvr>
                                      <p:tavLst>
                                        <p:tav tm="0" fmla="#ppt_w*sin(2.5*pi*$)">
                                          <p:val>
                                            <p:fltVal val="0"/>
                                          </p:val>
                                        </p:tav>
                                        <p:tav tm="100000">
                                          <p:val>
                                            <p:fltVal val="1"/>
                                          </p:val>
                                        </p:tav>
                                      </p:tavLst>
                                    </p:anim>
                                    <p:anim calcmode="lin" valueType="num">
                                      <p:cBhvr>
                                        <p:cTn id="54" dur="2000" fill="hold"/>
                                        <p:tgtEl>
                                          <p:spTgt spid="9"/>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anim calcmode="lin" valueType="num">
                                      <p:cBhvr>
                                        <p:cTn id="63" dur="2000" fill="hold"/>
                                        <p:tgtEl>
                                          <p:spTgt spid="7"/>
                                        </p:tgtEl>
                                        <p:attrNameLst>
                                          <p:attrName>ppt_w</p:attrName>
                                        </p:attrNameLst>
                                      </p:cBhvr>
                                      <p:tavLst>
                                        <p:tav tm="0" fmla="#ppt_w*sin(2.5*pi*$)">
                                          <p:val>
                                            <p:fltVal val="0"/>
                                          </p:val>
                                        </p:tav>
                                        <p:tav tm="100000">
                                          <p:val>
                                            <p:fltVal val="1"/>
                                          </p:val>
                                        </p:tav>
                                      </p:tavLst>
                                    </p:anim>
                                    <p:anim calcmode="lin" valueType="num">
                                      <p:cBhvr>
                                        <p:cTn id="64" dur="2000" fill="hold"/>
                                        <p:tgtEl>
                                          <p:spTgt spid="7"/>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000"/>
                                        <p:tgtEl>
                                          <p:spTgt spid="13"/>
                                        </p:tgtEl>
                                      </p:cBhvr>
                                    </p:animEffect>
                                    <p:anim calcmode="lin" valueType="num">
                                      <p:cBhvr>
                                        <p:cTn id="68" dur="2000" fill="hold"/>
                                        <p:tgtEl>
                                          <p:spTgt spid="13"/>
                                        </p:tgtEl>
                                        <p:attrNameLst>
                                          <p:attrName>ppt_w</p:attrName>
                                        </p:attrNameLst>
                                      </p:cBhvr>
                                      <p:tavLst>
                                        <p:tav tm="0" fmla="#ppt_w*sin(2.5*pi*$)">
                                          <p:val>
                                            <p:fltVal val="0"/>
                                          </p:val>
                                        </p:tav>
                                        <p:tav tm="100000">
                                          <p:val>
                                            <p:fltVal val="1"/>
                                          </p:val>
                                        </p:tav>
                                      </p:tavLst>
                                    </p:anim>
                                    <p:anim calcmode="lin" valueType="num">
                                      <p:cBhvr>
                                        <p:cTn id="69" dur="2000" fill="hold"/>
                                        <p:tgtEl>
                                          <p:spTgt spid="13"/>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2000"/>
                                        <p:tgtEl>
                                          <p:spTgt spid="2"/>
                                        </p:tgtEl>
                                      </p:cBhvr>
                                    </p:animEffect>
                                    <p:anim calcmode="lin" valueType="num">
                                      <p:cBhvr>
                                        <p:cTn id="73" dur="2000" fill="hold"/>
                                        <p:tgtEl>
                                          <p:spTgt spid="2"/>
                                        </p:tgtEl>
                                        <p:attrNameLst>
                                          <p:attrName>ppt_w</p:attrName>
                                        </p:attrNameLst>
                                      </p:cBhvr>
                                      <p:tavLst>
                                        <p:tav tm="0" fmla="#ppt_w*sin(2.5*pi*$)">
                                          <p:val>
                                            <p:fltVal val="0"/>
                                          </p:val>
                                        </p:tav>
                                        <p:tav tm="100000">
                                          <p:val>
                                            <p:fltVal val="1"/>
                                          </p:val>
                                        </p:tav>
                                      </p:tavLst>
                                    </p:anim>
                                    <p:anim calcmode="lin" valueType="num">
                                      <p:cBhvr>
                                        <p:cTn id="74" dur="2000" fill="hold"/>
                                        <p:tgtEl>
                                          <p:spTgt spid="2"/>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2000"/>
                                        <p:tgtEl>
                                          <p:spTgt spid="10"/>
                                        </p:tgtEl>
                                      </p:cBhvr>
                                    </p:animEffect>
                                    <p:anim calcmode="lin" valueType="num">
                                      <p:cBhvr>
                                        <p:cTn id="78" dur="2000" fill="hold"/>
                                        <p:tgtEl>
                                          <p:spTgt spid="10"/>
                                        </p:tgtEl>
                                        <p:attrNameLst>
                                          <p:attrName>ppt_w</p:attrName>
                                        </p:attrNameLst>
                                      </p:cBhvr>
                                      <p:tavLst>
                                        <p:tav tm="0" fmla="#ppt_w*sin(2.5*pi*$)">
                                          <p:val>
                                            <p:fltVal val="0"/>
                                          </p:val>
                                        </p:tav>
                                        <p:tav tm="100000">
                                          <p:val>
                                            <p:fltVal val="1"/>
                                          </p:val>
                                        </p:tav>
                                      </p:tavLst>
                                    </p:anim>
                                    <p:anim calcmode="lin" valueType="num">
                                      <p:cBhvr>
                                        <p:cTn id="7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4">
                                            <p:txEl>
                                              <p:pRg st="0" end="0"/>
                                            </p:txEl>
                                          </p:spTgt>
                                        </p:tgtEl>
                                        <p:attrNameLst>
                                          <p:attrName>style.visibility</p:attrName>
                                        </p:attrNameLst>
                                      </p:cBhvr>
                                      <p:to>
                                        <p:strVal val="visible"/>
                                      </p:to>
                                    </p:set>
                                    <p:animEffect transition="in" filter="wipe(down)">
                                      <p:cBhvr>
                                        <p:cTn id="84" dur="500"/>
                                        <p:tgtEl>
                                          <p:spTgt spid="1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4">
                                            <p:txEl>
                                              <p:pRg st="1" end="1"/>
                                            </p:txEl>
                                          </p:spTgt>
                                        </p:tgtEl>
                                        <p:attrNameLst>
                                          <p:attrName>style.visibility</p:attrName>
                                        </p:attrNameLst>
                                      </p:cBhvr>
                                      <p:to>
                                        <p:strVal val="visible"/>
                                      </p:to>
                                    </p:set>
                                    <p:animEffect transition="in" filter="wipe(down)">
                                      <p:cBhvr>
                                        <p:cTn id="89" dur="500"/>
                                        <p:tgtEl>
                                          <p:spTgt spid="14">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4">
                                            <p:txEl>
                                              <p:pRg st="2" end="2"/>
                                            </p:txEl>
                                          </p:spTgt>
                                        </p:tgtEl>
                                        <p:attrNameLst>
                                          <p:attrName>style.visibility</p:attrName>
                                        </p:attrNameLst>
                                      </p:cBhvr>
                                      <p:to>
                                        <p:strVal val="visible"/>
                                      </p:to>
                                    </p:set>
                                    <p:anim calcmode="lin" valueType="num">
                                      <p:cBhvr additive="base">
                                        <p:cTn id="9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4">
                                            <p:txEl>
                                              <p:pRg st="3" end="3"/>
                                            </p:txEl>
                                          </p:spTgt>
                                        </p:tgtEl>
                                        <p:attrNameLst>
                                          <p:attrName>style.visibility</p:attrName>
                                        </p:attrNameLst>
                                      </p:cBhvr>
                                      <p:to>
                                        <p:strVal val="visible"/>
                                      </p:to>
                                    </p:set>
                                    <p:animEffect transition="in" filter="fade">
                                      <p:cBhvr>
                                        <p:cTn id="100" dur="1000"/>
                                        <p:tgtEl>
                                          <p:spTgt spid="14">
                                            <p:txEl>
                                              <p:pRg st="3" end="3"/>
                                            </p:txEl>
                                          </p:spTgt>
                                        </p:tgtEl>
                                      </p:cBhvr>
                                    </p:animEffect>
                                    <p:anim calcmode="lin" valueType="num">
                                      <p:cBhvr>
                                        <p:cTn id="101"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02"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20"/>
                    </p:tgtEl>
                  </p:cond>
                </p:stCondLst>
                <p:endSync evt="end" delay="0">
                  <p:rtn val="all"/>
                </p:endSync>
                <p:childTnLst>
                  <p:par>
                    <p:cTn id="104" fill="hold">
                      <p:stCondLst>
                        <p:cond delay="0"/>
                      </p:stCondLst>
                      <p:childTnLst>
                        <p:par>
                          <p:cTn id="105" fill="hold">
                            <p:stCondLst>
                              <p:cond delay="0"/>
                            </p:stCondLst>
                            <p:childTnLst>
                              <p:par>
                                <p:cTn id="106" presetID="1" presetClass="mediacall" presetSubtype="0" fill="hold" nodeType="clickEffect">
                                  <p:stCondLst>
                                    <p:cond delay="0"/>
                                  </p:stCondLst>
                                  <p:childTnLst>
                                    <p:cmd type="call" cmd="playFrom(0.0)">
                                      <p:cBhvr>
                                        <p:cTn id="107" dur="128674" fill="hold"/>
                                        <p:tgtEl>
                                          <p:spTgt spid="20"/>
                                        </p:tgtEl>
                                      </p:cBhvr>
                                    </p:cmd>
                                  </p:childTnLst>
                                </p:cTn>
                              </p:par>
                            </p:childTnLst>
                          </p:cTn>
                        </p:par>
                      </p:childTnLst>
                    </p:cTn>
                  </p:par>
                </p:childTnLst>
              </p:cTn>
              <p:nextCondLst>
                <p:cond evt="onClick" delay="0">
                  <p:tgtEl>
                    <p:spTgt spid="20"/>
                  </p:tgtEl>
                </p:cond>
              </p:nextCondLst>
            </p:seq>
            <p:audio>
              <p:cMediaNode vol="80000">
                <p:cTn id="108" fill="hold" display="0">
                  <p:stCondLst>
                    <p:cond delay="indefinite"/>
                  </p:stCondLst>
                  <p:endCondLst>
                    <p:cond evt="onStopAudio" delay="0">
                      <p:tgtEl>
                        <p:sldTgt/>
                      </p:tgtEl>
                    </p:cond>
                  </p:endCondLst>
                </p:cTn>
                <p:tgtEl>
                  <p:spTgt spid="20"/>
                </p:tgtEl>
              </p:cMediaNode>
            </p:audio>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15" grpId="0" animBg="1"/>
      <p:bldP spid="16"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0730" y="1809750"/>
            <a:ext cx="8229600" cy="1257300"/>
          </a:xfrm>
        </p:spPr>
        <p:txBody>
          <a:bodyPr>
            <a:normAutofit/>
          </a:bodyPr>
          <a:lstStyle/>
          <a:p>
            <a:r>
              <a:rPr lang="en-US" sz="2800" dirty="0">
                <a:latin typeface="Times New Roman" pitchFamily="18" charset="0"/>
                <a:cs typeface="Times New Roman" pitchFamily="18" charset="0"/>
              </a:rPr>
              <a:t>Để tổng quát bài toán, sử dụng biến để lưu số cạnh của hình. Giá trị của biến được nhập từ bàn phím</a:t>
            </a:r>
          </a:p>
          <a:p>
            <a:endParaRPr lang="en-US" sz="2800" dirty="0">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304800" y="114300"/>
            <a:ext cx="8521460" cy="1695450"/>
          </a:xfrm>
          <a:prstGeom prst="rect">
            <a:avLst/>
          </a:prstGeom>
        </p:spPr>
      </p:pic>
    </p:spTree>
    <p:extLst>
      <p:ext uri="{BB962C8B-B14F-4D97-AF65-F5344CB8AC3E}">
        <p14:creationId xmlns:p14="http://schemas.microsoft.com/office/powerpoint/2010/main" val="4630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05978"/>
            <a:ext cx="2438400" cy="365522"/>
          </a:xfrm>
        </p:spPr>
        <p:txBody>
          <a:bodyPr>
            <a:noAutofit/>
          </a:bodyPr>
          <a:lstStyle/>
          <a:p>
            <a:r>
              <a:rPr lang="en-US" sz="2800" b="1" dirty="0" smtClean="0">
                <a:latin typeface="Times New Roman" pitchFamily="18" charset="0"/>
                <a:cs typeface="Times New Roman" pitchFamily="18" charset="0"/>
              </a:rPr>
              <a:t>Nhiệm vụ 2</a:t>
            </a:r>
            <a:endParaRPr lang="en-US" sz="2800" dirty="0">
              <a:latin typeface="Times New Roman" pitchFamily="18" charset="0"/>
              <a:cs typeface="Times New Roman" pitchFamily="18" charset="0"/>
            </a:endParaRPr>
          </a:p>
        </p:txBody>
      </p:sp>
      <p:sp>
        <p:nvSpPr>
          <p:cNvPr id="4" name="Rectangle 3"/>
          <p:cNvSpPr/>
          <p:nvPr/>
        </p:nvSpPr>
        <p:spPr>
          <a:xfrm>
            <a:off x="304800" y="685800"/>
            <a:ext cx="8382000" cy="3970318"/>
          </a:xfrm>
          <a:prstGeom prst="rect">
            <a:avLst/>
          </a:prstGeom>
        </p:spPr>
        <p:txBody>
          <a:bodyPr wrap="square">
            <a:spAutoFit/>
          </a:bodyPr>
          <a:lstStyle/>
          <a:p>
            <a:pPr algn="just"/>
            <a:r>
              <a:rPr lang="en-US" sz="2800" b="1" dirty="0" smtClean="0">
                <a:latin typeface="Times New Roman" pitchFamily="18" charset="0"/>
                <a:cs typeface="Times New Roman" pitchFamily="18" charset="0"/>
              </a:rPr>
              <a:t>Câu 1:  </a:t>
            </a:r>
            <a:r>
              <a:rPr lang="en-US" sz="2800" dirty="0" smtClean="0">
                <a:latin typeface="Times New Roman" pitchFamily="18" charset="0"/>
                <a:cs typeface="Times New Roman" pitchFamily="18" charset="0"/>
              </a:rPr>
              <a:t>…… được dùng để ……… giá trị có thể ……… trong quá trình thực hiện chương trình. Biến được nhận biết qua …... của nó và thuộc một …………… nhất định.</a:t>
            </a:r>
            <a:br>
              <a:rPr lang="en-US" sz="28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Câu 2: </a:t>
            </a:r>
            <a:r>
              <a:rPr lang="en-US" sz="2800" dirty="0" smtClean="0">
                <a:latin typeface="Times New Roman" pitchFamily="18" charset="0"/>
                <a:cs typeface="Times New Roman" pitchFamily="18" charset="0"/>
              </a:rPr>
              <a:t>……. là giá trị …………. trong quá trình thực hiện chương trình. Mỗi hằng thuộc ………………… nhất định (hằng số, hằng kiểu chữ, hằng kiểu lôgic,…).</a:t>
            </a:r>
            <a:br>
              <a:rPr lang="en-US" sz="28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Câu 3:  </a:t>
            </a:r>
            <a:r>
              <a:rPr lang="en-US" sz="2800" dirty="0" smtClean="0">
                <a:latin typeface="Times New Roman" pitchFamily="18" charset="0"/>
                <a:cs typeface="Times New Roman" pitchFamily="18" charset="0"/>
              </a:rPr>
              <a:t>…....….. là sự kết hợp của biến, hằng, dấu ngoặc, phép toán và các hàm để …. .giá trị thuộc một kiểu dữ liệu nhất định	</a:t>
            </a:r>
            <a:endParaRPr lang="en-US" sz="2800" dirty="0"/>
          </a:p>
        </p:txBody>
      </p:sp>
      <p:sp>
        <p:nvSpPr>
          <p:cNvPr id="5" name="Rectangle 4"/>
          <p:cNvSpPr/>
          <p:nvPr/>
        </p:nvSpPr>
        <p:spPr>
          <a:xfrm>
            <a:off x="1499556" y="819150"/>
            <a:ext cx="914400"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Biến</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4409968" y="792480"/>
            <a:ext cx="1151626"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l</a:t>
            </a:r>
            <a:r>
              <a:rPr lang="en-US" sz="2800" dirty="0" smtClean="0">
                <a:solidFill>
                  <a:srgbClr val="FF0000"/>
                </a:solidFill>
                <a:latin typeface="Times New Roman" pitchFamily="18" charset="0"/>
                <a:cs typeface="Times New Roman" pitchFamily="18" charset="0"/>
              </a:rPr>
              <a:t>ưu trữ </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7451782" y="819150"/>
            <a:ext cx="1371600"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t</a:t>
            </a:r>
            <a:r>
              <a:rPr lang="en-US" sz="2800" dirty="0" smtClean="0">
                <a:solidFill>
                  <a:srgbClr val="FF0000"/>
                </a:solidFill>
                <a:latin typeface="Times New Roman" pitchFamily="18" charset="0"/>
                <a:cs typeface="Times New Roman" pitchFamily="18" charset="0"/>
              </a:rPr>
              <a:t>hay đổi</a:t>
            </a:r>
            <a:endParaRPr lang="en-US" sz="2800" dirty="0">
              <a:solidFill>
                <a:srgbClr val="FF0000"/>
              </a:solidFill>
              <a:latin typeface="Times New Roman" pitchFamily="18" charset="0"/>
              <a:cs typeface="Times New Roman" pitchFamily="18" charset="0"/>
            </a:endParaRPr>
          </a:p>
        </p:txBody>
      </p:sp>
      <p:sp>
        <p:nvSpPr>
          <p:cNvPr id="8" name="Rectangle 7"/>
          <p:cNvSpPr/>
          <p:nvPr/>
        </p:nvSpPr>
        <p:spPr>
          <a:xfrm>
            <a:off x="1575525" y="1680210"/>
            <a:ext cx="677174"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tên</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5264992" y="1657350"/>
            <a:ext cx="1897808"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k</a:t>
            </a:r>
            <a:r>
              <a:rPr lang="en-US" sz="2800" dirty="0" smtClean="0">
                <a:solidFill>
                  <a:srgbClr val="FF0000"/>
                </a:solidFill>
                <a:latin typeface="Times New Roman" pitchFamily="18" charset="0"/>
                <a:cs typeface="Times New Roman" pitchFamily="18" charset="0"/>
              </a:rPr>
              <a:t>iểu dữ liệu</a:t>
            </a:r>
            <a:endParaRPr lang="en-US" sz="2800" dirty="0">
              <a:solidFill>
                <a:srgbClr val="FF0000"/>
              </a:solidFill>
              <a:latin typeface="Times New Roman" pitchFamily="18" charset="0"/>
              <a:cs typeface="Times New Roman" pitchFamily="18" charset="0"/>
            </a:endParaRPr>
          </a:p>
        </p:txBody>
      </p:sp>
      <p:sp>
        <p:nvSpPr>
          <p:cNvPr id="10" name="Rectangle 9"/>
          <p:cNvSpPr/>
          <p:nvPr/>
        </p:nvSpPr>
        <p:spPr>
          <a:xfrm>
            <a:off x="1499556" y="2114550"/>
            <a:ext cx="1015044"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Hằng</a:t>
            </a:r>
            <a:endParaRPr lang="en-US" sz="2800" dirty="0">
              <a:solidFill>
                <a:srgbClr val="FF0000"/>
              </a:solidFill>
              <a:latin typeface="Times New Roman" pitchFamily="18" charset="0"/>
              <a:cs typeface="Times New Roman" pitchFamily="18" charset="0"/>
            </a:endParaRPr>
          </a:p>
        </p:txBody>
      </p:sp>
      <p:sp>
        <p:nvSpPr>
          <p:cNvPr id="11" name="Rectangle 10"/>
          <p:cNvSpPr/>
          <p:nvPr/>
        </p:nvSpPr>
        <p:spPr>
          <a:xfrm>
            <a:off x="3928612" y="2114550"/>
            <a:ext cx="1633988"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k</a:t>
            </a:r>
            <a:r>
              <a:rPr lang="en-US" sz="2800" dirty="0" smtClean="0">
                <a:solidFill>
                  <a:srgbClr val="FF0000"/>
                </a:solidFill>
                <a:latin typeface="Times New Roman" pitchFamily="18" charset="0"/>
                <a:cs typeface="Times New Roman" pitchFamily="18" charset="0"/>
              </a:rPr>
              <a:t>hông đổi</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5935980" y="2497604"/>
            <a:ext cx="2590800" cy="310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m</a:t>
            </a:r>
            <a:r>
              <a:rPr lang="en-US" sz="2800" dirty="0" smtClean="0">
                <a:solidFill>
                  <a:srgbClr val="FF0000"/>
                </a:solidFill>
                <a:latin typeface="Times New Roman" pitchFamily="18" charset="0"/>
                <a:cs typeface="Times New Roman" pitchFamily="18" charset="0"/>
              </a:rPr>
              <a:t>ột kiểu dữ liệu</a:t>
            </a:r>
            <a:endParaRPr lang="en-US" sz="2800" dirty="0">
              <a:solidFill>
                <a:srgbClr val="FF0000"/>
              </a:solidFill>
              <a:latin typeface="Times New Roman" pitchFamily="18" charset="0"/>
              <a:cs typeface="Times New Roman" pitchFamily="18" charset="0"/>
            </a:endParaRPr>
          </a:p>
        </p:txBody>
      </p:sp>
      <p:sp>
        <p:nvSpPr>
          <p:cNvPr id="14" name="Rectangle 13"/>
          <p:cNvSpPr/>
          <p:nvPr/>
        </p:nvSpPr>
        <p:spPr>
          <a:xfrm>
            <a:off x="1636484" y="3314700"/>
            <a:ext cx="1640116"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itchFamily="18" charset="0"/>
                <a:cs typeface="Times New Roman" pitchFamily="18" charset="0"/>
              </a:rPr>
              <a:t>Biểu thức</a:t>
            </a:r>
            <a:endParaRPr lang="en-US" sz="2800" dirty="0">
              <a:solidFill>
                <a:srgbClr val="FF0000"/>
              </a:solidFill>
              <a:latin typeface="Times New Roman" pitchFamily="18" charset="0"/>
              <a:cs typeface="Times New Roman" pitchFamily="18" charset="0"/>
            </a:endParaRPr>
          </a:p>
        </p:txBody>
      </p:sp>
      <p:sp>
        <p:nvSpPr>
          <p:cNvPr id="15" name="Rectangle 14"/>
          <p:cNvSpPr/>
          <p:nvPr/>
        </p:nvSpPr>
        <p:spPr>
          <a:xfrm>
            <a:off x="5357866" y="3840480"/>
            <a:ext cx="677174"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t</a:t>
            </a:r>
            <a:r>
              <a:rPr lang="en-US" sz="2800" dirty="0" smtClean="0">
                <a:solidFill>
                  <a:srgbClr val="FF0000"/>
                </a:solidFill>
                <a:latin typeface="Times New Roman" pitchFamily="18" charset="0"/>
                <a:cs typeface="Times New Roman" pitchFamily="18" charset="0"/>
              </a:rPr>
              <a:t>rả</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379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41" y="1504950"/>
            <a:ext cx="1958499" cy="114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21644"/>
            <a:ext cx="2743200" cy="302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686050"/>
            <a:ext cx="5715000" cy="203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38150"/>
            <a:ext cx="48672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Cách Hiện Biểu Tượng ThisPC Ra Ngoài Desktop Mới - 11/20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780" y="112899"/>
            <a:ext cx="1891520" cy="141864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158910" y="1872136"/>
            <a:ext cx="525780" cy="228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latin typeface="Times New Roman" pitchFamily="18" charset="0"/>
                <a:cs typeface="Times New Roman" pitchFamily="18" charset="0"/>
              </a:rPr>
              <a:t>120</a:t>
            </a:r>
            <a:endParaRPr lang="en-US" sz="900" dirty="0">
              <a:solidFill>
                <a:srgbClr val="FF0000"/>
              </a:solidFill>
              <a:latin typeface="Times New Roman" pitchFamily="18" charset="0"/>
              <a:cs typeface="Times New Roman" pitchFamily="18" charset="0"/>
            </a:endParaRPr>
          </a:p>
        </p:txBody>
      </p:sp>
      <p:sp>
        <p:nvSpPr>
          <p:cNvPr id="14" name="Oval 13"/>
          <p:cNvSpPr/>
          <p:nvPr/>
        </p:nvSpPr>
        <p:spPr>
          <a:xfrm>
            <a:off x="7162800" y="1863090"/>
            <a:ext cx="525780" cy="228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latin typeface="Times New Roman" pitchFamily="18" charset="0"/>
                <a:cs typeface="Times New Roman" pitchFamily="18" charset="0"/>
              </a:rPr>
              <a:t>90</a:t>
            </a:r>
            <a:endParaRPr lang="en-US" sz="900" dirty="0">
              <a:solidFill>
                <a:srgbClr val="FF0000"/>
              </a:solidFill>
              <a:latin typeface="Times New Roman" pitchFamily="18" charset="0"/>
              <a:cs typeface="Times New Roman" pitchFamily="18" charset="0"/>
            </a:endParaRPr>
          </a:p>
        </p:txBody>
      </p:sp>
      <p:sp>
        <p:nvSpPr>
          <p:cNvPr id="15" name="Oval 14"/>
          <p:cNvSpPr/>
          <p:nvPr/>
        </p:nvSpPr>
        <p:spPr>
          <a:xfrm>
            <a:off x="6629400" y="1885950"/>
            <a:ext cx="457200" cy="208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latin typeface="Times New Roman" pitchFamily="18" charset="0"/>
                <a:cs typeface="Times New Roman" pitchFamily="18" charset="0"/>
              </a:rPr>
              <a:t>3</a:t>
            </a:r>
            <a:endParaRPr lang="en-US" sz="900" dirty="0">
              <a:solidFill>
                <a:srgbClr val="FF0000"/>
              </a:solidFill>
              <a:latin typeface="Times New Roman" pitchFamily="18" charset="0"/>
              <a:cs typeface="Times New Roman" pitchFamily="18" charset="0"/>
            </a:endParaRPr>
          </a:p>
        </p:txBody>
      </p:sp>
      <p:sp>
        <p:nvSpPr>
          <p:cNvPr id="16" name="Oval 15"/>
          <p:cNvSpPr/>
          <p:nvPr/>
        </p:nvSpPr>
        <p:spPr>
          <a:xfrm>
            <a:off x="6629400" y="1885950"/>
            <a:ext cx="457200" cy="208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latin typeface="Times New Roman" pitchFamily="18" charset="0"/>
                <a:cs typeface="Times New Roman" pitchFamily="18" charset="0"/>
              </a:rPr>
              <a:t>4</a:t>
            </a:r>
            <a:endParaRPr lang="en-US" sz="900" dirty="0">
              <a:solidFill>
                <a:srgbClr val="FF0000"/>
              </a:solidFill>
              <a:latin typeface="Times New Roman" pitchFamily="18" charset="0"/>
              <a:cs typeface="Times New Roman" pitchFamily="18" charset="0"/>
            </a:endParaRPr>
          </a:p>
        </p:txBody>
      </p:sp>
      <p:sp>
        <p:nvSpPr>
          <p:cNvPr id="17" name="Oval 16"/>
          <p:cNvSpPr/>
          <p:nvPr/>
        </p:nvSpPr>
        <p:spPr>
          <a:xfrm>
            <a:off x="6629400" y="1882257"/>
            <a:ext cx="457200" cy="208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latin typeface="Times New Roman" pitchFamily="18" charset="0"/>
                <a:cs typeface="Times New Roman" pitchFamily="18" charset="0"/>
              </a:rPr>
              <a:t>6</a:t>
            </a:r>
            <a:endParaRPr lang="en-US" sz="900" dirty="0">
              <a:solidFill>
                <a:srgbClr val="FF0000"/>
              </a:solidFill>
              <a:latin typeface="Times New Roman" pitchFamily="18" charset="0"/>
              <a:cs typeface="Times New Roman" pitchFamily="18" charset="0"/>
            </a:endParaRPr>
          </a:p>
        </p:txBody>
      </p:sp>
      <p:sp>
        <p:nvSpPr>
          <p:cNvPr id="18" name="Oval 17"/>
          <p:cNvSpPr/>
          <p:nvPr/>
        </p:nvSpPr>
        <p:spPr>
          <a:xfrm>
            <a:off x="7185660" y="1882140"/>
            <a:ext cx="457200" cy="208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latin typeface="Times New Roman" pitchFamily="18" charset="0"/>
                <a:cs typeface="Times New Roman" pitchFamily="18" charset="0"/>
              </a:rPr>
              <a:t>60</a:t>
            </a:r>
            <a:endParaRPr lang="en-US" sz="900" dirty="0">
              <a:solidFill>
                <a:srgbClr val="FF0000"/>
              </a:solidFill>
              <a:latin typeface="Times New Roman" pitchFamily="18" charset="0"/>
              <a:cs typeface="Times New Roman" pitchFamily="18" charset="0"/>
            </a:endParaRPr>
          </a:p>
        </p:txBody>
      </p:sp>
      <p:sp>
        <p:nvSpPr>
          <p:cNvPr id="22" name="Oval 21"/>
          <p:cNvSpPr/>
          <p:nvPr/>
        </p:nvSpPr>
        <p:spPr>
          <a:xfrm>
            <a:off x="7010400" y="2277901"/>
            <a:ext cx="457200" cy="208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rgbClr val="FF0000"/>
                </a:solidFill>
                <a:latin typeface="Times New Roman" pitchFamily="18" charset="0"/>
                <a:cs typeface="Times New Roman" pitchFamily="18" charset="0"/>
              </a:rPr>
              <a:t>α</a:t>
            </a:r>
            <a:endParaRPr lang="en-US" sz="1400" dirty="0">
              <a:solidFill>
                <a:srgbClr val="FF0000"/>
              </a:solidFill>
              <a:latin typeface="Times New Roman" pitchFamily="18" charset="0"/>
              <a:cs typeface="Times New Roman" pitchFamily="18" charset="0"/>
            </a:endParaRPr>
          </a:p>
        </p:txBody>
      </p:sp>
      <p:sp>
        <p:nvSpPr>
          <p:cNvPr id="23" name="Oval 22"/>
          <p:cNvSpPr/>
          <p:nvPr/>
        </p:nvSpPr>
        <p:spPr>
          <a:xfrm>
            <a:off x="6553200" y="2266950"/>
            <a:ext cx="457200" cy="208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Times New Roman" pitchFamily="18" charset="0"/>
                <a:cs typeface="Times New Roman" pitchFamily="18" charset="0"/>
              </a:rPr>
              <a:t>n</a:t>
            </a:r>
          </a:p>
        </p:txBody>
      </p:sp>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 y="1721644"/>
            <a:ext cx="2743200"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050"/>
                                        </p:tgtEl>
                                      </p:cBhvr>
                                    </p:animEffect>
                                    <p:set>
                                      <p:cBhvr>
                                        <p:cTn id="15" dur="1" fill="hold">
                                          <p:stCondLst>
                                            <p:cond delay="499"/>
                                          </p:stCondLst>
                                        </p:cTn>
                                        <p:tgtEl>
                                          <p:spTgt spid="205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9"/>
                                        </p:tgtEl>
                                        <p:attrNameLst>
                                          <p:attrName>style.visibility</p:attrName>
                                        </p:attrNameLst>
                                      </p:cBhvr>
                                      <p:to>
                                        <p:strVal val="visible"/>
                                      </p:to>
                                    </p:set>
                                    <p:animEffect transition="in" filter="barn(inVertical)">
                                      <p:cBhvr>
                                        <p:cTn id="20" dur="500"/>
                                        <p:tgtEl>
                                          <p:spTgt spid="20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2057"/>
                                        </p:tgtEl>
                                        <p:attrNameLst>
                                          <p:attrName>style.visibility</p:attrName>
                                        </p:attrNameLst>
                                      </p:cBhvr>
                                      <p:to>
                                        <p:strVal val="visible"/>
                                      </p:to>
                                    </p:set>
                                    <p:animEffect transition="in" filter="barn(inVertical)">
                                      <p:cBhvr>
                                        <p:cTn id="28" dur="500"/>
                                        <p:tgtEl>
                                          <p:spTgt spid="205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p:bldP spid="14" grpId="1"/>
      <p:bldP spid="15" grpId="0"/>
      <p:bldP spid="15" grpId="1"/>
      <p:bldP spid="16" grpId="0"/>
      <p:bldP spid="16" grpId="1"/>
      <p:bldP spid="17" grpId="0"/>
      <p:bldP spid="18"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 y="1428750"/>
            <a:ext cx="497205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ách Hiện Biểu Tượng ThisPC Ra Ngoài Desktop Mới - 11/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29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9090"/>
            <a:ext cx="4857750" cy="5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347460" y="2526030"/>
            <a:ext cx="481462" cy="2428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41820" y="2548890"/>
            <a:ext cx="481462" cy="2428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 y="2876551"/>
            <a:ext cx="276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038350"/>
            <a:ext cx="1958499" cy="114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6781800" y="2820591"/>
            <a:ext cx="457200" cy="208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latin typeface="Times New Roman" pitchFamily="18" charset="0"/>
                <a:cs typeface="Times New Roman" pitchFamily="18" charset="0"/>
              </a:rPr>
              <a:t>r</a:t>
            </a:r>
          </a:p>
        </p:txBody>
      </p:sp>
      <p:sp>
        <p:nvSpPr>
          <p:cNvPr id="16" name="Oval 15"/>
          <p:cNvSpPr/>
          <p:nvPr/>
        </p:nvSpPr>
        <p:spPr>
          <a:xfrm>
            <a:off x="6772275" y="2419350"/>
            <a:ext cx="594360" cy="2509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Times New Roman" pitchFamily="18" charset="0"/>
                <a:cs typeface="Times New Roman" pitchFamily="18" charset="0"/>
              </a:rPr>
              <a:t>10</a:t>
            </a:r>
            <a:endParaRPr lang="en-US" sz="1400" dirty="0">
              <a:solidFill>
                <a:srgbClr val="FF0000"/>
              </a:solidFill>
              <a:latin typeface="Times New Roman" pitchFamily="18" charset="0"/>
              <a:cs typeface="Times New Roman" pitchFamily="18" charset="0"/>
            </a:endParaRPr>
          </a:p>
        </p:txBody>
      </p:sp>
      <p:sp>
        <p:nvSpPr>
          <p:cNvPr id="17" name="Oval 16"/>
          <p:cNvSpPr/>
          <p:nvPr/>
        </p:nvSpPr>
        <p:spPr>
          <a:xfrm>
            <a:off x="6217958" y="2362200"/>
            <a:ext cx="706717" cy="30937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Times New Roman" pitchFamily="18" charset="0"/>
                <a:cs typeface="Times New Roman" pitchFamily="18" charset="0"/>
              </a:rPr>
              <a:t>3.14</a:t>
            </a:r>
            <a:endParaRPr lang="en-US" sz="1400" dirty="0">
              <a:solidFill>
                <a:srgbClr val="FF0000"/>
              </a:solidFill>
              <a:latin typeface="Times New Roman" pitchFamily="18" charset="0"/>
              <a:cs typeface="Times New Roman" pitchFamily="18" charset="0"/>
            </a:endParaRPr>
          </a:p>
        </p:txBody>
      </p:sp>
      <p:sp>
        <p:nvSpPr>
          <p:cNvPr id="5" name="Rectangle 4"/>
          <p:cNvSpPr/>
          <p:nvPr/>
        </p:nvSpPr>
        <p:spPr>
          <a:xfrm>
            <a:off x="6118860" y="3387568"/>
            <a:ext cx="826849" cy="495299"/>
          </a:xfrm>
          <a:prstGeom prst="rect">
            <a:avLst/>
          </a:prstGeom>
          <a:solidFill>
            <a:schemeClr val="tx2">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Hằng kiểu số</a:t>
            </a:r>
            <a:endParaRPr lang="en-US" sz="1200" dirty="0">
              <a:solidFill>
                <a:schemeClr val="tx1"/>
              </a:solidFill>
              <a:latin typeface="Times New Roman" pitchFamily="18" charset="0"/>
              <a:cs typeface="Times New Roman" pitchFamily="18" charset="0"/>
            </a:endParaRPr>
          </a:p>
        </p:txBody>
      </p:sp>
      <p:cxnSp>
        <p:nvCxnSpPr>
          <p:cNvPr id="10" name="Straight Arrow Connector 9"/>
          <p:cNvCxnSpPr/>
          <p:nvPr/>
        </p:nvCxnSpPr>
        <p:spPr>
          <a:xfrm flipV="1">
            <a:off x="6526569" y="2628423"/>
            <a:ext cx="0" cy="77771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12" name="Group 11"/>
          <p:cNvGrpSpPr/>
          <p:nvPr/>
        </p:nvGrpSpPr>
        <p:grpSpPr>
          <a:xfrm>
            <a:off x="7162800" y="2368862"/>
            <a:ext cx="2007169" cy="800110"/>
            <a:chOff x="7213031" y="2380812"/>
            <a:chExt cx="2007169" cy="800110"/>
          </a:xfrm>
        </p:grpSpPr>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031" y="2670333"/>
              <a:ext cx="1803400" cy="51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0651" y="2380812"/>
              <a:ext cx="1999549"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Rectangle 26"/>
          <p:cNvSpPr/>
          <p:nvPr/>
        </p:nvSpPr>
        <p:spPr>
          <a:xfrm>
            <a:off x="7959011" y="3440431"/>
            <a:ext cx="826849" cy="495299"/>
          </a:xfrm>
          <a:prstGeom prst="rect">
            <a:avLst/>
          </a:prstGeom>
          <a:solidFill>
            <a:schemeClr val="tx2">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Times New Roman" pitchFamily="18" charset="0"/>
                <a:cs typeface="Times New Roman" pitchFamily="18" charset="0"/>
              </a:rPr>
              <a:t>Hằng kiểu xâu ký tự </a:t>
            </a:r>
            <a:endParaRPr lang="en-US" sz="1200" dirty="0">
              <a:solidFill>
                <a:schemeClr val="tx1"/>
              </a:solidFill>
              <a:latin typeface="Times New Roman" pitchFamily="18" charset="0"/>
              <a:cs typeface="Times New Roman" pitchFamily="18" charset="0"/>
            </a:endParaRPr>
          </a:p>
        </p:txBody>
      </p:sp>
      <p:cxnSp>
        <p:nvCxnSpPr>
          <p:cNvPr id="28" name="Straight Arrow Connector 27"/>
          <p:cNvCxnSpPr>
            <a:stCxn id="27" idx="0"/>
          </p:cNvCxnSpPr>
          <p:nvPr/>
        </p:nvCxnSpPr>
        <p:spPr>
          <a:xfrm flipV="1">
            <a:off x="8372436" y="2662713"/>
            <a:ext cx="0" cy="77771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886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081"/>
                                        </p:tgtEl>
                                        <p:attrNameLst>
                                          <p:attrName>style.visibility</p:attrName>
                                        </p:attrNameLst>
                                      </p:cBhvr>
                                      <p:to>
                                        <p:strVal val="visible"/>
                                      </p:to>
                                    </p:set>
                                    <p:animEffect transition="in" filter="barn(inVertical)">
                                      <p:cBhvr>
                                        <p:cTn id="35" dur="500"/>
                                        <p:tgtEl>
                                          <p:spTgt spid="308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5"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9550"/>
            <a:ext cx="48672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52550"/>
            <a:ext cx="4410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62600" y="226695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3.14*5*5 = 78.5</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263" y="3333750"/>
            <a:ext cx="2090738" cy="41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3305176"/>
            <a:ext cx="1143000" cy="42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956" y="1276350"/>
            <a:ext cx="1910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1029" idx="0"/>
          </p:cNvCxnSpPr>
          <p:nvPr/>
        </p:nvCxnSpPr>
        <p:spPr>
          <a:xfrm flipV="1">
            <a:off x="4000501" y="2800350"/>
            <a:ext cx="0" cy="5048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V="1">
            <a:off x="6594144" y="2828924"/>
            <a:ext cx="0" cy="5048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030" idx="2"/>
            <a:endCxn id="4" idx="0"/>
          </p:cNvCxnSpPr>
          <p:nvPr/>
        </p:nvCxnSpPr>
        <p:spPr>
          <a:xfrm>
            <a:off x="6591300" y="1809750"/>
            <a:ext cx="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5508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arn(inVertical)">
                                      <p:cBhvr>
                                        <p:cTn id="20" dur="500"/>
                                        <p:tgtEl>
                                          <p:spTgt spid="102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barn(inVertical)">
                                      <p:cBhvr>
                                        <p:cTn id="30" dur="500"/>
                                        <p:tgtEl>
                                          <p:spTgt spid="1028"/>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barn(inVertical)">
                                      <p:cBhvr>
                                        <p:cTn id="38" dur="500"/>
                                        <p:tgtEl>
                                          <p:spTgt spid="1030"/>
                                        </p:tgtEl>
                                      </p:cBhvr>
                                    </p:animEffect>
                                  </p:childTnLst>
                                </p:cTn>
                              </p:par>
                              <p:par>
                                <p:cTn id="39" presetID="16" presetClass="entr" presetSubtype="2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285750"/>
            <a:ext cx="6924675"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1627"/>
            <a:ext cx="3352800" cy="148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 y="3195637"/>
            <a:ext cx="6939915"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196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286</Words>
  <Application>Microsoft Office PowerPoint</Application>
  <PresentationFormat>On-screen Show (16:9)</PresentationFormat>
  <Paragraphs>55</Paragraphs>
  <Slides>13</Slides>
  <Notes>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Nhiệm vụ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Administrator</cp:lastModifiedBy>
  <cp:revision>24</cp:revision>
  <dcterms:created xsi:type="dcterms:W3CDTF">2023-11-29T20:01:14Z</dcterms:created>
  <dcterms:modified xsi:type="dcterms:W3CDTF">2023-11-30T02:11:07Z</dcterms:modified>
</cp:coreProperties>
</file>