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9" r:id="rId2"/>
    <p:sldMasterId id="2147483759" r:id="rId3"/>
    <p:sldMasterId id="2147483795" r:id="rId4"/>
    <p:sldMasterId id="2147483825" r:id="rId5"/>
  </p:sldMasterIdLst>
  <p:notesMasterIdLst>
    <p:notesMasterId r:id="rId26"/>
  </p:notesMasterIdLst>
  <p:handoutMasterIdLst>
    <p:handoutMasterId r:id="rId27"/>
  </p:handoutMasterIdLst>
  <p:sldIdLst>
    <p:sldId id="366" r:id="rId6"/>
    <p:sldId id="373" r:id="rId7"/>
    <p:sldId id="378" r:id="rId8"/>
    <p:sldId id="436" r:id="rId9"/>
    <p:sldId id="18788" r:id="rId10"/>
    <p:sldId id="18792" r:id="rId11"/>
    <p:sldId id="18793" r:id="rId12"/>
    <p:sldId id="438" r:id="rId13"/>
    <p:sldId id="18796" r:id="rId14"/>
    <p:sldId id="18764" r:id="rId15"/>
    <p:sldId id="18786" r:id="rId16"/>
    <p:sldId id="18765" r:id="rId17"/>
    <p:sldId id="18797" r:id="rId18"/>
    <p:sldId id="18758" r:id="rId19"/>
    <p:sldId id="18794" r:id="rId20"/>
    <p:sldId id="18795" r:id="rId21"/>
    <p:sldId id="417" r:id="rId22"/>
    <p:sldId id="18762" r:id="rId23"/>
    <p:sldId id="421" r:id="rId24"/>
    <p:sldId id="451" r:id="rId25"/>
  </p:sldIdLst>
  <p:sldSz cx="9144000" cy="5143500" type="screen16x9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ần Dung" initials="TD" lastIdx="6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89058"/>
    <a:srgbClr val="996633"/>
    <a:srgbClr val="DFDEB4"/>
    <a:srgbClr val="297D53"/>
    <a:srgbClr val="315901"/>
    <a:srgbClr val="1C6509"/>
    <a:srgbClr val="196C12"/>
    <a:srgbClr val="00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9" autoAdjust="0"/>
    <p:restoredTop sz="94660"/>
  </p:normalViewPr>
  <p:slideViewPr>
    <p:cSldViewPr>
      <p:cViewPr varScale="1">
        <p:scale>
          <a:sx n="117" d="100"/>
          <a:sy n="117" d="100"/>
        </p:scale>
        <p:origin x="150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284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5D49E7-A7A3-8FDA-5212-A64A1F5DD1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B19D3C-2D1D-40C7-FD21-CDAAE35D0A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7270B-1E35-4FA2-9B2C-1E2876E7F8D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02F89-6F66-BCCB-55FC-72A64F0395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D1A1E-50EE-3700-BD61-CAA745AABD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2FA2F-2ECB-468C-9F9A-77C888EE8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20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E8F1F-BCCA-4E98-A3B3-63078FF75F1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F9F70-1D75-47EC-AED6-9407F728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01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F9F70-1D75-47EC-AED6-9407F7288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831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F9F70-1D75-47EC-AED6-9407F7288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831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D1782-5174-42E0-9FC3-E4EF19A0E9A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513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D1782-5174-42E0-9FC3-E4EF19A0E9A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046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D1782-5174-42E0-9FC3-E4EF19A0E9A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134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D1782-5174-42E0-9FC3-E4EF19A0E9A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143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92E2CEFA-6521-410A-AC51-E8ABE4E9CDB0}" type="datetimeFigureOut">
              <a:rPr lang="vi-VN" sz="1350" smtClean="0">
                <a:solidFill>
                  <a:prstClr val="black"/>
                </a:solidFill>
              </a:rPr>
              <a:pPr defTabSz="685800"/>
              <a:t>15/10/2024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8D3F6ACA-6BA7-459F-AD44-D4E124DDBDE3}" type="slidenum">
              <a:rPr lang="vi-VN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65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92E2CEFA-6521-410A-AC51-E8ABE4E9CDB0}" type="datetimeFigureOut">
              <a:rPr lang="vi-VN" sz="1350" smtClean="0">
                <a:solidFill>
                  <a:prstClr val="black"/>
                </a:solidFill>
              </a:rPr>
              <a:pPr defTabSz="685800"/>
              <a:t>15/10/2024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8D3F6ACA-6BA7-459F-AD44-D4E124DDBDE3}" type="slidenum">
              <a:rPr lang="vi-VN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847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92E2CEFA-6521-410A-AC51-E8ABE4E9CDB0}" type="datetimeFigureOut">
              <a:rPr lang="vi-VN" sz="1350" smtClean="0">
                <a:solidFill>
                  <a:prstClr val="black"/>
                </a:solidFill>
              </a:rPr>
              <a:pPr defTabSz="685800"/>
              <a:t>15/10/2024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8D3F6ACA-6BA7-459F-AD44-D4E124DDBDE3}" type="slidenum">
              <a:rPr lang="vi-VN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52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V="1">
            <a:off x="12" y="4826979"/>
            <a:ext cx="9141619" cy="342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77786" y="0"/>
            <a:ext cx="7053943" cy="53884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2400" spc="-38" baseline="0">
                <a:solidFill>
                  <a:srgbClr val="C00000"/>
                </a:solidFill>
              </a:defRPr>
            </a:lvl1pPr>
          </a:lstStyle>
          <a:p>
            <a:r>
              <a:rPr lang="en-US" sz="2400"/>
              <a:t>BÀI 12: TRÌNH BÀY THÔNG TIN Ở DẠNG BẢNG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82" y="4965346"/>
            <a:ext cx="9141619" cy="169076"/>
          </a:xfrm>
          <a:prstGeom prst="rect">
            <a:avLst/>
          </a:prstGeom>
          <a:solidFill>
            <a:schemeClr val="accent3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4861268"/>
            <a:ext cx="647164" cy="273154"/>
          </a:xfrm>
        </p:spPr>
        <p:txBody>
          <a:bodyPr/>
          <a:lstStyle/>
          <a:p>
            <a:pPr defTabSz="685800"/>
            <a:fld id="{5987F972-7AB6-4F84-A721-F4B2B4AB2AA5}" type="datetimeFigureOut">
              <a:rPr lang="en-US" smtClean="0"/>
              <a:pPr defTabSz="685800"/>
              <a:t>10/15/2024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-121598" y="4376704"/>
            <a:ext cx="125418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isometricOffAxis2Top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>
                <a:ln/>
                <a:solidFill>
                  <a:srgbClr val="37A76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 6</a:t>
            </a:r>
          </a:p>
        </p:txBody>
      </p:sp>
    </p:spTree>
    <p:extLst>
      <p:ext uri="{BB962C8B-B14F-4D97-AF65-F5344CB8AC3E}">
        <p14:creationId xmlns:p14="http://schemas.microsoft.com/office/powerpoint/2010/main" val="368517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8588" y="17120"/>
            <a:ext cx="7108455" cy="453375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552" y="1135357"/>
            <a:ext cx="8623490" cy="344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987F972-7AB6-4F84-A721-F4B2B4AB2AA5}" type="datetimeFigureOut">
              <a:rPr lang="en-US" smtClean="0"/>
              <a:pPr defTabSz="68580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1195D419-334A-4B2B-B8C4-A9F632757A66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85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  <a:prstGeom prst="rect">
            <a:avLst/>
          </a:prstGeo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987F972-7AB6-4F84-A721-F4B2B4AB2AA5}" type="datetimeFigureOut">
              <a:rPr lang="en-US" smtClean="0"/>
              <a:pPr defTabSz="68580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1195D419-334A-4B2B-B8C4-A9F632757A66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726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987F972-7AB6-4F84-A721-F4B2B4AB2AA5}" type="datetimeFigureOut">
              <a:rPr lang="en-US" smtClean="0"/>
              <a:pPr defTabSz="68580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1195D419-334A-4B2B-B8C4-A9F632757A66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425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987F972-7AB6-4F84-A721-F4B2B4AB2AA5}" type="datetimeFigureOut">
              <a:rPr lang="en-US" smtClean="0"/>
              <a:pPr defTabSz="68580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1195D419-334A-4B2B-B8C4-A9F632757A66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997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987F972-7AB6-4F84-A721-F4B2B4AB2AA5}" type="datetimeFigureOut">
              <a:rPr lang="en-US" smtClean="0"/>
              <a:pPr defTabSz="68580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1195D419-334A-4B2B-B8C4-A9F632757A66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20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987F972-7AB6-4F84-A721-F4B2B4AB2AA5}" type="datetimeFigureOut">
              <a:rPr lang="en-US" smtClean="0"/>
              <a:pPr defTabSz="68580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685800"/>
            <a:endParaRPr lang="en-US" sz="135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1195D419-334A-4B2B-B8C4-A9F632757A66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529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pPr defTabSz="685800"/>
            <a:fld id="{5987F972-7AB6-4F84-A721-F4B2B4AB2AA5}" type="datetimeFigureOut">
              <a:rPr lang="en-US" smtClean="0"/>
              <a:pPr defTabSz="68580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685800"/>
            <a:endParaRPr lang="en-US" sz="1350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/>
            <a:fld id="{1195D419-334A-4B2B-B8C4-A9F632757A66}" type="slidenum">
              <a:rPr lang="en-US" sz="1350" smtClean="0">
                <a:solidFill>
                  <a:srgbClr val="455F51"/>
                </a:solidFill>
              </a:rPr>
              <a:pPr defTabSz="685800"/>
              <a:t>‹#›</a:t>
            </a:fld>
            <a:endParaRPr lang="en-US" sz="1350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408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92E2CEFA-6521-410A-AC51-E8ABE4E9CDB0}" type="datetimeFigureOut">
              <a:rPr lang="vi-VN" sz="1350" smtClean="0">
                <a:solidFill>
                  <a:prstClr val="black"/>
                </a:solidFill>
              </a:rPr>
              <a:pPr defTabSz="685800"/>
              <a:t>15/10/2024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8D3F6ACA-6BA7-459F-AD44-D4E124DDBDE3}" type="slidenum">
              <a:rPr lang="vi-VN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07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  <a:prstGeom prst="rect">
            <a:avLst/>
          </a:prstGeo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987F972-7AB6-4F84-A721-F4B2B4AB2AA5}" type="datetimeFigureOut">
              <a:rPr lang="en-US" smtClean="0"/>
              <a:pPr defTabSz="68580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1195D419-334A-4B2B-B8C4-A9F632757A66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231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3552" y="1135357"/>
            <a:ext cx="8623490" cy="3449163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987F972-7AB6-4F84-A721-F4B2B4AB2AA5}" type="datetimeFigureOut">
              <a:rPr lang="en-US" smtClean="0"/>
              <a:pPr defTabSz="68580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1195D419-334A-4B2B-B8C4-A9F632757A66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34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987F972-7AB6-4F84-A721-F4B2B4AB2AA5}" type="datetimeFigureOut">
              <a:rPr lang="en-US" smtClean="0"/>
              <a:pPr defTabSz="68580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1195D419-334A-4B2B-B8C4-A9F632757A66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028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987F972-7AB6-4F84-A721-F4B2B4AB2AA5}" type="datetimeFigureOut">
              <a:rPr lang="en-US" smtClean="0"/>
              <a:pPr defTabSz="68580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1195D419-334A-4B2B-B8C4-A9F632757A66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181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665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0764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745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55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38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354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92E2CEFA-6521-410A-AC51-E8ABE4E9CDB0}" type="datetimeFigureOut">
              <a:rPr lang="vi-VN" sz="1350" smtClean="0">
                <a:solidFill>
                  <a:prstClr val="black"/>
                </a:solidFill>
              </a:rPr>
              <a:pPr defTabSz="685800"/>
              <a:t>15/10/2024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8D3F6ACA-6BA7-459F-AD44-D4E124DDBDE3}" type="slidenum">
              <a:rPr lang="vi-VN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63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267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9911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419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507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2CEFA-6521-410A-AC51-E8ABE4E9CDB0}" type="datetimeFigureOut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F6ACA-6BA7-459F-AD44-D4E124DDBDE3}" type="slidenum">
              <a:rPr kumimoji="0" lang="vi-VN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7090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V="1">
            <a:off x="12" y="4826979"/>
            <a:ext cx="9141619" cy="342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2382" y="4965346"/>
            <a:ext cx="9141619" cy="169076"/>
          </a:xfrm>
          <a:prstGeom prst="rect">
            <a:avLst/>
          </a:prstGeom>
          <a:solidFill>
            <a:schemeClr val="accent3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4861268"/>
            <a:ext cx="647164" cy="273154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3B07A4A-111C-6510-8D21-3827CEAE4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29"/>
            <a:ext cx="9144000" cy="42172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CC99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BÀI  5: ỨNG XỬ TRÊN MẠNG</a:t>
            </a:r>
          </a:p>
        </p:txBody>
      </p:sp>
    </p:spTree>
    <p:extLst>
      <p:ext uri="{BB962C8B-B14F-4D97-AF65-F5344CB8AC3E}">
        <p14:creationId xmlns:p14="http://schemas.microsoft.com/office/powerpoint/2010/main" val="1848376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552" y="1135357"/>
            <a:ext cx="8623490" cy="344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5D419-334A-4B2B-B8C4-A9F632757A66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7486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  <a:prstGeom prst="rect">
            <a:avLst/>
          </a:prstGeo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5D419-334A-4B2B-B8C4-A9F632757A66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918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5D419-334A-4B2B-B8C4-A9F632757A66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211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5D419-334A-4B2B-B8C4-A9F632757A66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57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92E2CEFA-6521-410A-AC51-E8ABE4E9CDB0}" type="datetimeFigureOut">
              <a:rPr lang="vi-VN" sz="1350" smtClean="0">
                <a:solidFill>
                  <a:prstClr val="black"/>
                </a:solidFill>
              </a:rPr>
              <a:pPr defTabSz="685800"/>
              <a:t>15/10/2024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8D3F6ACA-6BA7-459F-AD44-D4E124DDBDE3}" type="slidenum">
              <a:rPr lang="vi-VN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66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5D419-334A-4B2B-B8C4-A9F632757A66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3445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5D419-334A-4B2B-B8C4-A9F632757A66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9373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5D419-334A-4B2B-B8C4-A9F632757A66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9759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  <a:prstGeom prst="rect">
            <a:avLst/>
          </a:prstGeo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5D419-334A-4B2B-B8C4-A9F632757A66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5293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3552" y="1135357"/>
            <a:ext cx="8623490" cy="3449163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5D419-334A-4B2B-B8C4-A9F632757A66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7649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5D419-334A-4B2B-B8C4-A9F632757A66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2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5D419-334A-4B2B-B8C4-A9F632757A66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7538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15/10/2024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46318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15/10/2024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25525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15/10/2024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133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92E2CEFA-6521-410A-AC51-E8ABE4E9CDB0}" type="datetimeFigureOut">
              <a:rPr lang="vi-VN" sz="1350" smtClean="0">
                <a:solidFill>
                  <a:prstClr val="black"/>
                </a:solidFill>
              </a:rPr>
              <a:pPr defTabSz="685800"/>
              <a:t>15/10/2024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8D3F6ACA-6BA7-459F-AD44-D4E124DDBDE3}" type="slidenum">
              <a:rPr lang="vi-VN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255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15/10/2024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69205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15/10/2024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72757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15/10/2024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97028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15/10/2024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71856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15/10/2024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9450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15/10/2024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22794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15/10/2024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5042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15/10/2024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657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92E2CEFA-6521-410A-AC51-E8ABE4E9CDB0}" type="datetimeFigureOut">
              <a:rPr lang="vi-VN" sz="1350" smtClean="0">
                <a:solidFill>
                  <a:prstClr val="black"/>
                </a:solidFill>
              </a:rPr>
              <a:pPr defTabSz="685800"/>
              <a:t>15/10/2024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8D3F6ACA-6BA7-459F-AD44-D4E124DDBDE3}" type="slidenum">
              <a:rPr lang="vi-VN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52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92E2CEFA-6521-410A-AC51-E8ABE4E9CDB0}" type="datetimeFigureOut">
              <a:rPr lang="vi-VN" sz="1350" smtClean="0">
                <a:solidFill>
                  <a:prstClr val="black"/>
                </a:solidFill>
              </a:rPr>
              <a:pPr defTabSz="685800"/>
              <a:t>15/10/2024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8D3F6ACA-6BA7-459F-AD44-D4E124DDBDE3}" type="slidenum">
              <a:rPr lang="vi-VN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051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92E2CEFA-6521-410A-AC51-E8ABE4E9CDB0}" type="datetimeFigureOut">
              <a:rPr lang="vi-VN" sz="1350" smtClean="0">
                <a:solidFill>
                  <a:prstClr val="black"/>
                </a:solidFill>
              </a:rPr>
              <a:pPr defTabSz="685800"/>
              <a:t>15/10/2024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8D3F6ACA-6BA7-459F-AD44-D4E124DDBDE3}" type="slidenum">
              <a:rPr lang="vi-VN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643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92E2CEFA-6521-410A-AC51-E8ABE4E9CDB0}" type="datetimeFigureOut">
              <a:rPr lang="vi-VN" sz="1350" smtClean="0">
                <a:solidFill>
                  <a:prstClr val="black"/>
                </a:solidFill>
              </a:rPr>
              <a:pPr defTabSz="685800"/>
              <a:t>15/10/2024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8D3F6ACA-6BA7-459F-AD44-D4E124DDBDE3}" type="slidenum">
              <a:rPr lang="vi-VN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78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31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870347"/>
            <a:ext cx="9144000" cy="27315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824594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916" y="17120"/>
            <a:ext cx="8329404" cy="421722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FFCC99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                 BÀI 12: TRÌNH BÀY THÔNG TIN Ở DẠNG BẢNG  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77686" y="941396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" y="4870347"/>
            <a:ext cx="800100" cy="2483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pPr defTabSz="685800"/>
            <a:fld id="{5987F972-7AB6-4F84-A721-F4B2B4AB2AA5}" type="datetimeFigureOut">
              <a:rPr lang="en-US" smtClean="0"/>
              <a:pPr defTabSz="685800"/>
              <a:t>10/15/2024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6" y="16755"/>
            <a:ext cx="1209119" cy="4537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482155" y="46426"/>
            <a:ext cx="1072325" cy="392415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 w="22225">
                  <a:solidFill>
                    <a:srgbClr val="63A537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    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252" y="4220308"/>
            <a:ext cx="671255" cy="69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27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2400" b="1" kern="1200" spc="-38" baseline="0">
          <a:solidFill>
            <a:srgbClr val="C00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91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870347"/>
            <a:ext cx="9144000" cy="27315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824594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6729"/>
            <a:ext cx="9144000" cy="421722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FFCC99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BÀI  5: ỨNG XỬ TRÊN MẠNG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" y="4870347"/>
            <a:ext cx="800100" cy="2483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972-7AB6-4F84-A721-F4B2B4AB2AA5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76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2400" b="1" kern="1200" spc="-38" baseline="0">
          <a:solidFill>
            <a:srgbClr val="C00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/>
        </p:nvSpPr>
        <p:spPr>
          <a:xfrm>
            <a:off x="2579632" y="2340974"/>
            <a:ext cx="3658694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1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9.xml"/><Relationship Id="rId4" Type="http://schemas.openxmlformats.org/officeDocument/2006/relationships/hyperlink" Target="https://www.pngall.com/teacher-png/download/4087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3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5" Type="http://schemas.openxmlformats.org/officeDocument/2006/relationships/image" Target="../media/image11.gif"/><Relationship Id="rId4" Type="http://schemas.openxmlformats.org/officeDocument/2006/relationships/image" Target="../media/image1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media2.mp3"/><Relationship Id="rId7" Type="http://schemas.openxmlformats.org/officeDocument/2006/relationships/image" Target="../media/image13.gif"/><Relationship Id="rId2" Type="http://schemas.microsoft.com/office/2007/relationships/media" Target="../media/media2.mp3"/><Relationship Id="rId1" Type="http://schemas.openxmlformats.org/officeDocument/2006/relationships/tags" Target="../tags/tag16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0941" y="209550"/>
            <a:ext cx="205505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KHỞI ĐỘNG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87468" y="895350"/>
            <a:ext cx="8704132" cy="38164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indent="285750" algn="just"/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tiểu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Facebook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đăng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tải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xấu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A…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Facebook. A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gở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gỡ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200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Facebook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đăng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tải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kern="1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200" b="1" kern="1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20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67213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0E77ABC6-6166-D576-61B9-EBF7B69EB4AA}"/>
              </a:ext>
            </a:extLst>
          </p:cNvPr>
          <p:cNvSpPr/>
          <p:nvPr/>
        </p:nvSpPr>
        <p:spPr>
          <a:xfrm>
            <a:off x="3429000" y="1123950"/>
            <a:ext cx="4572000" cy="3135818"/>
          </a:xfrm>
          <a:prstGeom prst="cloudCallout">
            <a:avLst>
              <a:gd name="adj1" fmla="val -81642"/>
              <a:gd name="adj2" fmla="val -20538"/>
            </a:avLst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 New Roman"/>
              </a:rPr>
              <a:t>Thông</a:t>
            </a:r>
            <a:r>
              <a:rPr lang="en-US" sz="2200" b="1" dirty="0">
                <a:solidFill>
                  <a:srgbClr val="FFFF00"/>
                </a:solidFill>
                <a:latin typeface="Time New Roman"/>
              </a:rPr>
              <a:t> tin </a:t>
            </a:r>
            <a:r>
              <a:rPr lang="en-US" sz="2200" b="1" dirty="0" err="1">
                <a:solidFill>
                  <a:srgbClr val="FFFF00"/>
                </a:solidFill>
                <a:latin typeface="Time New Roman"/>
              </a:rPr>
              <a:t>có</a:t>
            </a:r>
            <a:r>
              <a:rPr lang="en-US" sz="2200" b="1" dirty="0">
                <a:solidFill>
                  <a:srgbClr val="FFFF00"/>
                </a:solidFill>
                <a:latin typeface="Time New Roman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 New Roman"/>
              </a:rPr>
              <a:t>nội</a:t>
            </a:r>
            <a:r>
              <a:rPr lang="en-US" sz="2200" b="1" dirty="0">
                <a:solidFill>
                  <a:srgbClr val="FFFF00"/>
                </a:solidFill>
                <a:latin typeface="Time New Roman"/>
              </a:rPr>
              <a:t> dung </a:t>
            </a:r>
            <a:r>
              <a:rPr lang="en-US" sz="2200" b="1" dirty="0" err="1">
                <a:solidFill>
                  <a:srgbClr val="FFFF00"/>
                </a:solidFill>
                <a:latin typeface="Time New Roman"/>
              </a:rPr>
              <a:t>xấu</a:t>
            </a:r>
            <a:r>
              <a:rPr lang="en-US" sz="2200" b="1" dirty="0">
                <a:solidFill>
                  <a:srgbClr val="FFFF00"/>
                </a:solidFill>
                <a:latin typeface="Time New Roman"/>
              </a:rPr>
              <a:t> </a:t>
            </a:r>
          </a:p>
          <a:p>
            <a:pPr algn="ctr"/>
            <a:r>
              <a:rPr lang="en-US" sz="2200" b="1" dirty="0">
                <a:solidFill>
                  <a:srgbClr val="FFFF00"/>
                </a:solidFill>
                <a:latin typeface="Time New Roman"/>
              </a:rPr>
              <a:t>(</a:t>
            </a:r>
            <a:r>
              <a:rPr lang="en-US" sz="2200" b="1" dirty="0" err="1">
                <a:solidFill>
                  <a:srgbClr val="FFFF00"/>
                </a:solidFill>
                <a:latin typeface="Time New Roman"/>
              </a:rPr>
              <a:t>độc</a:t>
            </a:r>
            <a:r>
              <a:rPr lang="en-US" sz="2200" b="1" dirty="0">
                <a:solidFill>
                  <a:srgbClr val="FFFF00"/>
                </a:solidFill>
                <a:latin typeface="Time New Roman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 New Roman"/>
              </a:rPr>
              <a:t>hại</a:t>
            </a:r>
            <a:r>
              <a:rPr lang="en-US" sz="2200" b="1" dirty="0">
                <a:solidFill>
                  <a:srgbClr val="FFFF00"/>
                </a:solidFill>
                <a:latin typeface="Time New Roman"/>
              </a:rPr>
              <a:t>) </a:t>
            </a:r>
            <a:r>
              <a:rPr lang="en-US" sz="2200" b="1" dirty="0" err="1">
                <a:solidFill>
                  <a:srgbClr val="FFFF00"/>
                </a:solidFill>
                <a:latin typeface="Time New Roman"/>
              </a:rPr>
              <a:t>trên</a:t>
            </a:r>
            <a:r>
              <a:rPr lang="en-US" sz="2200" b="1" dirty="0">
                <a:solidFill>
                  <a:srgbClr val="FFFF00"/>
                </a:solidFill>
                <a:latin typeface="Time New Roman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 New Roman"/>
              </a:rPr>
              <a:t>mạng</a:t>
            </a:r>
            <a:r>
              <a:rPr lang="en-US" sz="2200" b="1" dirty="0">
                <a:solidFill>
                  <a:srgbClr val="FFFF00"/>
                </a:solidFill>
                <a:latin typeface="Time New Roman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 New Roman"/>
              </a:rPr>
              <a:t>là</a:t>
            </a:r>
            <a:r>
              <a:rPr lang="en-US" sz="2200" b="1" dirty="0">
                <a:solidFill>
                  <a:srgbClr val="FFFF00"/>
                </a:solidFill>
                <a:latin typeface="Time New Roman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 New Roman"/>
              </a:rPr>
              <a:t>những</a:t>
            </a:r>
            <a:r>
              <a:rPr lang="en-US" sz="2200" b="1" dirty="0">
                <a:solidFill>
                  <a:srgbClr val="FFFF00"/>
                </a:solidFill>
                <a:latin typeface="Time New Roman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 New Roman"/>
              </a:rPr>
              <a:t>thông</a:t>
            </a:r>
            <a:r>
              <a:rPr lang="en-US" sz="2200" b="1" dirty="0">
                <a:solidFill>
                  <a:srgbClr val="FFFF00"/>
                </a:solidFill>
                <a:latin typeface="Time New Roman"/>
              </a:rPr>
              <a:t> tin </a:t>
            </a:r>
            <a:r>
              <a:rPr lang="en-US" sz="2200" b="1" dirty="0" err="1">
                <a:solidFill>
                  <a:srgbClr val="FFFF00"/>
                </a:solidFill>
                <a:latin typeface="Time New Roman"/>
              </a:rPr>
              <a:t>nào</a:t>
            </a:r>
            <a:r>
              <a:rPr lang="en-US" sz="2200" b="1" dirty="0">
                <a:solidFill>
                  <a:srgbClr val="FFFF00"/>
                </a:solidFill>
                <a:latin typeface="Time New Roman"/>
              </a:rPr>
              <a:t>?</a:t>
            </a:r>
            <a:endParaRPr lang="en-US" sz="2200" dirty="0">
              <a:solidFill>
                <a:srgbClr val="FFFF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4C0749-9E70-5732-22D2-FFDDB1C8F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1624059"/>
            <a:ext cx="2133600" cy="29288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3370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14940E50-6552-BB44-4A8C-5B47BE22B7AB}"/>
              </a:ext>
            </a:extLst>
          </p:cNvPr>
          <p:cNvSpPr/>
          <p:nvPr/>
        </p:nvSpPr>
        <p:spPr>
          <a:xfrm>
            <a:off x="4267200" y="742950"/>
            <a:ext cx="4519791" cy="3429000"/>
          </a:xfrm>
          <a:prstGeom prst="wedgeEllipseCallout">
            <a:avLst>
              <a:gd name="adj1" fmla="val -87327"/>
              <a:gd name="adj2" fmla="val -685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Khi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đang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truy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cập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mạng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máy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tính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thỉnh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thoảng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web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nội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dung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bạo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lực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nội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dung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phù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lứa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tuổi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sẽ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 New Roman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7AC609-9D6E-4A1B-E92D-714C397E0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148964"/>
            <a:ext cx="2057400" cy="25392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478523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8FBE01-C2B1-EACF-46D6-F4ECFFE09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9550"/>
            <a:ext cx="756357" cy="7663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64D5F4-FF17-D47C-C727-5E04658B835B}"/>
              </a:ext>
            </a:extLst>
          </p:cNvPr>
          <p:cNvSpPr txBox="1"/>
          <p:nvPr/>
        </p:nvSpPr>
        <p:spPr>
          <a:xfrm>
            <a:off x="990600" y="819150"/>
            <a:ext cx="7772400" cy="353943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b="1" i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</a:t>
            </a:r>
            <a:r>
              <a:rPr lang="en-US" sz="2800" b="1" i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en-US" sz="2800" b="1" i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i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i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web </a:t>
            </a:r>
            <a:r>
              <a:rPr lang="en-US" sz="2800" b="1" i="1" dirty="0" err="1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b="1" i="1" dirty="0" err="1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800" b="1" i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i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lứa</a:t>
            </a:r>
            <a:r>
              <a:rPr lang="en-US" sz="2800" b="1" i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b="1" i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i="1" dirty="0">
              <a:solidFill>
                <a:srgbClr val="FFFF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2800" b="1" i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Nhờ người lớn cài phần mềm chặn truy cập các trang web xấu.</a:t>
            </a:r>
            <a:endParaRPr lang="en-US" sz="2800" i="1" dirty="0">
              <a:solidFill>
                <a:srgbClr val="FFFF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2800" b="1" i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Hỏi ý kiến người lớn trong trường hợp cần thiết khi truy cập mạng.</a:t>
            </a:r>
            <a:endParaRPr lang="en-US" sz="2800" i="1" dirty="0">
              <a:solidFill>
                <a:srgbClr val="FFFF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2800" b="1" i="1" dirty="0">
                <a:solidFill>
                  <a:srgbClr val="FFFF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Đóng ngay các trang thông tin có nội dung xấu, không phù hợp lứa tuổi nếu vô tình truy cập vào.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023789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285750"/>
            <a:ext cx="8077200" cy="3451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SGK T25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web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xấu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>
                <a:solidFill>
                  <a:srgbClr val="0000CC"/>
                </a:solidFill>
                <a:latin typeface="Time New Roman"/>
              </a:rPr>
              <a:t>A.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Tiếp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tục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truy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cập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trang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web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đó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. 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>
                <a:solidFill>
                  <a:srgbClr val="0000CC"/>
                </a:solidFill>
                <a:latin typeface="Time New Roman"/>
              </a:rPr>
              <a:t>B. 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Đóng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ngay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trang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web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đó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.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000" dirty="0">
                <a:solidFill>
                  <a:srgbClr val="0000CC"/>
                </a:solidFill>
                <a:latin typeface="Time New Roman"/>
              </a:rPr>
              <a:t>C. 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Đề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nghị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bố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mẹ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,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thầy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cô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hoặc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người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có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trách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nhiệm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ngăn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chặn</a:t>
            </a:r>
            <a:endParaRPr lang="en-US" sz="2000" dirty="0">
              <a:solidFill>
                <a:srgbClr val="0000CC"/>
              </a:solidFill>
              <a:latin typeface="Time New Roman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000" dirty="0">
                <a:solidFill>
                  <a:srgbClr val="0000CC"/>
                </a:solidFill>
                <a:latin typeface="Time New Roman"/>
              </a:rPr>
              <a:t>    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truy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cập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trang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web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đó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>
                <a:solidFill>
                  <a:srgbClr val="0000CC"/>
                </a:solidFill>
                <a:latin typeface="Time New Roman"/>
              </a:rPr>
              <a:t>D.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Gửi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trang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web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đó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cho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bạn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bè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xem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502645" y="1941111"/>
            <a:ext cx="533400" cy="47824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92546" y="2419351"/>
            <a:ext cx="533400" cy="550693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4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2139265-55B5-E6E1-A69C-1AEBD1FF4C4E}"/>
              </a:ext>
            </a:extLst>
          </p:cNvPr>
          <p:cNvSpPr/>
          <p:nvPr/>
        </p:nvSpPr>
        <p:spPr>
          <a:xfrm>
            <a:off x="2667000" y="2419350"/>
            <a:ext cx="3456385" cy="746358"/>
          </a:xfrm>
          <a:prstGeom prst="rect">
            <a:avLst/>
          </a:prstGeom>
          <a:solidFill>
            <a:srgbClr val="2E7817"/>
          </a:solidFill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0598871"/>
      </p:ext>
    </p:extLst>
  </p:cSld>
  <p:clrMapOvr>
    <a:masterClrMapping/>
  </p:clrMapOvr>
  <p:transition spd="slow">
    <p:fade/>
    <p:sndAc>
      <p:stSnd>
        <p:snd r:embed="rId4" name="applause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57150"/>
            <a:ext cx="7824434" cy="358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00CC"/>
                </a:solidFill>
                <a:latin typeface="Time New Roman"/>
              </a:rPr>
              <a:t> </a:t>
            </a:r>
            <a:r>
              <a:rPr lang="en-US" sz="2200" b="1" dirty="0" err="1">
                <a:solidFill>
                  <a:srgbClr val="0000CC"/>
                </a:solidFill>
                <a:latin typeface="Time New Roman"/>
              </a:rPr>
              <a:t>Câu</a:t>
            </a:r>
            <a:r>
              <a:rPr lang="en-US" sz="2200" b="1" dirty="0">
                <a:solidFill>
                  <a:srgbClr val="0000CC"/>
                </a:solidFill>
                <a:latin typeface="Time New Roman"/>
              </a:rPr>
              <a:t> 1: </a:t>
            </a:r>
            <a:r>
              <a:rPr lang="en-US" sz="2200" b="1" dirty="0" err="1">
                <a:solidFill>
                  <a:srgbClr val="0000CC"/>
                </a:solidFill>
                <a:latin typeface="Time New Roman"/>
              </a:rPr>
              <a:t>Khi</a:t>
            </a:r>
            <a:r>
              <a:rPr lang="en-US" sz="2200" b="1" dirty="0">
                <a:solidFill>
                  <a:srgbClr val="0000CC"/>
                </a:solidFill>
                <a:latin typeface="Time New Roman"/>
              </a:rPr>
              <a:t> giao tiếp qua mạng, những điều nào </a:t>
            </a:r>
            <a:r>
              <a:rPr lang="vi-VN" sz="2200" b="1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b="1" dirty="0">
                <a:solidFill>
                  <a:srgbClr val="0000CC"/>
                </a:solidFill>
                <a:latin typeface="Time New Roman"/>
              </a:rPr>
              <a:t>sau đây</a:t>
            </a:r>
            <a:r>
              <a:rPr lang="vi-VN" sz="2200" b="1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b="1" dirty="0">
                <a:solidFill>
                  <a:srgbClr val="0000CC"/>
                </a:solidFill>
                <a:latin typeface="Time New Roman"/>
              </a:rPr>
              <a:t>nên tránh?</a:t>
            </a:r>
            <a:endParaRPr lang="en-US" sz="2200" dirty="0">
              <a:solidFill>
                <a:srgbClr val="0000CC"/>
              </a:solidFill>
              <a:latin typeface="Time New Roman"/>
            </a:endParaRPr>
          </a:p>
          <a:p>
            <a:pPr lvl="1">
              <a:lnSpc>
                <a:spcPct val="150000"/>
              </a:lnSpc>
            </a:pPr>
            <a:r>
              <a:rPr lang="en-US" sz="2200" dirty="0">
                <a:solidFill>
                  <a:srgbClr val="0000CC"/>
                </a:solidFill>
                <a:latin typeface="Time New Roman"/>
              </a:rPr>
              <a:t>A.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Tôn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trọng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người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đang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giao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tiếp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với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mình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solidFill>
                  <a:srgbClr val="0000CC"/>
                </a:solidFill>
                <a:latin typeface="Time New Roman"/>
              </a:rPr>
              <a:t>B.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Nói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bất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cứ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điều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gì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xuất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hiện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trong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đầu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solidFill>
                  <a:srgbClr val="0000CC"/>
                </a:solidFill>
                <a:latin typeface="Time New Roman"/>
              </a:rPr>
              <a:t>C.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Kết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bạn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với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những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người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mình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không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quen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biết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solidFill>
                  <a:srgbClr val="0000CC"/>
                </a:solidFill>
                <a:latin typeface="Time New Roman"/>
              </a:rPr>
              <a:t>D.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Bảo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vệ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thông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tin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cá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nhân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của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mình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solidFill>
                  <a:srgbClr val="0000CC"/>
                </a:solidFill>
                <a:latin typeface="Time New Roman"/>
              </a:rPr>
              <a:t>E.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Truy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cập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bất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cứ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liên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kết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nào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nhận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 New Roman"/>
              </a:rPr>
              <a:t>được</a:t>
            </a:r>
            <a:r>
              <a:rPr lang="en-US" sz="2200" dirty="0">
                <a:solidFill>
                  <a:srgbClr val="0000CC"/>
                </a:solidFill>
                <a:latin typeface="Time New Roman"/>
              </a:rPr>
              <a:t>.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1295400" y="4248150"/>
            <a:ext cx="3595956" cy="428099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 New Roman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 New Roman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 New Roman"/>
              </a:rPr>
              <a:t>đúng</a:t>
            </a:r>
            <a:r>
              <a:rPr lang="en-US" sz="2400" b="1" dirty="0">
                <a:solidFill>
                  <a:srgbClr val="FF0000"/>
                </a:solidFill>
                <a:latin typeface="Time New Roman"/>
              </a:rPr>
              <a:t>: B, C, E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82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209550"/>
            <a:ext cx="79248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Time New Roman"/>
              </a:rPr>
              <a:t>Câu</a:t>
            </a:r>
            <a:r>
              <a:rPr lang="en-US" sz="2400" b="1" dirty="0">
                <a:solidFill>
                  <a:srgbClr val="0000CC"/>
                </a:solidFill>
                <a:latin typeface="Time New Roman"/>
              </a:rPr>
              <a:t> 2: </a:t>
            </a:r>
            <a:r>
              <a:rPr lang="en-US" sz="2400" b="1" dirty="0" err="1">
                <a:solidFill>
                  <a:srgbClr val="0000CC"/>
                </a:solidFill>
                <a:latin typeface="Time New Roman"/>
              </a:rPr>
              <a:t>Khi</a:t>
            </a:r>
            <a:r>
              <a:rPr lang="en-US" sz="2400" b="1" dirty="0">
                <a:solidFill>
                  <a:srgbClr val="0000CC"/>
                </a:solidFill>
                <a:latin typeface="Time New Roman"/>
              </a:rPr>
              <a:t> </a:t>
            </a:r>
            <a:r>
              <a:rPr lang="en-US" sz="2400" b="1" dirty="0" err="1">
                <a:solidFill>
                  <a:srgbClr val="0000CC"/>
                </a:solidFill>
                <a:latin typeface="Time New Roman"/>
              </a:rPr>
              <a:t>tham</a:t>
            </a:r>
            <a:r>
              <a:rPr lang="en-US" sz="2400" b="1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 New Roman"/>
              </a:rPr>
              <a:t>gia</a:t>
            </a:r>
            <a:r>
              <a:rPr lang="en-US" sz="2400" b="1" dirty="0">
                <a:solidFill>
                  <a:srgbClr val="0000CC"/>
                </a:solidFill>
                <a:latin typeface="Time New Roman"/>
              </a:rPr>
              <a:t> </a:t>
            </a:r>
            <a:r>
              <a:rPr lang="en-US" sz="2400" b="1" dirty="0" err="1">
                <a:solidFill>
                  <a:srgbClr val="0000CC"/>
                </a:solidFill>
                <a:latin typeface="Time New Roman"/>
              </a:rPr>
              <a:t>mạng</a:t>
            </a:r>
            <a:r>
              <a:rPr lang="en-US" sz="2400" b="1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 New Roman"/>
              </a:rPr>
              <a:t>xã</a:t>
            </a:r>
            <a:r>
              <a:rPr lang="en-US" sz="2400" b="1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 New Roman"/>
              </a:rPr>
              <a:t>hội</a:t>
            </a:r>
            <a:r>
              <a:rPr lang="en-US" sz="2400" b="1" dirty="0">
                <a:solidFill>
                  <a:srgbClr val="0000CC"/>
                </a:solidFill>
                <a:latin typeface="Time New Roman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 New Roman"/>
              </a:rPr>
              <a:t>em</a:t>
            </a:r>
            <a:r>
              <a:rPr lang="en-US" sz="2400" b="1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 New Roman"/>
              </a:rPr>
              <a:t>cần</a:t>
            </a:r>
            <a:r>
              <a:rPr lang="en-US" sz="2400" b="1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 New Roman"/>
              </a:rPr>
              <a:t>tránh</a:t>
            </a:r>
            <a:r>
              <a:rPr lang="en-US" sz="2400" b="1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 New Roman"/>
              </a:rPr>
              <a:t>những</a:t>
            </a:r>
            <a:r>
              <a:rPr lang="en-US" sz="2400" b="1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 New Roman"/>
              </a:rPr>
              <a:t>điều</a:t>
            </a:r>
            <a:r>
              <a:rPr lang="en-US" sz="2400" b="1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 New Roman"/>
              </a:rPr>
              <a:t>gì</a:t>
            </a:r>
            <a:r>
              <a:rPr lang="en-US" sz="2400" b="1" dirty="0">
                <a:solidFill>
                  <a:srgbClr val="0000CC"/>
                </a:solidFill>
                <a:latin typeface="Time New Roman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900" dirty="0">
                <a:solidFill>
                  <a:srgbClr val="0000CC"/>
                </a:solidFill>
                <a:latin typeface="Time New Roman"/>
              </a:rPr>
              <a:t>A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.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Cung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cấp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quá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nhiều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thông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tin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cá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nhân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trên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mạng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xã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hội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CC"/>
                </a:solidFill>
                <a:latin typeface="Time New Roman"/>
              </a:rPr>
              <a:t>B.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Đăng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những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hình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ảnh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nhạy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cảm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hay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không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phù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hợp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lên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mạng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xã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hội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CC"/>
                </a:solidFill>
                <a:latin typeface="Time New Roman"/>
              </a:rPr>
              <a:t>C.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Suy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nghĩ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kĩ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trước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khi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click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vào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bất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cứ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link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nào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được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gửi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tới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bạn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CC"/>
                </a:solidFill>
                <a:latin typeface="Time New Roman"/>
              </a:rPr>
              <a:t>D.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Hãy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sử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dụng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ngôn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ngữ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lịch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sự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khi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trên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 New Roman"/>
              </a:rPr>
              <a:t>mạng</a:t>
            </a:r>
            <a:r>
              <a:rPr lang="en-US" sz="2000" dirty="0">
                <a:solidFill>
                  <a:srgbClr val="0000CC"/>
                </a:solidFill>
                <a:latin typeface="Time New Roman"/>
              </a:rPr>
              <a:t>.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2743200" y="4059675"/>
            <a:ext cx="2897762" cy="428099"/>
          </a:xfrm>
          <a:prstGeom prst="flowChartAlternateProcess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 New Roman"/>
                <a:ea typeface="+mn-ea"/>
                <a:cs typeface="+mn-cs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 New Roman"/>
                <a:ea typeface="+mn-ea"/>
                <a:cs typeface="+mn-cs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 New Roman"/>
                <a:ea typeface="+mn-ea"/>
                <a:cs typeface="+mn-cs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 New Roman"/>
                <a:ea typeface="+mn-ea"/>
              </a:rPr>
              <a:t>: A, B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 New Roman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28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2139265-55B5-E6E1-A69C-1AEBD1FF4C4E}"/>
              </a:ext>
            </a:extLst>
          </p:cNvPr>
          <p:cNvSpPr/>
          <p:nvPr/>
        </p:nvSpPr>
        <p:spPr>
          <a:xfrm>
            <a:off x="2133600" y="1504950"/>
            <a:ext cx="4800600" cy="746358"/>
          </a:xfrm>
          <a:prstGeom prst="rect">
            <a:avLst/>
          </a:prstGeom>
          <a:solidFill>
            <a:srgbClr val="2E7817"/>
          </a:solidFill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358818"/>
      </p:ext>
    </p:extLst>
  </p:cSld>
  <p:clrMapOvr>
    <a:masterClrMapping/>
  </p:clrMapOvr>
  <p:transition spd="slow">
    <p:fade/>
    <p:sndAc>
      <p:stSnd>
        <p:snd r:embed="rId4" name="applause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7C4C184E-F258-B2E0-F068-FA7A1FDBE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448" y="1148209"/>
            <a:ext cx="8603104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3000" b="1" dirty="0" err="1">
                <a:latin typeface="Time New Roman"/>
              </a:rPr>
              <a:t>Câu</a:t>
            </a:r>
            <a:r>
              <a:rPr lang="en-US" sz="3000" b="1" dirty="0">
                <a:latin typeface="Time New Roman"/>
              </a:rPr>
              <a:t> 1: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Em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hãy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cùng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một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nhóm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bạn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của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mình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tạo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ra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một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sản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phẩm</a:t>
            </a:r>
            <a:r>
              <a:rPr lang="en-US" sz="3000" dirty="0">
                <a:latin typeface="Time New Roman"/>
              </a:rPr>
              <a:t> (</a:t>
            </a:r>
            <a:r>
              <a:rPr lang="en-US" sz="3000" dirty="0" err="1">
                <a:latin typeface="Time New Roman"/>
              </a:rPr>
              <a:t>áp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phích</a:t>
            </a:r>
            <a:r>
              <a:rPr lang="en-US" sz="3000" dirty="0">
                <a:latin typeface="Time New Roman"/>
              </a:rPr>
              <a:t>, </a:t>
            </a:r>
            <a:r>
              <a:rPr lang="en-US" sz="3000" dirty="0" err="1">
                <a:latin typeface="Time New Roman"/>
              </a:rPr>
              <a:t>đoạn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kịch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ngắn</a:t>
            </a:r>
            <a:r>
              <a:rPr lang="en-US" sz="3000" dirty="0">
                <a:latin typeface="Time New Roman"/>
              </a:rPr>
              <a:t>, </a:t>
            </a:r>
            <a:r>
              <a:rPr lang="en-US" sz="3000" dirty="0" err="1">
                <a:latin typeface="Time New Roman"/>
              </a:rPr>
              <a:t>sơ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đồ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tư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duy</a:t>
            </a:r>
            <a:r>
              <a:rPr lang="en-US" sz="3000" dirty="0">
                <a:latin typeface="Time New Roman"/>
              </a:rPr>
              <a:t>, </a:t>
            </a:r>
            <a:r>
              <a:rPr lang="en-US" sz="3000" dirty="0" err="1">
                <a:latin typeface="Time New Roman"/>
              </a:rPr>
              <a:t>bài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trình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chiếu</a:t>
            </a:r>
            <a:r>
              <a:rPr lang="en-US" sz="3000" dirty="0">
                <a:latin typeface="Time New Roman"/>
              </a:rPr>
              <a:t>,…) </a:t>
            </a:r>
            <a:r>
              <a:rPr lang="en-US" sz="3000" dirty="0" err="1">
                <a:latin typeface="Time New Roman"/>
              </a:rPr>
              <a:t>về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chủ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đề</a:t>
            </a:r>
            <a:r>
              <a:rPr lang="en-US" sz="3000" dirty="0">
                <a:latin typeface="Time New Roman"/>
              </a:rPr>
              <a:t>: “</a:t>
            </a:r>
            <a:r>
              <a:rPr lang="en-US" sz="3000" dirty="0" err="1">
                <a:latin typeface="Time New Roman"/>
              </a:rPr>
              <a:t>Ứng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xử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trên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mạng</a:t>
            </a:r>
            <a:r>
              <a:rPr lang="en-US" sz="3000" dirty="0">
                <a:latin typeface="Time New Roman"/>
              </a:rPr>
              <a:t>” </a:t>
            </a:r>
            <a:r>
              <a:rPr lang="en-US" sz="3000" dirty="0" err="1">
                <a:latin typeface="Time New Roman"/>
              </a:rPr>
              <a:t>để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trình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bày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với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các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bạn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trong</a:t>
            </a:r>
            <a:r>
              <a:rPr lang="en-US" sz="3000" dirty="0">
                <a:latin typeface="Time New Roman"/>
              </a:rPr>
              <a:t> </a:t>
            </a:r>
            <a:r>
              <a:rPr lang="en-US" sz="3000" dirty="0" err="1">
                <a:latin typeface="Time New Roman"/>
              </a:rPr>
              <a:t>lớp</a:t>
            </a:r>
            <a:r>
              <a:rPr lang="en-US" sz="3000">
                <a:latin typeface="Time New Roman"/>
              </a:rPr>
              <a:t>.</a:t>
            </a:r>
            <a:endParaRPr lang="en-US" sz="3000" dirty="0">
              <a:latin typeface="Time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5150CE-C5BC-09D0-DAB0-2933A9ED07CF}"/>
              </a:ext>
            </a:extLst>
          </p:cNvPr>
          <p:cNvSpPr/>
          <p:nvPr/>
        </p:nvSpPr>
        <p:spPr>
          <a:xfrm>
            <a:off x="3124200" y="529738"/>
            <a:ext cx="2667000" cy="53091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EB092E5-9F3B-69EF-E4FD-413108B9BC32}"/>
              </a:ext>
            </a:extLst>
          </p:cNvPr>
          <p:cNvSpPr txBox="1">
            <a:spLocks/>
          </p:cNvSpPr>
          <p:nvPr/>
        </p:nvSpPr>
        <p:spPr>
          <a:xfrm>
            <a:off x="-76200" y="-69577"/>
            <a:ext cx="9220200" cy="432737"/>
          </a:xfrm>
          <a:prstGeom prst="rect">
            <a:avLst/>
          </a:prstGeom>
          <a:solidFill>
            <a:srgbClr val="297D53"/>
          </a:solidFill>
          <a:ln w="1270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 spc="-38" baseline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BÀI  5: ỨNG XỬ TRÊN MẠNG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023254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BACK027">
            <a:extLst>
              <a:ext uri="{FF2B5EF4-FFF2-40B4-BE49-F238E27FC236}">
                <a16:creationId xmlns:a16="http://schemas.microsoft.com/office/drawing/2014/main" id="{2F04A46C-C1CC-4848-A732-B5D7803AF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0" y="1104897"/>
            <a:ext cx="7840980" cy="428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9">
            <a:extLst>
              <a:ext uri="{FF2B5EF4-FFF2-40B4-BE49-F238E27FC236}">
                <a16:creationId xmlns:a16="http://schemas.microsoft.com/office/drawing/2014/main" id="{96528633-D051-4D27-9E06-5A1C7CDA5B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7412" y="305303"/>
            <a:ext cx="4053385" cy="6164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783"/>
            <a:r>
              <a:rPr lang="vi-VN" sz="2700" b="1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2700" b="1" kern="10" dirty="0">
              <a:ln w="12700">
                <a:solidFill>
                  <a:prstClr val="black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jlgbook">
            <a:extLst>
              <a:ext uri="{FF2B5EF4-FFF2-40B4-BE49-F238E27FC236}">
                <a16:creationId xmlns:a16="http://schemas.microsoft.com/office/drawing/2014/main" id="{B34794C3-3E7D-4630-B5DA-04D6AD3DEE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321" y="305303"/>
            <a:ext cx="1389460" cy="79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6">
            <a:extLst>
              <a:ext uri="{FF2B5EF4-FFF2-40B4-BE49-F238E27FC236}">
                <a16:creationId xmlns:a16="http://schemas.microsoft.com/office/drawing/2014/main" id="{814036A5-6008-4A1E-8D19-AD9D7A352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0648" y="190497"/>
            <a:ext cx="971550" cy="9144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685783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sz="1350" b="1">
              <a:solidFill>
                <a:prstClr val="black"/>
              </a:solidFill>
            </a:endParaRPr>
          </a:p>
        </p:txBody>
      </p:sp>
      <p:pic>
        <p:nvPicPr>
          <p:cNvPr id="10" name="Picture 5" descr="jlgbook">
            <a:extLst>
              <a:ext uri="{FF2B5EF4-FFF2-40B4-BE49-F238E27FC236}">
                <a16:creationId xmlns:a16="http://schemas.microsoft.com/office/drawing/2014/main" id="{ED1C9546-84D8-4A4E-BAA0-C771CA1BF2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72" y="305303"/>
            <a:ext cx="1389460" cy="79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6">
            <a:extLst>
              <a:ext uri="{FF2B5EF4-FFF2-40B4-BE49-F238E27FC236}">
                <a16:creationId xmlns:a16="http://schemas.microsoft.com/office/drawing/2014/main" id="{21253DE9-8ED0-4444-A2B9-0F164865B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101" y="224190"/>
            <a:ext cx="971550" cy="9144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685783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sz="1350" b="1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F6267C-CBDA-4FFF-911D-30BB12A51289}"/>
              </a:ext>
            </a:extLst>
          </p:cNvPr>
          <p:cNvSpPr/>
          <p:nvPr/>
        </p:nvSpPr>
        <p:spPr>
          <a:xfrm>
            <a:off x="969772" y="1299479"/>
            <a:ext cx="7363879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Font typeface="Wingdings" panose="05000000000000000000" pitchFamily="2" charset="2"/>
              <a:buChar char="ü"/>
            </a:pP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Ôn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lại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kiến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thức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đã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học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ở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bài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5.</a:t>
            </a:r>
          </a:p>
          <a:p>
            <a:pPr marL="342900" indent="-342900" defTabSz="685800">
              <a:buFont typeface="Wingdings" panose="05000000000000000000" pitchFamily="2" charset="2"/>
              <a:buChar char="ü"/>
            </a:pP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nhóm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hoàn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thiện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trả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lời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ở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hoạt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động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vận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dụng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để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tiết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sau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báo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cáo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trước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lớp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ea typeface="Times New Roman" panose="02020603050405020304" pitchFamily="18" charset="0"/>
              </a:rPr>
              <a:t>.</a:t>
            </a:r>
          </a:p>
          <a:p>
            <a:pPr marL="342900" indent="-342900" defTabSz="685800">
              <a:buFont typeface="Wingdings" panose="05000000000000000000" pitchFamily="2" charset="2"/>
              <a:buChar char="ü"/>
            </a:pP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</a:rPr>
              <a:t>Xem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</a:rPr>
              <a:t>trước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</a:rPr>
              <a:t>phần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</a:rPr>
              <a:t> 3. “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</a:rPr>
              <a:t>Tác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</a:rPr>
              <a:t>hại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</a:rPr>
              <a:t>và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</a:rPr>
              <a:t>cách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</a:rPr>
              <a:t>phòng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</a:rPr>
              <a:t>tránh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</a:rPr>
              <a:t>bệnh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</a:rPr>
              <a:t>nghiện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</a:rPr>
              <a:t> Internet”</a:t>
            </a:r>
          </a:p>
          <a:p>
            <a:pPr marL="428625" indent="-428625" algn="just" defTabSz="685800">
              <a:buFontTx/>
              <a:buChar char="-"/>
              <a:defRPr/>
            </a:pPr>
            <a:endParaRPr lang="en-US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 New Roman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648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80168"/>
            <a:ext cx="1637153" cy="34109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AutoShape 5"/>
          <p:cNvSpPr>
            <a:spLocks noChangeArrowheads="1"/>
          </p:cNvSpPr>
          <p:nvPr/>
        </p:nvSpPr>
        <p:spPr bwMode="gray">
          <a:xfrm>
            <a:off x="1796088" y="1170149"/>
            <a:ext cx="6322962" cy="605909"/>
          </a:xfrm>
          <a:prstGeom prst="roundRect">
            <a:avLst>
              <a:gd name="adj" fmla="val 50000"/>
            </a:avLst>
          </a:prstGeom>
          <a:solidFill>
            <a:schemeClr val="accent4">
              <a:lumMod val="50000"/>
            </a:schemeClr>
          </a:solidFill>
          <a:ln w="57150" algn="ctr">
            <a:solidFill>
              <a:schemeClr val="accent3">
                <a:lumMod val="60000"/>
                <a:lumOff val="40000"/>
              </a:schemeClr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spcBef>
                <a:spcPct val="20000"/>
              </a:spcBef>
            </a:pPr>
            <a:r>
              <a:rPr lang="en-US" altLang="en-US" sz="22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1. Giao tiếp, ứng xử có văn hóa qua mạng </a:t>
            </a:r>
          </a:p>
        </p:txBody>
      </p: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1399566" y="1210868"/>
            <a:ext cx="457200" cy="584240"/>
            <a:chOff x="2078" y="1448"/>
            <a:chExt cx="1615" cy="2080"/>
          </a:xfrm>
        </p:grpSpPr>
        <p:sp>
          <p:nvSpPr>
            <p:cNvPr id="12" name="Oval 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gray">
            <a:xfrm>
              <a:off x="2255" y="1738"/>
              <a:ext cx="918" cy="150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15" name="Oval 10"/>
            <p:cNvSpPr>
              <a:spLocks noChangeArrowheads="1"/>
            </p:cNvSpPr>
            <p:nvPr/>
          </p:nvSpPr>
          <p:spPr bwMode="gray">
            <a:xfrm>
              <a:off x="2254" y="1448"/>
              <a:ext cx="918" cy="208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16" name="Oval 11"/>
            <p:cNvSpPr>
              <a:spLocks noChangeArrowheads="1"/>
            </p:cNvSpPr>
            <p:nvPr/>
          </p:nvSpPr>
          <p:spPr bwMode="gray">
            <a:xfrm>
              <a:off x="2339" y="1737"/>
              <a:ext cx="1093" cy="150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17" name="Oval 12"/>
            <p:cNvSpPr>
              <a:spLocks noChangeArrowheads="1"/>
            </p:cNvSpPr>
            <p:nvPr/>
          </p:nvSpPr>
          <p:spPr bwMode="gray">
            <a:xfrm>
              <a:off x="2337" y="1448"/>
              <a:ext cx="1096" cy="20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</p:grpSp>
      <p:sp>
        <p:nvSpPr>
          <p:cNvPr id="18" name="Rectangle 20"/>
          <p:cNvSpPr txBox="1">
            <a:spLocks noChangeArrowheads="1"/>
          </p:cNvSpPr>
          <p:nvPr/>
        </p:nvSpPr>
        <p:spPr bwMode="auto">
          <a:xfrm>
            <a:off x="201995" y="1659436"/>
            <a:ext cx="1383997" cy="17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cs typeface="Times New Roman" pitchFamily="18" charset="0"/>
              </a:rPr>
              <a:t>NỘI</a:t>
            </a:r>
          </a:p>
          <a:p>
            <a:pPr defTabSz="685800"/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cs typeface="Times New Roman" pitchFamily="18" charset="0"/>
              </a:rPr>
              <a:t> DUNG</a:t>
            </a:r>
          </a:p>
          <a:p>
            <a:pPr defTabSz="685800"/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cs typeface="Times New Roman" pitchFamily="18" charset="0"/>
              </a:rPr>
              <a:t>BÀI </a:t>
            </a:r>
          </a:p>
          <a:p>
            <a:pPr defTabSz="685800"/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New Roman"/>
                <a:cs typeface="Times New Roman" pitchFamily="18" charset="0"/>
              </a:rPr>
              <a:t>HỌC</a:t>
            </a:r>
          </a:p>
        </p:txBody>
      </p:sp>
      <p:sp>
        <p:nvSpPr>
          <p:cNvPr id="19" name="AutoShape 21"/>
          <p:cNvSpPr>
            <a:spLocks noChangeArrowheads="1"/>
          </p:cNvSpPr>
          <p:nvPr/>
        </p:nvSpPr>
        <p:spPr bwMode="gray">
          <a:xfrm>
            <a:off x="1963648" y="2236757"/>
            <a:ext cx="6537414" cy="605909"/>
          </a:xfrm>
          <a:prstGeom prst="roundRect">
            <a:avLst>
              <a:gd name="adj" fmla="val 50000"/>
            </a:avLst>
          </a:prstGeom>
          <a:solidFill>
            <a:schemeClr val="accent4">
              <a:lumMod val="50000"/>
            </a:schemeClr>
          </a:solidFill>
          <a:ln w="57150" algn="ctr">
            <a:solidFill>
              <a:schemeClr val="accent3">
                <a:lumMod val="60000"/>
                <a:lumOff val="40000"/>
              </a:schemeClr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spcBef>
                <a:spcPct val="20000"/>
              </a:spcBef>
            </a:pPr>
            <a:r>
              <a:rPr lang="en-US" altLang="en-US" sz="22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2. </a:t>
            </a:r>
            <a:r>
              <a:rPr lang="en-US" altLang="en-US" sz="22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Làm</a:t>
            </a:r>
            <a:r>
              <a:rPr lang="en-US" altLang="en-US" sz="22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gì</a:t>
            </a:r>
            <a:r>
              <a:rPr lang="en-US" altLang="en-US" sz="22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khi</a:t>
            </a:r>
            <a:r>
              <a:rPr lang="en-US" altLang="en-US" sz="22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gặp</a:t>
            </a:r>
            <a:r>
              <a:rPr lang="en-US" altLang="en-US" sz="22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thông</a:t>
            </a:r>
            <a:r>
              <a:rPr lang="en-US" altLang="en-US" sz="22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 tin </a:t>
            </a:r>
            <a:r>
              <a:rPr lang="en-US" altLang="en-US" sz="22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có</a:t>
            </a:r>
            <a:r>
              <a:rPr lang="en-US" altLang="en-US" sz="22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nội</a:t>
            </a:r>
            <a:r>
              <a:rPr lang="en-US" altLang="en-US" sz="22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 dung </a:t>
            </a:r>
            <a:r>
              <a:rPr lang="en-US" altLang="en-US" sz="22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xấu</a:t>
            </a:r>
            <a:r>
              <a:rPr lang="en-US" altLang="en-US" sz="22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trên</a:t>
            </a:r>
            <a:r>
              <a:rPr lang="en-US" altLang="en-US" sz="22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mạng</a:t>
            </a:r>
            <a:endParaRPr lang="en-US" altLang="en-US" sz="2200" b="1" dirty="0">
              <a:solidFill>
                <a:srgbClr val="FFFF00"/>
              </a:solidFill>
              <a:latin typeface="Time New Roman"/>
            </a:endParaRPr>
          </a:p>
        </p:txBody>
      </p:sp>
      <p:grpSp>
        <p:nvGrpSpPr>
          <p:cNvPr id="20" name="Group 22"/>
          <p:cNvGrpSpPr>
            <a:grpSpLocks/>
          </p:cNvGrpSpPr>
          <p:nvPr/>
        </p:nvGrpSpPr>
        <p:grpSpPr bwMode="auto">
          <a:xfrm>
            <a:off x="1509561" y="2155020"/>
            <a:ext cx="457200" cy="584801"/>
            <a:chOff x="2078" y="1446"/>
            <a:chExt cx="1615" cy="2082"/>
          </a:xfrm>
        </p:grpSpPr>
        <p:sp>
          <p:nvSpPr>
            <p:cNvPr id="21" name="Oval 23"/>
            <p:cNvSpPr>
              <a:spLocks noChangeArrowheads="1"/>
            </p:cNvSpPr>
            <p:nvPr/>
          </p:nvSpPr>
          <p:spPr bwMode="gray">
            <a:xfrm>
              <a:off x="2078" y="1447"/>
              <a:ext cx="1615" cy="208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22" name="Oval 24"/>
            <p:cNvSpPr>
              <a:spLocks noChangeArrowheads="1"/>
            </p:cNvSpPr>
            <p:nvPr/>
          </p:nvSpPr>
          <p:spPr bwMode="gray">
            <a:xfrm>
              <a:off x="2170" y="1446"/>
              <a:ext cx="1430" cy="208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23" name="Oval 25"/>
            <p:cNvSpPr>
              <a:spLocks noChangeArrowheads="1"/>
            </p:cNvSpPr>
            <p:nvPr/>
          </p:nvSpPr>
          <p:spPr bwMode="gray">
            <a:xfrm>
              <a:off x="2255" y="1738"/>
              <a:ext cx="1262" cy="150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24" name="Oval 26"/>
            <p:cNvSpPr>
              <a:spLocks noChangeArrowheads="1"/>
            </p:cNvSpPr>
            <p:nvPr/>
          </p:nvSpPr>
          <p:spPr bwMode="gray">
            <a:xfrm>
              <a:off x="2254" y="1448"/>
              <a:ext cx="1262" cy="2080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25" name="Oval 27"/>
            <p:cNvSpPr>
              <a:spLocks noChangeArrowheads="1"/>
            </p:cNvSpPr>
            <p:nvPr/>
          </p:nvSpPr>
          <p:spPr bwMode="gray">
            <a:xfrm>
              <a:off x="2339" y="1737"/>
              <a:ext cx="1093" cy="150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26" name="Oval 28"/>
            <p:cNvSpPr>
              <a:spLocks noChangeArrowheads="1"/>
            </p:cNvSpPr>
            <p:nvPr/>
          </p:nvSpPr>
          <p:spPr bwMode="gray">
            <a:xfrm>
              <a:off x="2337" y="1448"/>
              <a:ext cx="1096" cy="2080"/>
            </a:xfrm>
            <a:prstGeom prst="ellipse">
              <a:avLst/>
            </a:prstGeom>
            <a:gradFill rotWithShape="1">
              <a:gsLst>
                <a:gs pos="0">
                  <a:srgbClr val="FFCC99"/>
                </a:gs>
                <a:gs pos="100000">
                  <a:srgbClr val="82684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</p:grpSp>
      <p:sp>
        <p:nvSpPr>
          <p:cNvPr id="27" name="AutoShape 21"/>
          <p:cNvSpPr>
            <a:spLocks noChangeArrowheads="1"/>
          </p:cNvSpPr>
          <p:nvPr/>
        </p:nvSpPr>
        <p:spPr bwMode="gray">
          <a:xfrm>
            <a:off x="1804555" y="3289859"/>
            <a:ext cx="6425046" cy="605909"/>
          </a:xfrm>
          <a:prstGeom prst="roundRect">
            <a:avLst>
              <a:gd name="adj" fmla="val 50000"/>
            </a:avLst>
          </a:prstGeom>
          <a:solidFill>
            <a:schemeClr val="accent4">
              <a:lumMod val="50000"/>
            </a:schemeClr>
          </a:solidFill>
          <a:ln w="57150" algn="ctr">
            <a:solidFill>
              <a:schemeClr val="accent3">
                <a:lumMod val="60000"/>
                <a:lumOff val="40000"/>
              </a:schemeClr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spcBef>
                <a:spcPct val="20000"/>
              </a:spcBef>
            </a:pPr>
            <a:r>
              <a:rPr lang="en-US" altLang="en-US" sz="22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3. </a:t>
            </a:r>
            <a:r>
              <a:rPr lang="en-US" altLang="en-US" sz="22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Tác</a:t>
            </a:r>
            <a:r>
              <a:rPr lang="en-US" altLang="en-US" sz="22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hại</a:t>
            </a:r>
            <a:r>
              <a:rPr lang="en-US" altLang="en-US" sz="22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và</a:t>
            </a:r>
            <a:r>
              <a:rPr lang="en-US" altLang="en-US" sz="22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cách</a:t>
            </a:r>
            <a:r>
              <a:rPr lang="en-US" altLang="en-US" sz="22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phòng</a:t>
            </a:r>
            <a:r>
              <a:rPr lang="en-US" altLang="en-US" sz="22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tránh</a:t>
            </a:r>
            <a:r>
              <a:rPr lang="en-US" altLang="en-US" sz="22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bệnh</a:t>
            </a:r>
            <a:r>
              <a:rPr lang="en-US" altLang="en-US" sz="22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nghiện</a:t>
            </a:r>
            <a:r>
              <a:rPr lang="en-US" altLang="en-US" sz="2200" b="1" dirty="0"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 Internet</a:t>
            </a:r>
            <a:endParaRPr lang="en-US" altLang="en-US" sz="2200" b="1" dirty="0">
              <a:solidFill>
                <a:srgbClr val="FFFF00"/>
              </a:solidFill>
              <a:latin typeface="Time New Roman"/>
            </a:endParaRPr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349741" y="3208122"/>
            <a:ext cx="457200" cy="584801"/>
            <a:chOff x="2078" y="1446"/>
            <a:chExt cx="1615" cy="2082"/>
          </a:xfrm>
        </p:grpSpPr>
        <p:sp>
          <p:nvSpPr>
            <p:cNvPr id="29" name="Oval 23"/>
            <p:cNvSpPr>
              <a:spLocks noChangeArrowheads="1"/>
            </p:cNvSpPr>
            <p:nvPr/>
          </p:nvSpPr>
          <p:spPr bwMode="gray">
            <a:xfrm>
              <a:off x="2078" y="1447"/>
              <a:ext cx="1615" cy="208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30" name="Oval 24"/>
            <p:cNvSpPr>
              <a:spLocks noChangeArrowheads="1"/>
            </p:cNvSpPr>
            <p:nvPr/>
          </p:nvSpPr>
          <p:spPr bwMode="gray">
            <a:xfrm>
              <a:off x="2170" y="1446"/>
              <a:ext cx="1430" cy="208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31" name="Oval 25"/>
            <p:cNvSpPr>
              <a:spLocks noChangeArrowheads="1"/>
            </p:cNvSpPr>
            <p:nvPr/>
          </p:nvSpPr>
          <p:spPr bwMode="gray">
            <a:xfrm>
              <a:off x="2255" y="1738"/>
              <a:ext cx="1262" cy="150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32" name="Oval 26"/>
            <p:cNvSpPr>
              <a:spLocks noChangeArrowheads="1"/>
            </p:cNvSpPr>
            <p:nvPr/>
          </p:nvSpPr>
          <p:spPr bwMode="gray">
            <a:xfrm>
              <a:off x="2254" y="1448"/>
              <a:ext cx="1262" cy="2080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33" name="Oval 27"/>
            <p:cNvSpPr>
              <a:spLocks noChangeArrowheads="1"/>
            </p:cNvSpPr>
            <p:nvPr/>
          </p:nvSpPr>
          <p:spPr bwMode="gray">
            <a:xfrm>
              <a:off x="2339" y="1737"/>
              <a:ext cx="1093" cy="150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34" name="Oval 28"/>
            <p:cNvSpPr>
              <a:spLocks noChangeArrowheads="1"/>
            </p:cNvSpPr>
            <p:nvPr/>
          </p:nvSpPr>
          <p:spPr bwMode="gray">
            <a:xfrm>
              <a:off x="2337" y="1448"/>
              <a:ext cx="1096" cy="2080"/>
            </a:xfrm>
            <a:prstGeom prst="ellipse">
              <a:avLst/>
            </a:prstGeom>
            <a:gradFill rotWithShape="1">
              <a:gsLst>
                <a:gs pos="0">
                  <a:srgbClr val="FFCC99"/>
                </a:gs>
                <a:gs pos="100000">
                  <a:srgbClr val="82684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2100">
                <a:solidFill>
                  <a:prstClr val="black"/>
                </a:solidFill>
                <a:latin typeface="Time New Roman"/>
              </a:endParaRPr>
            </a:p>
          </p:txBody>
        </p:sp>
      </p:grpSp>
      <p:sp>
        <p:nvSpPr>
          <p:cNvPr id="35" name="Title Placeholder 1">
            <a:extLst>
              <a:ext uri="{FF2B5EF4-FFF2-40B4-BE49-F238E27FC236}">
                <a16:creationId xmlns:a16="http://schemas.microsoft.com/office/drawing/2014/main" id="{66607FEC-7718-6FB4-61D8-639FCA74990B}"/>
              </a:ext>
            </a:extLst>
          </p:cNvPr>
          <p:cNvSpPr txBox="1">
            <a:spLocks/>
          </p:cNvSpPr>
          <p:nvPr/>
        </p:nvSpPr>
        <p:spPr>
          <a:xfrm>
            <a:off x="0" y="-35710"/>
            <a:ext cx="9144000" cy="432737"/>
          </a:xfrm>
          <a:prstGeom prst="rect">
            <a:avLst/>
          </a:prstGeom>
          <a:solidFill>
            <a:srgbClr val="297D53"/>
          </a:solidFill>
          <a:ln w="1270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 spc="-38" baseline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BÀI  5: ỨNG XỬ TRÊN MẠNG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13845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  <p:bldP spid="19" grpId="0" animBg="1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C29710-CBE0-4EF9-BBF7-B25EF9976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8" y="13098"/>
            <a:ext cx="9144000" cy="5143501"/>
          </a:xfrm>
          <a:prstGeom prst="rect">
            <a:avLst/>
          </a:prstGeom>
        </p:spPr>
      </p:pic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1E788349-7CF4-42B2-BF7F-2E480F1DFC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642" y="2193709"/>
            <a:ext cx="423863" cy="267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8" descr="1181071cimzwdep76">
            <a:extLst>
              <a:ext uri="{FF2B5EF4-FFF2-40B4-BE49-F238E27FC236}">
                <a16:creationId xmlns:a16="http://schemas.microsoft.com/office/drawing/2014/main" id="{6550EC02-FFC9-402D-858C-915333ADBA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2" y="27385"/>
            <a:ext cx="64293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8" descr="1181071cimzwdep76">
            <a:extLst>
              <a:ext uri="{FF2B5EF4-FFF2-40B4-BE49-F238E27FC236}">
                <a16:creationId xmlns:a16="http://schemas.microsoft.com/office/drawing/2014/main" id="{82391FC5-61CD-47EB-B68A-1040B85284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26792" y="-850808"/>
            <a:ext cx="642938" cy="229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1133426gsfxbpjp44">
            <a:extLst>
              <a:ext uri="{FF2B5EF4-FFF2-40B4-BE49-F238E27FC236}">
                <a16:creationId xmlns:a16="http://schemas.microsoft.com/office/drawing/2014/main" id="{959B14AE-0928-42D1-B154-329BAE7B69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04283" y="-889023"/>
            <a:ext cx="561969" cy="229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guoi-Thay-The-Men">
            <a:hlinkClick r:id="" action="ppaction://media"/>
            <a:extLst>
              <a:ext uri="{FF2B5EF4-FFF2-40B4-BE49-F238E27FC236}">
                <a16:creationId xmlns:a16="http://schemas.microsoft.com/office/drawing/2014/main" id="{A5D5B43D-246F-42E2-9B2A-744812B198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0217" y="4243954"/>
            <a:ext cx="457200" cy="457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B7AD99-A6D9-47F3-A594-BF2E3037D0BA}"/>
              </a:ext>
            </a:extLst>
          </p:cNvPr>
          <p:cNvSpPr/>
          <p:nvPr/>
        </p:nvSpPr>
        <p:spPr>
          <a:xfrm>
            <a:off x="3599495" y="1793812"/>
            <a:ext cx="4901567" cy="124649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783">
              <a:lnSpc>
                <a:spcPct val="150000"/>
              </a:lnSpc>
              <a:defRPr/>
            </a:pPr>
            <a:r>
              <a:rPr lang="en-US" altLang="vi-VN" sz="27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BÀI HỌC KẾT THÚC</a:t>
            </a:r>
          </a:p>
          <a:p>
            <a:pPr algn="ctr" defTabSz="685783">
              <a:lnSpc>
                <a:spcPct val="150000"/>
              </a:lnSpc>
              <a:defRPr/>
            </a:pPr>
            <a:r>
              <a:rPr lang="en-US" altLang="vi-VN" sz="27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CHÚC CÁC EM HỌC TỐT!</a:t>
            </a:r>
            <a:endParaRPr lang="en-US" altLang="vi-VN" sz="27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765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381000" y="1428750"/>
            <a:ext cx="8259540" cy="2616101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u="sng" dirty="0" err="1">
                <a:solidFill>
                  <a:srgbClr val="FF0000"/>
                </a:solidFill>
                <a:latin typeface="Time New Roman"/>
              </a:rPr>
              <a:t>Câu</a:t>
            </a:r>
            <a:r>
              <a:rPr lang="en-US" sz="2400" b="1" u="sng" dirty="0">
                <a:solidFill>
                  <a:srgbClr val="FF0000"/>
                </a:solidFill>
                <a:latin typeface="Time New Roman"/>
              </a:rPr>
              <a:t> 1</a:t>
            </a:r>
            <a:r>
              <a:rPr lang="en-US" sz="2400" dirty="0">
                <a:latin typeface="Time New Roman"/>
              </a:rPr>
              <a:t>: </a:t>
            </a:r>
            <a:r>
              <a:rPr lang="en-US" sz="2400" dirty="0" err="1">
                <a:latin typeface="Time New Roman"/>
              </a:rPr>
              <a:t>Em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đã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biết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những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phương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thức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giao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tiếp</a:t>
            </a:r>
            <a:r>
              <a:rPr lang="en-US" sz="2400" dirty="0">
                <a:latin typeface="Time New Roman"/>
              </a:rPr>
              <a:t> qua </a:t>
            </a:r>
            <a:r>
              <a:rPr lang="en-US" sz="2400" dirty="0" err="1">
                <a:latin typeface="Time New Roman"/>
              </a:rPr>
              <a:t>mạng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nào</a:t>
            </a:r>
            <a:r>
              <a:rPr lang="en-US" sz="2400" dirty="0">
                <a:latin typeface="Time New Roman"/>
              </a:rPr>
              <a:t>? </a:t>
            </a:r>
            <a:r>
              <a:rPr lang="en-US" sz="2400" dirty="0" err="1">
                <a:latin typeface="Time New Roman"/>
              </a:rPr>
              <a:t>Em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đã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từng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sử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dụng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những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phương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thức</a:t>
            </a:r>
            <a:r>
              <a:rPr lang="en-US" sz="2400" dirty="0">
                <a:latin typeface="Time New Roman"/>
              </a:rPr>
              <a:t> </a:t>
            </a:r>
            <a:r>
              <a:rPr lang="en-US" sz="2400" dirty="0" err="1">
                <a:latin typeface="Time New Roman"/>
              </a:rPr>
              <a:t>nào</a:t>
            </a:r>
            <a:r>
              <a:rPr lang="en-US" sz="2400" dirty="0">
                <a:latin typeface="Time New Roman"/>
              </a:rPr>
              <a:t>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u="sng" dirty="0" err="1">
                <a:solidFill>
                  <a:srgbClr val="FF0000"/>
                </a:solidFill>
                <a:latin typeface="Time New Roman"/>
              </a:rPr>
              <a:t>Câu</a:t>
            </a:r>
            <a:r>
              <a:rPr lang="en-US" sz="2400" b="1" u="sng" dirty="0">
                <a:solidFill>
                  <a:srgbClr val="FF0000"/>
                </a:solidFill>
                <a:latin typeface="Time New Roman"/>
              </a:rPr>
              <a:t> 2</a:t>
            </a:r>
            <a:r>
              <a:rPr lang="en-US" sz="2400" dirty="0">
                <a:latin typeface="Time New Roman"/>
              </a:rPr>
              <a:t>: Theo em những đặc điểm khác nhau giữa giao tiếp gặp gỡ trực tiếp và giao tiếp qua mạng là gì?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u="sng" dirty="0">
                <a:solidFill>
                  <a:srgbClr val="FF0000"/>
                </a:solidFill>
                <a:latin typeface="Time New Roman"/>
              </a:rPr>
              <a:t>Câu 3</a:t>
            </a:r>
            <a:r>
              <a:rPr lang="en-US" sz="2400" b="1" dirty="0">
                <a:latin typeface="Time New Roman"/>
              </a:rPr>
              <a:t>:</a:t>
            </a:r>
            <a:r>
              <a:rPr lang="vi-VN" sz="2400" dirty="0">
                <a:latin typeface="Time New Roman"/>
              </a:rPr>
              <a:t> </a:t>
            </a:r>
            <a:r>
              <a:rPr lang="en-US" sz="2400" dirty="0">
                <a:latin typeface="Time New Roman"/>
              </a:rPr>
              <a:t>Tại sao</a:t>
            </a:r>
            <a:r>
              <a:rPr lang="vi-VN" sz="2400" dirty="0">
                <a:latin typeface="Time New Roman"/>
              </a:rPr>
              <a:t> </a:t>
            </a:r>
            <a:r>
              <a:rPr lang="en-US" sz="2400" dirty="0">
                <a:latin typeface="Time New Roman"/>
              </a:rPr>
              <a:t>có những bạn khi giao tiếp qua mạng lại thiếu văn minh hơn so với khi giao tiếp trực tiếp?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42C107-3D41-47F9-FAFD-E506A7CCC9EF}"/>
              </a:ext>
            </a:extLst>
          </p:cNvPr>
          <p:cNvSpPr/>
          <p:nvPr/>
        </p:nvSpPr>
        <p:spPr>
          <a:xfrm>
            <a:off x="3276600" y="438150"/>
            <a:ext cx="2743200" cy="486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 New Roman"/>
              </a:rPr>
              <a:t>THẢO LUẬN NHÓM</a:t>
            </a:r>
            <a:endParaRPr 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0788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6275632-05D5-8E5A-127E-6831BE97D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42" y="1200150"/>
            <a:ext cx="8461456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200" b="1" dirty="0" err="1">
                <a:solidFill>
                  <a:srgbClr val="FF0000"/>
                </a:solidFill>
                <a:latin typeface="Time New Roman"/>
              </a:rPr>
              <a:t>Câu</a:t>
            </a:r>
            <a:r>
              <a:rPr lang="en-US" sz="2200" b="1" dirty="0">
                <a:solidFill>
                  <a:srgbClr val="FF0000"/>
                </a:solidFill>
                <a:latin typeface="Time New Roman"/>
              </a:rPr>
              <a:t> 1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Phương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thức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giao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tiếp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qua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mạng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phổ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biến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: </a:t>
            </a:r>
            <a:r>
              <a:rPr lang="en-US" sz="2200" dirty="0" err="1">
                <a:latin typeface="Time New Roman"/>
              </a:rPr>
              <a:t>Gửi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và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nhận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thư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điện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tử</a:t>
            </a:r>
            <a:r>
              <a:rPr lang="en-US" sz="2200" dirty="0">
                <a:latin typeface="Time New Roman"/>
              </a:rPr>
              <a:t>, </a:t>
            </a:r>
            <a:r>
              <a:rPr lang="en-US" sz="2200" dirty="0" err="1">
                <a:latin typeface="Time New Roman"/>
              </a:rPr>
              <a:t>nhắn</a:t>
            </a:r>
            <a:r>
              <a:rPr lang="en-US" sz="2200" dirty="0">
                <a:latin typeface="Time New Roman"/>
              </a:rPr>
              <a:t> tin </a:t>
            </a:r>
            <a:r>
              <a:rPr lang="en-US" sz="2200" dirty="0" err="1">
                <a:latin typeface="Time New Roman"/>
              </a:rPr>
              <a:t>và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trò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chuyện</a:t>
            </a:r>
            <a:r>
              <a:rPr lang="en-US" sz="2200" dirty="0">
                <a:latin typeface="Time New Roman"/>
              </a:rPr>
              <a:t> qua </a:t>
            </a:r>
            <a:r>
              <a:rPr lang="en-US" sz="2200" dirty="0" err="1">
                <a:latin typeface="Time New Roman"/>
              </a:rPr>
              <a:t>mạng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xã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hội</a:t>
            </a:r>
            <a:r>
              <a:rPr lang="en-US" sz="2200" dirty="0">
                <a:latin typeface="Time New Roman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 New Roman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048F9BAF-C2CC-8B75-9C62-9E80A06E4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75" y="2267415"/>
            <a:ext cx="8469923" cy="2123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FF0000"/>
                </a:solidFill>
                <a:latin typeface="Time New Roman"/>
              </a:rPr>
              <a:t>Câu</a:t>
            </a:r>
            <a:r>
              <a:rPr lang="en-US" sz="2200" b="1" dirty="0">
                <a:solidFill>
                  <a:srgbClr val="FF0000"/>
                </a:solidFill>
                <a:latin typeface="Time New Roman"/>
              </a:rPr>
              <a:t> 2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Đặc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điểm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khác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nhau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giữa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giao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tiếp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gặp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gỡ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trực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tiếp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giao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tiếp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qua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mạng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là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:</a:t>
            </a:r>
          </a:p>
          <a:p>
            <a:pPr algn="just"/>
            <a:r>
              <a:rPr lang="en-US" sz="2200" dirty="0">
                <a:latin typeface="Time New Roman"/>
              </a:rPr>
              <a:t> - Giao </a:t>
            </a:r>
            <a:r>
              <a:rPr lang="en-US" sz="2200" dirty="0" err="1">
                <a:latin typeface="Time New Roman"/>
              </a:rPr>
              <a:t>tiếp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gặp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gỡ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trực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tiếp</a:t>
            </a:r>
            <a:r>
              <a:rPr lang="en-US" sz="2200" dirty="0">
                <a:latin typeface="Time New Roman"/>
              </a:rPr>
              <a:t>: </a:t>
            </a:r>
            <a:r>
              <a:rPr lang="en-US" sz="2200" dirty="0" err="1">
                <a:latin typeface="Time New Roman"/>
              </a:rPr>
              <a:t>chúng</a:t>
            </a:r>
            <a:r>
              <a:rPr lang="en-US" sz="2200" dirty="0">
                <a:latin typeface="Time New Roman"/>
              </a:rPr>
              <a:t> ta </a:t>
            </a:r>
            <a:r>
              <a:rPr lang="en-US" sz="2200" dirty="0" err="1">
                <a:latin typeface="Time New Roman"/>
              </a:rPr>
              <a:t>có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thể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diễn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tả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bằng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lời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nói</a:t>
            </a:r>
            <a:r>
              <a:rPr lang="en-US" sz="2200" dirty="0">
                <a:latin typeface="Time New Roman"/>
              </a:rPr>
              <a:t>, </a:t>
            </a:r>
            <a:r>
              <a:rPr lang="en-US" sz="2200" dirty="0" err="1">
                <a:latin typeface="Time New Roman"/>
              </a:rPr>
              <a:t>hành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động</a:t>
            </a:r>
            <a:r>
              <a:rPr lang="en-US" sz="2200" dirty="0">
                <a:latin typeface="Time New Roman"/>
              </a:rPr>
              <a:t>, </a:t>
            </a:r>
            <a:r>
              <a:rPr lang="en-US" sz="2200" dirty="0" err="1">
                <a:latin typeface="Time New Roman"/>
              </a:rPr>
              <a:t>cải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thiện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kĩ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năng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giao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tiếp</a:t>
            </a:r>
            <a:r>
              <a:rPr lang="en-US" sz="2200" dirty="0">
                <a:latin typeface="Time New Roman"/>
              </a:rPr>
              <a:t>, </a:t>
            </a:r>
            <a:r>
              <a:rPr lang="en-US" sz="2200" dirty="0" err="1">
                <a:latin typeface="Time New Roman"/>
              </a:rPr>
              <a:t>nói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chuyện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mặt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đối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mặt</a:t>
            </a:r>
            <a:r>
              <a:rPr lang="en-US" sz="2200" dirty="0">
                <a:latin typeface="Time New Roman"/>
              </a:rPr>
              <a:t>.</a:t>
            </a:r>
          </a:p>
          <a:p>
            <a:pPr algn="just"/>
            <a:r>
              <a:rPr lang="en-US" sz="2200" dirty="0">
                <a:latin typeface="Time New Roman"/>
              </a:rPr>
              <a:t>- </a:t>
            </a:r>
            <a:r>
              <a:rPr lang="en-US" sz="2200" dirty="0" err="1">
                <a:latin typeface="Time New Roman"/>
              </a:rPr>
              <a:t>Gặp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gỡ</a:t>
            </a:r>
            <a:r>
              <a:rPr lang="en-US" sz="2200" dirty="0">
                <a:latin typeface="Time New Roman"/>
              </a:rPr>
              <a:t> qua </a:t>
            </a:r>
            <a:r>
              <a:rPr lang="en-US" sz="2200" dirty="0" err="1">
                <a:latin typeface="Time New Roman"/>
              </a:rPr>
              <a:t>mạng</a:t>
            </a:r>
            <a:r>
              <a:rPr lang="en-US" sz="2200" dirty="0">
                <a:latin typeface="Time New Roman"/>
              </a:rPr>
              <a:t>: </a:t>
            </a:r>
            <a:r>
              <a:rPr lang="en-US" sz="2200" dirty="0" err="1">
                <a:latin typeface="Time New Roman"/>
              </a:rPr>
              <a:t>có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thể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trò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chuyện</a:t>
            </a:r>
            <a:r>
              <a:rPr lang="en-US" sz="2200" dirty="0">
                <a:latin typeface="Time New Roman"/>
              </a:rPr>
              <a:t> ở </a:t>
            </a:r>
            <a:r>
              <a:rPr lang="en-US" sz="2200" dirty="0" err="1">
                <a:latin typeface="Time New Roman"/>
              </a:rPr>
              <a:t>bất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cứ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đâu</a:t>
            </a:r>
            <a:r>
              <a:rPr lang="en-US" sz="2200" dirty="0">
                <a:latin typeface="Time New Roman"/>
              </a:rPr>
              <a:t>, </a:t>
            </a:r>
            <a:r>
              <a:rPr lang="en-US" sz="2200" dirty="0" err="1">
                <a:latin typeface="Time New Roman"/>
              </a:rPr>
              <a:t>không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cần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mặt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đối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mặt</a:t>
            </a:r>
            <a:r>
              <a:rPr lang="en-US" sz="2200" dirty="0">
                <a:latin typeface="Time New Roman"/>
              </a:rPr>
              <a:t>, </a:t>
            </a:r>
            <a:r>
              <a:rPr lang="en-US" sz="2200" dirty="0" err="1">
                <a:latin typeface="Time New Roman"/>
              </a:rPr>
              <a:t>không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sợ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cảm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xúc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của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mình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bị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bộc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lộ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ra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ngoài</a:t>
            </a:r>
            <a:r>
              <a:rPr lang="en-US" sz="2200" dirty="0">
                <a:latin typeface="Time New Roman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3896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C9F39DB7-0F8D-F38A-29F0-F4C1D5C02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09549"/>
            <a:ext cx="8305800" cy="3477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200" b="1" dirty="0" err="1">
                <a:solidFill>
                  <a:srgbClr val="FF0000"/>
                </a:solidFill>
                <a:latin typeface="Time New Roman"/>
              </a:rPr>
              <a:t>Câu</a:t>
            </a:r>
            <a:r>
              <a:rPr lang="en-US" sz="2200" b="1" dirty="0">
                <a:solidFill>
                  <a:srgbClr val="FF0000"/>
                </a:solidFill>
                <a:latin typeface="Time New Roman"/>
              </a:rPr>
              <a:t> 3: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Có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những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bạn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khi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giao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tiếp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qua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mạng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lại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thiếu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văn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minh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hơn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so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với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khi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giao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tiếp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trực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tiếp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 New Roman"/>
              </a:rPr>
              <a:t>vì</a:t>
            </a:r>
            <a:r>
              <a:rPr lang="en-US" sz="2200" dirty="0">
                <a:solidFill>
                  <a:srgbClr val="FF0000"/>
                </a:solidFill>
                <a:latin typeface="Time New Roman"/>
              </a:rPr>
              <a:t>:</a:t>
            </a:r>
          </a:p>
          <a:p>
            <a:pPr indent="231775" algn="just"/>
            <a:r>
              <a:rPr lang="en-US" sz="2200" dirty="0">
                <a:latin typeface="Time New Roman"/>
              </a:rPr>
              <a:t>+ Giao </a:t>
            </a:r>
            <a:r>
              <a:rPr lang="en-US" sz="2200" dirty="0" err="1">
                <a:latin typeface="Time New Roman"/>
              </a:rPr>
              <a:t>tiếp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trên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mạng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người</a:t>
            </a:r>
            <a:r>
              <a:rPr lang="en-US" sz="2200" dirty="0">
                <a:latin typeface="Time New Roman"/>
              </a:rPr>
              <a:t> ta </a:t>
            </a:r>
            <a:r>
              <a:rPr lang="en-US" sz="2200" dirty="0" err="1">
                <a:latin typeface="Time New Roman"/>
              </a:rPr>
              <a:t>sẽ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không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thể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nhìn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thấy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mặt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của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nhau</a:t>
            </a:r>
            <a:r>
              <a:rPr lang="en-US" sz="2200" dirty="0">
                <a:latin typeface="Time New Roman"/>
              </a:rPr>
              <a:t>.</a:t>
            </a:r>
          </a:p>
          <a:p>
            <a:pPr indent="231775" algn="just"/>
            <a:r>
              <a:rPr lang="en-US" sz="2200" dirty="0">
                <a:latin typeface="Time New Roman"/>
              </a:rPr>
              <a:t>+ </a:t>
            </a:r>
            <a:r>
              <a:rPr lang="en-US" sz="2200" dirty="0" err="1">
                <a:latin typeface="Time New Roman"/>
              </a:rPr>
              <a:t>Không</a:t>
            </a:r>
            <a:r>
              <a:rPr lang="en-US" sz="2200" dirty="0">
                <a:latin typeface="Time New Roman"/>
              </a:rPr>
              <a:t> lo </a:t>
            </a:r>
            <a:r>
              <a:rPr lang="en-US" sz="2200" dirty="0" err="1">
                <a:latin typeface="Time New Roman"/>
              </a:rPr>
              <a:t>sợ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bị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mang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tiếng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xấu</a:t>
            </a:r>
            <a:r>
              <a:rPr lang="en-US" sz="2200" dirty="0">
                <a:latin typeface="Time New Roman"/>
              </a:rPr>
              <a:t>.</a:t>
            </a:r>
          </a:p>
          <a:p>
            <a:pPr indent="231775" algn="just"/>
            <a:r>
              <a:rPr lang="en-US" sz="2200" dirty="0">
                <a:latin typeface="Time New Roman"/>
              </a:rPr>
              <a:t>+ </a:t>
            </a:r>
            <a:r>
              <a:rPr lang="en-US" sz="2200" dirty="0" err="1">
                <a:latin typeface="Time New Roman"/>
              </a:rPr>
              <a:t>Có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thể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sử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dụng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tên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giả</a:t>
            </a:r>
            <a:r>
              <a:rPr lang="en-US" sz="2200" dirty="0">
                <a:latin typeface="Time New Roman"/>
              </a:rPr>
              <a:t>, </a:t>
            </a:r>
            <a:r>
              <a:rPr lang="en-US" sz="2200" dirty="0" err="1">
                <a:latin typeface="Time New Roman"/>
              </a:rPr>
              <a:t>ảnh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giả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mà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không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bị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người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khác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phán</a:t>
            </a:r>
            <a:r>
              <a:rPr lang="en-US" sz="2200" dirty="0">
                <a:latin typeface="Time New Roman"/>
              </a:rPr>
              <a:t> </a:t>
            </a:r>
            <a:r>
              <a:rPr lang="en-US" sz="2200" dirty="0" err="1">
                <a:latin typeface="Time New Roman"/>
              </a:rPr>
              <a:t>xét</a:t>
            </a:r>
            <a:r>
              <a:rPr lang="en-US" sz="2200" dirty="0">
                <a:latin typeface="Time New Roman"/>
              </a:rPr>
              <a:t>.</a:t>
            </a:r>
          </a:p>
          <a:p>
            <a:pPr indent="231775" algn="just"/>
            <a:r>
              <a:rPr lang="en-US" sz="2200" dirty="0">
                <a:latin typeface="Time New Roman"/>
              </a:rPr>
              <a:t>=&gt; </a:t>
            </a:r>
            <a:r>
              <a:rPr lang="en-US" sz="2200" b="1" dirty="0">
                <a:latin typeface="Time New Roman"/>
              </a:rPr>
              <a:t>Do </a:t>
            </a:r>
            <a:r>
              <a:rPr lang="en-US" sz="2200" b="1" dirty="0" err="1">
                <a:latin typeface="Time New Roman"/>
              </a:rPr>
              <a:t>đó</a:t>
            </a:r>
            <a:r>
              <a:rPr lang="en-US" sz="2200" b="1" dirty="0">
                <a:latin typeface="Time New Roman"/>
              </a:rPr>
              <a:t> </a:t>
            </a:r>
            <a:r>
              <a:rPr lang="en-US" sz="2200" b="1" dirty="0" err="1">
                <a:latin typeface="Time New Roman"/>
              </a:rPr>
              <a:t>dễ</a:t>
            </a:r>
            <a:r>
              <a:rPr lang="en-US" sz="2200" b="1" dirty="0">
                <a:latin typeface="Time New Roman"/>
              </a:rPr>
              <a:t> </a:t>
            </a:r>
            <a:r>
              <a:rPr lang="en-US" sz="2200" b="1" dirty="0" err="1">
                <a:latin typeface="Time New Roman"/>
              </a:rPr>
              <a:t>dẫn</a:t>
            </a:r>
            <a:r>
              <a:rPr lang="en-US" sz="2200" b="1" dirty="0">
                <a:latin typeface="Time New Roman"/>
              </a:rPr>
              <a:t> </a:t>
            </a:r>
            <a:r>
              <a:rPr lang="en-US" sz="2200" b="1" dirty="0" err="1">
                <a:latin typeface="Time New Roman"/>
              </a:rPr>
              <a:t>đến</a:t>
            </a:r>
            <a:r>
              <a:rPr lang="en-US" sz="2200" b="1" dirty="0">
                <a:latin typeface="Time New Roman"/>
              </a:rPr>
              <a:t> </a:t>
            </a:r>
            <a:r>
              <a:rPr lang="en-US" sz="2200" b="1" dirty="0" err="1">
                <a:latin typeface="Time New Roman"/>
              </a:rPr>
              <a:t>ứng</a:t>
            </a:r>
            <a:r>
              <a:rPr lang="en-US" sz="2200" b="1" dirty="0">
                <a:latin typeface="Time New Roman"/>
              </a:rPr>
              <a:t> </a:t>
            </a:r>
            <a:r>
              <a:rPr lang="en-US" sz="2200" b="1" dirty="0" err="1">
                <a:latin typeface="Time New Roman"/>
              </a:rPr>
              <a:t>xử</a:t>
            </a:r>
            <a:r>
              <a:rPr lang="en-US" sz="2200" b="1" dirty="0">
                <a:latin typeface="Time New Roman"/>
              </a:rPr>
              <a:t> </a:t>
            </a:r>
            <a:r>
              <a:rPr lang="en-US" sz="2200" b="1" dirty="0" err="1">
                <a:latin typeface="Time New Roman"/>
              </a:rPr>
              <a:t>thiếu</a:t>
            </a:r>
            <a:r>
              <a:rPr lang="en-US" sz="2200" b="1" dirty="0">
                <a:latin typeface="Time New Roman"/>
              </a:rPr>
              <a:t> an </a:t>
            </a:r>
            <a:r>
              <a:rPr lang="en-US" sz="2200" b="1" dirty="0" err="1">
                <a:latin typeface="Time New Roman"/>
              </a:rPr>
              <a:t>toàn</a:t>
            </a:r>
            <a:r>
              <a:rPr lang="en-US" sz="2200" b="1" dirty="0">
                <a:latin typeface="Time New Roman"/>
              </a:rPr>
              <a:t> </a:t>
            </a:r>
            <a:r>
              <a:rPr lang="en-US" sz="2200" b="1" dirty="0" err="1">
                <a:latin typeface="Time New Roman"/>
              </a:rPr>
              <a:t>cho</a:t>
            </a:r>
            <a:r>
              <a:rPr lang="en-US" sz="2200" b="1" dirty="0">
                <a:latin typeface="Time New Roman"/>
              </a:rPr>
              <a:t> </a:t>
            </a:r>
            <a:r>
              <a:rPr lang="en-US" sz="2200" b="1" dirty="0" err="1">
                <a:latin typeface="Time New Roman"/>
              </a:rPr>
              <a:t>bản</a:t>
            </a:r>
            <a:r>
              <a:rPr lang="en-US" sz="2200" b="1" dirty="0">
                <a:latin typeface="Time New Roman"/>
              </a:rPr>
              <a:t> </a:t>
            </a:r>
            <a:r>
              <a:rPr lang="en-US" sz="2200" b="1" dirty="0" err="1">
                <a:latin typeface="Time New Roman"/>
              </a:rPr>
              <a:t>thân</a:t>
            </a:r>
            <a:r>
              <a:rPr lang="en-US" sz="2200" b="1" dirty="0">
                <a:latin typeface="Time New Roman"/>
              </a:rPr>
              <a:t> </a:t>
            </a:r>
            <a:r>
              <a:rPr lang="en-US" sz="2200" b="1" dirty="0" err="1">
                <a:latin typeface="Time New Roman"/>
              </a:rPr>
              <a:t>hoặc</a:t>
            </a:r>
            <a:r>
              <a:rPr lang="en-US" sz="2200" b="1" dirty="0">
                <a:latin typeface="Time New Roman"/>
              </a:rPr>
              <a:t> </a:t>
            </a:r>
            <a:r>
              <a:rPr lang="en-US" sz="2200" b="1" dirty="0" err="1">
                <a:latin typeface="Time New Roman"/>
              </a:rPr>
              <a:t>xúc</a:t>
            </a:r>
            <a:r>
              <a:rPr lang="en-US" sz="2200" b="1" dirty="0">
                <a:latin typeface="Time New Roman"/>
              </a:rPr>
              <a:t> </a:t>
            </a:r>
            <a:r>
              <a:rPr lang="en-US" sz="2200" b="1" dirty="0" err="1">
                <a:latin typeface="Time New Roman"/>
              </a:rPr>
              <a:t>phạm</a:t>
            </a:r>
            <a:r>
              <a:rPr lang="en-US" sz="2200" b="1" dirty="0">
                <a:latin typeface="Time New Roman"/>
              </a:rPr>
              <a:t> </a:t>
            </a:r>
            <a:r>
              <a:rPr lang="en-US" sz="2200" b="1" dirty="0" err="1">
                <a:latin typeface="Time New Roman"/>
              </a:rPr>
              <a:t>người</a:t>
            </a:r>
            <a:r>
              <a:rPr lang="en-US" sz="2200" b="1" dirty="0">
                <a:latin typeface="Time New Roman"/>
              </a:rPr>
              <a:t> </a:t>
            </a:r>
            <a:r>
              <a:rPr lang="en-US" sz="2200" b="1" dirty="0" err="1">
                <a:latin typeface="Time New Roman"/>
              </a:rPr>
              <a:t>khác</a:t>
            </a:r>
            <a:r>
              <a:rPr lang="en-US" sz="2200" b="1" dirty="0">
                <a:latin typeface="Time New Roman"/>
              </a:rPr>
              <a:t>. </a:t>
            </a:r>
          </a:p>
          <a:p>
            <a:pPr algn="just"/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444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19200" y="159913"/>
            <a:ext cx="3439525" cy="46166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cặp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đôi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235656" y="1354649"/>
            <a:ext cx="4183944" cy="3416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a)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Tôn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trọng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mọi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người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khi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giao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tiếp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qua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mạng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.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b)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Giấu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bố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mẹ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thầy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cô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vấn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đề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khiến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em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căng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thẳng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sợ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hãi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khi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sử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dụng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mạng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.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c)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Sử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dụng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ngôn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ngữ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hình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ảnh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biểu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tượng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,...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văn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minh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lịch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sự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d) Bảo vệ tài khoản cá nhân trên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mạng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</a:rPr>
              <a:t>(ví dụ thư điện tử) của mình.</a:t>
            </a:r>
          </a:p>
          <a:p>
            <a:r>
              <a:rPr lang="en-US" dirty="0">
                <a:solidFill>
                  <a:prstClr val="black"/>
                </a:solidFill>
                <a:latin typeface="Time New Roman"/>
              </a:rPr>
              <a:t>e) </a:t>
            </a:r>
            <a:r>
              <a:rPr lang="en-US" dirty="0" err="1">
                <a:solidFill>
                  <a:prstClr val="black"/>
                </a:solidFill>
                <a:latin typeface="Time New Roman"/>
              </a:rPr>
              <a:t>Nói</a:t>
            </a:r>
            <a:r>
              <a:rPr lang="en-US" dirty="0">
                <a:solidFill>
                  <a:prstClr val="black"/>
                </a:solidFill>
                <a:latin typeface="Time New Roman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 New Roman"/>
              </a:rPr>
              <a:t>bậy</a:t>
            </a:r>
            <a:r>
              <a:rPr lang="en-US" dirty="0">
                <a:solidFill>
                  <a:prstClr val="black"/>
                </a:solidFill>
                <a:latin typeface="Time New Roman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 New Roman"/>
              </a:rPr>
              <a:t>nói</a:t>
            </a:r>
            <a:r>
              <a:rPr lang="en-US" dirty="0">
                <a:solidFill>
                  <a:prstClr val="black"/>
                </a:solidFill>
                <a:latin typeface="Time New Roman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 New Roman"/>
              </a:rPr>
              <a:t>xấu</a:t>
            </a:r>
            <a:r>
              <a:rPr lang="en-US" dirty="0">
                <a:solidFill>
                  <a:prstClr val="black"/>
                </a:solidFill>
                <a:latin typeface="Time New Roman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 New Roman"/>
              </a:rPr>
              <a:t>người</a:t>
            </a:r>
            <a:r>
              <a:rPr lang="en-US" dirty="0">
                <a:solidFill>
                  <a:prstClr val="black"/>
                </a:solidFill>
                <a:latin typeface="Time New Roman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 New Roman"/>
              </a:rPr>
              <a:t>khác</a:t>
            </a:r>
            <a:r>
              <a:rPr lang="en-US" dirty="0">
                <a:solidFill>
                  <a:prstClr val="black"/>
                </a:solidFill>
                <a:latin typeface="Time New Roman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 New Roman"/>
              </a:rPr>
              <a:t>sử</a:t>
            </a:r>
            <a:r>
              <a:rPr lang="en-US" dirty="0">
                <a:solidFill>
                  <a:prstClr val="black"/>
                </a:solidFill>
                <a:latin typeface="Time New Roman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 New Roman"/>
              </a:rPr>
              <a:t>dụng</a:t>
            </a:r>
            <a:r>
              <a:rPr lang="en-US" dirty="0">
                <a:solidFill>
                  <a:prstClr val="black"/>
                </a:solidFill>
                <a:latin typeface="Time New Roman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 New Roman"/>
              </a:rPr>
              <a:t>tiếng</a:t>
            </a:r>
            <a:r>
              <a:rPr lang="en-US" dirty="0">
                <a:solidFill>
                  <a:prstClr val="black"/>
                </a:solidFill>
                <a:latin typeface="Time New Roman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 New Roman"/>
              </a:rPr>
              <a:t>lóng</a:t>
            </a:r>
            <a:r>
              <a:rPr lang="en-US" dirty="0">
                <a:solidFill>
                  <a:prstClr val="black"/>
                </a:solidFill>
                <a:latin typeface="Time New Roman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 New Roman"/>
              </a:rPr>
              <a:t>hình</a:t>
            </a:r>
            <a:r>
              <a:rPr lang="en-US" dirty="0">
                <a:solidFill>
                  <a:prstClr val="black"/>
                </a:solidFill>
                <a:latin typeface="Time New Roman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 New Roman"/>
              </a:rPr>
              <a:t>ảnh</a:t>
            </a:r>
            <a:r>
              <a:rPr lang="en-US" dirty="0">
                <a:solidFill>
                  <a:prstClr val="black"/>
                </a:solidFill>
                <a:latin typeface="Time New Roman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 New Roman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Time New Roman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 New Roman"/>
              </a:rPr>
              <a:t>lành</a:t>
            </a:r>
            <a:r>
              <a:rPr lang="en-US" dirty="0">
                <a:solidFill>
                  <a:prstClr val="black"/>
                </a:solidFill>
                <a:latin typeface="Time New Roman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 New Roman"/>
              </a:rPr>
              <a:t>mạnh</a:t>
            </a:r>
            <a:r>
              <a:rPr lang="en-US" dirty="0">
                <a:solidFill>
                  <a:prstClr val="black"/>
                </a:solidFill>
                <a:latin typeface="Time New Roman"/>
              </a:rPr>
              <a:t>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 New Roman"/>
            </a:endParaRPr>
          </a:p>
        </p:txBody>
      </p:sp>
      <p:pic>
        <p:nvPicPr>
          <p:cNvPr id="2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BFF920B5-C590-645F-02BB-66442B4C7B2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6800" y="159913"/>
            <a:ext cx="2057400" cy="461665"/>
          </a:xfrm>
          <a:prstGeom prst="rect">
            <a:avLst/>
          </a:prstGeom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502856" y="1354649"/>
            <a:ext cx="4494390" cy="3416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f) Tìm sự hỗ trợ của bố mẹ, thầy cô, người tư vấn khi bị bắt nạt trên mạng.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g)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Đưa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thông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tin,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hình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ảnh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cá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nhân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của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người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khác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lên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mạng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khi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chưa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được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họ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cho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phép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.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h)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Dành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quá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nhiều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thời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gian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truy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cập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mạng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ảnh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hưởng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tới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học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tập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và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sinh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hoạt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của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bản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thân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.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)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Tự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chủ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bản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thân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để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sử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dụng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mạng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hợp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lí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.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j) Đọc thông tin trong hộp thư điện tử của người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khác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.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 New Roman"/>
              <a:ea typeface="+mn-ea"/>
              <a:cs typeface="Arial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02AAB4BA-60A2-52AA-D81B-2BBDE05FA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656" y="708318"/>
            <a:ext cx="85344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hững điều các em nghĩ là nên và không nên làm khi giao tiếp qua mạng rồi sắp xếp vào hai nhóm tương ứng.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 New Roman"/>
              <a:ea typeface="+mn-ea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683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  <p:bldP spid="24" grpId="0" animBg="1"/>
      <p:bldP spid="9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002449"/>
              </p:ext>
            </p:extLst>
          </p:nvPr>
        </p:nvGraphicFramePr>
        <p:xfrm>
          <a:off x="38100" y="514351"/>
          <a:ext cx="9029700" cy="3985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4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4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0000"/>
                          </a:solidFill>
                        </a:rPr>
                        <a:t>Nên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Không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nên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90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90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4823" y="1092984"/>
            <a:ext cx="426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a)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Tôn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trọng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mọi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người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khi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giao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tiếp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qua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mạng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060" y="1677759"/>
            <a:ext cx="4244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c)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Sử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dụng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ngôn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ngữ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,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hình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ảnh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,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biểu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tượng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,...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văn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minh,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lịch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sự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0" y="1148775"/>
            <a:ext cx="426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b)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Giấu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bố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mẹ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thầy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cô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vấn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đề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khiến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em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căng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thẳng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sợ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hãi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khi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sử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dụng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mạng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" y="2343150"/>
            <a:ext cx="4229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d)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Bảo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vệ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tài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khoản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cá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nhân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trên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mạng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</a:p>
          <a:p>
            <a:pPr lvl="0" algn="just" eaLnBrk="0" hangingPunct="0">
              <a:defRPr/>
            </a:pP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(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ví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dụ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thư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điện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tử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)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của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 New Roman"/>
                <a:cs typeface="Arial" charset="0"/>
              </a:rPr>
              <a:t>mình</a:t>
            </a:r>
            <a:r>
              <a:rPr lang="en-US" sz="1600" dirty="0">
                <a:solidFill>
                  <a:prstClr val="black"/>
                </a:solidFill>
                <a:latin typeface="Time New Roman"/>
                <a:cs typeface="Arial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0" y="1781771"/>
            <a:ext cx="4282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 New Roman"/>
              </a:rPr>
              <a:t>e) </a:t>
            </a:r>
            <a:r>
              <a:rPr lang="en-US" sz="1600" dirty="0" err="1">
                <a:solidFill>
                  <a:schemeClr val="bg1"/>
                </a:solidFill>
                <a:latin typeface="Time New Roman"/>
              </a:rPr>
              <a:t>Nói</a:t>
            </a:r>
            <a:r>
              <a:rPr lang="en-US" sz="1600" dirty="0">
                <a:solidFill>
                  <a:schemeClr val="bg1"/>
                </a:solidFill>
                <a:latin typeface="Time New Roman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</a:rPr>
              <a:t>bậy</a:t>
            </a:r>
            <a:r>
              <a:rPr lang="en-US" sz="1600" dirty="0">
                <a:solidFill>
                  <a:schemeClr val="bg1"/>
                </a:solidFill>
                <a:latin typeface="Time New Roman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Time New Roman"/>
              </a:rPr>
              <a:t>nói</a:t>
            </a:r>
            <a:r>
              <a:rPr lang="en-US" sz="1600" dirty="0">
                <a:solidFill>
                  <a:schemeClr val="bg1"/>
                </a:solidFill>
                <a:latin typeface="Time New Roman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</a:rPr>
              <a:t>xấu</a:t>
            </a:r>
            <a:r>
              <a:rPr lang="en-US" sz="1600" dirty="0">
                <a:solidFill>
                  <a:schemeClr val="bg1"/>
                </a:solidFill>
                <a:latin typeface="Time New Roman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</a:rPr>
              <a:t>người</a:t>
            </a:r>
            <a:r>
              <a:rPr lang="en-US" sz="1600" dirty="0">
                <a:solidFill>
                  <a:schemeClr val="bg1"/>
                </a:solidFill>
                <a:latin typeface="Time New Roman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</a:rPr>
              <a:t>khác</a:t>
            </a:r>
            <a:r>
              <a:rPr lang="en-US" sz="1600" dirty="0">
                <a:solidFill>
                  <a:schemeClr val="bg1"/>
                </a:solidFill>
                <a:latin typeface="Time New Roman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Time New Roman"/>
              </a:rPr>
              <a:t>sử</a:t>
            </a:r>
            <a:r>
              <a:rPr lang="en-US" sz="1600" dirty="0">
                <a:solidFill>
                  <a:schemeClr val="bg1"/>
                </a:solidFill>
                <a:latin typeface="Time New Roman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</a:rPr>
              <a:t>dụng</a:t>
            </a:r>
            <a:r>
              <a:rPr lang="en-US" sz="1600" dirty="0">
                <a:solidFill>
                  <a:schemeClr val="bg1"/>
                </a:solidFill>
                <a:latin typeface="Time New Roman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</a:rPr>
              <a:t>tiếng</a:t>
            </a:r>
            <a:r>
              <a:rPr lang="en-US" sz="1600" dirty="0">
                <a:solidFill>
                  <a:schemeClr val="bg1"/>
                </a:solidFill>
                <a:latin typeface="Time New Roman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</a:rPr>
              <a:t>lóng</a:t>
            </a:r>
            <a:r>
              <a:rPr lang="en-US" sz="1600" dirty="0">
                <a:solidFill>
                  <a:schemeClr val="bg1"/>
                </a:solidFill>
                <a:latin typeface="Time New Roman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Time New Roman"/>
              </a:rPr>
              <a:t>hình</a:t>
            </a:r>
            <a:r>
              <a:rPr lang="en-US" sz="1600" dirty="0">
                <a:solidFill>
                  <a:schemeClr val="bg1"/>
                </a:solidFill>
                <a:latin typeface="Time New Roman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</a:rPr>
              <a:t>ảnh</a:t>
            </a:r>
            <a:r>
              <a:rPr lang="en-US" sz="1600" dirty="0">
                <a:solidFill>
                  <a:schemeClr val="bg1"/>
                </a:solidFill>
                <a:latin typeface="Time New Roman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</a:rPr>
              <a:t>không</a:t>
            </a:r>
            <a:r>
              <a:rPr lang="en-US" sz="1600" dirty="0">
                <a:solidFill>
                  <a:schemeClr val="bg1"/>
                </a:solidFill>
                <a:latin typeface="Time New Roman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</a:rPr>
              <a:t>lành</a:t>
            </a:r>
            <a:r>
              <a:rPr lang="en-US" sz="1600" dirty="0">
                <a:solidFill>
                  <a:schemeClr val="bg1"/>
                </a:solidFill>
                <a:latin typeface="Time New Roman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</a:rPr>
              <a:t>mạnh</a:t>
            </a:r>
            <a:r>
              <a:rPr lang="en-US" sz="1600" dirty="0">
                <a:solidFill>
                  <a:schemeClr val="bg1"/>
                </a:solidFill>
                <a:latin typeface="Time New Roman"/>
              </a:rPr>
              <a:t>.</a:t>
            </a:r>
            <a:endParaRPr lang="en-US" sz="1600" dirty="0">
              <a:solidFill>
                <a:schemeClr val="bg1"/>
              </a:solidFill>
              <a:latin typeface="Time New Roman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15" y="2951321"/>
            <a:ext cx="4350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en-US" sz="1600" dirty="0">
                <a:latin typeface="Time New Roman"/>
                <a:cs typeface="Arial" charset="0"/>
              </a:rPr>
              <a:t>f) </a:t>
            </a:r>
            <a:r>
              <a:rPr lang="en-US" sz="1600" dirty="0" err="1">
                <a:latin typeface="Time New Roman"/>
                <a:cs typeface="Arial" charset="0"/>
              </a:rPr>
              <a:t>Tìm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sự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hỗ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trợ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của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bố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mẹ</a:t>
            </a:r>
            <a:r>
              <a:rPr lang="en-US" sz="1600" dirty="0">
                <a:latin typeface="Time New Roman"/>
                <a:cs typeface="Arial" charset="0"/>
              </a:rPr>
              <a:t>, </a:t>
            </a:r>
            <a:r>
              <a:rPr lang="en-US" sz="1600" dirty="0" err="1">
                <a:latin typeface="Time New Roman"/>
                <a:cs typeface="Arial" charset="0"/>
              </a:rPr>
              <a:t>thầy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cô</a:t>
            </a:r>
            <a:r>
              <a:rPr lang="en-US" sz="1600" dirty="0">
                <a:latin typeface="Time New Roman"/>
                <a:cs typeface="Arial" charset="0"/>
              </a:rPr>
              <a:t>, </a:t>
            </a:r>
            <a:r>
              <a:rPr lang="en-US" sz="1600" dirty="0" err="1">
                <a:latin typeface="Time New Roman"/>
                <a:cs typeface="Arial" charset="0"/>
              </a:rPr>
              <a:t>người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tư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vấn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khi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bị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bắt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nạt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trên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mạng</a:t>
            </a:r>
            <a:r>
              <a:rPr lang="en-US" sz="1600" dirty="0">
                <a:latin typeface="Time New Roman"/>
                <a:cs typeface="Arial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0" y="236654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g)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Đưa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thông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tin,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hình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ảnh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cá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nhân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của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người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khác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lên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mạng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khi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chưa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được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họ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cho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phép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72000" y="2947689"/>
            <a:ext cx="4407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h)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Dành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quá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nhiều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thời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gian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truy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cập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mạng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ảnh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hưởng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tới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tập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và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sinh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hoạt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của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bản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 New Roman"/>
                <a:cs typeface="Arial" charset="0"/>
              </a:rPr>
              <a:t>thân</a:t>
            </a:r>
            <a:r>
              <a:rPr lang="en-US" sz="1600" dirty="0">
                <a:solidFill>
                  <a:schemeClr val="bg1"/>
                </a:solidFill>
                <a:latin typeface="Time New Roman"/>
                <a:cs typeface="Arial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708" y="379877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hangingPunct="0">
              <a:defRPr/>
            </a:pPr>
            <a:r>
              <a:rPr lang="en-US" sz="1600" dirty="0">
                <a:latin typeface="Time New Roman"/>
                <a:cs typeface="Arial" charset="0"/>
              </a:rPr>
              <a:t>i) </a:t>
            </a:r>
            <a:r>
              <a:rPr lang="en-US" sz="1600" dirty="0" err="1">
                <a:latin typeface="Time New Roman"/>
                <a:cs typeface="Arial" charset="0"/>
              </a:rPr>
              <a:t>Tự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chủ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bản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thân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để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sử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dụng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mạng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hợp</a:t>
            </a:r>
            <a:r>
              <a:rPr lang="en-US" sz="1600" dirty="0">
                <a:latin typeface="Time New Roman"/>
                <a:cs typeface="Arial" charset="0"/>
              </a:rPr>
              <a:t> </a:t>
            </a:r>
            <a:r>
              <a:rPr lang="en-US" sz="1600" dirty="0" err="1">
                <a:latin typeface="Time New Roman"/>
                <a:cs typeface="Arial" charset="0"/>
              </a:rPr>
              <a:t>lí</a:t>
            </a:r>
            <a:r>
              <a:rPr lang="en-US" sz="1600" dirty="0">
                <a:latin typeface="Time New Roman"/>
                <a:cs typeface="Arial" charset="0"/>
              </a:rPr>
              <a:t>.</a:t>
            </a: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4572000" y="3815775"/>
            <a:ext cx="4494390" cy="584775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j) Đọc thông tin trong hộp thư điện tử của người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khác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 New Roman"/>
                <a:ea typeface="+mn-ea"/>
                <a:cs typeface="Arial" charset="0"/>
              </a:rPr>
              <a:t>.</a:t>
            </a: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 New Roman"/>
              <a:ea typeface="+mn-ea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4099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8FBE01-C2B1-EACF-46D6-F4ECFFE09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47" y="1106373"/>
            <a:ext cx="1035686" cy="10494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64D5F4-FF17-D47C-C727-5E04658B835B}"/>
              </a:ext>
            </a:extLst>
          </p:cNvPr>
          <p:cNvSpPr txBox="1"/>
          <p:nvPr/>
        </p:nvSpPr>
        <p:spPr>
          <a:xfrm>
            <a:off x="1639710" y="1264575"/>
            <a:ext cx="6742289" cy="954107"/>
          </a:xfrm>
          <a:prstGeom prst="rect">
            <a:avLst/>
          </a:prstGeom>
          <a:solidFill>
            <a:srgbClr val="FF9933"/>
          </a:solidFill>
        </p:spPr>
        <p:txBody>
          <a:bodyPr wrap="square">
            <a:spAutoFit/>
          </a:bodyPr>
          <a:lstStyle/>
          <a:p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461510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0634"/>
            <a:ext cx="743953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1SGK  T24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nạt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A.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1" algn="just"/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gắng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1" algn="just"/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algn="just"/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dọa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nạt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200" dirty="0">
              <a:solidFill>
                <a:srgbClr val="0000CC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62000" y="1460882"/>
            <a:ext cx="409460" cy="3810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2266950"/>
            <a:ext cx="8686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2S GK  T24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endParaRPr lang="en-US" sz="2200" dirty="0">
              <a:solidFill>
                <a:srgbClr val="00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3181350"/>
            <a:ext cx="8001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- </a:t>
            </a:r>
            <a:r>
              <a:rPr lang="en-US" sz="2200" dirty="0" err="1">
                <a:solidFill>
                  <a:srgbClr val="FF0000"/>
                </a:solidFill>
              </a:rPr>
              <a:t>Không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có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những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từ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ngữ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gây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xúc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phạm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đến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nhân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phẩm</a:t>
            </a:r>
            <a:r>
              <a:rPr lang="en-US" sz="2200" dirty="0">
                <a:solidFill>
                  <a:srgbClr val="FF0000"/>
                </a:solidFill>
              </a:rPr>
              <a:t>, </a:t>
            </a:r>
            <a:r>
              <a:rPr lang="en-US" sz="2200" dirty="0" err="1">
                <a:solidFill>
                  <a:srgbClr val="FF0000"/>
                </a:solidFill>
              </a:rPr>
              <a:t>danh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dự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người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khác</a:t>
            </a:r>
            <a:endParaRPr lang="en-US" sz="2200" dirty="0">
              <a:solidFill>
                <a:srgbClr val="FF0000"/>
              </a:solidFill>
            </a:endParaRPr>
          </a:p>
          <a:p>
            <a:r>
              <a:rPr lang="en-US" sz="2200" dirty="0">
                <a:solidFill>
                  <a:srgbClr val="FF0000"/>
                </a:solidFill>
              </a:rPr>
              <a:t>- </a:t>
            </a:r>
            <a:r>
              <a:rPr lang="en-US" sz="2200" dirty="0" err="1">
                <a:solidFill>
                  <a:srgbClr val="FF0000"/>
                </a:solidFill>
              </a:rPr>
              <a:t>Không</a:t>
            </a:r>
            <a:r>
              <a:rPr lang="en-US" sz="2200" dirty="0">
                <a:solidFill>
                  <a:srgbClr val="FF0000"/>
                </a:solidFill>
              </a:rPr>
              <a:t> chia </a:t>
            </a:r>
            <a:r>
              <a:rPr lang="en-US" sz="2200" dirty="0" err="1">
                <a:solidFill>
                  <a:srgbClr val="FF0000"/>
                </a:solidFill>
              </a:rPr>
              <a:t>sẻ</a:t>
            </a:r>
            <a:r>
              <a:rPr lang="en-US" sz="2200" dirty="0">
                <a:solidFill>
                  <a:srgbClr val="FF0000"/>
                </a:solidFill>
              </a:rPr>
              <a:t>, like </a:t>
            </a:r>
            <a:r>
              <a:rPr lang="en-US" sz="2200" dirty="0" err="1">
                <a:solidFill>
                  <a:srgbClr val="FF0000"/>
                </a:solidFill>
              </a:rPr>
              <a:t>những</a:t>
            </a:r>
            <a:r>
              <a:rPr lang="en-US" sz="2200" dirty="0">
                <a:solidFill>
                  <a:srgbClr val="FF0000"/>
                </a:solidFill>
              </a:rPr>
              <a:t> tin </a:t>
            </a:r>
            <a:r>
              <a:rPr lang="en-US" sz="2200" dirty="0" err="1">
                <a:solidFill>
                  <a:srgbClr val="FF0000"/>
                </a:solidFill>
              </a:rPr>
              <a:t>xấu</a:t>
            </a:r>
            <a:r>
              <a:rPr lang="en-US" sz="2200" dirty="0">
                <a:solidFill>
                  <a:srgbClr val="FF0000"/>
                </a:solidFill>
              </a:rPr>
              <a:t>, </a:t>
            </a:r>
            <a:r>
              <a:rPr lang="en-US" sz="2200" dirty="0" err="1">
                <a:solidFill>
                  <a:srgbClr val="FF0000"/>
                </a:solidFill>
              </a:rPr>
              <a:t>độc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hại</a:t>
            </a:r>
            <a:endParaRPr lang="en-US" sz="2200" dirty="0">
              <a:solidFill>
                <a:srgbClr val="FF0000"/>
              </a:solidFill>
            </a:endParaRPr>
          </a:p>
          <a:p>
            <a:r>
              <a:rPr lang="en-US" sz="2200" dirty="0">
                <a:solidFill>
                  <a:srgbClr val="FF0000"/>
                </a:solidFill>
              </a:rPr>
              <a:t>- </a:t>
            </a:r>
            <a:r>
              <a:rPr lang="en-US" sz="2200" dirty="0" err="1">
                <a:solidFill>
                  <a:srgbClr val="FF0000"/>
                </a:solidFill>
              </a:rPr>
              <a:t>Không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đăng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ảnh</a:t>
            </a:r>
            <a:r>
              <a:rPr lang="en-US" sz="2200" dirty="0">
                <a:solidFill>
                  <a:srgbClr val="FF0000"/>
                </a:solidFill>
              </a:rPr>
              <a:t>, tin </a:t>
            </a:r>
            <a:r>
              <a:rPr lang="en-US" sz="2200" dirty="0" err="1">
                <a:solidFill>
                  <a:srgbClr val="FF0000"/>
                </a:solidFill>
              </a:rPr>
              <a:t>nói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xấu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người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khác</a:t>
            </a:r>
            <a:endParaRPr lang="en-US" sz="2200" dirty="0">
              <a:solidFill>
                <a:srgbClr val="FF0000"/>
              </a:solidFill>
            </a:endParaRPr>
          </a:p>
          <a:p>
            <a:r>
              <a:rPr lang="en-US" sz="2200" dirty="0">
                <a:solidFill>
                  <a:srgbClr val="FF0000"/>
                </a:solidFill>
              </a:rPr>
              <a:t>- </a:t>
            </a:r>
            <a:r>
              <a:rPr lang="en-US" sz="2200" dirty="0" err="1">
                <a:solidFill>
                  <a:srgbClr val="FF0000"/>
                </a:solidFill>
              </a:rPr>
              <a:t>Không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đùa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cợt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quá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đáng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khi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đăng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ảnh</a:t>
            </a:r>
            <a:r>
              <a:rPr lang="en-US" sz="2200" dirty="0">
                <a:solidFill>
                  <a:srgbClr val="FF0000"/>
                </a:solidFill>
              </a:rPr>
              <a:t>, tin </a:t>
            </a:r>
            <a:r>
              <a:rPr lang="en-US" sz="2200" dirty="0" err="1">
                <a:solidFill>
                  <a:srgbClr val="FF0000"/>
                </a:solidFill>
              </a:rPr>
              <a:t>về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người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khác</a:t>
            </a:r>
            <a:r>
              <a:rPr lang="en-US" sz="2200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4546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ÀI 12 KNTT - TRINH BAY THONG TIN O DANG BANG-NHUNG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80A1BE-FB62-4B3A-8975-EF8DC27E182F}:27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80A1BE-FB62-4B3A-8975-EF8DC27E182F}:27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3D09AE-10EF-493D-9AB5-2BC320BDE879}:417"/>
  <p:tag name="ISPRING_SLIDE_INDENT_LEVEL" val="0"/>
  <p:tag name="GENSWF_SLIDE_TITLE" val="Vận dụng"/>
  <p:tag name="ISPRING_CUSTOM_TIMING_USED" val="1"/>
  <p:tag name="GENSWF_ADVANCE_TIME" val="5.481"/>
  <p:tag name="ISPRING_SLIDE_ID_2" val="{E39132B1-908F-4059-99B5-CF64E9916E9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3D09AE-10EF-493D-9AB5-2BC320BDE879}:417"/>
  <p:tag name="ISPRING_SLIDE_INDENT_LEVEL" val="0"/>
  <p:tag name="GENSWF_SLIDE_TITLE" val="Vận dụng"/>
  <p:tag name="ISPRING_CUSTOM_TIMING_USED" val="1"/>
  <p:tag name="GENSWF_ADVANCE_TIME" val="5.481"/>
  <p:tag name="ISPRING_SLIDE_ID_2" val="{E39132B1-908F-4059-99B5-CF64E9916E92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80A1BE-FB62-4B3A-8975-EF8DC27E182F}:27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1666FA-77F7-454F-9840-EADC78D216C9}:421"/>
  <p:tag name="GENSWF_SLIDE_TITLE" val="Hướng dẫn về nhà"/>
  <p:tag name="ISPRING_SLIDE_INDENT_LEVEL" val="0"/>
  <p:tag name="ISPRING_CUSTOM_TIMING_USED" val="1"/>
  <p:tag name="GENSWF_ADVANCE_TIME" val="29.487"/>
  <p:tag name="ISPRING_SLIDE_ID_2" val="{DCA59D38-1D5D-4E86-AFE1-26DE8E75914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C95FBD-50B7-4898-98D7-625DF8EDAB31}:451"/>
  <p:tag name="GENSWF_SLIDE_TITLE" val="Kết thúc tiết học"/>
  <p:tag name="ISPRING_SLIDE_INDENT_LEVEL" val="0"/>
  <p:tag name="GENSWF_ADVANCE_TIME" val="310.700"/>
  <p:tag name="ISPRING_CUSTOM_TIMING_USED" val="1"/>
  <p:tag name="ISPRING_SLIDE_ID_2" val="{1515A13B-B846-4EC6-AE4D-D48DFCFC0AE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EB1C74-9F67-413F-9EB4-173FF3583639}:26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18CED4-9634-424D-B0E9-42F0EBDEDC5F}:2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80A1BE-FB62-4B3A-8975-EF8DC27E182F}:27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80A1BE-FB62-4B3A-8975-EF8DC27E182F}:27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80A1BE-FB62-4B3A-8975-EF8DC27E182F}:27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80A1BE-FB62-4B3A-8975-EF8DC27E182F}:27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80A1BE-FB62-4B3A-8975-EF8DC27E182F}:27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80A1BE-FB62-4B3A-8975-EF8DC27E182F}:277"/>
</p:tagLst>
</file>

<file path=ppt/theme/theme1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Retrospect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Retrospect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4305</TotalTime>
  <Words>1454</Words>
  <Application>Microsoft Office PowerPoint</Application>
  <PresentationFormat>On-screen Show (16:9)</PresentationFormat>
  <Paragraphs>123</Paragraphs>
  <Slides>20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Calibri Light</vt:lpstr>
      <vt:lpstr>Roboto</vt:lpstr>
      <vt:lpstr>Time New Roman</vt:lpstr>
      <vt:lpstr>Times New Roman</vt:lpstr>
      <vt:lpstr>Wingdings</vt:lpstr>
      <vt:lpstr>8_Thiết kế Tùy chỉnh</vt:lpstr>
      <vt:lpstr>1_Retrospect</vt:lpstr>
      <vt:lpstr>9_Thiết kế Tùy chỉnh</vt:lpstr>
      <vt:lpstr>2_Retrospect</vt:lpstr>
      <vt:lpstr>6_Thiết kế Tùy chỉnh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PTT TIN 7 CD3 BAI 5 UNG XU TREN MANG</dc:title>
  <dc:creator>Trần Thị Mỹ Diệu</dc:creator>
  <cp:lastModifiedBy>Admin</cp:lastModifiedBy>
  <cp:revision>732</cp:revision>
  <dcterms:created xsi:type="dcterms:W3CDTF">2020-04-19T07:30:11Z</dcterms:created>
  <dcterms:modified xsi:type="dcterms:W3CDTF">2024-10-15T15:08:19Z</dcterms:modified>
</cp:coreProperties>
</file>