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91" r:id="rId1"/>
    <p:sldMasterId id="2147483694" r:id="rId2"/>
  </p:sldMasterIdLst>
  <p:notesMasterIdLst>
    <p:notesMasterId r:id="rId23"/>
  </p:notesMasterIdLst>
  <p:handoutMasterIdLst>
    <p:handoutMasterId r:id="rId24"/>
  </p:handoutMasterIdLst>
  <p:sldIdLst>
    <p:sldId id="3380" r:id="rId3"/>
    <p:sldId id="3378" r:id="rId4"/>
    <p:sldId id="3381" r:id="rId5"/>
    <p:sldId id="256" r:id="rId6"/>
    <p:sldId id="279" r:id="rId7"/>
    <p:sldId id="3372" r:id="rId8"/>
    <p:sldId id="3081" r:id="rId9"/>
    <p:sldId id="3357" r:id="rId10"/>
    <p:sldId id="3366" r:id="rId11"/>
    <p:sldId id="3369" r:id="rId12"/>
    <p:sldId id="3374" r:id="rId13"/>
    <p:sldId id="3375" r:id="rId14"/>
    <p:sldId id="3386" r:id="rId15"/>
    <p:sldId id="3388" r:id="rId16"/>
    <p:sldId id="3373" r:id="rId17"/>
    <p:sldId id="3361" r:id="rId18"/>
    <p:sldId id="3367" r:id="rId19"/>
    <p:sldId id="3371" r:id="rId20"/>
    <p:sldId id="3370" r:id="rId21"/>
    <p:sldId id="3377" r:id="rId22"/>
  </p:sldIdLst>
  <p:sldSz cx="12192000" cy="6858000"/>
  <p:notesSz cx="6858000" cy="9144000"/>
  <p:embeddedFontLst>
    <p:embeddedFont>
      <p:font typeface="Segoe Print" panose="02000600000000000000" pitchFamily="2" charset="0"/>
      <p:regular r:id="rId25"/>
      <p:bold r:id="rId2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CD6"/>
    <a:srgbClr val="1B0DCD"/>
    <a:srgbClr val="FFFFFF"/>
    <a:srgbClr val="FF6600"/>
    <a:srgbClr val="FDDEEB"/>
    <a:srgbClr val="CCFF99"/>
    <a:srgbClr val="FFCCFF"/>
    <a:srgbClr val="002060"/>
    <a:srgbClr val="35B6B4"/>
    <a:srgbClr val="84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64" d="100"/>
          <a:sy n="64" d="100"/>
        </p:scale>
        <p:origin x="792" y="60"/>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10/15/2024</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5A64-E5A7-492A-BC52-B38F6383D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B7432-87A3-4F8F-A148-9BB57BC3C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276F6-4FA3-4456-99FB-5AF1555C8DE7}"/>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D65DA2D4-4C30-41C3-BEBD-ED107E874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16332-3D7F-4DD1-B5FD-E69B41DC600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7195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4047-ACA9-4CB4-AD7C-8C267EA77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199E0B-DFFE-41D5-BBDC-26845B213E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DB4E9-C9E9-4CAA-9745-5B70C8F6DD35}"/>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87D8849E-3376-4B76-8B6C-54B103652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676A7-1BE8-4F9A-AD84-E9CF1371C3E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03380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3E68B-E9B8-4168-91AB-D9261A873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AF340-9F04-49D8-8BD5-65B6B5CE2A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CCBCC-C695-42BE-8FAA-A32425F77BB0}"/>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3163B9F4-C74D-4D55-AD9E-A2685C76F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A0009-CD86-4A62-BFD8-F52154305165}"/>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68357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253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55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CABB-FBF4-44AB-881E-CBB0B3A90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FD24-9152-446C-896C-9C786DC9B9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0E81A-4E09-41CC-8FD9-C31F6C7A48A2}"/>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BF7AE142-F9D3-4DA9-A112-155D275AF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54598-C2F6-4C00-9ECD-FABC89A24562}"/>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3706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D46-6413-40FC-8FF0-024E2F0FD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B8530-A9ED-48C1-9688-53F3DFB02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48A0C0-4D46-4F3D-AA64-89945EE40C14}"/>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E92CB7B6-44D7-4A5E-8316-9BEFBFA0D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F41DA-0504-4BBD-8A97-F0A198C07684}"/>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242153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3CCD-96B3-4AE8-B79F-A81E9868A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6656-DC5A-466D-83E4-F29F120B0F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2A0DD-4FBD-4274-A719-06713D9172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B743A-01EA-414F-99D1-1C0CA6C44915}"/>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6" name="Footer Placeholder 5">
            <a:extLst>
              <a:ext uri="{FF2B5EF4-FFF2-40B4-BE49-F238E27FC236}">
                <a16:creationId xmlns:a16="http://schemas.microsoft.com/office/drawing/2014/main" id="{744D2A97-3860-4D26-B902-27BD0E58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66600-B7B6-494A-888A-51319A90D74C}"/>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44249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D664-0681-453D-A8D1-F7F62DC124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3CDF0-7429-403B-99E8-8E06804E7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8C7D23-5F19-4B1C-9A78-059826F91A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61E3B-5056-4493-BFD1-E2F1CCA60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66DD88-C61A-4EC9-AAB5-2ABE7529D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68BE9-70E6-470B-90D3-18463FFA46A1}"/>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8" name="Footer Placeholder 7">
            <a:extLst>
              <a:ext uri="{FF2B5EF4-FFF2-40B4-BE49-F238E27FC236}">
                <a16:creationId xmlns:a16="http://schemas.microsoft.com/office/drawing/2014/main" id="{6EA9F406-C601-4B2E-AE25-E4791D2D79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F4772-97CA-4B92-89FE-39BAD87CD5BF}"/>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81103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9EE2-32DB-4D1A-AB38-5D74C12C10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C1A02-4A3D-4657-9412-A1E6A1B7BC5A}"/>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4" name="Footer Placeholder 3">
            <a:extLst>
              <a:ext uri="{FF2B5EF4-FFF2-40B4-BE49-F238E27FC236}">
                <a16:creationId xmlns:a16="http://schemas.microsoft.com/office/drawing/2014/main" id="{2EDFD4A1-0D1D-491E-89BD-011E66CE4B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9FA61-B34F-4263-9E9E-02E903A9E18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21744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3983B-50CD-4795-9C7B-8DC4ED334A50}"/>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6DDC2F-5184-44FA-8315-FB8B4F59F43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789316A-3987-403B-A247-AE2B0A91167C}"/>
              </a:ext>
            </a:extLst>
          </p:cNvPr>
          <p:cNvSpPr>
            <a:spLocks noGrp="1"/>
          </p:cNvSpPr>
          <p:nvPr>
            <p:ph type="sldNum" sz="quarter" idx="12"/>
          </p:nvPr>
        </p:nvSpPr>
        <p:spPr/>
        <p:txBody>
          <a:bodyPr/>
          <a:lstStyle/>
          <a:p>
            <a:fld id="{CBB64696-AC12-46E8-8D09-AF10F050DBB8}" type="slidenum">
              <a:rPr lang="en-US" altLang="en-US" smtClean="0"/>
              <a:pPr/>
              <a:t>‹#›</a:t>
            </a:fld>
            <a:endParaRPr lang="en-US" altLang="en-US"/>
          </a:p>
        </p:txBody>
      </p:sp>
    </p:spTree>
    <p:extLst>
      <p:ext uri="{BB962C8B-B14F-4D97-AF65-F5344CB8AC3E}">
        <p14:creationId xmlns:p14="http://schemas.microsoft.com/office/powerpoint/2010/main" val="336379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CC01-1463-4552-BE83-0E8D0DA84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7F6814-AA63-4E8C-AB87-2D0E2BEA6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AD078-E326-4099-ADB6-10EF94431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0A4241-EC9B-471A-8EEF-FD863D1DAA3D}"/>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6" name="Footer Placeholder 5">
            <a:extLst>
              <a:ext uri="{FF2B5EF4-FFF2-40B4-BE49-F238E27FC236}">
                <a16:creationId xmlns:a16="http://schemas.microsoft.com/office/drawing/2014/main" id="{993BB37B-EE84-4594-A683-5DD72D41E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5DA5E-7FF2-4BEA-B0D8-461DD979E1C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89693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3E71-3FBB-44EC-A94B-F8F81A230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A097CD-F0D2-4441-A95C-76648B5E7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9BFD3-DE38-4128-A3F6-8B533BC18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21602C-5845-4048-AB36-D01EA4074F27}"/>
              </a:ext>
            </a:extLst>
          </p:cNvPr>
          <p:cNvSpPr>
            <a:spLocks noGrp="1"/>
          </p:cNvSpPr>
          <p:nvPr>
            <p:ph type="dt" sz="half" idx="10"/>
          </p:nvPr>
        </p:nvSpPr>
        <p:spPr/>
        <p:txBody>
          <a:bodyPr/>
          <a:lstStyle/>
          <a:p>
            <a:fld id="{F5DCAE87-8627-43CA-AFCB-F8CF15C69A53}" type="datetimeFigureOut">
              <a:rPr lang="en-US" smtClean="0"/>
              <a:t>10/15/2024</a:t>
            </a:fld>
            <a:endParaRPr lang="en-US"/>
          </a:p>
        </p:txBody>
      </p:sp>
      <p:sp>
        <p:nvSpPr>
          <p:cNvPr id="6" name="Footer Placeholder 5">
            <a:extLst>
              <a:ext uri="{FF2B5EF4-FFF2-40B4-BE49-F238E27FC236}">
                <a16:creationId xmlns:a16="http://schemas.microsoft.com/office/drawing/2014/main" id="{76A53CD6-2387-43E8-B85B-C836DD4E3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C99E7-766B-4FFD-B089-84B7BF2A14C6}"/>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51747667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19843-5A46-4A1C-8410-46106E1C8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BDEA7-F06F-4215-9182-681E42662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F4F8D-A03E-4B9B-ADBA-AE9A86C48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AE87-8627-43CA-AFCB-F8CF15C69A53}" type="datetimeFigureOut">
              <a:rPr lang="en-US" smtClean="0"/>
              <a:t>10/15/2024</a:t>
            </a:fld>
            <a:endParaRPr lang="en-US"/>
          </a:p>
        </p:txBody>
      </p:sp>
      <p:sp>
        <p:nvSpPr>
          <p:cNvPr id="5" name="Footer Placeholder 4">
            <a:extLst>
              <a:ext uri="{FF2B5EF4-FFF2-40B4-BE49-F238E27FC236}">
                <a16:creationId xmlns:a16="http://schemas.microsoft.com/office/drawing/2014/main" id="{C556C04B-3545-4DD9-A547-87CB4657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A2ACD-AA1C-4F10-92BC-FA3F0C695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EFEDC-F359-468D-BEFB-DBF18B8E4BC2}" type="slidenum">
              <a:rPr lang="en-US" smtClean="0"/>
              <a:t>‹#›</a:t>
            </a:fld>
            <a:endParaRPr lang="en-US"/>
          </a:p>
        </p:txBody>
      </p:sp>
    </p:spTree>
    <p:extLst>
      <p:ext uri="{BB962C8B-B14F-4D97-AF65-F5344CB8AC3E}">
        <p14:creationId xmlns:p14="http://schemas.microsoft.com/office/powerpoint/2010/main" val="4868978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81" r:id="rId14"/>
    <p:sldLayoutId id="2147483692" r:id="rId15"/>
    <p:sldLayoutId id="2147483682" r:id="rId16"/>
    <p:sldLayoutId id="2147483683" r:id="rId17"/>
    <p:sldLayoutId id="2147483684" r:id="rId18"/>
    <p:sldLayoutId id="2147483685" r:id="rId19"/>
    <p:sldLayoutId id="2147483650" r:id="rId20"/>
    <p:sldLayoutId id="2147483660" r:id="rId21"/>
    <p:sldLayoutId id="2147483661" r:id="rId22"/>
    <p:sldLayoutId id="2147483662" r:id="rId23"/>
    <p:sldLayoutId id="2147483663" r:id="rId24"/>
    <p:sldLayoutId id="2147483664" r:id="rId25"/>
    <p:sldLayoutId id="2147483665" r:id="rId26"/>
    <p:sldLayoutId id="2147483675" r:id="rId27"/>
    <p:sldLayoutId id="2147483676" r:id="rId28"/>
    <p:sldLayoutId id="2147483677" r:id="rId29"/>
    <p:sldLayoutId id="2147483678" r:id="rId30"/>
    <p:sldLayoutId id="2147483679" r:id="rId31"/>
    <p:sldLayoutId id="2147483680" r:id="rId32"/>
    <p:sldLayoutId id="2147483686" r:id="rId33"/>
    <p:sldLayoutId id="2147483687" r:id="rId34"/>
    <p:sldLayoutId id="2147483688" r:id="rId35"/>
    <p:sldLayoutId id="2147483689" r:id="rId36"/>
    <p:sldLayoutId id="2147483690"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6337438" y="2174963"/>
            <a:ext cx="4658942" cy="760439"/>
          </a:xfrm>
          <a:prstGeom prst="wedgeRoundRectCallout">
            <a:avLst>
              <a:gd name="adj1" fmla="val -69659"/>
              <a:gd name="adj2" fmla="val 1279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chemeClr val="tx1"/>
                </a:solidFill>
                <a:latin typeface="Times New Roman" panose="02020603050405020304" pitchFamily="18" charset="0"/>
                <a:cs typeface="Times New Roman" panose="02020603050405020304" pitchFamily="18" charset="0"/>
              </a:rPr>
              <a:t>C</a:t>
            </a:r>
            <a:r>
              <a:rPr lang="vi-VN" sz="2800">
                <a:solidFill>
                  <a:schemeClr val="tx1"/>
                </a:solidFill>
                <a:latin typeface="Times New Roman" panose="02020603050405020304" pitchFamily="18" charset="0"/>
                <a:cs typeface="Times New Roman" panose="02020603050405020304" pitchFamily="18" charset="0"/>
              </a:rPr>
              <a:t>ông nghệ kỹ thuật số</a:t>
            </a:r>
            <a:r>
              <a:rPr lang="en-US" sz="2800">
                <a:solidFill>
                  <a:schemeClr val="tx1"/>
                </a:solidFill>
                <a:latin typeface="Times New Roman" panose="02020603050405020304" pitchFamily="18" charset="0"/>
                <a:cs typeface="Times New Roman" panose="02020603050405020304" pitchFamily="18" charset="0"/>
              </a:rPr>
              <a:t> là gì?</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6861874" y="3409996"/>
            <a:ext cx="3610071" cy="760439"/>
          </a:xfrm>
          <a:prstGeom prst="wedgeRoundRectCallout">
            <a:avLst>
              <a:gd name="adj1" fmla="val -85180"/>
              <a:gd name="adj2" fmla="val 21431"/>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solidFill>
                  <a:schemeClr val="tx1"/>
                </a:solidFill>
                <a:latin typeface="Times New Roman" panose="02020603050405020304" pitchFamily="18" charset="0"/>
                <a:cs typeface="Times New Roman" panose="02020603050405020304" pitchFamily="18" charset="0"/>
              </a:rPr>
              <a:t>Môi trường số</a:t>
            </a:r>
            <a:r>
              <a:rPr lang="en-US" sz="2800">
                <a:solidFill>
                  <a:schemeClr val="tx1"/>
                </a:solidFill>
                <a:latin typeface="Times New Roman" panose="02020603050405020304" pitchFamily="18" charset="0"/>
                <a:cs typeface="Times New Roman" panose="02020603050405020304" pitchFamily="18" charset="0"/>
              </a:rPr>
              <a:t> là gì?</a:t>
            </a:r>
            <a:r>
              <a:rPr lang="vi-VN" sz="2800">
                <a:solidFill>
                  <a:srgbClr val="FF0000"/>
                </a:solidFill>
                <a:latin typeface="Times New Roman" panose="02020603050405020304" pitchFamily="18" charset="0"/>
                <a:cs typeface="Times New Roman" panose="02020603050405020304" pitchFamily="18" charset="0"/>
              </a:rPr>
              <a:t> </a:t>
            </a:r>
            <a:endParaRPr lang="en-US" sz="280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BCF7DBE-A692-4CC5-A96F-151C6BBA1A8E}"/>
              </a:ext>
            </a:extLst>
          </p:cNvPr>
          <p:cNvGrpSpPr/>
          <p:nvPr/>
        </p:nvGrpSpPr>
        <p:grpSpPr>
          <a:xfrm>
            <a:off x="1173708" y="302538"/>
            <a:ext cx="2404517" cy="980661"/>
            <a:chOff x="1523998" y="0"/>
            <a:chExt cx="2190751" cy="980661"/>
          </a:xfrm>
          <a:gradFill>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gradFill>
        </p:grpSpPr>
        <p:grpSp>
          <p:nvGrpSpPr>
            <p:cNvPr id="8" name="Group 7">
              <a:extLst>
                <a:ext uri="{FF2B5EF4-FFF2-40B4-BE49-F238E27FC236}">
                  <a16:creationId xmlns:a16="http://schemas.microsoft.com/office/drawing/2014/main" id="{755E97C6-3ED3-45B3-AFC8-38CF790C101F}"/>
                </a:ext>
              </a:extLst>
            </p:cNvPr>
            <p:cNvGrpSpPr/>
            <p:nvPr/>
          </p:nvGrpSpPr>
          <p:grpSpPr>
            <a:xfrm>
              <a:off x="1523998" y="0"/>
              <a:ext cx="2190751" cy="980661"/>
              <a:chOff x="1523999" y="0"/>
              <a:chExt cx="1285462" cy="1828800"/>
            </a:xfrm>
            <a:grpFill/>
          </p:grpSpPr>
          <p:sp>
            <p:nvSpPr>
              <p:cNvPr id="10" name="Rectangle: Top Corners Rounded 9">
                <a:extLst>
                  <a:ext uri="{FF2B5EF4-FFF2-40B4-BE49-F238E27FC236}">
                    <a16:creationId xmlns:a16="http://schemas.microsoft.com/office/drawing/2014/main" id="{29A9162B-0A9A-41C6-85EE-139DE5341AA2}"/>
                  </a:ext>
                </a:extLst>
              </p:cNvPr>
              <p:cNvSpPr/>
              <p:nvPr/>
            </p:nvSpPr>
            <p:spPr>
              <a:xfrm rot="10800000">
                <a:off x="1523999" y="0"/>
                <a:ext cx="1285462" cy="1828800"/>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1" name="Rectangle: Top Corners Rounded 10">
                <a:extLst>
                  <a:ext uri="{FF2B5EF4-FFF2-40B4-BE49-F238E27FC236}">
                    <a16:creationId xmlns:a16="http://schemas.microsoft.com/office/drawing/2014/main" id="{52EFF5E7-9F69-4861-B659-13EBF2200EDB}"/>
                  </a:ext>
                </a:extLst>
              </p:cNvPr>
              <p:cNvSpPr/>
              <p:nvPr/>
            </p:nvSpPr>
            <p:spPr>
              <a:xfrm rot="10800000">
                <a:off x="1566862" y="76199"/>
                <a:ext cx="1204497" cy="1709738"/>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86F34B5-871C-4A85-BA73-F2D8B139A174}"/>
                </a:ext>
              </a:extLst>
            </p:cNvPr>
            <p:cNvSpPr txBox="1"/>
            <p:nvPr/>
          </p:nvSpPr>
          <p:spPr>
            <a:xfrm>
              <a:off x="1677724" y="206880"/>
              <a:ext cx="1972089" cy="584775"/>
            </a:xfrm>
            <a:prstGeom prst="rect">
              <a:avLst/>
            </a:prstGeom>
            <a:grp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CH</a:t>
              </a:r>
              <a:r>
                <a:rPr lang="en-US" sz="3200" b="1">
                  <a:latin typeface="Times New Roman" panose="02020603050405020304" pitchFamily="18" charset="0"/>
                  <a:cs typeface="Times New Roman" panose="02020603050405020304" pitchFamily="18" charset="0"/>
                </a:rPr>
                <a:t>Ủ</a:t>
              </a:r>
              <a:r>
                <a:rPr lang="vi-VN" sz="3200" b="1">
                  <a:latin typeface="Times New Roman" panose="02020603050405020304" pitchFamily="18" charset="0"/>
                  <a:cs typeface="Times New Roman" panose="02020603050405020304" pitchFamily="18" charset="0"/>
                </a:rPr>
                <a:t> ĐỀ 3</a:t>
              </a:r>
            </a:p>
          </p:txBody>
        </p:sp>
      </p:grpSp>
      <p:sp>
        <p:nvSpPr>
          <p:cNvPr id="12" name="TextBox 11">
            <a:extLst>
              <a:ext uri="{FF2B5EF4-FFF2-40B4-BE49-F238E27FC236}">
                <a16:creationId xmlns:a16="http://schemas.microsoft.com/office/drawing/2014/main" id="{9BEDDA7C-A8AE-4072-84F6-4B109C7C7B1B}"/>
              </a:ext>
            </a:extLst>
          </p:cNvPr>
          <p:cNvSpPr txBox="1"/>
          <p:nvPr/>
        </p:nvSpPr>
        <p:spPr>
          <a:xfrm>
            <a:off x="3894082" y="302538"/>
            <a:ext cx="7377953" cy="954107"/>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ĐẠO ĐỨC, PHÁP LUẬT </a:t>
            </a:r>
          </a:p>
          <a:p>
            <a:pPr algn="ctr"/>
            <a:r>
              <a:rPr lang="vi-VN" sz="2800" b="1">
                <a:latin typeface="Times New Roman" panose="02020603050405020304" pitchFamily="18" charset="0"/>
                <a:cs typeface="Times New Roman" panose="02020603050405020304" pitchFamily="18" charset="0"/>
              </a:rPr>
              <a:t>VÀ VĂN HOÁ TRONG MÔI TRƯỜNG SỐ</a:t>
            </a:r>
            <a:endParaRPr lang="en-US" sz="2800"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77FD3AE-335B-48F1-A8D4-99641B8A1C34}"/>
              </a:ext>
            </a:extLst>
          </p:cNvPr>
          <p:cNvPicPr>
            <a:picLocks noChangeAspect="1"/>
          </p:cNvPicPr>
          <p:nvPr/>
        </p:nvPicPr>
        <p:blipFill rotWithShape="1">
          <a:blip r:embed="rId2">
            <a:extLst>
              <a:ext uri="{28A0092B-C50C-407E-A947-70E740481C1C}">
                <a14:useLocalDpi xmlns:a14="http://schemas.microsoft.com/office/drawing/2010/main" val="0"/>
              </a:ext>
            </a:extLst>
          </a:blip>
          <a:srcRect b="13391"/>
          <a:stretch/>
        </p:blipFill>
        <p:spPr>
          <a:xfrm>
            <a:off x="885580" y="2174963"/>
            <a:ext cx="4429700" cy="2557670"/>
          </a:xfrm>
          <a:prstGeom prst="rect">
            <a:avLst/>
          </a:prstGeom>
        </p:spPr>
      </p:pic>
    </p:spTree>
    <p:extLst>
      <p:ext uri="{BB962C8B-B14F-4D97-AF65-F5344CB8AC3E}">
        <p14:creationId xmlns:p14="http://schemas.microsoft.com/office/powerpoint/2010/main" val="15987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3073397" y="752946"/>
            <a:ext cx="8018673" cy="1235748"/>
          </a:xfrm>
          <a:prstGeom prst="wedgeRoundRectCallout">
            <a:avLst>
              <a:gd name="adj1" fmla="val -13350"/>
              <a:gd name="adj2" fmla="val 13627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rgbClr val="231F20"/>
                </a:solidFill>
                <a:latin typeface="Times New Roman" panose="02020603050405020304" pitchFamily="18" charset="0"/>
                <a:cs typeface="Times New Roman" panose="02020603050405020304" pitchFamily="18" charset="0"/>
              </a:rPr>
              <a:t>Em hãy thảo luận </a:t>
            </a:r>
            <a:r>
              <a:rPr lang="en-US" sz="2400" u="sng">
                <a:solidFill>
                  <a:srgbClr val="231F20"/>
                </a:solidFill>
                <a:latin typeface="Times New Roman" panose="02020603050405020304" pitchFamily="18" charset="0"/>
                <a:cs typeface="Times New Roman" panose="02020603050405020304" pitchFamily="18" charset="0"/>
              </a:rPr>
              <a:t>nhóm đôi</a:t>
            </a:r>
            <a:r>
              <a:rPr lang="en-US" sz="2400">
                <a:solidFill>
                  <a:srgbClr val="231F2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em hãy </a:t>
            </a:r>
            <a:r>
              <a:rPr lang="vi-VN" sz="2400">
                <a:solidFill>
                  <a:srgbClr val="FF0000"/>
                </a:solidFill>
                <a:latin typeface="Times New Roman" panose="02020603050405020304" pitchFamily="18" charset="0"/>
                <a:cs typeface="Times New Roman" panose="02020603050405020304" pitchFamily="18" charset="0"/>
              </a:rPr>
              <a:t>kể thêm một vài tác động tiêu cực của công nghệ kĩ thuật số</a:t>
            </a:r>
            <a:r>
              <a:rPr lang="en-US" sz="2400">
                <a:solidFill>
                  <a:srgbClr val="FF0000"/>
                </a:solidFill>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773436" y="-10523"/>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2" name="Oval 1">
            <a:extLst>
              <a:ext uri="{FF2B5EF4-FFF2-40B4-BE49-F238E27FC236}">
                <a16:creationId xmlns:a16="http://schemas.microsoft.com/office/drawing/2014/main" id="{B04BC7BB-7655-4C38-B06F-7387353C9482}"/>
              </a:ext>
            </a:extLst>
          </p:cNvPr>
          <p:cNvSpPr/>
          <p:nvPr/>
        </p:nvSpPr>
        <p:spPr>
          <a:xfrm>
            <a:off x="-67367" y="378662"/>
            <a:ext cx="2637182" cy="255766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BA3D20-52E6-4CBE-B83A-B4CAE2C67C3D}"/>
              </a:ext>
            </a:extLst>
          </p:cNvPr>
          <p:cNvPicPr>
            <a:picLocks noChangeAspect="1"/>
          </p:cNvPicPr>
          <p:nvPr/>
        </p:nvPicPr>
        <p:blipFill rotWithShape="1">
          <a:blip r:embed="rId4"/>
          <a:srcRect l="9485" t="24693" r="34706" b="21359"/>
          <a:stretch/>
        </p:blipFill>
        <p:spPr>
          <a:xfrm>
            <a:off x="2935171" y="3028123"/>
            <a:ext cx="6321657" cy="3435685"/>
          </a:xfrm>
          <a:prstGeom prst="rect">
            <a:avLst/>
          </a:prstGeom>
        </p:spPr>
      </p:pic>
      <p:sp>
        <p:nvSpPr>
          <p:cNvPr id="8" name="Oval 7">
            <a:extLst>
              <a:ext uri="{FF2B5EF4-FFF2-40B4-BE49-F238E27FC236}">
                <a16:creationId xmlns:a16="http://schemas.microsoft.com/office/drawing/2014/main" id="{3E93F391-1A90-4026-B8CC-132C61AD86BB}"/>
              </a:ext>
            </a:extLst>
          </p:cNvPr>
          <p:cNvSpPr/>
          <p:nvPr/>
        </p:nvSpPr>
        <p:spPr>
          <a:xfrm>
            <a:off x="-84243" y="378661"/>
            <a:ext cx="2637182" cy="25576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B751D214-7057-429C-8A90-836B9EE4DFA2}"/>
              </a:ext>
            </a:extLst>
          </p:cNvPr>
          <p:cNvSpPr/>
          <p:nvPr/>
        </p:nvSpPr>
        <p:spPr>
          <a:xfrm>
            <a:off x="0" y="378659"/>
            <a:ext cx="2536062" cy="22963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Hết giờ</a:t>
            </a:r>
          </a:p>
        </p:txBody>
      </p:sp>
    </p:spTree>
    <p:extLst>
      <p:ext uri="{BB962C8B-B14F-4D97-AF65-F5344CB8AC3E}">
        <p14:creationId xmlns:p14="http://schemas.microsoft.com/office/powerpoint/2010/main" val="40538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80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par>
                          <p:cTn id="15" fill="hold">
                            <p:stCondLst>
                              <p:cond delay="180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80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3" name="Rectangle 2">
            <a:extLst>
              <a:ext uri="{FF2B5EF4-FFF2-40B4-BE49-F238E27FC236}">
                <a16:creationId xmlns:a16="http://schemas.microsoft.com/office/drawing/2014/main" id="{29DAA73B-D659-473F-A98F-1ADD9223881E}"/>
              </a:ext>
            </a:extLst>
          </p:cNvPr>
          <p:cNvSpPr/>
          <p:nvPr/>
        </p:nvSpPr>
        <p:spPr>
          <a:xfrm>
            <a:off x="740229" y="608167"/>
            <a:ext cx="10549812" cy="6251968"/>
          </a:xfrm>
          <a:prstGeom prst="rect">
            <a:avLst/>
          </a:prstGeom>
        </p:spPr>
        <p:txBody>
          <a:bodyPr wrap="square">
            <a:spAutoFit/>
          </a:bodyPr>
          <a:lstStyle/>
          <a:p>
            <a:pPr algn="just">
              <a:lnSpc>
                <a:spcPct val="120000"/>
              </a:lnSpc>
            </a:pPr>
            <a:r>
              <a:rPr lang="en-US" sz="2800">
                <a:latin typeface="Times New Roman" panose="02020603050405020304" pitchFamily="18" charset="0"/>
                <a:cs typeface="Times New Roman" panose="02020603050405020304" pitchFamily="18" charset="0"/>
              </a:rPr>
              <a:t>a. Những tác động đ</a:t>
            </a:r>
            <a:r>
              <a:rPr lang="vi-VN" sz="2800">
                <a:latin typeface="Times New Roman" panose="02020603050405020304" pitchFamily="18" charset="0"/>
                <a:cs typeface="Times New Roman" panose="02020603050405020304" pitchFamily="18" charset="0"/>
              </a:rPr>
              <a:t>ối với con người</a:t>
            </a:r>
            <a:r>
              <a:rPr lang="en-US" sz="2800">
                <a:latin typeface="Times New Roman" panose="02020603050405020304" pitchFamily="18" charset="0"/>
                <a:cs typeface="Times New Roman" panose="02020603050405020304" pitchFamily="18" charset="0"/>
              </a:rPr>
              <a:t>:</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ông nghệ kĩ thuật số tác động tiêu cực đến sức khoẻ thể chất và tinh thần như: gây nghiện Internet, ít giao tiếp, mất ngủ,</a:t>
            </a:r>
            <a:r>
              <a:rPr lang="en-US" sz="2800">
                <a:latin typeface="Times New Roman" panose="02020603050405020304" pitchFamily="18" charset="0"/>
                <a:cs typeface="Times New Roman" panose="02020603050405020304" pitchFamily="18" charset="0"/>
              </a:rPr>
              <a:t> giảm thị lực,…</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ác động tiêu cực đến quyền riêng tư như: thông tin cá nhân có thể bị rò rỉ và sử dụng bất hợp pháp vì dữ liệu số bị đánh cắp dễ dàng hơn, quy mô lớn hơn</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Bị lệ thuộc vào công nghệ số, học thụ động, giảm sáng tạo,…</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Lãng phí thời gian, xao nhãng học lập,…</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Bạo lực ngôn ngữ (chửi rủa, chê bai, sỉ nhục),…</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Nảy sinh tình cảm nam nữ dẫn đến hậu quả nghiêm trọng,..</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So sánh bản thân với “cuộc sống ảo” của ng</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ời khác, gây trầm cảm,…</a:t>
            </a:r>
          </a:p>
          <a:p>
            <a:pPr marL="285750" indent="-285750" algn="just">
              <a:lnSpc>
                <a:spcPct val="120000"/>
              </a:lnSpc>
              <a:buFontTx/>
              <a:buChar char="-"/>
            </a:pPr>
            <a:r>
              <a:rPr lang="en-US" sz="28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8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sp>
        <p:nvSpPr>
          <p:cNvPr id="3" name="Rectangle 2">
            <a:extLst>
              <a:ext uri="{FF2B5EF4-FFF2-40B4-BE49-F238E27FC236}">
                <a16:creationId xmlns:a16="http://schemas.microsoft.com/office/drawing/2014/main" id="{29DAA73B-D659-473F-A98F-1ADD9223881E}"/>
              </a:ext>
            </a:extLst>
          </p:cNvPr>
          <p:cNvSpPr/>
          <p:nvPr/>
        </p:nvSpPr>
        <p:spPr>
          <a:xfrm>
            <a:off x="808383" y="608167"/>
            <a:ext cx="10363200" cy="4517647"/>
          </a:xfrm>
          <a:prstGeom prst="rect">
            <a:avLst/>
          </a:prstGeom>
        </p:spPr>
        <p:txBody>
          <a:bodyPr wrap="square">
            <a:spAutoFit/>
          </a:bodyPr>
          <a:lstStyle/>
          <a:p>
            <a:pPr algn="just">
              <a:lnSpc>
                <a:spcPct val="130000"/>
              </a:lnSpc>
            </a:pPr>
            <a:r>
              <a:rPr lang="en-US" sz="2800">
                <a:latin typeface="Times New Roman" panose="02020603050405020304" pitchFamily="18" charset="0"/>
                <a:cs typeface="Times New Roman" panose="02020603050405020304" pitchFamily="18" charset="0"/>
              </a:rPr>
              <a:t>b. Những tác động đ</a:t>
            </a:r>
            <a:r>
              <a:rPr lang="vi-VN" sz="2800">
                <a:latin typeface="Times New Roman" panose="02020603050405020304" pitchFamily="18" charset="0"/>
                <a:cs typeface="Times New Roman" panose="02020603050405020304" pitchFamily="18" charset="0"/>
              </a:rPr>
              <a:t>ối với </a:t>
            </a:r>
            <a:r>
              <a:rPr lang="en-US" sz="2800">
                <a:latin typeface="Times New Roman" panose="02020603050405020304" pitchFamily="18" charset="0"/>
                <a:cs typeface="Times New Roman" panose="02020603050405020304" pitchFamily="18" charset="0"/>
              </a:rPr>
              <a:t>xã hội:</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Tệ nạn lừa đảo, gian lận trong thi cử, tổ chức đánh bạc trực tuyến,…</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Nguy cơ thất nghiệp gia tăng,…</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Vi phạm bản quyền số, văn hoá, đạo đức, pháp luật,…</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Người dân yếu thế như: người già, người tàn tật, người dân ở những vùng khó khăn ngày càng tụt hậu,…</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Tạo ra rác thải điện tử nguy hại đến môi trường.</a:t>
            </a:r>
          </a:p>
          <a:p>
            <a:pPr marL="285750" indent="-285750" algn="just">
              <a:lnSpc>
                <a:spcPct val="130000"/>
              </a:lnSpc>
              <a:buFontTx/>
              <a:buChar char="-"/>
            </a:pPr>
            <a:r>
              <a:rPr lang="en-US" sz="2800">
                <a:latin typeface="Times New Roman" panose="02020603050405020304" pitchFamily="18" charset="0"/>
                <a:cs typeface="Times New Roman" panose="02020603050405020304" pitchFamily="18" charset="0"/>
              </a:rPr>
              <a:t>…</a:t>
            </a:r>
          </a:p>
        </p:txBody>
      </p:sp>
      <p:sp>
        <p:nvSpPr>
          <p:cNvPr id="4" name="Rectangle 3">
            <a:hlinkClick r:id="rId2" action="ppaction://hlinksldjump"/>
            <a:extLst>
              <a:ext uri="{FF2B5EF4-FFF2-40B4-BE49-F238E27FC236}">
                <a16:creationId xmlns:a16="http://schemas.microsoft.com/office/drawing/2014/main" id="{C9909D8C-BD5C-4AAC-A7C1-4D3D84B514FA}"/>
              </a:ext>
            </a:extLst>
          </p:cNvPr>
          <p:cNvSpPr/>
          <p:nvPr/>
        </p:nvSpPr>
        <p:spPr>
          <a:xfrm>
            <a:off x="9533965" y="5957047"/>
            <a:ext cx="1777712" cy="484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VỀ TRANG CHỌN</a:t>
            </a:r>
          </a:p>
        </p:txBody>
      </p:sp>
    </p:spTree>
    <p:extLst>
      <p:ext uri="{BB962C8B-B14F-4D97-AF65-F5344CB8AC3E}">
        <p14:creationId xmlns:p14="http://schemas.microsoft.com/office/powerpoint/2010/main" val="17870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D1D5ED-8B85-B316-F8E0-CA55CC47BAFC}"/>
              </a:ext>
            </a:extLst>
          </p:cNvPr>
          <p:cNvGrpSpPr/>
          <p:nvPr/>
        </p:nvGrpSpPr>
        <p:grpSpPr>
          <a:xfrm>
            <a:off x="822055" y="455141"/>
            <a:ext cx="10304931" cy="2219838"/>
            <a:chOff x="1190602" y="4470024"/>
            <a:chExt cx="9921715" cy="1943802"/>
          </a:xfrm>
        </p:grpSpPr>
        <p:sp>
          <p:nvSpPr>
            <p:cNvPr id="9" name="Rectangle: Rounded Corners 8">
              <a:extLst>
                <a:ext uri="{FF2B5EF4-FFF2-40B4-BE49-F238E27FC236}">
                  <a16:creationId xmlns:a16="http://schemas.microsoft.com/office/drawing/2014/main" id="{955C7DFE-50FA-433A-16C4-77A6FABBD6F2}"/>
                </a:ext>
              </a:extLst>
            </p:cNvPr>
            <p:cNvSpPr/>
            <p:nvPr/>
          </p:nvSpPr>
          <p:spPr>
            <a:xfrm>
              <a:off x="1190602" y="4542476"/>
              <a:ext cx="9900932" cy="183553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8446D6-CC5F-F5C4-46A0-AD6D97CC163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AE867D-8A11-0600-BADF-295217A7D0CD}"/>
                </a:ext>
              </a:extLst>
            </p:cNvPr>
            <p:cNvSpPr/>
            <p:nvPr/>
          </p:nvSpPr>
          <p:spPr>
            <a:xfrm>
              <a:off x="1503867" y="4470024"/>
              <a:ext cx="9598058" cy="1943802"/>
            </a:xfrm>
            <a:prstGeom prst="rect">
              <a:avLst/>
            </a:prstGeom>
          </p:spPr>
          <p:txBody>
            <a:bodyPr wrap="square">
              <a:spAutoFit/>
            </a:bodyPr>
            <a:lstStyle/>
            <a:p>
              <a:pPr algn="just">
                <a:lnSpc>
                  <a:spcPct val="150000"/>
                </a:lnSpc>
              </a:pPr>
              <a:r>
                <a:rPr lang="en-US" sz="3200">
                  <a:solidFill>
                    <a:srgbClr val="002060"/>
                  </a:solidFill>
                  <a:effectLst/>
                  <a:latin typeface="Times New Roman" panose="02020603050405020304" pitchFamily="18" charset="0"/>
                  <a:cs typeface="Times New Roman" panose="02020603050405020304" pitchFamily="18" charset="0"/>
                </a:rPr>
                <a:t>Qua tiết học ngày hôm nay, em thấy công nghệ kĩ thuật số có nh</a:t>
              </a:r>
              <a:r>
                <a:rPr lang="en-US" sz="3200">
                  <a:solidFill>
                    <a:srgbClr val="002060"/>
                  </a:solidFill>
                  <a:latin typeface="Times New Roman" panose="02020603050405020304" pitchFamily="18" charset="0"/>
                  <a:cs typeface="Times New Roman" panose="02020603050405020304" pitchFamily="18" charset="0"/>
                </a:rPr>
                <a:t>ững tác động nh</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 thế nào lên đời sống con ng</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ời và xã hội?</a:t>
              </a:r>
              <a:endParaRPr lang="vi-VN" sz="3200">
                <a:solidFill>
                  <a:srgbClr val="002060"/>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4F81686C-814A-4877-B19F-9BBAAF074B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1851" y="793153"/>
            <a:ext cx="861175" cy="752210"/>
          </a:xfrm>
          <a:prstGeom prst="rect">
            <a:avLst/>
          </a:prstGeom>
        </p:spPr>
      </p:pic>
    </p:spTree>
    <p:extLst>
      <p:ext uri="{BB962C8B-B14F-4D97-AF65-F5344CB8AC3E}">
        <p14:creationId xmlns:p14="http://schemas.microsoft.com/office/powerpoint/2010/main" val="313513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140">
            <a:extLst>
              <a:ext uri="{FF2B5EF4-FFF2-40B4-BE49-F238E27FC236}">
                <a16:creationId xmlns:a16="http://schemas.microsoft.com/office/drawing/2014/main" id="{09324A6B-1E1B-4299-9BDC-69C538794E66}"/>
              </a:ext>
            </a:extLst>
          </p:cNvPr>
          <p:cNvGrpSpPr/>
          <p:nvPr/>
        </p:nvGrpSpPr>
        <p:grpSpPr>
          <a:xfrm>
            <a:off x="753414" y="407777"/>
            <a:ext cx="9793201" cy="6196136"/>
            <a:chOff x="753414" y="0"/>
            <a:chExt cx="9793201" cy="6196136"/>
          </a:xfrm>
        </p:grpSpPr>
        <p:pic>
          <p:nvPicPr>
            <p:cNvPr id="3" name="Image">
              <a:extLst>
                <a:ext uri="{FF2B5EF4-FFF2-40B4-BE49-F238E27FC236}">
                  <a16:creationId xmlns:a16="http://schemas.microsoft.com/office/drawing/2014/main" id="{50F3E85A-0C91-4686-BAEE-82DF0CF1B462}"/>
                </a:ext>
              </a:extLst>
            </p:cNvPr>
            <p:cNvPicPr>
              <a:picLocks noChangeAspect="1"/>
            </p:cNvPicPr>
            <p:nvPr/>
          </p:nvPicPr>
          <p:blipFill>
            <a:blip r:embed="rId2"/>
            <a:stretch>
              <a:fillRect/>
            </a:stretch>
          </p:blipFill>
          <p:spPr>
            <a:xfrm>
              <a:off x="753414" y="1591843"/>
              <a:ext cx="1862000" cy="1238800"/>
            </a:xfrm>
            <a:prstGeom prst="rect">
              <a:avLst/>
            </a:prstGeom>
          </p:spPr>
        </p:pic>
        <p:sp>
          <p:nvSpPr>
            <p:cNvPr id="4" name="MMConnector">
              <a:extLst>
                <a:ext uri="{FF2B5EF4-FFF2-40B4-BE49-F238E27FC236}">
                  <a16:creationId xmlns:a16="http://schemas.microsoft.com/office/drawing/2014/main" id="{C8870E67-F47F-44D1-80CB-3F7146EBF739}"/>
                </a:ext>
              </a:extLst>
            </p:cNvPr>
            <p:cNvSpPr/>
            <p:nvPr/>
          </p:nvSpPr>
          <p:spPr>
            <a:xfrm>
              <a:off x="2392440" y="2864334"/>
              <a:ext cx="819680" cy="748125"/>
            </a:xfrm>
            <a:custGeom>
              <a:avLst/>
              <a:gdLst/>
              <a:ahLst/>
              <a:cxnLst/>
              <a:rect l="0" t="0" r="0" b="0"/>
              <a:pathLst>
                <a:path w="819680" h="748125">
                  <a:moveTo>
                    <a:pt x="-125457" y="210438"/>
                  </a:moveTo>
                  <a:cubicBezTo>
                    <a:pt x="-106754" y="158533"/>
                    <a:pt x="-79309" y="110584"/>
                    <a:pt x="-50299" y="65233"/>
                  </a:cubicBezTo>
                  <a:cubicBezTo>
                    <a:pt x="-21289" y="19883"/>
                    <a:pt x="9286" y="-22868"/>
                    <a:pt x="46408" y="-65352"/>
                  </a:cubicBezTo>
                  <a:cubicBezTo>
                    <a:pt x="83530" y="-107837"/>
                    <a:pt x="127199" y="-150055"/>
                    <a:pt x="161247" y="-179867"/>
                  </a:cubicBezTo>
                  <a:cubicBezTo>
                    <a:pt x="195295" y="-209679"/>
                    <a:pt x="219723" y="-227084"/>
                    <a:pt x="247253" y="-245381"/>
                  </a:cubicBezTo>
                  <a:cubicBezTo>
                    <a:pt x="274783" y="-263677"/>
                    <a:pt x="305416" y="-282865"/>
                    <a:pt x="340361" y="-300267"/>
                  </a:cubicBezTo>
                  <a:cubicBezTo>
                    <a:pt x="375307" y="-317668"/>
                    <a:pt x="414565" y="-333282"/>
                    <a:pt x="439782" y="-342493"/>
                  </a:cubicBezTo>
                  <a:cubicBezTo>
                    <a:pt x="464999" y="-351703"/>
                    <a:pt x="476176" y="-354508"/>
                    <a:pt x="491444" y="-358215"/>
                  </a:cubicBezTo>
                  <a:cubicBezTo>
                    <a:pt x="506713" y="-361922"/>
                    <a:pt x="526074" y="-366531"/>
                    <a:pt x="544094" y="-370047"/>
                  </a:cubicBezTo>
                  <a:cubicBezTo>
                    <a:pt x="562113" y="-373563"/>
                    <a:pt x="578791" y="-375987"/>
                    <a:pt x="597442" y="-377825"/>
                  </a:cubicBezTo>
                  <a:cubicBezTo>
                    <a:pt x="616092" y="-379664"/>
                    <a:pt x="636715" y="-380917"/>
                    <a:pt x="651170" y="-381459"/>
                  </a:cubicBezTo>
                  <a:cubicBezTo>
                    <a:pt x="665625" y="-382001"/>
                    <a:pt x="673912" y="-381832"/>
                    <a:pt x="682199" y="-381662"/>
                  </a:cubicBezTo>
                  <a:cubicBezTo>
                    <a:pt x="687670" y="-381551"/>
                    <a:pt x="691319" y="-378242"/>
                    <a:pt x="691319" y="-374062"/>
                  </a:cubicBezTo>
                  <a:cubicBezTo>
                    <a:pt x="691319" y="-369882"/>
                    <a:pt x="687671" y="-366524"/>
                    <a:pt x="682199" y="-366462"/>
                  </a:cubicBezTo>
                  <a:cubicBezTo>
                    <a:pt x="674090" y="-366371"/>
                    <a:pt x="665981" y="-366280"/>
                    <a:pt x="651889" y="-365304"/>
                  </a:cubicBezTo>
                  <a:cubicBezTo>
                    <a:pt x="637797" y="-364329"/>
                    <a:pt x="617723" y="-362470"/>
                    <a:pt x="599612" y="-360104"/>
                  </a:cubicBezTo>
                  <a:cubicBezTo>
                    <a:pt x="581500" y="-357738"/>
                    <a:pt x="565352" y="-354865"/>
                    <a:pt x="547951" y="-350894"/>
                  </a:cubicBezTo>
                  <a:cubicBezTo>
                    <a:pt x="530550" y="-346924"/>
                    <a:pt x="511896" y="-341856"/>
                    <a:pt x="497190" y="-337788"/>
                  </a:cubicBezTo>
                  <a:cubicBezTo>
                    <a:pt x="482484" y="-333720"/>
                    <a:pt x="471727" y="-330653"/>
                    <a:pt x="447579" y="-320957"/>
                  </a:cubicBezTo>
                  <a:cubicBezTo>
                    <a:pt x="423432" y="-311262"/>
                    <a:pt x="385893" y="-294937"/>
                    <a:pt x="352606" y="-277025"/>
                  </a:cubicBezTo>
                  <a:cubicBezTo>
                    <a:pt x="319318" y="-259113"/>
                    <a:pt x="290281" y="-239613"/>
                    <a:pt x="264215" y="-221079"/>
                  </a:cubicBezTo>
                  <a:cubicBezTo>
                    <a:pt x="238150" y="-202545"/>
                    <a:pt x="215056" y="-184978"/>
                    <a:pt x="183055" y="-155097"/>
                  </a:cubicBezTo>
                  <a:cubicBezTo>
                    <a:pt x="151053" y="-125215"/>
                    <a:pt x="110142" y="-83020"/>
                    <a:pt x="75613" y="-40959"/>
                  </a:cubicBezTo>
                  <a:cubicBezTo>
                    <a:pt x="41083" y="1102"/>
                    <a:pt x="12933" y="43029"/>
                    <a:pt x="-13483" y="87644"/>
                  </a:cubicBezTo>
                  <a:cubicBezTo>
                    <a:pt x="-39899" y="132259"/>
                    <a:pt x="-64581" y="179562"/>
                    <a:pt x="-80525" y="227747"/>
                  </a:cubicBezTo>
                  <a:cubicBezTo>
                    <a:pt x="-96469" y="275931"/>
                    <a:pt x="-103675" y="324997"/>
                    <a:pt x="-110881" y="374063"/>
                  </a:cubicBezTo>
                  <a:cubicBezTo>
                    <a:pt x="-113664" y="393011"/>
                    <a:pt x="-122851" y="405983"/>
                    <a:pt x="-137481" y="405983"/>
                  </a:cubicBezTo>
                  <a:cubicBezTo>
                    <a:pt x="-152111" y="405983"/>
                    <a:pt x="-167444" y="392917"/>
                    <a:pt x="-164081" y="374063"/>
                  </a:cubicBezTo>
                  <a:cubicBezTo>
                    <a:pt x="-154121" y="318203"/>
                    <a:pt x="-144160" y="262343"/>
                    <a:pt x="-125457" y="210438"/>
                  </a:cubicBezTo>
                  <a:close/>
                </a:path>
              </a:pathLst>
            </a:custGeom>
            <a:solidFill>
              <a:srgbClr val="00B050"/>
            </a:solidFill>
            <a:ln w="7600" cap="rnd">
              <a:solidFill>
                <a:srgbClr val="00B050"/>
              </a:solidFill>
              <a:round/>
            </a:ln>
          </p:spPr>
        </p:sp>
        <p:sp>
          <p:nvSpPr>
            <p:cNvPr id="5" name="MMConnector">
              <a:extLst>
                <a:ext uri="{FF2B5EF4-FFF2-40B4-BE49-F238E27FC236}">
                  <a16:creationId xmlns:a16="http://schemas.microsoft.com/office/drawing/2014/main" id="{E8CCCDAE-4709-4A52-8E07-E309C5B969DF}"/>
                </a:ext>
              </a:extLst>
            </p:cNvPr>
            <p:cNvSpPr/>
            <p:nvPr/>
          </p:nvSpPr>
          <p:spPr>
            <a:xfrm>
              <a:off x="2392440" y="3587745"/>
              <a:ext cx="819680" cy="748125"/>
            </a:xfrm>
            <a:custGeom>
              <a:avLst/>
              <a:gdLst/>
              <a:ahLst/>
              <a:cxnLst/>
              <a:rect l="0" t="0" r="0" b="0"/>
              <a:pathLst>
                <a:path w="819680" h="748125">
                  <a:moveTo>
                    <a:pt x="-80525" y="-227747"/>
                  </a:moveTo>
                  <a:cubicBezTo>
                    <a:pt x="-64581" y="-179562"/>
                    <a:pt x="-39899" y="-132259"/>
                    <a:pt x="-13483" y="-87644"/>
                  </a:cubicBezTo>
                  <a:cubicBezTo>
                    <a:pt x="12933" y="-43029"/>
                    <a:pt x="41083" y="-1102"/>
                    <a:pt x="75613" y="40959"/>
                  </a:cubicBezTo>
                  <a:cubicBezTo>
                    <a:pt x="110142" y="83020"/>
                    <a:pt x="151053" y="125215"/>
                    <a:pt x="183055" y="155097"/>
                  </a:cubicBezTo>
                  <a:cubicBezTo>
                    <a:pt x="215056" y="184978"/>
                    <a:pt x="238150" y="202545"/>
                    <a:pt x="264215" y="221079"/>
                  </a:cubicBezTo>
                  <a:cubicBezTo>
                    <a:pt x="290281" y="239613"/>
                    <a:pt x="319318" y="259113"/>
                    <a:pt x="352606" y="277025"/>
                  </a:cubicBezTo>
                  <a:cubicBezTo>
                    <a:pt x="385893" y="294937"/>
                    <a:pt x="423432" y="311262"/>
                    <a:pt x="447579" y="320957"/>
                  </a:cubicBezTo>
                  <a:cubicBezTo>
                    <a:pt x="471727" y="330653"/>
                    <a:pt x="482484" y="333720"/>
                    <a:pt x="497190" y="337788"/>
                  </a:cubicBezTo>
                  <a:cubicBezTo>
                    <a:pt x="511896" y="341856"/>
                    <a:pt x="530550" y="346924"/>
                    <a:pt x="547951" y="350894"/>
                  </a:cubicBezTo>
                  <a:cubicBezTo>
                    <a:pt x="565352" y="354865"/>
                    <a:pt x="581500" y="357738"/>
                    <a:pt x="599612" y="360104"/>
                  </a:cubicBezTo>
                  <a:cubicBezTo>
                    <a:pt x="617723" y="362470"/>
                    <a:pt x="637797" y="364329"/>
                    <a:pt x="651889" y="365304"/>
                  </a:cubicBezTo>
                  <a:cubicBezTo>
                    <a:pt x="665981" y="366280"/>
                    <a:pt x="674090" y="366371"/>
                    <a:pt x="682199" y="366463"/>
                  </a:cubicBezTo>
                  <a:cubicBezTo>
                    <a:pt x="687671" y="366524"/>
                    <a:pt x="691319" y="369883"/>
                    <a:pt x="691319" y="374063"/>
                  </a:cubicBezTo>
                  <a:cubicBezTo>
                    <a:pt x="691319" y="378243"/>
                    <a:pt x="687670" y="381551"/>
                    <a:pt x="682199" y="381663"/>
                  </a:cubicBezTo>
                  <a:cubicBezTo>
                    <a:pt x="673912" y="381832"/>
                    <a:pt x="665625" y="382001"/>
                    <a:pt x="651170" y="381459"/>
                  </a:cubicBezTo>
                  <a:cubicBezTo>
                    <a:pt x="636715" y="380917"/>
                    <a:pt x="616092" y="379664"/>
                    <a:pt x="597442" y="377825"/>
                  </a:cubicBezTo>
                  <a:cubicBezTo>
                    <a:pt x="578791" y="375987"/>
                    <a:pt x="562113" y="373563"/>
                    <a:pt x="544094" y="370047"/>
                  </a:cubicBezTo>
                  <a:cubicBezTo>
                    <a:pt x="526074" y="366531"/>
                    <a:pt x="506713" y="361922"/>
                    <a:pt x="491444" y="358215"/>
                  </a:cubicBezTo>
                  <a:cubicBezTo>
                    <a:pt x="476176" y="354508"/>
                    <a:pt x="464999" y="351703"/>
                    <a:pt x="439782" y="342493"/>
                  </a:cubicBezTo>
                  <a:cubicBezTo>
                    <a:pt x="414565" y="333282"/>
                    <a:pt x="375307" y="317668"/>
                    <a:pt x="340361" y="300267"/>
                  </a:cubicBezTo>
                  <a:cubicBezTo>
                    <a:pt x="305416" y="282865"/>
                    <a:pt x="274783" y="263677"/>
                    <a:pt x="247253" y="245381"/>
                  </a:cubicBezTo>
                  <a:cubicBezTo>
                    <a:pt x="219723" y="227084"/>
                    <a:pt x="195295" y="209679"/>
                    <a:pt x="161247" y="179867"/>
                  </a:cubicBezTo>
                  <a:cubicBezTo>
                    <a:pt x="127199" y="150055"/>
                    <a:pt x="83530" y="107837"/>
                    <a:pt x="46408" y="65352"/>
                  </a:cubicBezTo>
                  <a:cubicBezTo>
                    <a:pt x="9286" y="22868"/>
                    <a:pt x="-21289" y="-19883"/>
                    <a:pt x="-50299" y="-65233"/>
                  </a:cubicBezTo>
                  <a:cubicBezTo>
                    <a:pt x="-79309" y="-110584"/>
                    <a:pt x="-106754" y="-158533"/>
                    <a:pt x="-125457" y="-210438"/>
                  </a:cubicBezTo>
                  <a:cubicBezTo>
                    <a:pt x="-144160" y="-262343"/>
                    <a:pt x="-154121" y="-318203"/>
                    <a:pt x="-164081" y="-374062"/>
                  </a:cubicBezTo>
                  <a:cubicBezTo>
                    <a:pt x="-167444" y="-392917"/>
                    <a:pt x="-152111" y="-405982"/>
                    <a:pt x="-137481" y="-405982"/>
                  </a:cubicBezTo>
                  <a:cubicBezTo>
                    <a:pt x="-122851" y="-405982"/>
                    <a:pt x="-113664" y="-393011"/>
                    <a:pt x="-110881" y="-374062"/>
                  </a:cubicBezTo>
                  <a:cubicBezTo>
                    <a:pt x="-103675" y="-324997"/>
                    <a:pt x="-96469" y="-275931"/>
                    <a:pt x="-80525" y="-227747"/>
                  </a:cubicBezTo>
                  <a:close/>
                </a:path>
              </a:pathLst>
            </a:custGeom>
            <a:solidFill>
              <a:srgbClr val="C00000"/>
            </a:solidFill>
            <a:ln w="7600" cap="rnd">
              <a:solidFill>
                <a:srgbClr val="FF0000"/>
              </a:solidFill>
              <a:round/>
            </a:ln>
          </p:spPr>
        </p:sp>
        <p:sp>
          <p:nvSpPr>
            <p:cNvPr id="6" name="MMConnector">
              <a:extLst>
                <a:ext uri="{FF2B5EF4-FFF2-40B4-BE49-F238E27FC236}">
                  <a16:creationId xmlns:a16="http://schemas.microsoft.com/office/drawing/2014/main" id="{CEE0FFFB-E07D-4D66-B571-58B901918345}"/>
                </a:ext>
              </a:extLst>
            </p:cNvPr>
            <p:cNvSpPr/>
            <p:nvPr/>
          </p:nvSpPr>
          <p:spPr>
            <a:xfrm>
              <a:off x="4971979" y="3666832"/>
              <a:ext cx="471960" cy="589950"/>
            </a:xfrm>
            <a:custGeom>
              <a:avLst/>
              <a:gdLst/>
              <a:ahLst/>
              <a:cxnLst/>
              <a:rect l="0" t="0" r="0" b="0"/>
              <a:pathLst>
                <a:path w="471960" h="589950" fill="none">
                  <a:moveTo>
                    <a:pt x="-235980" y="294975"/>
                  </a:moveTo>
                  <a:lnTo>
                    <a:pt x="-152380" y="294975"/>
                  </a:lnTo>
                  <a:cubicBezTo>
                    <a:pt x="68416" y="294975"/>
                    <a:pt x="-33250" y="-294975"/>
                    <a:pt x="235980" y="-294975"/>
                  </a:cubicBezTo>
                </a:path>
              </a:pathLst>
            </a:custGeom>
            <a:noFill/>
            <a:ln w="7600" cap="rnd">
              <a:solidFill>
                <a:srgbClr val="F7B426"/>
              </a:solidFill>
              <a:round/>
            </a:ln>
          </p:spPr>
        </p:sp>
        <p:sp>
          <p:nvSpPr>
            <p:cNvPr id="7" name="MMConnector">
              <a:extLst>
                <a:ext uri="{FF2B5EF4-FFF2-40B4-BE49-F238E27FC236}">
                  <a16:creationId xmlns:a16="http://schemas.microsoft.com/office/drawing/2014/main" id="{AEFE99E9-58BF-4029-9362-F2577669893C}"/>
                </a:ext>
              </a:extLst>
            </p:cNvPr>
            <p:cNvSpPr/>
            <p:nvPr/>
          </p:nvSpPr>
          <p:spPr>
            <a:xfrm>
              <a:off x="4971979" y="4256782"/>
              <a:ext cx="471960" cy="589950"/>
            </a:xfrm>
            <a:custGeom>
              <a:avLst/>
              <a:gdLst/>
              <a:ahLst/>
              <a:cxnLst/>
              <a:rect l="0" t="0" r="0" b="0"/>
              <a:pathLst>
                <a:path w="471960" h="589950" fill="none">
                  <a:moveTo>
                    <a:pt x="-235980" y="-294975"/>
                  </a:moveTo>
                  <a:lnTo>
                    <a:pt x="-152380" y="-294975"/>
                  </a:lnTo>
                  <a:cubicBezTo>
                    <a:pt x="68416" y="-294975"/>
                    <a:pt x="-33250" y="294975"/>
                    <a:pt x="235980" y="294975"/>
                  </a:cubicBezTo>
                </a:path>
              </a:pathLst>
            </a:custGeom>
            <a:noFill/>
            <a:ln w="7600" cap="rnd">
              <a:solidFill>
                <a:srgbClr val="F7B426"/>
              </a:solidFill>
              <a:round/>
            </a:ln>
          </p:spPr>
        </p:sp>
        <p:sp>
          <p:nvSpPr>
            <p:cNvPr id="8" name="MMConnector">
              <a:extLst>
                <a:ext uri="{FF2B5EF4-FFF2-40B4-BE49-F238E27FC236}">
                  <a16:creationId xmlns:a16="http://schemas.microsoft.com/office/drawing/2014/main" id="{1DE2599A-5B94-41A2-B98A-7F8CF2DDEFA7}"/>
                </a:ext>
              </a:extLst>
            </p:cNvPr>
            <p:cNvSpPr/>
            <p:nvPr/>
          </p:nvSpPr>
          <p:spPr>
            <a:xfrm>
              <a:off x="6501288" y="2841828"/>
              <a:ext cx="479180" cy="1022330"/>
            </a:xfrm>
            <a:custGeom>
              <a:avLst/>
              <a:gdLst/>
              <a:ahLst/>
              <a:cxnLst/>
              <a:rect l="0" t="0" r="0" b="0"/>
              <a:pathLst>
                <a:path w="471960" h="393300" fill="none">
                  <a:moveTo>
                    <a:pt x="-235980" y="196650"/>
                  </a:moveTo>
                  <a:lnTo>
                    <a:pt x="-152380" y="196650"/>
                  </a:lnTo>
                  <a:cubicBezTo>
                    <a:pt x="48087" y="196650"/>
                    <a:pt x="14186" y="-196650"/>
                    <a:pt x="235980" y="-196650"/>
                  </a:cubicBezTo>
                </a:path>
              </a:pathLst>
            </a:custGeom>
            <a:noFill/>
            <a:ln w="7600" cap="rnd">
              <a:solidFill>
                <a:srgbClr val="F7B426"/>
              </a:solidFill>
              <a:round/>
            </a:ln>
          </p:spPr>
        </p:sp>
        <p:sp>
          <p:nvSpPr>
            <p:cNvPr id="9" name="MMConnector">
              <a:extLst>
                <a:ext uri="{FF2B5EF4-FFF2-40B4-BE49-F238E27FC236}">
                  <a16:creationId xmlns:a16="http://schemas.microsoft.com/office/drawing/2014/main" id="{B12A2DA4-A06C-487F-9D2A-696229612ECE}"/>
                </a:ext>
              </a:extLst>
            </p:cNvPr>
            <p:cNvSpPr/>
            <p:nvPr/>
          </p:nvSpPr>
          <p:spPr>
            <a:xfrm>
              <a:off x="6459707" y="3093935"/>
              <a:ext cx="437141" cy="515420"/>
            </a:xfrm>
            <a:custGeom>
              <a:avLst/>
              <a:gdLst/>
              <a:ahLst/>
              <a:cxnLst/>
              <a:rect l="0" t="0" r="0" b="0"/>
              <a:pathLst>
                <a:path w="471960" h="131100" fill="none">
                  <a:moveTo>
                    <a:pt x="-235980" y="65550"/>
                  </a:moveTo>
                  <a:lnTo>
                    <a:pt x="-152380" y="65550"/>
                  </a:lnTo>
                  <a:cubicBezTo>
                    <a:pt x="18364" y="65550"/>
                    <a:pt x="83539" y="-65550"/>
                    <a:pt x="235980" y="-65550"/>
                  </a:cubicBezTo>
                </a:path>
              </a:pathLst>
            </a:custGeom>
            <a:noFill/>
            <a:ln w="7600" cap="rnd">
              <a:solidFill>
                <a:srgbClr val="F7B426"/>
              </a:solidFill>
              <a:round/>
            </a:ln>
          </p:spPr>
        </p:sp>
        <p:sp>
          <p:nvSpPr>
            <p:cNvPr id="10" name="MMConnector">
              <a:extLst>
                <a:ext uri="{FF2B5EF4-FFF2-40B4-BE49-F238E27FC236}">
                  <a16:creationId xmlns:a16="http://schemas.microsoft.com/office/drawing/2014/main" id="{2EDBA4C1-F124-4955-8582-D9C3A2496EDE}"/>
                </a:ext>
              </a:extLst>
            </p:cNvPr>
            <p:cNvSpPr/>
            <p:nvPr/>
          </p:nvSpPr>
          <p:spPr>
            <a:xfrm rot="18520037">
              <a:off x="6513400" y="3139133"/>
              <a:ext cx="417424" cy="285781"/>
            </a:xfrm>
            <a:custGeom>
              <a:avLst/>
              <a:gdLst/>
              <a:ahLst/>
              <a:cxnLst/>
              <a:rect l="0" t="0" r="0" b="0"/>
              <a:pathLst>
                <a:path w="471960" h="131100" fill="none">
                  <a:moveTo>
                    <a:pt x="-235980" y="-65550"/>
                  </a:moveTo>
                  <a:lnTo>
                    <a:pt x="-152380" y="-65550"/>
                  </a:lnTo>
                  <a:cubicBezTo>
                    <a:pt x="18364" y="-65550"/>
                    <a:pt x="83539" y="65550"/>
                    <a:pt x="235980" y="65550"/>
                  </a:cubicBezTo>
                </a:path>
              </a:pathLst>
            </a:custGeom>
            <a:noFill/>
            <a:ln w="7600" cap="rnd">
              <a:solidFill>
                <a:srgbClr val="F7B426"/>
              </a:solidFill>
              <a:round/>
            </a:ln>
          </p:spPr>
        </p:sp>
        <p:sp>
          <p:nvSpPr>
            <p:cNvPr id="11" name="MMConnector">
              <a:extLst>
                <a:ext uri="{FF2B5EF4-FFF2-40B4-BE49-F238E27FC236}">
                  <a16:creationId xmlns:a16="http://schemas.microsoft.com/office/drawing/2014/main" id="{0ADB9DF3-71A9-4B85-8526-E8CE58F25618}"/>
                </a:ext>
              </a:extLst>
            </p:cNvPr>
            <p:cNvSpPr/>
            <p:nvPr/>
          </p:nvSpPr>
          <p:spPr>
            <a:xfrm>
              <a:off x="6410325" y="3486150"/>
              <a:ext cx="599348" cy="351565"/>
            </a:xfrm>
            <a:custGeom>
              <a:avLst/>
              <a:gdLst/>
              <a:ahLst/>
              <a:cxnLst/>
              <a:rect l="0" t="0" r="0" b="0"/>
              <a:pathLst>
                <a:path w="471960" h="393300" fill="none">
                  <a:moveTo>
                    <a:pt x="-235980" y="-196650"/>
                  </a:moveTo>
                  <a:lnTo>
                    <a:pt x="-152380" y="-196650"/>
                  </a:lnTo>
                  <a:cubicBezTo>
                    <a:pt x="48087" y="-196650"/>
                    <a:pt x="14186" y="196650"/>
                    <a:pt x="235980" y="196650"/>
                  </a:cubicBezTo>
                </a:path>
              </a:pathLst>
            </a:custGeom>
            <a:noFill/>
            <a:ln w="7600" cap="rnd">
              <a:solidFill>
                <a:srgbClr val="F7B426"/>
              </a:solidFill>
              <a:round/>
            </a:ln>
          </p:spPr>
        </p:sp>
        <p:sp>
          <p:nvSpPr>
            <p:cNvPr id="12" name="MMConnector">
              <a:extLst>
                <a:ext uri="{FF2B5EF4-FFF2-40B4-BE49-F238E27FC236}">
                  <a16:creationId xmlns:a16="http://schemas.microsoft.com/office/drawing/2014/main" id="{EB330874-430F-42BB-964A-060D55D7BC9C}"/>
                </a:ext>
              </a:extLst>
            </p:cNvPr>
            <p:cNvSpPr/>
            <p:nvPr/>
          </p:nvSpPr>
          <p:spPr>
            <a:xfrm>
              <a:off x="6317939" y="4289557"/>
              <a:ext cx="471960" cy="524400"/>
            </a:xfrm>
            <a:custGeom>
              <a:avLst/>
              <a:gdLst/>
              <a:ahLst/>
              <a:cxnLst/>
              <a:rect l="0" t="0" r="0" b="0"/>
              <a:pathLst>
                <a:path w="471960" h="524400" fill="none">
                  <a:moveTo>
                    <a:pt x="-235980" y="262200"/>
                  </a:moveTo>
                  <a:lnTo>
                    <a:pt x="-152380" y="262200"/>
                  </a:lnTo>
                  <a:cubicBezTo>
                    <a:pt x="61889" y="262200"/>
                    <a:pt x="-18019" y="-262200"/>
                    <a:pt x="235980" y="-262200"/>
                  </a:cubicBezTo>
                </a:path>
              </a:pathLst>
            </a:custGeom>
            <a:noFill/>
            <a:ln w="7600" cap="rnd">
              <a:solidFill>
                <a:srgbClr val="F7B426"/>
              </a:solidFill>
              <a:round/>
            </a:ln>
          </p:spPr>
        </p:sp>
        <p:sp>
          <p:nvSpPr>
            <p:cNvPr id="13" name="MMConnector">
              <a:extLst>
                <a:ext uri="{FF2B5EF4-FFF2-40B4-BE49-F238E27FC236}">
                  <a16:creationId xmlns:a16="http://schemas.microsoft.com/office/drawing/2014/main" id="{EBC0C973-2739-49C2-88CD-E22588A3ABB1}"/>
                </a:ext>
              </a:extLst>
            </p:cNvPr>
            <p:cNvSpPr/>
            <p:nvPr/>
          </p:nvSpPr>
          <p:spPr>
            <a:xfrm>
              <a:off x="6317939" y="4420657"/>
              <a:ext cx="471960" cy="262200"/>
            </a:xfrm>
            <a:custGeom>
              <a:avLst/>
              <a:gdLst/>
              <a:ahLst/>
              <a:cxnLst/>
              <a:rect l="0" t="0" r="0" b="0"/>
              <a:pathLst>
                <a:path w="471960" h="262200" fill="none">
                  <a:moveTo>
                    <a:pt x="-235980" y="131100"/>
                  </a:moveTo>
                  <a:lnTo>
                    <a:pt x="-152380" y="131100"/>
                  </a:lnTo>
                  <a:cubicBezTo>
                    <a:pt x="33493" y="131100"/>
                    <a:pt x="48238" y="-131100"/>
                    <a:pt x="235980" y="-131100"/>
                  </a:cubicBezTo>
                </a:path>
              </a:pathLst>
            </a:custGeom>
            <a:noFill/>
            <a:ln w="7600" cap="rnd">
              <a:solidFill>
                <a:srgbClr val="F7B426"/>
              </a:solidFill>
              <a:round/>
            </a:ln>
          </p:spPr>
        </p:sp>
        <p:sp>
          <p:nvSpPr>
            <p:cNvPr id="14" name="MMConnector">
              <a:extLst>
                <a:ext uri="{FF2B5EF4-FFF2-40B4-BE49-F238E27FC236}">
                  <a16:creationId xmlns:a16="http://schemas.microsoft.com/office/drawing/2014/main" id="{4C939119-4615-4777-A6B1-1EC06A072815}"/>
                </a:ext>
              </a:extLst>
            </p:cNvPr>
            <p:cNvSpPr/>
            <p:nvPr/>
          </p:nvSpPr>
          <p:spPr>
            <a:xfrm>
              <a:off x="6317939" y="4551757"/>
              <a:ext cx="471960" cy="7600"/>
            </a:xfrm>
            <a:custGeom>
              <a:avLst/>
              <a:gdLst/>
              <a:ahLst/>
              <a:cxnLst/>
              <a:rect l="0" t="0" r="0" b="0"/>
              <a:pathLst>
                <a:path w="471960" h="7600" fill="none">
                  <a:moveTo>
                    <a:pt x="-235980" y="0"/>
                  </a:moveTo>
                  <a:lnTo>
                    <a:pt x="-152380" y="0"/>
                  </a:lnTo>
                  <a:cubicBezTo>
                    <a:pt x="2964" y="0"/>
                    <a:pt x="119472" y="0"/>
                    <a:pt x="235980" y="0"/>
                  </a:cubicBezTo>
                </a:path>
              </a:pathLst>
            </a:custGeom>
            <a:noFill/>
            <a:ln w="7600" cap="rnd">
              <a:solidFill>
                <a:srgbClr val="F7B426"/>
              </a:solidFill>
              <a:round/>
            </a:ln>
          </p:spPr>
        </p:sp>
        <p:sp>
          <p:nvSpPr>
            <p:cNvPr id="15" name="MMConnector">
              <a:extLst>
                <a:ext uri="{FF2B5EF4-FFF2-40B4-BE49-F238E27FC236}">
                  <a16:creationId xmlns:a16="http://schemas.microsoft.com/office/drawing/2014/main" id="{B333CFF0-54D4-4864-B602-562528AF91F3}"/>
                </a:ext>
              </a:extLst>
            </p:cNvPr>
            <p:cNvSpPr/>
            <p:nvPr/>
          </p:nvSpPr>
          <p:spPr>
            <a:xfrm>
              <a:off x="6317939" y="4682857"/>
              <a:ext cx="471960" cy="262200"/>
            </a:xfrm>
            <a:custGeom>
              <a:avLst/>
              <a:gdLst/>
              <a:ahLst/>
              <a:cxnLst/>
              <a:rect l="0" t="0" r="0" b="0"/>
              <a:pathLst>
                <a:path w="471960" h="262200" fill="none">
                  <a:moveTo>
                    <a:pt x="-235980" y="-131100"/>
                  </a:moveTo>
                  <a:lnTo>
                    <a:pt x="-152380" y="-131100"/>
                  </a:lnTo>
                  <a:cubicBezTo>
                    <a:pt x="33493" y="-131100"/>
                    <a:pt x="48238" y="131100"/>
                    <a:pt x="235980" y="131100"/>
                  </a:cubicBezTo>
                </a:path>
              </a:pathLst>
            </a:custGeom>
            <a:noFill/>
            <a:ln w="7600" cap="rnd">
              <a:solidFill>
                <a:srgbClr val="F7B426"/>
              </a:solidFill>
              <a:round/>
            </a:ln>
          </p:spPr>
        </p:sp>
        <p:sp>
          <p:nvSpPr>
            <p:cNvPr id="16" name="MMConnector">
              <a:extLst>
                <a:ext uri="{FF2B5EF4-FFF2-40B4-BE49-F238E27FC236}">
                  <a16:creationId xmlns:a16="http://schemas.microsoft.com/office/drawing/2014/main" id="{55F0D69A-7268-4553-9DC5-D7D0DC448442}"/>
                </a:ext>
              </a:extLst>
            </p:cNvPr>
            <p:cNvSpPr/>
            <p:nvPr/>
          </p:nvSpPr>
          <p:spPr>
            <a:xfrm>
              <a:off x="6317939" y="4813957"/>
              <a:ext cx="471960" cy="524400"/>
            </a:xfrm>
            <a:custGeom>
              <a:avLst/>
              <a:gdLst/>
              <a:ahLst/>
              <a:cxnLst/>
              <a:rect l="0" t="0" r="0" b="0"/>
              <a:pathLst>
                <a:path w="471960" h="524400" fill="none">
                  <a:moveTo>
                    <a:pt x="-235980" y="-262200"/>
                  </a:moveTo>
                  <a:lnTo>
                    <a:pt x="-152380" y="-262200"/>
                  </a:lnTo>
                  <a:cubicBezTo>
                    <a:pt x="61889" y="-262200"/>
                    <a:pt x="-18019" y="262200"/>
                    <a:pt x="235980" y="262200"/>
                  </a:cubicBezTo>
                </a:path>
              </a:pathLst>
            </a:custGeom>
            <a:noFill/>
            <a:ln w="7600" cap="rnd">
              <a:solidFill>
                <a:srgbClr val="F7B426"/>
              </a:solidFill>
              <a:round/>
            </a:ln>
          </p:spPr>
        </p:sp>
        <p:sp>
          <p:nvSpPr>
            <p:cNvPr id="17" name="MainIdea">
              <a:extLst>
                <a:ext uri="{FF2B5EF4-FFF2-40B4-BE49-F238E27FC236}">
                  <a16:creationId xmlns:a16="http://schemas.microsoft.com/office/drawing/2014/main" id="{6B7805E9-E4F5-459E-AC42-8D5C53C9DBF1}"/>
                </a:ext>
              </a:extLst>
            </p:cNvPr>
            <p:cNvSpPr/>
            <p:nvPr/>
          </p:nvSpPr>
          <p:spPr>
            <a:xfrm>
              <a:off x="824644" y="2894482"/>
              <a:ext cx="1771195" cy="638400"/>
            </a:xfrm>
            <a:custGeom>
              <a:avLst/>
              <a:gdLst>
                <a:gd name="rtl" fmla="*/ 246450 w 1771195"/>
                <a:gd name="rtt" fmla="*/ 117800 h 638400"/>
                <a:gd name="rtr" fmla="*/ 1529306 w 1771195"/>
                <a:gd name="rtb" fmla="*/ 528200 h 638400"/>
              </a:gdLst>
              <a:ahLst/>
              <a:cxnLst/>
              <a:rect l="rtl" t="rtt" r="rtr" b="rtb"/>
              <a:pathLst>
                <a:path w="1771195" h="638400">
                  <a:moveTo>
                    <a:pt x="319200" y="0"/>
                  </a:moveTo>
                  <a:lnTo>
                    <a:pt x="1451995" y="0"/>
                  </a:lnTo>
                  <a:cubicBezTo>
                    <a:pt x="1628290" y="0"/>
                    <a:pt x="1771195" y="142906"/>
                    <a:pt x="1771195" y="319200"/>
                  </a:cubicBezTo>
                  <a:cubicBezTo>
                    <a:pt x="1771195" y="495494"/>
                    <a:pt x="1628290" y="638400"/>
                    <a:pt x="1451995" y="638400"/>
                  </a:cubicBezTo>
                  <a:lnTo>
                    <a:pt x="319200" y="638400"/>
                  </a:lnTo>
                  <a:cubicBezTo>
                    <a:pt x="142906" y="638400"/>
                    <a:pt x="0" y="495494"/>
                    <a:pt x="0" y="319200"/>
                  </a:cubicBezTo>
                  <a:cubicBezTo>
                    <a:pt x="0" y="142906"/>
                    <a:pt x="142906" y="0"/>
                    <a:pt x="319200" y="0"/>
                  </a:cubicBezTo>
                  <a:close/>
                </a:path>
              </a:pathLst>
            </a:custGeom>
            <a:solidFill>
              <a:srgbClr val="ACD5B2"/>
            </a:solidFill>
            <a:ln w="7600" cap="rnd">
              <a:solidFill>
                <a:srgbClr val="F7B426"/>
              </a:solidFill>
              <a:round/>
            </a:ln>
          </p:spPr>
          <p:txBody>
            <a:bodyPr wrap="square" lIns="0" tIns="0" rIns="0" bIns="11000" rtlCol="0" anchor="ctr"/>
            <a:lstStyle/>
            <a:p>
              <a:pPr algn="ctr">
                <a:lnSpc>
                  <a:spcPct val="100000"/>
                </a:lnSpc>
              </a:pPr>
              <a:r>
                <a:rPr sz="1386" b="1">
                  <a:solidFill>
                    <a:srgbClr val="454545"/>
                  </a:solidFill>
                  <a:latin typeface="Times New Roman"/>
                </a:rPr>
                <a:t>CÔNG NGHỆ KĨ THUẬT SỐ</a:t>
              </a:r>
            </a:p>
          </p:txBody>
        </p:sp>
        <p:sp>
          <p:nvSpPr>
            <p:cNvPr id="18" name="MainTopic">
              <a:extLst>
                <a:ext uri="{FF2B5EF4-FFF2-40B4-BE49-F238E27FC236}">
                  <a16:creationId xmlns:a16="http://schemas.microsoft.com/office/drawing/2014/main" id="{307DF6AF-44D7-464F-8533-DDF4A988F7F8}"/>
                </a:ext>
              </a:extLst>
            </p:cNvPr>
            <p:cNvSpPr/>
            <p:nvPr/>
          </p:nvSpPr>
          <p:spPr>
            <a:xfrm>
              <a:off x="3074639" y="2309757"/>
              <a:ext cx="1897340" cy="440064"/>
            </a:xfrm>
            <a:custGeom>
              <a:avLst/>
              <a:gdLst>
                <a:gd name="rtl" fmla="*/ 139080 w 1580800"/>
                <a:gd name="rtt" fmla="*/ 70680 h 311600"/>
                <a:gd name="rtr" fmla="*/ 1446280 w 1580800"/>
                <a:gd name="rtb" fmla="*/ 245480 h 311600"/>
              </a:gdLst>
              <a:ahLst/>
              <a:cxnLst/>
              <a:rect l="rtl" t="rtt" r="rtr" b="rtb"/>
              <a:pathLst>
                <a:path w="1580800" h="311600">
                  <a:moveTo>
                    <a:pt x="30400" y="0"/>
                  </a:moveTo>
                  <a:lnTo>
                    <a:pt x="1550400" y="0"/>
                  </a:lnTo>
                  <a:cubicBezTo>
                    <a:pt x="1570829" y="0"/>
                    <a:pt x="1580800" y="9971"/>
                    <a:pt x="1580800" y="30400"/>
                  </a:cubicBezTo>
                  <a:lnTo>
                    <a:pt x="1580800" y="281200"/>
                  </a:lnTo>
                  <a:cubicBezTo>
                    <a:pt x="1580800" y="301629"/>
                    <a:pt x="1570829" y="311600"/>
                    <a:pt x="1550400" y="311600"/>
                  </a:cubicBezTo>
                  <a:lnTo>
                    <a:pt x="30400" y="311600"/>
                  </a:lnTo>
                  <a:cubicBezTo>
                    <a:pt x="9971" y="311600"/>
                    <a:pt x="0" y="301629"/>
                    <a:pt x="0" y="281200"/>
                  </a:cubicBezTo>
                  <a:lnTo>
                    <a:pt x="0" y="30400"/>
                  </a:lnTo>
                  <a:cubicBezTo>
                    <a:pt x="0" y="9971"/>
                    <a:pt x="9971" y="0"/>
                    <a:pt x="30400" y="0"/>
                  </a:cubicBezTo>
                  <a:close/>
                </a:path>
              </a:pathLst>
            </a:custGeom>
            <a:solidFill>
              <a:srgbClr val="00B050"/>
            </a:solidFill>
            <a:ln w="22800" cap="rnd">
              <a:noFill/>
              <a:round/>
            </a:ln>
          </p:spPr>
          <p:txBody>
            <a:bodyPr wrap="none" lIns="0" tIns="0" rIns="0" bIns="11000" rtlCol="0" anchor="ctr"/>
            <a:lstStyle/>
            <a:p>
              <a:pPr algn="ctr">
                <a:lnSpc>
                  <a:spcPct val="100000"/>
                </a:lnSpc>
              </a:pPr>
              <a:r>
                <a:rPr sz="1600" b="1">
                  <a:solidFill>
                    <a:srgbClr val="FFFFFF"/>
                  </a:solidFill>
                  <a:latin typeface="Arial"/>
                </a:rPr>
                <a:t>Tác động tích cực</a:t>
              </a:r>
            </a:p>
          </p:txBody>
        </p:sp>
        <p:sp>
          <p:nvSpPr>
            <p:cNvPr id="19" name="MainTopic">
              <a:extLst>
                <a:ext uri="{FF2B5EF4-FFF2-40B4-BE49-F238E27FC236}">
                  <a16:creationId xmlns:a16="http://schemas.microsoft.com/office/drawing/2014/main" id="{9AF8C4B2-489F-42A0-B61F-0798E0F47569}"/>
                </a:ext>
              </a:extLst>
            </p:cNvPr>
            <p:cNvSpPr/>
            <p:nvPr/>
          </p:nvSpPr>
          <p:spPr>
            <a:xfrm>
              <a:off x="3074639" y="3806006"/>
              <a:ext cx="1789448" cy="440063"/>
            </a:xfrm>
            <a:custGeom>
              <a:avLst/>
              <a:gdLst>
                <a:gd name="rtl" fmla="*/ 139080 w 1661360"/>
                <a:gd name="rtt" fmla="*/ 70680 h 311600"/>
                <a:gd name="rtr" fmla="*/ 1461480 w 1661360"/>
                <a:gd name="rtb" fmla="*/ 245480 h 311600"/>
              </a:gdLst>
              <a:ahLst/>
              <a:cxnLst/>
              <a:rect l="rtl" t="rtt" r="rtr" b="rtb"/>
              <a:pathLst>
                <a:path w="1661360" h="311600">
                  <a:moveTo>
                    <a:pt x="30400" y="0"/>
                  </a:moveTo>
                  <a:lnTo>
                    <a:pt x="1630960" y="0"/>
                  </a:lnTo>
                  <a:cubicBezTo>
                    <a:pt x="1651389" y="0"/>
                    <a:pt x="1661360" y="9971"/>
                    <a:pt x="1661360" y="30400"/>
                  </a:cubicBezTo>
                  <a:lnTo>
                    <a:pt x="1661360" y="281200"/>
                  </a:lnTo>
                  <a:cubicBezTo>
                    <a:pt x="1661360" y="301629"/>
                    <a:pt x="1651389" y="311600"/>
                    <a:pt x="1630960" y="311600"/>
                  </a:cubicBezTo>
                  <a:lnTo>
                    <a:pt x="30400" y="311600"/>
                  </a:lnTo>
                  <a:cubicBezTo>
                    <a:pt x="9971" y="311600"/>
                    <a:pt x="0" y="301629"/>
                    <a:pt x="0" y="281200"/>
                  </a:cubicBezTo>
                  <a:lnTo>
                    <a:pt x="0" y="30400"/>
                  </a:lnTo>
                  <a:cubicBezTo>
                    <a:pt x="0" y="9971"/>
                    <a:pt x="9971" y="0"/>
                    <a:pt x="30400" y="0"/>
                  </a:cubicBezTo>
                  <a:close/>
                </a:path>
              </a:pathLst>
            </a:custGeom>
            <a:solidFill>
              <a:srgbClr val="FF0000"/>
            </a:solidFill>
            <a:ln w="22800" cap="rnd">
              <a:solidFill>
                <a:srgbClr val="000000"/>
              </a:solidFill>
              <a:round/>
            </a:ln>
          </p:spPr>
          <p:txBody>
            <a:bodyPr wrap="none" lIns="0" tIns="0" rIns="0" bIns="11000" rtlCol="0" anchor="ctr"/>
            <a:lstStyle/>
            <a:p>
              <a:pPr algn="ctr">
                <a:lnSpc>
                  <a:spcPct val="100000"/>
                </a:lnSpc>
              </a:pPr>
              <a:r>
                <a:rPr sz="1600" b="1">
                  <a:solidFill>
                    <a:srgbClr val="FFFFFF"/>
                  </a:solidFill>
                  <a:latin typeface="Arial"/>
                </a:rPr>
                <a:t>Tác Động tiêu cực</a:t>
              </a:r>
            </a:p>
          </p:txBody>
        </p:sp>
        <p:sp>
          <p:nvSpPr>
            <p:cNvPr id="20" name="SubTopic">
              <a:extLst>
                <a:ext uri="{FF2B5EF4-FFF2-40B4-BE49-F238E27FC236}">
                  <a16:creationId xmlns:a16="http://schemas.microsoft.com/office/drawing/2014/main" id="{2C6AA265-16CA-45EE-B2E0-C8F182A11263}"/>
                </a:ext>
              </a:extLst>
            </p:cNvPr>
            <p:cNvSpPr/>
            <p:nvPr/>
          </p:nvSpPr>
          <p:spPr>
            <a:xfrm>
              <a:off x="5207959" y="3265457"/>
              <a:ext cx="1102000" cy="212800"/>
            </a:xfrm>
            <a:custGeom>
              <a:avLst/>
              <a:gdLst>
                <a:gd name="rtl" fmla="*/ 66880 w 836000"/>
                <a:gd name="rtt" fmla="*/ 28880 h 212800"/>
                <a:gd name="rtr" fmla="*/ 781280 w 836000"/>
                <a:gd name="rtb" fmla="*/ 203680 h 212800"/>
              </a:gdLst>
              <a:ahLst/>
              <a:cxnLst/>
              <a:rect l="rtl" t="rtt" r="rtr" b="rtb"/>
              <a:pathLst>
                <a:path w="836000" h="212800" stroke="0">
                  <a:moveTo>
                    <a:pt x="0" y="0"/>
                  </a:moveTo>
                  <a:lnTo>
                    <a:pt x="836000" y="0"/>
                  </a:lnTo>
                  <a:lnTo>
                    <a:pt x="836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600">
                  <a:solidFill>
                    <a:srgbClr val="454545"/>
                  </a:solidFill>
                  <a:latin typeface="Arial"/>
                </a:rPr>
                <a:t>Con người</a:t>
              </a:r>
            </a:p>
          </p:txBody>
        </p:sp>
        <p:sp>
          <p:nvSpPr>
            <p:cNvPr id="21" name="SubTopic">
              <a:extLst>
                <a:ext uri="{FF2B5EF4-FFF2-40B4-BE49-F238E27FC236}">
                  <a16:creationId xmlns:a16="http://schemas.microsoft.com/office/drawing/2014/main" id="{EA57BBC1-B6DD-46D1-9DC2-A219D389BF3F}"/>
                </a:ext>
              </a:extLst>
            </p:cNvPr>
            <p:cNvSpPr/>
            <p:nvPr/>
          </p:nvSpPr>
          <p:spPr>
            <a:xfrm>
              <a:off x="5207959" y="4445357"/>
              <a:ext cx="874000" cy="212800"/>
            </a:xfrm>
            <a:custGeom>
              <a:avLst/>
              <a:gdLst>
                <a:gd name="rtl" fmla="*/ 66880 w 874000"/>
                <a:gd name="rtt" fmla="*/ 28880 h 212800"/>
                <a:gd name="rtr" fmla="*/ 500080 w 874000"/>
                <a:gd name="rtb" fmla="*/ 203680 h 212800"/>
              </a:gdLst>
              <a:ahLst/>
              <a:cxnLst/>
              <a:rect l="rtl" t="rtt" r="rtr" b="rtb"/>
              <a:pathLst>
                <a:path w="874000" h="212800" stroke="0">
                  <a:moveTo>
                    <a:pt x="0" y="0"/>
                  </a:moveTo>
                  <a:lnTo>
                    <a:pt x="874000" y="0"/>
                  </a:lnTo>
                  <a:lnTo>
                    <a:pt x="8740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just">
                <a:lnSpc>
                  <a:spcPct val="100000"/>
                </a:lnSpc>
              </a:pPr>
              <a:r>
                <a:rPr lang="en-US" sz="1600">
                  <a:solidFill>
                    <a:srgbClr val="454545"/>
                  </a:solidFill>
                  <a:latin typeface="Arial"/>
                </a:rPr>
                <a:t>  </a:t>
              </a:r>
              <a:r>
                <a:rPr sz="1600">
                  <a:solidFill>
                    <a:srgbClr val="454545"/>
                  </a:solidFill>
                  <a:latin typeface="Arial"/>
                </a:rPr>
                <a:t>Xã hội</a:t>
              </a:r>
            </a:p>
          </p:txBody>
        </p:sp>
        <p:sp>
          <p:nvSpPr>
            <p:cNvPr id="22" name="SubTopic">
              <a:extLst>
                <a:ext uri="{FF2B5EF4-FFF2-40B4-BE49-F238E27FC236}">
                  <a16:creationId xmlns:a16="http://schemas.microsoft.com/office/drawing/2014/main" id="{91ACC93C-5B1C-47E6-83B8-AFEEC023863B}"/>
                </a:ext>
              </a:extLst>
            </p:cNvPr>
            <p:cNvSpPr/>
            <p:nvPr/>
          </p:nvSpPr>
          <p:spPr>
            <a:xfrm>
              <a:off x="6744488" y="2146798"/>
              <a:ext cx="1643840" cy="393300"/>
            </a:xfrm>
            <a:custGeom>
              <a:avLst/>
              <a:gdLst>
                <a:gd name="rtl" fmla="*/ 66880 w 1451600"/>
                <a:gd name="rtt" fmla="*/ 28880 h 212800"/>
                <a:gd name="rtr" fmla="*/ 1396880 w 1451600"/>
                <a:gd name="rtb" fmla="*/ 203680 h 212800"/>
              </a:gdLst>
              <a:ahLst/>
              <a:cxnLst/>
              <a:rect l="rtl" t="rtt" r="rtr" b="rtb"/>
              <a:pathLst>
                <a:path w="1451600" h="212800" stroke="0">
                  <a:moveTo>
                    <a:pt x="0" y="0"/>
                  </a:moveTo>
                  <a:lnTo>
                    <a:pt x="1451600" y="0"/>
                  </a:lnTo>
                  <a:lnTo>
                    <a:pt x="14516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Thể chất và tinh thần</a:t>
              </a:r>
            </a:p>
          </p:txBody>
        </p:sp>
        <p:sp>
          <p:nvSpPr>
            <p:cNvPr id="23" name="SubTopic">
              <a:extLst>
                <a:ext uri="{FF2B5EF4-FFF2-40B4-BE49-F238E27FC236}">
                  <a16:creationId xmlns:a16="http://schemas.microsoft.com/office/drawing/2014/main" id="{208BEE8C-180E-4674-9A6E-E8851A11BF6B}"/>
                </a:ext>
              </a:extLst>
            </p:cNvPr>
            <p:cNvSpPr/>
            <p:nvPr/>
          </p:nvSpPr>
          <p:spPr>
            <a:xfrm>
              <a:off x="6744488" y="2668405"/>
              <a:ext cx="1586808" cy="251518"/>
            </a:xfrm>
            <a:custGeom>
              <a:avLst/>
              <a:gdLst>
                <a:gd name="rtl" fmla="*/ 66880 w 1102000"/>
                <a:gd name="rtt" fmla="*/ 28880 h 212800"/>
                <a:gd name="rtr" fmla="*/ 1047280 w 1102000"/>
                <a:gd name="rtb" fmla="*/ 203680 h 212800"/>
              </a:gdLst>
              <a:ahLst/>
              <a:cxnLst/>
              <a:rect l="rtl" t="rtt" r="rtr" b="rtb"/>
              <a:pathLst>
                <a:path w="1102000" h="212800" stroke="0">
                  <a:moveTo>
                    <a:pt x="0" y="0"/>
                  </a:moveTo>
                  <a:lnTo>
                    <a:pt x="1102000" y="0"/>
                  </a:lnTo>
                  <a:lnTo>
                    <a:pt x="1102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Quyền riêng tư</a:t>
              </a:r>
            </a:p>
          </p:txBody>
        </p:sp>
        <p:sp>
          <p:nvSpPr>
            <p:cNvPr id="24" name="SubTopic">
              <a:extLst>
                <a:ext uri="{FF2B5EF4-FFF2-40B4-BE49-F238E27FC236}">
                  <a16:creationId xmlns:a16="http://schemas.microsoft.com/office/drawing/2014/main" id="{E69920D7-9826-4CAA-A6A0-2D5C13F7D7EF}"/>
                </a:ext>
              </a:extLst>
            </p:cNvPr>
            <p:cNvSpPr/>
            <p:nvPr/>
          </p:nvSpPr>
          <p:spPr>
            <a:xfrm>
              <a:off x="6602694" y="3063177"/>
              <a:ext cx="2034326" cy="324829"/>
            </a:xfrm>
            <a:custGeom>
              <a:avLst/>
              <a:gdLst>
                <a:gd name="rtl" fmla="*/ 66880 w 1801200"/>
                <a:gd name="rtt" fmla="*/ 28880 h 212800"/>
                <a:gd name="rtr" fmla="*/ 1746480 w 1801200"/>
                <a:gd name="rtb" fmla="*/ 203680 h 212800"/>
              </a:gdLst>
              <a:ahLst/>
              <a:cxnLst/>
              <a:rect l="rtl" t="rtt" r="rtr" b="rtb"/>
              <a:pathLst>
                <a:path w="1801200" h="212800" stroke="0">
                  <a:moveTo>
                    <a:pt x="0" y="0"/>
                  </a:moveTo>
                  <a:lnTo>
                    <a:pt x="1801200" y="0"/>
                  </a:lnTo>
                  <a:lnTo>
                    <a:pt x="18012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Bị lệ thuộc vào công nghệ</a:t>
              </a:r>
            </a:p>
          </p:txBody>
        </p:sp>
        <p:sp>
          <p:nvSpPr>
            <p:cNvPr id="25" name="SubTopic">
              <a:extLst>
                <a:ext uri="{FF2B5EF4-FFF2-40B4-BE49-F238E27FC236}">
                  <a16:creationId xmlns:a16="http://schemas.microsoft.com/office/drawing/2014/main" id="{570E5CF9-5FC4-47DF-8ABE-E91A13530A07}"/>
                </a:ext>
              </a:extLst>
            </p:cNvPr>
            <p:cNvSpPr/>
            <p:nvPr/>
          </p:nvSpPr>
          <p:spPr>
            <a:xfrm>
              <a:off x="6686918" y="3553677"/>
              <a:ext cx="642141" cy="185238"/>
            </a:xfrm>
            <a:custGeom>
              <a:avLst/>
              <a:gdLst>
                <a:gd name="rtl" fmla="*/ 66880 w 266000"/>
                <a:gd name="rtt" fmla="*/ 28880 h 212800"/>
                <a:gd name="rtr" fmla="*/ 211280 w 266000"/>
                <a:gd name="rtb" fmla="*/ 203680 h 212800"/>
              </a:gdLst>
              <a:ahLst/>
              <a:cxnLst/>
              <a:rect l="rtl" t="rtt" r="rtr" b="rtb"/>
              <a:pathLst>
                <a:path w="266000" h="212800" stroke="0">
                  <a:moveTo>
                    <a:pt x="0" y="0"/>
                  </a:moveTo>
                  <a:lnTo>
                    <a:pt x="266000" y="0"/>
                  </a:lnTo>
                  <a:lnTo>
                    <a:pt x="266000" y="212800"/>
                  </a:lnTo>
                  <a:lnTo>
                    <a:pt x="0" y="212800"/>
                  </a:lnTo>
                  <a:lnTo>
                    <a:pt x="0" y="0"/>
                  </a:lnTo>
                  <a:close/>
                </a:path>
              </a:pathLst>
            </a:custGeom>
            <a:solidFill>
              <a:srgbClr val="ABB7FF"/>
            </a:solidFill>
            <a:ln w="15200" cap="rnd">
              <a:solidFill>
                <a:srgbClr val="FBAFAD"/>
              </a:solidFill>
              <a:round/>
            </a:ln>
          </p:spPr>
          <p:txBody>
            <a:bodyPr wrap="none" lIns="0" tIns="0" rIns="0" bIns="11000" rtlCol="0" anchor="ctr"/>
            <a:lstStyle/>
            <a:p>
              <a:pPr algn="ctr">
                <a:lnSpc>
                  <a:spcPct val="100000"/>
                </a:lnSpc>
              </a:pPr>
              <a:r>
                <a:rPr sz="1400">
                  <a:solidFill>
                    <a:srgbClr val="454545"/>
                  </a:solidFill>
                  <a:latin typeface="Arial"/>
                </a:rPr>
                <a:t>...</a:t>
              </a:r>
            </a:p>
          </p:txBody>
        </p:sp>
        <p:sp>
          <p:nvSpPr>
            <p:cNvPr id="26" name="SubTopic">
              <a:extLst>
                <a:ext uri="{FF2B5EF4-FFF2-40B4-BE49-F238E27FC236}">
                  <a16:creationId xmlns:a16="http://schemas.microsoft.com/office/drawing/2014/main" id="{932B2D45-D185-49DE-8162-B32AF81920DA}"/>
                </a:ext>
              </a:extLst>
            </p:cNvPr>
            <p:cNvSpPr/>
            <p:nvPr/>
          </p:nvSpPr>
          <p:spPr>
            <a:xfrm>
              <a:off x="6553918" y="3935337"/>
              <a:ext cx="864927" cy="198419"/>
            </a:xfrm>
            <a:custGeom>
              <a:avLst/>
              <a:gdLst>
                <a:gd name="rtl" fmla="*/ 66880 w 691600"/>
                <a:gd name="rtt" fmla="*/ 28880 h 212800"/>
                <a:gd name="rtr" fmla="*/ 636880 w 691600"/>
                <a:gd name="rtb" fmla="*/ 203680 h 212800"/>
              </a:gdLst>
              <a:ahLst/>
              <a:cxnLst/>
              <a:rect l="rtl" t="rtt" r="rtr" b="rtb"/>
              <a:pathLst>
                <a:path w="691600" h="212800" stroke="0">
                  <a:moveTo>
                    <a:pt x="0" y="0"/>
                  </a:moveTo>
                  <a:lnTo>
                    <a:pt x="691600" y="0"/>
                  </a:lnTo>
                  <a:lnTo>
                    <a:pt x="6916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Lừa đảo</a:t>
              </a:r>
            </a:p>
          </p:txBody>
        </p:sp>
        <p:sp>
          <p:nvSpPr>
            <p:cNvPr id="27" name="SubTopic">
              <a:extLst>
                <a:ext uri="{FF2B5EF4-FFF2-40B4-BE49-F238E27FC236}">
                  <a16:creationId xmlns:a16="http://schemas.microsoft.com/office/drawing/2014/main" id="{C56450D2-3AB1-4D09-9AE0-6FE3F9B05179}"/>
                </a:ext>
              </a:extLst>
            </p:cNvPr>
            <p:cNvSpPr/>
            <p:nvPr/>
          </p:nvSpPr>
          <p:spPr>
            <a:xfrm>
              <a:off x="6553918" y="4197537"/>
              <a:ext cx="1777377" cy="198419"/>
            </a:xfrm>
            <a:custGeom>
              <a:avLst/>
              <a:gdLst>
                <a:gd name="rtl" fmla="*/ 66880 w 1421200"/>
                <a:gd name="rtt" fmla="*/ 28880 h 212800"/>
                <a:gd name="rtr" fmla="*/ 1366480 w 1421200"/>
                <a:gd name="rtb" fmla="*/ 203680 h 212800"/>
              </a:gdLst>
              <a:ahLst/>
              <a:cxnLst/>
              <a:rect l="rtl" t="rtt" r="rtr" b="rtb"/>
              <a:pathLst>
                <a:path w="1421200" h="212800" stroke="0">
                  <a:moveTo>
                    <a:pt x="0" y="0"/>
                  </a:moveTo>
                  <a:lnTo>
                    <a:pt x="1421200" y="0"/>
                  </a:lnTo>
                  <a:lnTo>
                    <a:pt x="14212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Nguy cơ thất nghiệp</a:t>
              </a:r>
            </a:p>
          </p:txBody>
        </p:sp>
        <p:sp>
          <p:nvSpPr>
            <p:cNvPr id="28" name="SubTopic">
              <a:extLst>
                <a:ext uri="{FF2B5EF4-FFF2-40B4-BE49-F238E27FC236}">
                  <a16:creationId xmlns:a16="http://schemas.microsoft.com/office/drawing/2014/main" id="{D18D49AD-872C-47AC-8A7C-CBB706F6D43B}"/>
                </a:ext>
              </a:extLst>
            </p:cNvPr>
            <p:cNvSpPr/>
            <p:nvPr/>
          </p:nvSpPr>
          <p:spPr>
            <a:xfrm>
              <a:off x="6553919" y="4459737"/>
              <a:ext cx="1321152" cy="198419"/>
            </a:xfrm>
            <a:custGeom>
              <a:avLst/>
              <a:gdLst>
                <a:gd name="rtl" fmla="*/ 66880 w 1056400"/>
                <a:gd name="rtt" fmla="*/ 28880 h 212800"/>
                <a:gd name="rtr" fmla="*/ 1001680 w 1056400"/>
                <a:gd name="rtb" fmla="*/ 203680 h 212800"/>
              </a:gdLst>
              <a:ahLst/>
              <a:cxnLst/>
              <a:rect l="rtl" t="rtt" r="rtr" b="rtb"/>
              <a:pathLst>
                <a:path w="1056400" h="212800" stroke="0">
                  <a:moveTo>
                    <a:pt x="0" y="0"/>
                  </a:moveTo>
                  <a:lnTo>
                    <a:pt x="1056400" y="0"/>
                  </a:lnTo>
                  <a:lnTo>
                    <a:pt x="10564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Người yếu thế</a:t>
              </a:r>
            </a:p>
          </p:txBody>
        </p:sp>
        <p:sp>
          <p:nvSpPr>
            <p:cNvPr id="29" name="SubTopic">
              <a:extLst>
                <a:ext uri="{FF2B5EF4-FFF2-40B4-BE49-F238E27FC236}">
                  <a16:creationId xmlns:a16="http://schemas.microsoft.com/office/drawing/2014/main" id="{98CF0FCA-1D10-433A-B461-D55BC3891DFB}"/>
                </a:ext>
              </a:extLst>
            </p:cNvPr>
            <p:cNvSpPr/>
            <p:nvPr/>
          </p:nvSpPr>
          <p:spPr>
            <a:xfrm>
              <a:off x="6553919" y="4721937"/>
              <a:ext cx="1929452" cy="198419"/>
            </a:xfrm>
            <a:custGeom>
              <a:avLst/>
              <a:gdLst>
                <a:gd name="rtl" fmla="*/ 66880 w 1542800"/>
                <a:gd name="rtt" fmla="*/ 28880 h 212800"/>
                <a:gd name="rtr" fmla="*/ 1488080 w 1542800"/>
                <a:gd name="rtb" fmla="*/ 203680 h 212800"/>
              </a:gdLst>
              <a:ahLst/>
              <a:cxnLst/>
              <a:rect l="rtl" t="rtt" r="rtr" b="rtb"/>
              <a:pathLst>
                <a:path w="1542800" h="212800" stroke="0">
                  <a:moveTo>
                    <a:pt x="0" y="0"/>
                  </a:moveTo>
                  <a:lnTo>
                    <a:pt x="1542800" y="0"/>
                  </a:lnTo>
                  <a:lnTo>
                    <a:pt x="15428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400">
                  <a:solidFill>
                    <a:srgbClr val="454545"/>
                  </a:solidFill>
                  <a:latin typeface="Arial"/>
                </a:rPr>
                <a:t>Tạo ra rác thải điện tử</a:t>
              </a:r>
            </a:p>
          </p:txBody>
        </p:sp>
        <p:sp>
          <p:nvSpPr>
            <p:cNvPr id="30" name="SubTopic">
              <a:extLst>
                <a:ext uri="{FF2B5EF4-FFF2-40B4-BE49-F238E27FC236}">
                  <a16:creationId xmlns:a16="http://schemas.microsoft.com/office/drawing/2014/main" id="{F13AC872-B7B2-4094-82BE-DD1F3D198CD8}"/>
                </a:ext>
              </a:extLst>
            </p:cNvPr>
            <p:cNvSpPr/>
            <p:nvPr/>
          </p:nvSpPr>
          <p:spPr>
            <a:xfrm>
              <a:off x="6553919" y="4969757"/>
              <a:ext cx="266000" cy="212800"/>
            </a:xfrm>
            <a:custGeom>
              <a:avLst/>
              <a:gdLst>
                <a:gd name="rtl" fmla="*/ 66880 w 266000"/>
                <a:gd name="rtt" fmla="*/ 28880 h 212800"/>
                <a:gd name="rtr" fmla="*/ 211280 w 266000"/>
                <a:gd name="rtb" fmla="*/ 203680 h 212800"/>
              </a:gdLst>
              <a:ahLst/>
              <a:cxnLst/>
              <a:rect l="rtl" t="rtt" r="rtr" b="rtb"/>
              <a:pathLst>
                <a:path w="266000" h="212800" stroke="0">
                  <a:moveTo>
                    <a:pt x="0" y="0"/>
                  </a:moveTo>
                  <a:lnTo>
                    <a:pt x="266000" y="0"/>
                  </a:lnTo>
                  <a:lnTo>
                    <a:pt x="266000" y="212800"/>
                  </a:lnTo>
                  <a:lnTo>
                    <a:pt x="0" y="212800"/>
                  </a:lnTo>
                  <a:lnTo>
                    <a:pt x="0" y="0"/>
                  </a:lnTo>
                  <a:close/>
                </a:path>
              </a:pathLst>
            </a:custGeom>
            <a:solidFill>
              <a:srgbClr val="FFBAAC"/>
            </a:solidFill>
            <a:ln w="15200" cap="rnd">
              <a:solidFill>
                <a:srgbClr val="F7B426"/>
              </a:solidFill>
              <a:round/>
            </a:ln>
          </p:spPr>
          <p:txBody>
            <a:bodyPr wrap="none" lIns="0" tIns="0" rIns="0" bIns="11000" rtlCol="0" anchor="ctr"/>
            <a:lstStyle/>
            <a:p>
              <a:pPr algn="ctr">
                <a:lnSpc>
                  <a:spcPct val="100000"/>
                </a:lnSpc>
              </a:pPr>
              <a:r>
                <a:rPr sz="1078">
                  <a:solidFill>
                    <a:srgbClr val="454545"/>
                  </a:solidFill>
                  <a:latin typeface="Arial"/>
                </a:rPr>
                <a:t>...</a:t>
              </a:r>
            </a:p>
          </p:txBody>
        </p:sp>
        <p:sp>
          <p:nvSpPr>
            <p:cNvPr id="31" name="shape141">
              <a:extLst>
                <a:ext uri="{FF2B5EF4-FFF2-40B4-BE49-F238E27FC236}">
                  <a16:creationId xmlns:a16="http://schemas.microsoft.com/office/drawing/2014/main" id="{9E172691-212A-4E4E-BFC7-37C1215871CF}"/>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32" name="shape142">
              <a:extLst>
                <a:ext uri="{FF2B5EF4-FFF2-40B4-BE49-F238E27FC236}">
                  <a16:creationId xmlns:a16="http://schemas.microsoft.com/office/drawing/2014/main" id="{B78F428E-8BAD-4033-BB73-D2ABA3DFA2DF}"/>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33" name="shape143">
              <a:extLst>
                <a:ext uri="{FF2B5EF4-FFF2-40B4-BE49-F238E27FC236}">
                  <a16:creationId xmlns:a16="http://schemas.microsoft.com/office/drawing/2014/main" id="{6E0AD5C4-64AE-46DB-85EF-A456A0700B69}"/>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34" name="shape144">
              <a:extLst>
                <a:ext uri="{FF2B5EF4-FFF2-40B4-BE49-F238E27FC236}">
                  <a16:creationId xmlns:a16="http://schemas.microsoft.com/office/drawing/2014/main" id="{2CEEB209-F638-4360-824E-E749EA457680}"/>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35" name="shape145">
              <a:extLst>
                <a:ext uri="{FF2B5EF4-FFF2-40B4-BE49-F238E27FC236}">
                  <a16:creationId xmlns:a16="http://schemas.microsoft.com/office/drawing/2014/main" id="{4C7978F7-5E60-494C-AF18-01B12A0752B1}"/>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36" name="shape146">
              <a:extLst>
                <a:ext uri="{FF2B5EF4-FFF2-40B4-BE49-F238E27FC236}">
                  <a16:creationId xmlns:a16="http://schemas.microsoft.com/office/drawing/2014/main" id="{B899E979-9506-4921-9F4F-61FBE898711F}"/>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37" name="shape147">
              <a:extLst>
                <a:ext uri="{FF2B5EF4-FFF2-40B4-BE49-F238E27FC236}">
                  <a16:creationId xmlns:a16="http://schemas.microsoft.com/office/drawing/2014/main" id="{2F9D70F3-55E1-488B-BFD7-BA0F485C1157}"/>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38" name="shape148">
              <a:extLst>
                <a:ext uri="{FF2B5EF4-FFF2-40B4-BE49-F238E27FC236}">
                  <a16:creationId xmlns:a16="http://schemas.microsoft.com/office/drawing/2014/main" id="{A8A7BFE2-F62C-4CD9-A6ED-BBD22C50BF11}"/>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39" name="shape149">
              <a:extLst>
                <a:ext uri="{FF2B5EF4-FFF2-40B4-BE49-F238E27FC236}">
                  <a16:creationId xmlns:a16="http://schemas.microsoft.com/office/drawing/2014/main" id="{68487DAF-CF85-4F3F-94A2-4C18AD5E0692}"/>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40" name="shape150">
              <a:extLst>
                <a:ext uri="{FF2B5EF4-FFF2-40B4-BE49-F238E27FC236}">
                  <a16:creationId xmlns:a16="http://schemas.microsoft.com/office/drawing/2014/main" id="{051B516F-87CD-4B31-A3E5-708492DFE035}"/>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41" name="shape151">
              <a:extLst>
                <a:ext uri="{FF2B5EF4-FFF2-40B4-BE49-F238E27FC236}">
                  <a16:creationId xmlns:a16="http://schemas.microsoft.com/office/drawing/2014/main" id="{F5D616F9-49F9-431D-BFC5-2FA4F1AC523F}"/>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42" name="shape152">
              <a:extLst>
                <a:ext uri="{FF2B5EF4-FFF2-40B4-BE49-F238E27FC236}">
                  <a16:creationId xmlns:a16="http://schemas.microsoft.com/office/drawing/2014/main" id="{BAC9F468-75CD-4C20-88F5-6197B5A78CE7}"/>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43" name="shape153">
              <a:extLst>
                <a:ext uri="{FF2B5EF4-FFF2-40B4-BE49-F238E27FC236}">
                  <a16:creationId xmlns:a16="http://schemas.microsoft.com/office/drawing/2014/main" id="{3ABE1927-B6D6-4AB6-B300-6CBA4D8011FA}"/>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44" name="shape154">
              <a:extLst>
                <a:ext uri="{FF2B5EF4-FFF2-40B4-BE49-F238E27FC236}">
                  <a16:creationId xmlns:a16="http://schemas.microsoft.com/office/drawing/2014/main" id="{2F09C244-8B1D-410F-B0D3-49790085BD41}"/>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45" name="shape155">
              <a:extLst>
                <a:ext uri="{FF2B5EF4-FFF2-40B4-BE49-F238E27FC236}">
                  <a16:creationId xmlns:a16="http://schemas.microsoft.com/office/drawing/2014/main" id="{993218A2-1E04-45F1-8BA2-87DAE0191553}"/>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46" name="shape156">
              <a:extLst>
                <a:ext uri="{FF2B5EF4-FFF2-40B4-BE49-F238E27FC236}">
                  <a16:creationId xmlns:a16="http://schemas.microsoft.com/office/drawing/2014/main" id="{AEA94BFB-6867-487C-8D6A-C234B105711A}"/>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47" name="shape157">
              <a:extLst>
                <a:ext uri="{FF2B5EF4-FFF2-40B4-BE49-F238E27FC236}">
                  <a16:creationId xmlns:a16="http://schemas.microsoft.com/office/drawing/2014/main" id="{09EE4C8E-A5E5-4F72-A4C4-CE91BB2D12DA}"/>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48" name="shape158">
              <a:extLst>
                <a:ext uri="{FF2B5EF4-FFF2-40B4-BE49-F238E27FC236}">
                  <a16:creationId xmlns:a16="http://schemas.microsoft.com/office/drawing/2014/main" id="{3CE8DFE3-02F9-4F62-A710-A381C472528B}"/>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49" name="shape159">
              <a:extLst>
                <a:ext uri="{FF2B5EF4-FFF2-40B4-BE49-F238E27FC236}">
                  <a16:creationId xmlns:a16="http://schemas.microsoft.com/office/drawing/2014/main" id="{F2791B09-A612-40DF-A5F7-F9D78E6FEF48}"/>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50" name="shape160">
              <a:extLst>
                <a:ext uri="{FF2B5EF4-FFF2-40B4-BE49-F238E27FC236}">
                  <a16:creationId xmlns:a16="http://schemas.microsoft.com/office/drawing/2014/main" id="{6CFC603F-4160-48CB-B0A7-EA063EF6D756}"/>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51" name="shape161">
              <a:extLst>
                <a:ext uri="{FF2B5EF4-FFF2-40B4-BE49-F238E27FC236}">
                  <a16:creationId xmlns:a16="http://schemas.microsoft.com/office/drawing/2014/main" id="{9BD6D1C0-8BD7-4994-A653-0B6B5F376417}"/>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52" name="shape162">
              <a:extLst>
                <a:ext uri="{FF2B5EF4-FFF2-40B4-BE49-F238E27FC236}">
                  <a16:creationId xmlns:a16="http://schemas.microsoft.com/office/drawing/2014/main" id="{F9B89FB4-80CF-4EF6-B343-61919C721162}"/>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53" name="shape163">
              <a:extLst>
                <a:ext uri="{FF2B5EF4-FFF2-40B4-BE49-F238E27FC236}">
                  <a16:creationId xmlns:a16="http://schemas.microsoft.com/office/drawing/2014/main" id="{99B9B94A-F887-4982-A190-84ECDA891B0C}"/>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54" name="shape164">
              <a:extLst>
                <a:ext uri="{FF2B5EF4-FFF2-40B4-BE49-F238E27FC236}">
                  <a16:creationId xmlns:a16="http://schemas.microsoft.com/office/drawing/2014/main" id="{9B1DCFE3-7F51-4077-AA1F-95B9A327FB1C}"/>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55" name="shape165">
              <a:extLst>
                <a:ext uri="{FF2B5EF4-FFF2-40B4-BE49-F238E27FC236}">
                  <a16:creationId xmlns:a16="http://schemas.microsoft.com/office/drawing/2014/main" id="{8C61BEF7-62FE-4884-B287-04FCA900A136}"/>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56" name="shape166">
              <a:extLst>
                <a:ext uri="{FF2B5EF4-FFF2-40B4-BE49-F238E27FC236}">
                  <a16:creationId xmlns:a16="http://schemas.microsoft.com/office/drawing/2014/main" id="{4A74383C-EAAF-4E33-94F2-AF3CD39EBA1D}"/>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57" name="shape167">
              <a:extLst>
                <a:ext uri="{FF2B5EF4-FFF2-40B4-BE49-F238E27FC236}">
                  <a16:creationId xmlns:a16="http://schemas.microsoft.com/office/drawing/2014/main" id="{C7B6878A-C79D-4DBC-9301-07F782131CD6}"/>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58" name="shape168">
              <a:extLst>
                <a:ext uri="{FF2B5EF4-FFF2-40B4-BE49-F238E27FC236}">
                  <a16:creationId xmlns:a16="http://schemas.microsoft.com/office/drawing/2014/main" id="{388F8F62-490D-453E-A40C-DBC926E434AC}"/>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59" name="shape169">
              <a:extLst>
                <a:ext uri="{FF2B5EF4-FFF2-40B4-BE49-F238E27FC236}">
                  <a16:creationId xmlns:a16="http://schemas.microsoft.com/office/drawing/2014/main" id="{A5B7466D-95ED-4857-8A7C-E2C2BEF5828A}"/>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60" name="shape170">
              <a:extLst>
                <a:ext uri="{FF2B5EF4-FFF2-40B4-BE49-F238E27FC236}">
                  <a16:creationId xmlns:a16="http://schemas.microsoft.com/office/drawing/2014/main" id="{E4DEE8C0-5241-4315-92F4-8A54589E8CCA}"/>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61" name="shape171">
              <a:extLst>
                <a:ext uri="{FF2B5EF4-FFF2-40B4-BE49-F238E27FC236}">
                  <a16:creationId xmlns:a16="http://schemas.microsoft.com/office/drawing/2014/main" id="{7622DCE6-2649-48DF-8DF4-A24A1CAFF101}"/>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62" name="shape172">
              <a:extLst>
                <a:ext uri="{FF2B5EF4-FFF2-40B4-BE49-F238E27FC236}">
                  <a16:creationId xmlns:a16="http://schemas.microsoft.com/office/drawing/2014/main" id="{5CE22251-28A2-48E4-8CEB-C1B37F508C22}"/>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63" name="shape173">
              <a:extLst>
                <a:ext uri="{FF2B5EF4-FFF2-40B4-BE49-F238E27FC236}">
                  <a16:creationId xmlns:a16="http://schemas.microsoft.com/office/drawing/2014/main" id="{F61F46B9-5AC1-42A9-8749-2AEABA75248A}"/>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sp>
          <p:nvSpPr>
            <p:cNvPr id="64" name="shape174">
              <a:extLst>
                <a:ext uri="{FF2B5EF4-FFF2-40B4-BE49-F238E27FC236}">
                  <a16:creationId xmlns:a16="http://schemas.microsoft.com/office/drawing/2014/main" id="{88808B8F-E2E6-40B2-8C94-CD2052908557}"/>
                </a:ext>
              </a:extLst>
            </p:cNvPr>
            <p:cNvSpPr/>
            <p:nvPr/>
          </p:nvSpPr>
          <p:spPr>
            <a:xfrm>
              <a:off x="1668192"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65" name="shape175">
              <a:extLst>
                <a:ext uri="{FF2B5EF4-FFF2-40B4-BE49-F238E27FC236}">
                  <a16:creationId xmlns:a16="http://schemas.microsoft.com/office/drawing/2014/main" id="{A5900C58-5E5C-474F-B548-175B01FA8C53}"/>
                </a:ext>
              </a:extLst>
            </p:cNvPr>
            <p:cNvSpPr/>
            <p:nvPr/>
          </p:nvSpPr>
          <p:spPr>
            <a:xfrm>
              <a:off x="1668192"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66" name="shape176">
              <a:extLst>
                <a:ext uri="{FF2B5EF4-FFF2-40B4-BE49-F238E27FC236}">
                  <a16:creationId xmlns:a16="http://schemas.microsoft.com/office/drawing/2014/main" id="{A06091CD-EE17-49A4-87EA-999C27C05511}"/>
                </a:ext>
              </a:extLst>
            </p:cNvPr>
            <p:cNvSpPr/>
            <p:nvPr/>
          </p:nvSpPr>
          <p:spPr>
            <a:xfrm>
              <a:off x="1668192"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67" name="shape177">
              <a:extLst>
                <a:ext uri="{FF2B5EF4-FFF2-40B4-BE49-F238E27FC236}">
                  <a16:creationId xmlns:a16="http://schemas.microsoft.com/office/drawing/2014/main" id="{C4BED922-3584-4E91-AF97-22542A3EB6DF}"/>
                </a:ext>
              </a:extLst>
            </p:cNvPr>
            <p:cNvSpPr/>
            <p:nvPr/>
          </p:nvSpPr>
          <p:spPr>
            <a:xfrm>
              <a:off x="5357707" y="2506621"/>
              <a:ext cx="243200" cy="243200"/>
            </a:xfrm>
            <a:custGeom>
              <a:avLst/>
              <a:gdLst/>
              <a:ahLst/>
              <a:cxnLst/>
              <a:rect l="0" t="0" r="0" b="0"/>
              <a:pathLst>
                <a:path w="243200" h="243200">
                  <a:moveTo>
                    <a:pt x="105673" y="489933"/>
                  </a:moveTo>
                  <a:lnTo>
                    <a:pt x="65368" y="530238"/>
                  </a:lnTo>
                  <a:cubicBezTo>
                    <a:pt x="54725" y="540881"/>
                    <a:pt x="46972" y="548640"/>
                    <a:pt x="41360" y="555251"/>
                  </a:cubicBezTo>
                  <a:cubicBezTo>
                    <a:pt x="35789" y="561813"/>
                    <a:pt x="32641" y="566893"/>
                    <a:pt x="30964" y="572056"/>
                  </a:cubicBezTo>
                  <a:cubicBezTo>
                    <a:pt x="27826" y="581715"/>
                    <a:pt x="27826" y="592120"/>
                    <a:pt x="30964" y="601779"/>
                  </a:cubicBezTo>
                  <a:cubicBezTo>
                    <a:pt x="32641" y="606941"/>
                    <a:pt x="35789" y="612021"/>
                    <a:pt x="41360" y="618584"/>
                  </a:cubicBezTo>
                  <a:cubicBezTo>
                    <a:pt x="46972" y="625194"/>
                    <a:pt x="54725" y="632953"/>
                    <a:pt x="65368" y="643596"/>
                  </a:cubicBezTo>
                  <a:lnTo>
                    <a:pt x="105673" y="683901"/>
                  </a:lnTo>
                  <a:cubicBezTo>
                    <a:pt x="116316" y="694545"/>
                    <a:pt x="124075" y="702297"/>
                    <a:pt x="130686" y="707909"/>
                  </a:cubicBezTo>
                  <a:cubicBezTo>
                    <a:pt x="137248" y="713480"/>
                    <a:pt x="142327" y="716628"/>
                    <a:pt x="147490" y="718306"/>
                  </a:cubicBezTo>
                  <a:cubicBezTo>
                    <a:pt x="157150" y="721444"/>
                    <a:pt x="167555" y="721444"/>
                    <a:pt x="177214" y="718306"/>
                  </a:cubicBezTo>
                  <a:cubicBezTo>
                    <a:pt x="182376" y="716628"/>
                    <a:pt x="187456" y="713480"/>
                    <a:pt x="194019" y="707909"/>
                  </a:cubicBezTo>
                  <a:cubicBezTo>
                    <a:pt x="200629" y="702297"/>
                    <a:pt x="208387" y="694545"/>
                    <a:pt x="219031" y="683901"/>
                  </a:cubicBezTo>
                  <a:lnTo>
                    <a:pt x="259336" y="643596"/>
                  </a:lnTo>
                  <a:cubicBezTo>
                    <a:pt x="269979" y="632953"/>
                    <a:pt x="277732" y="625194"/>
                    <a:pt x="283344" y="618584"/>
                  </a:cubicBezTo>
                  <a:cubicBezTo>
                    <a:pt x="288916" y="612021"/>
                    <a:pt x="292063" y="606941"/>
                    <a:pt x="293740" y="601779"/>
                  </a:cubicBezTo>
                  <a:cubicBezTo>
                    <a:pt x="296879" y="592120"/>
                    <a:pt x="296879" y="581715"/>
                    <a:pt x="293740" y="572056"/>
                  </a:cubicBezTo>
                  <a:cubicBezTo>
                    <a:pt x="292063" y="566893"/>
                    <a:pt x="288916" y="561813"/>
                    <a:pt x="283344" y="555251"/>
                  </a:cubicBezTo>
                  <a:cubicBezTo>
                    <a:pt x="277732" y="548640"/>
                    <a:pt x="269979" y="540881"/>
                    <a:pt x="259336" y="530238"/>
                  </a:cubicBezTo>
                  <a:lnTo>
                    <a:pt x="219031" y="489933"/>
                  </a:lnTo>
                  <a:cubicBezTo>
                    <a:pt x="208387" y="479289"/>
                    <a:pt x="200629" y="471537"/>
                    <a:pt x="194019" y="465926"/>
                  </a:cubicBezTo>
                  <a:cubicBezTo>
                    <a:pt x="187456" y="460354"/>
                    <a:pt x="182376" y="457206"/>
                    <a:pt x="177214" y="455529"/>
                  </a:cubicBezTo>
                  <a:cubicBezTo>
                    <a:pt x="167555" y="452391"/>
                    <a:pt x="157150" y="452391"/>
                    <a:pt x="147490" y="455529"/>
                  </a:cubicBezTo>
                  <a:cubicBezTo>
                    <a:pt x="142327" y="457206"/>
                    <a:pt x="137248" y="460354"/>
                    <a:pt x="130686" y="465926"/>
                  </a:cubicBezTo>
                  <a:cubicBezTo>
                    <a:pt x="124075" y="471537"/>
                    <a:pt x="116316" y="479289"/>
                    <a:pt x="105673" y="489933"/>
                  </a:cubicBezTo>
                  <a:moveTo>
                    <a:pt x="25882" y="603430"/>
                  </a:moveTo>
                  <a:cubicBezTo>
                    <a:pt x="29846" y="615632"/>
                    <a:pt x="40427" y="626213"/>
                    <a:pt x="61589" y="647375"/>
                  </a:cubicBezTo>
                  <a:lnTo>
                    <a:pt x="101895" y="687680"/>
                  </a:lnTo>
                  <a:cubicBezTo>
                    <a:pt x="123057" y="708842"/>
                    <a:pt x="133638" y="719423"/>
                    <a:pt x="145839" y="723388"/>
                  </a:cubicBezTo>
                  <a:cubicBezTo>
                    <a:pt x="156571" y="726875"/>
                    <a:pt x="168133" y="726875"/>
                    <a:pt x="178865" y="723388"/>
                  </a:cubicBezTo>
                  <a:cubicBezTo>
                    <a:pt x="191066" y="719423"/>
                    <a:pt x="201648" y="708842"/>
                    <a:pt x="222810" y="687680"/>
                  </a:cubicBezTo>
                  <a:lnTo>
                    <a:pt x="263115" y="647375"/>
                  </a:lnTo>
                  <a:cubicBezTo>
                    <a:pt x="284277" y="626213"/>
                    <a:pt x="294858" y="615632"/>
                    <a:pt x="298823" y="603430"/>
                  </a:cubicBezTo>
                  <a:cubicBezTo>
                    <a:pt x="302310" y="592697"/>
                    <a:pt x="302310" y="581137"/>
                    <a:pt x="298823" y="570404"/>
                  </a:cubicBezTo>
                  <a:cubicBezTo>
                    <a:pt x="294858" y="558203"/>
                    <a:pt x="284277" y="547622"/>
                    <a:pt x="263115" y="526460"/>
                  </a:cubicBezTo>
                  <a:lnTo>
                    <a:pt x="222810" y="486155"/>
                  </a:lnTo>
                  <a:cubicBezTo>
                    <a:pt x="201648" y="464992"/>
                    <a:pt x="191066" y="454412"/>
                    <a:pt x="178865" y="450447"/>
                  </a:cubicBezTo>
                  <a:cubicBezTo>
                    <a:pt x="168133" y="446960"/>
                    <a:pt x="156571" y="446960"/>
                    <a:pt x="145839" y="450447"/>
                  </a:cubicBezTo>
                  <a:cubicBezTo>
                    <a:pt x="133638" y="454412"/>
                    <a:pt x="123057" y="464992"/>
                    <a:pt x="101895" y="486155"/>
                  </a:cubicBezTo>
                  <a:lnTo>
                    <a:pt x="61589" y="526460"/>
                  </a:lnTo>
                  <a:cubicBezTo>
                    <a:pt x="40427" y="547622"/>
                    <a:pt x="29846" y="558203"/>
                    <a:pt x="25882" y="570404"/>
                  </a:cubicBezTo>
                  <a:cubicBezTo>
                    <a:pt x="22395" y="581137"/>
                    <a:pt x="22395" y="592697"/>
                    <a:pt x="25882" y="603430"/>
                  </a:cubicBezTo>
                </a:path>
              </a:pathLst>
            </a:custGeom>
            <a:solidFill>
              <a:srgbClr val="999999">
                <a:alpha val="30000"/>
              </a:srgbClr>
            </a:solidFill>
          </p:spPr>
        </p:sp>
        <p:sp>
          <p:nvSpPr>
            <p:cNvPr id="68" name="shape178">
              <a:extLst>
                <a:ext uri="{FF2B5EF4-FFF2-40B4-BE49-F238E27FC236}">
                  <a16:creationId xmlns:a16="http://schemas.microsoft.com/office/drawing/2014/main" id="{D449BDCD-A592-4B0B-BCE6-152E4EB7A3A9}"/>
                </a:ext>
              </a:extLst>
            </p:cNvPr>
            <p:cNvSpPr/>
            <p:nvPr/>
          </p:nvSpPr>
          <p:spPr>
            <a:xfrm>
              <a:off x="5357707" y="2506621"/>
              <a:ext cx="243200" cy="243200"/>
            </a:xfrm>
            <a:custGeom>
              <a:avLst/>
              <a:gdLst/>
              <a:ahLst/>
              <a:cxnLst/>
              <a:rect l="0" t="0" r="0" b="0"/>
              <a:pathLst>
                <a:path w="243200" h="243200">
                  <a:moveTo>
                    <a:pt x="108181" y="598467"/>
                  </a:moveTo>
                  <a:lnTo>
                    <a:pt x="150580" y="640865"/>
                  </a:lnTo>
                  <a:lnTo>
                    <a:pt x="150580" y="627865"/>
                  </a:lnTo>
                  <a:cubicBezTo>
                    <a:pt x="150580" y="621462"/>
                    <a:pt x="155770" y="616271"/>
                    <a:pt x="162173" y="616271"/>
                  </a:cubicBezTo>
                  <a:cubicBezTo>
                    <a:pt x="168576" y="616271"/>
                    <a:pt x="173767" y="621462"/>
                    <a:pt x="173767" y="627865"/>
                  </a:cubicBezTo>
                  <a:lnTo>
                    <a:pt x="173767" y="654861"/>
                  </a:lnTo>
                  <a:cubicBezTo>
                    <a:pt x="173767" y="670354"/>
                    <a:pt x="155035" y="678114"/>
                    <a:pt x="144079" y="667158"/>
                  </a:cubicBezTo>
                  <a:lnTo>
                    <a:pt x="81889" y="604968"/>
                  </a:lnTo>
                  <a:cubicBezTo>
                    <a:pt x="70933" y="594012"/>
                    <a:pt x="78693" y="575280"/>
                    <a:pt x="94186" y="575280"/>
                  </a:cubicBezTo>
                  <a:lnTo>
                    <a:pt x="216165" y="575280"/>
                  </a:lnTo>
                  <a:lnTo>
                    <a:pt x="173767" y="532882"/>
                  </a:lnTo>
                  <a:lnTo>
                    <a:pt x="173767" y="545882"/>
                  </a:lnTo>
                  <a:cubicBezTo>
                    <a:pt x="173767" y="552286"/>
                    <a:pt x="168576" y="557477"/>
                    <a:pt x="162173" y="557477"/>
                  </a:cubicBezTo>
                  <a:cubicBezTo>
                    <a:pt x="155770" y="557477"/>
                    <a:pt x="150580" y="552286"/>
                    <a:pt x="150580" y="545882"/>
                  </a:cubicBezTo>
                  <a:lnTo>
                    <a:pt x="150580" y="518887"/>
                  </a:lnTo>
                  <a:cubicBezTo>
                    <a:pt x="150580" y="503393"/>
                    <a:pt x="169312" y="495633"/>
                    <a:pt x="180267" y="506589"/>
                  </a:cubicBezTo>
                  <a:lnTo>
                    <a:pt x="242457" y="568779"/>
                  </a:lnTo>
                  <a:cubicBezTo>
                    <a:pt x="253414" y="579735"/>
                    <a:pt x="245654" y="598467"/>
                    <a:pt x="230161" y="598467"/>
                  </a:cubicBezTo>
                  <a:lnTo>
                    <a:pt x="108181" y="598467"/>
                  </a:lnTo>
                </a:path>
              </a:pathLst>
            </a:custGeom>
            <a:solidFill>
              <a:srgbClr val="999999">
                <a:alpha val="30000"/>
              </a:srgbClr>
            </a:solidFill>
          </p:spPr>
        </p:sp>
        <p:sp>
          <p:nvSpPr>
            <p:cNvPr id="69" name="shape179">
              <a:extLst>
                <a:ext uri="{FF2B5EF4-FFF2-40B4-BE49-F238E27FC236}">
                  <a16:creationId xmlns:a16="http://schemas.microsoft.com/office/drawing/2014/main" id="{74612ED2-FAF4-48A6-BCD0-E3765C2EF9CF}"/>
                </a:ext>
              </a:extLst>
            </p:cNvPr>
            <p:cNvSpPr/>
            <p:nvPr/>
          </p:nvSpPr>
          <p:spPr>
            <a:xfrm>
              <a:off x="5357707" y="2506621"/>
              <a:ext cx="3689515" cy="3689515"/>
            </a:xfrm>
            <a:custGeom>
              <a:avLst/>
              <a:gdLst/>
              <a:ahLst/>
              <a:cxnLst/>
              <a:rect l="0" t="0" r="0" b="0"/>
              <a:pathLst>
                <a:path w="3689515" h="3689515">
                  <a:moveTo>
                    <a:pt x="279919" y="366161"/>
                  </a:moveTo>
                  <a:lnTo>
                    <a:pt x="270985" y="375095"/>
                  </a:lnTo>
                  <a:lnTo>
                    <a:pt x="296310" y="416945"/>
                  </a:lnTo>
                  <a:lnTo>
                    <a:pt x="252578" y="393501"/>
                  </a:lnTo>
                  <a:lnTo>
                    <a:pt x="243981" y="402100"/>
                  </a:lnTo>
                  <a:lnTo>
                    <a:pt x="267357" y="445764"/>
                  </a:lnTo>
                  <a:lnTo>
                    <a:pt x="225574" y="420506"/>
                  </a:lnTo>
                  <a:lnTo>
                    <a:pt x="216304" y="429776"/>
                  </a:lnTo>
                  <a:lnTo>
                    <a:pt x="276157" y="463968"/>
                  </a:lnTo>
                  <a:lnTo>
                    <a:pt x="284823" y="455302"/>
                  </a:lnTo>
                  <a:lnTo>
                    <a:pt x="260841" y="410631"/>
                  </a:lnTo>
                  <a:lnTo>
                    <a:pt x="305512" y="434613"/>
                  </a:lnTo>
                  <a:lnTo>
                    <a:pt x="314111" y="426014"/>
                  </a:lnTo>
                  <a:lnTo>
                    <a:pt x="279919" y="366161"/>
                  </a:lnTo>
                  <a:moveTo>
                    <a:pt x="308522" y="361204"/>
                  </a:moveTo>
                  <a:cubicBezTo>
                    <a:pt x="298446" y="371280"/>
                    <a:pt x="298110" y="385051"/>
                    <a:pt x="309328" y="396269"/>
                  </a:cubicBezTo>
                  <a:cubicBezTo>
                    <a:pt x="320614" y="407555"/>
                    <a:pt x="334385" y="407219"/>
                    <a:pt x="344461" y="397143"/>
                  </a:cubicBezTo>
                  <a:cubicBezTo>
                    <a:pt x="354604" y="386999"/>
                    <a:pt x="354940" y="373228"/>
                    <a:pt x="343655" y="361942"/>
                  </a:cubicBezTo>
                  <a:cubicBezTo>
                    <a:pt x="332436" y="350724"/>
                    <a:pt x="318666" y="351060"/>
                    <a:pt x="308522" y="361204"/>
                  </a:cubicBezTo>
                  <a:moveTo>
                    <a:pt x="316180" y="368996"/>
                  </a:moveTo>
                  <a:cubicBezTo>
                    <a:pt x="321218" y="363958"/>
                    <a:pt x="328204" y="363555"/>
                    <a:pt x="335124" y="370474"/>
                  </a:cubicBezTo>
                  <a:cubicBezTo>
                    <a:pt x="341639" y="376990"/>
                    <a:pt x="342244" y="383909"/>
                    <a:pt x="336870" y="389283"/>
                  </a:cubicBezTo>
                  <a:cubicBezTo>
                    <a:pt x="331832" y="394321"/>
                    <a:pt x="324845" y="394724"/>
                    <a:pt x="317859" y="387738"/>
                  </a:cubicBezTo>
                  <a:cubicBezTo>
                    <a:pt x="311411" y="381289"/>
                    <a:pt x="310806" y="374370"/>
                    <a:pt x="316180" y="368996"/>
                  </a:cubicBezTo>
                  <a:moveTo>
                    <a:pt x="350210" y="319515"/>
                  </a:moveTo>
                  <a:cubicBezTo>
                    <a:pt x="344433" y="325293"/>
                    <a:pt x="344030" y="330532"/>
                    <a:pt x="345306" y="335705"/>
                  </a:cubicBezTo>
                  <a:lnTo>
                    <a:pt x="340268" y="330667"/>
                  </a:lnTo>
                  <a:lnTo>
                    <a:pt x="332005" y="338930"/>
                  </a:lnTo>
                  <a:lnTo>
                    <a:pt x="366600" y="373525"/>
                  </a:lnTo>
                  <a:lnTo>
                    <a:pt x="374930" y="365195"/>
                  </a:lnTo>
                  <a:lnTo>
                    <a:pt x="356256" y="346520"/>
                  </a:lnTo>
                  <a:cubicBezTo>
                    <a:pt x="350613" y="340877"/>
                    <a:pt x="349807" y="334832"/>
                    <a:pt x="354778" y="329861"/>
                  </a:cubicBezTo>
                  <a:cubicBezTo>
                    <a:pt x="358876" y="325763"/>
                    <a:pt x="363510" y="325696"/>
                    <a:pt x="367407" y="329592"/>
                  </a:cubicBezTo>
                  <a:lnTo>
                    <a:pt x="388970" y="351155"/>
                  </a:lnTo>
                  <a:lnTo>
                    <a:pt x="397300" y="342825"/>
                  </a:lnTo>
                  <a:lnTo>
                    <a:pt x="374998" y="320523"/>
                  </a:lnTo>
                  <a:cubicBezTo>
                    <a:pt x="366735" y="312261"/>
                    <a:pt x="358069" y="311656"/>
                    <a:pt x="350210" y="319515"/>
                  </a:cubicBezTo>
                  <a:moveTo>
                    <a:pt x="389595" y="255007"/>
                  </a:moveTo>
                  <a:lnTo>
                    <a:pt x="381265" y="263337"/>
                  </a:lnTo>
                  <a:lnTo>
                    <a:pt x="398999" y="281071"/>
                  </a:lnTo>
                  <a:cubicBezTo>
                    <a:pt x="393558" y="279795"/>
                    <a:pt x="387513" y="282213"/>
                    <a:pt x="383012" y="286714"/>
                  </a:cubicBezTo>
                  <a:cubicBezTo>
                    <a:pt x="374548" y="295178"/>
                    <a:pt x="373405" y="308143"/>
                    <a:pt x="385363" y="320100"/>
                  </a:cubicBezTo>
                  <a:cubicBezTo>
                    <a:pt x="397522" y="332258"/>
                    <a:pt x="410487" y="331117"/>
                    <a:pt x="418951" y="322653"/>
                  </a:cubicBezTo>
                  <a:cubicBezTo>
                    <a:pt x="423720" y="317883"/>
                    <a:pt x="425937" y="311501"/>
                    <a:pt x="423854" y="305658"/>
                  </a:cubicBezTo>
                  <a:lnTo>
                    <a:pt x="429161" y="310964"/>
                  </a:lnTo>
                  <a:lnTo>
                    <a:pt x="437356" y="302769"/>
                  </a:lnTo>
                  <a:lnTo>
                    <a:pt x="389595" y="255007"/>
                  </a:lnTo>
                  <a:moveTo>
                    <a:pt x="413241" y="313046"/>
                  </a:moveTo>
                  <a:cubicBezTo>
                    <a:pt x="408404" y="317883"/>
                    <a:pt x="400813" y="318622"/>
                    <a:pt x="393827" y="311636"/>
                  </a:cubicBezTo>
                  <a:cubicBezTo>
                    <a:pt x="386774" y="304582"/>
                    <a:pt x="387513" y="296991"/>
                    <a:pt x="392349" y="292155"/>
                  </a:cubicBezTo>
                  <a:cubicBezTo>
                    <a:pt x="396850" y="287654"/>
                    <a:pt x="404777" y="286445"/>
                    <a:pt x="411897" y="293566"/>
                  </a:cubicBezTo>
                  <a:cubicBezTo>
                    <a:pt x="418951" y="300619"/>
                    <a:pt x="417742" y="308546"/>
                    <a:pt x="413241" y="313046"/>
                  </a:cubicBezTo>
                  <a:moveTo>
                    <a:pt x="460440" y="250129"/>
                  </a:moveTo>
                  <a:lnTo>
                    <a:pt x="457014" y="246703"/>
                  </a:lnTo>
                  <a:cubicBezTo>
                    <a:pt x="445594" y="235283"/>
                    <a:pt x="432898" y="236828"/>
                    <a:pt x="424501" y="245225"/>
                  </a:cubicBezTo>
                  <a:cubicBezTo>
                    <a:pt x="415701" y="254025"/>
                    <a:pt x="413887" y="267930"/>
                    <a:pt x="425978" y="280021"/>
                  </a:cubicBezTo>
                  <a:cubicBezTo>
                    <a:pt x="438003" y="292046"/>
                    <a:pt x="451505" y="290098"/>
                    <a:pt x="460238" y="281365"/>
                  </a:cubicBezTo>
                  <a:cubicBezTo>
                    <a:pt x="467291" y="274311"/>
                    <a:pt x="470113" y="263832"/>
                    <a:pt x="464537" y="254763"/>
                  </a:cubicBezTo>
                  <a:lnTo>
                    <a:pt x="456745" y="262556"/>
                  </a:lnTo>
                  <a:cubicBezTo>
                    <a:pt x="458290" y="266519"/>
                    <a:pt x="456678" y="270550"/>
                    <a:pt x="453386" y="273842"/>
                  </a:cubicBezTo>
                  <a:cubicBezTo>
                    <a:pt x="448415" y="278812"/>
                    <a:pt x="442168" y="279685"/>
                    <a:pt x="436324" y="274244"/>
                  </a:cubicBezTo>
                  <a:lnTo>
                    <a:pt x="460440" y="250129"/>
                  </a:lnTo>
                  <a:moveTo>
                    <a:pt x="431621" y="252480"/>
                  </a:moveTo>
                  <a:cubicBezTo>
                    <a:pt x="436122" y="247979"/>
                    <a:pt x="441563" y="247643"/>
                    <a:pt x="446131" y="252211"/>
                  </a:cubicBezTo>
                  <a:lnTo>
                    <a:pt x="430412" y="267930"/>
                  </a:lnTo>
                  <a:cubicBezTo>
                    <a:pt x="426113" y="262153"/>
                    <a:pt x="427658" y="256443"/>
                    <a:pt x="431621" y="252480"/>
                  </a:cubicBezTo>
                  <a:moveTo>
                    <a:pt x="465500" y="204628"/>
                  </a:moveTo>
                  <a:lnTo>
                    <a:pt x="463216" y="206912"/>
                  </a:lnTo>
                  <a:cubicBezTo>
                    <a:pt x="459186" y="210943"/>
                    <a:pt x="457708" y="215914"/>
                    <a:pt x="459723" y="221422"/>
                  </a:cubicBezTo>
                  <a:lnTo>
                    <a:pt x="454618" y="216317"/>
                  </a:lnTo>
                  <a:lnTo>
                    <a:pt x="446356" y="224579"/>
                  </a:lnTo>
                  <a:lnTo>
                    <a:pt x="480951" y="259174"/>
                  </a:lnTo>
                  <a:lnTo>
                    <a:pt x="489280" y="250845"/>
                  </a:lnTo>
                  <a:lnTo>
                    <a:pt x="472352" y="233917"/>
                  </a:lnTo>
                  <a:cubicBezTo>
                    <a:pt x="465568" y="227132"/>
                    <a:pt x="465568" y="220818"/>
                    <a:pt x="471412" y="214974"/>
                  </a:cubicBezTo>
                  <a:lnTo>
                    <a:pt x="473628" y="212757"/>
                  </a:lnTo>
                  <a:lnTo>
                    <a:pt x="465500" y="204628"/>
                  </a:lnTo>
                  <a:moveTo>
                    <a:pt x="498045" y="200834"/>
                  </a:moveTo>
                  <a:cubicBezTo>
                    <a:pt x="493209" y="204461"/>
                    <a:pt x="489649" y="206947"/>
                    <a:pt x="486962" y="204260"/>
                  </a:cubicBezTo>
                  <a:cubicBezTo>
                    <a:pt x="484946" y="202245"/>
                    <a:pt x="484745" y="198819"/>
                    <a:pt x="488843" y="194721"/>
                  </a:cubicBezTo>
                  <a:cubicBezTo>
                    <a:pt x="492403" y="191161"/>
                    <a:pt x="496164" y="190086"/>
                    <a:pt x="499926" y="193176"/>
                  </a:cubicBezTo>
                  <a:lnTo>
                    <a:pt x="508055" y="185048"/>
                  </a:lnTo>
                  <a:cubicBezTo>
                    <a:pt x="499860" y="177793"/>
                    <a:pt x="489917" y="179808"/>
                    <a:pt x="481857" y="187869"/>
                  </a:cubicBezTo>
                  <a:cubicBezTo>
                    <a:pt x="474669" y="195057"/>
                    <a:pt x="471243" y="204797"/>
                    <a:pt x="479102" y="212657"/>
                  </a:cubicBezTo>
                  <a:cubicBezTo>
                    <a:pt x="487633" y="221188"/>
                    <a:pt x="496500" y="214605"/>
                    <a:pt x="504427" y="208962"/>
                  </a:cubicBezTo>
                  <a:cubicBezTo>
                    <a:pt x="510003" y="204999"/>
                    <a:pt x="512153" y="203924"/>
                    <a:pt x="514302" y="206074"/>
                  </a:cubicBezTo>
                  <a:cubicBezTo>
                    <a:pt x="516922" y="208694"/>
                    <a:pt x="515579" y="212321"/>
                    <a:pt x="512018" y="215881"/>
                  </a:cubicBezTo>
                  <a:cubicBezTo>
                    <a:pt x="508122" y="219778"/>
                    <a:pt x="503621" y="221323"/>
                    <a:pt x="499524" y="218434"/>
                  </a:cubicBezTo>
                  <a:lnTo>
                    <a:pt x="491126" y="226831"/>
                  </a:lnTo>
                  <a:cubicBezTo>
                    <a:pt x="500464" y="234959"/>
                    <a:pt x="511279" y="230324"/>
                    <a:pt x="518467" y="223136"/>
                  </a:cubicBezTo>
                  <a:cubicBezTo>
                    <a:pt x="526192" y="215411"/>
                    <a:pt x="529417" y="204797"/>
                    <a:pt x="521624" y="197005"/>
                  </a:cubicBezTo>
                  <a:cubicBezTo>
                    <a:pt x="513563" y="188944"/>
                    <a:pt x="505166" y="195594"/>
                    <a:pt x="498045" y="200834"/>
                  </a:cubicBezTo>
                  <a:moveTo>
                    <a:pt x="521375" y="148350"/>
                  </a:moveTo>
                  <a:cubicBezTo>
                    <a:pt x="515531" y="154195"/>
                    <a:pt x="515263" y="159300"/>
                    <a:pt x="516606" y="164539"/>
                  </a:cubicBezTo>
                  <a:lnTo>
                    <a:pt x="498334" y="146268"/>
                  </a:lnTo>
                  <a:lnTo>
                    <a:pt x="490005" y="154598"/>
                  </a:lnTo>
                  <a:lnTo>
                    <a:pt x="537766" y="202359"/>
                  </a:lnTo>
                  <a:lnTo>
                    <a:pt x="546096" y="194030"/>
                  </a:lnTo>
                  <a:lnTo>
                    <a:pt x="527421" y="175355"/>
                  </a:lnTo>
                  <a:cubicBezTo>
                    <a:pt x="521779" y="169712"/>
                    <a:pt x="520972" y="163666"/>
                    <a:pt x="525944" y="158696"/>
                  </a:cubicBezTo>
                  <a:cubicBezTo>
                    <a:pt x="530041" y="154598"/>
                    <a:pt x="534676" y="154531"/>
                    <a:pt x="538572" y="158427"/>
                  </a:cubicBezTo>
                  <a:lnTo>
                    <a:pt x="560135" y="179990"/>
                  </a:lnTo>
                  <a:lnTo>
                    <a:pt x="568465" y="171660"/>
                  </a:lnTo>
                  <a:lnTo>
                    <a:pt x="546163" y="149358"/>
                  </a:lnTo>
                  <a:cubicBezTo>
                    <a:pt x="537901" y="141096"/>
                    <a:pt x="529235" y="140491"/>
                    <a:pt x="521375" y="148350"/>
                  </a:cubicBezTo>
                  <a:moveTo>
                    <a:pt x="555723" y="114003"/>
                  </a:moveTo>
                  <a:cubicBezTo>
                    <a:pt x="547124" y="122602"/>
                    <a:pt x="544907" y="132611"/>
                    <a:pt x="551625" y="142015"/>
                  </a:cubicBezTo>
                  <a:lnTo>
                    <a:pt x="559552" y="134089"/>
                  </a:lnTo>
                  <a:cubicBezTo>
                    <a:pt x="557671" y="130730"/>
                    <a:pt x="556663" y="126766"/>
                    <a:pt x="561835" y="121594"/>
                  </a:cubicBezTo>
                  <a:cubicBezTo>
                    <a:pt x="564791" y="118638"/>
                    <a:pt x="568485" y="116825"/>
                    <a:pt x="571106" y="119445"/>
                  </a:cubicBezTo>
                  <a:cubicBezTo>
                    <a:pt x="573994" y="122333"/>
                    <a:pt x="571845" y="125557"/>
                    <a:pt x="570702" y="127102"/>
                  </a:cubicBezTo>
                  <a:lnTo>
                    <a:pt x="564724" y="135096"/>
                  </a:lnTo>
                  <a:cubicBezTo>
                    <a:pt x="562037" y="138724"/>
                    <a:pt x="555655" y="148061"/>
                    <a:pt x="564321" y="156726"/>
                  </a:cubicBezTo>
                  <a:cubicBezTo>
                    <a:pt x="571643" y="164049"/>
                    <a:pt x="580241" y="161362"/>
                    <a:pt x="585749" y="155853"/>
                  </a:cubicBezTo>
                  <a:cubicBezTo>
                    <a:pt x="589445" y="152159"/>
                    <a:pt x="592602" y="146314"/>
                    <a:pt x="590855" y="139194"/>
                  </a:cubicBezTo>
                  <a:lnTo>
                    <a:pt x="595893" y="144232"/>
                  </a:lnTo>
                  <a:lnTo>
                    <a:pt x="604021" y="136104"/>
                  </a:lnTo>
                  <a:lnTo>
                    <a:pt x="580040" y="112123"/>
                  </a:lnTo>
                  <a:cubicBezTo>
                    <a:pt x="571911" y="103995"/>
                    <a:pt x="563313" y="106413"/>
                    <a:pt x="555723" y="114003"/>
                  </a:cubicBezTo>
                  <a:moveTo>
                    <a:pt x="580980" y="146785"/>
                  </a:moveTo>
                  <a:cubicBezTo>
                    <a:pt x="578025" y="149741"/>
                    <a:pt x="574733" y="150479"/>
                    <a:pt x="571979" y="147725"/>
                  </a:cubicBezTo>
                  <a:cubicBezTo>
                    <a:pt x="568149" y="143896"/>
                    <a:pt x="571643" y="139194"/>
                    <a:pt x="572919" y="137514"/>
                  </a:cubicBezTo>
                  <a:lnTo>
                    <a:pt x="575875" y="133484"/>
                  </a:lnTo>
                  <a:cubicBezTo>
                    <a:pt x="577353" y="131469"/>
                    <a:pt x="578562" y="129857"/>
                    <a:pt x="579301" y="128043"/>
                  </a:cubicBezTo>
                  <a:lnTo>
                    <a:pt x="581182" y="129924"/>
                  </a:lnTo>
                  <a:cubicBezTo>
                    <a:pt x="585817" y="134559"/>
                    <a:pt x="586019" y="141747"/>
                    <a:pt x="580980" y="146785"/>
                  </a:cubicBezTo>
                  <a:moveTo>
                    <a:pt x="596319" y="73810"/>
                  </a:moveTo>
                  <a:lnTo>
                    <a:pt x="594035" y="76094"/>
                  </a:lnTo>
                  <a:cubicBezTo>
                    <a:pt x="590004" y="80125"/>
                    <a:pt x="588527" y="85096"/>
                    <a:pt x="590541" y="90604"/>
                  </a:cubicBezTo>
                  <a:lnTo>
                    <a:pt x="585436" y="85498"/>
                  </a:lnTo>
                  <a:lnTo>
                    <a:pt x="577174" y="93761"/>
                  </a:lnTo>
                  <a:lnTo>
                    <a:pt x="611769" y="128356"/>
                  </a:lnTo>
                  <a:lnTo>
                    <a:pt x="620098" y="120027"/>
                  </a:lnTo>
                  <a:lnTo>
                    <a:pt x="603170" y="103099"/>
                  </a:lnTo>
                  <a:cubicBezTo>
                    <a:pt x="596386" y="96314"/>
                    <a:pt x="596386" y="89999"/>
                    <a:pt x="602230" y="84155"/>
                  </a:cubicBezTo>
                  <a:lnTo>
                    <a:pt x="604447" y="81939"/>
                  </a:lnTo>
                  <a:lnTo>
                    <a:pt x="596319" y="73810"/>
                  </a:lnTo>
                  <a:moveTo>
                    <a:pt x="650107" y="60461"/>
                  </a:moveTo>
                  <a:lnTo>
                    <a:pt x="646681" y="57035"/>
                  </a:lnTo>
                  <a:cubicBezTo>
                    <a:pt x="635261" y="45615"/>
                    <a:pt x="622565" y="47160"/>
                    <a:pt x="614168" y="55557"/>
                  </a:cubicBezTo>
                  <a:cubicBezTo>
                    <a:pt x="605368" y="64357"/>
                    <a:pt x="603555" y="78263"/>
                    <a:pt x="615646" y="90354"/>
                  </a:cubicBezTo>
                  <a:cubicBezTo>
                    <a:pt x="627670" y="102378"/>
                    <a:pt x="641172" y="100430"/>
                    <a:pt x="649906" y="91698"/>
                  </a:cubicBezTo>
                  <a:cubicBezTo>
                    <a:pt x="656959" y="84644"/>
                    <a:pt x="659780" y="74165"/>
                    <a:pt x="654205" y="65096"/>
                  </a:cubicBezTo>
                  <a:lnTo>
                    <a:pt x="646413" y="72888"/>
                  </a:lnTo>
                  <a:cubicBezTo>
                    <a:pt x="647958" y="76852"/>
                    <a:pt x="646345" y="80882"/>
                    <a:pt x="643053" y="84174"/>
                  </a:cubicBezTo>
                  <a:cubicBezTo>
                    <a:pt x="638083" y="89145"/>
                    <a:pt x="631835" y="90018"/>
                    <a:pt x="625991" y="84577"/>
                  </a:cubicBezTo>
                  <a:lnTo>
                    <a:pt x="650107" y="60461"/>
                  </a:lnTo>
                  <a:moveTo>
                    <a:pt x="621289" y="62812"/>
                  </a:moveTo>
                  <a:cubicBezTo>
                    <a:pt x="625789" y="58312"/>
                    <a:pt x="631231" y="57976"/>
                    <a:pt x="635799" y="62544"/>
                  </a:cubicBezTo>
                  <a:lnTo>
                    <a:pt x="620079" y="78263"/>
                  </a:lnTo>
                  <a:cubicBezTo>
                    <a:pt x="615781" y="72485"/>
                    <a:pt x="617326" y="66776"/>
                    <a:pt x="621289" y="62812"/>
                  </a:cubicBezTo>
                  <a:moveTo>
                    <a:pt x="370068" y="509781"/>
                  </a:moveTo>
                  <a:lnTo>
                    <a:pt x="361872" y="501586"/>
                  </a:lnTo>
                  <a:lnTo>
                    <a:pt x="337757" y="525702"/>
                  </a:lnTo>
                  <a:lnTo>
                    <a:pt x="326270" y="514215"/>
                  </a:lnTo>
                  <a:lnTo>
                    <a:pt x="347296" y="493189"/>
                  </a:lnTo>
                  <a:lnTo>
                    <a:pt x="339101" y="484994"/>
                  </a:lnTo>
                  <a:lnTo>
                    <a:pt x="318074" y="506019"/>
                  </a:lnTo>
                  <a:lnTo>
                    <a:pt x="307125" y="495070"/>
                  </a:lnTo>
                  <a:lnTo>
                    <a:pt x="329965" y="472231"/>
                  </a:lnTo>
                  <a:lnTo>
                    <a:pt x="321769" y="464035"/>
                  </a:lnTo>
                  <a:lnTo>
                    <a:pt x="290197" y="495607"/>
                  </a:lnTo>
                  <a:lnTo>
                    <a:pt x="337220" y="542630"/>
                  </a:lnTo>
                  <a:lnTo>
                    <a:pt x="370068" y="509781"/>
                  </a:lnTo>
                  <a:moveTo>
                    <a:pt x="360329" y="423997"/>
                  </a:moveTo>
                  <a:lnTo>
                    <a:pt x="351999" y="432327"/>
                  </a:lnTo>
                  <a:lnTo>
                    <a:pt x="369734" y="450061"/>
                  </a:lnTo>
                  <a:cubicBezTo>
                    <a:pt x="364292" y="448785"/>
                    <a:pt x="358247" y="451203"/>
                    <a:pt x="353746" y="455704"/>
                  </a:cubicBezTo>
                  <a:cubicBezTo>
                    <a:pt x="345282" y="464168"/>
                    <a:pt x="344140" y="477133"/>
                    <a:pt x="356097" y="489090"/>
                  </a:cubicBezTo>
                  <a:cubicBezTo>
                    <a:pt x="368256" y="501249"/>
                    <a:pt x="381221" y="500107"/>
                    <a:pt x="389685" y="491642"/>
                  </a:cubicBezTo>
                  <a:cubicBezTo>
                    <a:pt x="394454" y="486873"/>
                    <a:pt x="396671" y="480492"/>
                    <a:pt x="394588" y="474647"/>
                  </a:cubicBezTo>
                  <a:lnTo>
                    <a:pt x="399895" y="479954"/>
                  </a:lnTo>
                  <a:lnTo>
                    <a:pt x="408090" y="471759"/>
                  </a:lnTo>
                  <a:lnTo>
                    <a:pt x="360329" y="423997"/>
                  </a:lnTo>
                  <a:moveTo>
                    <a:pt x="383975" y="482037"/>
                  </a:moveTo>
                  <a:cubicBezTo>
                    <a:pt x="379138" y="486873"/>
                    <a:pt x="371547" y="487612"/>
                    <a:pt x="364561" y="480626"/>
                  </a:cubicBezTo>
                  <a:cubicBezTo>
                    <a:pt x="357508" y="473573"/>
                    <a:pt x="358247" y="465982"/>
                    <a:pt x="363083" y="461145"/>
                  </a:cubicBezTo>
                  <a:cubicBezTo>
                    <a:pt x="367584" y="456644"/>
                    <a:pt x="375511" y="455435"/>
                    <a:pt x="382631" y="462556"/>
                  </a:cubicBezTo>
                  <a:cubicBezTo>
                    <a:pt x="389685" y="469609"/>
                    <a:pt x="388476" y="477536"/>
                    <a:pt x="383975" y="482037"/>
                  </a:cubicBezTo>
                  <a:moveTo>
                    <a:pt x="400677" y="409176"/>
                  </a:moveTo>
                  <a:lnTo>
                    <a:pt x="398392" y="411461"/>
                  </a:lnTo>
                  <a:cubicBezTo>
                    <a:pt x="394362" y="415491"/>
                    <a:pt x="392884" y="420462"/>
                    <a:pt x="394899" y="425970"/>
                  </a:cubicBezTo>
                  <a:lnTo>
                    <a:pt x="389794" y="420865"/>
                  </a:lnTo>
                  <a:lnTo>
                    <a:pt x="381531" y="429128"/>
                  </a:lnTo>
                  <a:lnTo>
                    <a:pt x="416127" y="463723"/>
                  </a:lnTo>
                  <a:lnTo>
                    <a:pt x="424456" y="455394"/>
                  </a:lnTo>
                  <a:lnTo>
                    <a:pt x="407528" y="438465"/>
                  </a:lnTo>
                  <a:cubicBezTo>
                    <a:pt x="400743" y="431680"/>
                    <a:pt x="400743" y="425366"/>
                    <a:pt x="406588" y="419522"/>
                  </a:cubicBezTo>
                  <a:lnTo>
                    <a:pt x="408805" y="417305"/>
                  </a:lnTo>
                  <a:lnTo>
                    <a:pt x="400677" y="409176"/>
                  </a:lnTo>
                  <a:moveTo>
                    <a:pt x="418929" y="390521"/>
                  </a:moveTo>
                  <a:cubicBezTo>
                    <a:pt x="410331" y="399119"/>
                    <a:pt x="408114" y="409129"/>
                    <a:pt x="414832" y="418533"/>
                  </a:cubicBezTo>
                  <a:lnTo>
                    <a:pt x="422758" y="410606"/>
                  </a:lnTo>
                  <a:cubicBezTo>
                    <a:pt x="420877" y="407248"/>
                    <a:pt x="419870" y="403284"/>
                    <a:pt x="425042" y="398112"/>
                  </a:cubicBezTo>
                  <a:cubicBezTo>
                    <a:pt x="427998" y="395156"/>
                    <a:pt x="431692" y="393343"/>
                    <a:pt x="434312" y="395962"/>
                  </a:cubicBezTo>
                  <a:cubicBezTo>
                    <a:pt x="437201" y="398850"/>
                    <a:pt x="435051" y="402075"/>
                    <a:pt x="433909" y="403620"/>
                  </a:cubicBezTo>
                  <a:lnTo>
                    <a:pt x="427930" y="411614"/>
                  </a:lnTo>
                  <a:cubicBezTo>
                    <a:pt x="425244" y="415241"/>
                    <a:pt x="418862" y="424579"/>
                    <a:pt x="427527" y="433244"/>
                  </a:cubicBezTo>
                  <a:cubicBezTo>
                    <a:pt x="434849" y="440567"/>
                    <a:pt x="443448" y="437879"/>
                    <a:pt x="448956" y="432371"/>
                  </a:cubicBezTo>
                  <a:cubicBezTo>
                    <a:pt x="452651" y="428676"/>
                    <a:pt x="455808" y="422832"/>
                    <a:pt x="454062" y="415712"/>
                  </a:cubicBezTo>
                  <a:lnTo>
                    <a:pt x="459100" y="420750"/>
                  </a:lnTo>
                  <a:lnTo>
                    <a:pt x="467228" y="412621"/>
                  </a:lnTo>
                  <a:lnTo>
                    <a:pt x="443246" y="388640"/>
                  </a:lnTo>
                  <a:cubicBezTo>
                    <a:pt x="435118" y="380511"/>
                    <a:pt x="426520" y="382930"/>
                    <a:pt x="418929" y="390521"/>
                  </a:cubicBezTo>
                  <a:moveTo>
                    <a:pt x="444187" y="423303"/>
                  </a:moveTo>
                  <a:cubicBezTo>
                    <a:pt x="441231" y="426258"/>
                    <a:pt x="437939" y="426997"/>
                    <a:pt x="435185" y="424243"/>
                  </a:cubicBezTo>
                  <a:cubicBezTo>
                    <a:pt x="431356" y="420414"/>
                    <a:pt x="434849" y="415712"/>
                    <a:pt x="436126" y="414032"/>
                  </a:cubicBezTo>
                  <a:lnTo>
                    <a:pt x="439082" y="410002"/>
                  </a:lnTo>
                  <a:cubicBezTo>
                    <a:pt x="440559" y="407986"/>
                    <a:pt x="441768" y="406374"/>
                    <a:pt x="442508" y="404560"/>
                  </a:cubicBezTo>
                  <a:lnTo>
                    <a:pt x="444389" y="406441"/>
                  </a:lnTo>
                  <a:cubicBezTo>
                    <a:pt x="449023" y="411076"/>
                    <a:pt x="449225" y="418264"/>
                    <a:pt x="444187" y="423303"/>
                  </a:cubicBezTo>
                  <a:moveTo>
                    <a:pt x="491367" y="319293"/>
                  </a:moveTo>
                  <a:lnTo>
                    <a:pt x="482768" y="327891"/>
                  </a:lnTo>
                  <a:lnTo>
                    <a:pt x="498957" y="358590"/>
                  </a:lnTo>
                  <a:lnTo>
                    <a:pt x="468057" y="342603"/>
                  </a:lnTo>
                  <a:lnTo>
                    <a:pt x="459928" y="350731"/>
                  </a:lnTo>
                  <a:lnTo>
                    <a:pt x="475983" y="381564"/>
                  </a:lnTo>
                  <a:lnTo>
                    <a:pt x="445217" y="365442"/>
                  </a:lnTo>
                  <a:lnTo>
                    <a:pt x="436350" y="374309"/>
                  </a:lnTo>
                  <a:lnTo>
                    <a:pt x="482902" y="396947"/>
                  </a:lnTo>
                  <a:lnTo>
                    <a:pt x="490963" y="388886"/>
                  </a:lnTo>
                  <a:lnTo>
                    <a:pt x="475983" y="358993"/>
                  </a:lnTo>
                  <a:lnTo>
                    <a:pt x="505943" y="373906"/>
                  </a:lnTo>
                  <a:lnTo>
                    <a:pt x="513937" y="365912"/>
                  </a:lnTo>
                  <a:lnTo>
                    <a:pt x="491367" y="319293"/>
                  </a:lnTo>
                  <a:moveTo>
                    <a:pt x="531898" y="253906"/>
                  </a:moveTo>
                  <a:lnTo>
                    <a:pt x="520814" y="264990"/>
                  </a:lnTo>
                  <a:lnTo>
                    <a:pt x="543721" y="313961"/>
                  </a:lnTo>
                  <a:lnTo>
                    <a:pt x="494750" y="291054"/>
                  </a:lnTo>
                  <a:lnTo>
                    <a:pt x="483666" y="302138"/>
                  </a:lnTo>
                  <a:lnTo>
                    <a:pt x="530689" y="349161"/>
                  </a:lnTo>
                  <a:lnTo>
                    <a:pt x="538683" y="341166"/>
                  </a:lnTo>
                  <a:lnTo>
                    <a:pt x="505566" y="308049"/>
                  </a:lnTo>
                  <a:lnTo>
                    <a:pt x="550774" y="329075"/>
                  </a:lnTo>
                  <a:lnTo>
                    <a:pt x="558634" y="321216"/>
                  </a:lnTo>
                  <a:lnTo>
                    <a:pt x="537608" y="276007"/>
                  </a:lnTo>
                  <a:lnTo>
                    <a:pt x="570726" y="309124"/>
                  </a:lnTo>
                  <a:lnTo>
                    <a:pt x="578921" y="300929"/>
                  </a:lnTo>
                  <a:lnTo>
                    <a:pt x="531898" y="253906"/>
                  </a:lnTo>
                  <a:moveTo>
                    <a:pt x="548050" y="253474"/>
                  </a:moveTo>
                  <a:lnTo>
                    <a:pt x="556917" y="244607"/>
                  </a:lnTo>
                  <a:lnTo>
                    <a:pt x="547445" y="235135"/>
                  </a:lnTo>
                  <a:lnTo>
                    <a:pt x="538578" y="244002"/>
                  </a:lnTo>
                  <a:lnTo>
                    <a:pt x="548050" y="253474"/>
                  </a:lnTo>
                  <a:moveTo>
                    <a:pt x="587482" y="292368"/>
                  </a:moveTo>
                  <a:lnTo>
                    <a:pt x="595811" y="284039"/>
                  </a:lnTo>
                  <a:lnTo>
                    <a:pt x="561216" y="249443"/>
                  </a:lnTo>
                  <a:lnTo>
                    <a:pt x="552886" y="257773"/>
                  </a:lnTo>
                  <a:lnTo>
                    <a:pt x="587482" y="292368"/>
                  </a:lnTo>
                  <a:moveTo>
                    <a:pt x="587301" y="222149"/>
                  </a:moveTo>
                  <a:cubicBezTo>
                    <a:pt x="581525" y="227926"/>
                    <a:pt x="581121" y="233165"/>
                    <a:pt x="582398" y="238338"/>
                  </a:cubicBezTo>
                  <a:lnTo>
                    <a:pt x="577360" y="233299"/>
                  </a:lnTo>
                  <a:lnTo>
                    <a:pt x="569097" y="241562"/>
                  </a:lnTo>
                  <a:lnTo>
                    <a:pt x="603692" y="276157"/>
                  </a:lnTo>
                  <a:lnTo>
                    <a:pt x="612022" y="267828"/>
                  </a:lnTo>
                  <a:lnTo>
                    <a:pt x="593347" y="249153"/>
                  </a:lnTo>
                  <a:cubicBezTo>
                    <a:pt x="587704" y="243510"/>
                    <a:pt x="586899" y="237464"/>
                    <a:pt x="591869" y="232493"/>
                  </a:cubicBezTo>
                  <a:cubicBezTo>
                    <a:pt x="595967" y="228396"/>
                    <a:pt x="600602" y="228328"/>
                    <a:pt x="604498" y="232225"/>
                  </a:cubicBezTo>
                  <a:lnTo>
                    <a:pt x="626061" y="253788"/>
                  </a:lnTo>
                  <a:lnTo>
                    <a:pt x="634391" y="245458"/>
                  </a:lnTo>
                  <a:lnTo>
                    <a:pt x="612089" y="223156"/>
                  </a:lnTo>
                  <a:cubicBezTo>
                    <a:pt x="603827" y="214894"/>
                    <a:pt x="595161" y="214289"/>
                    <a:pt x="587301" y="222149"/>
                  </a:cubicBezTo>
                  <a:moveTo>
                    <a:pt x="626687" y="157640"/>
                  </a:moveTo>
                  <a:lnTo>
                    <a:pt x="618357" y="165970"/>
                  </a:lnTo>
                  <a:lnTo>
                    <a:pt x="636091" y="183704"/>
                  </a:lnTo>
                  <a:cubicBezTo>
                    <a:pt x="630650" y="182427"/>
                    <a:pt x="624604" y="184846"/>
                    <a:pt x="620103" y="189346"/>
                  </a:cubicBezTo>
                  <a:cubicBezTo>
                    <a:pt x="611640" y="197811"/>
                    <a:pt x="610497" y="210775"/>
                    <a:pt x="622454" y="222732"/>
                  </a:cubicBezTo>
                  <a:cubicBezTo>
                    <a:pt x="634613" y="234892"/>
                    <a:pt x="647578" y="233749"/>
                    <a:pt x="656042" y="225285"/>
                  </a:cubicBezTo>
                  <a:cubicBezTo>
                    <a:pt x="660812" y="220516"/>
                    <a:pt x="663029" y="214135"/>
                    <a:pt x="660946" y="208290"/>
                  </a:cubicBezTo>
                  <a:lnTo>
                    <a:pt x="666252" y="213596"/>
                  </a:lnTo>
                  <a:lnTo>
                    <a:pt x="674448" y="205401"/>
                  </a:lnTo>
                  <a:lnTo>
                    <a:pt x="626687" y="157640"/>
                  </a:lnTo>
                  <a:moveTo>
                    <a:pt x="650332" y="215679"/>
                  </a:moveTo>
                  <a:cubicBezTo>
                    <a:pt x="645495" y="220516"/>
                    <a:pt x="637904" y="221255"/>
                    <a:pt x="630919" y="214268"/>
                  </a:cubicBezTo>
                  <a:cubicBezTo>
                    <a:pt x="623865" y="207216"/>
                    <a:pt x="624604" y="199625"/>
                    <a:pt x="629440" y="194788"/>
                  </a:cubicBezTo>
                  <a:cubicBezTo>
                    <a:pt x="633941" y="190287"/>
                    <a:pt x="641868" y="189078"/>
                    <a:pt x="648988" y="196199"/>
                  </a:cubicBezTo>
                  <a:cubicBezTo>
                    <a:pt x="656042" y="203252"/>
                    <a:pt x="654833" y="211178"/>
                    <a:pt x="650332" y="215679"/>
                  </a:cubicBezTo>
                </a:path>
              </a:pathLst>
            </a:custGeom>
            <a:solidFill>
              <a:srgbClr val="999999">
                <a:alpha val="30000"/>
              </a:srgbClr>
            </a:solidFill>
          </p:spPr>
        </p:sp>
        <p:sp>
          <p:nvSpPr>
            <p:cNvPr id="70" name="shape180">
              <a:extLst>
                <a:ext uri="{FF2B5EF4-FFF2-40B4-BE49-F238E27FC236}">
                  <a16:creationId xmlns:a16="http://schemas.microsoft.com/office/drawing/2014/main" id="{F53C4DD8-98C0-487B-AB77-E4DC248227C5}"/>
                </a:ext>
              </a:extLst>
            </p:cNvPr>
            <p:cNvSpPr/>
            <p:nvPr/>
          </p:nvSpPr>
          <p:spPr>
            <a:xfrm>
              <a:off x="6857100" y="0"/>
              <a:ext cx="3689515" cy="3689515"/>
            </a:xfrm>
            <a:custGeom>
              <a:avLst/>
              <a:gdLst/>
              <a:ahLst/>
              <a:cxnLst/>
              <a:rect l="0" t="0" r="0" b="0"/>
              <a:pathLst>
                <a:path w="3689515" h="3689515">
                  <a:moveTo>
                    <a:pt x="428569" y="0"/>
                  </a:moveTo>
                  <a:lnTo>
                    <a:pt x="2714269" y="0"/>
                  </a:lnTo>
                  <a:lnTo>
                    <a:pt x="2714269" y="653057"/>
                  </a:lnTo>
                  <a:lnTo>
                    <a:pt x="638853" y="653057"/>
                  </a:lnTo>
                  <a:cubicBezTo>
                    <a:pt x="564471" y="653057"/>
                    <a:pt x="527280" y="653057"/>
                    <a:pt x="498972" y="638352"/>
                  </a:cubicBezTo>
                  <a:cubicBezTo>
                    <a:pt x="475116" y="625960"/>
                    <a:pt x="455666" y="606510"/>
                    <a:pt x="443274" y="582654"/>
                  </a:cubicBezTo>
                  <a:cubicBezTo>
                    <a:pt x="428569" y="554346"/>
                    <a:pt x="428569" y="517155"/>
                    <a:pt x="428569" y="442773"/>
                  </a:cubicBezTo>
                  <a:lnTo>
                    <a:pt x="428569" y="0"/>
                  </a:lnTo>
                </a:path>
              </a:pathLst>
            </a:custGeom>
            <a:solidFill>
              <a:srgbClr val="14AF78"/>
            </a:solidFill>
          </p:spPr>
        </p:sp>
        <p:sp>
          <p:nvSpPr>
            <p:cNvPr id="71" name="shape181">
              <a:extLst>
                <a:ext uri="{FF2B5EF4-FFF2-40B4-BE49-F238E27FC236}">
                  <a16:creationId xmlns:a16="http://schemas.microsoft.com/office/drawing/2014/main" id="{A65D7A35-D0F5-48AF-96DB-995CABB6F8C0}"/>
                </a:ext>
              </a:extLst>
            </p:cNvPr>
            <p:cNvSpPr/>
            <p:nvPr/>
          </p:nvSpPr>
          <p:spPr>
            <a:xfrm>
              <a:off x="6857100" y="0"/>
              <a:ext cx="3689515" cy="3689515"/>
            </a:xfrm>
            <a:custGeom>
              <a:avLst/>
              <a:gdLst/>
              <a:ahLst/>
              <a:cxnLst/>
              <a:rect l="0" t="0" r="0" b="0"/>
              <a:pathLst>
                <a:path w="3689515" h="3689515">
                  <a:moveTo>
                    <a:pt x="1039279" y="192510"/>
                  </a:moveTo>
                  <a:cubicBezTo>
                    <a:pt x="1039279" y="149307"/>
                    <a:pt x="1074302" y="114285"/>
                    <a:pt x="1117504" y="114285"/>
                  </a:cubicBezTo>
                  <a:lnTo>
                    <a:pt x="1303910" y="114285"/>
                  </a:lnTo>
                  <a:cubicBezTo>
                    <a:pt x="1347112" y="114285"/>
                    <a:pt x="1382134" y="149307"/>
                    <a:pt x="1382134" y="192510"/>
                  </a:cubicBezTo>
                  <a:lnTo>
                    <a:pt x="1382134" y="378915"/>
                  </a:lnTo>
                  <a:cubicBezTo>
                    <a:pt x="1382134" y="422118"/>
                    <a:pt x="1347112" y="457140"/>
                    <a:pt x="1303910" y="457140"/>
                  </a:cubicBezTo>
                  <a:lnTo>
                    <a:pt x="1117504" y="457140"/>
                  </a:lnTo>
                  <a:cubicBezTo>
                    <a:pt x="1074302" y="457140"/>
                    <a:pt x="1039279" y="422118"/>
                    <a:pt x="1039279" y="378915"/>
                  </a:cubicBezTo>
                  <a:lnTo>
                    <a:pt x="1039279" y="192510"/>
                  </a:lnTo>
                </a:path>
              </a:pathLst>
            </a:custGeom>
            <a:gradFill>
              <a:gsLst>
                <a:gs pos="0">
                  <a:srgbClr val="008899"/>
                </a:gs>
                <a:gs pos="100000">
                  <a:srgbClr val="66FF66"/>
                </a:gs>
              </a:gsLst>
              <a:lin ang="13500000" scaled="0"/>
            </a:gradFill>
          </p:spPr>
        </p:sp>
        <p:sp>
          <p:nvSpPr>
            <p:cNvPr id="72" name="shape182">
              <a:extLst>
                <a:ext uri="{FF2B5EF4-FFF2-40B4-BE49-F238E27FC236}">
                  <a16:creationId xmlns:a16="http://schemas.microsoft.com/office/drawing/2014/main" id="{FD3685C7-8475-4DAA-8718-A4858F573544}"/>
                </a:ext>
              </a:extLst>
            </p:cNvPr>
            <p:cNvSpPr/>
            <p:nvPr/>
          </p:nvSpPr>
          <p:spPr>
            <a:xfrm>
              <a:off x="6857100" y="0"/>
              <a:ext cx="3689515" cy="3689515"/>
            </a:xfrm>
            <a:custGeom>
              <a:avLst/>
              <a:gdLst/>
              <a:ahLst/>
              <a:cxnLst/>
              <a:rect l="0" t="0" r="0" b="0"/>
              <a:pathLst>
                <a:path w="3689515" h="3689515">
                  <a:moveTo>
                    <a:pt x="1269672" y="232197"/>
                  </a:moveTo>
                  <a:cubicBezTo>
                    <a:pt x="1276764" y="239289"/>
                    <a:pt x="1276764" y="250788"/>
                    <a:pt x="1269671" y="257881"/>
                  </a:cubicBezTo>
                  <a:lnTo>
                    <a:pt x="1178867" y="348686"/>
                  </a:lnTo>
                  <a:cubicBezTo>
                    <a:pt x="1171775" y="355778"/>
                    <a:pt x="1160276" y="355778"/>
                    <a:pt x="1153184" y="348686"/>
                  </a:cubicBezTo>
                  <a:cubicBezTo>
                    <a:pt x="1146092" y="341594"/>
                    <a:pt x="1146092" y="330095"/>
                    <a:pt x="1153184" y="323003"/>
                  </a:cubicBezTo>
                  <a:lnTo>
                    <a:pt x="1243988" y="232198"/>
                  </a:lnTo>
                  <a:cubicBezTo>
                    <a:pt x="1251081" y="225105"/>
                    <a:pt x="1262580" y="225105"/>
                    <a:pt x="1269672" y="232197"/>
                  </a:cubicBezTo>
                </a:path>
              </a:pathLst>
            </a:custGeom>
            <a:solidFill>
              <a:srgbClr val="F3F8F9"/>
            </a:solidFill>
          </p:spPr>
        </p:sp>
        <p:sp>
          <p:nvSpPr>
            <p:cNvPr id="73" name="shape183">
              <a:extLst>
                <a:ext uri="{FF2B5EF4-FFF2-40B4-BE49-F238E27FC236}">
                  <a16:creationId xmlns:a16="http://schemas.microsoft.com/office/drawing/2014/main" id="{07F8FCC0-0E98-4BE6-9665-9A4351665878}"/>
                </a:ext>
              </a:extLst>
            </p:cNvPr>
            <p:cNvSpPr/>
            <p:nvPr/>
          </p:nvSpPr>
          <p:spPr>
            <a:xfrm>
              <a:off x="6857100" y="0"/>
              <a:ext cx="3689515" cy="3689515"/>
            </a:xfrm>
            <a:custGeom>
              <a:avLst/>
              <a:gdLst/>
              <a:ahLst/>
              <a:cxnLst/>
              <a:rect l="0" t="0" r="0" b="0"/>
              <a:pathLst>
                <a:path w="3689515" h="3689515">
                  <a:moveTo>
                    <a:pt x="1138785" y="243480"/>
                  </a:moveTo>
                  <a:lnTo>
                    <a:pt x="1138785" y="337402"/>
                  </a:lnTo>
                  <a:lnTo>
                    <a:pt x="1153185" y="323002"/>
                  </a:lnTo>
                  <a:cubicBezTo>
                    <a:pt x="1160277" y="315910"/>
                    <a:pt x="1171776" y="315910"/>
                    <a:pt x="1178868" y="323002"/>
                  </a:cubicBezTo>
                  <a:cubicBezTo>
                    <a:pt x="1185960" y="330094"/>
                    <a:pt x="1185960" y="341593"/>
                    <a:pt x="1178868" y="348685"/>
                  </a:cubicBezTo>
                  <a:lnTo>
                    <a:pt x="1148966" y="378586"/>
                  </a:lnTo>
                  <a:cubicBezTo>
                    <a:pt x="1131806" y="395747"/>
                    <a:pt x="1102463" y="383593"/>
                    <a:pt x="1102464" y="359323"/>
                  </a:cubicBezTo>
                  <a:lnTo>
                    <a:pt x="1102463" y="221559"/>
                  </a:lnTo>
                  <a:cubicBezTo>
                    <a:pt x="1102463" y="197289"/>
                    <a:pt x="1131806" y="185135"/>
                    <a:pt x="1148966" y="202295"/>
                  </a:cubicBezTo>
                  <a:lnTo>
                    <a:pt x="1284073" y="337402"/>
                  </a:lnTo>
                  <a:lnTo>
                    <a:pt x="1284073" y="243480"/>
                  </a:lnTo>
                  <a:lnTo>
                    <a:pt x="1269673" y="257879"/>
                  </a:lnTo>
                  <a:cubicBezTo>
                    <a:pt x="1262580" y="264972"/>
                    <a:pt x="1251081" y="264972"/>
                    <a:pt x="1243989" y="257880"/>
                  </a:cubicBezTo>
                  <a:cubicBezTo>
                    <a:pt x="1236897" y="250788"/>
                    <a:pt x="1236897" y="239289"/>
                    <a:pt x="1243990" y="232196"/>
                  </a:cubicBezTo>
                  <a:lnTo>
                    <a:pt x="1273890" y="202296"/>
                  </a:lnTo>
                  <a:cubicBezTo>
                    <a:pt x="1291052" y="185135"/>
                    <a:pt x="1320395" y="197288"/>
                    <a:pt x="1320394" y="221558"/>
                  </a:cubicBezTo>
                  <a:lnTo>
                    <a:pt x="1320394" y="359323"/>
                  </a:lnTo>
                  <a:cubicBezTo>
                    <a:pt x="1320395" y="383593"/>
                    <a:pt x="1291052" y="395747"/>
                    <a:pt x="1273891" y="378586"/>
                  </a:cubicBezTo>
                  <a:lnTo>
                    <a:pt x="1138785" y="243480"/>
                  </a:lnTo>
                </a:path>
              </a:pathLst>
            </a:custGeom>
            <a:solidFill>
              <a:srgbClr val="FFFFFF"/>
            </a:solidFill>
          </p:spPr>
        </p:sp>
        <p:sp>
          <p:nvSpPr>
            <p:cNvPr id="74" name="shape184">
              <a:extLst>
                <a:ext uri="{FF2B5EF4-FFF2-40B4-BE49-F238E27FC236}">
                  <a16:creationId xmlns:a16="http://schemas.microsoft.com/office/drawing/2014/main" id="{8A1C0E28-5624-43C7-B314-FA60F99A916A}"/>
                </a:ext>
              </a:extLst>
            </p:cNvPr>
            <p:cNvSpPr/>
            <p:nvPr/>
          </p:nvSpPr>
          <p:spPr>
            <a:xfrm>
              <a:off x="6857100" y="0"/>
              <a:ext cx="3689515" cy="3689515"/>
            </a:xfrm>
            <a:custGeom>
              <a:avLst/>
              <a:gdLst/>
              <a:ahLst/>
              <a:cxnLst/>
              <a:rect l="0" t="0" r="0" b="0"/>
              <a:pathLst>
                <a:path w="3689515" h="3689515">
                  <a:moveTo>
                    <a:pt x="1585990" y="164285"/>
                  </a:moveTo>
                  <a:lnTo>
                    <a:pt x="1566990" y="164285"/>
                  </a:lnTo>
                  <a:lnTo>
                    <a:pt x="1549419" y="235713"/>
                  </a:lnTo>
                  <a:lnTo>
                    <a:pt x="1527848" y="164285"/>
                  </a:lnTo>
                  <a:lnTo>
                    <a:pt x="1509562" y="164285"/>
                  </a:lnTo>
                  <a:lnTo>
                    <a:pt x="1487991" y="235570"/>
                  </a:lnTo>
                  <a:lnTo>
                    <a:pt x="1470419" y="164285"/>
                  </a:lnTo>
                  <a:lnTo>
                    <a:pt x="1450705" y="164285"/>
                  </a:lnTo>
                  <a:lnTo>
                    <a:pt x="1477991" y="264284"/>
                  </a:lnTo>
                  <a:lnTo>
                    <a:pt x="1496419" y="264284"/>
                  </a:lnTo>
                  <a:lnTo>
                    <a:pt x="1518419" y="191285"/>
                  </a:lnTo>
                  <a:lnTo>
                    <a:pt x="1540419" y="264284"/>
                  </a:lnTo>
                  <a:lnTo>
                    <a:pt x="1558705" y="264284"/>
                  </a:lnTo>
                  <a:lnTo>
                    <a:pt x="1585990" y="164285"/>
                  </a:lnTo>
                  <a:moveTo>
                    <a:pt x="1621676" y="189427"/>
                  </a:moveTo>
                  <a:cubicBezTo>
                    <a:pt x="1600247" y="189427"/>
                    <a:pt x="1585247" y="203713"/>
                    <a:pt x="1585247" y="227570"/>
                  </a:cubicBezTo>
                  <a:cubicBezTo>
                    <a:pt x="1585247" y="251570"/>
                    <a:pt x="1600247" y="265855"/>
                    <a:pt x="1621676" y="265855"/>
                  </a:cubicBezTo>
                  <a:cubicBezTo>
                    <a:pt x="1643247" y="265855"/>
                    <a:pt x="1658247" y="251570"/>
                    <a:pt x="1658247" y="227570"/>
                  </a:cubicBezTo>
                  <a:cubicBezTo>
                    <a:pt x="1658247" y="203713"/>
                    <a:pt x="1643247" y="189427"/>
                    <a:pt x="1621676" y="189427"/>
                  </a:cubicBezTo>
                  <a:moveTo>
                    <a:pt x="1621533" y="205856"/>
                  </a:moveTo>
                  <a:cubicBezTo>
                    <a:pt x="1632247" y="205856"/>
                    <a:pt x="1640104" y="212856"/>
                    <a:pt x="1640104" y="227570"/>
                  </a:cubicBezTo>
                  <a:cubicBezTo>
                    <a:pt x="1640104" y="241427"/>
                    <a:pt x="1633390" y="249427"/>
                    <a:pt x="1621961" y="249427"/>
                  </a:cubicBezTo>
                  <a:cubicBezTo>
                    <a:pt x="1611247" y="249427"/>
                    <a:pt x="1603390" y="242427"/>
                    <a:pt x="1603390" y="227570"/>
                  </a:cubicBezTo>
                  <a:cubicBezTo>
                    <a:pt x="1603390" y="213856"/>
                    <a:pt x="1610104" y="205856"/>
                    <a:pt x="1621533" y="205856"/>
                  </a:cubicBezTo>
                  <a:moveTo>
                    <a:pt x="1710332" y="189427"/>
                  </a:moveTo>
                  <a:cubicBezTo>
                    <a:pt x="1698047" y="189427"/>
                    <a:pt x="1692047" y="194570"/>
                    <a:pt x="1687904" y="201427"/>
                  </a:cubicBezTo>
                  <a:lnTo>
                    <a:pt x="1687904" y="190713"/>
                  </a:lnTo>
                  <a:lnTo>
                    <a:pt x="1670332" y="190713"/>
                  </a:lnTo>
                  <a:lnTo>
                    <a:pt x="1670332" y="264284"/>
                  </a:lnTo>
                  <a:lnTo>
                    <a:pt x="1688047" y="264284"/>
                  </a:lnTo>
                  <a:lnTo>
                    <a:pt x="1688047" y="224570"/>
                  </a:lnTo>
                  <a:cubicBezTo>
                    <a:pt x="1688047" y="212570"/>
                    <a:pt x="1693618" y="205284"/>
                    <a:pt x="1704189" y="205284"/>
                  </a:cubicBezTo>
                  <a:cubicBezTo>
                    <a:pt x="1712904" y="205284"/>
                    <a:pt x="1717904" y="210142"/>
                    <a:pt x="1717904" y="218427"/>
                  </a:cubicBezTo>
                  <a:lnTo>
                    <a:pt x="1717904" y="264284"/>
                  </a:lnTo>
                  <a:lnTo>
                    <a:pt x="1735618" y="264284"/>
                  </a:lnTo>
                  <a:lnTo>
                    <a:pt x="1735618" y="216856"/>
                  </a:lnTo>
                  <a:cubicBezTo>
                    <a:pt x="1735618" y="199284"/>
                    <a:pt x="1727046" y="189427"/>
                    <a:pt x="1710332" y="189427"/>
                  </a:cubicBezTo>
                  <a:moveTo>
                    <a:pt x="1820803" y="162713"/>
                  </a:moveTo>
                  <a:lnTo>
                    <a:pt x="1803089" y="162713"/>
                  </a:lnTo>
                  <a:lnTo>
                    <a:pt x="1803089" y="200427"/>
                  </a:lnTo>
                  <a:cubicBezTo>
                    <a:pt x="1798660" y="193285"/>
                    <a:pt x="1789660" y="189427"/>
                    <a:pt x="1780089" y="189427"/>
                  </a:cubicBezTo>
                  <a:cubicBezTo>
                    <a:pt x="1762089" y="189427"/>
                    <a:pt x="1747089" y="201999"/>
                    <a:pt x="1747089" y="227427"/>
                  </a:cubicBezTo>
                  <a:cubicBezTo>
                    <a:pt x="1747089" y="253284"/>
                    <a:pt x="1762089" y="265855"/>
                    <a:pt x="1780089" y="265855"/>
                  </a:cubicBezTo>
                  <a:cubicBezTo>
                    <a:pt x="1790232" y="265855"/>
                    <a:pt x="1799374" y="261427"/>
                    <a:pt x="1803374" y="252998"/>
                  </a:cubicBezTo>
                  <a:lnTo>
                    <a:pt x="1803374" y="264284"/>
                  </a:lnTo>
                  <a:lnTo>
                    <a:pt x="1820803" y="264284"/>
                  </a:lnTo>
                  <a:lnTo>
                    <a:pt x="1820803" y="162713"/>
                  </a:lnTo>
                  <a:moveTo>
                    <a:pt x="1784232" y="249570"/>
                  </a:moveTo>
                  <a:cubicBezTo>
                    <a:pt x="1773946" y="249570"/>
                    <a:pt x="1765089" y="242284"/>
                    <a:pt x="1765089" y="227427"/>
                  </a:cubicBezTo>
                  <a:cubicBezTo>
                    <a:pt x="1765089" y="212427"/>
                    <a:pt x="1773946" y="205142"/>
                    <a:pt x="1784232" y="205142"/>
                  </a:cubicBezTo>
                  <a:cubicBezTo>
                    <a:pt x="1793803" y="205142"/>
                    <a:pt x="1803517" y="212284"/>
                    <a:pt x="1803517" y="227427"/>
                  </a:cubicBezTo>
                  <a:cubicBezTo>
                    <a:pt x="1803517" y="242427"/>
                    <a:pt x="1793803" y="249570"/>
                    <a:pt x="1784232" y="249570"/>
                  </a:cubicBezTo>
                  <a:moveTo>
                    <a:pt x="1901317" y="232856"/>
                  </a:moveTo>
                  <a:lnTo>
                    <a:pt x="1901317" y="225570"/>
                  </a:lnTo>
                  <a:cubicBezTo>
                    <a:pt x="1901317" y="201284"/>
                    <a:pt x="1886174" y="189427"/>
                    <a:pt x="1868317" y="189427"/>
                  </a:cubicBezTo>
                  <a:cubicBezTo>
                    <a:pt x="1849603" y="189427"/>
                    <a:pt x="1832889" y="202284"/>
                    <a:pt x="1832889" y="227999"/>
                  </a:cubicBezTo>
                  <a:cubicBezTo>
                    <a:pt x="1832889" y="253570"/>
                    <a:pt x="1849317" y="265855"/>
                    <a:pt x="1867888" y="265855"/>
                  </a:cubicBezTo>
                  <a:cubicBezTo>
                    <a:pt x="1882888" y="265855"/>
                    <a:pt x="1897031" y="257713"/>
                    <a:pt x="1900745" y="242141"/>
                  </a:cubicBezTo>
                  <a:lnTo>
                    <a:pt x="1884174" y="242141"/>
                  </a:lnTo>
                  <a:cubicBezTo>
                    <a:pt x="1881603" y="247998"/>
                    <a:pt x="1875603" y="250570"/>
                    <a:pt x="1868603" y="250570"/>
                  </a:cubicBezTo>
                  <a:cubicBezTo>
                    <a:pt x="1858031" y="250570"/>
                    <a:pt x="1850460" y="244856"/>
                    <a:pt x="1850031" y="232856"/>
                  </a:cubicBezTo>
                  <a:lnTo>
                    <a:pt x="1901317" y="232856"/>
                  </a:lnTo>
                  <a:moveTo>
                    <a:pt x="1868174" y="204713"/>
                  </a:moveTo>
                  <a:cubicBezTo>
                    <a:pt x="1877745" y="204713"/>
                    <a:pt x="1883888" y="210142"/>
                    <a:pt x="1883888" y="219856"/>
                  </a:cubicBezTo>
                  <a:lnTo>
                    <a:pt x="1850460" y="219856"/>
                  </a:lnTo>
                  <a:cubicBezTo>
                    <a:pt x="1852031" y="209142"/>
                    <a:pt x="1859746" y="204713"/>
                    <a:pt x="1868174" y="204713"/>
                  </a:cubicBezTo>
                  <a:moveTo>
                    <a:pt x="1955081" y="189856"/>
                  </a:moveTo>
                  <a:lnTo>
                    <a:pt x="1950224" y="189856"/>
                  </a:lnTo>
                  <a:cubicBezTo>
                    <a:pt x="1941652" y="189856"/>
                    <a:pt x="1934795" y="193570"/>
                    <a:pt x="1931081" y="201570"/>
                  </a:cubicBezTo>
                  <a:lnTo>
                    <a:pt x="1931081" y="190713"/>
                  </a:lnTo>
                  <a:lnTo>
                    <a:pt x="1913509" y="190713"/>
                  </a:lnTo>
                  <a:lnTo>
                    <a:pt x="1913509" y="264284"/>
                  </a:lnTo>
                  <a:lnTo>
                    <a:pt x="1931224" y="264284"/>
                  </a:lnTo>
                  <a:lnTo>
                    <a:pt x="1931224" y="228284"/>
                  </a:lnTo>
                  <a:cubicBezTo>
                    <a:pt x="1931224" y="213856"/>
                    <a:pt x="1937938" y="207142"/>
                    <a:pt x="1950366" y="207142"/>
                  </a:cubicBezTo>
                  <a:lnTo>
                    <a:pt x="1955081" y="207142"/>
                  </a:lnTo>
                  <a:lnTo>
                    <a:pt x="1955081" y="189856"/>
                  </a:lnTo>
                  <a:moveTo>
                    <a:pt x="1993723" y="220427"/>
                  </a:moveTo>
                  <a:cubicBezTo>
                    <a:pt x="1984723" y="219141"/>
                    <a:pt x="1978295" y="217999"/>
                    <a:pt x="1978295" y="212284"/>
                  </a:cubicBezTo>
                  <a:cubicBezTo>
                    <a:pt x="1978295" y="207999"/>
                    <a:pt x="1981723" y="204142"/>
                    <a:pt x="1990438" y="204142"/>
                  </a:cubicBezTo>
                  <a:cubicBezTo>
                    <a:pt x="1998009" y="204142"/>
                    <a:pt x="2003152" y="206999"/>
                    <a:pt x="2003866" y="214284"/>
                  </a:cubicBezTo>
                  <a:lnTo>
                    <a:pt x="2021152" y="214284"/>
                  </a:lnTo>
                  <a:cubicBezTo>
                    <a:pt x="2020152" y="197856"/>
                    <a:pt x="2007437" y="189427"/>
                    <a:pt x="1990295" y="189427"/>
                  </a:cubicBezTo>
                  <a:cubicBezTo>
                    <a:pt x="1975009" y="189427"/>
                    <a:pt x="1961009" y="196142"/>
                    <a:pt x="1961009" y="212856"/>
                  </a:cubicBezTo>
                  <a:cubicBezTo>
                    <a:pt x="1961009" y="230999"/>
                    <a:pt x="1977438" y="233427"/>
                    <a:pt x="1991866" y="235856"/>
                  </a:cubicBezTo>
                  <a:cubicBezTo>
                    <a:pt x="2002009" y="237570"/>
                    <a:pt x="2005437" y="238713"/>
                    <a:pt x="2005437" y="243284"/>
                  </a:cubicBezTo>
                  <a:cubicBezTo>
                    <a:pt x="2005437" y="248856"/>
                    <a:pt x="2000152" y="251284"/>
                    <a:pt x="1992580" y="251284"/>
                  </a:cubicBezTo>
                  <a:cubicBezTo>
                    <a:pt x="1984295" y="251284"/>
                    <a:pt x="1977866" y="248141"/>
                    <a:pt x="1976581" y="240713"/>
                  </a:cubicBezTo>
                  <a:lnTo>
                    <a:pt x="1958723" y="240713"/>
                  </a:lnTo>
                  <a:cubicBezTo>
                    <a:pt x="1960009" y="259284"/>
                    <a:pt x="1976438" y="265855"/>
                    <a:pt x="1991723" y="265855"/>
                  </a:cubicBezTo>
                  <a:cubicBezTo>
                    <a:pt x="2008152" y="265855"/>
                    <a:pt x="2022866" y="257998"/>
                    <a:pt x="2022866" y="241427"/>
                  </a:cubicBezTo>
                  <a:cubicBezTo>
                    <a:pt x="2022866" y="224284"/>
                    <a:pt x="2006866" y="222427"/>
                    <a:pt x="1993723" y="220427"/>
                  </a:cubicBezTo>
                  <a:moveTo>
                    <a:pt x="2074337" y="189427"/>
                  </a:moveTo>
                  <a:cubicBezTo>
                    <a:pt x="2061909" y="189427"/>
                    <a:pt x="2056194" y="194570"/>
                    <a:pt x="2052051" y="201570"/>
                  </a:cubicBezTo>
                  <a:lnTo>
                    <a:pt x="2052051" y="162713"/>
                  </a:lnTo>
                  <a:lnTo>
                    <a:pt x="2034337" y="162713"/>
                  </a:lnTo>
                  <a:lnTo>
                    <a:pt x="2034337" y="264284"/>
                  </a:lnTo>
                  <a:lnTo>
                    <a:pt x="2052051" y="264284"/>
                  </a:lnTo>
                  <a:lnTo>
                    <a:pt x="2052051" y="224570"/>
                  </a:lnTo>
                  <a:cubicBezTo>
                    <a:pt x="2052051" y="212570"/>
                    <a:pt x="2057623" y="205284"/>
                    <a:pt x="2068194" y="205284"/>
                  </a:cubicBezTo>
                  <a:cubicBezTo>
                    <a:pt x="2076908" y="205284"/>
                    <a:pt x="2081908" y="210142"/>
                    <a:pt x="2081908" y="218427"/>
                  </a:cubicBezTo>
                  <a:lnTo>
                    <a:pt x="2081908" y="264284"/>
                  </a:lnTo>
                  <a:lnTo>
                    <a:pt x="2099623" y="264284"/>
                  </a:lnTo>
                  <a:lnTo>
                    <a:pt x="2099623" y="216856"/>
                  </a:lnTo>
                  <a:cubicBezTo>
                    <a:pt x="2099623" y="199284"/>
                    <a:pt x="2091051" y="189427"/>
                    <a:pt x="2074337" y="189427"/>
                  </a:cubicBezTo>
                  <a:moveTo>
                    <a:pt x="2147379" y="189427"/>
                  </a:moveTo>
                  <a:cubicBezTo>
                    <a:pt x="2129094" y="189427"/>
                    <a:pt x="2116094" y="197713"/>
                    <a:pt x="2113237" y="214856"/>
                  </a:cubicBezTo>
                  <a:lnTo>
                    <a:pt x="2130094" y="214856"/>
                  </a:lnTo>
                  <a:cubicBezTo>
                    <a:pt x="2131665" y="209284"/>
                    <a:pt x="2134808" y="203999"/>
                    <a:pt x="2145808" y="203999"/>
                  </a:cubicBezTo>
                  <a:cubicBezTo>
                    <a:pt x="2152094" y="203999"/>
                    <a:pt x="2157951" y="205999"/>
                    <a:pt x="2157951" y="211570"/>
                  </a:cubicBezTo>
                  <a:cubicBezTo>
                    <a:pt x="2157951" y="217713"/>
                    <a:pt x="2152237" y="218856"/>
                    <a:pt x="2149379" y="219284"/>
                  </a:cubicBezTo>
                  <a:lnTo>
                    <a:pt x="2134522" y="221427"/>
                  </a:lnTo>
                  <a:cubicBezTo>
                    <a:pt x="2127808" y="222427"/>
                    <a:pt x="2111094" y="225570"/>
                    <a:pt x="2111094" y="243998"/>
                  </a:cubicBezTo>
                  <a:cubicBezTo>
                    <a:pt x="2111094" y="259570"/>
                    <a:pt x="2123094" y="265855"/>
                    <a:pt x="2134808" y="265855"/>
                  </a:cubicBezTo>
                  <a:cubicBezTo>
                    <a:pt x="2142665" y="265855"/>
                    <a:pt x="2152237" y="262998"/>
                    <a:pt x="2157951" y="253570"/>
                  </a:cubicBezTo>
                  <a:lnTo>
                    <a:pt x="2157951" y="264284"/>
                  </a:lnTo>
                  <a:lnTo>
                    <a:pt x="2175236" y="264284"/>
                  </a:lnTo>
                  <a:lnTo>
                    <a:pt x="2175236" y="213284"/>
                  </a:lnTo>
                  <a:cubicBezTo>
                    <a:pt x="2175236" y="195999"/>
                    <a:pt x="2163522" y="189427"/>
                    <a:pt x="2147379" y="189427"/>
                  </a:cubicBezTo>
                  <a:moveTo>
                    <a:pt x="2139380" y="251141"/>
                  </a:moveTo>
                  <a:cubicBezTo>
                    <a:pt x="2133094" y="251141"/>
                    <a:pt x="2128808" y="248427"/>
                    <a:pt x="2128808" y="242570"/>
                  </a:cubicBezTo>
                  <a:cubicBezTo>
                    <a:pt x="2128808" y="234427"/>
                    <a:pt x="2137522" y="233141"/>
                    <a:pt x="2140665" y="232713"/>
                  </a:cubicBezTo>
                  <a:lnTo>
                    <a:pt x="2148094" y="231570"/>
                  </a:lnTo>
                  <a:cubicBezTo>
                    <a:pt x="2151808" y="230999"/>
                    <a:pt x="2154808" y="230570"/>
                    <a:pt x="2157522" y="229427"/>
                  </a:cubicBezTo>
                  <a:lnTo>
                    <a:pt x="2157522" y="233427"/>
                  </a:lnTo>
                  <a:cubicBezTo>
                    <a:pt x="2157522" y="243284"/>
                    <a:pt x="2150094" y="251141"/>
                    <a:pt x="2139380" y="251141"/>
                  </a:cubicBezTo>
                  <a:moveTo>
                    <a:pt x="2233279" y="189856"/>
                  </a:moveTo>
                  <a:lnTo>
                    <a:pt x="2228422" y="189856"/>
                  </a:lnTo>
                  <a:cubicBezTo>
                    <a:pt x="2219850" y="189856"/>
                    <a:pt x="2212993" y="193570"/>
                    <a:pt x="2209279" y="201570"/>
                  </a:cubicBezTo>
                  <a:lnTo>
                    <a:pt x="2209279" y="190713"/>
                  </a:lnTo>
                  <a:lnTo>
                    <a:pt x="2191708" y="190713"/>
                  </a:lnTo>
                  <a:lnTo>
                    <a:pt x="2191708" y="264284"/>
                  </a:lnTo>
                  <a:lnTo>
                    <a:pt x="2209422" y="264284"/>
                  </a:lnTo>
                  <a:lnTo>
                    <a:pt x="2209422" y="228284"/>
                  </a:lnTo>
                  <a:cubicBezTo>
                    <a:pt x="2209422" y="213856"/>
                    <a:pt x="2216136" y="207142"/>
                    <a:pt x="2228565" y="207142"/>
                  </a:cubicBezTo>
                  <a:lnTo>
                    <a:pt x="2233279" y="207142"/>
                  </a:lnTo>
                  <a:lnTo>
                    <a:pt x="2233279" y="189856"/>
                  </a:lnTo>
                  <a:moveTo>
                    <a:pt x="2304671" y="232856"/>
                  </a:moveTo>
                  <a:lnTo>
                    <a:pt x="2304671" y="225570"/>
                  </a:lnTo>
                  <a:cubicBezTo>
                    <a:pt x="2304671" y="201284"/>
                    <a:pt x="2289529" y="189427"/>
                    <a:pt x="2271672" y="189427"/>
                  </a:cubicBezTo>
                  <a:cubicBezTo>
                    <a:pt x="2252957" y="189427"/>
                    <a:pt x="2236243" y="202284"/>
                    <a:pt x="2236243" y="227999"/>
                  </a:cubicBezTo>
                  <a:cubicBezTo>
                    <a:pt x="2236243" y="253570"/>
                    <a:pt x="2252672" y="265855"/>
                    <a:pt x="2271243" y="265855"/>
                  </a:cubicBezTo>
                  <a:cubicBezTo>
                    <a:pt x="2286243" y="265855"/>
                    <a:pt x="2300386" y="257713"/>
                    <a:pt x="2304100" y="242141"/>
                  </a:cubicBezTo>
                  <a:lnTo>
                    <a:pt x="2287529" y="242141"/>
                  </a:lnTo>
                  <a:cubicBezTo>
                    <a:pt x="2284957" y="247998"/>
                    <a:pt x="2278957" y="250570"/>
                    <a:pt x="2271957" y="250570"/>
                  </a:cubicBezTo>
                  <a:cubicBezTo>
                    <a:pt x="2261386" y="250570"/>
                    <a:pt x="2253815" y="244856"/>
                    <a:pt x="2253386" y="232856"/>
                  </a:cubicBezTo>
                  <a:lnTo>
                    <a:pt x="2304671" y="232856"/>
                  </a:lnTo>
                  <a:moveTo>
                    <a:pt x="2271529" y="204713"/>
                  </a:moveTo>
                  <a:cubicBezTo>
                    <a:pt x="2281100" y="204713"/>
                    <a:pt x="2287243" y="210142"/>
                    <a:pt x="2287243" y="219856"/>
                  </a:cubicBezTo>
                  <a:lnTo>
                    <a:pt x="2253815" y="219856"/>
                  </a:lnTo>
                  <a:cubicBezTo>
                    <a:pt x="2255386" y="209142"/>
                    <a:pt x="2263100" y="204713"/>
                    <a:pt x="2271529" y="204713"/>
                  </a:cubicBezTo>
                  <a:moveTo>
                    <a:pt x="1529133" y="407140"/>
                  </a:moveTo>
                  <a:lnTo>
                    <a:pt x="1529133" y="389712"/>
                  </a:lnTo>
                  <a:lnTo>
                    <a:pt x="1477848" y="389712"/>
                  </a:lnTo>
                  <a:lnTo>
                    <a:pt x="1477848" y="365283"/>
                  </a:lnTo>
                  <a:lnTo>
                    <a:pt x="1522562" y="365283"/>
                  </a:lnTo>
                  <a:lnTo>
                    <a:pt x="1522562" y="347855"/>
                  </a:lnTo>
                  <a:lnTo>
                    <a:pt x="1477848" y="347855"/>
                  </a:lnTo>
                  <a:lnTo>
                    <a:pt x="1477848" y="324569"/>
                  </a:lnTo>
                  <a:lnTo>
                    <a:pt x="1526419" y="324569"/>
                  </a:lnTo>
                  <a:lnTo>
                    <a:pt x="1526419" y="307141"/>
                  </a:lnTo>
                  <a:lnTo>
                    <a:pt x="1459277" y="307141"/>
                  </a:lnTo>
                  <a:lnTo>
                    <a:pt x="1459277" y="407140"/>
                  </a:lnTo>
                  <a:lnTo>
                    <a:pt x="1529133" y="407140"/>
                  </a:lnTo>
                  <a:moveTo>
                    <a:pt x="1609990" y="305570"/>
                  </a:moveTo>
                  <a:lnTo>
                    <a:pt x="1592276" y="305570"/>
                  </a:lnTo>
                  <a:lnTo>
                    <a:pt x="1592276" y="343284"/>
                  </a:lnTo>
                  <a:cubicBezTo>
                    <a:pt x="1587847" y="336141"/>
                    <a:pt x="1578847" y="332284"/>
                    <a:pt x="1569276" y="332284"/>
                  </a:cubicBezTo>
                  <a:cubicBezTo>
                    <a:pt x="1551276" y="332284"/>
                    <a:pt x="1536276" y="344855"/>
                    <a:pt x="1536276" y="370283"/>
                  </a:cubicBezTo>
                  <a:cubicBezTo>
                    <a:pt x="1536276" y="396140"/>
                    <a:pt x="1551276" y="408712"/>
                    <a:pt x="1569276" y="408712"/>
                  </a:cubicBezTo>
                  <a:cubicBezTo>
                    <a:pt x="1579419" y="408712"/>
                    <a:pt x="1588562" y="404283"/>
                    <a:pt x="1592561" y="395855"/>
                  </a:cubicBezTo>
                  <a:lnTo>
                    <a:pt x="1592561" y="407140"/>
                  </a:lnTo>
                  <a:lnTo>
                    <a:pt x="1609990" y="407140"/>
                  </a:lnTo>
                  <a:lnTo>
                    <a:pt x="1609990" y="305570"/>
                  </a:lnTo>
                  <a:moveTo>
                    <a:pt x="1573419" y="392426"/>
                  </a:moveTo>
                  <a:cubicBezTo>
                    <a:pt x="1563133" y="392426"/>
                    <a:pt x="1554276" y="385140"/>
                    <a:pt x="1554276" y="370283"/>
                  </a:cubicBezTo>
                  <a:cubicBezTo>
                    <a:pt x="1554276" y="355283"/>
                    <a:pt x="1563133" y="347998"/>
                    <a:pt x="1573419" y="347998"/>
                  </a:cubicBezTo>
                  <a:cubicBezTo>
                    <a:pt x="1582990" y="347998"/>
                    <a:pt x="1592704" y="355141"/>
                    <a:pt x="1592704" y="370283"/>
                  </a:cubicBezTo>
                  <a:cubicBezTo>
                    <a:pt x="1592704" y="385283"/>
                    <a:pt x="1582990" y="392426"/>
                    <a:pt x="1573419" y="392426"/>
                  </a:cubicBezTo>
                  <a:moveTo>
                    <a:pt x="1668654" y="332712"/>
                  </a:moveTo>
                  <a:lnTo>
                    <a:pt x="1663797" y="332712"/>
                  </a:lnTo>
                  <a:cubicBezTo>
                    <a:pt x="1655225" y="332712"/>
                    <a:pt x="1648368" y="336426"/>
                    <a:pt x="1644654" y="344426"/>
                  </a:cubicBezTo>
                  <a:lnTo>
                    <a:pt x="1644654" y="333569"/>
                  </a:lnTo>
                  <a:lnTo>
                    <a:pt x="1627083" y="333569"/>
                  </a:lnTo>
                  <a:lnTo>
                    <a:pt x="1627083" y="407140"/>
                  </a:lnTo>
                  <a:lnTo>
                    <a:pt x="1644797" y="407140"/>
                  </a:lnTo>
                  <a:lnTo>
                    <a:pt x="1644797" y="371141"/>
                  </a:lnTo>
                  <a:cubicBezTo>
                    <a:pt x="1644797" y="356712"/>
                    <a:pt x="1651511" y="349998"/>
                    <a:pt x="1663940" y="349998"/>
                  </a:cubicBezTo>
                  <a:lnTo>
                    <a:pt x="1668654" y="349998"/>
                  </a:lnTo>
                  <a:lnTo>
                    <a:pt x="1668654" y="332712"/>
                  </a:lnTo>
                  <a:moveTo>
                    <a:pt x="1707896" y="332284"/>
                  </a:moveTo>
                  <a:cubicBezTo>
                    <a:pt x="1689611" y="332284"/>
                    <a:pt x="1676611" y="340569"/>
                    <a:pt x="1673754" y="357712"/>
                  </a:cubicBezTo>
                  <a:lnTo>
                    <a:pt x="1690611" y="357712"/>
                  </a:lnTo>
                  <a:cubicBezTo>
                    <a:pt x="1692182" y="352141"/>
                    <a:pt x="1695325" y="346855"/>
                    <a:pt x="1706325" y="346855"/>
                  </a:cubicBezTo>
                  <a:cubicBezTo>
                    <a:pt x="1712611" y="346855"/>
                    <a:pt x="1718468" y="348855"/>
                    <a:pt x="1718468" y="354426"/>
                  </a:cubicBezTo>
                  <a:cubicBezTo>
                    <a:pt x="1718468" y="360569"/>
                    <a:pt x="1712754" y="361712"/>
                    <a:pt x="1709896" y="362141"/>
                  </a:cubicBezTo>
                  <a:lnTo>
                    <a:pt x="1695039" y="364283"/>
                  </a:lnTo>
                  <a:cubicBezTo>
                    <a:pt x="1688325" y="365283"/>
                    <a:pt x="1671611" y="368426"/>
                    <a:pt x="1671611" y="386855"/>
                  </a:cubicBezTo>
                  <a:cubicBezTo>
                    <a:pt x="1671611" y="402426"/>
                    <a:pt x="1683611" y="408712"/>
                    <a:pt x="1695325" y="408712"/>
                  </a:cubicBezTo>
                  <a:cubicBezTo>
                    <a:pt x="1703182" y="408712"/>
                    <a:pt x="1712754" y="405855"/>
                    <a:pt x="1718468" y="396426"/>
                  </a:cubicBezTo>
                  <a:lnTo>
                    <a:pt x="1718468" y="407140"/>
                  </a:lnTo>
                  <a:lnTo>
                    <a:pt x="1735753" y="407140"/>
                  </a:lnTo>
                  <a:lnTo>
                    <a:pt x="1735753" y="356141"/>
                  </a:lnTo>
                  <a:cubicBezTo>
                    <a:pt x="1735753" y="338855"/>
                    <a:pt x="1724039" y="332284"/>
                    <a:pt x="1707896" y="332284"/>
                  </a:cubicBezTo>
                  <a:moveTo>
                    <a:pt x="1699897" y="393998"/>
                  </a:moveTo>
                  <a:cubicBezTo>
                    <a:pt x="1693611" y="393998"/>
                    <a:pt x="1689325" y="391283"/>
                    <a:pt x="1689325" y="385426"/>
                  </a:cubicBezTo>
                  <a:cubicBezTo>
                    <a:pt x="1689325" y="377283"/>
                    <a:pt x="1698039" y="375998"/>
                    <a:pt x="1701182" y="375569"/>
                  </a:cubicBezTo>
                  <a:lnTo>
                    <a:pt x="1708611" y="374426"/>
                  </a:lnTo>
                  <a:cubicBezTo>
                    <a:pt x="1712325" y="373855"/>
                    <a:pt x="1715325" y="373426"/>
                    <a:pt x="1718039" y="372283"/>
                  </a:cubicBezTo>
                  <a:lnTo>
                    <a:pt x="1718039" y="376283"/>
                  </a:lnTo>
                  <a:cubicBezTo>
                    <a:pt x="1718039" y="386140"/>
                    <a:pt x="1710611" y="393998"/>
                    <a:pt x="1699897" y="393998"/>
                  </a:cubicBezTo>
                  <a:moveTo>
                    <a:pt x="1860660" y="333569"/>
                  </a:moveTo>
                  <a:lnTo>
                    <a:pt x="1842374" y="333569"/>
                  </a:lnTo>
                  <a:lnTo>
                    <a:pt x="1826946" y="383426"/>
                  </a:lnTo>
                  <a:lnTo>
                    <a:pt x="1811089" y="333569"/>
                  </a:lnTo>
                  <a:lnTo>
                    <a:pt x="1793803" y="333569"/>
                  </a:lnTo>
                  <a:lnTo>
                    <a:pt x="1778089" y="383426"/>
                  </a:lnTo>
                  <a:lnTo>
                    <a:pt x="1762518" y="333569"/>
                  </a:lnTo>
                  <a:lnTo>
                    <a:pt x="1743661" y="333569"/>
                  </a:lnTo>
                  <a:lnTo>
                    <a:pt x="1769089" y="407140"/>
                  </a:lnTo>
                  <a:lnTo>
                    <a:pt x="1786232" y="407140"/>
                  </a:lnTo>
                  <a:lnTo>
                    <a:pt x="1802089" y="359426"/>
                  </a:lnTo>
                  <a:lnTo>
                    <a:pt x="1818089" y="407140"/>
                  </a:lnTo>
                  <a:lnTo>
                    <a:pt x="1835089" y="407140"/>
                  </a:lnTo>
                  <a:lnTo>
                    <a:pt x="1860660" y="333569"/>
                  </a:lnTo>
                  <a:moveTo>
                    <a:pt x="1973288" y="307141"/>
                  </a:moveTo>
                  <a:lnTo>
                    <a:pt x="1949716" y="307141"/>
                  </a:lnTo>
                  <a:lnTo>
                    <a:pt x="1922002" y="383569"/>
                  </a:lnTo>
                  <a:lnTo>
                    <a:pt x="1894288" y="307141"/>
                  </a:lnTo>
                  <a:lnTo>
                    <a:pt x="1870717" y="307141"/>
                  </a:lnTo>
                  <a:lnTo>
                    <a:pt x="1870717" y="407140"/>
                  </a:lnTo>
                  <a:lnTo>
                    <a:pt x="1887717" y="407140"/>
                  </a:lnTo>
                  <a:lnTo>
                    <a:pt x="1887717" y="336712"/>
                  </a:lnTo>
                  <a:lnTo>
                    <a:pt x="1913431" y="407140"/>
                  </a:lnTo>
                  <a:lnTo>
                    <a:pt x="1930145" y="407140"/>
                  </a:lnTo>
                  <a:lnTo>
                    <a:pt x="1955859" y="336712"/>
                  </a:lnTo>
                  <a:lnTo>
                    <a:pt x="1955859" y="407140"/>
                  </a:lnTo>
                  <a:lnTo>
                    <a:pt x="1973288" y="407140"/>
                  </a:lnTo>
                  <a:lnTo>
                    <a:pt x="1973288" y="307141"/>
                  </a:lnTo>
                  <a:moveTo>
                    <a:pt x="1990916" y="323855"/>
                  </a:moveTo>
                  <a:lnTo>
                    <a:pt x="2009773" y="323855"/>
                  </a:lnTo>
                  <a:lnTo>
                    <a:pt x="2009773" y="303712"/>
                  </a:lnTo>
                  <a:lnTo>
                    <a:pt x="1990916" y="303712"/>
                  </a:lnTo>
                  <a:lnTo>
                    <a:pt x="1990916" y="323855"/>
                  </a:lnTo>
                  <a:moveTo>
                    <a:pt x="1991488" y="407140"/>
                  </a:moveTo>
                  <a:lnTo>
                    <a:pt x="2009202" y="407140"/>
                  </a:lnTo>
                  <a:lnTo>
                    <a:pt x="2009202" y="333569"/>
                  </a:lnTo>
                  <a:lnTo>
                    <a:pt x="1991488" y="333569"/>
                  </a:lnTo>
                  <a:lnTo>
                    <a:pt x="1991488" y="407140"/>
                  </a:lnTo>
                  <a:moveTo>
                    <a:pt x="2065966" y="332284"/>
                  </a:moveTo>
                  <a:cubicBezTo>
                    <a:pt x="2053680" y="332284"/>
                    <a:pt x="2047680" y="337426"/>
                    <a:pt x="2043537" y="344284"/>
                  </a:cubicBezTo>
                  <a:lnTo>
                    <a:pt x="2043537" y="333569"/>
                  </a:lnTo>
                  <a:lnTo>
                    <a:pt x="2025966" y="333569"/>
                  </a:lnTo>
                  <a:lnTo>
                    <a:pt x="2025966" y="407140"/>
                  </a:lnTo>
                  <a:lnTo>
                    <a:pt x="2043680" y="407140"/>
                  </a:lnTo>
                  <a:lnTo>
                    <a:pt x="2043680" y="367426"/>
                  </a:lnTo>
                  <a:cubicBezTo>
                    <a:pt x="2043680" y="355426"/>
                    <a:pt x="2049252" y="348141"/>
                    <a:pt x="2059823" y="348141"/>
                  </a:cubicBezTo>
                  <a:cubicBezTo>
                    <a:pt x="2068537" y="348141"/>
                    <a:pt x="2073537" y="352998"/>
                    <a:pt x="2073537" y="361283"/>
                  </a:cubicBezTo>
                  <a:lnTo>
                    <a:pt x="2073537" y="407140"/>
                  </a:lnTo>
                  <a:lnTo>
                    <a:pt x="2091251" y="407140"/>
                  </a:lnTo>
                  <a:lnTo>
                    <a:pt x="2091251" y="359712"/>
                  </a:lnTo>
                  <a:cubicBezTo>
                    <a:pt x="2091251" y="342141"/>
                    <a:pt x="2082680" y="332284"/>
                    <a:pt x="2065966" y="332284"/>
                  </a:cubicBezTo>
                  <a:moveTo>
                    <a:pt x="2176436" y="305570"/>
                  </a:moveTo>
                  <a:lnTo>
                    <a:pt x="2158722" y="305570"/>
                  </a:lnTo>
                  <a:lnTo>
                    <a:pt x="2158722" y="343284"/>
                  </a:lnTo>
                  <a:cubicBezTo>
                    <a:pt x="2154294" y="336141"/>
                    <a:pt x="2145294" y="332284"/>
                    <a:pt x="2135722" y="332284"/>
                  </a:cubicBezTo>
                  <a:cubicBezTo>
                    <a:pt x="2117723" y="332284"/>
                    <a:pt x="2102723" y="344855"/>
                    <a:pt x="2102723" y="370283"/>
                  </a:cubicBezTo>
                  <a:cubicBezTo>
                    <a:pt x="2102723" y="396140"/>
                    <a:pt x="2117723" y="408712"/>
                    <a:pt x="2135722" y="408712"/>
                  </a:cubicBezTo>
                  <a:cubicBezTo>
                    <a:pt x="2145865" y="408712"/>
                    <a:pt x="2155008" y="404283"/>
                    <a:pt x="2159008" y="395855"/>
                  </a:cubicBezTo>
                  <a:lnTo>
                    <a:pt x="2159008" y="407140"/>
                  </a:lnTo>
                  <a:lnTo>
                    <a:pt x="2176436" y="407140"/>
                  </a:lnTo>
                  <a:lnTo>
                    <a:pt x="2176436" y="305570"/>
                  </a:lnTo>
                  <a:moveTo>
                    <a:pt x="2139865" y="392426"/>
                  </a:moveTo>
                  <a:cubicBezTo>
                    <a:pt x="2129580" y="392426"/>
                    <a:pt x="2120722" y="385140"/>
                    <a:pt x="2120722" y="370283"/>
                  </a:cubicBezTo>
                  <a:cubicBezTo>
                    <a:pt x="2120722" y="355283"/>
                    <a:pt x="2129580" y="347998"/>
                    <a:pt x="2139865" y="347998"/>
                  </a:cubicBezTo>
                  <a:cubicBezTo>
                    <a:pt x="2149437" y="347998"/>
                    <a:pt x="2159151" y="355141"/>
                    <a:pt x="2159151" y="370283"/>
                  </a:cubicBezTo>
                  <a:cubicBezTo>
                    <a:pt x="2159151" y="385283"/>
                    <a:pt x="2149437" y="392426"/>
                    <a:pt x="2139865" y="392426"/>
                  </a:cubicBezTo>
                </a:path>
              </a:pathLst>
            </a:custGeom>
            <a:solidFill>
              <a:srgbClr val="FFFFFF"/>
            </a:solidFill>
          </p:spPr>
        </p:sp>
      </p:grpSp>
      <p:sp>
        <p:nvSpPr>
          <p:cNvPr id="76" name="Rectangle 75">
            <a:extLst>
              <a:ext uri="{FF2B5EF4-FFF2-40B4-BE49-F238E27FC236}">
                <a16:creationId xmlns:a16="http://schemas.microsoft.com/office/drawing/2014/main" id="{F8DF2871-843C-4ABA-BDE2-27449E89128A}"/>
              </a:ext>
            </a:extLst>
          </p:cNvPr>
          <p:cNvSpPr/>
          <p:nvPr/>
        </p:nvSpPr>
        <p:spPr>
          <a:xfrm>
            <a:off x="1060501" y="227046"/>
            <a:ext cx="9968773" cy="1481175"/>
          </a:xfrm>
          <a:prstGeom prst="rect">
            <a:avLst/>
          </a:prstGeom>
          <a:solidFill>
            <a:schemeClr val="accent2">
              <a:lumMod val="40000"/>
              <a:lumOff val="60000"/>
            </a:schemeClr>
          </a:solidFill>
        </p:spPr>
        <p:txBody>
          <a:bodyPr wrap="square">
            <a:spAutoFit/>
          </a:bodyPr>
          <a:lstStyle/>
          <a:p>
            <a:pPr algn="just">
              <a:lnSpc>
                <a:spcPct val="150000"/>
              </a:lnSpc>
            </a:pPr>
            <a:r>
              <a:rPr lang="en-US" sz="3200" err="1">
                <a:solidFill>
                  <a:srgbClr val="002060"/>
                </a:solidFill>
                <a:effectLst/>
                <a:latin typeface="Times New Roman" panose="02020603050405020304" pitchFamily="18" charset="0"/>
                <a:cs typeface="Times New Roman" panose="02020603050405020304" pitchFamily="18" charset="0"/>
              </a:rPr>
              <a:t>Ngoài</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tác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động</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1B0DCD"/>
                </a:solidFill>
                <a:effectLst/>
                <a:latin typeface="Times New Roman" panose="02020603050405020304" pitchFamily="18" charset="0"/>
                <a:cs typeface="Times New Roman" panose="02020603050405020304" pitchFamily="18" charset="0"/>
              </a:rPr>
              <a:t>tích</a:t>
            </a:r>
            <a:r>
              <a:rPr lang="en-US" sz="3200">
                <a:solidFill>
                  <a:srgbClr val="1B0DCD"/>
                </a:solidFill>
                <a:effectLst/>
                <a:latin typeface="Times New Roman" panose="02020603050405020304" pitchFamily="18" charset="0"/>
                <a:cs typeface="Times New Roman" panose="02020603050405020304" pitchFamily="18" charset="0"/>
              </a:rPr>
              <a:t> </a:t>
            </a:r>
            <a:r>
              <a:rPr lang="en-US" sz="3200" err="1">
                <a:solidFill>
                  <a:srgbClr val="1B0DCD"/>
                </a:solidFill>
                <a:effectLst/>
                <a:latin typeface="Times New Roman" panose="02020603050405020304" pitchFamily="18" charset="0"/>
                <a:cs typeface="Times New Roman" panose="02020603050405020304" pitchFamily="18" charset="0"/>
              </a:rPr>
              <a:t>c</a:t>
            </a:r>
            <a:r>
              <a:rPr lang="en-US" sz="3200" err="1">
                <a:solidFill>
                  <a:srgbClr val="1B0DCD"/>
                </a:solidFill>
                <a:latin typeface="Times New Roman" panose="02020603050405020304" pitchFamily="18" charset="0"/>
                <a:cs typeface="Times New Roman" panose="02020603050405020304" pitchFamily="18" charset="0"/>
              </a:rPr>
              <a:t>ực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công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nghệ</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kĩ</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thuật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số</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còn</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có</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một</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số</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tác</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002060"/>
                </a:solidFill>
                <a:effectLst/>
                <a:latin typeface="Times New Roman" panose="02020603050405020304" pitchFamily="18" charset="0"/>
                <a:cs typeface="Times New Roman" panose="02020603050405020304" pitchFamily="18" charset="0"/>
              </a:rPr>
              <a:t>động</a:t>
            </a:r>
            <a:r>
              <a:rPr lang="en-US" sz="3200">
                <a:solidFill>
                  <a:srgbClr val="002060"/>
                </a:solidFill>
                <a:effectLst/>
                <a:latin typeface="Times New Roman" panose="02020603050405020304" pitchFamily="18" charset="0"/>
                <a:cs typeface="Times New Roman" panose="02020603050405020304" pitchFamily="18" charset="0"/>
              </a:rPr>
              <a:t> </a:t>
            </a:r>
            <a:r>
              <a:rPr lang="en-US" sz="3200" err="1">
                <a:solidFill>
                  <a:srgbClr val="FF0000"/>
                </a:solidFill>
                <a:effectLst/>
                <a:latin typeface="Times New Roman" panose="02020603050405020304" pitchFamily="18" charset="0"/>
                <a:cs typeface="Times New Roman" panose="02020603050405020304" pitchFamily="18" charset="0"/>
              </a:rPr>
              <a:t>tiêu</a:t>
            </a:r>
            <a:r>
              <a:rPr lang="en-US" sz="3200">
                <a:solidFill>
                  <a:srgbClr val="FF0000"/>
                </a:solidFill>
                <a:effectLst/>
                <a:latin typeface="Times New Roman" panose="02020603050405020304" pitchFamily="18" charset="0"/>
                <a:cs typeface="Times New Roman" panose="02020603050405020304" pitchFamily="18" charset="0"/>
              </a:rPr>
              <a:t> </a:t>
            </a:r>
            <a:r>
              <a:rPr lang="en-US" sz="3200" err="1">
                <a:solidFill>
                  <a:srgbClr val="FF0000"/>
                </a:solidFill>
                <a:effectLst/>
                <a:latin typeface="Times New Roman" panose="02020603050405020304" pitchFamily="18" charset="0"/>
                <a:cs typeface="Times New Roman" panose="02020603050405020304" pitchFamily="18" charset="0"/>
              </a:rPr>
              <a:t>c</a:t>
            </a:r>
            <a:r>
              <a:rPr lang="en-US" sz="3200" err="1">
                <a:solidFill>
                  <a:srgbClr val="FF0000"/>
                </a:solidFill>
                <a:latin typeface="Times New Roman" panose="02020603050405020304" pitchFamily="18" charset="0"/>
                <a:cs typeface="Times New Roman" panose="02020603050405020304" pitchFamily="18" charset="0"/>
              </a:rPr>
              <a:t>ực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lên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đời</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sống</a:t>
            </a:r>
            <a:r>
              <a:rPr lang="en-US" sz="3200">
                <a:solidFill>
                  <a:srgbClr val="002060"/>
                </a:solidFill>
                <a:latin typeface="Times New Roman" panose="02020603050405020304" pitchFamily="18" charset="0"/>
                <a:cs typeface="Times New Roman" panose="02020603050405020304" pitchFamily="18" charset="0"/>
              </a:rPr>
              <a:t> </a:t>
            </a:r>
            <a:r>
              <a:rPr lang="en-US" sz="3200">
                <a:solidFill>
                  <a:srgbClr val="D34CD6"/>
                </a:solidFill>
                <a:latin typeface="Times New Roman" panose="02020603050405020304" pitchFamily="18" charset="0"/>
                <a:cs typeface="Times New Roman" panose="02020603050405020304" pitchFamily="18" charset="0"/>
              </a:rPr>
              <a:t>con ng</a:t>
            </a:r>
            <a:r>
              <a:rPr lang="vi-VN" sz="3200">
                <a:solidFill>
                  <a:srgbClr val="D34CD6"/>
                </a:solidFill>
                <a:latin typeface="Times New Roman" panose="02020603050405020304" pitchFamily="18" charset="0"/>
                <a:cs typeface="Times New Roman" panose="02020603050405020304" pitchFamily="18" charset="0"/>
              </a:rPr>
              <a:t>ư</a:t>
            </a:r>
            <a:r>
              <a:rPr lang="en-US" sz="3200" err="1">
                <a:solidFill>
                  <a:srgbClr val="D34CD6"/>
                </a:solidFill>
                <a:latin typeface="Times New Roman" panose="02020603050405020304" pitchFamily="18" charset="0"/>
                <a:cs typeface="Times New Roman" panose="02020603050405020304" pitchFamily="18" charset="0"/>
              </a:rPr>
              <a:t>ời</a:t>
            </a:r>
            <a:r>
              <a:rPr lang="en-US" sz="3200">
                <a:solidFill>
                  <a:srgbClr val="D34CD6"/>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và</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D34CD6"/>
                </a:solidFill>
                <a:latin typeface="Times New Roman" panose="02020603050405020304" pitchFamily="18" charset="0"/>
                <a:cs typeface="Times New Roman" panose="02020603050405020304" pitchFamily="18" charset="0"/>
              </a:rPr>
              <a:t>xã</a:t>
            </a:r>
            <a:r>
              <a:rPr lang="en-US" sz="3200">
                <a:solidFill>
                  <a:srgbClr val="D34CD6"/>
                </a:solidFill>
                <a:latin typeface="Times New Roman" panose="02020603050405020304" pitchFamily="18" charset="0"/>
                <a:cs typeface="Times New Roman" panose="02020603050405020304" pitchFamily="18" charset="0"/>
              </a:rPr>
              <a:t> </a:t>
            </a:r>
            <a:r>
              <a:rPr lang="en-US" sz="3200" err="1">
                <a:solidFill>
                  <a:srgbClr val="D34CD6"/>
                </a:solidFill>
                <a:latin typeface="Times New Roman" panose="02020603050405020304" pitchFamily="18" charset="0"/>
                <a:cs typeface="Times New Roman" panose="02020603050405020304" pitchFamily="18" charset="0"/>
              </a:rPr>
              <a:t>hội</a:t>
            </a:r>
            <a:r>
              <a:rPr lang="vi-VN" sz="3200">
                <a:solidFill>
                  <a:srgbClr val="002060"/>
                </a:solidFill>
                <a:effectLst/>
                <a:latin typeface="Times New Roman" panose="02020603050405020304" pitchFamily="18" charset="0"/>
                <a:cs typeface="Times New Roman" panose="02020603050405020304" pitchFamily="18" charset="0"/>
              </a:rPr>
              <a:t>.</a:t>
            </a:r>
            <a:endParaRPr lang="vi-VN" sz="3200">
              <a:solidFill>
                <a:srgbClr val="002060"/>
              </a:solidFill>
              <a:latin typeface="Times New Roman" panose="02020603050405020304" pitchFamily="18" charset="0"/>
              <a:cs typeface="Times New Roman" panose="02020603050405020304" pitchFamily="18" charset="0"/>
            </a:endParaRPr>
          </a:p>
        </p:txBody>
      </p:sp>
      <p:pic>
        <p:nvPicPr>
          <p:cNvPr id="75" name="Picture 74">
            <a:extLst>
              <a:ext uri="{FF2B5EF4-FFF2-40B4-BE49-F238E27FC236}">
                <a16:creationId xmlns:a16="http://schemas.microsoft.com/office/drawing/2014/main" id="{FBC1A728-6BCC-4F89-88FD-42669A901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796" y="-64353"/>
            <a:ext cx="967235" cy="813584"/>
          </a:xfrm>
          <a:prstGeom prst="rect">
            <a:avLst/>
          </a:prstGeom>
        </p:spPr>
      </p:pic>
    </p:spTree>
    <p:extLst>
      <p:ext uri="{BB962C8B-B14F-4D97-AF65-F5344CB8AC3E}">
        <p14:creationId xmlns:p14="http://schemas.microsoft.com/office/powerpoint/2010/main" val="23270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err="1">
                  <a:solidFill>
                    <a:srgbClr val="002060"/>
                  </a:solidFill>
                  <a:latin typeface="UTM Avo" panose="02040603050506020204" pitchFamily="18" charset="0"/>
                  <a:cs typeface="Times New Roman" panose="02020603050405020304" pitchFamily="18" charset="0"/>
                </a:rPr>
                <a:t>Mặt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trái</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của</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công</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nghệ</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kĩ</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thuật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D9F9823B-E28B-57CA-53DF-9735D5CBDADD}"/>
              </a:ext>
            </a:extLst>
          </p:cNvPr>
          <p:cNvSpPr txBox="1"/>
          <p:nvPr/>
        </p:nvSpPr>
        <p:spPr>
          <a:xfrm>
            <a:off x="1497168" y="1389641"/>
            <a:ext cx="8884024" cy="2805320"/>
          </a:xfrm>
          <a:prstGeom prst="rect">
            <a:avLst/>
          </a:prstGeom>
          <a:noFill/>
        </p:spPr>
        <p:txBody>
          <a:bodyPr wrap="square">
            <a:spAutoFit/>
          </a:bodyPr>
          <a:lstStyle/>
          <a:p>
            <a:pPr>
              <a:lnSpc>
                <a:spcPct val="150000"/>
              </a:lnSpc>
            </a:pPr>
            <a:r>
              <a:rPr lang="vi-VN" sz="2000" b="1">
                <a:effectLst/>
                <a:latin typeface="Arial-BoldMT"/>
              </a:rPr>
              <a:t>1.</a:t>
            </a:r>
            <a:r>
              <a:rPr lang="vi-VN" sz="2000">
                <a:effectLst/>
                <a:latin typeface="Arial" panose="020B0604020202020204" pitchFamily="34" charset="0"/>
              </a:rPr>
              <a:t> Chọn những phương án nói về tác động tiêu cực của công nghệ kĩ thuật số tới đời sống con người và xã hội. </a:t>
            </a:r>
            <a:endParaRPr lang="vi-VN" sz="2000"/>
          </a:p>
          <a:p>
            <a:pPr>
              <a:lnSpc>
                <a:spcPct val="150000"/>
              </a:lnSpc>
            </a:pPr>
            <a:r>
              <a:rPr lang="vi-VN" sz="2000">
                <a:effectLst/>
                <a:latin typeface="Arial" panose="020B0604020202020204" pitchFamily="34" charset="0"/>
              </a:rPr>
              <a:t>A. Quyền riêng tư dễ bị ảnh hưởng. </a:t>
            </a:r>
            <a:endParaRPr lang="vi-VN" sz="2000"/>
          </a:p>
          <a:p>
            <a:pPr>
              <a:lnSpc>
                <a:spcPct val="150000"/>
              </a:lnSpc>
            </a:pPr>
            <a:r>
              <a:rPr lang="vi-VN" sz="2000">
                <a:effectLst/>
                <a:latin typeface="Arial" panose="020B0604020202020204" pitchFamily="34" charset="0"/>
              </a:rPr>
              <a:t>B. Dữ liệu tài khoản ngân hàng bị đánh cắp. </a:t>
            </a:r>
            <a:endParaRPr lang="vi-VN" sz="2000"/>
          </a:p>
          <a:p>
            <a:pPr>
              <a:lnSpc>
                <a:spcPct val="150000"/>
              </a:lnSpc>
            </a:pPr>
            <a:r>
              <a:rPr lang="vi-VN" sz="2000">
                <a:effectLst/>
                <a:latin typeface="Arial" panose="020B0604020202020204" pitchFamily="34" charset="0"/>
              </a:rPr>
              <a:t>C. Giao dịch trong thương mại tăng nhanh nhờ ứng dụng ngân hàng số. </a:t>
            </a:r>
            <a:endParaRPr lang="vi-VN" sz="2000"/>
          </a:p>
          <a:p>
            <a:pPr>
              <a:lnSpc>
                <a:spcPct val="150000"/>
              </a:lnSpc>
            </a:pPr>
            <a:r>
              <a:rPr lang="vi-VN" sz="2000">
                <a:effectLst/>
                <a:latin typeface="Arial" panose="020B0604020202020204" pitchFamily="34" charset="0"/>
              </a:rPr>
              <a:t>D. Ô nhiễm do rác thải từ những thiết bị công nghệ số lỗi thời. </a:t>
            </a:r>
            <a:endParaRPr lang="vi-VN" sz="2000"/>
          </a:p>
        </p:txBody>
      </p:sp>
      <p:sp>
        <p:nvSpPr>
          <p:cNvPr id="11" name="Oval 10">
            <a:extLst>
              <a:ext uri="{FF2B5EF4-FFF2-40B4-BE49-F238E27FC236}">
                <a16:creationId xmlns:a16="http://schemas.microsoft.com/office/drawing/2014/main" id="{323A9D88-B0CB-4CBA-90E7-A959F7F1693C}"/>
              </a:ext>
            </a:extLst>
          </p:cNvPr>
          <p:cNvSpPr/>
          <p:nvPr/>
        </p:nvSpPr>
        <p:spPr>
          <a:xfrm>
            <a:off x="1473430" y="3805262"/>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FACFDD-E8B6-4D2A-98E1-BE15A5E641A9}"/>
              </a:ext>
            </a:extLst>
          </p:cNvPr>
          <p:cNvSpPr/>
          <p:nvPr/>
        </p:nvSpPr>
        <p:spPr>
          <a:xfrm>
            <a:off x="1470137" y="2886131"/>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C37DBD-FFA6-4AF3-A376-7106EE42EBF3}"/>
              </a:ext>
            </a:extLst>
          </p:cNvPr>
          <p:cNvSpPr/>
          <p:nvPr/>
        </p:nvSpPr>
        <p:spPr>
          <a:xfrm>
            <a:off x="1454769" y="2426063"/>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4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C55A10-A1D7-D84D-01D6-2F175AD80189}"/>
              </a:ext>
            </a:extLst>
          </p:cNvPr>
          <p:cNvGrpSpPr/>
          <p:nvPr/>
        </p:nvGrpSpPr>
        <p:grpSpPr>
          <a:xfrm>
            <a:off x="559837" y="348014"/>
            <a:ext cx="10879494" cy="5858013"/>
            <a:chOff x="604396" y="708555"/>
            <a:chExt cx="10499289" cy="6335969"/>
          </a:xfrm>
        </p:grpSpPr>
        <p:grpSp>
          <p:nvGrpSpPr>
            <p:cNvPr id="12" name="Group 11">
              <a:extLst>
                <a:ext uri="{FF2B5EF4-FFF2-40B4-BE49-F238E27FC236}">
                  <a16:creationId xmlns:a16="http://schemas.microsoft.com/office/drawing/2014/main" id="{FB54EB3C-7287-F5F1-7265-E62FF82B59EE}"/>
                </a:ext>
              </a:extLst>
            </p:cNvPr>
            <p:cNvGrpSpPr/>
            <p:nvPr/>
          </p:nvGrpSpPr>
          <p:grpSpPr>
            <a:xfrm>
              <a:off x="1053799" y="708555"/>
              <a:ext cx="10049886" cy="6335969"/>
              <a:chOff x="1062431" y="4534794"/>
              <a:chExt cx="10049886" cy="6335969"/>
            </a:xfrm>
          </p:grpSpPr>
          <p:sp>
            <p:nvSpPr>
              <p:cNvPr id="15" name="Rectangle: Rounded Corners 14">
                <a:extLst>
                  <a:ext uri="{FF2B5EF4-FFF2-40B4-BE49-F238E27FC236}">
                    <a16:creationId xmlns:a16="http://schemas.microsoft.com/office/drawing/2014/main" id="{417C7E8C-D2C6-BA70-D879-F7B1DC946BF2}"/>
                  </a:ext>
                </a:extLst>
              </p:cNvPr>
              <p:cNvSpPr/>
              <p:nvPr/>
            </p:nvSpPr>
            <p:spPr>
              <a:xfrm>
                <a:off x="1062431" y="4644163"/>
                <a:ext cx="9967265" cy="6226600"/>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C1F37D-7FC0-74A1-B36E-3CED7CA73FB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C7040-E87C-7849-DC5E-EF4701AB974E}"/>
                  </a:ext>
                </a:extLst>
              </p:cNvPr>
              <p:cNvSpPr/>
              <p:nvPr/>
            </p:nvSpPr>
            <p:spPr>
              <a:xfrm>
                <a:off x="1132582" y="4534794"/>
                <a:ext cx="9967265" cy="6032002"/>
              </a:xfrm>
              <a:prstGeom prst="rect">
                <a:avLst/>
              </a:prstGeom>
            </p:spPr>
            <p:txBody>
              <a:bodyPr wrap="square">
                <a:spAutoFit/>
              </a:bodyPr>
              <a:lstStyle/>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1. Phương án nào sau đây không phải là tác động tiêu cực của công nghệ kĩ thuật </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số đến đời sống con người?</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Nhờ trí tuệ nhân tạo làm bài tập về nhà.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Truy cập mạng xã hội trong nhiều giờ.</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Thường xuyên sử dụng phần mềm soạn thảo văn bản để làm báo cáo.</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Vừa ăn vừa xem video trên trang YouTube.</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2. Những phương án nào sau đây là tác động tiêu cực của công nghệ kĩ thuật số đến xã hội?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Thông tin cá nhân của con người được số hoá.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Sử dụng thiết bị số liên tục trong thời gian dài ảnh hưởng đến sức khoẻ thể chất và tinh thần của lớp trẻ.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Gia tăng ô nhiễm môi trường.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Làm gia tăng tỉ lệ thất nghiệp.</a:t>
                </a:r>
              </a:p>
            </p:txBody>
          </p:sp>
        </p:grpSp>
        <p:pic>
          <p:nvPicPr>
            <p:cNvPr id="14" name="Picture 13">
              <a:extLst>
                <a:ext uri="{FF2B5EF4-FFF2-40B4-BE49-F238E27FC236}">
                  <a16:creationId xmlns:a16="http://schemas.microsoft.com/office/drawing/2014/main" id="{F04303A4-EF31-F03F-F655-A5B60FD8C0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396" y="708555"/>
              <a:ext cx="831080" cy="813583"/>
            </a:xfrm>
            <a:prstGeom prst="rect">
              <a:avLst/>
            </a:prstGeom>
          </p:spPr>
        </p:pic>
      </p:grpSp>
    </p:spTree>
    <p:extLst>
      <p:ext uri="{BB962C8B-B14F-4D97-AF65-F5344CB8AC3E}">
        <p14:creationId xmlns:p14="http://schemas.microsoft.com/office/powerpoint/2010/main" val="2713818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C55A10-A1D7-D84D-01D6-2F175AD80189}"/>
              </a:ext>
            </a:extLst>
          </p:cNvPr>
          <p:cNvGrpSpPr/>
          <p:nvPr/>
        </p:nvGrpSpPr>
        <p:grpSpPr>
          <a:xfrm>
            <a:off x="559837" y="348014"/>
            <a:ext cx="10879494" cy="5858013"/>
            <a:chOff x="604396" y="708555"/>
            <a:chExt cx="10499289" cy="6335969"/>
          </a:xfrm>
        </p:grpSpPr>
        <p:grpSp>
          <p:nvGrpSpPr>
            <p:cNvPr id="12" name="Group 11">
              <a:extLst>
                <a:ext uri="{FF2B5EF4-FFF2-40B4-BE49-F238E27FC236}">
                  <a16:creationId xmlns:a16="http://schemas.microsoft.com/office/drawing/2014/main" id="{FB54EB3C-7287-F5F1-7265-E62FF82B59EE}"/>
                </a:ext>
              </a:extLst>
            </p:cNvPr>
            <p:cNvGrpSpPr/>
            <p:nvPr/>
          </p:nvGrpSpPr>
          <p:grpSpPr>
            <a:xfrm>
              <a:off x="1053799" y="708555"/>
              <a:ext cx="10049886" cy="6335969"/>
              <a:chOff x="1062431" y="4534794"/>
              <a:chExt cx="10049886" cy="6335969"/>
            </a:xfrm>
          </p:grpSpPr>
          <p:sp>
            <p:nvSpPr>
              <p:cNvPr id="15" name="Rectangle: Rounded Corners 14">
                <a:extLst>
                  <a:ext uri="{FF2B5EF4-FFF2-40B4-BE49-F238E27FC236}">
                    <a16:creationId xmlns:a16="http://schemas.microsoft.com/office/drawing/2014/main" id="{417C7E8C-D2C6-BA70-D879-F7B1DC946BF2}"/>
                  </a:ext>
                </a:extLst>
              </p:cNvPr>
              <p:cNvSpPr/>
              <p:nvPr/>
            </p:nvSpPr>
            <p:spPr>
              <a:xfrm>
                <a:off x="1062431" y="4644163"/>
                <a:ext cx="9967265" cy="6226600"/>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C1F37D-7FC0-74A1-B36E-3CED7CA73FB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C7040-E87C-7849-DC5E-EF4701AB974E}"/>
                  </a:ext>
                </a:extLst>
              </p:cNvPr>
              <p:cNvSpPr/>
              <p:nvPr/>
            </p:nvSpPr>
            <p:spPr>
              <a:xfrm>
                <a:off x="1132582" y="4534794"/>
                <a:ext cx="9967265" cy="6032002"/>
              </a:xfrm>
              <a:prstGeom prst="rect">
                <a:avLst/>
              </a:prstGeom>
            </p:spPr>
            <p:txBody>
              <a:bodyPr wrap="square">
                <a:spAutoFit/>
              </a:bodyPr>
              <a:lstStyle/>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1. Phương án nào sau đây không phải là tác động tiêu cực của công nghệ kĩ thuật </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số đến đời sống con người?</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Nhờ trí tuệ nhân tạo làm bài tập về nhà.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Truy cập mạng xã hội trong nhiều giờ.</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Thường xuyên sử dụng phần mềm soạn thảo văn bản để làm báo cáo.</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Vừa ăn vừa xem video trên trang YouTube.</a:t>
                </a:r>
              </a:p>
              <a:p>
                <a:pPr>
                  <a:lnSpc>
                    <a:spcPct val="150000"/>
                  </a:lnSpc>
                </a:pPr>
                <a:r>
                  <a:rPr lang="vi-VN" sz="2000" b="1">
                    <a:solidFill>
                      <a:srgbClr val="231F20"/>
                    </a:solidFill>
                    <a:effectLst/>
                    <a:latin typeface="Times New Roman" panose="02020603050405020304" pitchFamily="18" charset="0"/>
                    <a:cs typeface="Times New Roman" panose="02020603050405020304" pitchFamily="18" charset="0"/>
                  </a:rPr>
                  <a:t>2. Những phương án nào sau đây là tác động tiêu cực của công nghệ kĩ thuật số đến xã hội?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A. Thông tin cá nhân của con người được số hoá.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B. Sử dụng thiết bị số liên tục trong thời gian dài ảnh hưởng đến sức khoẻ thể chất và tinh thần của lớp trẻ.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C. Gia tăng ô nhiễm môi trường. </a:t>
                </a:r>
              </a:p>
              <a:p>
                <a:pPr>
                  <a:lnSpc>
                    <a:spcPct val="150000"/>
                  </a:lnSpc>
                </a:pPr>
                <a:r>
                  <a:rPr lang="vi-VN" sz="2000">
                    <a:solidFill>
                      <a:srgbClr val="231F20"/>
                    </a:solidFill>
                    <a:effectLst/>
                    <a:latin typeface="Times New Roman" panose="02020603050405020304" pitchFamily="18" charset="0"/>
                    <a:cs typeface="Times New Roman" panose="02020603050405020304" pitchFamily="18" charset="0"/>
                  </a:rPr>
                  <a:t>D. Làm gia tăng tỉ lệ thất nghiệp.</a:t>
                </a:r>
              </a:p>
            </p:txBody>
          </p:sp>
        </p:grpSp>
        <p:pic>
          <p:nvPicPr>
            <p:cNvPr id="14" name="Picture 13">
              <a:extLst>
                <a:ext uri="{FF2B5EF4-FFF2-40B4-BE49-F238E27FC236}">
                  <a16:creationId xmlns:a16="http://schemas.microsoft.com/office/drawing/2014/main" id="{F04303A4-EF31-F03F-F655-A5B60FD8C0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396" y="708555"/>
              <a:ext cx="831080" cy="813583"/>
            </a:xfrm>
            <a:prstGeom prst="rect">
              <a:avLst/>
            </a:prstGeom>
          </p:spPr>
        </p:pic>
      </p:grpSp>
      <p:sp>
        <p:nvSpPr>
          <p:cNvPr id="8" name="Oval 7">
            <a:extLst>
              <a:ext uri="{FF2B5EF4-FFF2-40B4-BE49-F238E27FC236}">
                <a16:creationId xmlns:a16="http://schemas.microsoft.com/office/drawing/2014/main" id="{595BCDE2-1D3A-4713-9527-39AD8F89DC90}"/>
              </a:ext>
            </a:extLst>
          </p:cNvPr>
          <p:cNvSpPr/>
          <p:nvPr/>
        </p:nvSpPr>
        <p:spPr>
          <a:xfrm>
            <a:off x="1091561" y="2222330"/>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AEC6EF-3995-429C-BCE8-7BD8CDF0D555}"/>
              </a:ext>
            </a:extLst>
          </p:cNvPr>
          <p:cNvSpPr/>
          <p:nvPr/>
        </p:nvSpPr>
        <p:spPr>
          <a:xfrm>
            <a:off x="1083467" y="5486137"/>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3D4050-E61F-4C7F-B245-3D023EFBFA50}"/>
              </a:ext>
            </a:extLst>
          </p:cNvPr>
          <p:cNvSpPr/>
          <p:nvPr/>
        </p:nvSpPr>
        <p:spPr>
          <a:xfrm>
            <a:off x="1109719" y="4999563"/>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8BF9B9-B7D5-4462-8F04-D4D12E076B41}"/>
              </a:ext>
            </a:extLst>
          </p:cNvPr>
          <p:cNvSpPr/>
          <p:nvPr/>
        </p:nvSpPr>
        <p:spPr>
          <a:xfrm>
            <a:off x="1064806" y="4106938"/>
            <a:ext cx="404301" cy="41978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4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5061539" y="686755"/>
            <a:ext cx="5005057" cy="2106705"/>
          </a:xfrm>
          <a:prstGeom prst="wedgeRoundRectCallout">
            <a:avLst>
              <a:gd name="adj1" fmla="val -72299"/>
              <a:gd name="adj2" fmla="val -995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a:solidFill>
                  <a:srgbClr val="0000FF"/>
                </a:solidFill>
                <a:latin typeface="Times New Roman" panose="02020603050405020304" pitchFamily="18" charset="0"/>
                <a:cs typeface="Times New Roman" panose="02020603050405020304" pitchFamily="18" charset="0"/>
              </a:rPr>
              <a:t>Để sử dụng mạng xã hội được an toàn và hiệu quả, là học sinh em cần làm như thế nào?</a:t>
            </a:r>
          </a:p>
        </p:txBody>
      </p:sp>
      <p:pic>
        <p:nvPicPr>
          <p:cNvPr id="7" name="Picture 6">
            <a:extLst>
              <a:ext uri="{FF2B5EF4-FFF2-40B4-BE49-F238E27FC236}">
                <a16:creationId xmlns:a16="http://schemas.microsoft.com/office/drawing/2014/main" id="{2E1B4723-563E-48E4-AE2F-58EFEB32C0D3}"/>
              </a:ext>
            </a:extLst>
          </p:cNvPr>
          <p:cNvPicPr>
            <a:picLocks noChangeAspect="1"/>
          </p:cNvPicPr>
          <p:nvPr/>
        </p:nvPicPr>
        <p:blipFill rotWithShape="1">
          <a:blip r:embed="rId2"/>
          <a:srcRect l="32631" t="18010" r="45828" b="48425"/>
          <a:stretch/>
        </p:blipFill>
        <p:spPr>
          <a:xfrm>
            <a:off x="1101028" y="3628810"/>
            <a:ext cx="2048751" cy="1889267"/>
          </a:xfrm>
          <a:prstGeom prst="ellipse">
            <a:avLst/>
          </a:prstGeom>
        </p:spPr>
      </p:pic>
      <p:sp>
        <p:nvSpPr>
          <p:cNvPr id="5" name="Speech Bubble: Rectangle with Corners Rounded 4">
            <a:extLst>
              <a:ext uri="{FF2B5EF4-FFF2-40B4-BE49-F238E27FC236}">
                <a16:creationId xmlns:a16="http://schemas.microsoft.com/office/drawing/2014/main" id="{367E7C70-C148-428F-A106-F96AECF6CC10}"/>
              </a:ext>
            </a:extLst>
          </p:cNvPr>
          <p:cNvSpPr/>
          <p:nvPr/>
        </p:nvSpPr>
        <p:spPr>
          <a:xfrm>
            <a:off x="5267727" y="3628811"/>
            <a:ext cx="5334370" cy="1795806"/>
          </a:xfrm>
          <a:prstGeom prst="wedgeRoundRectCallout">
            <a:avLst>
              <a:gd name="adj1" fmla="val -88551"/>
              <a:gd name="adj2" fmla="val -2403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a:solidFill>
                  <a:srgbClr val="0000FF"/>
                </a:solidFill>
                <a:latin typeface="Times New Roman" panose="02020603050405020304" pitchFamily="18" charset="0"/>
                <a:cs typeface="Times New Roman" panose="02020603050405020304" pitchFamily="18" charset="0"/>
              </a:rPr>
              <a:t>Để sử dụng mạng xã hội an toàn chúng ta cần thực hiện một số lời khuyên sau đây nhé!!!</a:t>
            </a:r>
          </a:p>
        </p:txBody>
      </p:sp>
      <p:pic>
        <p:nvPicPr>
          <p:cNvPr id="2" name="Picture 1">
            <a:extLst>
              <a:ext uri="{FF2B5EF4-FFF2-40B4-BE49-F238E27FC236}">
                <a16:creationId xmlns:a16="http://schemas.microsoft.com/office/drawing/2014/main" id="{752B0D1E-7419-44FA-A0ED-1391FE99ED82}"/>
              </a:ext>
            </a:extLst>
          </p:cNvPr>
          <p:cNvPicPr>
            <a:picLocks noChangeAspect="1"/>
          </p:cNvPicPr>
          <p:nvPr/>
        </p:nvPicPr>
        <p:blipFill rotWithShape="1">
          <a:blip r:embed="rId3"/>
          <a:srcRect l="63022" t="28049" r="12127" b="33524"/>
          <a:stretch/>
        </p:blipFill>
        <p:spPr>
          <a:xfrm>
            <a:off x="816690" y="423098"/>
            <a:ext cx="3029803" cy="2634018"/>
          </a:xfrm>
          <a:prstGeom prst="rect">
            <a:avLst/>
          </a:prstGeom>
        </p:spPr>
      </p:pic>
    </p:spTree>
    <p:extLst>
      <p:ext uri="{BB962C8B-B14F-4D97-AF65-F5344CB8AC3E}">
        <p14:creationId xmlns:p14="http://schemas.microsoft.com/office/powerpoint/2010/main" val="37163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ỢI ÍCH - TÁC HẠI - SỬ DỤNG MẠNG XÃ HỘI AN TOÀN VÀ HIỆU QUẢ">
            <a:hlinkClick r:id="" action="ppaction://media"/>
            <a:extLst>
              <a:ext uri="{FF2B5EF4-FFF2-40B4-BE49-F238E27FC236}">
                <a16:creationId xmlns:a16="http://schemas.microsoft.com/office/drawing/2014/main" id="{9038DACB-0A25-464D-AFB5-5E6E0DA66C1E}"/>
              </a:ext>
            </a:extLst>
          </p:cNvPr>
          <p:cNvPicPr>
            <a:picLocks noChangeAspect="1"/>
          </p:cNvPicPr>
          <p:nvPr>
            <a:videoFile r:link="rId1"/>
            <p:extLst>
              <p:ext uri="{DAA4B4D4-6D71-4841-9C94-3DE7FCFB9230}">
                <p14:media xmlns:p14="http://schemas.microsoft.com/office/powerpoint/2010/main" r:embed="rId2">
                  <p14:trim st="186348" end="26954.28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586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614044" y="1979953"/>
            <a:ext cx="10575609" cy="2557669"/>
          </a:xfrm>
          <a:prstGeom prst="wedgeRoundRectCallout">
            <a:avLst>
              <a:gd name="adj1" fmla="val -18500"/>
              <a:gd name="adj2" fmla="val -4848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rgbClr val="FF0000"/>
                </a:solidFill>
                <a:latin typeface="+mj-lt"/>
              </a:rPr>
              <a:t>C</a:t>
            </a:r>
            <a:r>
              <a:rPr lang="vi-VN" sz="2800">
                <a:solidFill>
                  <a:srgbClr val="FF0000"/>
                </a:solidFill>
                <a:latin typeface="+mj-lt"/>
              </a:rPr>
              <a:t>ông nghệ kỹ thuật số </a:t>
            </a:r>
            <a:r>
              <a:rPr lang="vi-VN" sz="2800">
                <a:solidFill>
                  <a:schemeClr val="tx1"/>
                </a:solidFill>
                <a:latin typeface="+mj-lt"/>
              </a:rPr>
              <a:t>(Digital Technology) bao gồm tất cả các công cụ, thiết bị điện tử,</a:t>
            </a:r>
            <a:r>
              <a:rPr lang="en-US" sz="2800">
                <a:solidFill>
                  <a:schemeClr val="tx1"/>
                </a:solidFill>
                <a:latin typeface="+mj-lt"/>
              </a:rPr>
              <a:t> </a:t>
            </a:r>
            <a:r>
              <a:rPr lang="vi-VN" sz="2800">
                <a:solidFill>
                  <a:schemeClr val="tx1"/>
                </a:solidFill>
                <a:latin typeface="+mj-lt"/>
              </a:rPr>
              <a:t>thiết bị công nghệ</a:t>
            </a:r>
            <a:r>
              <a:rPr lang="en-US" sz="2800">
                <a:solidFill>
                  <a:schemeClr val="tx1"/>
                </a:solidFill>
                <a:latin typeface="+mj-lt"/>
              </a:rPr>
              <a:t>,</a:t>
            </a:r>
            <a:r>
              <a:rPr lang="vi-VN" sz="2800">
                <a:solidFill>
                  <a:schemeClr val="tx1"/>
                </a:solidFill>
                <a:latin typeface="+mj-lt"/>
              </a:rPr>
              <a:t> hệ thống tự động</a:t>
            </a:r>
            <a:r>
              <a:rPr lang="en-US" sz="2800">
                <a:solidFill>
                  <a:schemeClr val="tx1"/>
                </a:solidFill>
                <a:latin typeface="+mj-lt"/>
              </a:rPr>
              <a:t> </a:t>
            </a:r>
            <a:r>
              <a:rPr lang="vi-VN" sz="2800">
                <a:solidFill>
                  <a:schemeClr val="tx1"/>
                </a:solidFill>
                <a:latin typeface="+mj-lt"/>
              </a:rPr>
              <a:t>và tài nguyên tạo ra, xử lý hoặc lưu trữ thông tin trong các lĩnh vực khác nhau</a:t>
            </a:r>
            <a:r>
              <a:rPr lang="en-US" sz="2800">
                <a:solidFill>
                  <a:schemeClr val="tx1"/>
                </a:solidFill>
                <a:latin typeface="+mj-lt"/>
              </a:rPr>
              <a:t> </a:t>
            </a:r>
            <a:r>
              <a:rPr lang="en-US" sz="2800">
                <a:solidFill>
                  <a:schemeClr val="tx1"/>
                </a:solidFill>
                <a:latin typeface="Times New Roman" panose="02020603050405020304" pitchFamily="18" charset="0"/>
                <a:cs typeface="Times New Roman" panose="02020603050405020304" pitchFamily="18" charset="0"/>
              </a:rPr>
              <a:t>(trong đó có </a:t>
            </a:r>
            <a:r>
              <a:rPr lang="en-US" sz="2800" b="1">
                <a:solidFill>
                  <a:schemeClr val="tx1"/>
                </a:solidFill>
                <a:latin typeface="Times New Roman" panose="02020603050405020304" pitchFamily="18" charset="0"/>
                <a:cs typeface="Times New Roman" panose="02020603050405020304" pitchFamily="18" charset="0"/>
              </a:rPr>
              <a:t>giáo dục</a:t>
            </a:r>
            <a:r>
              <a:rPr lang="en-US" sz="2800">
                <a:solidFill>
                  <a:schemeClr val="tx1"/>
                </a:solidFill>
                <a:latin typeface="Times New Roman" panose="02020603050405020304" pitchFamily="18" charset="0"/>
                <a:cs typeface="Times New Roman" panose="02020603050405020304" pitchFamily="18" charset="0"/>
              </a:rPr>
              <a:t>).</a:t>
            </a:r>
          </a:p>
        </p:txBody>
      </p:sp>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973139" y="4599878"/>
            <a:ext cx="10216514" cy="1790795"/>
          </a:xfrm>
          <a:prstGeom prst="wedgeRoundRectCallout">
            <a:avLst>
              <a:gd name="adj1" fmla="val -11224"/>
              <a:gd name="adj2" fmla="val 48356"/>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solidFill>
                  <a:srgbClr val="FF0000"/>
                </a:solidFill>
                <a:latin typeface="+mj-lt"/>
              </a:rPr>
              <a:t>Môi trường số</a:t>
            </a:r>
            <a:r>
              <a:rPr lang="en-US" sz="2800">
                <a:solidFill>
                  <a:schemeClr val="tx1"/>
                </a:solidFill>
                <a:latin typeface="+mj-lt"/>
              </a:rPr>
              <a:t> (</a:t>
            </a:r>
            <a:r>
              <a:rPr lang="vi-VN" sz="2800">
                <a:solidFill>
                  <a:schemeClr val="tx1"/>
                </a:solidFill>
                <a:latin typeface="+mj-lt"/>
              </a:rPr>
              <a:t>môi trường kỹ thuật số</a:t>
            </a:r>
            <a:r>
              <a:rPr lang="en-US" sz="2800">
                <a:solidFill>
                  <a:schemeClr val="tx1"/>
                </a:solidFill>
                <a:latin typeface="+mj-lt"/>
              </a:rPr>
              <a:t>)</a:t>
            </a:r>
            <a:r>
              <a:rPr lang="vi-VN" sz="2800">
                <a:solidFill>
                  <a:schemeClr val="tx1"/>
                </a:solidFill>
                <a:latin typeface="+mj-lt"/>
              </a:rPr>
              <a:t> là môi trường truyền thông tích hợp, nơi các thiết bị kỹ thuật số giao tiếp, quản lý nội dung và hoạt động. </a:t>
            </a:r>
            <a:endParaRPr lang="en-US" sz="2800">
              <a:solidFill>
                <a:schemeClr val="tx1"/>
              </a:solidFill>
              <a:latin typeface="+mj-lt"/>
            </a:endParaRPr>
          </a:p>
        </p:txBody>
      </p:sp>
      <p:pic>
        <p:nvPicPr>
          <p:cNvPr id="6" name="Picture 5">
            <a:extLst>
              <a:ext uri="{FF2B5EF4-FFF2-40B4-BE49-F238E27FC236}">
                <a16:creationId xmlns:a16="http://schemas.microsoft.com/office/drawing/2014/main" id="{8AA2A5B6-D786-4537-BC73-E74D29D5FA90}"/>
              </a:ext>
            </a:extLst>
          </p:cNvPr>
          <p:cNvPicPr>
            <a:picLocks noChangeAspect="1"/>
          </p:cNvPicPr>
          <p:nvPr/>
        </p:nvPicPr>
        <p:blipFill rotWithShape="1">
          <a:blip r:embed="rId2">
            <a:extLst>
              <a:ext uri="{28A0092B-C50C-407E-A947-70E740481C1C}">
                <a14:useLocalDpi xmlns:a14="http://schemas.microsoft.com/office/drawing/2010/main" val="0"/>
              </a:ext>
            </a:extLst>
          </a:blip>
          <a:srcRect b="13391"/>
          <a:stretch/>
        </p:blipFill>
        <p:spPr>
          <a:xfrm>
            <a:off x="4124313" y="94129"/>
            <a:ext cx="4429700" cy="1800162"/>
          </a:xfrm>
          <a:prstGeom prst="rect">
            <a:avLst/>
          </a:prstGeom>
        </p:spPr>
      </p:pic>
    </p:spTree>
    <p:extLst>
      <p:ext uri="{BB962C8B-B14F-4D97-AF65-F5344CB8AC3E}">
        <p14:creationId xmlns:p14="http://schemas.microsoft.com/office/powerpoint/2010/main" val="28161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3525078" y="93515"/>
            <a:ext cx="7646505" cy="1138937"/>
          </a:xfrm>
          <a:prstGeom prst="wedgeRoundRectCallout">
            <a:avLst>
              <a:gd name="adj1" fmla="val -60394"/>
              <a:gd name="adj2" fmla="val 2084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a:solidFill>
                  <a:srgbClr val="002060"/>
                </a:solidFill>
                <a:latin typeface="Times New Roman" panose="02020603050405020304" pitchFamily="18" charset="0"/>
                <a:cs typeface="Times New Roman" panose="02020603050405020304" pitchFamily="18" charset="0"/>
              </a:rPr>
              <a:t>Khi chúng ta không thực hiện theo những lời khuyên trên thì có thể sẽ xảy ra những hậu quả gì?</a:t>
            </a:r>
          </a:p>
        </p:txBody>
      </p:sp>
      <p:pic>
        <p:nvPicPr>
          <p:cNvPr id="7" name="Picture 6">
            <a:extLst>
              <a:ext uri="{FF2B5EF4-FFF2-40B4-BE49-F238E27FC236}">
                <a16:creationId xmlns:a16="http://schemas.microsoft.com/office/drawing/2014/main" id="{2E1B4723-563E-48E4-AE2F-58EFEB32C0D3}"/>
              </a:ext>
            </a:extLst>
          </p:cNvPr>
          <p:cNvPicPr>
            <a:picLocks noChangeAspect="1"/>
          </p:cNvPicPr>
          <p:nvPr/>
        </p:nvPicPr>
        <p:blipFill rotWithShape="1">
          <a:blip r:embed="rId2"/>
          <a:srcRect l="32631" t="18010" r="45828" b="48425"/>
          <a:stretch/>
        </p:blipFill>
        <p:spPr>
          <a:xfrm>
            <a:off x="1300321" y="550180"/>
            <a:ext cx="1403122" cy="1293897"/>
          </a:xfrm>
          <a:prstGeom prst="ellipse">
            <a:avLst/>
          </a:prstGeom>
        </p:spPr>
      </p:pic>
      <p:sp>
        <p:nvSpPr>
          <p:cNvPr id="5" name="Speech Bubble: Rectangle with Corners Rounded 4">
            <a:extLst>
              <a:ext uri="{FF2B5EF4-FFF2-40B4-BE49-F238E27FC236}">
                <a16:creationId xmlns:a16="http://schemas.microsoft.com/office/drawing/2014/main" id="{CB8004A2-4ECB-492F-9A93-E72D264DA7D0}"/>
              </a:ext>
            </a:extLst>
          </p:cNvPr>
          <p:cNvSpPr/>
          <p:nvPr/>
        </p:nvSpPr>
        <p:spPr>
          <a:xfrm>
            <a:off x="6096000" y="2200220"/>
            <a:ext cx="4943061" cy="3585470"/>
          </a:xfrm>
          <a:prstGeom prst="wedgeRoundRectCallout">
            <a:avLst>
              <a:gd name="adj1" fmla="val -63665"/>
              <a:gd name="adj2" fmla="val 17104"/>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a:solidFill>
                  <a:srgbClr val="002060"/>
                </a:solidFill>
                <a:latin typeface="Times New Roman" panose="02020603050405020304" pitchFamily="18" charset="0"/>
                <a:cs typeface="Times New Roman" panose="02020603050405020304" pitchFamily="18" charset="0"/>
              </a:rPr>
              <a:t>Ngoài những hậu quả như đã nói ở trên: </a:t>
            </a:r>
            <a:r>
              <a:rPr lang="en-US" altLang="en-US" sz="2800">
                <a:solidFill>
                  <a:schemeClr val="accent2">
                    <a:lumMod val="75000"/>
                  </a:schemeClr>
                </a:solidFill>
                <a:latin typeface="Times New Roman" panose="02020603050405020304" pitchFamily="18" charset="0"/>
                <a:cs typeface="Times New Roman" panose="02020603050405020304" pitchFamily="18" charset="0"/>
              </a:rPr>
              <a:t>mất thông tin, bị lừa đảo, bị bắt nạt, xao nhãng học tập,… </a:t>
            </a:r>
            <a:r>
              <a:rPr lang="en-US" altLang="en-US" sz="2800">
                <a:solidFill>
                  <a:srgbClr val="002060"/>
                </a:solidFill>
                <a:latin typeface="Times New Roman" panose="02020603050405020304" pitchFamily="18" charset="0"/>
                <a:cs typeface="Times New Roman" panose="02020603050405020304" pitchFamily="18" charset="0"/>
              </a:rPr>
              <a:t>chúng ta còn có thể đối mặt với nguy cơ </a:t>
            </a:r>
            <a:r>
              <a:rPr lang="en-US" altLang="en-US" sz="2800" b="1">
                <a:solidFill>
                  <a:srgbClr val="C00000"/>
                </a:solidFill>
                <a:latin typeface="Times New Roman" panose="02020603050405020304" pitchFamily="18" charset="0"/>
                <a:cs typeface="Times New Roman" panose="02020603050405020304" pitchFamily="18" charset="0"/>
              </a:rPr>
              <a:t>vi phạm pháp luật, trái đạo đức, thiếu văn hoá?</a:t>
            </a:r>
          </a:p>
        </p:txBody>
      </p:sp>
      <p:pic>
        <p:nvPicPr>
          <p:cNvPr id="2" name="Picture 1">
            <a:extLst>
              <a:ext uri="{FF2B5EF4-FFF2-40B4-BE49-F238E27FC236}">
                <a16:creationId xmlns:a16="http://schemas.microsoft.com/office/drawing/2014/main" id="{2EB93A52-BD4F-466F-9FDA-140372DEB305}"/>
              </a:ext>
            </a:extLst>
          </p:cNvPr>
          <p:cNvPicPr>
            <a:picLocks noChangeAspect="1"/>
          </p:cNvPicPr>
          <p:nvPr/>
        </p:nvPicPr>
        <p:blipFill rotWithShape="1">
          <a:blip r:embed="rId3"/>
          <a:srcRect l="16087" t="26462" r="39565" b="28685"/>
          <a:stretch/>
        </p:blipFill>
        <p:spPr>
          <a:xfrm>
            <a:off x="0" y="2455703"/>
            <a:ext cx="5406887" cy="3074504"/>
          </a:xfrm>
          <a:prstGeom prst="rect">
            <a:avLst/>
          </a:prstGeom>
        </p:spPr>
      </p:pic>
    </p:spTree>
    <p:extLst>
      <p:ext uri="{BB962C8B-B14F-4D97-AF65-F5344CB8AC3E}">
        <p14:creationId xmlns:p14="http://schemas.microsoft.com/office/powerpoint/2010/main" val="3349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C7F7CD3-2C60-4C9C-BDE4-DFD05CF07FCC}"/>
              </a:ext>
            </a:extLst>
          </p:cNvPr>
          <p:cNvSpPr/>
          <p:nvPr/>
        </p:nvSpPr>
        <p:spPr>
          <a:xfrm>
            <a:off x="4230806" y="140513"/>
            <a:ext cx="7051074" cy="4789833"/>
          </a:xfrm>
          <a:prstGeom prst="wedgeRoundRectCallout">
            <a:avLst>
              <a:gd name="adj1" fmla="val -77587"/>
              <a:gd name="adj2" fmla="val -7985"/>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en-US" sz="2400">
                <a:solidFill>
                  <a:srgbClr val="FF0000"/>
                </a:solidFill>
                <a:latin typeface="Times New Roman" panose="02020603050405020304" pitchFamily="18" charset="0"/>
                <a:cs typeface="Times New Roman" panose="02020603050405020304" pitchFamily="18" charset="0"/>
              </a:rPr>
              <a:t>Lợi ích của công nghệ kĩ thuật số đối với học sinh:</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Truyền thông, cập nhật tin tức về đời sống, xã hội, kiến thức phục vụ cho học tập,…</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Kết nối bạn bè ở khắp mọi nơi, mọi lúc,…</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Giới thiệu bản thân, bày tỏ quan điểm cá nhân, chia sẻ và lưu giữ kỉ niệm (khoảnh khắc),…</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Vui chơi, giải trí, kinh doanh,…</a:t>
            </a:r>
          </a:p>
          <a:p>
            <a:pPr marL="457200" indent="-457200" algn="just">
              <a:lnSpc>
                <a:spcPct val="130000"/>
              </a:lnSpc>
              <a:buFontTx/>
              <a:buChar char="-"/>
            </a:pPr>
            <a:r>
              <a:rPr lang="en-US" sz="2400">
                <a:solidFill>
                  <a:schemeClr val="tx1"/>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1F613B2-C258-4288-A678-0EA578512598}"/>
              </a:ext>
            </a:extLst>
          </p:cNvPr>
          <p:cNvPicPr>
            <a:picLocks noChangeAspect="1"/>
          </p:cNvPicPr>
          <p:nvPr/>
        </p:nvPicPr>
        <p:blipFill rotWithShape="1">
          <a:blip r:embed="rId2"/>
          <a:srcRect l="13321" t="28647" r="39328" b="8437"/>
          <a:stretch/>
        </p:blipFill>
        <p:spPr>
          <a:xfrm>
            <a:off x="-1" y="2756848"/>
            <a:ext cx="4152983" cy="2988859"/>
          </a:xfrm>
          <a:prstGeom prst="rect">
            <a:avLst/>
          </a:prstGeom>
        </p:spPr>
      </p:pic>
      <p:sp>
        <p:nvSpPr>
          <p:cNvPr id="6" name="Speech Bubble: Rectangle with Corners Rounded 5">
            <a:extLst>
              <a:ext uri="{FF2B5EF4-FFF2-40B4-BE49-F238E27FC236}">
                <a16:creationId xmlns:a16="http://schemas.microsoft.com/office/drawing/2014/main" id="{8A85B5A1-36F7-401F-9CA5-760FA59CC997}"/>
              </a:ext>
            </a:extLst>
          </p:cNvPr>
          <p:cNvSpPr/>
          <p:nvPr/>
        </p:nvSpPr>
        <p:spPr>
          <a:xfrm>
            <a:off x="3630706" y="557438"/>
            <a:ext cx="7527446" cy="957663"/>
          </a:xfrm>
          <a:prstGeom prst="wedgeRoundRectCallout">
            <a:avLst>
              <a:gd name="adj1" fmla="val -43342"/>
              <a:gd name="adj2" fmla="val 166046"/>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en-US" sz="2400">
                <a:solidFill>
                  <a:srgbClr val="FF0000"/>
                </a:solidFill>
                <a:latin typeface="Times New Roman" panose="02020603050405020304" pitchFamily="18" charset="0"/>
                <a:cs typeface="Times New Roman" panose="02020603050405020304" pitchFamily="18" charset="0"/>
              </a:rPr>
              <a:t>Công nghệ kĩ thuật số đem đến những lợi ích gì đối với mỗi học sinh chúng ta?</a:t>
            </a:r>
          </a:p>
          <a:p>
            <a:pPr marL="457200" indent="-457200" algn="just">
              <a:lnSpc>
                <a:spcPct val="120000"/>
              </a:lnSpc>
              <a:buFontTx/>
              <a:buChar char="-"/>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8995EEC3-2377-4B22-8DBB-396EB9A263B0}"/>
              </a:ext>
            </a:extLst>
          </p:cNvPr>
          <p:cNvSpPr/>
          <p:nvPr/>
        </p:nvSpPr>
        <p:spPr>
          <a:xfrm>
            <a:off x="224360" y="6006422"/>
            <a:ext cx="4294842" cy="592939"/>
          </a:xfrm>
          <a:prstGeom prst="wedgeRoundRectCallout">
            <a:avLst>
              <a:gd name="adj1" fmla="val -15453"/>
              <a:gd name="adj2" fmla="val -9236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240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en-US" sz="2400">
                <a:solidFill>
                  <a:srgbClr val="FF0000"/>
                </a:solidFill>
                <a:latin typeface="Times New Roman" panose="02020603050405020304" pitchFamily="18" charset="0"/>
                <a:cs typeface="Times New Roman" panose="02020603050405020304" pitchFamily="18" charset="0"/>
              </a:rPr>
              <a:t>THẾ GIỚI TRONG TẦM TAY</a:t>
            </a:r>
          </a:p>
          <a:p>
            <a:pPr marL="457200" indent="-457200" algn="just">
              <a:lnSpc>
                <a:spcPct val="120000"/>
              </a:lnSpc>
              <a:buFontTx/>
              <a:buChar char="-"/>
            </a:pP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BAB60F4D-80B8-425A-97AC-96C84C9ABC46}"/>
              </a:ext>
            </a:extLst>
          </p:cNvPr>
          <p:cNvGrpSpPr/>
          <p:nvPr/>
        </p:nvGrpSpPr>
        <p:grpSpPr>
          <a:xfrm>
            <a:off x="822055" y="455136"/>
            <a:ext cx="2699621" cy="1233272"/>
            <a:chOff x="1190602" y="4470024"/>
            <a:chExt cx="9921715" cy="722634"/>
          </a:xfrm>
        </p:grpSpPr>
        <p:sp>
          <p:nvSpPr>
            <p:cNvPr id="9" name="Rectangle: Rounded Corners 8">
              <a:extLst>
                <a:ext uri="{FF2B5EF4-FFF2-40B4-BE49-F238E27FC236}">
                  <a16:creationId xmlns:a16="http://schemas.microsoft.com/office/drawing/2014/main" id="{6FBDA6D3-291C-4A08-8279-6C836B00DD72}"/>
                </a:ext>
              </a:extLst>
            </p:cNvPr>
            <p:cNvSpPr/>
            <p:nvPr/>
          </p:nvSpPr>
          <p:spPr>
            <a:xfrm>
              <a:off x="1190602" y="4542477"/>
              <a:ext cx="9900932" cy="65018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FCE2427-F4D7-4752-BE4E-203A5A61A620}"/>
                </a:ext>
              </a:extLst>
            </p:cNvPr>
            <p:cNvSpPr/>
            <p:nvPr/>
          </p:nvSpPr>
          <p:spPr>
            <a:xfrm>
              <a:off x="1514260" y="4644163"/>
              <a:ext cx="9598057" cy="479438"/>
            </a:xfrm>
            <a:prstGeom prst="rect">
              <a:avLst/>
            </a:prstGeom>
          </p:spPr>
          <p:txBody>
            <a:bodyPr wrap="square">
              <a:spAutoFit/>
            </a:bodyPr>
            <a:lstStyle/>
            <a:p>
              <a:pPr algn="just" defTabSz="342900">
                <a:lnSpc>
                  <a:spcPct val="135000"/>
                </a:lnSpc>
              </a:pP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429CE36-7EE8-4E96-9F10-021AABF6BEDE}"/>
                </a:ext>
              </a:extLst>
            </p:cNvPr>
            <p:cNvSpPr/>
            <p:nvPr/>
          </p:nvSpPr>
          <p:spPr>
            <a:xfrm>
              <a:off x="1503867" y="4470024"/>
              <a:ext cx="9598056" cy="703331"/>
            </a:xfrm>
            <a:prstGeom prst="rect">
              <a:avLst/>
            </a:prstGeom>
          </p:spPr>
          <p:txBody>
            <a:bodyPr wrap="square">
              <a:spAutoFit/>
            </a:bodyPr>
            <a:lstStyle/>
            <a:p>
              <a:pPr algn="just"/>
              <a:r>
                <a:rPr lang="en-US" sz="2400">
                  <a:solidFill>
                    <a:srgbClr val="002060"/>
                  </a:solidFill>
                  <a:latin typeface="Times New Roman" panose="02020603050405020304" pitchFamily="18" charset="0"/>
                  <a:cs typeface="Times New Roman" panose="02020603050405020304" pitchFamily="18" charset="0"/>
                </a:rPr>
                <a:t>Hãy nói một câu đại diện cho bức ảnh này.</a:t>
              </a:r>
              <a:endParaRPr lang="vi-VN" sz="2400">
                <a:solidFill>
                  <a:srgbClr val="00206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8DEBA5B3-F68A-4A90-98AE-075C4ABCC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51" y="79034"/>
            <a:ext cx="893908" cy="752210"/>
          </a:xfrm>
          <a:prstGeom prst="rect">
            <a:avLst/>
          </a:prstGeom>
        </p:spPr>
      </p:pic>
    </p:spTree>
    <p:extLst>
      <p:ext uri="{BB962C8B-B14F-4D97-AF65-F5344CB8AC3E}">
        <p14:creationId xmlns:p14="http://schemas.microsoft.com/office/powerpoint/2010/main" val="42365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1" nodeType="click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360"/>
                                          </p:val>
                                        </p:tav>
                                        <p:tav tm="100000">
                                          <p:val>
                                            <p:fltVal val="0"/>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5E2FA4-701D-4C92-898E-7EE4AF07FEBA}"/>
              </a:ext>
            </a:extLst>
          </p:cNvPr>
          <p:cNvSpPr txBox="1"/>
          <p:nvPr/>
        </p:nvSpPr>
        <p:spPr>
          <a:xfrm>
            <a:off x="1675183" y="1969566"/>
            <a:ext cx="8623269" cy="1296509"/>
          </a:xfrm>
          <a:prstGeom prst="rect">
            <a:avLst/>
          </a:prstGeom>
          <a:noFill/>
          <a:ln>
            <a:noFill/>
          </a:ln>
        </p:spPr>
        <p:txBody>
          <a:bodyPr wrap="square" rtlCol="0">
            <a:spAutoFit/>
          </a:bodyPr>
          <a:lstStyle/>
          <a:p>
            <a:pPr algn="ctr">
              <a:lnSpc>
                <a:spcPct val="120000"/>
              </a:lnSpc>
            </a:pPr>
            <a:r>
              <a:rPr lang="en-US" altLang="en-US" sz="3600" b="1">
                <a:solidFill>
                  <a:srgbClr val="FF0000"/>
                </a:solidFill>
                <a:latin typeface="Times New Roman" panose="02020603050405020304" pitchFamily="18" charset="0"/>
                <a:cs typeface="Times New Roman" panose="02020603050405020304" pitchFamily="18" charset="0"/>
              </a:rPr>
              <a:t>Tiết 6 - Bài 4. </a:t>
            </a:r>
            <a:r>
              <a:rPr lang="en-US" sz="3200" b="1">
                <a:solidFill>
                  <a:srgbClr val="FF0000"/>
                </a:solidFill>
                <a:latin typeface="Times New Roman" panose="02020603050405020304" pitchFamily="18" charset="0"/>
                <a:cs typeface="Times New Roman" panose="02020603050405020304" pitchFamily="18" charset="0"/>
              </a:rPr>
              <a:t>MỘT SỐ VẤN ĐỀ PHÁP LÍ </a:t>
            </a:r>
          </a:p>
          <a:p>
            <a:pPr algn="ctr">
              <a:lnSpc>
                <a:spcPct val="120000"/>
              </a:lnSpc>
            </a:pPr>
            <a:r>
              <a:rPr lang="en-US" sz="3200" b="1">
                <a:solidFill>
                  <a:srgbClr val="FF0000"/>
                </a:solidFill>
                <a:latin typeface="Times New Roman" panose="02020603050405020304" pitchFamily="18" charset="0"/>
                <a:cs typeface="Times New Roman" panose="02020603050405020304" pitchFamily="18" charset="0"/>
              </a:rPr>
              <a:t>VỀ SỬ DỤNG DỊCH VỤ INTERNET</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9442EFDD-32DD-4D30-89DA-E53EEC0CF9D2}"/>
              </a:ext>
            </a:extLst>
          </p:cNvPr>
          <p:cNvGrpSpPr/>
          <p:nvPr/>
        </p:nvGrpSpPr>
        <p:grpSpPr>
          <a:xfrm>
            <a:off x="1173708" y="302538"/>
            <a:ext cx="2404517" cy="980661"/>
            <a:chOff x="1523998" y="0"/>
            <a:chExt cx="2190751" cy="980661"/>
          </a:xfrm>
          <a:gradFill>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gradFill>
        </p:grpSpPr>
        <p:grpSp>
          <p:nvGrpSpPr>
            <p:cNvPr id="10" name="Group 9">
              <a:extLst>
                <a:ext uri="{FF2B5EF4-FFF2-40B4-BE49-F238E27FC236}">
                  <a16:creationId xmlns:a16="http://schemas.microsoft.com/office/drawing/2014/main" id="{D05A4C7C-4948-48EE-8233-A52A61739C7F}"/>
                </a:ext>
              </a:extLst>
            </p:cNvPr>
            <p:cNvGrpSpPr/>
            <p:nvPr/>
          </p:nvGrpSpPr>
          <p:grpSpPr>
            <a:xfrm>
              <a:off x="1523998" y="0"/>
              <a:ext cx="2190751" cy="980661"/>
              <a:chOff x="1523999" y="0"/>
              <a:chExt cx="1285462" cy="1828800"/>
            </a:xfrm>
            <a:grpFill/>
          </p:grpSpPr>
          <p:sp>
            <p:nvSpPr>
              <p:cNvPr id="12" name="Rectangle: Top Corners Rounded 11">
                <a:extLst>
                  <a:ext uri="{FF2B5EF4-FFF2-40B4-BE49-F238E27FC236}">
                    <a16:creationId xmlns:a16="http://schemas.microsoft.com/office/drawing/2014/main" id="{B6C8A65E-7912-4639-A05F-E0523607D30B}"/>
                  </a:ext>
                </a:extLst>
              </p:cNvPr>
              <p:cNvSpPr/>
              <p:nvPr/>
            </p:nvSpPr>
            <p:spPr>
              <a:xfrm rot="10800000">
                <a:off x="1523999" y="0"/>
                <a:ext cx="1285462" cy="1828800"/>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3" name="Rectangle: Top Corners Rounded 12">
                <a:extLst>
                  <a:ext uri="{FF2B5EF4-FFF2-40B4-BE49-F238E27FC236}">
                    <a16:creationId xmlns:a16="http://schemas.microsoft.com/office/drawing/2014/main" id="{BB4C8F9B-C723-4256-B411-8CFE77626453}"/>
                  </a:ext>
                </a:extLst>
              </p:cNvPr>
              <p:cNvSpPr/>
              <p:nvPr/>
            </p:nvSpPr>
            <p:spPr>
              <a:xfrm rot="10800000">
                <a:off x="1566862" y="76199"/>
                <a:ext cx="1204497" cy="1709738"/>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B26BE278-BA83-44B2-BA75-F717673DB2F3}"/>
                </a:ext>
              </a:extLst>
            </p:cNvPr>
            <p:cNvSpPr txBox="1"/>
            <p:nvPr/>
          </p:nvSpPr>
          <p:spPr>
            <a:xfrm>
              <a:off x="1677724" y="206880"/>
              <a:ext cx="1972089" cy="584775"/>
            </a:xfrm>
            <a:prstGeom prst="rect">
              <a:avLst/>
            </a:prstGeom>
            <a:grp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CH</a:t>
              </a:r>
              <a:r>
                <a:rPr lang="en-US" sz="3200" b="1">
                  <a:latin typeface="Times New Roman" panose="02020603050405020304" pitchFamily="18" charset="0"/>
                  <a:cs typeface="Times New Roman" panose="02020603050405020304" pitchFamily="18" charset="0"/>
                </a:rPr>
                <a:t>Ủ</a:t>
              </a:r>
              <a:r>
                <a:rPr lang="vi-VN" sz="3200" b="1">
                  <a:latin typeface="Times New Roman" panose="02020603050405020304" pitchFamily="18" charset="0"/>
                  <a:cs typeface="Times New Roman" panose="02020603050405020304" pitchFamily="18" charset="0"/>
                </a:rPr>
                <a:t> ĐỀ 3</a:t>
              </a:r>
            </a:p>
          </p:txBody>
        </p:sp>
      </p:grpSp>
      <p:sp>
        <p:nvSpPr>
          <p:cNvPr id="14" name="TextBox 13">
            <a:extLst>
              <a:ext uri="{FF2B5EF4-FFF2-40B4-BE49-F238E27FC236}">
                <a16:creationId xmlns:a16="http://schemas.microsoft.com/office/drawing/2014/main" id="{47AC9376-AA98-4F12-BECA-1D01490AF0F9}"/>
              </a:ext>
            </a:extLst>
          </p:cNvPr>
          <p:cNvSpPr txBox="1"/>
          <p:nvPr/>
        </p:nvSpPr>
        <p:spPr>
          <a:xfrm>
            <a:off x="3894082" y="302538"/>
            <a:ext cx="7377953" cy="954107"/>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ĐẠO ĐỨC, PHÁP LUẬT </a:t>
            </a:r>
          </a:p>
          <a:p>
            <a:pPr algn="ctr"/>
            <a:r>
              <a:rPr lang="vi-VN" sz="2800" b="1">
                <a:latin typeface="Times New Roman" panose="02020603050405020304" pitchFamily="18" charset="0"/>
                <a:cs typeface="Times New Roman" panose="02020603050405020304" pitchFamily="18" charset="0"/>
              </a:rPr>
              <a:t>VÀ VĂN HOÁ TRONG MÔI TRƯỜNG SỐ</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CB98396-9150-40FB-B012-02A91096A293}"/>
              </a:ext>
            </a:extLst>
          </p:cNvPr>
          <p:cNvSpPr>
            <a:spLocks noChangeArrowheads="1"/>
          </p:cNvSpPr>
          <p:nvPr/>
        </p:nvSpPr>
        <p:spPr bwMode="auto">
          <a:xfrm>
            <a:off x="1524000" y="-73716"/>
            <a:ext cx="9144000" cy="6858000"/>
          </a:xfrm>
          <a:prstGeom prst="rect">
            <a:avLst/>
          </a:prstGeom>
          <a:gradFill rotWithShape="1">
            <a:gsLst>
              <a:gs pos="0">
                <a:schemeClr val="bg1">
                  <a:alpha val="79999"/>
                </a:schemeClr>
              </a:gs>
              <a:gs pos="100000">
                <a:srgbClr val="B4EAD0"/>
              </a:gs>
            </a:gsLst>
            <a:lin ang="5400000" scaled="1"/>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5" name="Rectangle 4">
            <a:extLst>
              <a:ext uri="{FF2B5EF4-FFF2-40B4-BE49-F238E27FC236}">
                <a16:creationId xmlns:a16="http://schemas.microsoft.com/office/drawing/2014/main" id="{5FDDFFFE-2687-452B-9894-0DD2F47ACD69}"/>
              </a:ext>
            </a:extLst>
          </p:cNvPr>
          <p:cNvSpPr>
            <a:spLocks noChangeArrowheads="1"/>
          </p:cNvSpPr>
          <p:nvPr/>
        </p:nvSpPr>
        <p:spPr bwMode="auto">
          <a:xfrm>
            <a:off x="1524000" y="1125538"/>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n-US" altLang="en-US" sz="3200" b="1">
              <a:solidFill>
                <a:srgbClr val="0000FF"/>
              </a:solidFill>
            </a:endParaRPr>
          </a:p>
        </p:txBody>
      </p:sp>
      <p:grpSp>
        <p:nvGrpSpPr>
          <p:cNvPr id="2" name="Group 5">
            <a:extLst>
              <a:ext uri="{FF2B5EF4-FFF2-40B4-BE49-F238E27FC236}">
                <a16:creationId xmlns:a16="http://schemas.microsoft.com/office/drawing/2014/main" id="{FC1E6604-33A5-4959-BE66-35509A04C350}"/>
              </a:ext>
            </a:extLst>
          </p:cNvPr>
          <p:cNvGrpSpPr>
            <a:grpSpLocks/>
          </p:cNvGrpSpPr>
          <p:nvPr/>
        </p:nvGrpSpPr>
        <p:grpSpPr bwMode="auto">
          <a:xfrm>
            <a:off x="1830388" y="-17463"/>
            <a:ext cx="7524750" cy="1511301"/>
            <a:chOff x="156" y="192"/>
            <a:chExt cx="5460" cy="528"/>
          </a:xfrm>
        </p:grpSpPr>
        <p:sp>
          <p:nvSpPr>
            <p:cNvPr id="52230" name="AutoShape 6" descr="Blue tissue paper">
              <a:extLst>
                <a:ext uri="{FF2B5EF4-FFF2-40B4-BE49-F238E27FC236}">
                  <a16:creationId xmlns:a16="http://schemas.microsoft.com/office/drawing/2014/main" id="{3B8B68D9-E5F3-4B57-BF4A-3D4CC5638343}"/>
                </a:ext>
              </a:extLst>
            </p:cNvPr>
            <p:cNvSpPr>
              <a:spLocks noChangeArrowheads="1"/>
            </p:cNvSpPr>
            <p:nvPr/>
          </p:nvSpPr>
          <p:spPr bwMode="gray">
            <a:xfrm>
              <a:off x="156" y="192"/>
              <a:ext cx="5460" cy="480"/>
            </a:xfrm>
            <a:prstGeom prst="roundRect">
              <a:avLst>
                <a:gd name="adj" fmla="val 50000"/>
              </a:avLst>
            </a:prstGeom>
            <a:blipFill dpi="0" rotWithShape="1">
              <a:blip r:embed="rId2"/>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endParaRPr lang="en-US" sz="3200" b="1">
                <a:solidFill>
                  <a:srgbClr val="0000FF"/>
                </a:solidFill>
                <a:latin typeface="Arial" charset="0"/>
              </a:endParaRPr>
            </a:p>
          </p:txBody>
        </p:sp>
        <p:grpSp>
          <p:nvGrpSpPr>
            <p:cNvPr id="8271" name="Group 7">
              <a:extLst>
                <a:ext uri="{FF2B5EF4-FFF2-40B4-BE49-F238E27FC236}">
                  <a16:creationId xmlns:a16="http://schemas.microsoft.com/office/drawing/2014/main" id="{C0B058F1-4F33-4EA3-AEC9-744898F6B077}"/>
                </a:ext>
              </a:extLst>
            </p:cNvPr>
            <p:cNvGrpSpPr>
              <a:grpSpLocks/>
            </p:cNvGrpSpPr>
            <p:nvPr/>
          </p:nvGrpSpPr>
          <p:grpSpPr bwMode="auto">
            <a:xfrm rot="5400000">
              <a:off x="216" y="408"/>
              <a:ext cx="528" cy="96"/>
              <a:chOff x="0" y="1896"/>
              <a:chExt cx="5760" cy="120"/>
            </a:xfrm>
          </p:grpSpPr>
          <p:sp>
            <p:nvSpPr>
              <p:cNvPr id="8272" name="Rectangle 8">
                <a:extLst>
                  <a:ext uri="{FF2B5EF4-FFF2-40B4-BE49-F238E27FC236}">
                    <a16:creationId xmlns:a16="http://schemas.microsoft.com/office/drawing/2014/main" id="{A211CB22-4A59-43FA-AB0D-C1199C1F221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73" name="Rectangle 9">
                <a:extLst>
                  <a:ext uri="{FF2B5EF4-FFF2-40B4-BE49-F238E27FC236}">
                    <a16:creationId xmlns:a16="http://schemas.microsoft.com/office/drawing/2014/main" id="{4C51C610-01D6-46FA-862E-1BFAC5DB8FF1}"/>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4" name="Group 45">
            <a:extLst>
              <a:ext uri="{FF2B5EF4-FFF2-40B4-BE49-F238E27FC236}">
                <a16:creationId xmlns:a16="http://schemas.microsoft.com/office/drawing/2014/main" id="{0F503680-0709-4785-99C7-1F0AE922B083}"/>
              </a:ext>
            </a:extLst>
          </p:cNvPr>
          <p:cNvGrpSpPr>
            <a:grpSpLocks/>
          </p:cNvGrpSpPr>
          <p:nvPr/>
        </p:nvGrpSpPr>
        <p:grpSpPr bwMode="auto">
          <a:xfrm rot="5400000">
            <a:off x="1741488" y="2922588"/>
            <a:ext cx="1085850" cy="152400"/>
            <a:chOff x="0" y="1896"/>
            <a:chExt cx="5760" cy="120"/>
          </a:xfrm>
        </p:grpSpPr>
        <p:sp>
          <p:nvSpPr>
            <p:cNvPr id="8268" name="Rectangle 46">
              <a:extLst>
                <a:ext uri="{FF2B5EF4-FFF2-40B4-BE49-F238E27FC236}">
                  <a16:creationId xmlns:a16="http://schemas.microsoft.com/office/drawing/2014/main" id="{E3BB710F-6D85-46E8-BFEA-A7D298E01E2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9" name="Rectangle 47">
              <a:extLst>
                <a:ext uri="{FF2B5EF4-FFF2-40B4-BE49-F238E27FC236}">
                  <a16:creationId xmlns:a16="http://schemas.microsoft.com/office/drawing/2014/main" id="{5B30C00E-53B1-416F-A9CC-D62462A8B29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 name="Group 69">
            <a:extLst>
              <a:ext uri="{FF2B5EF4-FFF2-40B4-BE49-F238E27FC236}">
                <a16:creationId xmlns:a16="http://schemas.microsoft.com/office/drawing/2014/main" id="{1741F4F9-E237-4270-8834-606CA168B051}"/>
              </a:ext>
            </a:extLst>
          </p:cNvPr>
          <p:cNvGrpSpPr>
            <a:grpSpLocks/>
          </p:cNvGrpSpPr>
          <p:nvPr/>
        </p:nvGrpSpPr>
        <p:grpSpPr bwMode="auto">
          <a:xfrm>
            <a:off x="2436812" y="1851026"/>
            <a:ext cx="7605073" cy="957481"/>
            <a:chOff x="504" y="1008"/>
            <a:chExt cx="4416" cy="765"/>
          </a:xfrm>
        </p:grpSpPr>
        <p:sp>
          <p:nvSpPr>
            <p:cNvPr id="52294" name="AutoShape 70">
              <a:extLst>
                <a:ext uri="{FF2B5EF4-FFF2-40B4-BE49-F238E27FC236}">
                  <a16:creationId xmlns:a16="http://schemas.microsoft.com/office/drawing/2014/main" id="{4B50F3D8-2732-4BFF-8CF7-0C85A2DFA651}"/>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67" name="Text Box 71">
              <a:extLst>
                <a:ext uri="{FF2B5EF4-FFF2-40B4-BE49-F238E27FC236}">
                  <a16:creationId xmlns:a16="http://schemas.microsoft.com/office/drawing/2014/main" id="{4708702D-4D7B-4D11-92FE-C906B98736BD}"/>
                </a:ext>
              </a:extLst>
            </p:cNvPr>
            <p:cNvSpPr txBox="1">
              <a:spLocks noChangeArrowheads="1"/>
            </p:cNvSpPr>
            <p:nvPr/>
          </p:nvSpPr>
          <p:spPr bwMode="gray">
            <a:xfrm>
              <a:off x="801" y="1012"/>
              <a:ext cx="3976"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MỘT SỐ TÁC ĐỘNG TIÊU CỰC CỦA </a:t>
              </a:r>
            </a:p>
            <a:p>
              <a:pPr algn="just"/>
              <a:r>
                <a:rPr lang="en-US" altLang="en-US" sz="2400" b="1">
                  <a:solidFill>
                    <a:srgbClr val="0000FF"/>
                  </a:solidFill>
                  <a:latin typeface="Times New Roman" panose="02020603050405020304" pitchFamily="18" charset="0"/>
                  <a:cs typeface="Times New Roman" panose="02020603050405020304" pitchFamily="18" charset="0"/>
                </a:rPr>
                <a:t>CÔNG NGHỆ KĨ THUẬT SỐ</a:t>
              </a:r>
            </a:p>
          </p:txBody>
        </p:sp>
      </p:grpSp>
      <p:grpSp>
        <p:nvGrpSpPr>
          <p:cNvPr id="6" name="Group 72">
            <a:extLst>
              <a:ext uri="{FF2B5EF4-FFF2-40B4-BE49-F238E27FC236}">
                <a16:creationId xmlns:a16="http://schemas.microsoft.com/office/drawing/2014/main" id="{F41A11E7-07ED-4CAC-8C23-1B09EB7B6D87}"/>
              </a:ext>
            </a:extLst>
          </p:cNvPr>
          <p:cNvGrpSpPr>
            <a:grpSpLocks/>
          </p:cNvGrpSpPr>
          <p:nvPr/>
        </p:nvGrpSpPr>
        <p:grpSpPr bwMode="auto">
          <a:xfrm rot="5400000">
            <a:off x="1741488" y="1914525"/>
            <a:ext cx="1085850" cy="152400"/>
            <a:chOff x="0" y="1896"/>
            <a:chExt cx="5760" cy="120"/>
          </a:xfrm>
        </p:grpSpPr>
        <p:sp>
          <p:nvSpPr>
            <p:cNvPr id="8264" name="Rectangle 73">
              <a:extLst>
                <a:ext uri="{FF2B5EF4-FFF2-40B4-BE49-F238E27FC236}">
                  <a16:creationId xmlns:a16="http://schemas.microsoft.com/office/drawing/2014/main" id="{47D6523F-E4FE-4E55-A9B8-4CEF7109CFC0}"/>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5" name="Rectangle 74">
              <a:extLst>
                <a:ext uri="{FF2B5EF4-FFF2-40B4-BE49-F238E27FC236}">
                  <a16:creationId xmlns:a16="http://schemas.microsoft.com/office/drawing/2014/main" id="{C1BF8992-DA6E-48F6-AB1A-CC1539A9340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7" name="Group 75">
            <a:extLst>
              <a:ext uri="{FF2B5EF4-FFF2-40B4-BE49-F238E27FC236}">
                <a16:creationId xmlns:a16="http://schemas.microsoft.com/office/drawing/2014/main" id="{BC3583F9-B6D5-4B22-A291-8E62A4F175BE}"/>
              </a:ext>
            </a:extLst>
          </p:cNvPr>
          <p:cNvGrpSpPr>
            <a:grpSpLocks/>
          </p:cNvGrpSpPr>
          <p:nvPr/>
        </p:nvGrpSpPr>
        <p:grpSpPr bwMode="auto">
          <a:xfrm>
            <a:off x="1784366" y="1914869"/>
            <a:ext cx="922322" cy="976313"/>
            <a:chOff x="150" y="1175"/>
            <a:chExt cx="580" cy="615"/>
          </a:xfrm>
        </p:grpSpPr>
        <p:grpSp>
          <p:nvGrpSpPr>
            <p:cNvPr id="8253" name="Group 76">
              <a:extLst>
                <a:ext uri="{FF2B5EF4-FFF2-40B4-BE49-F238E27FC236}">
                  <a16:creationId xmlns:a16="http://schemas.microsoft.com/office/drawing/2014/main" id="{AAAB7595-2FB8-4A32-804F-6AE165E45F1C}"/>
                </a:ext>
              </a:extLst>
            </p:cNvPr>
            <p:cNvGrpSpPr>
              <a:grpSpLocks/>
            </p:cNvGrpSpPr>
            <p:nvPr/>
          </p:nvGrpSpPr>
          <p:grpSpPr bwMode="auto">
            <a:xfrm rot="5400000">
              <a:off x="132" y="1193"/>
              <a:ext cx="615" cy="580"/>
              <a:chOff x="1868" y="1824"/>
              <a:chExt cx="1981" cy="1801"/>
            </a:xfrm>
          </p:grpSpPr>
          <p:sp>
            <p:nvSpPr>
              <p:cNvPr id="52301" name="AutoShape 77">
                <a:extLst>
                  <a:ext uri="{FF2B5EF4-FFF2-40B4-BE49-F238E27FC236}">
                    <a16:creationId xmlns:a16="http://schemas.microsoft.com/office/drawing/2014/main" id="{61F59003-F980-457A-8B22-B55C117D3F9D}"/>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2" name="AutoShape 78">
                <a:extLst>
                  <a:ext uri="{FF2B5EF4-FFF2-40B4-BE49-F238E27FC236}">
                    <a16:creationId xmlns:a16="http://schemas.microsoft.com/office/drawing/2014/main" id="{65F31D4D-7D96-4ACE-A335-4B3F623C1B93}"/>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3" name="AutoShape 79">
                <a:extLst>
                  <a:ext uri="{FF2B5EF4-FFF2-40B4-BE49-F238E27FC236}">
                    <a16:creationId xmlns:a16="http://schemas.microsoft.com/office/drawing/2014/main" id="{6F81F764-81AB-4554-A917-FEE3F81286D2}"/>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58" name="Oval 80">
                <a:extLst>
                  <a:ext uri="{FF2B5EF4-FFF2-40B4-BE49-F238E27FC236}">
                    <a16:creationId xmlns:a16="http://schemas.microsoft.com/office/drawing/2014/main" id="{38BEB6D3-70D3-4A59-A7A4-1961E010769C}"/>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9" name="Oval 81">
                <a:extLst>
                  <a:ext uri="{FF2B5EF4-FFF2-40B4-BE49-F238E27FC236}">
                    <a16:creationId xmlns:a16="http://schemas.microsoft.com/office/drawing/2014/main" id="{78131ED1-884A-4DA8-8FAA-3A6A2B9EAD7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6" name="Oval 82">
                <a:extLst>
                  <a:ext uri="{FF2B5EF4-FFF2-40B4-BE49-F238E27FC236}">
                    <a16:creationId xmlns:a16="http://schemas.microsoft.com/office/drawing/2014/main" id="{896E03EA-FF39-40E0-A902-9363548BC9B1}"/>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61" name="Oval 83">
                <a:extLst>
                  <a:ext uri="{FF2B5EF4-FFF2-40B4-BE49-F238E27FC236}">
                    <a16:creationId xmlns:a16="http://schemas.microsoft.com/office/drawing/2014/main" id="{3BD143B1-5ACB-4022-8C14-599031C3A750}"/>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8" name="Oval 84">
                <a:extLst>
                  <a:ext uri="{FF2B5EF4-FFF2-40B4-BE49-F238E27FC236}">
                    <a16:creationId xmlns:a16="http://schemas.microsoft.com/office/drawing/2014/main" id="{CA1811A3-32E7-487A-9F45-3CAF13C2D774}"/>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63" name="Oval 85">
                <a:extLst>
                  <a:ext uri="{FF2B5EF4-FFF2-40B4-BE49-F238E27FC236}">
                    <a16:creationId xmlns:a16="http://schemas.microsoft.com/office/drawing/2014/main" id="{5B7076EF-F054-49C8-BABD-DA8DC1725178}"/>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10" name="Text Box 86">
              <a:extLst>
                <a:ext uri="{FF2B5EF4-FFF2-40B4-BE49-F238E27FC236}">
                  <a16:creationId xmlns:a16="http://schemas.microsoft.com/office/drawing/2014/main" id="{2FB68EEA-6E8C-43C0-80A2-3754CBE238A0}"/>
                </a:ext>
              </a:extLst>
            </p:cNvPr>
            <p:cNvSpPr txBox="1">
              <a:spLocks noChangeArrowheads="1"/>
            </p:cNvSpPr>
            <p:nvPr/>
          </p:nvSpPr>
          <p:spPr bwMode="gray">
            <a:xfrm>
              <a:off x="380"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1</a:t>
              </a:r>
            </a:p>
          </p:txBody>
        </p:sp>
      </p:grpSp>
      <p:grpSp>
        <p:nvGrpSpPr>
          <p:cNvPr id="9" name="Group 87">
            <a:extLst>
              <a:ext uri="{FF2B5EF4-FFF2-40B4-BE49-F238E27FC236}">
                <a16:creationId xmlns:a16="http://schemas.microsoft.com/office/drawing/2014/main" id="{7E04D721-B2AD-4716-8ECB-D842822D816B}"/>
              </a:ext>
            </a:extLst>
          </p:cNvPr>
          <p:cNvGrpSpPr>
            <a:grpSpLocks/>
          </p:cNvGrpSpPr>
          <p:nvPr/>
        </p:nvGrpSpPr>
        <p:grpSpPr bwMode="auto">
          <a:xfrm rot="5400000">
            <a:off x="1741488" y="4003675"/>
            <a:ext cx="1085850" cy="152400"/>
            <a:chOff x="0" y="1896"/>
            <a:chExt cx="5760" cy="120"/>
          </a:xfrm>
        </p:grpSpPr>
        <p:sp>
          <p:nvSpPr>
            <p:cNvPr id="8251" name="Rectangle 88">
              <a:extLst>
                <a:ext uri="{FF2B5EF4-FFF2-40B4-BE49-F238E27FC236}">
                  <a16:creationId xmlns:a16="http://schemas.microsoft.com/office/drawing/2014/main" id="{EFE66344-48D2-423D-B00E-FBE61DC81965}"/>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2" name="Rectangle 89">
              <a:extLst>
                <a:ext uri="{FF2B5EF4-FFF2-40B4-BE49-F238E27FC236}">
                  <a16:creationId xmlns:a16="http://schemas.microsoft.com/office/drawing/2014/main" id="{D011A09A-366B-415C-A89D-EB2E060A256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 name="Group 90">
            <a:extLst>
              <a:ext uri="{FF2B5EF4-FFF2-40B4-BE49-F238E27FC236}">
                <a16:creationId xmlns:a16="http://schemas.microsoft.com/office/drawing/2014/main" id="{1093C572-DA2A-4F0D-8E9E-C0311F53565C}"/>
              </a:ext>
            </a:extLst>
          </p:cNvPr>
          <p:cNvGrpSpPr>
            <a:grpSpLocks/>
          </p:cNvGrpSpPr>
          <p:nvPr/>
        </p:nvGrpSpPr>
        <p:grpSpPr bwMode="auto">
          <a:xfrm>
            <a:off x="2453323" y="3758326"/>
            <a:ext cx="7508875" cy="849358"/>
            <a:chOff x="504" y="1008"/>
            <a:chExt cx="4416" cy="765"/>
          </a:xfrm>
        </p:grpSpPr>
        <p:sp>
          <p:nvSpPr>
            <p:cNvPr id="52315" name="AutoShape 91">
              <a:extLst>
                <a:ext uri="{FF2B5EF4-FFF2-40B4-BE49-F238E27FC236}">
                  <a16:creationId xmlns:a16="http://schemas.microsoft.com/office/drawing/2014/main" id="{55CD85F6-9FD5-4CF4-BE75-A35E5BBED8D3}"/>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50" name="Text Box 92">
              <a:extLst>
                <a:ext uri="{FF2B5EF4-FFF2-40B4-BE49-F238E27FC236}">
                  <a16:creationId xmlns:a16="http://schemas.microsoft.com/office/drawing/2014/main" id="{63DFECE1-5809-4983-8FCF-52D62E4676E9}"/>
                </a:ext>
              </a:extLst>
            </p:cNvPr>
            <p:cNvSpPr txBox="1">
              <a:spLocks noChangeArrowheads="1"/>
            </p:cNvSpPr>
            <p:nvPr/>
          </p:nvSpPr>
          <p:spPr bwMode="gray">
            <a:xfrm>
              <a:off x="801" y="1204"/>
              <a:ext cx="397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FF"/>
                  </a:solidFill>
                  <a:latin typeface="Times New Roman" panose="02020603050405020304" pitchFamily="18" charset="0"/>
                  <a:cs typeface="Times New Roman" panose="02020603050405020304" pitchFamily="18" charset="0"/>
                </a:rPr>
                <a:t>SỬ DỤNG DỊCH VỤ INTERNET ĐÚNG LUẬT</a:t>
              </a:r>
            </a:p>
          </p:txBody>
        </p:sp>
      </p:grpSp>
      <p:grpSp>
        <p:nvGrpSpPr>
          <p:cNvPr id="11" name="Group 93">
            <a:extLst>
              <a:ext uri="{FF2B5EF4-FFF2-40B4-BE49-F238E27FC236}">
                <a16:creationId xmlns:a16="http://schemas.microsoft.com/office/drawing/2014/main" id="{24B178C6-7CC1-4536-8794-C44D3E37A8F4}"/>
              </a:ext>
            </a:extLst>
          </p:cNvPr>
          <p:cNvGrpSpPr>
            <a:grpSpLocks/>
          </p:cNvGrpSpPr>
          <p:nvPr/>
        </p:nvGrpSpPr>
        <p:grpSpPr bwMode="auto">
          <a:xfrm>
            <a:off x="1744680" y="3732214"/>
            <a:ext cx="922321" cy="976313"/>
            <a:chOff x="150" y="1175"/>
            <a:chExt cx="580" cy="615"/>
          </a:xfrm>
        </p:grpSpPr>
        <p:grpSp>
          <p:nvGrpSpPr>
            <p:cNvPr id="8238" name="Group 94">
              <a:extLst>
                <a:ext uri="{FF2B5EF4-FFF2-40B4-BE49-F238E27FC236}">
                  <a16:creationId xmlns:a16="http://schemas.microsoft.com/office/drawing/2014/main" id="{BD2E9D8B-03D4-44F1-8982-C84F59CCAE35}"/>
                </a:ext>
              </a:extLst>
            </p:cNvPr>
            <p:cNvGrpSpPr>
              <a:grpSpLocks/>
            </p:cNvGrpSpPr>
            <p:nvPr/>
          </p:nvGrpSpPr>
          <p:grpSpPr bwMode="auto">
            <a:xfrm rot="5400000">
              <a:off x="132" y="1193"/>
              <a:ext cx="615" cy="580"/>
              <a:chOff x="1868" y="1824"/>
              <a:chExt cx="1981" cy="1801"/>
            </a:xfrm>
          </p:grpSpPr>
          <p:sp>
            <p:nvSpPr>
              <p:cNvPr id="52319" name="AutoShape 95">
                <a:extLst>
                  <a:ext uri="{FF2B5EF4-FFF2-40B4-BE49-F238E27FC236}">
                    <a16:creationId xmlns:a16="http://schemas.microsoft.com/office/drawing/2014/main" id="{F320F216-F290-4B1B-B773-2A3557665335}"/>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0" name="AutoShape 96">
                <a:extLst>
                  <a:ext uri="{FF2B5EF4-FFF2-40B4-BE49-F238E27FC236}">
                    <a16:creationId xmlns:a16="http://schemas.microsoft.com/office/drawing/2014/main" id="{6DF92172-A229-44E4-8CE4-141509F81ABF}"/>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1" name="AutoShape 97">
                <a:extLst>
                  <a:ext uri="{FF2B5EF4-FFF2-40B4-BE49-F238E27FC236}">
                    <a16:creationId xmlns:a16="http://schemas.microsoft.com/office/drawing/2014/main" id="{04C4B595-2F87-413A-A167-AA96C480F3B3}"/>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43" name="Oval 98">
                <a:extLst>
                  <a:ext uri="{FF2B5EF4-FFF2-40B4-BE49-F238E27FC236}">
                    <a16:creationId xmlns:a16="http://schemas.microsoft.com/office/drawing/2014/main" id="{68FF88CA-FB65-4DE7-87BC-1F09B1E10E0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44" name="Oval 99">
                <a:extLst>
                  <a:ext uri="{FF2B5EF4-FFF2-40B4-BE49-F238E27FC236}">
                    <a16:creationId xmlns:a16="http://schemas.microsoft.com/office/drawing/2014/main" id="{F644C7E5-8DFA-4040-A664-EF1B5BC699B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4" name="Oval 100">
                <a:extLst>
                  <a:ext uri="{FF2B5EF4-FFF2-40B4-BE49-F238E27FC236}">
                    <a16:creationId xmlns:a16="http://schemas.microsoft.com/office/drawing/2014/main" id="{E480E275-6C20-46D9-A9C9-3E6325C40FCA}"/>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46" name="Oval 101">
                <a:extLst>
                  <a:ext uri="{FF2B5EF4-FFF2-40B4-BE49-F238E27FC236}">
                    <a16:creationId xmlns:a16="http://schemas.microsoft.com/office/drawing/2014/main" id="{A3BBA20C-D0D4-4E2A-ACBA-126B6BA0DED1}"/>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6" name="Oval 102">
                <a:extLst>
                  <a:ext uri="{FF2B5EF4-FFF2-40B4-BE49-F238E27FC236}">
                    <a16:creationId xmlns:a16="http://schemas.microsoft.com/office/drawing/2014/main" id="{C976CBA0-15AC-44E5-95AF-8DC15FB9761C}"/>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48" name="Oval 103">
                <a:extLst>
                  <a:ext uri="{FF2B5EF4-FFF2-40B4-BE49-F238E27FC236}">
                    <a16:creationId xmlns:a16="http://schemas.microsoft.com/office/drawing/2014/main" id="{E404C9F3-E420-42FB-B871-0649ED6102B5}"/>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28" name="Text Box 104">
              <a:extLst>
                <a:ext uri="{FF2B5EF4-FFF2-40B4-BE49-F238E27FC236}">
                  <a16:creationId xmlns:a16="http://schemas.microsoft.com/office/drawing/2014/main" id="{9C939C89-D747-4D8D-9287-DEDA584301E6}"/>
                </a:ext>
              </a:extLst>
            </p:cNvPr>
            <p:cNvSpPr txBox="1">
              <a:spLocks noChangeArrowheads="1"/>
            </p:cNvSpPr>
            <p:nvPr/>
          </p:nvSpPr>
          <p:spPr bwMode="gray">
            <a:xfrm>
              <a:off x="379"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2</a:t>
              </a:r>
              <a:endParaRPr lang="en-US" sz="2800" b="1" dirty="0">
                <a:solidFill>
                  <a:srgbClr val="FF0000"/>
                </a:solidFill>
                <a:effectLst>
                  <a:outerShdw blurRad="38100" dist="38100" dir="2700000" algn="tl">
                    <a:srgbClr val="C0C0C0"/>
                  </a:outerShdw>
                </a:effectLst>
                <a:latin typeface="Arial" charset="0"/>
              </a:endParaRPr>
            </a:p>
          </p:txBody>
        </p:sp>
      </p:grpSp>
      <p:sp>
        <p:nvSpPr>
          <p:cNvPr id="52344" name="Text Box 26">
            <a:extLst>
              <a:ext uri="{FF2B5EF4-FFF2-40B4-BE49-F238E27FC236}">
                <a16:creationId xmlns:a16="http://schemas.microsoft.com/office/drawing/2014/main" id="{440E0D1E-66C8-471F-A038-30B05E42252A}"/>
              </a:ext>
            </a:extLst>
          </p:cNvPr>
          <p:cNvSpPr txBox="1">
            <a:spLocks noChangeArrowheads="1"/>
          </p:cNvSpPr>
          <p:nvPr/>
        </p:nvSpPr>
        <p:spPr bwMode="gray">
          <a:xfrm>
            <a:off x="1739027" y="102811"/>
            <a:ext cx="7771440"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en-US" sz="2800" b="1">
                <a:solidFill>
                  <a:srgbClr val="0033CC"/>
                </a:solidFill>
                <a:latin typeface="Times New Roman" panose="02020603050405020304" pitchFamily="18" charset="0"/>
                <a:cs typeface="Times New Roman" panose="02020603050405020304" pitchFamily="18" charset="0"/>
              </a:rPr>
              <a:t>BÀI 4. </a:t>
            </a:r>
            <a:r>
              <a:rPr lang="en-US" sz="2800" b="1">
                <a:solidFill>
                  <a:srgbClr val="0000FF"/>
                </a:solidFill>
                <a:latin typeface="Times New Roman" panose="02020603050405020304" pitchFamily="18" charset="0"/>
                <a:cs typeface="Times New Roman" panose="02020603050405020304" pitchFamily="18" charset="0"/>
              </a:rPr>
              <a:t>MỘT SỐ VẤN ĐỀ PHÁP LÍ </a:t>
            </a:r>
          </a:p>
          <a:p>
            <a:pPr algn="ctr">
              <a:lnSpc>
                <a:spcPct val="120000"/>
              </a:lnSpc>
            </a:pPr>
            <a:r>
              <a:rPr lang="en-US" sz="2800" b="1">
                <a:solidFill>
                  <a:srgbClr val="0000FF"/>
                </a:solidFill>
                <a:latin typeface="Times New Roman" panose="02020603050405020304" pitchFamily="18" charset="0"/>
                <a:cs typeface="Times New Roman" panose="02020603050405020304" pitchFamily="18" charset="0"/>
              </a:rPr>
              <a:t>VỀ SỬ DỤNG DỊCH VỤ INTERNET</a:t>
            </a:r>
            <a:endParaRPr lang="vi-VN" sz="2800" b="1">
              <a:solidFill>
                <a:srgbClr val="0000FF"/>
              </a:solidFill>
              <a:latin typeface="Times New Roman" panose="02020603050405020304" pitchFamily="18" charset="0"/>
              <a:cs typeface="Times New Roman" panose="02020603050405020304" pitchFamily="18" charset="0"/>
            </a:endParaRPr>
          </a:p>
          <a:p>
            <a:pPr algn="ctr"/>
            <a:endParaRPr lang="en-US" altLang="en-US" sz="2800" b="1">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52344"/>
                                        </p:tgtEl>
                                        <p:attrNameLst>
                                          <p:attrName>style.visibility</p:attrName>
                                        </p:attrNameLst>
                                      </p:cBhvr>
                                      <p:to>
                                        <p:strVal val="visible"/>
                                      </p:to>
                                    </p:set>
                                    <p:animEffect transition="in" filter="blinds(horizontal)">
                                      <p:cBhvr>
                                        <p:cTn id="12" dur="500"/>
                                        <p:tgtEl>
                                          <p:spTgt spid="52344"/>
                                        </p:tgtEl>
                                      </p:cBhvr>
                                    </p:animEffect>
                                  </p:childTnLst>
                                </p:cTn>
                              </p:par>
                              <p:par>
                                <p:cTn id="13" presetID="1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500"/>
                                        <p:tgtEl>
                                          <p:spTgt spid="6"/>
                                        </p:tgtEl>
                                      </p:cBhvr>
                                    </p:animEffect>
                                  </p:childTnLst>
                                </p:cTn>
                              </p:par>
                            </p:childTnLst>
                          </p:cTn>
                        </p:par>
                        <p:par>
                          <p:cTn id="16" fill="hold" nodeType="afterGroup">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par>
                          <p:cTn id="23" fill="hold" nodeType="afterGroup">
                            <p:stCondLst>
                              <p:cond delay="1500"/>
                            </p:stCondLst>
                            <p:childTnLst>
                              <p:par>
                                <p:cTn id="24" presetID="17"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ppt_w/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par>
                          <p:cTn id="30" fill="hold" nodeType="afterGroup">
                            <p:stCondLst>
                              <p:cond delay="2000"/>
                            </p:stCondLst>
                            <p:childTnLst>
                              <p:par>
                                <p:cTn id="31" presetID="12" presetClass="entr" presetSubtype="1"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lide(fromTop)">
                                      <p:cBhvr>
                                        <p:cTn id="33" dur="500"/>
                                        <p:tgtEl>
                                          <p:spTgt spid="4"/>
                                        </p:tgtEl>
                                      </p:cBhvr>
                                    </p:animEffect>
                                  </p:childTnLst>
                                </p:cTn>
                              </p:par>
                            </p:childTnLst>
                          </p:cTn>
                        </p:par>
                        <p:par>
                          <p:cTn id="34" fill="hold" nodeType="afterGroup">
                            <p:stCondLst>
                              <p:cond delay="2500"/>
                            </p:stCondLst>
                            <p:childTnLst>
                              <p:par>
                                <p:cTn id="35" presetID="1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Top)">
                                      <p:cBhvr>
                                        <p:cTn id="37" dur="500"/>
                                        <p:tgtEl>
                                          <p:spTgt spid="9"/>
                                        </p:tgtEl>
                                      </p:cBhvr>
                                    </p:animEffect>
                                  </p:childTnLst>
                                </p:cTn>
                              </p:par>
                            </p:childTnLst>
                          </p:cTn>
                        </p:par>
                        <p:par>
                          <p:cTn id="38" fill="hold" nodeType="afterGroup">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par>
                          <p:cTn id="45" fill="hold" nodeType="afterGroup">
                            <p:stCondLst>
                              <p:cond delay="3500"/>
                            </p:stCondLst>
                            <p:childTnLst>
                              <p:par>
                                <p:cTn id="46" presetID="17" presetClass="entr" presetSubtype="8"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ppt_w/2"/>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4" presetClass="exit" presetSubtype="16" fill="hold" nodeType="withEffect">
                                  <p:stCondLst>
                                    <p:cond delay="0"/>
                                  </p:stCondLst>
                                  <p:childTnLst>
                                    <p:animEffect transition="out" filter="box(in)">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4" presetClass="exit" presetSubtype="16" fill="hold" nodeType="withEffect">
                                  <p:stCondLst>
                                    <p:cond delay="0"/>
                                  </p:stCondLst>
                                  <p:childTnLst>
                                    <p:animEffect transition="out" filter="box(in)">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4" presetClass="exit" presetSubtype="16" fill="hold" nodeType="withEffect">
                                  <p:stCondLst>
                                    <p:cond delay="0"/>
                                  </p:stCondLst>
                                  <p:childTnLst>
                                    <p:animEffect transition="out" filter="box(in)">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2688609" y="726142"/>
            <a:ext cx="8434315" cy="2877670"/>
          </a:xfrm>
          <a:prstGeom prst="wedgeRoundRectCallout">
            <a:avLst>
              <a:gd name="adj1" fmla="val -56887"/>
              <a:gd name="adj2" fmla="val 30648"/>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rgbClr val="231F20"/>
                </a:solidFill>
                <a:effectLst/>
                <a:latin typeface="Times New Roman" panose="02020603050405020304" pitchFamily="18" charset="0"/>
                <a:cs typeface="Times New Roman" panose="02020603050405020304" pitchFamily="18" charset="0"/>
              </a:rPr>
              <a:t>Bên cạnh những tác động tích cực </a:t>
            </a:r>
            <a:r>
              <a:rPr lang="en-US" sz="2400">
                <a:solidFill>
                  <a:srgbClr val="231F20"/>
                </a:solidFill>
                <a:effectLst/>
                <a:latin typeface="Times New Roman" panose="02020603050405020304" pitchFamily="18" charset="0"/>
                <a:cs typeface="Times New Roman" panose="02020603050405020304" pitchFamily="18" charset="0"/>
              </a:rPr>
              <a:t>của công nghệ kĩ thuật số thầy trò mình đã nêu ở trên </a:t>
            </a:r>
            <a:r>
              <a:rPr lang="vi-VN" sz="2400">
                <a:solidFill>
                  <a:srgbClr val="231F20"/>
                </a:solidFill>
                <a:effectLst/>
                <a:latin typeface="Times New Roman" panose="02020603050405020304" pitchFamily="18" charset="0"/>
                <a:cs typeface="Times New Roman" panose="02020603050405020304" pitchFamily="18" charset="0"/>
              </a:rPr>
              <a:t>đó, công nghệ kĩ thuật số cũng có những tác động tiêu cực đến con người. Em hãy thảo luận với bạn và kể ra một vài tác động tiêu cực đó. </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681198" y="137501"/>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pic>
        <p:nvPicPr>
          <p:cNvPr id="7" name="Picture 6">
            <a:extLst>
              <a:ext uri="{FF2B5EF4-FFF2-40B4-BE49-F238E27FC236}">
                <a16:creationId xmlns:a16="http://schemas.microsoft.com/office/drawing/2014/main" id="{0A180E07-923A-480D-BF7D-1B677BEF8EEC}"/>
              </a:ext>
            </a:extLst>
          </p:cNvPr>
          <p:cNvPicPr>
            <a:picLocks noChangeAspect="1"/>
          </p:cNvPicPr>
          <p:nvPr/>
        </p:nvPicPr>
        <p:blipFill rotWithShape="1">
          <a:blip r:embed="rId2"/>
          <a:srcRect l="32631" t="18010" r="45828" b="48425"/>
          <a:stretch/>
        </p:blipFill>
        <p:spPr>
          <a:xfrm>
            <a:off x="681198" y="3018184"/>
            <a:ext cx="1785580" cy="1646582"/>
          </a:xfrm>
          <a:prstGeom prst="ellipse">
            <a:avLst/>
          </a:prstGeom>
        </p:spPr>
      </p:pic>
    </p:spTree>
    <p:extLst>
      <p:ext uri="{BB962C8B-B14F-4D97-AF65-F5344CB8AC3E}">
        <p14:creationId xmlns:p14="http://schemas.microsoft.com/office/powerpoint/2010/main" val="21006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err="1">
                  <a:solidFill>
                    <a:srgbClr val="002060"/>
                  </a:solidFill>
                  <a:latin typeface="UTM Avo" panose="02040603050506020204" pitchFamily="18" charset="0"/>
                  <a:cs typeface="Times New Roman" panose="02020603050405020304" pitchFamily="18" charset="0"/>
                </a:rPr>
                <a:t>Mặt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trái</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của</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công</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nghệ</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kĩ</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thuật</a:t>
              </a:r>
              <a:r>
                <a:rPr lang="en-US" sz="2400" b="1">
                  <a:solidFill>
                    <a:srgbClr val="002060"/>
                  </a:solidFill>
                  <a:latin typeface="UTM Avo" panose="02040603050506020204" pitchFamily="18" charset="0"/>
                  <a:cs typeface="Times New Roman" panose="02020603050405020304" pitchFamily="18" charset="0"/>
                </a:rPr>
                <a:t> </a:t>
              </a:r>
              <a:r>
                <a:rPr lang="en-US" sz="2400" b="1"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D9F9823B-E28B-57CA-53DF-9735D5CBDADD}"/>
              </a:ext>
            </a:extLst>
          </p:cNvPr>
          <p:cNvSpPr txBox="1"/>
          <p:nvPr/>
        </p:nvSpPr>
        <p:spPr>
          <a:xfrm>
            <a:off x="1497168" y="1389641"/>
            <a:ext cx="8884024" cy="3728649"/>
          </a:xfrm>
          <a:prstGeom prst="rect">
            <a:avLst/>
          </a:prstGeom>
          <a:noFill/>
        </p:spPr>
        <p:txBody>
          <a:bodyPr wrap="square">
            <a:spAutoFit/>
          </a:bodyPr>
          <a:lstStyle/>
          <a:p>
            <a:pPr>
              <a:lnSpc>
                <a:spcPct val="150000"/>
              </a:lnSpc>
            </a:pPr>
            <a:r>
              <a:rPr lang="vi-VN" sz="2000" b="1">
                <a:effectLst/>
                <a:latin typeface="Arial-BoldMT"/>
              </a:rPr>
              <a:t>1.</a:t>
            </a:r>
            <a:r>
              <a:rPr lang="vi-VN" sz="2000">
                <a:effectLst/>
                <a:latin typeface="Arial" panose="020B0604020202020204" pitchFamily="34" charset="0"/>
              </a:rPr>
              <a:t> Chọn những phương án nói về tác động tiêu cực của công nghệ kĩ thuật số tới đời sống con người và xã hội. </a:t>
            </a:r>
            <a:endParaRPr lang="vi-VN" sz="2000"/>
          </a:p>
          <a:p>
            <a:pPr>
              <a:lnSpc>
                <a:spcPct val="150000"/>
              </a:lnSpc>
            </a:pPr>
            <a:r>
              <a:rPr lang="vi-VN" sz="2000">
                <a:effectLst/>
                <a:latin typeface="Arial" panose="020B0604020202020204" pitchFamily="34" charset="0"/>
              </a:rPr>
              <a:t>A. Quyền riêng tư dễ bị ảnh hưởng. </a:t>
            </a:r>
            <a:endParaRPr lang="vi-VN" sz="2000"/>
          </a:p>
          <a:p>
            <a:pPr>
              <a:lnSpc>
                <a:spcPct val="150000"/>
              </a:lnSpc>
            </a:pPr>
            <a:r>
              <a:rPr lang="vi-VN" sz="2000">
                <a:effectLst/>
                <a:latin typeface="Arial" panose="020B0604020202020204" pitchFamily="34" charset="0"/>
              </a:rPr>
              <a:t>B. Dữ liệu tài khoản ngân hàng bị đánh cắp. </a:t>
            </a:r>
            <a:endParaRPr lang="vi-VN" sz="2000"/>
          </a:p>
          <a:p>
            <a:pPr>
              <a:lnSpc>
                <a:spcPct val="150000"/>
              </a:lnSpc>
            </a:pPr>
            <a:r>
              <a:rPr lang="vi-VN" sz="2000">
                <a:effectLst/>
                <a:latin typeface="Arial" panose="020B0604020202020204" pitchFamily="34" charset="0"/>
              </a:rPr>
              <a:t>C. Giao dịch trong thương mại tăng nhanh nhờ ứng dụng ngân hàng số. </a:t>
            </a:r>
            <a:endParaRPr lang="vi-VN" sz="2000"/>
          </a:p>
          <a:p>
            <a:pPr>
              <a:lnSpc>
                <a:spcPct val="150000"/>
              </a:lnSpc>
            </a:pPr>
            <a:r>
              <a:rPr lang="vi-VN" sz="2000">
                <a:effectLst/>
                <a:latin typeface="Arial" panose="020B0604020202020204" pitchFamily="34" charset="0"/>
              </a:rPr>
              <a:t>D. Ô nhiễm do rác thải từ những thiết bị công nghệ số lỗi thời. </a:t>
            </a:r>
            <a:endParaRPr lang="vi-VN" sz="2000"/>
          </a:p>
          <a:p>
            <a:pPr>
              <a:lnSpc>
                <a:spcPct val="150000"/>
              </a:lnSpc>
            </a:pPr>
            <a:r>
              <a:rPr lang="vi-VN" sz="2000" b="1">
                <a:effectLst/>
                <a:latin typeface="Arial-BoldMT"/>
              </a:rPr>
              <a:t>2.</a:t>
            </a:r>
            <a:r>
              <a:rPr lang="vi-VN" sz="2000">
                <a:effectLst/>
                <a:latin typeface="Arial" panose="020B0604020202020204" pitchFamily="34" charset="0"/>
              </a:rPr>
              <a:t> Em hãy kể thêm một vài tác động tiêu cực của công nghệ kĩ thuật số đối với xã hội.</a:t>
            </a:r>
            <a:endParaRPr lang="en-US" sz="2000"/>
          </a:p>
        </p:txBody>
      </p:sp>
    </p:spTree>
    <p:extLst>
      <p:ext uri="{BB962C8B-B14F-4D97-AF65-F5344CB8AC3E}">
        <p14:creationId xmlns:p14="http://schemas.microsoft.com/office/powerpoint/2010/main" val="46785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28BAA32-C5B0-4A0B-BC2E-E97376A02599}"/>
              </a:ext>
            </a:extLst>
          </p:cNvPr>
          <p:cNvSpPr/>
          <p:nvPr/>
        </p:nvSpPr>
        <p:spPr>
          <a:xfrm>
            <a:off x="4682181" y="4308563"/>
            <a:ext cx="6378048" cy="1485023"/>
          </a:xfrm>
          <a:prstGeom prst="wedgeRoundRectCallout">
            <a:avLst>
              <a:gd name="adj1" fmla="val -74887"/>
              <a:gd name="adj2" fmla="val -26382"/>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err="1">
                <a:solidFill>
                  <a:srgbClr val="231F20"/>
                </a:solidFill>
                <a:latin typeface="Times New Roman" panose="02020603050405020304" pitchFamily="18" charset="0"/>
                <a:cs typeface="Times New Roman" panose="02020603050405020304" pitchFamily="18" charset="0"/>
              </a:rPr>
              <a:t>Chúng</a:t>
            </a:r>
            <a:r>
              <a:rPr lang="en-US" sz="2400">
                <a:solidFill>
                  <a:srgbClr val="231F20"/>
                </a:solidFill>
                <a:latin typeface="Times New Roman" panose="02020603050405020304" pitchFamily="18" charset="0"/>
                <a:cs typeface="Times New Roman" panose="02020603050405020304" pitchFamily="18" charset="0"/>
              </a:rPr>
              <a:t> ta </a:t>
            </a:r>
            <a:r>
              <a:rPr lang="en-US" sz="2400" err="1">
                <a:solidFill>
                  <a:srgbClr val="231F20"/>
                </a:solidFill>
                <a:latin typeface="Times New Roman" panose="02020603050405020304" pitchFamily="18" charset="0"/>
                <a:cs typeface="Times New Roman" panose="02020603050405020304" pitchFamily="18" charset="0"/>
              </a:rPr>
              <a:t>cùng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xem</a:t>
            </a:r>
            <a:r>
              <a:rPr lang="en-US" sz="2400">
                <a:solidFill>
                  <a:srgbClr val="231F20"/>
                </a:solidFill>
                <a:latin typeface="Times New Roman" panose="02020603050405020304" pitchFamily="18" charset="0"/>
                <a:cs typeface="Times New Roman" panose="02020603050405020304" pitchFamily="18" charset="0"/>
              </a:rPr>
              <a:t> video minh hoạ nói </a:t>
            </a:r>
            <a:r>
              <a:rPr lang="en-US" sz="2400" err="1">
                <a:solidFill>
                  <a:srgbClr val="231F20"/>
                </a:solidFill>
                <a:latin typeface="Times New Roman" panose="02020603050405020304" pitchFamily="18" charset="0"/>
                <a:cs typeface="Times New Roman" panose="02020603050405020304" pitchFamily="18" charset="0"/>
              </a:rPr>
              <a:t>về</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những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tác</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động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tiêu</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cực</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của</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công</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nghệ</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kĩ</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thuật</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số</a:t>
            </a:r>
            <a:r>
              <a:rPr lang="en-US" sz="2400">
                <a:solidFill>
                  <a:srgbClr val="231F20"/>
                </a:solidFill>
                <a:latin typeface="Times New Roman" panose="02020603050405020304" pitchFamily="18" charset="0"/>
                <a:cs typeface="Times New Roman" panose="02020603050405020304" pitchFamily="18" charset="0"/>
              </a:rPr>
              <a:t> </a:t>
            </a:r>
            <a:r>
              <a:rPr lang="en-US" sz="2400" err="1">
                <a:solidFill>
                  <a:srgbClr val="231F20"/>
                </a:solidFill>
                <a:latin typeface="Times New Roman" panose="02020603050405020304" pitchFamily="18" charset="0"/>
                <a:cs typeface="Times New Roman" panose="02020603050405020304" pitchFamily="18" charset="0"/>
              </a:rPr>
              <a:t>nhé</a:t>
            </a:r>
            <a:r>
              <a:rPr lang="en-US" sz="2400">
                <a:solidFill>
                  <a:srgbClr val="231F20"/>
                </a:solidFill>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576153" y="146502"/>
            <a:ext cx="1019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Times New Roman" panose="02020603050405020304" pitchFamily="18" charset="0"/>
              </a:rPr>
              <a:t>1. MỘT SỐ TÁC ĐỘNG TIÊU CỰC CỦACÔNG NGHỆ KĨ THUẬT SỐ</a:t>
            </a:r>
          </a:p>
        </p:txBody>
      </p:sp>
      <p:pic>
        <p:nvPicPr>
          <p:cNvPr id="7" name="Picture 6">
            <a:extLst>
              <a:ext uri="{FF2B5EF4-FFF2-40B4-BE49-F238E27FC236}">
                <a16:creationId xmlns:a16="http://schemas.microsoft.com/office/drawing/2014/main" id="{0A180E07-923A-480D-BF7D-1B677BEF8EEC}"/>
              </a:ext>
            </a:extLst>
          </p:cNvPr>
          <p:cNvPicPr>
            <a:picLocks noChangeAspect="1"/>
          </p:cNvPicPr>
          <p:nvPr/>
        </p:nvPicPr>
        <p:blipFill rotWithShape="1">
          <a:blip r:embed="rId2"/>
          <a:srcRect l="32631" t="18010" r="45828" b="48425"/>
          <a:stretch/>
        </p:blipFill>
        <p:spPr>
          <a:xfrm>
            <a:off x="1131771" y="4061818"/>
            <a:ext cx="1785580" cy="1646582"/>
          </a:xfrm>
          <a:prstGeom prst="ellipse">
            <a:avLst/>
          </a:prstGeom>
        </p:spPr>
      </p:pic>
      <p:sp>
        <p:nvSpPr>
          <p:cNvPr id="2" name="Rectangle 1">
            <a:extLst>
              <a:ext uri="{FF2B5EF4-FFF2-40B4-BE49-F238E27FC236}">
                <a16:creationId xmlns:a16="http://schemas.microsoft.com/office/drawing/2014/main" id="{4C69AEAA-B9D4-4903-9912-8FEA9A14572C}"/>
              </a:ext>
            </a:extLst>
          </p:cNvPr>
          <p:cNvSpPr/>
          <p:nvPr/>
        </p:nvSpPr>
        <p:spPr>
          <a:xfrm>
            <a:off x="3048000" y="3105835"/>
            <a:ext cx="6096000" cy="369332"/>
          </a:xfrm>
          <a:prstGeom prst="rect">
            <a:avLst/>
          </a:prstGeom>
        </p:spPr>
        <p:txBody>
          <a:bodyPr>
            <a:spAutoFit/>
          </a:bodyPr>
          <a:lstStyle/>
          <a:p>
            <a:endParaRPr lang="en-US"/>
          </a:p>
        </p:txBody>
      </p:sp>
      <p:sp>
        <p:nvSpPr>
          <p:cNvPr id="9" name="Speech Bubble: Rectangle with Corners Rounded 8">
            <a:extLst>
              <a:ext uri="{FF2B5EF4-FFF2-40B4-BE49-F238E27FC236}">
                <a16:creationId xmlns:a16="http://schemas.microsoft.com/office/drawing/2014/main" id="{01DAB000-B2FB-41C3-BB3E-ED47AF274722}"/>
              </a:ext>
            </a:extLst>
          </p:cNvPr>
          <p:cNvSpPr/>
          <p:nvPr/>
        </p:nvSpPr>
        <p:spPr>
          <a:xfrm>
            <a:off x="5966740" y="877790"/>
            <a:ext cx="5093489" cy="3184028"/>
          </a:xfrm>
          <a:prstGeom prst="wedgeRoundRectCallout">
            <a:avLst>
              <a:gd name="adj1" fmla="val -56940"/>
              <a:gd name="adj2" fmla="val -1306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rgbClr val="231F20"/>
                </a:solidFill>
                <a:effectLst/>
                <a:latin typeface="Times New Roman" panose="02020603050405020304" pitchFamily="18" charset="0"/>
                <a:cs typeface="Times New Roman" panose="02020603050405020304" pitchFamily="18" charset="0"/>
              </a:rPr>
              <a:t>Em hãy thảo luận </a:t>
            </a:r>
            <a:r>
              <a:rPr lang="en-US" sz="2400" u="sng">
                <a:solidFill>
                  <a:srgbClr val="231F20"/>
                </a:solidFill>
                <a:effectLst/>
                <a:latin typeface="Times New Roman" panose="02020603050405020304" pitchFamily="18" charset="0"/>
                <a:cs typeface="Times New Roman" panose="02020603050405020304" pitchFamily="18" charset="0"/>
              </a:rPr>
              <a:t>nhóm đôi</a:t>
            </a:r>
            <a:r>
              <a:rPr lang="en-US" sz="2400">
                <a:solidFill>
                  <a:srgbClr val="231F20"/>
                </a:solidFill>
                <a:effectLst/>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em hãy </a:t>
            </a:r>
            <a:r>
              <a:rPr lang="vi-VN" sz="2400">
                <a:solidFill>
                  <a:srgbClr val="FF0000"/>
                </a:solidFill>
                <a:latin typeface="Times New Roman" panose="02020603050405020304" pitchFamily="18" charset="0"/>
                <a:cs typeface="Times New Roman" panose="02020603050405020304" pitchFamily="18" charset="0"/>
              </a:rPr>
              <a:t>kể thêm một vài tác động tiêu cực của công nghệ kĩ thuật số</a:t>
            </a:r>
            <a:r>
              <a:rPr lang="en-US" sz="2400">
                <a:solidFill>
                  <a:srgbClr val="231F20"/>
                </a:solidFill>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165219B-96DD-47D7-AC0E-8616F14799F2}"/>
              </a:ext>
            </a:extLst>
          </p:cNvPr>
          <p:cNvPicPr>
            <a:picLocks noChangeAspect="1"/>
          </p:cNvPicPr>
          <p:nvPr/>
        </p:nvPicPr>
        <p:blipFill rotWithShape="1">
          <a:blip r:embed="rId3"/>
          <a:srcRect l="9485" t="24693" r="34706" b="21359"/>
          <a:stretch/>
        </p:blipFill>
        <p:spPr>
          <a:xfrm>
            <a:off x="575270" y="991117"/>
            <a:ext cx="4945459" cy="2687751"/>
          </a:xfrm>
          <a:prstGeom prst="rect">
            <a:avLst/>
          </a:prstGeom>
        </p:spPr>
      </p:pic>
    </p:spTree>
    <p:extLst>
      <p:ext uri="{BB962C8B-B14F-4D97-AF65-F5344CB8AC3E}">
        <p14:creationId xmlns:p14="http://schemas.microsoft.com/office/powerpoint/2010/main" val="332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về tác động tiêu cực của công nghệ kts">
            <a:hlinkClick r:id="" action="ppaction://media"/>
            <a:extLst>
              <a:ext uri="{FF2B5EF4-FFF2-40B4-BE49-F238E27FC236}">
                <a16:creationId xmlns:a16="http://schemas.microsoft.com/office/drawing/2014/main" id="{DAE6CED0-21AF-4ED9-821C-EE94568EF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6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1519</Words>
  <Application>Microsoft Office PowerPoint</Application>
  <PresentationFormat>Widescreen</PresentationFormat>
  <Paragraphs>115</Paragraphs>
  <Slides>20</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Segoe Print</vt:lpstr>
      <vt:lpstr>Arial-BoldMT</vt:lpstr>
      <vt:lpstr>Calibri Light</vt:lpstr>
      <vt:lpstr>UTM Avo</vt:lpstr>
      <vt:lpstr>UTM Cookies</vt:lpstr>
      <vt:lpstr>Times New Roman</vt:lpstr>
      <vt:lpstr>Arial</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516</cp:revision>
  <dcterms:created xsi:type="dcterms:W3CDTF">2021-06-02T01:34:28Z</dcterms:created>
  <dcterms:modified xsi:type="dcterms:W3CDTF">2024-10-15T14:34:45Z</dcterms:modified>
</cp:coreProperties>
</file>