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24"/>
  </p:notesMasterIdLst>
  <p:sldIdLst>
    <p:sldId id="3127" r:id="rId2"/>
    <p:sldId id="3114" r:id="rId3"/>
    <p:sldId id="3087" r:id="rId4"/>
    <p:sldId id="3080" r:id="rId5"/>
    <p:sldId id="3103" r:id="rId6"/>
    <p:sldId id="3104" r:id="rId7"/>
    <p:sldId id="3105" r:id="rId8"/>
    <p:sldId id="3111" r:id="rId9"/>
    <p:sldId id="3107" r:id="rId10"/>
    <p:sldId id="3108" r:id="rId11"/>
    <p:sldId id="3112" r:id="rId12"/>
    <p:sldId id="3116" r:id="rId13"/>
    <p:sldId id="3117" r:id="rId14"/>
    <p:sldId id="3118" r:id="rId15"/>
    <p:sldId id="3125" r:id="rId16"/>
    <p:sldId id="3119" r:id="rId17"/>
    <p:sldId id="3120" r:id="rId18"/>
    <p:sldId id="3121" r:id="rId19"/>
    <p:sldId id="3122" r:id="rId20"/>
    <p:sldId id="3123" r:id="rId21"/>
    <p:sldId id="3113" r:id="rId22"/>
    <p:sldId id="28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77C"/>
    <a:srgbClr val="FF3399"/>
    <a:srgbClr val="0998D7"/>
    <a:srgbClr val="F18105"/>
    <a:srgbClr val="0000FF"/>
    <a:srgbClr val="FCBB75"/>
    <a:srgbClr val="0C6D39"/>
    <a:srgbClr val="ED3376"/>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4660"/>
  </p:normalViewPr>
  <p:slideViewPr>
    <p:cSldViewPr snapToGrid="0">
      <p:cViewPr varScale="1">
        <p:scale>
          <a:sx n="73" d="100"/>
          <a:sy n="73" d="100"/>
        </p:scale>
        <p:origin x="49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22/09/2023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897597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C8D2E1-81FD-4254-B75A-A7FE8D916632}"/>
              </a:ext>
            </a:extLst>
          </p:cNvPr>
          <p:cNvPicPr>
            <a:picLocks noChangeAspect="1"/>
          </p:cNvPicPr>
          <p:nvPr userDrawn="1"/>
        </p:nvPicPr>
        <p:blipFill rotWithShape="1">
          <a:blip r:embed="rId2"/>
          <a:srcRect r="868"/>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271E19D-841E-469E-958F-AD5A7E90F8BB}"/>
              </a:ext>
            </a:extLst>
          </p:cNvPr>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7FCD921-8FD6-4674-B47D-E6291CBA789B}"/>
              </a:ext>
            </a:extLst>
          </p:cNvPr>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a:extLst>
              <a:ext uri="{FF2B5EF4-FFF2-40B4-BE49-F238E27FC236}">
                <a16:creationId xmlns:a16="http://schemas.microsoft.com/office/drawing/2014/main" id="{C9BA255E-1E6C-4596-8CAD-67CE4A1C592F}"/>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extLst>
      <p:ext uri="{BB962C8B-B14F-4D97-AF65-F5344CB8AC3E}">
        <p14:creationId xmlns:p14="http://schemas.microsoft.com/office/powerpoint/2010/main" val="2147494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a:extLst>
              <a:ext uri="{FF2B5EF4-FFF2-40B4-BE49-F238E27FC236}">
                <a16:creationId xmlns:a16="http://schemas.microsoft.com/office/drawing/2014/main" id="{98C32674-8B0B-4A16-BA70-6C2CD890B228}"/>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3794673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8A9C3291-6F02-4968-972D-98E51A26216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a:extLst>
              <a:ext uri="{FF2B5EF4-FFF2-40B4-BE49-F238E27FC236}">
                <a16:creationId xmlns:a16="http://schemas.microsoft.com/office/drawing/2014/main" id="{2C754DA5-A8B1-47C6-91BC-8EE486452E58}"/>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30557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9" name="Picture 8" descr="A picture containing toy, vector graphics, doll&#10;&#10;Description automatically generated">
            <a:extLst>
              <a:ext uri="{FF2B5EF4-FFF2-40B4-BE49-F238E27FC236}">
                <a16:creationId xmlns:a16="http://schemas.microsoft.com/office/drawing/2014/main" id="{9177DC3B-5747-449F-8020-0C394E86E21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a:extLst>
              <a:ext uri="{FF2B5EF4-FFF2-40B4-BE49-F238E27FC236}">
                <a16:creationId xmlns:a16="http://schemas.microsoft.com/office/drawing/2014/main" id="{0D3D1195-218E-4222-A5DA-70726D4831D9}"/>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711787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a:extLst>
              <a:ext uri="{FF2B5EF4-FFF2-40B4-BE49-F238E27FC236}">
                <a16:creationId xmlns:a16="http://schemas.microsoft.com/office/drawing/2014/main" id="{2C18A811-DE77-4C32-9E2D-64F132EA7AF0}"/>
              </a:ext>
            </a:extLst>
          </p:cNvPr>
          <p:cNvGrpSpPr/>
          <p:nvPr userDrawn="1"/>
        </p:nvGrpSpPr>
        <p:grpSpPr>
          <a:xfrm>
            <a:off x="135255" y="15198"/>
            <a:ext cx="11894186" cy="6825343"/>
            <a:chOff x="217756" y="65357"/>
            <a:chExt cx="11993313" cy="6473286"/>
          </a:xfrm>
          <a:noFill/>
        </p:grpSpPr>
        <p:sp>
          <p:nvSpPr>
            <p:cNvPr id="7" name="Rectangle: Rounded Corners 6">
              <a:extLst>
                <a:ext uri="{FF2B5EF4-FFF2-40B4-BE49-F238E27FC236}">
                  <a16:creationId xmlns:a16="http://schemas.microsoft.com/office/drawing/2014/main" id="{9CB2999E-0BA1-4C89-A59F-8A54F4BE306E}"/>
                </a:ext>
              </a:extLst>
            </p:cNvPr>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a:extLst>
                <a:ext uri="{FF2B5EF4-FFF2-40B4-BE49-F238E27FC236}">
                  <a16:creationId xmlns:a16="http://schemas.microsoft.com/office/drawing/2014/main" id="{8B57871C-7653-40D9-881B-8AD5E6D85701}"/>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extLst>
                <a:ext uri="{C807C97D-BFC1-408E-A445-0C87EB9F89A2}">
                  <ask:lineSketchStyleProps xmlns:ask="http://schemas.microsoft.com/office/drawing/2018/sketchyshapes" xmln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id="{D411FB22-5166-4936-BC07-4E607039B275}"/>
                </a:ext>
              </a:extLst>
            </p:cNvPr>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a:extLst>
                <a:ext uri="{FF2B5EF4-FFF2-40B4-BE49-F238E27FC236}">
                  <a16:creationId xmlns:a16="http://schemas.microsoft.com/office/drawing/2014/main" id="{7E4A763F-F403-4B7C-80F8-8C9FFF0BCBD8}"/>
                </a:ext>
              </a:extLst>
            </p:cNvPr>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a16="http://schemas.microsoft.com/office/drawing/2014/main" id="{A230B091-3795-4736-B507-FB3D584C99B5}"/>
                </a:ext>
              </a:extLst>
            </p:cNvPr>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a16="http://schemas.microsoft.com/office/drawing/2014/main" id="{155B6E81-4FFA-414A-A5D4-38B9D77F9156}"/>
                </a:ext>
              </a:extLst>
            </p:cNvPr>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a16="http://schemas.microsoft.com/office/drawing/2014/main" id="{E2CA32BB-4998-4F83-9EBB-E2B72CA98F3D}"/>
                </a:ext>
              </a:extLst>
            </p:cNvPr>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a:extLst>
                <a:ext uri="{FF2B5EF4-FFF2-40B4-BE49-F238E27FC236}">
                  <a16:creationId xmlns:a16="http://schemas.microsoft.com/office/drawing/2014/main" id="{B2F78BA3-2706-4830-800A-6821A19AC792}"/>
                </a:ext>
              </a:extLst>
            </p:cNvPr>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a:extLst>
                <a:ext uri="{FF2B5EF4-FFF2-40B4-BE49-F238E27FC236}">
                  <a16:creationId xmlns:a16="http://schemas.microsoft.com/office/drawing/2014/main" id="{1638BB94-6CDF-4792-B0E7-56C600D94BD2}"/>
                </a:ext>
              </a:extLst>
            </p:cNvPr>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a:extLst>
              <a:ext uri="{FF2B5EF4-FFF2-40B4-BE49-F238E27FC236}">
                <a16:creationId xmlns:a16="http://schemas.microsoft.com/office/drawing/2014/main" id="{EE173351-2319-4C54-A582-6CAD67FEC188}"/>
              </a:ext>
            </a:extLst>
          </p:cNvPr>
          <p:cNvPicPr>
            <a:picLocks noChangeAspect="1"/>
          </p:cNvPicPr>
          <p:nvPr userDrawn="1"/>
        </p:nvPicPr>
        <p:blipFill>
          <a:blip r:embed="rId4"/>
          <a:stretch>
            <a:fillRect/>
          </a:stretch>
        </p:blipFill>
        <p:spPr>
          <a:xfrm>
            <a:off x="10644478" y="657318"/>
            <a:ext cx="932605" cy="823316"/>
          </a:xfrm>
          <a:prstGeom prst="rect">
            <a:avLst/>
          </a:prstGeom>
        </p:spPr>
      </p:pic>
      <p:pic>
        <p:nvPicPr>
          <p:cNvPr id="18" name="Picture 17">
            <a:extLst>
              <a:ext uri="{FF2B5EF4-FFF2-40B4-BE49-F238E27FC236}">
                <a16:creationId xmlns:a16="http://schemas.microsoft.com/office/drawing/2014/main" id="{CA8D1C36-56A8-43C3-B713-18F36105BA39}"/>
              </a:ext>
            </a:extLst>
          </p:cNvPr>
          <p:cNvPicPr>
            <a:picLocks noChangeAspect="1"/>
          </p:cNvPicPr>
          <p:nvPr userDrawn="1"/>
        </p:nvPicPr>
        <p:blipFill>
          <a:blip r:embed="rId5"/>
          <a:stretch>
            <a:fillRect/>
          </a:stretch>
        </p:blipFill>
        <p:spPr>
          <a:xfrm rot="20806844">
            <a:off x="693828" y="5450610"/>
            <a:ext cx="1111380" cy="1090410"/>
          </a:xfrm>
          <a:prstGeom prst="rect">
            <a:avLst/>
          </a:prstGeom>
        </p:spPr>
      </p:pic>
    </p:spTree>
    <p:extLst>
      <p:ext uri="{BB962C8B-B14F-4D97-AF65-F5344CB8AC3E}">
        <p14:creationId xmlns:p14="http://schemas.microsoft.com/office/powerpoint/2010/main" val="2754741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8" r:id="rId2"/>
    <p:sldLayoutId id="2147483759" r:id="rId3"/>
    <p:sldLayoutId id="2147483754" r:id="rId4"/>
    <p:sldLayoutId id="2147483757" r:id="rId5"/>
    <p:sldLayoutId id="2147483756"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6.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417" y="3249041"/>
            <a:ext cx="8418009" cy="646331"/>
          </a:xfrm>
          <a:prstGeom prst="rect">
            <a:avLst/>
          </a:prstGeom>
          <a:solidFill>
            <a:schemeClr val="bg1"/>
          </a:solidFill>
        </p:spPr>
        <p:txBody>
          <a:bodyPr wrap="none" lIns="91440" tIns="45720" rIns="91440" bIns="45720">
            <a:spAutoFit/>
          </a:bodyPr>
          <a:lstStyle/>
          <a:p>
            <a:pPr algn="ctr"/>
            <a:r>
              <a:rPr lang="en-US" sz="3600" b="1" dirty="0" smtClean="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rPr>
              <a:t>KẾT NỐI TRI THỨC VỚI CUỘC SỐNG</a:t>
            </a:r>
            <a:endParaRPr lang="en-US" sz="3600" b="1" dirty="0">
              <a:ln w="22225">
                <a:solidFill>
                  <a:schemeClr val="accent2"/>
                </a:solidFill>
                <a:prstDash val="solid"/>
              </a:ln>
              <a:solidFill>
                <a:srgbClr val="FF0000"/>
              </a:solidFill>
              <a:latin typeface="Times New Roman" panose="02020603050405020304" pitchFamily="18" charset="0"/>
              <a:cs typeface="Times New Roman" panose="02020603050405020304" pitchFamily="18" charset="0"/>
            </a:endParaRP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Tree>
    <p:extLst>
      <p:ext uri="{BB962C8B-B14F-4D97-AF65-F5344CB8AC3E}">
        <p14:creationId xmlns:p14="http://schemas.microsoft.com/office/powerpoint/2010/main" val="1172812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95A6EB5A-C119-4359-9BB1-8B5F570B88D0}"/>
              </a:ext>
            </a:extLst>
          </p:cNvPr>
          <p:cNvGrpSpPr/>
          <p:nvPr/>
        </p:nvGrpSpPr>
        <p:grpSpPr>
          <a:xfrm>
            <a:off x="510254" y="496936"/>
            <a:ext cx="10570890" cy="1691678"/>
            <a:chOff x="541427" y="4307442"/>
            <a:chExt cx="10570890" cy="1691678"/>
          </a:xfrm>
        </p:grpSpPr>
        <p:grpSp>
          <p:nvGrpSpPr>
            <p:cNvPr id="3" name="Group 2">
              <a:extLst>
                <a:ext uri="{FF2B5EF4-FFF2-40B4-BE49-F238E27FC236}">
                  <a16:creationId xmlns:a16="http://schemas.microsoft.com/office/drawing/2014/main" id="{47F1EE86-6A87-463D-8EE0-0AC5F65A0A2D}"/>
                </a:ext>
              </a:extLst>
            </p:cNvPr>
            <p:cNvGrpSpPr/>
            <p:nvPr/>
          </p:nvGrpSpPr>
          <p:grpSpPr>
            <a:xfrm>
              <a:off x="541427" y="4307442"/>
              <a:ext cx="10550107" cy="1691678"/>
              <a:chOff x="541575" y="4359396"/>
              <a:chExt cx="10400346" cy="1691678"/>
            </a:xfrm>
          </p:grpSpPr>
          <p:sp>
            <p:nvSpPr>
              <p:cNvPr id="6" name="Rectangle: Rounded Corners 5">
                <a:extLst>
                  <a:ext uri="{FF2B5EF4-FFF2-40B4-BE49-F238E27FC236}">
                    <a16:creationId xmlns:a16="http://schemas.microsoft.com/office/drawing/2014/main" id="{3BC28452-8C26-4DB5-B7CE-B79195DD0A16}"/>
                  </a:ext>
                </a:extLst>
              </p:cNvPr>
              <p:cNvSpPr/>
              <p:nvPr/>
            </p:nvSpPr>
            <p:spPr>
              <a:xfrm>
                <a:off x="1181534" y="4594429"/>
                <a:ext cx="9760387" cy="1456645"/>
              </a:xfrm>
              <a:prstGeom prst="roundRect">
                <a:avLst/>
              </a:prstGeom>
              <a:solidFill>
                <a:srgbClr val="FCBB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2F777F69-317D-42D2-AF8A-893DA8E8AE37}"/>
                  </a:ext>
                </a:extLst>
              </p:cNvPr>
              <p:cNvPicPr>
                <a:picLocks noChangeAspect="1"/>
              </p:cNvPicPr>
              <p:nvPr/>
            </p:nvPicPr>
            <p:blipFill>
              <a:blip r:embed="rId3"/>
              <a:stretch>
                <a:fillRect/>
              </a:stretch>
            </p:blipFill>
            <p:spPr>
              <a:xfrm>
                <a:off x="541575" y="4359396"/>
                <a:ext cx="962441" cy="885725"/>
              </a:xfrm>
              <a:prstGeom prst="rect">
                <a:avLst/>
              </a:prstGeom>
            </p:spPr>
          </p:pic>
        </p:grpSp>
        <p:sp>
          <p:nvSpPr>
            <p:cNvPr id="4" name="Rectangle 3">
              <a:extLst>
                <a:ext uri="{FF2B5EF4-FFF2-40B4-BE49-F238E27FC236}">
                  <a16:creationId xmlns:a16="http://schemas.microsoft.com/office/drawing/2014/main" id="{966C40B7-FE7C-487A-B86A-56F5962CE103}"/>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5" name="Rectangle 4">
              <a:extLst>
                <a:ext uri="{FF2B5EF4-FFF2-40B4-BE49-F238E27FC236}">
                  <a16:creationId xmlns:a16="http://schemas.microsoft.com/office/drawing/2014/main" id="{6F45E349-FAA1-4CD2-BFF2-87BC95CD1FE2}"/>
                </a:ext>
              </a:extLst>
            </p:cNvPr>
            <p:cNvSpPr/>
            <p:nvPr/>
          </p:nvSpPr>
          <p:spPr>
            <a:xfrm>
              <a:off x="1445083" y="4630305"/>
              <a:ext cx="9598058" cy="1293175"/>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 Đọc kĩ hướng dẫn của nhà sản xuất trước khi sử dụng thiết bị.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 Kết nối các thiết bị đúng cách.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 Giữ gìn nơi làm việc với máy tính gọn gàng, ngăn nắp, vệ sinh, khô ráo.</a:t>
              </a:r>
            </a:p>
          </p:txBody>
        </p:sp>
      </p:grpSp>
      <p:grpSp>
        <p:nvGrpSpPr>
          <p:cNvPr id="8" name="Group 7">
            <a:extLst>
              <a:ext uri="{FF2B5EF4-FFF2-40B4-BE49-F238E27FC236}">
                <a16:creationId xmlns:a16="http://schemas.microsoft.com/office/drawing/2014/main" id="{33688E74-B0CD-4625-BF25-53246D46A774}"/>
              </a:ext>
            </a:extLst>
          </p:cNvPr>
          <p:cNvGrpSpPr/>
          <p:nvPr/>
        </p:nvGrpSpPr>
        <p:grpSpPr>
          <a:xfrm>
            <a:off x="510254" y="2423647"/>
            <a:ext cx="10501714" cy="3384684"/>
            <a:chOff x="601971" y="425316"/>
            <a:chExt cx="10501714" cy="3384684"/>
          </a:xfrm>
        </p:grpSpPr>
        <p:grpSp>
          <p:nvGrpSpPr>
            <p:cNvPr id="9" name="Group 8">
              <a:extLst>
                <a:ext uri="{FF2B5EF4-FFF2-40B4-BE49-F238E27FC236}">
                  <a16:creationId xmlns:a16="http://schemas.microsoft.com/office/drawing/2014/main" id="{2E85F7BF-AD31-4BAD-AFD3-E873281EAFF0}"/>
                </a:ext>
              </a:extLst>
            </p:cNvPr>
            <p:cNvGrpSpPr/>
            <p:nvPr/>
          </p:nvGrpSpPr>
          <p:grpSpPr>
            <a:xfrm>
              <a:off x="1181969" y="716236"/>
              <a:ext cx="9921716" cy="3093764"/>
              <a:chOff x="1190601" y="4542475"/>
              <a:chExt cx="9921716" cy="3093764"/>
            </a:xfrm>
          </p:grpSpPr>
          <p:sp>
            <p:nvSpPr>
              <p:cNvPr id="12" name="Rectangle: Rounded Corners 11">
                <a:extLst>
                  <a:ext uri="{FF2B5EF4-FFF2-40B4-BE49-F238E27FC236}">
                    <a16:creationId xmlns:a16="http://schemas.microsoft.com/office/drawing/2014/main" id="{2CFD1F8B-89D2-4580-8532-AF624EE1EB40}"/>
                  </a:ext>
                </a:extLst>
              </p:cNvPr>
              <p:cNvSpPr/>
              <p:nvPr/>
            </p:nvSpPr>
            <p:spPr>
              <a:xfrm>
                <a:off x="1190601" y="4542475"/>
                <a:ext cx="9900933" cy="3093764"/>
              </a:xfrm>
              <a:prstGeom prst="roundRect">
                <a:avLst>
                  <a:gd name="adj" fmla="val 11737"/>
                </a:avLst>
              </a:prstGeom>
              <a:solidFill>
                <a:srgbClr val="C2E2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B8947526-9080-4AE1-92B4-6A9D18D45732}"/>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id="{42EC3FD4-011B-4882-947E-7AFAC9CB298F}"/>
                  </a:ext>
                </a:extLst>
              </p:cNvPr>
              <p:cNvSpPr/>
              <p:nvPr/>
            </p:nvSpPr>
            <p:spPr>
              <a:xfrm>
                <a:off x="1752504" y="4684258"/>
                <a:ext cx="9286020" cy="2796984"/>
              </a:xfrm>
              <a:prstGeom prst="rect">
                <a:avLst/>
              </a:prstGeom>
            </p:spPr>
            <p:txBody>
              <a:bodyPr wrap="square">
                <a:spAutoFit/>
              </a:bodyPr>
              <a:lstStyle/>
              <a:p>
                <a:pPr algn="just" defTabSz="342900">
                  <a:lnSpc>
                    <a:spcPct val="150000"/>
                  </a:lnSpc>
                </a:pPr>
                <a:r>
                  <a:rPr lang="vi-VN"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Thao tác nào sau đây tắt máy tính một cách an toàn?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A. Sử dụng nút lệnh Restart của Windows.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B. Sử dụng nút lệnh Shut down của Windows.</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C. Nhấn giữ công tắc nguồn vài giây.</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D. Rút dây nguồn khỏi ổ cắm.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Tại sao không nên vừa ăn vừa sử dụng máy tính?.</a:t>
                </a:r>
              </a:p>
            </p:txBody>
          </p:sp>
        </p:grpSp>
        <p:pic>
          <p:nvPicPr>
            <p:cNvPr id="10" name="Picture 9">
              <a:extLst>
                <a:ext uri="{FF2B5EF4-FFF2-40B4-BE49-F238E27FC236}">
                  <a16:creationId xmlns:a16="http://schemas.microsoft.com/office/drawing/2014/main" id="{5CBEBAAE-B465-4784-9F33-DEF37E1411B4}"/>
                </a:ext>
              </a:extLst>
            </p:cNvPr>
            <p:cNvPicPr>
              <a:picLocks noChangeAspect="1"/>
            </p:cNvPicPr>
            <p:nvPr/>
          </p:nvPicPr>
          <p:blipFill>
            <a:blip r:embed="rId4"/>
            <a:stretch>
              <a:fillRect/>
            </a:stretch>
          </p:blipFill>
          <p:spPr>
            <a:xfrm>
              <a:off x="601971" y="425316"/>
              <a:ext cx="903656" cy="885726"/>
            </a:xfrm>
            <a:prstGeom prst="rect">
              <a:avLst/>
            </a:prstGeom>
          </p:spPr>
        </p:pic>
        <p:pic>
          <p:nvPicPr>
            <p:cNvPr id="11" name="Picture 10">
              <a:extLst>
                <a:ext uri="{FF2B5EF4-FFF2-40B4-BE49-F238E27FC236}">
                  <a16:creationId xmlns:a16="http://schemas.microsoft.com/office/drawing/2014/main" id="{DDE0B2A9-78B1-4B0C-AAE1-F05CD170A207}"/>
                </a:ext>
              </a:extLst>
            </p:cNvPr>
            <p:cNvPicPr>
              <a:picLocks noChangeAspect="1"/>
            </p:cNvPicPr>
            <p:nvPr/>
          </p:nvPicPr>
          <p:blipFill>
            <a:blip r:embed="rId5"/>
            <a:stretch>
              <a:fillRect/>
            </a:stretch>
          </p:blipFill>
          <p:spPr>
            <a:xfrm>
              <a:off x="10433338" y="704537"/>
              <a:ext cx="661756" cy="554444"/>
            </a:xfrm>
            <a:prstGeom prst="rect">
              <a:avLst/>
            </a:prstGeom>
          </p:spPr>
        </p:pic>
      </p:grpSp>
      <p:pic>
        <p:nvPicPr>
          <p:cNvPr id="18" name="Picture 17">
            <a:extLst>
              <a:ext uri="{FF2B5EF4-FFF2-40B4-BE49-F238E27FC236}">
                <a16:creationId xmlns:a16="http://schemas.microsoft.com/office/drawing/2014/main" id="{9CEC84F9-5413-46D4-998B-CAEB1A21E02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0186858" y="5130748"/>
            <a:ext cx="1661664" cy="1328737"/>
          </a:xfrm>
          <a:prstGeom prst="rect">
            <a:avLst/>
          </a:prstGeom>
        </p:spPr>
      </p:pic>
      <p:pic>
        <p:nvPicPr>
          <p:cNvPr id="19" name="Picture 4" descr="Káº¿t quáº£ hÃ¬nh áº£nh cho right icon">
            <a:extLst>
              <a:ext uri="{FF2B5EF4-FFF2-40B4-BE49-F238E27FC236}">
                <a16:creationId xmlns:a16="http://schemas.microsoft.com/office/drawing/2014/main" id="{68905235-5307-45CA-9E4E-AA3D85F7B52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76485" y="3844093"/>
            <a:ext cx="463478" cy="463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241946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childTnLst>
                          </p:cTn>
                        </p:par>
                        <p:par>
                          <p:cTn id="18" fill="hold">
                            <p:stCondLst>
                              <p:cond delay="500"/>
                            </p:stCondLst>
                            <p:childTnLst>
                              <p:par>
                                <p:cTn id="19" presetID="2" presetClass="entr" presetSubtype="2"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1+#ppt_w/2"/>
                                          </p:val>
                                        </p:tav>
                                        <p:tav tm="100000">
                                          <p:val>
                                            <p:strVal val="#ppt_x"/>
                                          </p:val>
                                        </p:tav>
                                      </p:tavLst>
                                    </p:anim>
                                    <p:anim calcmode="lin" valueType="num">
                                      <p:cBhvr additive="base">
                                        <p:cTn id="22" dur="500" fill="hold"/>
                                        <p:tgtEl>
                                          <p:spTgt spid="18"/>
                                        </p:tgtEl>
                                        <p:attrNameLst>
                                          <p:attrName>ppt_y</p:attrName>
                                        </p:attrNameLst>
                                      </p:cBhvr>
                                      <p:tavLst>
                                        <p:tav tm="0">
                                          <p:val>
                                            <p:strVal val="#ppt_y"/>
                                          </p:val>
                                        </p:tav>
                                        <p:tav tm="100000">
                                          <p:val>
                                            <p:strVal val="#ppt_y"/>
                                          </p:val>
                                        </p:tav>
                                      </p:tavLst>
                                    </p:anim>
                                  </p:childTnLst>
                                </p:cTn>
                              </p:par>
                            </p:childTnLst>
                          </p:cTn>
                        </p:par>
                        <p:par>
                          <p:cTn id="23" fill="hold">
                            <p:stCondLst>
                              <p:cond delay="1000"/>
                            </p:stCondLst>
                            <p:childTnLst>
                              <p:par>
                                <p:cTn id="24" presetID="32" presetClass="emph" presetSubtype="0" fill="hold" nodeType="afterEffect">
                                  <p:stCondLst>
                                    <p:cond delay="0"/>
                                  </p:stCondLst>
                                  <p:childTnLst>
                                    <p:animRot by="120000">
                                      <p:cBhvr>
                                        <p:cTn id="25" dur="100" fill="hold">
                                          <p:stCondLst>
                                            <p:cond delay="0"/>
                                          </p:stCondLst>
                                        </p:cTn>
                                        <p:tgtEl>
                                          <p:spTgt spid="18"/>
                                        </p:tgtEl>
                                        <p:attrNameLst>
                                          <p:attrName>r</p:attrName>
                                        </p:attrNameLst>
                                      </p:cBhvr>
                                    </p:animRot>
                                    <p:animRot by="-240000">
                                      <p:cBhvr>
                                        <p:cTn id="26" dur="200" fill="hold">
                                          <p:stCondLst>
                                            <p:cond delay="200"/>
                                          </p:stCondLst>
                                        </p:cTn>
                                        <p:tgtEl>
                                          <p:spTgt spid="18"/>
                                        </p:tgtEl>
                                        <p:attrNameLst>
                                          <p:attrName>r</p:attrName>
                                        </p:attrNameLst>
                                      </p:cBhvr>
                                    </p:animRot>
                                    <p:animRot by="240000">
                                      <p:cBhvr>
                                        <p:cTn id="27" dur="200" fill="hold">
                                          <p:stCondLst>
                                            <p:cond delay="400"/>
                                          </p:stCondLst>
                                        </p:cTn>
                                        <p:tgtEl>
                                          <p:spTgt spid="18"/>
                                        </p:tgtEl>
                                        <p:attrNameLst>
                                          <p:attrName>r</p:attrName>
                                        </p:attrNameLst>
                                      </p:cBhvr>
                                    </p:animRot>
                                    <p:animRot by="-240000">
                                      <p:cBhvr>
                                        <p:cTn id="28" dur="200" fill="hold">
                                          <p:stCondLst>
                                            <p:cond delay="600"/>
                                          </p:stCondLst>
                                        </p:cTn>
                                        <p:tgtEl>
                                          <p:spTgt spid="18"/>
                                        </p:tgtEl>
                                        <p:attrNameLst>
                                          <p:attrName>r</p:attrName>
                                        </p:attrNameLst>
                                      </p:cBhvr>
                                    </p:animRot>
                                    <p:animRot by="120000">
                                      <p:cBhvr>
                                        <p:cTn id="29" dur="200" fill="hold">
                                          <p:stCondLst>
                                            <p:cond delay="800"/>
                                          </p:stCondLst>
                                        </p:cTn>
                                        <p:tgtEl>
                                          <p:spTgt spid="18"/>
                                        </p:tgtEl>
                                        <p:attrNameLst>
                                          <p:attrName>r</p:attrName>
                                        </p:attrNameLst>
                                      </p:cBhvr>
                                    </p:animRo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2" name="Am-thanh-tra-loi-dung-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480B17E-3A23-4372-8439-C4A82BAF6731}"/>
              </a:ext>
            </a:extLst>
          </p:cNvPr>
          <p:cNvSpPr/>
          <p:nvPr/>
        </p:nvSpPr>
        <p:spPr>
          <a:xfrm>
            <a:off x="496389" y="1565368"/>
            <a:ext cx="10977769" cy="4579715"/>
          </a:xfrm>
          <a:prstGeom prst="rect">
            <a:avLst/>
          </a:prstGeom>
        </p:spPr>
        <p:txBody>
          <a:bodyPr wrap="square">
            <a:spAutoFit/>
          </a:bodyPr>
          <a:lstStyle/>
          <a:p>
            <a:pPr algn="just" defTabSz="342900">
              <a:lnSpc>
                <a:spcPct val="135000"/>
              </a:lnSpc>
            </a:pPr>
            <a:r>
              <a:rPr lang="vi-VN" sz="3600" dirty="0" smtClean="0">
                <a:latin typeface="UTM Avo" panose="02040603050506020204" pitchFamily="18" charset="0"/>
                <a:cs typeface="Times New Roman" panose="02020603050405020304" pitchFamily="18" charset="0"/>
              </a:rPr>
              <a:t>Một </a:t>
            </a:r>
            <a:r>
              <a:rPr lang="vi-VN" sz="3600" dirty="0">
                <a:latin typeface="UTM Avo" panose="02040603050506020204" pitchFamily="18" charset="0"/>
                <a:cs typeface="Times New Roman" panose="02020603050405020304" pitchFamily="18" charset="0"/>
              </a:rPr>
              <a:t>bộ tai nghe có gắn micro sử dụng cho máy tính là loại thiết bị gì? </a:t>
            </a:r>
            <a:endParaRPr lang="en-US" sz="3600" dirty="0">
              <a:latin typeface="UTM Avo" panose="02040603050506020204" pitchFamily="18" charset="0"/>
              <a:cs typeface="Times New Roman" panose="02020603050405020304" pitchFamily="18" charset="0"/>
            </a:endParaRPr>
          </a:p>
          <a:p>
            <a:pPr algn="just" defTabSz="342900">
              <a:lnSpc>
                <a:spcPct val="135000"/>
              </a:lnSpc>
            </a:pPr>
            <a:r>
              <a:rPr lang="vi-VN" sz="3600" dirty="0">
                <a:latin typeface="UTM Avo" panose="02040603050506020204" pitchFamily="18" charset="0"/>
                <a:cs typeface="Times New Roman" panose="02020603050405020304" pitchFamily="18" charset="0"/>
              </a:rPr>
              <a:t>A. Thiết bị vào.</a:t>
            </a:r>
          </a:p>
          <a:p>
            <a:pPr algn="just" defTabSz="342900">
              <a:lnSpc>
                <a:spcPct val="135000"/>
              </a:lnSpc>
            </a:pPr>
            <a:r>
              <a:rPr lang="vi-VN" sz="3600" dirty="0">
                <a:latin typeface="UTM Avo" panose="02040603050506020204" pitchFamily="18" charset="0"/>
                <a:cs typeface="Times New Roman" panose="02020603050405020304" pitchFamily="18" charset="0"/>
              </a:rPr>
              <a:t>B. Thiết bị ra. </a:t>
            </a:r>
            <a:endParaRPr lang="en-US" sz="3600" dirty="0">
              <a:latin typeface="UTM Avo" panose="02040603050506020204" pitchFamily="18" charset="0"/>
              <a:cs typeface="Times New Roman" panose="02020603050405020304" pitchFamily="18" charset="0"/>
            </a:endParaRPr>
          </a:p>
          <a:p>
            <a:pPr algn="just" defTabSz="342900">
              <a:lnSpc>
                <a:spcPct val="135000"/>
              </a:lnSpc>
            </a:pPr>
            <a:r>
              <a:rPr lang="vi-VN" sz="3600" dirty="0">
                <a:latin typeface="UTM Avo" panose="02040603050506020204" pitchFamily="18" charset="0"/>
                <a:cs typeface="Times New Roman" panose="02020603050405020304" pitchFamily="18" charset="0"/>
              </a:rPr>
              <a:t>C. Thiết bị vừa vào vừa ra.</a:t>
            </a:r>
          </a:p>
          <a:p>
            <a:pPr algn="just" defTabSz="342900">
              <a:lnSpc>
                <a:spcPct val="135000"/>
              </a:lnSpc>
            </a:pPr>
            <a:r>
              <a:rPr lang="vi-VN" sz="3600" dirty="0">
                <a:latin typeface="UTM Avo" panose="02040603050506020204" pitchFamily="18" charset="0"/>
                <a:cs typeface="Times New Roman" panose="02020603050405020304" pitchFamily="18" charset="0"/>
              </a:rPr>
              <a:t>D. Không phải thiết bị vào – ra. </a:t>
            </a:r>
            <a:endParaRPr lang="en-US" sz="3600" dirty="0">
              <a:latin typeface="UTM Avo" panose="02040603050506020204" pitchFamily="18" charset="0"/>
              <a:cs typeface="Times New Roman" panose="02020603050405020304" pitchFamily="18" charset="0"/>
            </a:endParaRPr>
          </a:p>
        </p:txBody>
      </p:sp>
      <p:sp>
        <p:nvSpPr>
          <p:cNvPr id="5" name="Oval 4">
            <a:extLst>
              <a:ext uri="{FF2B5EF4-FFF2-40B4-BE49-F238E27FC236}">
                <a16:creationId xmlns:a16="http://schemas.microsoft.com/office/drawing/2014/main" id="{94CABB98-2252-4D35-BF1D-DA1AFBF52478}"/>
              </a:ext>
            </a:extLst>
          </p:cNvPr>
          <p:cNvSpPr/>
          <p:nvPr/>
        </p:nvSpPr>
        <p:spPr>
          <a:xfrm>
            <a:off x="496389" y="4755197"/>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 name="Rectangle 6">
            <a:extLst>
              <a:ext uri="{FF2B5EF4-FFF2-40B4-BE49-F238E27FC236}">
                <a16:creationId xmlns:a16="http://schemas.microsoft.com/office/drawing/2014/main" id="{A6613D19-B1F6-4050-963B-0F1A932D67CB}"/>
              </a:ext>
            </a:extLst>
          </p:cNvPr>
          <p:cNvSpPr/>
          <p:nvPr/>
        </p:nvSpPr>
        <p:spPr>
          <a:xfrm>
            <a:off x="7598357" y="5899001"/>
            <a:ext cx="2701632" cy="460895"/>
          </a:xfrm>
          <a:prstGeom prst="rect">
            <a:avLst/>
          </a:prstGeom>
        </p:spPr>
        <p:txBody>
          <a:bodyPr wrap="square">
            <a:spAutoFit/>
          </a:bodyPr>
          <a:lstStyle/>
          <a:p>
            <a:pPr algn="just" defTabSz="342900">
              <a:lnSpc>
                <a:spcPct val="135000"/>
              </a:lnSpc>
            </a:pPr>
            <a:r>
              <a:rPr lang="en-US" sz="2000" dirty="0">
                <a:solidFill>
                  <a:schemeClr val="bg1"/>
                </a:solidFill>
                <a:latin typeface="UTM Avo" panose="02040603050506020204" pitchFamily="18" charset="0"/>
                <a:cs typeface="Times New Roman" panose="02020603050405020304" pitchFamily="18" charset="0"/>
              </a:rPr>
              <a:t>d) </a:t>
            </a:r>
            <a:r>
              <a:rPr lang="en-US" sz="2000" dirty="0">
                <a:solidFill>
                  <a:schemeClr val="bg1"/>
                </a:solidFill>
                <a:latin typeface="UTM Avo" panose="02040603050506020204" pitchFamily="18" charset="0"/>
                <a:cs typeface="Times New Roman" panose="02020603050405020304" pitchFamily="18" charset="0"/>
                <a:sym typeface="Wingdings" panose="05000000000000000000" pitchFamily="2" charset="2"/>
              </a:rPr>
              <a:t></a:t>
            </a:r>
            <a:r>
              <a:rPr lang="en-US" sz="2000" dirty="0">
                <a:solidFill>
                  <a:schemeClr val="bg1"/>
                </a:solidFill>
                <a:latin typeface="UTM Avo" panose="02040603050506020204" pitchFamily="18" charset="0"/>
                <a:cs typeface="Times New Roman" panose="02020603050405020304" pitchFamily="18" charset="0"/>
              </a:rPr>
              <a:t> </a:t>
            </a:r>
            <a:r>
              <a:rPr lang="en-US" sz="2000" dirty="0" smtClean="0">
                <a:solidFill>
                  <a:schemeClr val="bg1"/>
                </a:solidFill>
                <a:latin typeface="UTM Avo" panose="02040603050506020204" pitchFamily="18" charset="0"/>
                <a:cs typeface="Times New Roman" panose="02020603050405020304" pitchFamily="18" charset="0"/>
              </a:rPr>
              <a:t>) </a:t>
            </a:r>
            <a:r>
              <a:rPr lang="en-US" sz="2000" dirty="0">
                <a:solidFill>
                  <a:schemeClr val="bg1"/>
                </a:solidFill>
                <a:latin typeface="UTM Avo" panose="02040603050506020204" pitchFamily="18" charset="0"/>
                <a:cs typeface="Times New Roman" panose="02020603050405020304" pitchFamily="18" charset="0"/>
                <a:sym typeface="Wingdings" panose="05000000000000000000" pitchFamily="2" charset="2"/>
              </a:rPr>
              <a:t> </a:t>
            </a:r>
            <a:r>
              <a:rPr lang="en-US" sz="2000" dirty="0">
                <a:solidFill>
                  <a:schemeClr val="bg1"/>
                </a:solidFill>
                <a:latin typeface="UTM Avo" panose="02040603050506020204" pitchFamily="18" charset="0"/>
                <a:cs typeface="Times New Roman" panose="02020603050405020304" pitchFamily="18" charset="0"/>
              </a:rPr>
              <a:t>c) </a:t>
            </a:r>
            <a:r>
              <a:rPr lang="en-US" sz="2000" dirty="0">
                <a:solidFill>
                  <a:schemeClr val="bg1"/>
                </a:solidFill>
                <a:latin typeface="UTM Avo" panose="02040603050506020204" pitchFamily="18" charset="0"/>
                <a:cs typeface="Times New Roman" panose="02020603050405020304" pitchFamily="18" charset="0"/>
                <a:sym typeface="Wingdings" panose="05000000000000000000" pitchFamily="2" charset="2"/>
              </a:rPr>
              <a:t> </a:t>
            </a:r>
            <a:r>
              <a:rPr lang="en-US" sz="2000" dirty="0">
                <a:solidFill>
                  <a:schemeClr val="bg1"/>
                </a:solidFill>
                <a:latin typeface="UTM Avo" panose="02040603050506020204" pitchFamily="18" charset="0"/>
                <a:cs typeface="Times New Roman" panose="02020603050405020304" pitchFamily="18" charset="0"/>
              </a:rPr>
              <a:t>a)</a:t>
            </a:r>
            <a:endParaRPr lang="vi-VN" sz="2000" dirty="0">
              <a:solidFill>
                <a:schemeClr val="bg1"/>
              </a:solidFill>
              <a:latin typeface="UTM Avo" panose="020406030505060202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A671C315-7330-4005-8EF3-EF95A70DA3C1}"/>
              </a:ext>
            </a:extLst>
          </p:cNvPr>
          <p:cNvPicPr>
            <a:picLocks noChangeAspect="1"/>
          </p:cNvPicPr>
          <p:nvPr/>
        </p:nvPicPr>
        <p:blipFill>
          <a:blip r:embed="rId2"/>
          <a:stretch>
            <a:fillRect/>
          </a:stretch>
        </p:blipFill>
        <p:spPr>
          <a:xfrm>
            <a:off x="395865" y="377154"/>
            <a:ext cx="4145655" cy="1111742"/>
          </a:xfrm>
          <a:prstGeom prst="rect">
            <a:avLst/>
          </a:prstGeom>
        </p:spPr>
      </p:pic>
    </p:spTree>
    <p:extLst>
      <p:ext uri="{BB962C8B-B14F-4D97-AF65-F5344CB8AC3E}">
        <p14:creationId xmlns:p14="http://schemas.microsoft.com/office/powerpoint/2010/main" val="12135307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6613D19-B1F6-4050-963B-0F1A932D67CB}"/>
              </a:ext>
            </a:extLst>
          </p:cNvPr>
          <p:cNvSpPr/>
          <p:nvPr/>
        </p:nvSpPr>
        <p:spPr>
          <a:xfrm>
            <a:off x="7598357" y="5899001"/>
            <a:ext cx="2701632" cy="460895"/>
          </a:xfrm>
          <a:prstGeom prst="rect">
            <a:avLst/>
          </a:prstGeom>
        </p:spPr>
        <p:txBody>
          <a:bodyPr wrap="square">
            <a:spAutoFit/>
          </a:bodyPr>
          <a:lstStyle/>
          <a:p>
            <a:pPr algn="just" defTabSz="342900">
              <a:lnSpc>
                <a:spcPct val="135000"/>
              </a:lnSpc>
            </a:pPr>
            <a:r>
              <a:rPr lang="en-US" sz="2000" dirty="0">
                <a:solidFill>
                  <a:schemeClr val="bg1"/>
                </a:solidFill>
                <a:latin typeface="UTM Avo" panose="02040603050506020204" pitchFamily="18" charset="0"/>
                <a:cs typeface="Times New Roman" panose="02020603050405020304" pitchFamily="18" charset="0"/>
              </a:rPr>
              <a:t>d) </a:t>
            </a:r>
            <a:r>
              <a:rPr lang="en-US" sz="2000" dirty="0">
                <a:solidFill>
                  <a:schemeClr val="bg1"/>
                </a:solidFill>
                <a:latin typeface="UTM Avo" panose="02040603050506020204" pitchFamily="18" charset="0"/>
                <a:cs typeface="Times New Roman" panose="02020603050405020304" pitchFamily="18" charset="0"/>
                <a:sym typeface="Wingdings" panose="05000000000000000000" pitchFamily="2" charset="2"/>
              </a:rPr>
              <a:t></a:t>
            </a:r>
            <a:r>
              <a:rPr lang="en-US" sz="2000" dirty="0">
                <a:solidFill>
                  <a:schemeClr val="bg1"/>
                </a:solidFill>
                <a:latin typeface="UTM Avo" panose="02040603050506020204" pitchFamily="18" charset="0"/>
                <a:cs typeface="Times New Roman" panose="02020603050405020304" pitchFamily="18" charset="0"/>
              </a:rPr>
              <a:t> </a:t>
            </a:r>
            <a:r>
              <a:rPr lang="en-US" sz="2000" dirty="0" smtClean="0">
                <a:solidFill>
                  <a:schemeClr val="bg1"/>
                </a:solidFill>
                <a:latin typeface="UTM Avo" panose="02040603050506020204" pitchFamily="18" charset="0"/>
                <a:cs typeface="Times New Roman" panose="02020603050405020304" pitchFamily="18" charset="0"/>
              </a:rPr>
              <a:t>) </a:t>
            </a:r>
            <a:r>
              <a:rPr lang="en-US" sz="2000" dirty="0">
                <a:solidFill>
                  <a:schemeClr val="bg1"/>
                </a:solidFill>
                <a:latin typeface="UTM Avo" panose="02040603050506020204" pitchFamily="18" charset="0"/>
                <a:cs typeface="Times New Roman" panose="02020603050405020304" pitchFamily="18" charset="0"/>
                <a:sym typeface="Wingdings" panose="05000000000000000000" pitchFamily="2" charset="2"/>
              </a:rPr>
              <a:t> </a:t>
            </a:r>
            <a:r>
              <a:rPr lang="en-US" sz="2000" dirty="0">
                <a:solidFill>
                  <a:schemeClr val="bg1"/>
                </a:solidFill>
                <a:latin typeface="UTM Avo" panose="02040603050506020204" pitchFamily="18" charset="0"/>
                <a:cs typeface="Times New Roman" panose="02020603050405020304" pitchFamily="18" charset="0"/>
              </a:rPr>
              <a:t>c) </a:t>
            </a:r>
            <a:r>
              <a:rPr lang="en-US" sz="2000" dirty="0">
                <a:solidFill>
                  <a:schemeClr val="bg1"/>
                </a:solidFill>
                <a:latin typeface="UTM Avo" panose="02040603050506020204" pitchFamily="18" charset="0"/>
                <a:cs typeface="Times New Roman" panose="02020603050405020304" pitchFamily="18" charset="0"/>
                <a:sym typeface="Wingdings" panose="05000000000000000000" pitchFamily="2" charset="2"/>
              </a:rPr>
              <a:t> </a:t>
            </a:r>
            <a:r>
              <a:rPr lang="en-US" sz="2000" dirty="0">
                <a:solidFill>
                  <a:schemeClr val="bg1"/>
                </a:solidFill>
                <a:latin typeface="UTM Avo" panose="02040603050506020204" pitchFamily="18" charset="0"/>
                <a:cs typeface="Times New Roman" panose="02020603050405020304" pitchFamily="18" charset="0"/>
              </a:rPr>
              <a:t>a)</a:t>
            </a:r>
            <a:endParaRPr lang="vi-VN" sz="2000" dirty="0">
              <a:solidFill>
                <a:schemeClr val="bg1"/>
              </a:solidFill>
              <a:latin typeface="UTM Avo" panose="020406030505060202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A671C315-7330-4005-8EF3-EF95A70DA3C1}"/>
              </a:ext>
            </a:extLst>
          </p:cNvPr>
          <p:cNvPicPr>
            <a:picLocks noChangeAspect="1"/>
          </p:cNvPicPr>
          <p:nvPr/>
        </p:nvPicPr>
        <p:blipFill>
          <a:blip r:embed="rId2"/>
          <a:stretch>
            <a:fillRect/>
          </a:stretch>
        </p:blipFill>
        <p:spPr>
          <a:xfrm>
            <a:off x="395865" y="377154"/>
            <a:ext cx="4145655" cy="1111742"/>
          </a:xfrm>
          <a:prstGeom prst="rect">
            <a:avLst/>
          </a:prstGeom>
        </p:spPr>
      </p:pic>
      <p:sp>
        <p:nvSpPr>
          <p:cNvPr id="2" name="Rectangle 1"/>
          <p:cNvSpPr/>
          <p:nvPr/>
        </p:nvSpPr>
        <p:spPr>
          <a:xfrm>
            <a:off x="395864" y="1610078"/>
            <a:ext cx="11373769" cy="4846455"/>
          </a:xfrm>
          <a:prstGeom prst="rect">
            <a:avLst/>
          </a:prstGeom>
        </p:spPr>
        <p:txBody>
          <a:bodyPr wrap="square">
            <a:spAutoFit/>
          </a:bodyPr>
          <a:lstStyle/>
          <a:p>
            <a:pPr marL="30480" marR="30480" algn="just">
              <a:lnSpc>
                <a:spcPct val="107000"/>
              </a:lnSpc>
              <a:spcAft>
                <a:spcPts val="600"/>
              </a:spcAft>
            </a:pP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Thiết bị vào có chức năng gì?</a:t>
            </a:r>
            <a:endParaRPr lang="vi-VN" sz="28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07000"/>
              </a:lnSpc>
              <a:spcAft>
                <a:spcPts val="600"/>
              </a:spcAft>
            </a:pPr>
            <a:r>
              <a:rPr lang="vi-V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Đưa thông tin ra ngoài</a:t>
            </a:r>
            <a:endParaRPr lang="vi-VN" sz="28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07000"/>
              </a:lnSpc>
              <a:spcAft>
                <a:spcPts val="600"/>
              </a:spcAft>
            </a:pPr>
            <a:r>
              <a:rPr lang="vi-V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Đưa thông tin vào máy tính</a:t>
            </a:r>
            <a:endParaRPr lang="vi-VN" sz="28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07000"/>
              </a:lnSpc>
              <a:spcAft>
                <a:spcPts val="600"/>
              </a:spcAft>
            </a:pPr>
            <a:r>
              <a:rPr lang="vi-V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 </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Chuyển thông tin thành dữ liệu</a:t>
            </a:r>
            <a:endParaRPr lang="vi-VN" sz="28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07000"/>
              </a:lnSpc>
              <a:spcAft>
                <a:spcPts val="600"/>
              </a:spcAft>
            </a:pPr>
            <a:r>
              <a:rPr lang="vi-V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 </a:t>
            </a: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Hiển thị nội dung lên màn hình</a:t>
            </a:r>
            <a:endParaRPr lang="vi-VN" sz="28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600"/>
              </a:spcAft>
            </a:pPr>
            <a:r>
              <a:rPr lang="vi-VN" sz="32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Hiển thị đáp án</a:t>
            </a:r>
            <a:endParaRPr lang="vi-VN" sz="28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07000"/>
              </a:lnSpc>
              <a:spcAft>
                <a:spcPts val="600"/>
              </a:spcAft>
            </a:pPr>
            <a:r>
              <a:rPr lang="vi-VN" sz="32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Đáp án đúng là: B</a:t>
            </a:r>
            <a:endParaRPr lang="vi-VN" sz="28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07000"/>
              </a:lnSpc>
              <a:spcAft>
                <a:spcPts val="600"/>
              </a:spcAft>
            </a:pPr>
            <a:r>
              <a:rPr lang="vi-VN"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Dùng để đưa thông tin vào máy tính như bàn phím, chuột, micro, …</a:t>
            </a:r>
            <a:endParaRPr lang="vi-VN"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56197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
                                            <p:txEl>
                                              <p:pRg st="5" end="5"/>
                                            </p:txEl>
                                          </p:spTgt>
                                        </p:tgtEl>
                                        <p:attrNameLst>
                                          <p:attrName>style.visibility</p:attrName>
                                        </p:attrNameLst>
                                      </p:cBhvr>
                                      <p:to>
                                        <p:strVal val="visible"/>
                                      </p:to>
                                    </p:set>
                                    <p:animEffect transition="in" filter="wipe(down)">
                                      <p:cBhvr>
                                        <p:cTn id="14" dur="500"/>
                                        <p:tgtEl>
                                          <p:spTgt spid="2">
                                            <p:txEl>
                                              <p:pRg st="5" end="5"/>
                                            </p:txEl>
                                          </p:spTgt>
                                        </p:tgtEl>
                                      </p:cBhvr>
                                    </p:animEffect>
                                  </p:childTnLst>
                                </p:cTn>
                              </p:par>
                              <p:par>
                                <p:cTn id="15" presetID="22" presetClass="entr" presetSubtype="4" fill="hold" nodeType="with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wipe(down)">
                                      <p:cBhvr>
                                        <p:cTn id="17" dur="500"/>
                                        <p:tgtEl>
                                          <p:spTgt spid="2">
                                            <p:txEl>
                                              <p:pRg st="6" end="6"/>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2">
                                            <p:txEl>
                                              <p:pRg st="7" end="7"/>
                                            </p:txEl>
                                          </p:spTgt>
                                        </p:tgtEl>
                                        <p:attrNameLst>
                                          <p:attrName>style.visibility</p:attrName>
                                        </p:attrNameLst>
                                      </p:cBhvr>
                                      <p:to>
                                        <p:strVal val="visible"/>
                                      </p:to>
                                    </p:set>
                                    <p:animEffect transition="in" filter="wipe(down)">
                                      <p:cBhvr>
                                        <p:cTn id="20"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6613D19-B1F6-4050-963B-0F1A932D67CB}"/>
              </a:ext>
            </a:extLst>
          </p:cNvPr>
          <p:cNvSpPr/>
          <p:nvPr/>
        </p:nvSpPr>
        <p:spPr>
          <a:xfrm>
            <a:off x="7598357" y="5899001"/>
            <a:ext cx="2701632" cy="460895"/>
          </a:xfrm>
          <a:prstGeom prst="rect">
            <a:avLst/>
          </a:prstGeom>
        </p:spPr>
        <p:txBody>
          <a:bodyPr wrap="square">
            <a:spAutoFit/>
          </a:bodyPr>
          <a:lstStyle/>
          <a:p>
            <a:pPr algn="just" defTabSz="342900">
              <a:lnSpc>
                <a:spcPct val="135000"/>
              </a:lnSpc>
            </a:pPr>
            <a:r>
              <a:rPr lang="en-US" sz="2000" dirty="0">
                <a:solidFill>
                  <a:schemeClr val="bg1"/>
                </a:solidFill>
                <a:latin typeface="UTM Avo" panose="02040603050506020204" pitchFamily="18" charset="0"/>
                <a:cs typeface="Times New Roman" panose="02020603050405020304" pitchFamily="18" charset="0"/>
              </a:rPr>
              <a:t>d) </a:t>
            </a:r>
            <a:r>
              <a:rPr lang="en-US" sz="2000" dirty="0">
                <a:solidFill>
                  <a:schemeClr val="bg1"/>
                </a:solidFill>
                <a:latin typeface="UTM Avo" panose="02040603050506020204" pitchFamily="18" charset="0"/>
                <a:cs typeface="Times New Roman" panose="02020603050405020304" pitchFamily="18" charset="0"/>
                <a:sym typeface="Wingdings" panose="05000000000000000000" pitchFamily="2" charset="2"/>
              </a:rPr>
              <a:t></a:t>
            </a:r>
            <a:r>
              <a:rPr lang="en-US" sz="2000" dirty="0">
                <a:solidFill>
                  <a:schemeClr val="bg1"/>
                </a:solidFill>
                <a:latin typeface="UTM Avo" panose="02040603050506020204" pitchFamily="18" charset="0"/>
                <a:cs typeface="Times New Roman" panose="02020603050405020304" pitchFamily="18" charset="0"/>
              </a:rPr>
              <a:t> </a:t>
            </a:r>
            <a:r>
              <a:rPr lang="en-US" sz="2000" dirty="0" smtClean="0">
                <a:solidFill>
                  <a:schemeClr val="bg1"/>
                </a:solidFill>
                <a:latin typeface="UTM Avo" panose="02040603050506020204" pitchFamily="18" charset="0"/>
                <a:cs typeface="Times New Roman" panose="02020603050405020304" pitchFamily="18" charset="0"/>
              </a:rPr>
              <a:t>) </a:t>
            </a:r>
            <a:r>
              <a:rPr lang="en-US" sz="2000" dirty="0">
                <a:solidFill>
                  <a:schemeClr val="bg1"/>
                </a:solidFill>
                <a:latin typeface="UTM Avo" panose="02040603050506020204" pitchFamily="18" charset="0"/>
                <a:cs typeface="Times New Roman" panose="02020603050405020304" pitchFamily="18" charset="0"/>
                <a:sym typeface="Wingdings" panose="05000000000000000000" pitchFamily="2" charset="2"/>
              </a:rPr>
              <a:t> </a:t>
            </a:r>
            <a:r>
              <a:rPr lang="en-US" sz="2000" dirty="0">
                <a:solidFill>
                  <a:schemeClr val="bg1"/>
                </a:solidFill>
                <a:latin typeface="UTM Avo" panose="02040603050506020204" pitchFamily="18" charset="0"/>
                <a:cs typeface="Times New Roman" panose="02020603050405020304" pitchFamily="18" charset="0"/>
              </a:rPr>
              <a:t>c) </a:t>
            </a:r>
            <a:r>
              <a:rPr lang="en-US" sz="2000" dirty="0">
                <a:solidFill>
                  <a:schemeClr val="bg1"/>
                </a:solidFill>
                <a:latin typeface="UTM Avo" panose="02040603050506020204" pitchFamily="18" charset="0"/>
                <a:cs typeface="Times New Roman" panose="02020603050405020304" pitchFamily="18" charset="0"/>
                <a:sym typeface="Wingdings" panose="05000000000000000000" pitchFamily="2" charset="2"/>
              </a:rPr>
              <a:t> </a:t>
            </a:r>
            <a:r>
              <a:rPr lang="en-US" sz="2000" dirty="0">
                <a:solidFill>
                  <a:schemeClr val="bg1"/>
                </a:solidFill>
                <a:latin typeface="UTM Avo" panose="02040603050506020204" pitchFamily="18" charset="0"/>
                <a:cs typeface="Times New Roman" panose="02020603050405020304" pitchFamily="18" charset="0"/>
              </a:rPr>
              <a:t>a)</a:t>
            </a:r>
            <a:endParaRPr lang="vi-VN" sz="2000" dirty="0">
              <a:solidFill>
                <a:schemeClr val="bg1"/>
              </a:solidFill>
              <a:latin typeface="UTM Avo" panose="020406030505060202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A671C315-7330-4005-8EF3-EF95A70DA3C1}"/>
              </a:ext>
            </a:extLst>
          </p:cNvPr>
          <p:cNvPicPr>
            <a:picLocks noChangeAspect="1"/>
          </p:cNvPicPr>
          <p:nvPr/>
        </p:nvPicPr>
        <p:blipFill>
          <a:blip r:embed="rId2"/>
          <a:stretch>
            <a:fillRect/>
          </a:stretch>
        </p:blipFill>
        <p:spPr>
          <a:xfrm>
            <a:off x="395865" y="377154"/>
            <a:ext cx="4145655" cy="1111742"/>
          </a:xfrm>
          <a:prstGeom prst="rect">
            <a:avLst/>
          </a:prstGeom>
        </p:spPr>
      </p:pic>
      <p:sp>
        <p:nvSpPr>
          <p:cNvPr id="2" name="Rectangle 1"/>
          <p:cNvSpPr/>
          <p:nvPr/>
        </p:nvSpPr>
        <p:spPr>
          <a:xfrm>
            <a:off x="395865" y="1662329"/>
            <a:ext cx="10263426" cy="4911986"/>
          </a:xfrm>
          <a:prstGeom prst="rect">
            <a:avLst/>
          </a:prstGeom>
        </p:spPr>
        <p:txBody>
          <a:bodyPr wrap="square">
            <a:spAutoFit/>
          </a:bodyPr>
          <a:lstStyle/>
          <a:p>
            <a:pPr marL="30480" marR="30480" algn="just">
              <a:lnSpc>
                <a:spcPct val="107000"/>
              </a:lnSpc>
              <a:spcAft>
                <a:spcPts val="600"/>
              </a:spcAft>
            </a:pP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Thiết bị ra có chức năng gì?</a:t>
            </a:r>
            <a:endParaRPr lang="vi-VN" sz="24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07000"/>
              </a:lnSpc>
              <a:spcAft>
                <a:spcPts val="600"/>
              </a:spcAft>
            </a:pP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a:t>
            </a: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Thu nhận thông tin.</a:t>
            </a:r>
            <a:endParaRPr lang="vi-VN" sz="24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07000"/>
              </a:lnSpc>
              <a:spcAft>
                <a:spcPts val="600"/>
              </a:spcAft>
            </a:pP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a:t>
            </a: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Đưa thông tin vào máy tính.</a:t>
            </a:r>
            <a:endParaRPr lang="vi-VN" sz="24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07000"/>
              </a:lnSpc>
              <a:spcAft>
                <a:spcPts val="600"/>
              </a:spcAft>
            </a:pP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 </a:t>
            </a: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Chuyển thông tin thành dữ liệu.</a:t>
            </a:r>
            <a:endParaRPr lang="vi-VN" sz="24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07000"/>
              </a:lnSpc>
              <a:spcAft>
                <a:spcPts val="600"/>
              </a:spcAft>
            </a:pP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 </a:t>
            </a: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Đưa dữ liệu từ máy tính ra ngoài.</a:t>
            </a:r>
            <a:endParaRPr lang="vi-VN"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600"/>
              </a:spcAft>
            </a:pPr>
            <a:r>
              <a:rPr lang="vi-VN"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Hiển thị đáp án</a:t>
            </a:r>
            <a:endParaRPr lang="vi-VN" sz="24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07000"/>
              </a:lnSpc>
              <a:spcAft>
                <a:spcPts val="600"/>
              </a:spcAft>
            </a:pP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Đáp án đúng là: D</a:t>
            </a:r>
            <a:endParaRPr lang="vi-VN" sz="24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07000"/>
              </a:lnSpc>
              <a:spcAft>
                <a:spcPts val="600"/>
              </a:spcAft>
            </a:pP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Dùng để đưa dữ liệu từ máy tính ra ngoài như màn hình, máy in, loa, ...</a:t>
            </a:r>
            <a:endParaRPr lang="vi-VN"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817119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
                                            <p:txEl>
                                              <p:pRg st="5" end="5"/>
                                            </p:txEl>
                                          </p:spTgt>
                                        </p:tgtEl>
                                        <p:attrNameLst>
                                          <p:attrName>style.visibility</p:attrName>
                                        </p:attrNameLst>
                                      </p:cBhvr>
                                      <p:to>
                                        <p:strVal val="visible"/>
                                      </p:to>
                                    </p:set>
                                    <p:animEffect transition="in" filter="wipe(down)">
                                      <p:cBhvr>
                                        <p:cTn id="14" dur="500"/>
                                        <p:tgtEl>
                                          <p:spTgt spid="2">
                                            <p:txEl>
                                              <p:pRg st="5" end="5"/>
                                            </p:txEl>
                                          </p:spTgt>
                                        </p:tgtEl>
                                      </p:cBhvr>
                                    </p:animEffect>
                                  </p:childTnLst>
                                </p:cTn>
                              </p:par>
                              <p:par>
                                <p:cTn id="15" presetID="22" presetClass="entr" presetSubtype="4" fill="hold" nodeType="with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wipe(down)">
                                      <p:cBhvr>
                                        <p:cTn id="17" dur="500"/>
                                        <p:tgtEl>
                                          <p:spTgt spid="2">
                                            <p:txEl>
                                              <p:pRg st="6" end="6"/>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2">
                                            <p:txEl>
                                              <p:pRg st="7" end="7"/>
                                            </p:txEl>
                                          </p:spTgt>
                                        </p:tgtEl>
                                        <p:attrNameLst>
                                          <p:attrName>style.visibility</p:attrName>
                                        </p:attrNameLst>
                                      </p:cBhvr>
                                      <p:to>
                                        <p:strVal val="visible"/>
                                      </p:to>
                                    </p:set>
                                    <p:animEffect transition="in" filter="wipe(down)">
                                      <p:cBhvr>
                                        <p:cTn id="20"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6613D19-B1F6-4050-963B-0F1A932D67CB}"/>
              </a:ext>
            </a:extLst>
          </p:cNvPr>
          <p:cNvSpPr/>
          <p:nvPr/>
        </p:nvSpPr>
        <p:spPr>
          <a:xfrm>
            <a:off x="7598357" y="5899001"/>
            <a:ext cx="2701632" cy="460895"/>
          </a:xfrm>
          <a:prstGeom prst="rect">
            <a:avLst/>
          </a:prstGeom>
        </p:spPr>
        <p:txBody>
          <a:bodyPr wrap="square">
            <a:spAutoFit/>
          </a:bodyPr>
          <a:lstStyle/>
          <a:p>
            <a:pPr algn="just" defTabSz="342900">
              <a:lnSpc>
                <a:spcPct val="135000"/>
              </a:lnSpc>
            </a:pPr>
            <a:r>
              <a:rPr lang="en-US" sz="2000" dirty="0">
                <a:solidFill>
                  <a:schemeClr val="bg1"/>
                </a:solidFill>
                <a:latin typeface="UTM Avo" panose="02040603050506020204" pitchFamily="18" charset="0"/>
                <a:cs typeface="Times New Roman" panose="02020603050405020304" pitchFamily="18" charset="0"/>
              </a:rPr>
              <a:t>d) </a:t>
            </a:r>
            <a:r>
              <a:rPr lang="en-US" sz="2000" dirty="0">
                <a:solidFill>
                  <a:schemeClr val="bg1"/>
                </a:solidFill>
                <a:latin typeface="UTM Avo" panose="02040603050506020204" pitchFamily="18" charset="0"/>
                <a:cs typeface="Times New Roman" panose="02020603050405020304" pitchFamily="18" charset="0"/>
                <a:sym typeface="Wingdings" panose="05000000000000000000" pitchFamily="2" charset="2"/>
              </a:rPr>
              <a:t></a:t>
            </a:r>
            <a:r>
              <a:rPr lang="en-US" sz="2000" dirty="0">
                <a:solidFill>
                  <a:schemeClr val="bg1"/>
                </a:solidFill>
                <a:latin typeface="UTM Avo" panose="02040603050506020204" pitchFamily="18" charset="0"/>
                <a:cs typeface="Times New Roman" panose="02020603050405020304" pitchFamily="18" charset="0"/>
              </a:rPr>
              <a:t> </a:t>
            </a:r>
            <a:r>
              <a:rPr lang="en-US" sz="2000" dirty="0" smtClean="0">
                <a:solidFill>
                  <a:schemeClr val="bg1"/>
                </a:solidFill>
                <a:latin typeface="UTM Avo" panose="02040603050506020204" pitchFamily="18" charset="0"/>
                <a:cs typeface="Times New Roman" panose="02020603050405020304" pitchFamily="18" charset="0"/>
              </a:rPr>
              <a:t>) </a:t>
            </a:r>
            <a:r>
              <a:rPr lang="en-US" sz="2000" dirty="0">
                <a:solidFill>
                  <a:schemeClr val="bg1"/>
                </a:solidFill>
                <a:latin typeface="UTM Avo" panose="02040603050506020204" pitchFamily="18" charset="0"/>
                <a:cs typeface="Times New Roman" panose="02020603050405020304" pitchFamily="18" charset="0"/>
                <a:sym typeface="Wingdings" panose="05000000000000000000" pitchFamily="2" charset="2"/>
              </a:rPr>
              <a:t> </a:t>
            </a:r>
            <a:r>
              <a:rPr lang="en-US" sz="2000" dirty="0">
                <a:solidFill>
                  <a:schemeClr val="bg1"/>
                </a:solidFill>
                <a:latin typeface="UTM Avo" panose="02040603050506020204" pitchFamily="18" charset="0"/>
                <a:cs typeface="Times New Roman" panose="02020603050405020304" pitchFamily="18" charset="0"/>
              </a:rPr>
              <a:t>c) </a:t>
            </a:r>
            <a:r>
              <a:rPr lang="en-US" sz="2000" dirty="0">
                <a:solidFill>
                  <a:schemeClr val="bg1"/>
                </a:solidFill>
                <a:latin typeface="UTM Avo" panose="02040603050506020204" pitchFamily="18" charset="0"/>
                <a:cs typeface="Times New Roman" panose="02020603050405020304" pitchFamily="18" charset="0"/>
                <a:sym typeface="Wingdings" panose="05000000000000000000" pitchFamily="2" charset="2"/>
              </a:rPr>
              <a:t> </a:t>
            </a:r>
            <a:r>
              <a:rPr lang="en-US" sz="2000" dirty="0">
                <a:solidFill>
                  <a:schemeClr val="bg1"/>
                </a:solidFill>
                <a:latin typeface="UTM Avo" panose="02040603050506020204" pitchFamily="18" charset="0"/>
                <a:cs typeface="Times New Roman" panose="02020603050405020304" pitchFamily="18" charset="0"/>
              </a:rPr>
              <a:t>a)</a:t>
            </a:r>
            <a:endParaRPr lang="vi-VN" sz="2000" dirty="0">
              <a:solidFill>
                <a:schemeClr val="bg1"/>
              </a:solidFill>
              <a:latin typeface="UTM Avo" panose="020406030505060202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A671C315-7330-4005-8EF3-EF95A70DA3C1}"/>
              </a:ext>
            </a:extLst>
          </p:cNvPr>
          <p:cNvPicPr>
            <a:picLocks noChangeAspect="1"/>
          </p:cNvPicPr>
          <p:nvPr/>
        </p:nvPicPr>
        <p:blipFill>
          <a:blip r:embed="rId2"/>
          <a:stretch>
            <a:fillRect/>
          </a:stretch>
        </p:blipFill>
        <p:spPr>
          <a:xfrm>
            <a:off x="395865" y="377154"/>
            <a:ext cx="4145655" cy="1111742"/>
          </a:xfrm>
          <a:prstGeom prst="rect">
            <a:avLst/>
          </a:prstGeom>
        </p:spPr>
      </p:pic>
      <p:sp>
        <p:nvSpPr>
          <p:cNvPr id="3" name="Rectangle 2"/>
          <p:cNvSpPr/>
          <p:nvPr/>
        </p:nvSpPr>
        <p:spPr>
          <a:xfrm>
            <a:off x="395864" y="1488896"/>
            <a:ext cx="10394055" cy="4780155"/>
          </a:xfrm>
          <a:prstGeom prst="rect">
            <a:avLst/>
          </a:prstGeom>
        </p:spPr>
        <p:txBody>
          <a:bodyPr wrap="square">
            <a:spAutoFit/>
          </a:bodyPr>
          <a:lstStyle/>
          <a:p>
            <a:pPr marL="30480" marR="30480" algn="just">
              <a:lnSpc>
                <a:spcPct val="107000"/>
              </a:lnSpc>
              <a:spcAft>
                <a:spcPts val="600"/>
              </a:spcAft>
            </a:pPr>
            <a:r>
              <a:rPr lang="vi-VN" sz="28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 </a:t>
            </a: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thiết bị như màn hình, loa được gọi là?</a:t>
            </a:r>
            <a:endParaRPr lang="vi-VN" sz="24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07000"/>
              </a:lnSpc>
              <a:spcAft>
                <a:spcPts val="600"/>
              </a:spcAft>
            </a:pP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a:t>
            </a: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Thiết bị vào</a:t>
            </a:r>
            <a:endParaRPr lang="vi-VN" sz="24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07000"/>
              </a:lnSpc>
              <a:spcAft>
                <a:spcPts val="600"/>
              </a:spcAft>
            </a:pP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a:t>
            </a: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Thiết bị ra</a:t>
            </a:r>
            <a:endParaRPr lang="vi-VN" sz="24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07000"/>
              </a:lnSpc>
              <a:spcAft>
                <a:spcPts val="600"/>
              </a:spcAft>
            </a:pP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 </a:t>
            </a: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Thiết bị xử lý</a:t>
            </a:r>
            <a:endParaRPr lang="vi-VN" sz="24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07000"/>
              </a:lnSpc>
              <a:spcAft>
                <a:spcPts val="600"/>
              </a:spcAft>
            </a:pP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 </a:t>
            </a: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Thiết bị lưu trữ</a:t>
            </a:r>
            <a:endParaRPr lang="vi-VN"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600"/>
              </a:spcAft>
            </a:pPr>
            <a:r>
              <a:rPr lang="vi-VN"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Hiển thị đáp án</a:t>
            </a:r>
            <a:endParaRPr lang="vi-VN" sz="24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07000"/>
              </a:lnSpc>
              <a:spcAft>
                <a:spcPts val="600"/>
              </a:spcAft>
            </a:pP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Đáp án đúng là: B</a:t>
            </a:r>
            <a:endParaRPr lang="vi-VN" sz="24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07000"/>
              </a:lnSpc>
              <a:spcAft>
                <a:spcPts val="600"/>
              </a:spcAft>
            </a:pP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Màn hình, loa được gọi là thiết bị ra dùng để đưa thông tin trong máy tính ra ngoài.</a:t>
            </a:r>
            <a:endParaRPr lang="vi-VN"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233215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1000"/>
                                        <p:tgtEl>
                                          <p:spTgt spid="3">
                                            <p:txEl>
                                              <p:pRg st="6" end="6"/>
                                            </p:txEl>
                                          </p:spTgt>
                                        </p:tgtEl>
                                      </p:cBhvr>
                                    </p:animEffect>
                                    <p:anim calcmode="lin" valueType="num">
                                      <p:cBhvr>
                                        <p:cTn id="2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7" end="7"/>
                                            </p:txEl>
                                          </p:spTgt>
                                        </p:tgtEl>
                                        <p:attrNameLst>
                                          <p:attrName>style.visibility</p:attrName>
                                        </p:attrNameLst>
                                      </p:cBhvr>
                                      <p:to>
                                        <p:strVal val="visible"/>
                                      </p:to>
                                    </p:set>
                                    <p:animEffect transition="in" filter="fade">
                                      <p:cBhvr>
                                        <p:cTn id="24" dur="1000"/>
                                        <p:tgtEl>
                                          <p:spTgt spid="3">
                                            <p:txEl>
                                              <p:pRg st="7" end="7"/>
                                            </p:txEl>
                                          </p:spTgt>
                                        </p:tgtEl>
                                      </p:cBhvr>
                                    </p:animEffect>
                                    <p:anim calcmode="lin" valueType="num">
                                      <p:cBhvr>
                                        <p:cTn id="2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6613D19-B1F6-4050-963B-0F1A932D67CB}"/>
              </a:ext>
            </a:extLst>
          </p:cNvPr>
          <p:cNvSpPr/>
          <p:nvPr/>
        </p:nvSpPr>
        <p:spPr>
          <a:xfrm>
            <a:off x="7598357" y="5899001"/>
            <a:ext cx="2701632" cy="460895"/>
          </a:xfrm>
          <a:prstGeom prst="rect">
            <a:avLst/>
          </a:prstGeom>
        </p:spPr>
        <p:txBody>
          <a:bodyPr wrap="square">
            <a:spAutoFit/>
          </a:bodyPr>
          <a:lstStyle/>
          <a:p>
            <a:pPr algn="just" defTabSz="342900">
              <a:lnSpc>
                <a:spcPct val="135000"/>
              </a:lnSpc>
            </a:pPr>
            <a:r>
              <a:rPr lang="en-US" sz="2000" dirty="0">
                <a:solidFill>
                  <a:schemeClr val="bg1"/>
                </a:solidFill>
                <a:latin typeface="UTM Avo" panose="02040603050506020204" pitchFamily="18" charset="0"/>
                <a:cs typeface="Times New Roman" panose="02020603050405020304" pitchFamily="18" charset="0"/>
              </a:rPr>
              <a:t>d) </a:t>
            </a:r>
            <a:r>
              <a:rPr lang="en-US" sz="2000" dirty="0">
                <a:solidFill>
                  <a:schemeClr val="bg1"/>
                </a:solidFill>
                <a:latin typeface="UTM Avo" panose="02040603050506020204" pitchFamily="18" charset="0"/>
                <a:cs typeface="Times New Roman" panose="02020603050405020304" pitchFamily="18" charset="0"/>
                <a:sym typeface="Wingdings" panose="05000000000000000000" pitchFamily="2" charset="2"/>
              </a:rPr>
              <a:t></a:t>
            </a:r>
            <a:r>
              <a:rPr lang="en-US" sz="2000" dirty="0">
                <a:solidFill>
                  <a:schemeClr val="bg1"/>
                </a:solidFill>
                <a:latin typeface="UTM Avo" panose="02040603050506020204" pitchFamily="18" charset="0"/>
                <a:cs typeface="Times New Roman" panose="02020603050405020304" pitchFamily="18" charset="0"/>
              </a:rPr>
              <a:t> </a:t>
            </a:r>
            <a:r>
              <a:rPr lang="en-US" sz="2000" dirty="0" smtClean="0">
                <a:solidFill>
                  <a:schemeClr val="bg1"/>
                </a:solidFill>
                <a:latin typeface="UTM Avo" panose="02040603050506020204" pitchFamily="18" charset="0"/>
                <a:cs typeface="Times New Roman" panose="02020603050405020304" pitchFamily="18" charset="0"/>
              </a:rPr>
              <a:t>) </a:t>
            </a:r>
            <a:r>
              <a:rPr lang="en-US" sz="2000" dirty="0">
                <a:solidFill>
                  <a:schemeClr val="bg1"/>
                </a:solidFill>
                <a:latin typeface="UTM Avo" panose="02040603050506020204" pitchFamily="18" charset="0"/>
                <a:cs typeface="Times New Roman" panose="02020603050405020304" pitchFamily="18" charset="0"/>
                <a:sym typeface="Wingdings" panose="05000000000000000000" pitchFamily="2" charset="2"/>
              </a:rPr>
              <a:t> </a:t>
            </a:r>
            <a:r>
              <a:rPr lang="en-US" sz="2000" dirty="0">
                <a:solidFill>
                  <a:schemeClr val="bg1"/>
                </a:solidFill>
                <a:latin typeface="UTM Avo" panose="02040603050506020204" pitchFamily="18" charset="0"/>
                <a:cs typeface="Times New Roman" panose="02020603050405020304" pitchFamily="18" charset="0"/>
              </a:rPr>
              <a:t>c) </a:t>
            </a:r>
            <a:r>
              <a:rPr lang="en-US" sz="2000" dirty="0">
                <a:solidFill>
                  <a:schemeClr val="bg1"/>
                </a:solidFill>
                <a:latin typeface="UTM Avo" panose="02040603050506020204" pitchFamily="18" charset="0"/>
                <a:cs typeface="Times New Roman" panose="02020603050405020304" pitchFamily="18" charset="0"/>
                <a:sym typeface="Wingdings" panose="05000000000000000000" pitchFamily="2" charset="2"/>
              </a:rPr>
              <a:t> </a:t>
            </a:r>
            <a:r>
              <a:rPr lang="en-US" sz="2000" dirty="0">
                <a:solidFill>
                  <a:schemeClr val="bg1"/>
                </a:solidFill>
                <a:latin typeface="UTM Avo" panose="02040603050506020204" pitchFamily="18" charset="0"/>
                <a:cs typeface="Times New Roman" panose="02020603050405020304" pitchFamily="18" charset="0"/>
              </a:rPr>
              <a:t>a)</a:t>
            </a:r>
            <a:endParaRPr lang="vi-VN" sz="2000" dirty="0">
              <a:solidFill>
                <a:schemeClr val="bg1"/>
              </a:solidFill>
              <a:latin typeface="UTM Avo" panose="020406030505060202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A671C315-7330-4005-8EF3-EF95A70DA3C1}"/>
              </a:ext>
            </a:extLst>
          </p:cNvPr>
          <p:cNvPicPr>
            <a:picLocks noChangeAspect="1"/>
          </p:cNvPicPr>
          <p:nvPr/>
        </p:nvPicPr>
        <p:blipFill>
          <a:blip r:embed="rId2"/>
          <a:stretch>
            <a:fillRect/>
          </a:stretch>
        </p:blipFill>
        <p:spPr>
          <a:xfrm>
            <a:off x="395865" y="377154"/>
            <a:ext cx="4145655" cy="1111742"/>
          </a:xfrm>
          <a:prstGeom prst="rect">
            <a:avLst/>
          </a:prstGeom>
        </p:spPr>
      </p:pic>
      <p:sp>
        <p:nvSpPr>
          <p:cNvPr id="2" name="Rectangle 1"/>
          <p:cNvSpPr/>
          <p:nvPr/>
        </p:nvSpPr>
        <p:spPr>
          <a:xfrm>
            <a:off x="395864" y="1488896"/>
            <a:ext cx="11060261" cy="4780155"/>
          </a:xfrm>
          <a:prstGeom prst="rect">
            <a:avLst/>
          </a:prstGeom>
        </p:spPr>
        <p:txBody>
          <a:bodyPr wrap="square">
            <a:spAutoFit/>
          </a:bodyPr>
          <a:lstStyle/>
          <a:p>
            <a:pPr marL="30480" marR="30480" algn="just">
              <a:lnSpc>
                <a:spcPct val="107000"/>
              </a:lnSpc>
              <a:spcAft>
                <a:spcPts val="600"/>
              </a:spcAft>
            </a:pP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 thiết bị như bàn phím, chuột được gọi là?</a:t>
            </a:r>
            <a:endParaRPr lang="vi-VN" sz="24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07000"/>
              </a:lnSpc>
              <a:spcAft>
                <a:spcPts val="600"/>
              </a:spcAft>
            </a:pP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a:t>
            </a: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Thiết bị vào</a:t>
            </a:r>
            <a:endParaRPr lang="vi-VN" sz="24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07000"/>
              </a:lnSpc>
              <a:spcAft>
                <a:spcPts val="600"/>
              </a:spcAft>
            </a:pP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a:t>
            </a: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Thiết bị ra</a:t>
            </a:r>
            <a:endParaRPr lang="vi-VN" sz="24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07000"/>
              </a:lnSpc>
              <a:spcAft>
                <a:spcPts val="600"/>
              </a:spcAft>
            </a:pP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 </a:t>
            </a: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Thiết bị xử lý</a:t>
            </a:r>
            <a:endParaRPr lang="vi-VN" sz="24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07000"/>
              </a:lnSpc>
              <a:spcAft>
                <a:spcPts val="600"/>
              </a:spcAft>
            </a:pP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 </a:t>
            </a: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Thiết bị lưu trữ</a:t>
            </a:r>
            <a:endParaRPr lang="vi-VN"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600"/>
              </a:spcAft>
            </a:pPr>
            <a:r>
              <a:rPr lang="vi-VN"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Hiển thị đáp án</a:t>
            </a:r>
            <a:endParaRPr lang="vi-VN" sz="24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07000"/>
              </a:lnSpc>
              <a:spcAft>
                <a:spcPts val="600"/>
              </a:spcAft>
            </a:pP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Đáp án đúng là: A</a:t>
            </a:r>
            <a:endParaRPr lang="vi-VN" sz="24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07000"/>
              </a:lnSpc>
              <a:spcAft>
                <a:spcPts val="600"/>
              </a:spcAft>
            </a:pP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Bàn phím, chuột được gọi là thiết bị vào dùng để đưa thông tin vào trong máy tính.</a:t>
            </a:r>
            <a:endParaRPr lang="vi-VN"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131448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xEl>
                                              <p:pRg st="5" end="5"/>
                                            </p:txEl>
                                          </p:spTgt>
                                        </p:tgtEl>
                                        <p:attrNameLst>
                                          <p:attrName>style.visibility</p:attrName>
                                        </p:attrNameLst>
                                      </p:cBhvr>
                                      <p:to>
                                        <p:strVal val="visible"/>
                                      </p:to>
                                    </p:set>
                                    <p:animEffect transition="in" filter="barn(inVertical)">
                                      <p:cBhvr>
                                        <p:cTn id="14" dur="500"/>
                                        <p:tgtEl>
                                          <p:spTgt spid="2">
                                            <p:txEl>
                                              <p:pRg st="5" end="5"/>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barn(inVertical)">
                                      <p:cBhvr>
                                        <p:cTn id="17" dur="500"/>
                                        <p:tgtEl>
                                          <p:spTgt spid="2">
                                            <p:txEl>
                                              <p:pRg st="6" end="6"/>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2">
                                            <p:txEl>
                                              <p:pRg st="7" end="7"/>
                                            </p:txEl>
                                          </p:spTgt>
                                        </p:tgtEl>
                                        <p:attrNameLst>
                                          <p:attrName>style.visibility</p:attrName>
                                        </p:attrNameLst>
                                      </p:cBhvr>
                                      <p:to>
                                        <p:strVal val="visible"/>
                                      </p:to>
                                    </p:set>
                                    <p:animEffect transition="in" filter="barn(inVertical)">
                                      <p:cBhvr>
                                        <p:cTn id="20"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6613D19-B1F6-4050-963B-0F1A932D67CB}"/>
              </a:ext>
            </a:extLst>
          </p:cNvPr>
          <p:cNvSpPr/>
          <p:nvPr/>
        </p:nvSpPr>
        <p:spPr>
          <a:xfrm>
            <a:off x="7598357" y="5899001"/>
            <a:ext cx="2701632" cy="460895"/>
          </a:xfrm>
          <a:prstGeom prst="rect">
            <a:avLst/>
          </a:prstGeom>
        </p:spPr>
        <p:txBody>
          <a:bodyPr wrap="square">
            <a:spAutoFit/>
          </a:bodyPr>
          <a:lstStyle/>
          <a:p>
            <a:pPr algn="just" defTabSz="342900">
              <a:lnSpc>
                <a:spcPct val="135000"/>
              </a:lnSpc>
            </a:pPr>
            <a:r>
              <a:rPr lang="en-US" sz="2000" dirty="0">
                <a:solidFill>
                  <a:schemeClr val="bg1"/>
                </a:solidFill>
                <a:latin typeface="UTM Avo" panose="02040603050506020204" pitchFamily="18" charset="0"/>
                <a:cs typeface="Times New Roman" panose="02020603050405020304" pitchFamily="18" charset="0"/>
              </a:rPr>
              <a:t>d) </a:t>
            </a:r>
            <a:r>
              <a:rPr lang="en-US" sz="2000" dirty="0">
                <a:solidFill>
                  <a:schemeClr val="bg1"/>
                </a:solidFill>
                <a:latin typeface="UTM Avo" panose="02040603050506020204" pitchFamily="18" charset="0"/>
                <a:cs typeface="Times New Roman" panose="02020603050405020304" pitchFamily="18" charset="0"/>
                <a:sym typeface="Wingdings" panose="05000000000000000000" pitchFamily="2" charset="2"/>
              </a:rPr>
              <a:t></a:t>
            </a:r>
            <a:r>
              <a:rPr lang="en-US" sz="2000" dirty="0">
                <a:solidFill>
                  <a:schemeClr val="bg1"/>
                </a:solidFill>
                <a:latin typeface="UTM Avo" panose="02040603050506020204" pitchFamily="18" charset="0"/>
                <a:cs typeface="Times New Roman" panose="02020603050405020304" pitchFamily="18" charset="0"/>
              </a:rPr>
              <a:t> </a:t>
            </a:r>
            <a:r>
              <a:rPr lang="en-US" sz="2000" dirty="0" smtClean="0">
                <a:solidFill>
                  <a:schemeClr val="bg1"/>
                </a:solidFill>
                <a:latin typeface="UTM Avo" panose="02040603050506020204" pitchFamily="18" charset="0"/>
                <a:cs typeface="Times New Roman" panose="02020603050405020304" pitchFamily="18" charset="0"/>
              </a:rPr>
              <a:t>) </a:t>
            </a:r>
            <a:r>
              <a:rPr lang="en-US" sz="2000" dirty="0">
                <a:solidFill>
                  <a:schemeClr val="bg1"/>
                </a:solidFill>
                <a:latin typeface="UTM Avo" panose="02040603050506020204" pitchFamily="18" charset="0"/>
                <a:cs typeface="Times New Roman" panose="02020603050405020304" pitchFamily="18" charset="0"/>
                <a:sym typeface="Wingdings" panose="05000000000000000000" pitchFamily="2" charset="2"/>
              </a:rPr>
              <a:t> </a:t>
            </a:r>
            <a:r>
              <a:rPr lang="en-US" sz="2000" dirty="0">
                <a:solidFill>
                  <a:schemeClr val="bg1"/>
                </a:solidFill>
                <a:latin typeface="UTM Avo" panose="02040603050506020204" pitchFamily="18" charset="0"/>
                <a:cs typeface="Times New Roman" panose="02020603050405020304" pitchFamily="18" charset="0"/>
              </a:rPr>
              <a:t>c) </a:t>
            </a:r>
            <a:r>
              <a:rPr lang="en-US" sz="2000" dirty="0">
                <a:solidFill>
                  <a:schemeClr val="bg1"/>
                </a:solidFill>
                <a:latin typeface="UTM Avo" panose="02040603050506020204" pitchFamily="18" charset="0"/>
                <a:cs typeface="Times New Roman" panose="02020603050405020304" pitchFamily="18" charset="0"/>
                <a:sym typeface="Wingdings" panose="05000000000000000000" pitchFamily="2" charset="2"/>
              </a:rPr>
              <a:t> </a:t>
            </a:r>
            <a:r>
              <a:rPr lang="en-US" sz="2000" dirty="0">
                <a:solidFill>
                  <a:schemeClr val="bg1"/>
                </a:solidFill>
                <a:latin typeface="UTM Avo" panose="02040603050506020204" pitchFamily="18" charset="0"/>
                <a:cs typeface="Times New Roman" panose="02020603050405020304" pitchFamily="18" charset="0"/>
              </a:rPr>
              <a:t>a)</a:t>
            </a:r>
            <a:endParaRPr lang="vi-VN" sz="2000" dirty="0">
              <a:solidFill>
                <a:schemeClr val="bg1"/>
              </a:solidFill>
              <a:latin typeface="UTM Avo" panose="020406030505060202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A671C315-7330-4005-8EF3-EF95A70DA3C1}"/>
              </a:ext>
            </a:extLst>
          </p:cNvPr>
          <p:cNvPicPr>
            <a:picLocks noChangeAspect="1"/>
          </p:cNvPicPr>
          <p:nvPr/>
        </p:nvPicPr>
        <p:blipFill>
          <a:blip r:embed="rId2"/>
          <a:stretch>
            <a:fillRect/>
          </a:stretch>
        </p:blipFill>
        <p:spPr>
          <a:xfrm>
            <a:off x="395865" y="377154"/>
            <a:ext cx="4145655" cy="1111742"/>
          </a:xfrm>
          <a:prstGeom prst="rect">
            <a:avLst/>
          </a:prstGeom>
        </p:spPr>
      </p:pic>
      <p:sp>
        <p:nvSpPr>
          <p:cNvPr id="2" name="Rectangle 1"/>
          <p:cNvSpPr/>
          <p:nvPr/>
        </p:nvSpPr>
        <p:spPr>
          <a:xfrm>
            <a:off x="395865" y="1488896"/>
            <a:ext cx="11269266" cy="4780155"/>
          </a:xfrm>
          <a:prstGeom prst="rect">
            <a:avLst/>
          </a:prstGeom>
        </p:spPr>
        <p:txBody>
          <a:bodyPr wrap="square">
            <a:spAutoFit/>
          </a:bodyPr>
          <a:lstStyle/>
          <a:p>
            <a:pPr marL="30480" marR="30480" algn="just">
              <a:lnSpc>
                <a:spcPct val="107000"/>
              </a:lnSpc>
              <a:spcAft>
                <a:spcPts val="600"/>
              </a:spcAft>
            </a:pP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 các nhóm thiết bị sau, nhóm thiết bị vào là:</a:t>
            </a:r>
            <a:endParaRPr lang="vi-VN" sz="24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07000"/>
              </a:lnSpc>
              <a:spcAft>
                <a:spcPts val="600"/>
              </a:spcAft>
            </a:pP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a:t>
            </a: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Chuột, loa, máy in.</a:t>
            </a:r>
            <a:endParaRPr lang="vi-VN" sz="24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07000"/>
              </a:lnSpc>
              <a:spcAft>
                <a:spcPts val="600"/>
              </a:spcAft>
            </a:pP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a:t>
            </a: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Bàn phím, chuột, màn hình.</a:t>
            </a:r>
            <a:endParaRPr lang="vi-VN" sz="24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07000"/>
              </a:lnSpc>
              <a:spcAft>
                <a:spcPts val="600"/>
              </a:spcAft>
            </a:pP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 </a:t>
            </a: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Bàn phím, chuột, micro.</a:t>
            </a:r>
            <a:endParaRPr lang="vi-VN" sz="24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07000"/>
              </a:lnSpc>
              <a:spcAft>
                <a:spcPts val="600"/>
              </a:spcAft>
            </a:pP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 </a:t>
            </a: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Chuột, màn hình, loa.</a:t>
            </a:r>
            <a:endParaRPr lang="vi-VN"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600"/>
              </a:spcAft>
            </a:pPr>
            <a:r>
              <a:rPr lang="vi-VN"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Hiển thị đáp án</a:t>
            </a:r>
            <a:endParaRPr lang="vi-VN" sz="24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07000"/>
              </a:lnSpc>
              <a:spcAft>
                <a:spcPts val="600"/>
              </a:spcAft>
            </a:pP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Đáp án đúng là: C</a:t>
            </a:r>
            <a:endParaRPr lang="vi-VN" sz="24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07000"/>
              </a:lnSpc>
              <a:spcAft>
                <a:spcPts val="600"/>
              </a:spcAft>
            </a:pP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Thiết bị vào dùng để đưa thông tin vào máy tính như bàn phím, chuột, micro, …</a:t>
            </a:r>
            <a:endParaRPr lang="vi-VN"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481361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xEl>
                                              <p:pRg st="5" end="5"/>
                                            </p:txEl>
                                          </p:spTgt>
                                        </p:tgtEl>
                                        <p:attrNameLst>
                                          <p:attrName>style.visibility</p:attrName>
                                        </p:attrNameLst>
                                      </p:cBhvr>
                                      <p:to>
                                        <p:strVal val="visible"/>
                                      </p:to>
                                    </p:set>
                                    <p:anim calcmode="lin" valueType="num">
                                      <p:cBhvr additive="base">
                                        <p:cTn id="14"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
                                            <p:txEl>
                                              <p:pRg st="5" end="5"/>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2">
                                            <p:txEl>
                                              <p:pRg st="6" end="6"/>
                                            </p:txEl>
                                          </p:spTgt>
                                        </p:tgtEl>
                                        <p:attrNameLst>
                                          <p:attrName>style.visibility</p:attrName>
                                        </p:attrNameLst>
                                      </p:cBhvr>
                                      <p:to>
                                        <p:strVal val="visible"/>
                                      </p:to>
                                    </p:set>
                                    <p:anim calcmode="lin" valueType="num">
                                      <p:cBhvr additive="base">
                                        <p:cTn id="18"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
                                            <p:txEl>
                                              <p:pRg st="6" end="6"/>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2">
                                            <p:txEl>
                                              <p:pRg st="7" end="7"/>
                                            </p:txEl>
                                          </p:spTgt>
                                        </p:tgtEl>
                                        <p:attrNameLst>
                                          <p:attrName>style.visibility</p:attrName>
                                        </p:attrNameLst>
                                      </p:cBhvr>
                                      <p:to>
                                        <p:strVal val="visible"/>
                                      </p:to>
                                    </p:set>
                                    <p:anim calcmode="lin" valueType="num">
                                      <p:cBhvr additive="base">
                                        <p:cTn id="22"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6613D19-B1F6-4050-963B-0F1A932D67CB}"/>
              </a:ext>
            </a:extLst>
          </p:cNvPr>
          <p:cNvSpPr/>
          <p:nvPr/>
        </p:nvSpPr>
        <p:spPr>
          <a:xfrm>
            <a:off x="7598357" y="5899001"/>
            <a:ext cx="2701632" cy="460895"/>
          </a:xfrm>
          <a:prstGeom prst="rect">
            <a:avLst/>
          </a:prstGeom>
        </p:spPr>
        <p:txBody>
          <a:bodyPr wrap="square">
            <a:spAutoFit/>
          </a:bodyPr>
          <a:lstStyle/>
          <a:p>
            <a:pPr algn="just" defTabSz="342900">
              <a:lnSpc>
                <a:spcPct val="135000"/>
              </a:lnSpc>
            </a:pPr>
            <a:r>
              <a:rPr lang="en-US" sz="2000" dirty="0">
                <a:solidFill>
                  <a:schemeClr val="bg1"/>
                </a:solidFill>
                <a:latin typeface="UTM Avo" panose="02040603050506020204" pitchFamily="18" charset="0"/>
                <a:cs typeface="Times New Roman" panose="02020603050405020304" pitchFamily="18" charset="0"/>
              </a:rPr>
              <a:t>d) </a:t>
            </a:r>
            <a:r>
              <a:rPr lang="en-US" sz="2000" dirty="0">
                <a:solidFill>
                  <a:schemeClr val="bg1"/>
                </a:solidFill>
                <a:latin typeface="UTM Avo" panose="02040603050506020204" pitchFamily="18" charset="0"/>
                <a:cs typeface="Times New Roman" panose="02020603050405020304" pitchFamily="18" charset="0"/>
                <a:sym typeface="Wingdings" panose="05000000000000000000" pitchFamily="2" charset="2"/>
              </a:rPr>
              <a:t></a:t>
            </a:r>
            <a:r>
              <a:rPr lang="en-US" sz="2000" dirty="0">
                <a:solidFill>
                  <a:schemeClr val="bg1"/>
                </a:solidFill>
                <a:latin typeface="UTM Avo" panose="02040603050506020204" pitchFamily="18" charset="0"/>
                <a:cs typeface="Times New Roman" panose="02020603050405020304" pitchFamily="18" charset="0"/>
              </a:rPr>
              <a:t> </a:t>
            </a:r>
            <a:r>
              <a:rPr lang="en-US" sz="2000" dirty="0" smtClean="0">
                <a:solidFill>
                  <a:schemeClr val="bg1"/>
                </a:solidFill>
                <a:latin typeface="UTM Avo" panose="02040603050506020204" pitchFamily="18" charset="0"/>
                <a:cs typeface="Times New Roman" panose="02020603050405020304" pitchFamily="18" charset="0"/>
              </a:rPr>
              <a:t>) </a:t>
            </a:r>
            <a:r>
              <a:rPr lang="en-US" sz="2000" dirty="0">
                <a:solidFill>
                  <a:schemeClr val="bg1"/>
                </a:solidFill>
                <a:latin typeface="UTM Avo" panose="02040603050506020204" pitchFamily="18" charset="0"/>
                <a:cs typeface="Times New Roman" panose="02020603050405020304" pitchFamily="18" charset="0"/>
                <a:sym typeface="Wingdings" panose="05000000000000000000" pitchFamily="2" charset="2"/>
              </a:rPr>
              <a:t> </a:t>
            </a:r>
            <a:r>
              <a:rPr lang="en-US" sz="2000" dirty="0">
                <a:solidFill>
                  <a:schemeClr val="bg1"/>
                </a:solidFill>
                <a:latin typeface="UTM Avo" panose="02040603050506020204" pitchFamily="18" charset="0"/>
                <a:cs typeface="Times New Roman" panose="02020603050405020304" pitchFamily="18" charset="0"/>
              </a:rPr>
              <a:t>c) </a:t>
            </a:r>
            <a:r>
              <a:rPr lang="en-US" sz="2000" dirty="0">
                <a:solidFill>
                  <a:schemeClr val="bg1"/>
                </a:solidFill>
                <a:latin typeface="UTM Avo" panose="02040603050506020204" pitchFamily="18" charset="0"/>
                <a:cs typeface="Times New Roman" panose="02020603050405020304" pitchFamily="18" charset="0"/>
                <a:sym typeface="Wingdings" panose="05000000000000000000" pitchFamily="2" charset="2"/>
              </a:rPr>
              <a:t> </a:t>
            </a:r>
            <a:r>
              <a:rPr lang="en-US" sz="2000" dirty="0">
                <a:solidFill>
                  <a:schemeClr val="bg1"/>
                </a:solidFill>
                <a:latin typeface="UTM Avo" panose="02040603050506020204" pitchFamily="18" charset="0"/>
                <a:cs typeface="Times New Roman" panose="02020603050405020304" pitchFamily="18" charset="0"/>
              </a:rPr>
              <a:t>a)</a:t>
            </a:r>
            <a:endParaRPr lang="vi-VN" sz="2000" dirty="0">
              <a:solidFill>
                <a:schemeClr val="bg1"/>
              </a:solidFill>
              <a:latin typeface="UTM Avo" panose="020406030505060202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A671C315-7330-4005-8EF3-EF95A70DA3C1}"/>
              </a:ext>
            </a:extLst>
          </p:cNvPr>
          <p:cNvPicPr>
            <a:picLocks noChangeAspect="1"/>
          </p:cNvPicPr>
          <p:nvPr/>
        </p:nvPicPr>
        <p:blipFill>
          <a:blip r:embed="rId2"/>
          <a:stretch>
            <a:fillRect/>
          </a:stretch>
        </p:blipFill>
        <p:spPr>
          <a:xfrm>
            <a:off x="395865" y="377154"/>
            <a:ext cx="4145655" cy="1111742"/>
          </a:xfrm>
          <a:prstGeom prst="rect">
            <a:avLst/>
          </a:prstGeom>
        </p:spPr>
      </p:pic>
      <p:sp>
        <p:nvSpPr>
          <p:cNvPr id="2" name="Rectangle 1"/>
          <p:cNvSpPr/>
          <p:nvPr/>
        </p:nvSpPr>
        <p:spPr>
          <a:xfrm>
            <a:off x="395864" y="1488896"/>
            <a:ext cx="11334581" cy="4187493"/>
          </a:xfrm>
          <a:prstGeom prst="rect">
            <a:avLst/>
          </a:prstGeom>
        </p:spPr>
        <p:txBody>
          <a:bodyPr wrap="square">
            <a:spAutoFit/>
          </a:bodyPr>
          <a:lstStyle/>
          <a:p>
            <a:pPr marL="30480" marR="30480" algn="just">
              <a:lnSpc>
                <a:spcPct val="107000"/>
              </a:lnSpc>
              <a:spcAft>
                <a:spcPts val="600"/>
              </a:spcAft>
            </a:pPr>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Thiết bị nào sau đây vừa là thiết bị vào vừa là thiết bị ra?</a:t>
            </a:r>
            <a:endParaRPr lang="vi-VN" sz="20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07000"/>
              </a:lnSpc>
              <a:spcAft>
                <a:spcPts val="600"/>
              </a:spcAft>
            </a:pPr>
            <a:r>
              <a:rPr lang="vi-VN"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a:t>
            </a:r>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Chuột thông minh.</a:t>
            </a:r>
            <a:endParaRPr lang="vi-VN" sz="20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07000"/>
              </a:lnSpc>
              <a:spcAft>
                <a:spcPts val="600"/>
              </a:spcAft>
            </a:pPr>
            <a:r>
              <a:rPr lang="vi-VN"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a:t>
            </a:r>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Màn hình.</a:t>
            </a:r>
            <a:endParaRPr lang="vi-VN" sz="20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07000"/>
              </a:lnSpc>
              <a:spcAft>
                <a:spcPts val="600"/>
              </a:spcAft>
            </a:pPr>
            <a:r>
              <a:rPr lang="vi-VN"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 </a:t>
            </a:r>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Tai nghe.</a:t>
            </a:r>
            <a:endParaRPr lang="vi-VN" sz="20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07000"/>
              </a:lnSpc>
              <a:spcAft>
                <a:spcPts val="600"/>
              </a:spcAft>
            </a:pPr>
            <a:r>
              <a:rPr lang="vi-VN"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 </a:t>
            </a:r>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Màn hình cảm ứng.</a:t>
            </a:r>
            <a:endParaRPr lang="vi-VN"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600"/>
              </a:spcAft>
            </a:pPr>
            <a:r>
              <a:rPr lang="vi-VN"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Hiển thị đáp án</a:t>
            </a:r>
            <a:endParaRPr lang="vi-VN" sz="20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07000"/>
              </a:lnSpc>
              <a:spcAft>
                <a:spcPts val="600"/>
              </a:spcAft>
            </a:pPr>
            <a:r>
              <a:rPr lang="vi-VN"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Đáp án đúng là: D</a:t>
            </a:r>
            <a:endParaRPr lang="vi-VN" sz="20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07000"/>
              </a:lnSpc>
              <a:spcAft>
                <a:spcPts val="600"/>
              </a:spcAft>
            </a:pPr>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Màn hình cảm ứng (touch screen) phát hiện vị trí và sự di chuyển của ngón tay trên bề mặt giúp em chọn đối tượng hoặc thực hiện lệnh như đang sử dụng chuột.</a:t>
            </a:r>
            <a:endParaRPr lang="vi-VN"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92301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xEl>
                                              <p:pRg st="5" end="5"/>
                                            </p:txEl>
                                          </p:spTgt>
                                        </p:tgtEl>
                                        <p:attrNameLst>
                                          <p:attrName>style.visibility</p:attrName>
                                        </p:attrNameLst>
                                      </p:cBhvr>
                                      <p:to>
                                        <p:strVal val="visible"/>
                                      </p:to>
                                    </p:set>
                                    <p:animEffect transition="in" filter="barn(inVertical)">
                                      <p:cBhvr>
                                        <p:cTn id="14" dur="500"/>
                                        <p:tgtEl>
                                          <p:spTgt spid="2">
                                            <p:txEl>
                                              <p:pRg st="5" end="5"/>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barn(inVertical)">
                                      <p:cBhvr>
                                        <p:cTn id="17" dur="500"/>
                                        <p:tgtEl>
                                          <p:spTgt spid="2">
                                            <p:txEl>
                                              <p:pRg st="6" end="6"/>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2">
                                            <p:txEl>
                                              <p:pRg st="7" end="7"/>
                                            </p:txEl>
                                          </p:spTgt>
                                        </p:tgtEl>
                                        <p:attrNameLst>
                                          <p:attrName>style.visibility</p:attrName>
                                        </p:attrNameLst>
                                      </p:cBhvr>
                                      <p:to>
                                        <p:strVal val="visible"/>
                                      </p:to>
                                    </p:set>
                                    <p:animEffect transition="in" filter="barn(inVertical)">
                                      <p:cBhvr>
                                        <p:cTn id="20"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6613D19-B1F6-4050-963B-0F1A932D67CB}"/>
              </a:ext>
            </a:extLst>
          </p:cNvPr>
          <p:cNvSpPr/>
          <p:nvPr/>
        </p:nvSpPr>
        <p:spPr>
          <a:xfrm>
            <a:off x="7598357" y="5899001"/>
            <a:ext cx="2701632" cy="460895"/>
          </a:xfrm>
          <a:prstGeom prst="rect">
            <a:avLst/>
          </a:prstGeom>
        </p:spPr>
        <p:txBody>
          <a:bodyPr wrap="square">
            <a:spAutoFit/>
          </a:bodyPr>
          <a:lstStyle/>
          <a:p>
            <a:pPr algn="just" defTabSz="342900">
              <a:lnSpc>
                <a:spcPct val="135000"/>
              </a:lnSpc>
            </a:pPr>
            <a:r>
              <a:rPr lang="en-US" sz="2000" dirty="0">
                <a:solidFill>
                  <a:schemeClr val="bg1"/>
                </a:solidFill>
                <a:latin typeface="UTM Avo" panose="02040603050506020204" pitchFamily="18" charset="0"/>
                <a:cs typeface="Times New Roman" panose="02020603050405020304" pitchFamily="18" charset="0"/>
              </a:rPr>
              <a:t>d) </a:t>
            </a:r>
            <a:r>
              <a:rPr lang="en-US" sz="2000" dirty="0">
                <a:solidFill>
                  <a:schemeClr val="bg1"/>
                </a:solidFill>
                <a:latin typeface="UTM Avo" panose="02040603050506020204" pitchFamily="18" charset="0"/>
                <a:cs typeface="Times New Roman" panose="02020603050405020304" pitchFamily="18" charset="0"/>
                <a:sym typeface="Wingdings" panose="05000000000000000000" pitchFamily="2" charset="2"/>
              </a:rPr>
              <a:t></a:t>
            </a:r>
            <a:r>
              <a:rPr lang="en-US" sz="2000" dirty="0">
                <a:solidFill>
                  <a:schemeClr val="bg1"/>
                </a:solidFill>
                <a:latin typeface="UTM Avo" panose="02040603050506020204" pitchFamily="18" charset="0"/>
                <a:cs typeface="Times New Roman" panose="02020603050405020304" pitchFamily="18" charset="0"/>
              </a:rPr>
              <a:t> </a:t>
            </a:r>
            <a:r>
              <a:rPr lang="en-US" sz="2000" dirty="0" smtClean="0">
                <a:solidFill>
                  <a:schemeClr val="bg1"/>
                </a:solidFill>
                <a:latin typeface="UTM Avo" panose="02040603050506020204" pitchFamily="18" charset="0"/>
                <a:cs typeface="Times New Roman" panose="02020603050405020304" pitchFamily="18" charset="0"/>
              </a:rPr>
              <a:t>) </a:t>
            </a:r>
            <a:r>
              <a:rPr lang="en-US" sz="2000" dirty="0">
                <a:solidFill>
                  <a:schemeClr val="bg1"/>
                </a:solidFill>
                <a:latin typeface="UTM Avo" panose="02040603050506020204" pitchFamily="18" charset="0"/>
                <a:cs typeface="Times New Roman" panose="02020603050405020304" pitchFamily="18" charset="0"/>
                <a:sym typeface="Wingdings" panose="05000000000000000000" pitchFamily="2" charset="2"/>
              </a:rPr>
              <a:t> </a:t>
            </a:r>
            <a:r>
              <a:rPr lang="en-US" sz="2000" dirty="0">
                <a:solidFill>
                  <a:schemeClr val="bg1"/>
                </a:solidFill>
                <a:latin typeface="UTM Avo" panose="02040603050506020204" pitchFamily="18" charset="0"/>
                <a:cs typeface="Times New Roman" panose="02020603050405020304" pitchFamily="18" charset="0"/>
              </a:rPr>
              <a:t>c) </a:t>
            </a:r>
            <a:r>
              <a:rPr lang="en-US" sz="2000" dirty="0">
                <a:solidFill>
                  <a:schemeClr val="bg1"/>
                </a:solidFill>
                <a:latin typeface="UTM Avo" panose="02040603050506020204" pitchFamily="18" charset="0"/>
                <a:cs typeface="Times New Roman" panose="02020603050405020304" pitchFamily="18" charset="0"/>
                <a:sym typeface="Wingdings" panose="05000000000000000000" pitchFamily="2" charset="2"/>
              </a:rPr>
              <a:t> </a:t>
            </a:r>
            <a:r>
              <a:rPr lang="en-US" sz="2000" dirty="0">
                <a:solidFill>
                  <a:schemeClr val="bg1"/>
                </a:solidFill>
                <a:latin typeface="UTM Avo" panose="02040603050506020204" pitchFamily="18" charset="0"/>
                <a:cs typeface="Times New Roman" panose="02020603050405020304" pitchFamily="18" charset="0"/>
              </a:rPr>
              <a:t>a)</a:t>
            </a:r>
            <a:endParaRPr lang="vi-VN" sz="2000" dirty="0">
              <a:solidFill>
                <a:schemeClr val="bg1"/>
              </a:solidFill>
              <a:latin typeface="UTM Avo" panose="020406030505060202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A671C315-7330-4005-8EF3-EF95A70DA3C1}"/>
              </a:ext>
            </a:extLst>
          </p:cNvPr>
          <p:cNvPicPr>
            <a:picLocks noChangeAspect="1"/>
          </p:cNvPicPr>
          <p:nvPr/>
        </p:nvPicPr>
        <p:blipFill>
          <a:blip r:embed="rId2"/>
          <a:stretch>
            <a:fillRect/>
          </a:stretch>
        </p:blipFill>
        <p:spPr>
          <a:xfrm>
            <a:off x="395865" y="377154"/>
            <a:ext cx="4145655" cy="1111742"/>
          </a:xfrm>
          <a:prstGeom prst="rect">
            <a:avLst/>
          </a:prstGeom>
        </p:spPr>
      </p:pic>
      <p:sp>
        <p:nvSpPr>
          <p:cNvPr id="2" name="Rectangle 1"/>
          <p:cNvSpPr/>
          <p:nvPr/>
        </p:nvSpPr>
        <p:spPr>
          <a:xfrm>
            <a:off x="395865" y="1583953"/>
            <a:ext cx="11112512" cy="4780155"/>
          </a:xfrm>
          <a:prstGeom prst="rect">
            <a:avLst/>
          </a:prstGeom>
        </p:spPr>
        <p:txBody>
          <a:bodyPr wrap="square">
            <a:spAutoFit/>
          </a:bodyPr>
          <a:lstStyle/>
          <a:p>
            <a:pPr marL="30480" marR="30480" algn="just">
              <a:lnSpc>
                <a:spcPct val="107000"/>
              </a:lnSpc>
              <a:spcAft>
                <a:spcPts val="600"/>
              </a:spcAft>
            </a:pP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Thao tác nào sau đây tắt máy một cách an toàn?</a:t>
            </a:r>
            <a:endParaRPr lang="vi-VN" sz="24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07000"/>
              </a:lnSpc>
              <a:spcAft>
                <a:spcPts val="600"/>
              </a:spcAft>
            </a:pP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a:t>
            </a: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Sử dụng nút lệnh Restart của Windows </a:t>
            </a:r>
            <a:endParaRPr lang="vi-VN" sz="24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07000"/>
              </a:lnSpc>
              <a:spcAft>
                <a:spcPts val="600"/>
              </a:spcAft>
            </a:pPr>
            <a:r>
              <a:rPr lang="vi-VN" sz="2800" b="1" dirty="0">
                <a:latin typeface="Times New Roman" panose="02020603050405020304" pitchFamily="18" charset="0"/>
                <a:ea typeface="Times New Roman" panose="02020603050405020304" pitchFamily="18" charset="0"/>
                <a:cs typeface="Times New Roman" panose="02020603050405020304" pitchFamily="18" charset="0"/>
              </a:rPr>
              <a:t>B. </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Sử dụng nút lệnh Shutdown của Windows</a:t>
            </a:r>
            <a:endParaRPr lang="vi-VN" sz="24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07000"/>
              </a:lnSpc>
              <a:spcAft>
                <a:spcPts val="600"/>
              </a:spcAft>
            </a:pP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 </a:t>
            </a: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Nhấn giữ công tắc nguồn vài giây </a:t>
            </a:r>
            <a:endParaRPr lang="vi-VN" sz="24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07000"/>
              </a:lnSpc>
              <a:spcAft>
                <a:spcPts val="600"/>
              </a:spcAft>
            </a:pP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 </a:t>
            </a: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Rút dây nguồn khỏi ổ cắm </a:t>
            </a:r>
            <a:endParaRPr lang="vi-VN"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600"/>
              </a:spcAft>
            </a:pPr>
            <a:r>
              <a:rPr lang="vi-VN"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Hiển thị đáp án</a:t>
            </a:r>
            <a:endParaRPr lang="vi-VN" sz="24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07000"/>
              </a:lnSpc>
              <a:spcAft>
                <a:spcPts val="600"/>
              </a:spcAft>
            </a:pP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Đáp án đúng là: B</a:t>
            </a:r>
            <a:endParaRPr lang="vi-VN" sz="24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07000"/>
              </a:lnSpc>
              <a:spcAft>
                <a:spcPts val="600"/>
              </a:spcAft>
            </a:pP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Sử dụng nút lệnh Shutdown của Windows (Start/Shutdown) để tắt máy một cách an toàn.</a:t>
            </a:r>
            <a:endParaRPr lang="vi-VN"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66308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xEl>
                                              <p:pRg st="5" end="5"/>
                                            </p:txEl>
                                          </p:spTgt>
                                        </p:tgtEl>
                                        <p:attrNameLst>
                                          <p:attrName>style.visibility</p:attrName>
                                        </p:attrNameLst>
                                      </p:cBhvr>
                                      <p:to>
                                        <p:strVal val="visible"/>
                                      </p:to>
                                    </p:set>
                                    <p:animEffect transition="in" filter="barn(inVertical)">
                                      <p:cBhvr>
                                        <p:cTn id="14" dur="500"/>
                                        <p:tgtEl>
                                          <p:spTgt spid="2">
                                            <p:txEl>
                                              <p:pRg st="5" end="5"/>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barn(inVertical)">
                                      <p:cBhvr>
                                        <p:cTn id="17" dur="500"/>
                                        <p:tgtEl>
                                          <p:spTgt spid="2">
                                            <p:txEl>
                                              <p:pRg st="6" end="6"/>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2">
                                            <p:txEl>
                                              <p:pRg st="7" end="7"/>
                                            </p:txEl>
                                          </p:spTgt>
                                        </p:tgtEl>
                                        <p:attrNameLst>
                                          <p:attrName>style.visibility</p:attrName>
                                        </p:attrNameLst>
                                      </p:cBhvr>
                                      <p:to>
                                        <p:strVal val="visible"/>
                                      </p:to>
                                    </p:set>
                                    <p:animEffect transition="in" filter="barn(inVertical)">
                                      <p:cBhvr>
                                        <p:cTn id="20"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6613D19-B1F6-4050-963B-0F1A932D67CB}"/>
              </a:ext>
            </a:extLst>
          </p:cNvPr>
          <p:cNvSpPr/>
          <p:nvPr/>
        </p:nvSpPr>
        <p:spPr>
          <a:xfrm>
            <a:off x="7598357" y="5899001"/>
            <a:ext cx="2701632" cy="460895"/>
          </a:xfrm>
          <a:prstGeom prst="rect">
            <a:avLst/>
          </a:prstGeom>
        </p:spPr>
        <p:txBody>
          <a:bodyPr wrap="square">
            <a:spAutoFit/>
          </a:bodyPr>
          <a:lstStyle/>
          <a:p>
            <a:pPr algn="just" defTabSz="342900">
              <a:lnSpc>
                <a:spcPct val="135000"/>
              </a:lnSpc>
            </a:pPr>
            <a:r>
              <a:rPr lang="en-US" sz="2000" dirty="0">
                <a:solidFill>
                  <a:schemeClr val="bg1"/>
                </a:solidFill>
                <a:latin typeface="UTM Avo" panose="02040603050506020204" pitchFamily="18" charset="0"/>
                <a:cs typeface="Times New Roman" panose="02020603050405020304" pitchFamily="18" charset="0"/>
              </a:rPr>
              <a:t>d) </a:t>
            </a:r>
            <a:r>
              <a:rPr lang="en-US" sz="2000" dirty="0">
                <a:solidFill>
                  <a:schemeClr val="bg1"/>
                </a:solidFill>
                <a:latin typeface="UTM Avo" panose="02040603050506020204" pitchFamily="18" charset="0"/>
                <a:cs typeface="Times New Roman" panose="02020603050405020304" pitchFamily="18" charset="0"/>
                <a:sym typeface="Wingdings" panose="05000000000000000000" pitchFamily="2" charset="2"/>
              </a:rPr>
              <a:t></a:t>
            </a:r>
            <a:r>
              <a:rPr lang="en-US" sz="2000" dirty="0">
                <a:solidFill>
                  <a:schemeClr val="bg1"/>
                </a:solidFill>
                <a:latin typeface="UTM Avo" panose="02040603050506020204" pitchFamily="18" charset="0"/>
                <a:cs typeface="Times New Roman" panose="02020603050405020304" pitchFamily="18" charset="0"/>
              </a:rPr>
              <a:t> </a:t>
            </a:r>
            <a:r>
              <a:rPr lang="en-US" sz="2000" dirty="0" smtClean="0">
                <a:solidFill>
                  <a:schemeClr val="bg1"/>
                </a:solidFill>
                <a:latin typeface="UTM Avo" panose="02040603050506020204" pitchFamily="18" charset="0"/>
                <a:cs typeface="Times New Roman" panose="02020603050405020304" pitchFamily="18" charset="0"/>
              </a:rPr>
              <a:t>) </a:t>
            </a:r>
            <a:r>
              <a:rPr lang="en-US" sz="2000" dirty="0">
                <a:solidFill>
                  <a:schemeClr val="bg1"/>
                </a:solidFill>
                <a:latin typeface="UTM Avo" panose="02040603050506020204" pitchFamily="18" charset="0"/>
                <a:cs typeface="Times New Roman" panose="02020603050405020304" pitchFamily="18" charset="0"/>
                <a:sym typeface="Wingdings" panose="05000000000000000000" pitchFamily="2" charset="2"/>
              </a:rPr>
              <a:t> </a:t>
            </a:r>
            <a:r>
              <a:rPr lang="en-US" sz="2000" dirty="0">
                <a:solidFill>
                  <a:schemeClr val="bg1"/>
                </a:solidFill>
                <a:latin typeface="UTM Avo" panose="02040603050506020204" pitchFamily="18" charset="0"/>
                <a:cs typeface="Times New Roman" panose="02020603050405020304" pitchFamily="18" charset="0"/>
              </a:rPr>
              <a:t>c) </a:t>
            </a:r>
            <a:r>
              <a:rPr lang="en-US" sz="2000" dirty="0">
                <a:solidFill>
                  <a:schemeClr val="bg1"/>
                </a:solidFill>
                <a:latin typeface="UTM Avo" panose="02040603050506020204" pitchFamily="18" charset="0"/>
                <a:cs typeface="Times New Roman" panose="02020603050405020304" pitchFamily="18" charset="0"/>
                <a:sym typeface="Wingdings" panose="05000000000000000000" pitchFamily="2" charset="2"/>
              </a:rPr>
              <a:t> </a:t>
            </a:r>
            <a:r>
              <a:rPr lang="en-US" sz="2000" dirty="0">
                <a:solidFill>
                  <a:schemeClr val="bg1"/>
                </a:solidFill>
                <a:latin typeface="UTM Avo" panose="02040603050506020204" pitchFamily="18" charset="0"/>
                <a:cs typeface="Times New Roman" panose="02020603050405020304" pitchFamily="18" charset="0"/>
              </a:rPr>
              <a:t>a)</a:t>
            </a:r>
            <a:endParaRPr lang="vi-VN" sz="2000" dirty="0">
              <a:solidFill>
                <a:schemeClr val="bg1"/>
              </a:solidFill>
              <a:latin typeface="UTM Avo" panose="020406030505060202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A671C315-7330-4005-8EF3-EF95A70DA3C1}"/>
              </a:ext>
            </a:extLst>
          </p:cNvPr>
          <p:cNvPicPr>
            <a:picLocks noChangeAspect="1"/>
          </p:cNvPicPr>
          <p:nvPr/>
        </p:nvPicPr>
        <p:blipFill>
          <a:blip r:embed="rId2"/>
          <a:stretch>
            <a:fillRect/>
          </a:stretch>
        </p:blipFill>
        <p:spPr>
          <a:xfrm>
            <a:off x="395865" y="377154"/>
            <a:ext cx="4145655" cy="1111742"/>
          </a:xfrm>
          <a:prstGeom prst="rect">
            <a:avLst/>
          </a:prstGeom>
        </p:spPr>
      </p:pic>
      <p:sp>
        <p:nvSpPr>
          <p:cNvPr id="2" name="Rectangle 1"/>
          <p:cNvSpPr/>
          <p:nvPr/>
        </p:nvSpPr>
        <p:spPr>
          <a:xfrm>
            <a:off x="395865" y="1488896"/>
            <a:ext cx="10315678" cy="4911986"/>
          </a:xfrm>
          <a:prstGeom prst="rect">
            <a:avLst/>
          </a:prstGeom>
        </p:spPr>
        <p:txBody>
          <a:bodyPr wrap="square">
            <a:spAutoFit/>
          </a:bodyPr>
          <a:lstStyle/>
          <a:p>
            <a:pPr marL="30480" marR="30480" algn="just">
              <a:lnSpc>
                <a:spcPct val="107000"/>
              </a:lnSpc>
              <a:spcAft>
                <a:spcPts val="600"/>
              </a:spcAft>
            </a:pP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Việc nào không nên làm khi sử dụng máy tính?</a:t>
            </a:r>
            <a:endParaRPr lang="vi-VN" sz="24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07000"/>
              </a:lnSpc>
              <a:spcAft>
                <a:spcPts val="600"/>
              </a:spcAft>
            </a:pP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a:t>
            </a: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Đọc kĩ hướng dẫn trước khi sử dụng thiết bị </a:t>
            </a:r>
            <a:endParaRPr lang="vi-VN" sz="24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07000"/>
              </a:lnSpc>
              <a:spcAft>
                <a:spcPts val="600"/>
              </a:spcAft>
            </a:pP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a:t>
            </a: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Giữ tay khô, sạch khi sử dụng máy tính</a:t>
            </a:r>
            <a:endParaRPr lang="vi-VN" sz="24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07000"/>
              </a:lnSpc>
              <a:spcAft>
                <a:spcPts val="600"/>
              </a:spcAft>
            </a:pP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 </a:t>
            </a: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Gõ phím dứt khoát nhưng nhẹ nhàng </a:t>
            </a:r>
            <a:endParaRPr lang="vi-VN" sz="24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07000"/>
              </a:lnSpc>
              <a:spcAft>
                <a:spcPts val="600"/>
              </a:spcAft>
            </a:pP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 </a:t>
            </a: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Chạm vào phần kim loại của máy tính </a:t>
            </a:r>
            <a:endParaRPr lang="vi-VN" sz="24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600"/>
              </a:spcAft>
            </a:pPr>
            <a:r>
              <a:rPr lang="vi-VN" sz="28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Hiển thị đáp án</a:t>
            </a:r>
            <a:endParaRPr lang="vi-VN" sz="24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07000"/>
              </a:lnSpc>
              <a:spcAft>
                <a:spcPts val="600"/>
              </a:spcAft>
            </a:pPr>
            <a:r>
              <a:rPr lang="vi-VN" sz="28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Đáp án đúng là: D</a:t>
            </a:r>
            <a:endParaRPr lang="vi-VN" sz="24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07000"/>
              </a:lnSpc>
              <a:spcAft>
                <a:spcPts val="600"/>
              </a:spcAft>
            </a:pPr>
            <a:r>
              <a:rPr lang="vi-VN" sz="28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Khi chạm vào các phần kim loại của máy tính có thể gây hư hỏng các thiết bị hoặc gây nguy hiểm cho bản thân.</a:t>
            </a:r>
            <a:endParaRPr lang="vi-VN"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879101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xEl>
                                              <p:pRg st="5" end="5"/>
                                            </p:txEl>
                                          </p:spTgt>
                                        </p:tgtEl>
                                        <p:attrNameLst>
                                          <p:attrName>style.visibility</p:attrName>
                                        </p:attrNameLst>
                                      </p:cBhvr>
                                      <p:to>
                                        <p:strVal val="visible"/>
                                      </p:to>
                                    </p:set>
                                    <p:animEffect transition="in" filter="barn(inVertical)">
                                      <p:cBhvr>
                                        <p:cTn id="14" dur="500"/>
                                        <p:tgtEl>
                                          <p:spTgt spid="2">
                                            <p:txEl>
                                              <p:pRg st="5" end="5"/>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barn(inVertical)">
                                      <p:cBhvr>
                                        <p:cTn id="17" dur="500"/>
                                        <p:tgtEl>
                                          <p:spTgt spid="2">
                                            <p:txEl>
                                              <p:pRg st="6" end="6"/>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2">
                                            <p:txEl>
                                              <p:pRg st="7" end="7"/>
                                            </p:txEl>
                                          </p:spTgt>
                                        </p:tgtEl>
                                        <p:attrNameLst>
                                          <p:attrName>style.visibility</p:attrName>
                                        </p:attrNameLst>
                                      </p:cBhvr>
                                      <p:to>
                                        <p:strVal val="visible"/>
                                      </p:to>
                                    </p:set>
                                    <p:animEffect transition="in" filter="barn(inVertical)">
                                      <p:cBhvr>
                                        <p:cTn id="20"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D489BC4-BA63-4FE9-A096-AA66745FADD0}"/>
              </a:ext>
            </a:extLst>
          </p:cNvPr>
          <p:cNvPicPr>
            <a:picLocks noChangeAspect="1"/>
          </p:cNvPicPr>
          <p:nvPr/>
        </p:nvPicPr>
        <p:blipFill>
          <a:blip r:embed="rId2"/>
          <a:stretch>
            <a:fillRect/>
          </a:stretch>
        </p:blipFill>
        <p:spPr>
          <a:xfrm>
            <a:off x="479035" y="437353"/>
            <a:ext cx="888648" cy="903074"/>
          </a:xfrm>
          <a:prstGeom prst="rect">
            <a:avLst/>
          </a:prstGeom>
        </p:spPr>
      </p:pic>
      <p:pic>
        <p:nvPicPr>
          <p:cNvPr id="4" name="Picture 3">
            <a:extLst>
              <a:ext uri="{FF2B5EF4-FFF2-40B4-BE49-F238E27FC236}">
                <a16:creationId xmlns:a16="http://schemas.microsoft.com/office/drawing/2014/main" id="{E5FDE546-1337-43B5-8564-6AE143F7E05D}"/>
              </a:ext>
            </a:extLst>
          </p:cNvPr>
          <p:cNvPicPr>
            <a:picLocks noChangeAspect="1"/>
          </p:cNvPicPr>
          <p:nvPr/>
        </p:nvPicPr>
        <p:blipFill>
          <a:blip r:embed="rId3"/>
          <a:stretch>
            <a:fillRect/>
          </a:stretch>
        </p:blipFill>
        <p:spPr>
          <a:xfrm>
            <a:off x="2567498" y="1543629"/>
            <a:ext cx="7057003" cy="3609234"/>
          </a:xfrm>
          <a:prstGeom prst="rect">
            <a:avLst/>
          </a:prstGeom>
        </p:spPr>
      </p:pic>
      <p:sp>
        <p:nvSpPr>
          <p:cNvPr id="5" name="Rectangle 4">
            <a:extLst>
              <a:ext uri="{FF2B5EF4-FFF2-40B4-BE49-F238E27FC236}">
                <a16:creationId xmlns:a16="http://schemas.microsoft.com/office/drawing/2014/main" id="{D64F8054-A8C0-4BD7-9694-F1ABCB7ECF37}"/>
              </a:ext>
            </a:extLst>
          </p:cNvPr>
          <p:cNvSpPr/>
          <p:nvPr/>
        </p:nvSpPr>
        <p:spPr>
          <a:xfrm>
            <a:off x="1367682" y="492980"/>
            <a:ext cx="9719417" cy="869533"/>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Ở lớp 6, các em đã biết, máy tính cần phải có bốn thành phần để hỗ trợ con người xử lí thông tin. Đó là thiết bị vào, thiết bị ra, bộ xử lí và bộ nhớ</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89973433-0DB0-4615-A1A1-8869E5406CF2}"/>
              </a:ext>
            </a:extLst>
          </p:cNvPr>
          <p:cNvSpPr/>
          <p:nvPr/>
        </p:nvSpPr>
        <p:spPr>
          <a:xfrm>
            <a:off x="1236290" y="5333979"/>
            <a:ext cx="9719417" cy="869533"/>
          </a:xfrm>
          <a:prstGeom prst="rect">
            <a:avLst/>
          </a:prstGeom>
        </p:spPr>
        <p:txBody>
          <a:bodyPr wrap="square">
            <a:spAutoFit/>
          </a:bodyPr>
          <a:lstStyle/>
          <a:p>
            <a:pPr algn="ctr" defTabSz="342900">
              <a:lnSpc>
                <a:spcPct val="135000"/>
              </a:lnSpc>
            </a:pPr>
            <a:r>
              <a:rPr lang="en-US" sz="2000" i="1">
                <a:solidFill>
                  <a:srgbClr val="FF0000"/>
                </a:solidFill>
                <a:latin typeface="UTM Avo" panose="02040603050506020204" pitchFamily="18" charset="0"/>
                <a:cs typeface="Times New Roman" panose="02020603050405020304" pitchFamily="18" charset="0"/>
              </a:rPr>
              <a:t>Theo em, t</a:t>
            </a:r>
            <a:r>
              <a:rPr lang="vi-VN" sz="2000" i="1">
                <a:solidFill>
                  <a:srgbClr val="FF0000"/>
                </a:solidFill>
                <a:latin typeface="UTM Avo" panose="02040603050506020204" pitchFamily="18" charset="0"/>
                <a:cs typeface="Times New Roman" panose="02020603050405020304" pitchFamily="18" charset="0"/>
              </a:rPr>
              <a:t>hành phần </a:t>
            </a:r>
            <a:r>
              <a:rPr lang="en-US" sz="2000" i="1">
                <a:solidFill>
                  <a:srgbClr val="FF0000"/>
                </a:solidFill>
                <a:latin typeface="UTM Avo" panose="02040603050506020204" pitchFamily="18" charset="0"/>
                <a:cs typeface="Times New Roman" panose="02020603050405020304" pitchFamily="18" charset="0"/>
              </a:rPr>
              <a:t>nào </a:t>
            </a:r>
            <a:r>
              <a:rPr lang="vi-VN" sz="2000" i="1">
                <a:solidFill>
                  <a:srgbClr val="FF0000"/>
                </a:solidFill>
                <a:latin typeface="UTM Avo" panose="02040603050506020204" pitchFamily="18" charset="0"/>
                <a:cs typeface="Times New Roman" panose="02020603050405020304" pitchFamily="18" charset="0"/>
              </a:rPr>
              <a:t>đóng vai trò quan trọng, giúp máy tính trao đổi dữ liệu với thế giới bên ngoài</a:t>
            </a:r>
            <a:r>
              <a:rPr lang="en-US" sz="2000" i="1">
                <a:solidFill>
                  <a:srgbClr val="FF0000"/>
                </a:solidFill>
                <a:latin typeface="UTM Avo" panose="02040603050506020204" pitchFamily="18" charset="0"/>
                <a:cs typeface="Times New Roman" panose="02020603050405020304" pitchFamily="18" charset="0"/>
              </a:rPr>
              <a:t>?</a:t>
            </a:r>
            <a:endParaRPr lang="vi-VN" sz="2000" i="1">
              <a:solidFill>
                <a:srgbClr val="FF0000"/>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8423007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1000"/>
                                        <p:tgtEl>
                                          <p:spTgt spid="2"/>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6613D19-B1F6-4050-963B-0F1A932D67CB}"/>
              </a:ext>
            </a:extLst>
          </p:cNvPr>
          <p:cNvSpPr/>
          <p:nvPr/>
        </p:nvSpPr>
        <p:spPr>
          <a:xfrm>
            <a:off x="7598357" y="5899001"/>
            <a:ext cx="2701632" cy="460895"/>
          </a:xfrm>
          <a:prstGeom prst="rect">
            <a:avLst/>
          </a:prstGeom>
        </p:spPr>
        <p:txBody>
          <a:bodyPr wrap="square">
            <a:spAutoFit/>
          </a:bodyPr>
          <a:lstStyle/>
          <a:p>
            <a:pPr algn="just" defTabSz="342900">
              <a:lnSpc>
                <a:spcPct val="135000"/>
              </a:lnSpc>
            </a:pPr>
            <a:r>
              <a:rPr lang="en-US" sz="2000" dirty="0">
                <a:solidFill>
                  <a:schemeClr val="bg1"/>
                </a:solidFill>
                <a:latin typeface="UTM Avo" panose="02040603050506020204" pitchFamily="18" charset="0"/>
                <a:cs typeface="Times New Roman" panose="02020603050405020304" pitchFamily="18" charset="0"/>
              </a:rPr>
              <a:t>d) </a:t>
            </a:r>
            <a:r>
              <a:rPr lang="en-US" sz="2000" dirty="0">
                <a:solidFill>
                  <a:schemeClr val="bg1"/>
                </a:solidFill>
                <a:latin typeface="UTM Avo" panose="02040603050506020204" pitchFamily="18" charset="0"/>
                <a:cs typeface="Times New Roman" panose="02020603050405020304" pitchFamily="18" charset="0"/>
                <a:sym typeface="Wingdings" panose="05000000000000000000" pitchFamily="2" charset="2"/>
              </a:rPr>
              <a:t></a:t>
            </a:r>
            <a:r>
              <a:rPr lang="en-US" sz="2000" dirty="0">
                <a:solidFill>
                  <a:schemeClr val="bg1"/>
                </a:solidFill>
                <a:latin typeface="UTM Avo" panose="02040603050506020204" pitchFamily="18" charset="0"/>
                <a:cs typeface="Times New Roman" panose="02020603050405020304" pitchFamily="18" charset="0"/>
              </a:rPr>
              <a:t> </a:t>
            </a:r>
            <a:r>
              <a:rPr lang="en-US" sz="2000" dirty="0" smtClean="0">
                <a:solidFill>
                  <a:schemeClr val="bg1"/>
                </a:solidFill>
                <a:latin typeface="UTM Avo" panose="02040603050506020204" pitchFamily="18" charset="0"/>
                <a:cs typeface="Times New Roman" panose="02020603050405020304" pitchFamily="18" charset="0"/>
              </a:rPr>
              <a:t>) </a:t>
            </a:r>
            <a:r>
              <a:rPr lang="en-US" sz="2000" dirty="0">
                <a:solidFill>
                  <a:schemeClr val="bg1"/>
                </a:solidFill>
                <a:latin typeface="UTM Avo" panose="02040603050506020204" pitchFamily="18" charset="0"/>
                <a:cs typeface="Times New Roman" panose="02020603050405020304" pitchFamily="18" charset="0"/>
                <a:sym typeface="Wingdings" panose="05000000000000000000" pitchFamily="2" charset="2"/>
              </a:rPr>
              <a:t> </a:t>
            </a:r>
            <a:r>
              <a:rPr lang="en-US" sz="2000" dirty="0">
                <a:solidFill>
                  <a:schemeClr val="bg1"/>
                </a:solidFill>
                <a:latin typeface="UTM Avo" panose="02040603050506020204" pitchFamily="18" charset="0"/>
                <a:cs typeface="Times New Roman" panose="02020603050405020304" pitchFamily="18" charset="0"/>
              </a:rPr>
              <a:t>c) </a:t>
            </a:r>
            <a:r>
              <a:rPr lang="en-US" sz="2000" dirty="0">
                <a:solidFill>
                  <a:schemeClr val="bg1"/>
                </a:solidFill>
                <a:latin typeface="UTM Avo" panose="02040603050506020204" pitchFamily="18" charset="0"/>
                <a:cs typeface="Times New Roman" panose="02020603050405020304" pitchFamily="18" charset="0"/>
                <a:sym typeface="Wingdings" panose="05000000000000000000" pitchFamily="2" charset="2"/>
              </a:rPr>
              <a:t> </a:t>
            </a:r>
            <a:r>
              <a:rPr lang="en-US" sz="2000" dirty="0">
                <a:solidFill>
                  <a:schemeClr val="bg1"/>
                </a:solidFill>
                <a:latin typeface="UTM Avo" panose="02040603050506020204" pitchFamily="18" charset="0"/>
                <a:cs typeface="Times New Roman" panose="02020603050405020304" pitchFamily="18" charset="0"/>
              </a:rPr>
              <a:t>a)</a:t>
            </a:r>
            <a:endParaRPr lang="vi-VN" sz="2000" dirty="0">
              <a:solidFill>
                <a:schemeClr val="bg1"/>
              </a:solidFill>
              <a:latin typeface="UTM Avo" panose="020406030505060202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A671C315-7330-4005-8EF3-EF95A70DA3C1}"/>
              </a:ext>
            </a:extLst>
          </p:cNvPr>
          <p:cNvPicPr>
            <a:picLocks noChangeAspect="1"/>
          </p:cNvPicPr>
          <p:nvPr/>
        </p:nvPicPr>
        <p:blipFill>
          <a:blip r:embed="rId2"/>
          <a:stretch>
            <a:fillRect/>
          </a:stretch>
        </p:blipFill>
        <p:spPr>
          <a:xfrm>
            <a:off x="395865" y="377154"/>
            <a:ext cx="4145655" cy="1111742"/>
          </a:xfrm>
          <a:prstGeom prst="rect">
            <a:avLst/>
          </a:prstGeom>
        </p:spPr>
      </p:pic>
      <p:sp>
        <p:nvSpPr>
          <p:cNvPr id="2" name="Rectangle 1"/>
          <p:cNvSpPr/>
          <p:nvPr/>
        </p:nvSpPr>
        <p:spPr>
          <a:xfrm>
            <a:off x="395865" y="1488896"/>
            <a:ext cx="11452146" cy="4582665"/>
          </a:xfrm>
          <a:prstGeom prst="rect">
            <a:avLst/>
          </a:prstGeom>
        </p:spPr>
        <p:txBody>
          <a:bodyPr wrap="square">
            <a:spAutoFit/>
          </a:bodyPr>
          <a:lstStyle/>
          <a:p>
            <a:pPr marL="30480" marR="30480" algn="just">
              <a:lnSpc>
                <a:spcPct val="107000"/>
              </a:lnSpc>
              <a:spcAft>
                <a:spcPts val="600"/>
              </a:spcAft>
            </a:pPr>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Khi lắp các đầu nối của thiết bị vào các cổng kết nối của máy tính không đúng thì có thể dẫn đến:</a:t>
            </a:r>
            <a:endParaRPr lang="vi-VN" sz="20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07000"/>
              </a:lnSpc>
              <a:spcAft>
                <a:spcPts val="600"/>
              </a:spcAft>
            </a:pPr>
            <a:r>
              <a:rPr lang="vi-VN"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a:t>
            </a:r>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Thiết bị không hoạt động</a:t>
            </a:r>
            <a:endParaRPr lang="vi-VN" sz="20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07000"/>
              </a:lnSpc>
              <a:spcAft>
                <a:spcPts val="600"/>
              </a:spcAft>
            </a:pPr>
            <a:r>
              <a:rPr lang="vi-VN"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a:t>
            </a:r>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Làm hỏng thiết bị</a:t>
            </a:r>
            <a:endParaRPr lang="vi-VN" sz="20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07000"/>
              </a:lnSpc>
              <a:spcAft>
                <a:spcPts val="600"/>
              </a:spcAft>
            </a:pPr>
            <a:r>
              <a:rPr lang="vi-VN"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 </a:t>
            </a:r>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Làm hỏng đầu nối của thiết bị </a:t>
            </a:r>
            <a:endParaRPr lang="vi-VN" sz="20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07000"/>
              </a:lnSpc>
              <a:spcAft>
                <a:spcPts val="600"/>
              </a:spcAft>
            </a:pPr>
            <a:r>
              <a:rPr lang="vi-VN"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 </a:t>
            </a:r>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 A, B và C </a:t>
            </a:r>
            <a:endParaRPr lang="vi-VN" sz="2000"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600"/>
              </a:spcAft>
            </a:pPr>
            <a:r>
              <a:rPr lang="vi-VN" sz="24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Hiển thị đáp án</a:t>
            </a:r>
            <a:endParaRPr lang="vi-VN" sz="20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07000"/>
              </a:lnSpc>
              <a:spcAft>
                <a:spcPts val="600"/>
              </a:spcAft>
            </a:pPr>
            <a:r>
              <a:rPr lang="vi-VN" sz="24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Đáp án đúng là: D</a:t>
            </a:r>
            <a:endParaRPr lang="vi-VN" sz="2000" dirty="0">
              <a:latin typeface="Times New Roman" panose="02020603050405020304" pitchFamily="18" charset="0"/>
              <a:ea typeface="Calibri" panose="020F0502020204030204" pitchFamily="34" charset="0"/>
              <a:cs typeface="Times New Roman" panose="02020603050405020304" pitchFamily="18" charset="0"/>
            </a:endParaRPr>
          </a:p>
          <a:p>
            <a:pPr marL="30480" marR="30480" algn="just">
              <a:lnSpc>
                <a:spcPct val="107000"/>
              </a:lnSpc>
              <a:spcAft>
                <a:spcPts val="600"/>
              </a:spcAft>
            </a:pPr>
            <a:r>
              <a:rPr lang="vi-VN" sz="24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Nếu cắm các đầu nối của thiết bị vào các cổng kết nối của máy tính không đúng thì có thể dẫn đến thiết bị không hoạt động, hỏng thiết bị, hỏng đầu nối của thiết bị, chập điện, ….	</a:t>
            </a:r>
            <a:endParaRPr lang="vi-VN"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367739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xEl>
                                              <p:pRg st="5" end="5"/>
                                            </p:txEl>
                                          </p:spTgt>
                                        </p:tgtEl>
                                        <p:attrNameLst>
                                          <p:attrName>style.visibility</p:attrName>
                                        </p:attrNameLst>
                                      </p:cBhvr>
                                      <p:to>
                                        <p:strVal val="visible"/>
                                      </p:to>
                                    </p:set>
                                    <p:animEffect transition="in" filter="barn(inVertical)">
                                      <p:cBhvr>
                                        <p:cTn id="14" dur="500"/>
                                        <p:tgtEl>
                                          <p:spTgt spid="2">
                                            <p:txEl>
                                              <p:pRg st="5" end="5"/>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barn(inVertical)">
                                      <p:cBhvr>
                                        <p:cTn id="17" dur="500"/>
                                        <p:tgtEl>
                                          <p:spTgt spid="2">
                                            <p:txEl>
                                              <p:pRg st="6" end="6"/>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2">
                                            <p:txEl>
                                              <p:pRg st="7" end="7"/>
                                            </p:txEl>
                                          </p:spTgt>
                                        </p:tgtEl>
                                        <p:attrNameLst>
                                          <p:attrName>style.visibility</p:attrName>
                                        </p:attrNameLst>
                                      </p:cBhvr>
                                      <p:to>
                                        <p:strVal val="visible"/>
                                      </p:to>
                                    </p:set>
                                    <p:animEffect transition="in" filter="barn(inVertical)">
                                      <p:cBhvr>
                                        <p:cTn id="20"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0326857-E18F-468A-8D00-696E3439C6E8}"/>
              </a:ext>
            </a:extLst>
          </p:cNvPr>
          <p:cNvSpPr/>
          <p:nvPr/>
        </p:nvSpPr>
        <p:spPr>
          <a:xfrm>
            <a:off x="287383" y="1565368"/>
            <a:ext cx="11521440" cy="2751522"/>
          </a:xfrm>
          <a:prstGeom prst="rect">
            <a:avLst/>
          </a:prstGeom>
        </p:spPr>
        <p:txBody>
          <a:bodyPr wrap="square">
            <a:spAutoFit/>
          </a:bodyPr>
          <a:lstStyle/>
          <a:p>
            <a:pPr algn="just" defTabSz="342900">
              <a:lnSpc>
                <a:spcPct val="135000"/>
              </a:lnSpc>
            </a:pPr>
            <a:r>
              <a:rPr lang="vi-VN" sz="3200" b="1" dirty="0">
                <a:latin typeface="UTM Avo" panose="02040603050506020204" pitchFamily="18" charset="0"/>
                <a:cs typeface="Times New Roman" panose="02020603050405020304" pitchFamily="18" charset="0"/>
              </a:rPr>
              <a:t>1. </a:t>
            </a:r>
            <a:r>
              <a:rPr lang="vi-VN" sz="3200" dirty="0">
                <a:latin typeface="UTM Avo" panose="02040603050506020204" pitchFamily="18" charset="0"/>
                <a:cs typeface="Times New Roman" panose="02020603050405020304" pitchFamily="18" charset="0"/>
              </a:rPr>
              <a:t>Trên màn hình theo dõi, em thấy một người đứng trước camera an ninh. Người đó có biết em đang theo dõi không? Tại sao? </a:t>
            </a:r>
            <a:endParaRPr lang="en-US" sz="3200" dirty="0">
              <a:latin typeface="UTM Avo" panose="02040603050506020204" pitchFamily="18" charset="0"/>
              <a:cs typeface="Times New Roman" panose="02020603050405020304" pitchFamily="18" charset="0"/>
            </a:endParaRPr>
          </a:p>
          <a:p>
            <a:pPr algn="just" defTabSz="342900">
              <a:lnSpc>
                <a:spcPct val="135000"/>
              </a:lnSpc>
            </a:pPr>
            <a:r>
              <a:rPr lang="vi-VN" sz="3200" b="1" dirty="0">
                <a:latin typeface="UTM Avo" panose="02040603050506020204" pitchFamily="18" charset="0"/>
                <a:cs typeface="Times New Roman" panose="02020603050405020304" pitchFamily="18" charset="0"/>
              </a:rPr>
              <a:t>2</a:t>
            </a:r>
            <a:r>
              <a:rPr lang="vi-VN" sz="3200" b="1" dirty="0" smtClean="0">
                <a:latin typeface="UTM Avo" panose="02040603050506020204" pitchFamily="18" charset="0"/>
                <a:cs typeface="Times New Roman" panose="02020603050405020304" pitchFamily="18" charset="0"/>
              </a:rPr>
              <a:t>.</a:t>
            </a:r>
            <a:r>
              <a:rPr lang="vi-VN" sz="3200" dirty="0" smtClean="0">
                <a:latin typeface="UTM Avo" panose="02040603050506020204" pitchFamily="18" charset="0"/>
                <a:cs typeface="Times New Roman" panose="02020603050405020304" pitchFamily="18" charset="0"/>
              </a:rPr>
              <a:t> </a:t>
            </a:r>
            <a:r>
              <a:rPr lang="vi-VN" sz="3200" dirty="0">
                <a:latin typeface="UTM Avo" panose="02040603050506020204" pitchFamily="18" charset="0"/>
                <a:cs typeface="Times New Roman" panose="02020603050405020304" pitchFamily="18" charset="0"/>
              </a:rPr>
              <a:t>Em hãy đề xuất một số quy tắc để giúp các bạn sử dụng phòng máy tính an toàn và hiệu quả.</a:t>
            </a:r>
          </a:p>
        </p:txBody>
      </p:sp>
      <p:pic>
        <p:nvPicPr>
          <p:cNvPr id="3" name="Picture 2">
            <a:extLst>
              <a:ext uri="{FF2B5EF4-FFF2-40B4-BE49-F238E27FC236}">
                <a16:creationId xmlns:a16="http://schemas.microsoft.com/office/drawing/2014/main" id="{54C94E8E-914F-422C-9E83-8C1319255392}"/>
              </a:ext>
            </a:extLst>
          </p:cNvPr>
          <p:cNvPicPr>
            <a:picLocks noChangeAspect="1"/>
          </p:cNvPicPr>
          <p:nvPr/>
        </p:nvPicPr>
        <p:blipFill>
          <a:blip r:embed="rId2"/>
          <a:stretch>
            <a:fillRect/>
          </a:stretch>
        </p:blipFill>
        <p:spPr>
          <a:xfrm>
            <a:off x="395865" y="390803"/>
            <a:ext cx="4145655" cy="1131297"/>
          </a:xfrm>
          <a:prstGeom prst="rect">
            <a:avLst/>
          </a:prstGeom>
        </p:spPr>
      </p:pic>
    </p:spTree>
    <p:extLst>
      <p:ext uri="{BB962C8B-B14F-4D97-AF65-F5344CB8AC3E}">
        <p14:creationId xmlns:p14="http://schemas.microsoft.com/office/powerpoint/2010/main" val="8148855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Graphical user interface, application&#10;&#10;Description automatically generated">
            <a:extLst>
              <a:ext uri="{FF2B5EF4-FFF2-40B4-BE49-F238E27FC236}">
                <a16:creationId xmlns:a16="http://schemas.microsoft.com/office/drawing/2014/main" id="{1652DDDD-4BE5-4248-9D09-2AB7DD2A0F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51692" y="4526277"/>
            <a:ext cx="2059470" cy="2053292"/>
          </a:xfrm>
          <a:prstGeom prst="rect">
            <a:avLst/>
          </a:prstGeom>
        </p:spPr>
      </p:pic>
      <p:grpSp>
        <p:nvGrpSpPr>
          <p:cNvPr id="2" name="Group 1">
            <a:extLst>
              <a:ext uri="{FF2B5EF4-FFF2-40B4-BE49-F238E27FC236}">
                <a16:creationId xmlns:a16="http://schemas.microsoft.com/office/drawing/2014/main" id="{18E8D005-6EE3-4135-B961-33D35E2CAB3E}"/>
              </a:ext>
            </a:extLst>
          </p:cNvPr>
          <p:cNvGrpSpPr/>
          <p:nvPr/>
        </p:nvGrpSpPr>
        <p:grpSpPr>
          <a:xfrm>
            <a:off x="1366674" y="981390"/>
            <a:ext cx="10582315" cy="3107816"/>
            <a:chOff x="1376005" y="981390"/>
            <a:chExt cx="10582315" cy="3107816"/>
          </a:xfrm>
        </p:grpSpPr>
        <p:grpSp>
          <p:nvGrpSpPr>
            <p:cNvPr id="19" name="Group 18">
              <a:extLst>
                <a:ext uri="{FF2B5EF4-FFF2-40B4-BE49-F238E27FC236}">
                  <a16:creationId xmlns:a16="http://schemas.microsoft.com/office/drawing/2014/main" id="{B70600B9-3D3C-4F35-B55B-D4EE87ED381F}"/>
                </a:ext>
              </a:extLst>
            </p:cNvPr>
            <p:cNvGrpSpPr/>
            <p:nvPr/>
          </p:nvGrpSpPr>
          <p:grpSpPr>
            <a:xfrm>
              <a:off x="1767840" y="981390"/>
              <a:ext cx="10190480" cy="3107816"/>
              <a:chOff x="1778000" y="402270"/>
              <a:chExt cx="10190480" cy="3107816"/>
            </a:xfrm>
          </p:grpSpPr>
          <p:sp>
            <p:nvSpPr>
              <p:cNvPr id="10" name="Freeform: Shape 9">
                <a:extLst>
                  <a:ext uri="{FF2B5EF4-FFF2-40B4-BE49-F238E27FC236}">
                    <a16:creationId xmlns:a16="http://schemas.microsoft.com/office/drawing/2014/main" id="{988A1823-CD89-4DFF-9318-33C2F26318B4}"/>
                  </a:ext>
                </a:extLst>
              </p:cNvPr>
              <p:cNvSpPr/>
              <p:nvPr/>
            </p:nvSpPr>
            <p:spPr>
              <a:xfrm>
                <a:off x="3291840" y="402270"/>
                <a:ext cx="867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CBE7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 name="Group 7">
                <a:extLst>
                  <a:ext uri="{FF2B5EF4-FFF2-40B4-BE49-F238E27FC236}">
                    <a16:creationId xmlns:a16="http://schemas.microsoft.com/office/drawing/2014/main" id="{0E84F1B7-72F7-4D57-B2AF-C01B5AEE5DBC}"/>
                  </a:ext>
                </a:extLst>
              </p:cNvPr>
              <p:cNvGrpSpPr/>
              <p:nvPr/>
            </p:nvGrpSpPr>
            <p:grpSpPr>
              <a:xfrm>
                <a:off x="1778000" y="1519412"/>
                <a:ext cx="10190480" cy="1990674"/>
                <a:chOff x="1442720" y="3140126"/>
                <a:chExt cx="10190480" cy="1990674"/>
              </a:xfrm>
            </p:grpSpPr>
            <p:sp>
              <p:nvSpPr>
                <p:cNvPr id="6" name="Freeform: Shape 5">
                  <a:extLst>
                    <a:ext uri="{FF2B5EF4-FFF2-40B4-BE49-F238E27FC236}">
                      <a16:creationId xmlns:a16="http://schemas.microsoft.com/office/drawing/2014/main" id="{43C6DB78-B927-4A90-AB8E-23FF44CE8959}"/>
                    </a:ext>
                  </a:extLst>
                </p:cNvPr>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a:extLst>
                    <a:ext uri="{FF2B5EF4-FFF2-40B4-BE49-F238E27FC236}">
                      <a16:creationId xmlns:a16="http://schemas.microsoft.com/office/drawing/2014/main" id="{902E86B7-7CA2-4FC5-8F44-27C987D77088}"/>
                    </a:ext>
                  </a:extLst>
                </p:cNvPr>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5E2E939-6AA2-4CD2-A5D0-D37A46E6ECB1}"/>
                  </a:ext>
                </a:extLst>
              </p:cNvPr>
              <p:cNvGrpSpPr/>
              <p:nvPr/>
            </p:nvGrpSpPr>
            <p:grpSpPr>
              <a:xfrm>
                <a:off x="2285505" y="1773525"/>
                <a:ext cx="1240510" cy="1482448"/>
                <a:chOff x="700050" y="3208754"/>
                <a:chExt cx="935710" cy="1482448"/>
              </a:xfrm>
            </p:grpSpPr>
            <p:sp>
              <p:nvSpPr>
                <p:cNvPr id="11" name="Rectangle 10">
                  <a:extLst>
                    <a:ext uri="{FF2B5EF4-FFF2-40B4-BE49-F238E27FC236}">
                      <a16:creationId xmlns:a16="http://schemas.microsoft.com/office/drawing/2014/main" id="{367EC42D-815B-4892-AB46-0F1E09B1F77C}"/>
                    </a:ext>
                  </a:extLst>
                </p:cNvPr>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id="{BB97732D-B6B9-4505-AF9F-CD4014C203E5}"/>
                    </a:ext>
                  </a:extLst>
                </p:cNvPr>
                <p:cNvSpPr/>
                <p:nvPr/>
              </p:nvSpPr>
              <p:spPr>
                <a:xfrm>
                  <a:off x="700050" y="3583206"/>
                  <a:ext cx="935710" cy="1107996"/>
                </a:xfrm>
                <a:prstGeom prst="rect">
                  <a:avLst/>
                </a:prstGeom>
              </p:spPr>
              <p:txBody>
                <a:bodyPr wrap="square">
                  <a:spAutoFit/>
                </a:bodyPr>
                <a:lstStyle/>
                <a:p>
                  <a:pPr algn="ctr" defTabSz="342900"/>
                  <a:r>
                    <a:rPr lang="en-US" sz="6600" b="1">
                      <a:ln w="19050">
                        <a:solidFill>
                          <a:schemeClr val="bg1"/>
                        </a:solidFill>
                      </a:ln>
                      <a:latin typeface="UTM Kabel KT" panose="02040603050506020204" pitchFamily="18" charset="0"/>
                      <a:cs typeface="Times New Roman" panose="02020603050405020304" pitchFamily="18" charset="0"/>
                    </a:rPr>
                    <a:t>1</a:t>
                  </a:r>
                  <a:endParaRPr lang="vi-VN" sz="4000" b="1">
                    <a:ln w="19050">
                      <a:solidFill>
                        <a:schemeClr val="bg1"/>
                      </a:solidFill>
                    </a:ln>
                    <a:latin typeface="SVN-SAF" panose="02040603050506020204" pitchFamily="18" charset="0"/>
                    <a:cs typeface="Times New Roman" panose="02020603050405020304" pitchFamily="18" charset="0"/>
                  </a:endParaRPr>
                </a:p>
              </p:txBody>
            </p:sp>
          </p:grpSp>
        </p:grpSp>
        <p:pic>
          <p:nvPicPr>
            <p:cNvPr id="23" name="Picture 22">
              <a:extLst>
                <a:ext uri="{FF2B5EF4-FFF2-40B4-BE49-F238E27FC236}">
                  <a16:creationId xmlns:a16="http://schemas.microsoft.com/office/drawing/2014/main" id="{AB67E219-0EAE-40AA-B49B-83715E1FF661}"/>
                </a:ext>
              </a:extLst>
            </p:cNvPr>
            <p:cNvPicPr>
              <a:picLocks noChangeAspect="1"/>
            </p:cNvPicPr>
            <p:nvPr/>
          </p:nvPicPr>
          <p:blipFill>
            <a:blip r:embed="rId3"/>
            <a:stretch>
              <a:fillRect/>
            </a:stretch>
          </p:blipFill>
          <p:spPr>
            <a:xfrm>
              <a:off x="1376005" y="1183571"/>
              <a:ext cx="8531779" cy="871417"/>
            </a:xfrm>
            <a:prstGeom prst="rect">
              <a:avLst/>
            </a:prstGeom>
          </p:spPr>
        </p:pic>
        <p:pic>
          <p:nvPicPr>
            <p:cNvPr id="25" name="Picture 24">
              <a:extLst>
                <a:ext uri="{FF2B5EF4-FFF2-40B4-BE49-F238E27FC236}">
                  <a16:creationId xmlns:a16="http://schemas.microsoft.com/office/drawing/2014/main" id="{016104D5-EF20-4894-AB46-3A2D447964F9}"/>
                </a:ext>
              </a:extLst>
            </p:cNvPr>
            <p:cNvPicPr>
              <a:picLocks noChangeAspect="1"/>
            </p:cNvPicPr>
            <p:nvPr/>
          </p:nvPicPr>
          <p:blipFill>
            <a:blip r:embed="rId4"/>
            <a:stretch>
              <a:fillRect/>
            </a:stretch>
          </p:blipFill>
          <p:spPr>
            <a:xfrm>
              <a:off x="3923818" y="2415251"/>
              <a:ext cx="8034502" cy="1504118"/>
            </a:xfrm>
            <a:prstGeom prst="rect">
              <a:avLst/>
            </a:prstGeom>
          </p:spPr>
        </p:pic>
      </p:grpSp>
    </p:spTree>
    <p:extLst>
      <p:ext uri="{BB962C8B-B14F-4D97-AF65-F5344CB8AC3E}">
        <p14:creationId xmlns:p14="http://schemas.microsoft.com/office/powerpoint/2010/main" val="37008004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F05CACA-FC86-4A09-99C8-53DEEE45480F}"/>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dirty="0">
                <a:solidFill>
                  <a:srgbClr val="F03C69"/>
                </a:solidFill>
                <a:latin typeface="SVN-SAF" panose="02040603050506020204" pitchFamily="18" charset="0"/>
                <a:cs typeface="Times New Roman" panose="02020603050405020304" pitchFamily="18" charset="0"/>
              </a:rPr>
              <a:t>1. THIẾT BỊ VÀO - RA</a:t>
            </a:r>
            <a:endParaRPr lang="vi-VN" sz="2800" b="1" dirty="0">
              <a:solidFill>
                <a:srgbClr val="F03C69"/>
              </a:solidFill>
              <a:cs typeface="Times New Roman" panose="02020603050405020304" pitchFamily="18" charset="0"/>
            </a:endParaRPr>
          </a:p>
        </p:txBody>
      </p:sp>
      <p:grpSp>
        <p:nvGrpSpPr>
          <p:cNvPr id="11" name="Group 10">
            <a:extLst>
              <a:ext uri="{FF2B5EF4-FFF2-40B4-BE49-F238E27FC236}">
                <a16:creationId xmlns:a16="http://schemas.microsoft.com/office/drawing/2014/main" id="{0E75C4E2-4627-4ABD-ACA9-9CF878685F42}"/>
              </a:ext>
            </a:extLst>
          </p:cNvPr>
          <p:cNvGrpSpPr/>
          <p:nvPr/>
        </p:nvGrpSpPr>
        <p:grpSpPr>
          <a:xfrm>
            <a:off x="614525" y="1172483"/>
            <a:ext cx="10824275" cy="2479040"/>
            <a:chOff x="1117599" y="3528268"/>
            <a:chExt cx="10824275" cy="2479040"/>
          </a:xfrm>
        </p:grpSpPr>
        <p:grpSp>
          <p:nvGrpSpPr>
            <p:cNvPr id="10" name="Group 9">
              <a:extLst>
                <a:ext uri="{FF2B5EF4-FFF2-40B4-BE49-F238E27FC236}">
                  <a16:creationId xmlns:a16="http://schemas.microsoft.com/office/drawing/2014/main" id="{47129611-B319-4F9F-BD09-C4B96DED013B}"/>
                </a:ext>
              </a:extLst>
            </p:cNvPr>
            <p:cNvGrpSpPr/>
            <p:nvPr/>
          </p:nvGrpSpPr>
          <p:grpSpPr>
            <a:xfrm>
              <a:off x="1117599" y="3528268"/>
              <a:ext cx="10824275" cy="2479040"/>
              <a:chOff x="1493519" y="3891280"/>
              <a:chExt cx="10824275" cy="2479040"/>
            </a:xfrm>
          </p:grpSpPr>
          <p:sp>
            <p:nvSpPr>
              <p:cNvPr id="12" name="Rectangle: Rounded Corners 11">
                <a:extLst>
                  <a:ext uri="{FF2B5EF4-FFF2-40B4-BE49-F238E27FC236}">
                    <a16:creationId xmlns:a16="http://schemas.microsoft.com/office/drawing/2014/main" id="{BED920E5-FB13-4F3D-8C0F-0595AF26514E}"/>
                  </a:ext>
                </a:extLst>
              </p:cNvPr>
              <p:cNvSpPr/>
              <p:nvPr/>
            </p:nvSpPr>
            <p:spPr>
              <a:xfrm>
                <a:off x="1493520" y="3891280"/>
                <a:ext cx="4572000" cy="958098"/>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3FDCD77D-0C47-4653-9492-55C0E3681AF2}"/>
                  </a:ext>
                </a:extLst>
              </p:cNvPr>
              <p:cNvSpPr/>
              <p:nvPr/>
            </p:nvSpPr>
            <p:spPr>
              <a:xfrm>
                <a:off x="1493519" y="4460240"/>
                <a:ext cx="10824275" cy="1910080"/>
              </a:xfrm>
              <a:prstGeom prst="roundRect">
                <a:avLst>
                  <a:gd name="adj" fmla="val 12944"/>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BAD6ABD-A150-4770-8560-5FDA0E832454}"/>
                  </a:ext>
                </a:extLst>
              </p:cNvPr>
              <p:cNvSpPr/>
              <p:nvPr/>
            </p:nvSpPr>
            <p:spPr>
              <a:xfrm>
                <a:off x="1632193" y="3941639"/>
                <a:ext cx="1913647" cy="459485"/>
              </a:xfrm>
              <a:prstGeom prst="rect">
                <a:avLst/>
              </a:prstGeom>
            </p:spPr>
            <p:txBody>
              <a:bodyPr wrap="square">
                <a:spAutoFit/>
              </a:bodyPr>
              <a:lstStyle/>
              <a:p>
                <a:pPr algn="just" defTabSz="342900">
                  <a:lnSpc>
                    <a:spcPct val="135000"/>
                  </a:lnSpc>
                </a:pPr>
                <a:r>
                  <a:rPr lang="en-US" sz="2000" b="1">
                    <a:latin typeface="UTM Avo" panose="02040603050506020204" pitchFamily="18" charset="0"/>
                    <a:cs typeface="Times New Roman" panose="02020603050405020304" pitchFamily="18" charset="0"/>
                  </a:rPr>
                  <a:t>Hoạt động 1</a:t>
                </a:r>
                <a:endParaRPr lang="vi-VN" sz="2000" b="1">
                  <a:latin typeface="UTM Avo" panose="02040603050506020204" pitchFamily="18" charset="0"/>
                  <a:cs typeface="Times New Roman" panose="02020603050405020304" pitchFamily="18" charset="0"/>
                </a:endParaRPr>
              </a:p>
            </p:txBody>
          </p:sp>
          <p:sp>
            <p:nvSpPr>
              <p:cNvPr id="15" name="Rectangle: Rounded Corners 14">
                <a:extLst>
                  <a:ext uri="{FF2B5EF4-FFF2-40B4-BE49-F238E27FC236}">
                    <a16:creationId xmlns:a16="http://schemas.microsoft.com/office/drawing/2014/main" id="{74A0C4B0-C454-4065-BB02-6BB3F9D116A9}"/>
                  </a:ext>
                </a:extLst>
              </p:cNvPr>
              <p:cNvSpPr/>
              <p:nvPr/>
            </p:nvSpPr>
            <p:spPr>
              <a:xfrm>
                <a:off x="3469640" y="3936428"/>
                <a:ext cx="2545080" cy="912950"/>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07F1CCD9-F314-4575-AF33-A180B788177B}"/>
                </a:ext>
              </a:extLst>
            </p:cNvPr>
            <p:cNvSpPr/>
            <p:nvPr/>
          </p:nvSpPr>
          <p:spPr>
            <a:xfrm>
              <a:off x="3093720" y="3578627"/>
              <a:ext cx="2545079" cy="463140"/>
            </a:xfrm>
            <a:prstGeom prst="rect">
              <a:avLst/>
            </a:prstGeom>
          </p:spPr>
          <p:txBody>
            <a:bodyPr wrap="square">
              <a:spAutoFit/>
            </a:bodyPr>
            <a:lstStyle/>
            <a:p>
              <a:pPr algn="ctr" defTabSz="342900">
                <a:lnSpc>
                  <a:spcPct val="135000"/>
                </a:lnSpc>
              </a:pPr>
              <a:r>
                <a:rPr lang="en-US" sz="2000" b="1">
                  <a:latin typeface="UTM Avo" panose="02040603050506020204" pitchFamily="18" charset="0"/>
                  <a:cs typeface="Times New Roman" panose="02020603050405020304" pitchFamily="18" charset="0"/>
                </a:rPr>
                <a:t>Thiết bị vào – ra </a:t>
              </a:r>
              <a:endParaRPr lang="vi-VN" sz="2000" b="1">
                <a:latin typeface="UTM Avo" panose="02040603050506020204" pitchFamily="18" charset="0"/>
                <a:cs typeface="Times New Roman" panose="02020603050405020304" pitchFamily="18" charset="0"/>
              </a:endParaRPr>
            </a:p>
          </p:txBody>
        </p:sp>
      </p:grpSp>
      <p:sp>
        <p:nvSpPr>
          <p:cNvPr id="20" name="Rectangle 19">
            <a:extLst>
              <a:ext uri="{FF2B5EF4-FFF2-40B4-BE49-F238E27FC236}">
                <a16:creationId xmlns:a16="http://schemas.microsoft.com/office/drawing/2014/main" id="{398E869B-F65A-4254-A3E0-2B78A1C9C21C}"/>
              </a:ext>
            </a:extLst>
          </p:cNvPr>
          <p:cNvSpPr/>
          <p:nvPr/>
        </p:nvSpPr>
        <p:spPr>
          <a:xfrm>
            <a:off x="753199" y="1846218"/>
            <a:ext cx="10121247" cy="1700530"/>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Em hãy quan sát Hình 1.1 và trả lời các câu hỏi sau: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Các thiết bị trong hình làm việc với dạng thông tin nào?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b="1">
                <a:latin typeface="UTM Avo" panose="02040603050506020204" pitchFamily="18" charset="0"/>
                <a:cs typeface="Times New Roman" panose="02020603050405020304" pitchFamily="18" charset="0"/>
              </a:rPr>
              <a:t>2.</a:t>
            </a:r>
            <a:r>
              <a:rPr lang="vi-VN" sz="2000">
                <a:latin typeface="UTM Avo" panose="02040603050506020204" pitchFamily="18" charset="0"/>
                <a:cs typeface="Times New Roman" panose="02020603050405020304" pitchFamily="18" charset="0"/>
              </a:rPr>
              <a:t> Thiết bị nào tiếp nhận thông tin và chuyển vào máy tính? </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b="1">
                <a:latin typeface="UTM Avo" panose="02040603050506020204" pitchFamily="18" charset="0"/>
                <a:cs typeface="Times New Roman" panose="02020603050405020304" pitchFamily="18" charset="0"/>
              </a:rPr>
              <a:t>3. </a:t>
            </a:r>
            <a:r>
              <a:rPr lang="vi-VN" sz="2000">
                <a:latin typeface="UTM Avo" panose="02040603050506020204" pitchFamily="18" charset="0"/>
                <a:cs typeface="Times New Roman" panose="02020603050405020304" pitchFamily="18" charset="0"/>
              </a:rPr>
              <a:t>Thiết bị nào nhận thông tin từ máy tính đưa ra bên ngoài?</a:t>
            </a:r>
          </a:p>
        </p:txBody>
      </p:sp>
      <p:pic>
        <p:nvPicPr>
          <p:cNvPr id="21" name="Picture 20">
            <a:extLst>
              <a:ext uri="{FF2B5EF4-FFF2-40B4-BE49-F238E27FC236}">
                <a16:creationId xmlns:a16="http://schemas.microsoft.com/office/drawing/2014/main" id="{733EFF20-65AC-48D9-ADB0-44FB673437F8}"/>
              </a:ext>
            </a:extLst>
          </p:cNvPr>
          <p:cNvPicPr>
            <a:picLocks noChangeAspect="1"/>
          </p:cNvPicPr>
          <p:nvPr/>
        </p:nvPicPr>
        <p:blipFill>
          <a:blip r:embed="rId2"/>
          <a:stretch>
            <a:fillRect/>
          </a:stretch>
        </p:blipFill>
        <p:spPr>
          <a:xfrm>
            <a:off x="8375072" y="1151932"/>
            <a:ext cx="2754007" cy="2459090"/>
          </a:xfrm>
          <a:prstGeom prst="rect">
            <a:avLst/>
          </a:prstGeom>
        </p:spPr>
      </p:pic>
      <p:sp>
        <p:nvSpPr>
          <p:cNvPr id="22" name="Rectangle 21">
            <a:extLst>
              <a:ext uri="{FF2B5EF4-FFF2-40B4-BE49-F238E27FC236}">
                <a16:creationId xmlns:a16="http://schemas.microsoft.com/office/drawing/2014/main" id="{71FA5B9A-C622-4103-870F-FB52B2A83D92}"/>
              </a:ext>
            </a:extLst>
          </p:cNvPr>
          <p:cNvSpPr/>
          <p:nvPr/>
        </p:nvSpPr>
        <p:spPr>
          <a:xfrm>
            <a:off x="1710022" y="3836088"/>
            <a:ext cx="9865671" cy="417871"/>
          </a:xfrm>
          <a:prstGeom prst="rect">
            <a:avLst/>
          </a:prstGeom>
        </p:spPr>
        <p:txBody>
          <a:bodyPr wrap="square">
            <a:spAutoFit/>
          </a:bodyPr>
          <a:lstStyle/>
          <a:p>
            <a:pPr algn="just" defTabSz="342900">
              <a:lnSpc>
                <a:spcPct val="135000"/>
              </a:lnSpc>
            </a:pPr>
            <a:r>
              <a:rPr lang="vi-VN">
                <a:latin typeface="UTM Avo" panose="02040603050506020204" pitchFamily="18" charset="0"/>
                <a:cs typeface="Times New Roman" panose="02020603050405020304" pitchFamily="18" charset="0"/>
              </a:rPr>
              <a:t>Micro và loa trong </a:t>
            </a:r>
            <a:r>
              <a:rPr lang="en-US">
                <a:latin typeface="UTM Avo" panose="02040603050506020204" pitchFamily="18" charset="0"/>
                <a:cs typeface="Times New Roman" panose="02020603050405020304" pitchFamily="18" charset="0"/>
              </a:rPr>
              <a:t>hình </a:t>
            </a:r>
            <a:r>
              <a:rPr lang="vi-VN">
                <a:latin typeface="UTM Avo" panose="02040603050506020204" pitchFamily="18" charset="0"/>
                <a:cs typeface="Times New Roman" panose="02020603050405020304" pitchFamily="18" charset="0"/>
              </a:rPr>
              <a:t>làm việc với thông tin dạng âm thanh. </a:t>
            </a:r>
            <a:endParaRPr lang="en-US">
              <a:latin typeface="UTM Avo" panose="02040603050506020204" pitchFamily="18" charset="0"/>
              <a:cs typeface="Times New Roman" panose="02020603050405020304" pitchFamily="18" charset="0"/>
            </a:endParaRPr>
          </a:p>
        </p:txBody>
      </p:sp>
      <p:pic>
        <p:nvPicPr>
          <p:cNvPr id="23" name="Picture 22">
            <a:extLst>
              <a:ext uri="{FF2B5EF4-FFF2-40B4-BE49-F238E27FC236}">
                <a16:creationId xmlns:a16="http://schemas.microsoft.com/office/drawing/2014/main" id="{238A6757-1EC0-43BB-8960-203534ABABE1}"/>
              </a:ext>
            </a:extLst>
          </p:cNvPr>
          <p:cNvPicPr>
            <a:picLocks noChangeAspect="1"/>
          </p:cNvPicPr>
          <p:nvPr/>
        </p:nvPicPr>
        <p:blipFill>
          <a:blip r:embed="rId3"/>
          <a:stretch>
            <a:fillRect/>
          </a:stretch>
        </p:blipFill>
        <p:spPr>
          <a:xfrm>
            <a:off x="616307" y="3809028"/>
            <a:ext cx="888648" cy="885725"/>
          </a:xfrm>
          <a:prstGeom prst="rect">
            <a:avLst/>
          </a:prstGeom>
        </p:spPr>
      </p:pic>
      <p:sp>
        <p:nvSpPr>
          <p:cNvPr id="24" name="Rectangle 23">
            <a:extLst>
              <a:ext uri="{FF2B5EF4-FFF2-40B4-BE49-F238E27FC236}">
                <a16:creationId xmlns:a16="http://schemas.microsoft.com/office/drawing/2014/main" id="{5C156920-A264-4663-857F-2C4688D39590}"/>
              </a:ext>
            </a:extLst>
          </p:cNvPr>
          <p:cNvSpPr/>
          <p:nvPr/>
        </p:nvSpPr>
        <p:spPr>
          <a:xfrm>
            <a:off x="1710022" y="4334546"/>
            <a:ext cx="4975258" cy="791820"/>
          </a:xfrm>
          <a:prstGeom prst="rect">
            <a:avLst/>
          </a:prstGeom>
        </p:spPr>
        <p:txBody>
          <a:bodyPr wrap="square">
            <a:spAutoFit/>
          </a:bodyPr>
          <a:lstStyle/>
          <a:p>
            <a:pPr algn="just" defTabSz="342900">
              <a:lnSpc>
                <a:spcPct val="135000"/>
              </a:lnSpc>
            </a:pPr>
            <a:r>
              <a:rPr lang="vi-VN">
                <a:latin typeface="UTM Avo" panose="02040603050506020204" pitchFamily="18" charset="0"/>
                <a:cs typeface="Times New Roman" panose="02020603050405020304" pitchFamily="18" charset="0"/>
              </a:rPr>
              <a:t>• Micro thu nhận âm thanh và chuyển vào máy tính để mã hoá</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thành dữ liệu số. </a:t>
            </a:r>
          </a:p>
        </p:txBody>
      </p:sp>
      <p:sp>
        <p:nvSpPr>
          <p:cNvPr id="26" name="Rectangle 25">
            <a:extLst>
              <a:ext uri="{FF2B5EF4-FFF2-40B4-BE49-F238E27FC236}">
                <a16:creationId xmlns:a16="http://schemas.microsoft.com/office/drawing/2014/main" id="{11260A9B-C1D1-4B02-9E48-3945033EEE57}"/>
              </a:ext>
            </a:extLst>
          </p:cNvPr>
          <p:cNvSpPr/>
          <p:nvPr/>
        </p:nvSpPr>
        <p:spPr>
          <a:xfrm>
            <a:off x="1710022" y="5206953"/>
            <a:ext cx="4565631" cy="1165768"/>
          </a:xfrm>
          <a:prstGeom prst="rect">
            <a:avLst/>
          </a:prstGeom>
        </p:spPr>
        <p:txBody>
          <a:bodyPr wrap="square">
            <a:spAutoFit/>
          </a:bodyPr>
          <a:lstStyle/>
          <a:p>
            <a:pPr algn="just" defTabSz="342900">
              <a:lnSpc>
                <a:spcPct val="135000"/>
              </a:lnSpc>
            </a:pPr>
            <a:r>
              <a:rPr lang="vi-VN">
                <a:latin typeface="UTM Avo" panose="02040603050506020204" pitchFamily="18" charset="0"/>
                <a:cs typeface="Times New Roman" panose="02020603050405020304" pitchFamily="18" charset="0"/>
              </a:rPr>
              <a:t>• Loa nhận dữ liệu từ máy tính, thể hiện ra bên ngoài dưới dạng âm thanh mà chúng ta có thể nghe thấy.</a:t>
            </a:r>
          </a:p>
        </p:txBody>
      </p:sp>
      <p:sp>
        <p:nvSpPr>
          <p:cNvPr id="27" name="Rectangle 26">
            <a:extLst>
              <a:ext uri="{FF2B5EF4-FFF2-40B4-BE49-F238E27FC236}">
                <a16:creationId xmlns:a16="http://schemas.microsoft.com/office/drawing/2014/main" id="{A8E76159-D999-4EA6-A4DC-5764660E677A}"/>
              </a:ext>
            </a:extLst>
          </p:cNvPr>
          <p:cNvSpPr/>
          <p:nvPr/>
        </p:nvSpPr>
        <p:spPr>
          <a:xfrm>
            <a:off x="7448866" y="4483653"/>
            <a:ext cx="2579054" cy="417871"/>
          </a:xfrm>
          <a:prstGeom prst="rect">
            <a:avLst/>
          </a:prstGeom>
        </p:spPr>
        <p:txBody>
          <a:bodyPr wrap="square">
            <a:spAutoFit/>
          </a:bodyPr>
          <a:lstStyle/>
          <a:p>
            <a:pPr algn="just" defTabSz="342900">
              <a:lnSpc>
                <a:spcPct val="135000"/>
              </a:lnSpc>
            </a:pPr>
            <a:r>
              <a:rPr lang="vi-VN">
                <a:latin typeface="UTM Avo" panose="02040603050506020204" pitchFamily="18" charset="0"/>
                <a:cs typeface="Times New Roman" panose="02020603050405020304" pitchFamily="18" charset="0"/>
              </a:rPr>
              <a:t>Micro </a:t>
            </a:r>
            <a:r>
              <a:rPr lang="en-US">
                <a:latin typeface="UTM Avo" panose="02040603050506020204" pitchFamily="18" charset="0"/>
                <a:cs typeface="Times New Roman" panose="02020603050405020304" pitchFamily="18" charset="0"/>
              </a:rPr>
              <a:t>là </a:t>
            </a:r>
            <a:r>
              <a:rPr lang="en-US" b="1">
                <a:solidFill>
                  <a:srgbClr val="0000FF"/>
                </a:solidFill>
                <a:latin typeface="UTM Avo" panose="02040603050506020204" pitchFamily="18" charset="0"/>
                <a:cs typeface="Times New Roman" panose="02020603050405020304" pitchFamily="18" charset="0"/>
              </a:rPr>
              <a:t>thiết bị vào</a:t>
            </a:r>
          </a:p>
        </p:txBody>
      </p:sp>
      <p:sp>
        <p:nvSpPr>
          <p:cNvPr id="28" name="Arrow: Down 27">
            <a:extLst>
              <a:ext uri="{FF2B5EF4-FFF2-40B4-BE49-F238E27FC236}">
                <a16:creationId xmlns:a16="http://schemas.microsoft.com/office/drawing/2014/main" id="{7D047545-5964-42BD-B3F3-A244B7F5BC66}"/>
              </a:ext>
            </a:extLst>
          </p:cNvPr>
          <p:cNvSpPr/>
          <p:nvPr/>
        </p:nvSpPr>
        <p:spPr>
          <a:xfrm rot="16200000">
            <a:off x="6839229" y="4553730"/>
            <a:ext cx="455688" cy="353451"/>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74C8BA15-E49A-4421-B170-406305D8FD2E}"/>
              </a:ext>
            </a:extLst>
          </p:cNvPr>
          <p:cNvSpPr/>
          <p:nvPr/>
        </p:nvSpPr>
        <p:spPr>
          <a:xfrm>
            <a:off x="7448866" y="5567999"/>
            <a:ext cx="2579054" cy="417871"/>
          </a:xfrm>
          <a:prstGeom prst="rect">
            <a:avLst/>
          </a:prstGeom>
        </p:spPr>
        <p:txBody>
          <a:bodyPr wrap="square">
            <a:spAutoFit/>
          </a:bodyPr>
          <a:lstStyle/>
          <a:p>
            <a:pPr algn="just" defTabSz="342900">
              <a:lnSpc>
                <a:spcPct val="135000"/>
              </a:lnSpc>
            </a:pPr>
            <a:r>
              <a:rPr lang="en-US">
                <a:latin typeface="UTM Avo" panose="02040603050506020204" pitchFamily="18" charset="0"/>
                <a:cs typeface="Times New Roman" panose="02020603050405020304" pitchFamily="18" charset="0"/>
              </a:rPr>
              <a:t>Loa là </a:t>
            </a:r>
            <a:r>
              <a:rPr lang="en-US" b="1">
                <a:solidFill>
                  <a:srgbClr val="0000FF"/>
                </a:solidFill>
                <a:latin typeface="UTM Avo" panose="02040603050506020204" pitchFamily="18" charset="0"/>
                <a:cs typeface="Times New Roman" panose="02020603050405020304" pitchFamily="18" charset="0"/>
              </a:rPr>
              <a:t>thiết bị ra</a:t>
            </a:r>
          </a:p>
        </p:txBody>
      </p:sp>
      <p:sp>
        <p:nvSpPr>
          <p:cNvPr id="32" name="Arrow: Down 31">
            <a:extLst>
              <a:ext uri="{FF2B5EF4-FFF2-40B4-BE49-F238E27FC236}">
                <a16:creationId xmlns:a16="http://schemas.microsoft.com/office/drawing/2014/main" id="{A1AB2F88-145F-43F2-9B19-30A41AC6BDE8}"/>
              </a:ext>
            </a:extLst>
          </p:cNvPr>
          <p:cNvSpPr/>
          <p:nvPr/>
        </p:nvSpPr>
        <p:spPr>
          <a:xfrm rot="16200000">
            <a:off x="6839229" y="5600210"/>
            <a:ext cx="455688" cy="353451"/>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817657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5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1" nodeType="clickEffect">
                                  <p:stCondLst>
                                    <p:cond delay="0"/>
                                  </p:stCondLst>
                                  <p:childTnLst>
                                    <p:set>
                                      <p:cBhvr>
                                        <p:cTn id="24" dur="1" fill="hold">
                                          <p:stCondLst>
                                            <p:cond delay="0"/>
                                          </p:stCondLst>
                                        </p:cTn>
                                        <p:tgtEl>
                                          <p:spTgt spid="20">
                                            <p:txEl>
                                              <p:pRg st="0" end="0"/>
                                            </p:txEl>
                                          </p:spTgt>
                                        </p:tgtEl>
                                        <p:attrNameLst>
                                          <p:attrName>style.visibility</p:attrName>
                                        </p:attrNameLst>
                                      </p:cBhvr>
                                      <p:to>
                                        <p:strVal val="visible"/>
                                      </p:to>
                                    </p:set>
                                    <p:animEffect transition="in" filter="fade">
                                      <p:cBhvr>
                                        <p:cTn id="25" dur="500"/>
                                        <p:tgtEl>
                                          <p:spTgt spid="20">
                                            <p:txEl>
                                              <p:pRg st="0" end="0"/>
                                            </p:txEl>
                                          </p:spTgt>
                                        </p:tgtEl>
                                      </p:cBhvr>
                                    </p:animEffect>
                                  </p:childTnLst>
                                </p:cTn>
                              </p:par>
                              <p:par>
                                <p:cTn id="26" presetID="10" presetClass="entr" presetSubtype="0" fill="hold" grpId="1" nodeType="withEffect">
                                  <p:stCondLst>
                                    <p:cond delay="0"/>
                                  </p:stCondLst>
                                  <p:childTnLst>
                                    <p:set>
                                      <p:cBhvr>
                                        <p:cTn id="27" dur="1" fill="hold">
                                          <p:stCondLst>
                                            <p:cond delay="0"/>
                                          </p:stCondLst>
                                        </p:cTn>
                                        <p:tgtEl>
                                          <p:spTgt spid="20">
                                            <p:txEl>
                                              <p:pRg st="1" end="1"/>
                                            </p:txEl>
                                          </p:spTgt>
                                        </p:tgtEl>
                                        <p:attrNameLst>
                                          <p:attrName>style.visibility</p:attrName>
                                        </p:attrNameLst>
                                      </p:cBhvr>
                                      <p:to>
                                        <p:strVal val="visible"/>
                                      </p:to>
                                    </p:set>
                                    <p:animEffect transition="in" filter="fade">
                                      <p:cBhvr>
                                        <p:cTn id="28" dur="500"/>
                                        <p:tgtEl>
                                          <p:spTgt spid="20">
                                            <p:txEl>
                                              <p:pRg st="1" end="1"/>
                                            </p:txEl>
                                          </p:spTgt>
                                        </p:tgtEl>
                                      </p:cBhvr>
                                    </p:animEffect>
                                  </p:childTnLst>
                                </p:cTn>
                              </p:par>
                              <p:par>
                                <p:cTn id="29" presetID="10" presetClass="entr" presetSubtype="0" fill="hold" grpId="1" nodeType="withEffect">
                                  <p:stCondLst>
                                    <p:cond delay="0"/>
                                  </p:stCondLst>
                                  <p:childTnLst>
                                    <p:set>
                                      <p:cBhvr>
                                        <p:cTn id="30" dur="1" fill="hold">
                                          <p:stCondLst>
                                            <p:cond delay="0"/>
                                          </p:stCondLst>
                                        </p:cTn>
                                        <p:tgtEl>
                                          <p:spTgt spid="20">
                                            <p:txEl>
                                              <p:pRg st="2" end="2"/>
                                            </p:txEl>
                                          </p:spTgt>
                                        </p:tgtEl>
                                        <p:attrNameLst>
                                          <p:attrName>style.visibility</p:attrName>
                                        </p:attrNameLst>
                                      </p:cBhvr>
                                      <p:to>
                                        <p:strVal val="visible"/>
                                      </p:to>
                                    </p:set>
                                    <p:animEffect transition="in" filter="fade">
                                      <p:cBhvr>
                                        <p:cTn id="31" dur="500"/>
                                        <p:tgtEl>
                                          <p:spTgt spid="20">
                                            <p:txEl>
                                              <p:pRg st="2" end="2"/>
                                            </p:txEl>
                                          </p:spTgt>
                                        </p:tgtEl>
                                      </p:cBhvr>
                                    </p:animEffect>
                                  </p:childTnLst>
                                </p:cTn>
                              </p:par>
                              <p:par>
                                <p:cTn id="32" presetID="10" presetClass="entr" presetSubtype="0" fill="hold" grpId="1" nodeType="withEffect">
                                  <p:stCondLst>
                                    <p:cond delay="0"/>
                                  </p:stCondLst>
                                  <p:childTnLst>
                                    <p:set>
                                      <p:cBhvr>
                                        <p:cTn id="33" dur="1" fill="hold">
                                          <p:stCondLst>
                                            <p:cond delay="0"/>
                                          </p:stCondLst>
                                        </p:cTn>
                                        <p:tgtEl>
                                          <p:spTgt spid="20">
                                            <p:txEl>
                                              <p:pRg st="3" end="3"/>
                                            </p:txEl>
                                          </p:spTgt>
                                        </p:tgtEl>
                                        <p:attrNameLst>
                                          <p:attrName>style.visibility</p:attrName>
                                        </p:attrNameLst>
                                      </p:cBhvr>
                                      <p:to>
                                        <p:strVal val="visible"/>
                                      </p:to>
                                    </p:set>
                                    <p:animEffect transition="in" filter="fade">
                                      <p:cBhvr>
                                        <p:cTn id="34" dur="500"/>
                                        <p:tgtEl>
                                          <p:spTgt spid="20">
                                            <p:txEl>
                                              <p:pRg st="3" end="3"/>
                                            </p:txEl>
                                          </p:spTgt>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fade">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animEffect transition="in" filter="fade">
                                      <p:cBhvr>
                                        <p:cTn id="45" dur="500"/>
                                        <p:tgtEl>
                                          <p:spTgt spid="23"/>
                                        </p:tgtEl>
                                      </p:cBhvr>
                                    </p:animEffect>
                                  </p:childTnLst>
                                </p:cTn>
                              </p:par>
                            </p:childTnLst>
                          </p:cTn>
                        </p:par>
                      </p:childTnLst>
                    </p:cTn>
                  </p:par>
                  <p:par>
                    <p:cTn id="46" fill="hold">
                      <p:stCondLst>
                        <p:cond delay="indefinite"/>
                      </p:stCondLst>
                      <p:childTnLst>
                        <p:par>
                          <p:cTn id="47" fill="hold">
                            <p:stCondLst>
                              <p:cond delay="0"/>
                            </p:stCondLst>
                            <p:childTnLst>
                              <p:par>
                                <p:cTn id="48" presetID="26" presetClass="emph" presetSubtype="0" fill="hold" nodeType="clickEffect">
                                  <p:stCondLst>
                                    <p:cond delay="0"/>
                                  </p:stCondLst>
                                  <p:childTnLst>
                                    <p:animEffect transition="out" filter="fade">
                                      <p:cBhvr>
                                        <p:cTn id="49" dur="500" tmFilter="0, 0; .2, .5; .8, .5; 1, 0"/>
                                        <p:tgtEl>
                                          <p:spTgt spid="20">
                                            <p:txEl>
                                              <p:pRg st="1" end="1"/>
                                            </p:txEl>
                                          </p:spTgt>
                                        </p:tgtEl>
                                      </p:cBhvr>
                                    </p:animEffect>
                                    <p:animScale>
                                      <p:cBhvr>
                                        <p:cTn id="50" dur="250" autoRev="1" fill="hold"/>
                                        <p:tgtEl>
                                          <p:spTgt spid="20">
                                            <p:txEl>
                                              <p:pRg st="1" end="1"/>
                                            </p:txEl>
                                          </p:spTgt>
                                        </p:tgtEl>
                                      </p:cBhvr>
                                      <p:by x="105000" y="105000"/>
                                    </p:animScale>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fade">
                                      <p:cBhvr>
                                        <p:cTn id="55" dur="500"/>
                                        <p:tgtEl>
                                          <p:spTgt spid="22"/>
                                        </p:tgtEl>
                                      </p:cBhvr>
                                    </p:animEffect>
                                  </p:childTnLst>
                                </p:cTn>
                              </p:par>
                            </p:childTnLst>
                          </p:cTn>
                        </p:par>
                      </p:childTnLst>
                    </p:cTn>
                  </p:par>
                  <p:par>
                    <p:cTn id="56" fill="hold">
                      <p:stCondLst>
                        <p:cond delay="indefinite"/>
                      </p:stCondLst>
                      <p:childTnLst>
                        <p:par>
                          <p:cTn id="57" fill="hold">
                            <p:stCondLst>
                              <p:cond delay="0"/>
                            </p:stCondLst>
                            <p:childTnLst>
                              <p:par>
                                <p:cTn id="58" presetID="26" presetClass="emph" presetSubtype="0" fill="hold" nodeType="clickEffect">
                                  <p:stCondLst>
                                    <p:cond delay="0"/>
                                  </p:stCondLst>
                                  <p:childTnLst>
                                    <p:animEffect transition="out" filter="fade">
                                      <p:cBhvr>
                                        <p:cTn id="59" dur="500" tmFilter="0, 0; .2, .5; .8, .5; 1, 0"/>
                                        <p:tgtEl>
                                          <p:spTgt spid="20">
                                            <p:txEl>
                                              <p:pRg st="2" end="2"/>
                                            </p:txEl>
                                          </p:spTgt>
                                        </p:tgtEl>
                                      </p:cBhvr>
                                    </p:animEffect>
                                    <p:animScale>
                                      <p:cBhvr>
                                        <p:cTn id="60" dur="250" autoRev="1" fill="hold"/>
                                        <p:tgtEl>
                                          <p:spTgt spid="20">
                                            <p:txEl>
                                              <p:pRg st="2" end="2"/>
                                            </p:txEl>
                                          </p:spTgt>
                                        </p:tgtEl>
                                      </p:cBhvr>
                                      <p:by x="105000" y="105000"/>
                                    </p:animScale>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500"/>
                                        <p:tgtEl>
                                          <p:spTgt spid="24"/>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wipe(left)">
                                      <p:cBhvr>
                                        <p:cTn id="70" dur="500"/>
                                        <p:tgtEl>
                                          <p:spTgt spid="28"/>
                                        </p:tgtEl>
                                      </p:cBhvr>
                                    </p:animEffect>
                                  </p:childTnLst>
                                </p:cTn>
                              </p:par>
                            </p:childTnLst>
                          </p:cTn>
                        </p:par>
                        <p:par>
                          <p:cTn id="71" fill="hold">
                            <p:stCondLst>
                              <p:cond delay="500"/>
                            </p:stCondLst>
                            <p:childTnLst>
                              <p:par>
                                <p:cTn id="72" presetID="10"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500"/>
                                        <p:tgtEl>
                                          <p:spTgt spid="27"/>
                                        </p:tgtEl>
                                      </p:cBhvr>
                                    </p:animEffect>
                                  </p:childTnLst>
                                </p:cTn>
                              </p:par>
                            </p:childTnLst>
                          </p:cTn>
                        </p:par>
                      </p:childTnLst>
                    </p:cTn>
                  </p:par>
                  <p:par>
                    <p:cTn id="75" fill="hold">
                      <p:stCondLst>
                        <p:cond delay="indefinite"/>
                      </p:stCondLst>
                      <p:childTnLst>
                        <p:par>
                          <p:cTn id="76" fill="hold">
                            <p:stCondLst>
                              <p:cond delay="0"/>
                            </p:stCondLst>
                            <p:childTnLst>
                              <p:par>
                                <p:cTn id="77" presetID="26" presetClass="emph" presetSubtype="0" fill="hold" nodeType="clickEffect">
                                  <p:stCondLst>
                                    <p:cond delay="0"/>
                                  </p:stCondLst>
                                  <p:childTnLst>
                                    <p:animEffect transition="out" filter="fade">
                                      <p:cBhvr>
                                        <p:cTn id="78" dur="500" tmFilter="0, 0; .2, .5; .8, .5; 1, 0"/>
                                        <p:tgtEl>
                                          <p:spTgt spid="20">
                                            <p:txEl>
                                              <p:pRg st="3" end="3"/>
                                            </p:txEl>
                                          </p:spTgt>
                                        </p:tgtEl>
                                      </p:cBhvr>
                                    </p:animEffect>
                                    <p:animScale>
                                      <p:cBhvr>
                                        <p:cTn id="79" dur="250" autoRev="1" fill="hold"/>
                                        <p:tgtEl>
                                          <p:spTgt spid="20">
                                            <p:txEl>
                                              <p:pRg st="3" end="3"/>
                                            </p:txEl>
                                          </p:spTgt>
                                        </p:tgtEl>
                                      </p:cBhvr>
                                      <p:by x="105000" y="105000"/>
                                    </p:animScale>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500"/>
                                        <p:tgtEl>
                                          <p:spTgt spid="26"/>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wipe(left)">
                                      <p:cBhvr>
                                        <p:cTn id="89" dur="500"/>
                                        <p:tgtEl>
                                          <p:spTgt spid="32"/>
                                        </p:tgtEl>
                                      </p:cBhvr>
                                    </p:animEffect>
                                  </p:childTnLst>
                                </p:cTn>
                              </p:par>
                            </p:childTnLst>
                          </p:cTn>
                        </p:par>
                        <p:par>
                          <p:cTn id="90" fill="hold">
                            <p:stCondLst>
                              <p:cond delay="500"/>
                            </p:stCondLst>
                            <p:childTnLst>
                              <p:par>
                                <p:cTn id="91" presetID="10" presetClass="entr" presetSubtype="0" fill="hold" grpId="0" nodeType="afterEffect">
                                  <p:stCondLst>
                                    <p:cond delay="0"/>
                                  </p:stCondLst>
                                  <p:childTnLst>
                                    <p:set>
                                      <p:cBhvr>
                                        <p:cTn id="92" dur="1" fill="hold">
                                          <p:stCondLst>
                                            <p:cond delay="0"/>
                                          </p:stCondLst>
                                        </p:cTn>
                                        <p:tgtEl>
                                          <p:spTgt spid="31"/>
                                        </p:tgtEl>
                                        <p:attrNameLst>
                                          <p:attrName>style.visibility</p:attrName>
                                        </p:attrNameLst>
                                      </p:cBhvr>
                                      <p:to>
                                        <p:strVal val="visible"/>
                                      </p:to>
                                    </p:set>
                                    <p:animEffect transition="in" filter="fade">
                                      <p:cBhvr>
                                        <p:cTn id="9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0" grpId="0"/>
      <p:bldP spid="20" grpId="1" uiExpand="1" build="allAtOnce"/>
      <p:bldP spid="22" grpId="0"/>
      <p:bldP spid="24" grpId="0"/>
      <p:bldP spid="26" grpId="0"/>
      <p:bldP spid="27" grpId="0"/>
      <p:bldP spid="28" grpId="0" animBg="1"/>
      <p:bldP spid="31" grpId="0"/>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EF9794C-0893-4DDC-A604-3CBEE818DB3E}"/>
              </a:ext>
            </a:extLst>
          </p:cNvPr>
          <p:cNvPicPr>
            <a:picLocks noChangeAspect="1"/>
          </p:cNvPicPr>
          <p:nvPr/>
        </p:nvPicPr>
        <p:blipFill>
          <a:blip r:embed="rId2"/>
          <a:stretch>
            <a:fillRect/>
          </a:stretch>
        </p:blipFill>
        <p:spPr>
          <a:xfrm>
            <a:off x="1283044" y="2281814"/>
            <a:ext cx="9425750" cy="4202674"/>
          </a:xfrm>
          <a:prstGeom prst="rect">
            <a:avLst/>
          </a:prstGeom>
        </p:spPr>
      </p:pic>
      <p:sp>
        <p:nvSpPr>
          <p:cNvPr id="4" name="Rectangle 3">
            <a:extLst>
              <a:ext uri="{FF2B5EF4-FFF2-40B4-BE49-F238E27FC236}">
                <a16:creationId xmlns:a16="http://schemas.microsoft.com/office/drawing/2014/main" id="{C3CD655F-EF03-4E0B-BBB2-F4A3BF6EDF02}"/>
              </a:ext>
            </a:extLst>
          </p:cNvPr>
          <p:cNvSpPr/>
          <p:nvPr/>
        </p:nvSpPr>
        <p:spPr>
          <a:xfrm>
            <a:off x="1247561" y="400483"/>
            <a:ext cx="3728874" cy="1285032"/>
          </a:xfrm>
          <a:prstGeom prst="rect">
            <a:avLst/>
          </a:prstGeom>
        </p:spPr>
        <p:txBody>
          <a:bodyPr wrap="square">
            <a:spAutoFit/>
          </a:bodyPr>
          <a:lstStyle/>
          <a:p>
            <a:pPr algn="ctr" defTabSz="342900">
              <a:lnSpc>
                <a:spcPct val="135000"/>
              </a:lnSpc>
            </a:pPr>
            <a:r>
              <a:rPr lang="en-US" sz="2000" b="1">
                <a:solidFill>
                  <a:srgbClr val="FF0000"/>
                </a:solidFill>
                <a:latin typeface="UTM Avo" panose="02040603050506020204" pitchFamily="18" charset="0"/>
                <a:cs typeface="Times New Roman" panose="02020603050405020304" pitchFamily="18" charset="0"/>
              </a:rPr>
              <a:t>Thiết bị vào </a:t>
            </a:r>
          </a:p>
          <a:p>
            <a:pPr algn="ctr" defTabSz="342900">
              <a:lnSpc>
                <a:spcPct val="135000"/>
              </a:lnSpc>
            </a:pPr>
            <a:r>
              <a:rPr lang="vi-VN" sz="2000">
                <a:latin typeface="UTM Avo" panose="02040603050506020204" pitchFamily="18" charset="0"/>
                <a:cs typeface="Times New Roman" panose="02020603050405020304" pitchFamily="18" charset="0"/>
              </a:rPr>
              <a:t>được dùng để đưa thông tin vào máy tính</a:t>
            </a:r>
          </a:p>
        </p:txBody>
      </p:sp>
      <p:sp>
        <p:nvSpPr>
          <p:cNvPr id="5" name="Rectangle 4">
            <a:extLst>
              <a:ext uri="{FF2B5EF4-FFF2-40B4-BE49-F238E27FC236}">
                <a16:creationId xmlns:a16="http://schemas.microsoft.com/office/drawing/2014/main" id="{A264A61F-DF6B-4F9A-B9BF-5FDE23CE293C}"/>
              </a:ext>
            </a:extLst>
          </p:cNvPr>
          <p:cNvSpPr/>
          <p:nvPr/>
        </p:nvSpPr>
        <p:spPr>
          <a:xfrm>
            <a:off x="7150521" y="400483"/>
            <a:ext cx="3728874" cy="1285032"/>
          </a:xfrm>
          <a:prstGeom prst="rect">
            <a:avLst/>
          </a:prstGeom>
        </p:spPr>
        <p:txBody>
          <a:bodyPr wrap="square">
            <a:spAutoFit/>
          </a:bodyPr>
          <a:lstStyle/>
          <a:p>
            <a:pPr algn="ctr" defTabSz="342900">
              <a:lnSpc>
                <a:spcPct val="135000"/>
              </a:lnSpc>
            </a:pPr>
            <a:r>
              <a:rPr lang="en-US" sz="2000" b="1">
                <a:solidFill>
                  <a:srgbClr val="FF0000"/>
                </a:solidFill>
                <a:latin typeface="UTM Avo" panose="02040603050506020204" pitchFamily="18" charset="0"/>
                <a:cs typeface="Times New Roman" panose="02020603050405020304" pitchFamily="18" charset="0"/>
              </a:rPr>
              <a:t>Thiết bị ra </a:t>
            </a:r>
          </a:p>
          <a:p>
            <a:pPr algn="ctr" defTabSz="342900">
              <a:lnSpc>
                <a:spcPct val="135000"/>
              </a:lnSpc>
            </a:pPr>
            <a:r>
              <a:rPr lang="vi-VN" sz="2000">
                <a:latin typeface="UTM Avo" panose="02040603050506020204" pitchFamily="18" charset="0"/>
                <a:cs typeface="Times New Roman" panose="02020603050405020304" pitchFamily="18" charset="0"/>
              </a:rPr>
              <a:t>được dùng để đưa dữ liệu từ</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máy tính ra bên ngoài</a:t>
            </a:r>
          </a:p>
        </p:txBody>
      </p:sp>
      <p:sp>
        <p:nvSpPr>
          <p:cNvPr id="7" name="Arrow: Down 6">
            <a:extLst>
              <a:ext uri="{FF2B5EF4-FFF2-40B4-BE49-F238E27FC236}">
                <a16:creationId xmlns:a16="http://schemas.microsoft.com/office/drawing/2014/main" id="{5B048E39-56EB-4D7B-8862-427FBEF81311}"/>
              </a:ext>
            </a:extLst>
          </p:cNvPr>
          <p:cNvSpPr/>
          <p:nvPr/>
        </p:nvSpPr>
        <p:spPr>
          <a:xfrm>
            <a:off x="2776718" y="1822831"/>
            <a:ext cx="670560" cy="448818"/>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304FC062-6E37-404E-9A99-642BE2DE4128}"/>
              </a:ext>
            </a:extLst>
          </p:cNvPr>
          <p:cNvSpPr/>
          <p:nvPr/>
        </p:nvSpPr>
        <p:spPr>
          <a:xfrm>
            <a:off x="8679678" y="1822831"/>
            <a:ext cx="670560" cy="448818"/>
          </a:xfrm>
          <a:prstGeom prst="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295030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 calcmode="lin" valueType="num">
                                      <p:cBhvr>
                                        <p:cTn id="14"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10B87239-73B0-428E-84ED-5F8668586341}"/>
              </a:ext>
            </a:extLst>
          </p:cNvPr>
          <p:cNvGrpSpPr/>
          <p:nvPr/>
        </p:nvGrpSpPr>
        <p:grpSpPr>
          <a:xfrm>
            <a:off x="482445" y="440963"/>
            <a:ext cx="10824275" cy="2698478"/>
            <a:chOff x="1117599" y="3528268"/>
            <a:chExt cx="10824275" cy="2698478"/>
          </a:xfrm>
        </p:grpSpPr>
        <p:grpSp>
          <p:nvGrpSpPr>
            <p:cNvPr id="5" name="Group 4">
              <a:extLst>
                <a:ext uri="{FF2B5EF4-FFF2-40B4-BE49-F238E27FC236}">
                  <a16:creationId xmlns:a16="http://schemas.microsoft.com/office/drawing/2014/main" id="{1487FE9E-AF09-4DD1-B4B0-EEE1021C66CE}"/>
                </a:ext>
              </a:extLst>
            </p:cNvPr>
            <p:cNvGrpSpPr/>
            <p:nvPr/>
          </p:nvGrpSpPr>
          <p:grpSpPr>
            <a:xfrm>
              <a:off x="1117599" y="3528268"/>
              <a:ext cx="10824275" cy="2698478"/>
              <a:chOff x="1493519" y="3891280"/>
              <a:chExt cx="10824275" cy="2698478"/>
            </a:xfrm>
          </p:grpSpPr>
          <p:sp>
            <p:nvSpPr>
              <p:cNvPr id="7" name="Rectangle: Rounded Corners 6">
                <a:extLst>
                  <a:ext uri="{FF2B5EF4-FFF2-40B4-BE49-F238E27FC236}">
                    <a16:creationId xmlns:a16="http://schemas.microsoft.com/office/drawing/2014/main" id="{55D6D778-C739-44E8-BF3A-4E4EB8FA7696}"/>
                  </a:ext>
                </a:extLst>
              </p:cNvPr>
              <p:cNvSpPr/>
              <p:nvPr/>
            </p:nvSpPr>
            <p:spPr>
              <a:xfrm>
                <a:off x="1493520" y="3891280"/>
                <a:ext cx="6731154" cy="958098"/>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B0119D58-6CC8-407C-BEED-D827BEC24D9F}"/>
                  </a:ext>
                </a:extLst>
              </p:cNvPr>
              <p:cNvSpPr/>
              <p:nvPr/>
            </p:nvSpPr>
            <p:spPr>
              <a:xfrm>
                <a:off x="1493519" y="4460240"/>
                <a:ext cx="10824275" cy="2129518"/>
              </a:xfrm>
              <a:prstGeom prst="roundRect">
                <a:avLst>
                  <a:gd name="adj" fmla="val 12944"/>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3A03BD1-7871-49D7-94CE-51BDF0582897}"/>
                  </a:ext>
                </a:extLst>
              </p:cNvPr>
              <p:cNvSpPr/>
              <p:nvPr/>
            </p:nvSpPr>
            <p:spPr>
              <a:xfrm>
                <a:off x="1632193" y="3941639"/>
                <a:ext cx="1913647" cy="459485"/>
              </a:xfrm>
              <a:prstGeom prst="rect">
                <a:avLst/>
              </a:prstGeom>
            </p:spPr>
            <p:txBody>
              <a:bodyPr wrap="square">
                <a:spAutoFit/>
              </a:bodyPr>
              <a:lstStyle/>
              <a:p>
                <a:pPr algn="just" defTabSz="342900">
                  <a:lnSpc>
                    <a:spcPct val="135000"/>
                  </a:lnSpc>
                </a:pPr>
                <a:r>
                  <a:rPr lang="en-US" sz="2000" b="1">
                    <a:latin typeface="UTM Avo" panose="02040603050506020204" pitchFamily="18" charset="0"/>
                    <a:cs typeface="Times New Roman" panose="02020603050405020304" pitchFamily="18" charset="0"/>
                  </a:rPr>
                  <a:t>Hoạt động 2</a:t>
                </a:r>
                <a:endParaRPr lang="vi-VN" sz="2000" b="1">
                  <a:latin typeface="UTM Avo" panose="02040603050506020204" pitchFamily="18"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6FE77C78-333B-4CE6-B25B-EEBC48693147}"/>
                  </a:ext>
                </a:extLst>
              </p:cNvPr>
              <p:cNvSpPr/>
              <p:nvPr/>
            </p:nvSpPr>
            <p:spPr>
              <a:xfrm>
                <a:off x="3510279" y="3936428"/>
                <a:ext cx="4663595" cy="912950"/>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a:extLst>
                <a:ext uri="{FF2B5EF4-FFF2-40B4-BE49-F238E27FC236}">
                  <a16:creationId xmlns:a16="http://schemas.microsoft.com/office/drawing/2014/main" id="{325E4F5F-CB2A-4168-9DDD-4EAEA080A6AF}"/>
                </a:ext>
              </a:extLst>
            </p:cNvPr>
            <p:cNvSpPr/>
            <p:nvPr/>
          </p:nvSpPr>
          <p:spPr>
            <a:xfrm>
              <a:off x="3134360" y="3578627"/>
              <a:ext cx="4755034" cy="463140"/>
            </a:xfrm>
            <a:prstGeom prst="rect">
              <a:avLst/>
            </a:prstGeom>
          </p:spPr>
          <p:txBody>
            <a:bodyPr wrap="square">
              <a:spAutoFit/>
            </a:bodyPr>
            <a:lstStyle/>
            <a:p>
              <a:pPr algn="ctr" defTabSz="342900">
                <a:lnSpc>
                  <a:spcPct val="135000"/>
                </a:lnSpc>
              </a:pPr>
              <a:r>
                <a:rPr lang="en-US" sz="2000" b="1">
                  <a:latin typeface="UTM Avo" panose="02040603050506020204" pitchFamily="18" charset="0"/>
                  <a:cs typeface="Times New Roman" panose="02020603050405020304" pitchFamily="18" charset="0"/>
                </a:rPr>
                <a:t>Sự đa dạng của thiết bị vào – ra </a:t>
              </a:r>
              <a:endParaRPr lang="vi-VN" sz="2000" b="1">
                <a:latin typeface="UTM Avo" panose="02040603050506020204" pitchFamily="18" charset="0"/>
                <a:cs typeface="Times New Roman" panose="02020603050405020304" pitchFamily="18" charset="0"/>
              </a:endParaRPr>
            </a:p>
          </p:txBody>
        </p:sp>
      </p:grpSp>
      <p:sp>
        <p:nvSpPr>
          <p:cNvPr id="11" name="Rectangle 10">
            <a:extLst>
              <a:ext uri="{FF2B5EF4-FFF2-40B4-BE49-F238E27FC236}">
                <a16:creationId xmlns:a16="http://schemas.microsoft.com/office/drawing/2014/main" id="{9983A94F-A1EA-4501-A248-D2D5998F5AC8}"/>
              </a:ext>
            </a:extLst>
          </p:cNvPr>
          <p:cNvSpPr/>
          <p:nvPr/>
        </p:nvSpPr>
        <p:spPr>
          <a:xfrm>
            <a:off x="711200" y="1114698"/>
            <a:ext cx="10363200" cy="1837426"/>
          </a:xfrm>
          <a:prstGeom prst="rect">
            <a:avLst/>
          </a:prstGeom>
        </p:spPr>
        <p:txBody>
          <a:bodyPr wrap="square">
            <a:spAutoFit/>
          </a:bodyPr>
          <a:lstStyle/>
          <a:p>
            <a:pPr algn="just" defTabSz="342900">
              <a:lnSpc>
                <a:spcPct val="135000"/>
              </a:lnSpc>
            </a:pPr>
            <a:r>
              <a:rPr lang="vi-VN" sz="2800" b="1" dirty="0">
                <a:latin typeface="UTM Avo" panose="02040603050506020204" pitchFamily="18" charset="0"/>
                <a:cs typeface="Times New Roman" panose="02020603050405020304" pitchFamily="18" charset="0"/>
              </a:rPr>
              <a:t>1</a:t>
            </a:r>
            <a:r>
              <a:rPr lang="vi-VN" sz="2800" b="1" dirty="0" smtClean="0">
                <a:latin typeface="UTM Avo" panose="02040603050506020204" pitchFamily="18" charset="0"/>
                <a:cs typeface="Times New Roman" panose="02020603050405020304" pitchFamily="18" charset="0"/>
              </a:rPr>
              <a:t>.</a:t>
            </a:r>
            <a:r>
              <a:rPr lang="vi-VN" sz="2800" dirty="0" smtClean="0">
                <a:latin typeface="UTM Avo" panose="02040603050506020204" pitchFamily="18" charset="0"/>
                <a:cs typeface="Times New Roman" panose="02020603050405020304" pitchFamily="18" charset="0"/>
              </a:rPr>
              <a:t> </a:t>
            </a:r>
            <a:r>
              <a:rPr lang="vi-VN" sz="2800" dirty="0">
                <a:latin typeface="UTM Avo" panose="02040603050506020204" pitchFamily="18" charset="0"/>
                <a:cs typeface="Times New Roman" panose="02020603050405020304" pitchFamily="18" charset="0"/>
              </a:rPr>
              <a:t>Bộ điều khiển </a:t>
            </a:r>
            <a:r>
              <a:rPr lang="vi-VN" sz="2800" dirty="0" smtClean="0">
                <a:latin typeface="UTM Avo" panose="02040603050506020204" pitchFamily="18" charset="0"/>
                <a:cs typeface="Times New Roman" panose="02020603050405020304" pitchFamily="18" charset="0"/>
              </a:rPr>
              <a:t>game, tấm cảm ứng </a:t>
            </a:r>
            <a:r>
              <a:rPr lang="vi-VN" sz="2800" dirty="0">
                <a:latin typeface="UTM Avo" panose="02040603050506020204" pitchFamily="18" charset="0"/>
                <a:cs typeface="Times New Roman" panose="02020603050405020304" pitchFamily="18" charset="0"/>
              </a:rPr>
              <a:t>là thiết bị vào hay thiết bị ra?</a:t>
            </a:r>
            <a:endParaRPr lang="en-US" sz="2800" dirty="0">
              <a:latin typeface="UTM Avo" panose="02040603050506020204" pitchFamily="18" charset="0"/>
              <a:cs typeface="Times New Roman" panose="02020603050405020304" pitchFamily="18" charset="0"/>
            </a:endParaRPr>
          </a:p>
          <a:p>
            <a:pPr algn="just" defTabSz="342900">
              <a:lnSpc>
                <a:spcPct val="135000"/>
              </a:lnSpc>
            </a:pPr>
            <a:r>
              <a:rPr lang="en-US" sz="2800" b="1" dirty="0">
                <a:latin typeface="UTM Avo" panose="02040603050506020204" pitchFamily="18" charset="0"/>
                <a:cs typeface="Times New Roman" panose="02020603050405020304" pitchFamily="18" charset="0"/>
              </a:rPr>
              <a:t>2</a:t>
            </a:r>
            <a:r>
              <a:rPr lang="en-US" sz="2800" b="1" dirty="0" smtClean="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Màn</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hình</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cảm</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ứng</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là</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thiết</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bị</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vào</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thiết</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bị</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ra</a:t>
            </a:r>
            <a:r>
              <a:rPr lang="en-US" sz="2800" dirty="0">
                <a:latin typeface="UTM Avo" panose="02040603050506020204" pitchFamily="18" charset="0"/>
                <a:cs typeface="Times New Roman" panose="02020603050405020304" pitchFamily="18" charset="0"/>
              </a:rPr>
              <a:t> hay </a:t>
            </a:r>
            <a:r>
              <a:rPr lang="en-US" sz="2800" dirty="0" err="1">
                <a:latin typeface="UTM Avo" panose="02040603050506020204" pitchFamily="18" charset="0"/>
                <a:cs typeface="Times New Roman" panose="02020603050405020304" pitchFamily="18" charset="0"/>
              </a:rPr>
              <a:t>có</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cả</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hai</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chức</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năng</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vào</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và</a:t>
            </a:r>
            <a:r>
              <a:rPr lang="en-US" sz="2800" dirty="0">
                <a:latin typeface="UTM Avo" panose="02040603050506020204" pitchFamily="18" charset="0"/>
                <a:cs typeface="Times New Roman" panose="02020603050405020304" pitchFamily="18" charset="0"/>
              </a:rPr>
              <a:t> </a:t>
            </a:r>
            <a:r>
              <a:rPr lang="en-US" sz="2800" dirty="0" err="1">
                <a:latin typeface="UTM Avo" panose="02040603050506020204" pitchFamily="18" charset="0"/>
                <a:cs typeface="Times New Roman" panose="02020603050405020304" pitchFamily="18" charset="0"/>
              </a:rPr>
              <a:t>ra</a:t>
            </a:r>
            <a:r>
              <a:rPr lang="en-US" sz="2800" dirty="0">
                <a:latin typeface="UTM Avo" panose="02040603050506020204" pitchFamily="18" charset="0"/>
                <a:cs typeface="Times New Roman" panose="02020603050405020304" pitchFamily="18" charset="0"/>
              </a:rPr>
              <a:t>?</a:t>
            </a:r>
          </a:p>
        </p:txBody>
      </p:sp>
      <p:pic>
        <p:nvPicPr>
          <p:cNvPr id="13" name="Picture 12">
            <a:extLst>
              <a:ext uri="{FF2B5EF4-FFF2-40B4-BE49-F238E27FC236}">
                <a16:creationId xmlns:a16="http://schemas.microsoft.com/office/drawing/2014/main" id="{B6CDD6D4-AE85-4273-A2A5-650E5DD33562}"/>
              </a:ext>
            </a:extLst>
          </p:cNvPr>
          <p:cNvPicPr>
            <a:picLocks noChangeAspect="1"/>
          </p:cNvPicPr>
          <p:nvPr/>
        </p:nvPicPr>
        <p:blipFill>
          <a:blip r:embed="rId2"/>
          <a:stretch>
            <a:fillRect/>
          </a:stretch>
        </p:blipFill>
        <p:spPr>
          <a:xfrm>
            <a:off x="1104103" y="3313132"/>
            <a:ext cx="9577394" cy="3053546"/>
          </a:xfrm>
          <a:prstGeom prst="rect">
            <a:avLst/>
          </a:prstGeom>
        </p:spPr>
      </p:pic>
    </p:spTree>
    <p:extLst>
      <p:ext uri="{BB962C8B-B14F-4D97-AF65-F5344CB8AC3E}">
        <p14:creationId xmlns:p14="http://schemas.microsoft.com/office/powerpoint/2010/main" val="21677468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cTn>
                              </p:par>
                              <p:par>
                                <p:cTn id="13" presetID="10" presetClass="entr" presetSubtype="0" fill="hold" grpId="1" nodeType="withEffect">
                                  <p:stCondLst>
                                    <p:cond delay="0"/>
                                  </p:stCondLst>
                                  <p:childTnLst>
                                    <p:set>
                                      <p:cBhvr>
                                        <p:cTn id="14" dur="1" fill="hold">
                                          <p:stCondLst>
                                            <p:cond delay="0"/>
                                          </p:stCondLst>
                                        </p:cTn>
                                        <p:tgtEl>
                                          <p:spTgt spid="11">
                                            <p:txEl>
                                              <p:pRg st="1" end="1"/>
                                            </p:txEl>
                                          </p:spTgt>
                                        </p:tgtEl>
                                        <p:attrNameLst>
                                          <p:attrName>style.visibility</p:attrName>
                                        </p:attrNameLst>
                                      </p:cBhvr>
                                      <p:to>
                                        <p:strVal val="visible"/>
                                      </p:to>
                                    </p:set>
                                    <p:animEffect transition="in" filter="fade">
                                      <p:cBhvr>
                                        <p:cTn id="15" dur="500"/>
                                        <p:tgtEl>
                                          <p:spTgt spid="11">
                                            <p:txEl>
                                              <p:pRg st="1" end="1"/>
                                            </p:txEl>
                                          </p:spTgt>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1000"/>
                            </p:stCondLst>
                            <p:childTnLst>
                              <p:par>
                                <p:cTn id="21" presetID="53" presetClass="entr" presetSubtype="16"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mph" presetSubtype="0" fill="hold" nodeType="clickEffect">
                                  <p:stCondLst>
                                    <p:cond delay="0"/>
                                  </p:stCondLst>
                                  <p:childTnLst>
                                    <p:animEffect transition="out" filter="fade">
                                      <p:cBhvr>
                                        <p:cTn id="29" dur="500" tmFilter="0, 0; .2, .5; .8, .5; 1, 0"/>
                                        <p:tgtEl>
                                          <p:spTgt spid="11">
                                            <p:txEl>
                                              <p:pRg st="0" end="0"/>
                                            </p:txEl>
                                          </p:spTgt>
                                        </p:tgtEl>
                                      </p:cBhvr>
                                    </p:animEffect>
                                    <p:animScale>
                                      <p:cBhvr>
                                        <p:cTn id="30" dur="250" autoRev="1" fill="hold"/>
                                        <p:tgtEl>
                                          <p:spTgt spid="11">
                                            <p:txEl>
                                              <p:pRg st="0" end="0"/>
                                            </p:txEl>
                                          </p:spTgt>
                                        </p:tgtEl>
                                      </p:cBhvr>
                                      <p:by x="105000" y="105000"/>
                                    </p:animScale>
                                  </p:childTnLst>
                                </p:cTn>
                              </p:par>
                            </p:childTnLst>
                          </p:cTn>
                        </p:par>
                      </p:childTnLst>
                    </p:cTn>
                  </p:par>
                  <p:par>
                    <p:cTn id="31" fill="hold">
                      <p:stCondLst>
                        <p:cond delay="indefinite"/>
                      </p:stCondLst>
                      <p:childTnLst>
                        <p:par>
                          <p:cTn id="32" fill="hold">
                            <p:stCondLst>
                              <p:cond delay="0"/>
                            </p:stCondLst>
                            <p:childTnLst>
                              <p:par>
                                <p:cTn id="33" presetID="26" presetClass="emph" presetSubtype="0" fill="hold" nodeType="clickEffect">
                                  <p:stCondLst>
                                    <p:cond delay="0"/>
                                  </p:stCondLst>
                                  <p:childTnLst>
                                    <p:animEffect transition="out" filter="fade">
                                      <p:cBhvr>
                                        <p:cTn id="34" dur="500" tmFilter="0, 0; .2, .5; .8, .5; 1, 0"/>
                                        <p:tgtEl>
                                          <p:spTgt spid="11">
                                            <p:txEl>
                                              <p:pRg st="1" end="1"/>
                                            </p:txEl>
                                          </p:spTgt>
                                        </p:tgtEl>
                                      </p:cBhvr>
                                    </p:animEffect>
                                    <p:animScale>
                                      <p:cBhvr>
                                        <p:cTn id="35" dur="250" autoRev="1" fill="hold"/>
                                        <p:tgtEl>
                                          <p:spTgt spid="11">
                                            <p:txEl>
                                              <p:pRg st="1" end="1"/>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uiExpand="1"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AD43F7B-EB2C-40CD-B3B0-ADAB7A4DAFF0}"/>
              </a:ext>
            </a:extLst>
          </p:cNvPr>
          <p:cNvPicPr>
            <a:picLocks noChangeAspect="1"/>
          </p:cNvPicPr>
          <p:nvPr/>
        </p:nvPicPr>
        <p:blipFill>
          <a:blip r:embed="rId2"/>
          <a:stretch>
            <a:fillRect/>
          </a:stretch>
        </p:blipFill>
        <p:spPr>
          <a:xfrm>
            <a:off x="531036" y="482580"/>
            <a:ext cx="888648" cy="885725"/>
          </a:xfrm>
          <a:prstGeom prst="rect">
            <a:avLst/>
          </a:prstGeom>
        </p:spPr>
      </p:pic>
      <p:sp>
        <p:nvSpPr>
          <p:cNvPr id="4" name="Rectangle 3">
            <a:extLst>
              <a:ext uri="{FF2B5EF4-FFF2-40B4-BE49-F238E27FC236}">
                <a16:creationId xmlns:a16="http://schemas.microsoft.com/office/drawing/2014/main" id="{446E85C6-87A5-4823-8592-6E93CF73CB62}"/>
              </a:ext>
            </a:extLst>
          </p:cNvPr>
          <p:cNvSpPr/>
          <p:nvPr/>
        </p:nvSpPr>
        <p:spPr>
          <a:xfrm>
            <a:off x="1618582" y="513340"/>
            <a:ext cx="9598058" cy="869533"/>
          </a:xfrm>
          <a:prstGeom prst="rect">
            <a:avLst/>
          </a:prstGeom>
        </p:spPr>
        <p:txBody>
          <a:bodyPr wrap="square">
            <a:spAutoFit/>
          </a:bodyPr>
          <a:lstStyle/>
          <a:p>
            <a:pPr algn="just" defTabSz="342900">
              <a:lnSpc>
                <a:spcPct val="135000"/>
              </a:lnSpc>
            </a:pPr>
            <a:r>
              <a:rPr lang="en-US" sz="2000">
                <a:solidFill>
                  <a:srgbClr val="ED3376"/>
                </a:solidFill>
                <a:latin typeface="UTM Avo" panose="02040603050506020204" pitchFamily="18" charset="0"/>
                <a:cs typeface="Times New Roman" panose="02020603050405020304" pitchFamily="18" charset="0"/>
              </a:rPr>
              <a:t>T</a:t>
            </a:r>
            <a:r>
              <a:rPr lang="vi-VN" sz="2000">
                <a:solidFill>
                  <a:srgbClr val="ED3376"/>
                </a:solidFill>
                <a:latin typeface="UTM Avo" panose="02040603050506020204" pitchFamily="18" charset="0"/>
                <a:cs typeface="Times New Roman" panose="02020603050405020304" pitchFamily="18" charset="0"/>
              </a:rPr>
              <a:t>hiết bị vào – ra được thiết kế rất đa dạng đáp ứng được những nhu cầu khác nhau của người sử dụng.</a:t>
            </a:r>
          </a:p>
        </p:txBody>
      </p:sp>
      <p:grpSp>
        <p:nvGrpSpPr>
          <p:cNvPr id="23" name="Group 22">
            <a:extLst>
              <a:ext uri="{FF2B5EF4-FFF2-40B4-BE49-F238E27FC236}">
                <a16:creationId xmlns:a16="http://schemas.microsoft.com/office/drawing/2014/main" id="{C32F4D05-3E13-43D7-A35A-A62C6C48537D}"/>
              </a:ext>
            </a:extLst>
          </p:cNvPr>
          <p:cNvGrpSpPr/>
          <p:nvPr/>
        </p:nvGrpSpPr>
        <p:grpSpPr>
          <a:xfrm>
            <a:off x="42886" y="3794790"/>
            <a:ext cx="11909627" cy="2841141"/>
            <a:chOff x="63668" y="3656750"/>
            <a:chExt cx="11909627" cy="2841141"/>
          </a:xfrm>
        </p:grpSpPr>
        <p:grpSp>
          <p:nvGrpSpPr>
            <p:cNvPr id="19" name="Group 18">
              <a:extLst>
                <a:ext uri="{FF2B5EF4-FFF2-40B4-BE49-F238E27FC236}">
                  <a16:creationId xmlns:a16="http://schemas.microsoft.com/office/drawing/2014/main" id="{91E502FB-D5FF-4352-9767-940BAAF00FEF}"/>
                </a:ext>
              </a:extLst>
            </p:cNvPr>
            <p:cNvGrpSpPr/>
            <p:nvPr/>
          </p:nvGrpSpPr>
          <p:grpSpPr>
            <a:xfrm>
              <a:off x="63668" y="3656750"/>
              <a:ext cx="11909627" cy="2841141"/>
              <a:chOff x="70598" y="3708704"/>
              <a:chExt cx="11740567" cy="2841141"/>
            </a:xfrm>
          </p:grpSpPr>
          <p:sp>
            <p:nvSpPr>
              <p:cNvPr id="14" name="Rectangle: Rounded Corners 13">
                <a:extLst>
                  <a:ext uri="{FF2B5EF4-FFF2-40B4-BE49-F238E27FC236}">
                    <a16:creationId xmlns:a16="http://schemas.microsoft.com/office/drawing/2014/main" id="{03A2503F-8D7F-4D46-A420-7165C9216BA9}"/>
                  </a:ext>
                </a:extLst>
              </p:cNvPr>
              <p:cNvSpPr/>
              <p:nvPr/>
            </p:nvSpPr>
            <p:spPr>
              <a:xfrm>
                <a:off x="298747" y="4403163"/>
                <a:ext cx="11512418" cy="2146682"/>
              </a:xfrm>
              <a:prstGeom prst="roundRect">
                <a:avLst/>
              </a:prstGeom>
              <a:solidFill>
                <a:srgbClr val="FCBB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CA139A0C-B85F-4DDB-ACD4-11DE355BD820}"/>
                  </a:ext>
                </a:extLst>
              </p:cNvPr>
              <p:cNvPicPr>
                <a:picLocks noChangeAspect="1"/>
              </p:cNvPicPr>
              <p:nvPr/>
            </p:nvPicPr>
            <p:blipFill>
              <a:blip r:embed="rId3"/>
              <a:stretch>
                <a:fillRect/>
              </a:stretch>
            </p:blipFill>
            <p:spPr>
              <a:xfrm>
                <a:off x="70598" y="3708704"/>
                <a:ext cx="962441" cy="885725"/>
              </a:xfrm>
              <a:prstGeom prst="rect">
                <a:avLst/>
              </a:prstGeom>
            </p:spPr>
          </p:pic>
        </p:grpSp>
        <p:sp>
          <p:nvSpPr>
            <p:cNvPr id="18" name="Rectangle 17">
              <a:extLst>
                <a:ext uri="{FF2B5EF4-FFF2-40B4-BE49-F238E27FC236}">
                  <a16:creationId xmlns:a16="http://schemas.microsoft.com/office/drawing/2014/main" id="{1EDF4BFD-A091-40FA-93F2-1F5F3FA2CCC9}"/>
                </a:ext>
              </a:extLst>
            </p:cNvPr>
            <p:cNvSpPr/>
            <p:nvPr/>
          </p:nvSpPr>
          <p:spPr>
            <a:xfrm>
              <a:off x="1514259" y="4644163"/>
              <a:ext cx="9598058" cy="454035"/>
            </a:xfrm>
            <a:prstGeom prst="rect">
              <a:avLst/>
            </a:prstGeom>
          </p:spPr>
          <p:txBody>
            <a:bodyPr wrap="square">
              <a:spAutoFit/>
            </a:bodyPr>
            <a:lstStyle/>
            <a:p>
              <a:pPr algn="just" defTabSz="342900">
                <a:lnSpc>
                  <a:spcPct val="135000"/>
                </a:lnSpc>
              </a:pPr>
              <a:endParaRPr lang="vi-VN" sz="2000">
                <a:latin typeface="UTM Avo" panose="02040603050506020204" pitchFamily="18" charset="0"/>
                <a:cs typeface="Times New Roman" panose="02020603050405020304" pitchFamily="18" charset="0"/>
              </a:endParaRPr>
            </a:p>
          </p:txBody>
        </p:sp>
        <p:sp>
          <p:nvSpPr>
            <p:cNvPr id="22" name="Rectangle 21">
              <a:extLst>
                <a:ext uri="{FF2B5EF4-FFF2-40B4-BE49-F238E27FC236}">
                  <a16:creationId xmlns:a16="http://schemas.microsoft.com/office/drawing/2014/main" id="{E0A540A4-E2EC-46A0-83A2-C802D125FD6C}"/>
                </a:ext>
              </a:extLst>
            </p:cNvPr>
            <p:cNvSpPr/>
            <p:nvPr/>
          </p:nvSpPr>
          <p:spPr>
            <a:xfrm>
              <a:off x="295101" y="4462192"/>
              <a:ext cx="11678193" cy="1775101"/>
            </a:xfrm>
            <a:prstGeom prst="rect">
              <a:avLst/>
            </a:prstGeom>
          </p:spPr>
          <p:txBody>
            <a:bodyPr wrap="square">
              <a:spAutoFit/>
            </a:bodyPr>
            <a:lstStyle/>
            <a:p>
              <a:pPr algn="just" defTabSz="342900">
                <a:lnSpc>
                  <a:spcPct val="135000"/>
                </a:lnSpc>
              </a:pPr>
              <a:r>
                <a:rPr lang="vi-VN" sz="2800" dirty="0">
                  <a:latin typeface="UTM Avo" panose="02040603050506020204" pitchFamily="18" charset="0"/>
                  <a:cs typeface="Times New Roman" panose="02020603050405020304" pitchFamily="18" charset="0"/>
                </a:rPr>
                <a:t>• </a:t>
              </a:r>
              <a:r>
                <a:rPr lang="vi-VN" sz="2800" b="1" dirty="0">
                  <a:latin typeface="UTM Avo" panose="02040603050506020204" pitchFamily="18" charset="0"/>
                  <a:cs typeface="Times New Roman" panose="02020603050405020304" pitchFamily="18" charset="0"/>
                </a:rPr>
                <a:t>Thiết bị vào </a:t>
              </a:r>
              <a:r>
                <a:rPr lang="vi-VN" sz="2800" dirty="0">
                  <a:latin typeface="UTM Avo" panose="02040603050506020204" pitchFamily="18" charset="0"/>
                  <a:cs typeface="Times New Roman" panose="02020603050405020304" pitchFamily="18" charset="0"/>
                </a:rPr>
                <a:t>được dùng để nhập </a:t>
              </a:r>
              <a:r>
                <a:rPr lang="vi-VN" sz="2800" dirty="0" smtClean="0">
                  <a:latin typeface="UTM Avo" panose="02040603050506020204" pitchFamily="18" charset="0"/>
                  <a:cs typeface="Times New Roman" panose="02020603050405020304" pitchFamily="18" charset="0"/>
                </a:rPr>
                <a:t>thông tin </a:t>
              </a:r>
              <a:r>
                <a:rPr lang="vi-VN" sz="2800" dirty="0">
                  <a:latin typeface="UTM Avo" panose="02040603050506020204" pitchFamily="18" charset="0"/>
                  <a:cs typeface="Times New Roman" panose="02020603050405020304" pitchFamily="18" charset="0"/>
                </a:rPr>
                <a:t>vào máy tính. </a:t>
              </a:r>
              <a:endParaRPr lang="en-US" sz="2800" dirty="0">
                <a:latin typeface="UTM Avo" panose="02040603050506020204" pitchFamily="18" charset="0"/>
                <a:cs typeface="Times New Roman" panose="02020603050405020304" pitchFamily="18" charset="0"/>
              </a:endParaRPr>
            </a:p>
            <a:p>
              <a:pPr algn="just" defTabSz="342900">
                <a:lnSpc>
                  <a:spcPct val="135000"/>
                </a:lnSpc>
              </a:pPr>
              <a:r>
                <a:rPr lang="vi-VN" sz="2800" dirty="0">
                  <a:latin typeface="UTM Avo" panose="02040603050506020204" pitchFamily="18" charset="0"/>
                  <a:cs typeface="Times New Roman" panose="02020603050405020304" pitchFamily="18" charset="0"/>
                </a:rPr>
                <a:t>• </a:t>
              </a:r>
              <a:r>
                <a:rPr lang="vi-VN" sz="2800" b="1" dirty="0">
                  <a:latin typeface="UTM Avo" panose="02040603050506020204" pitchFamily="18" charset="0"/>
                  <a:cs typeface="Times New Roman" panose="02020603050405020304" pitchFamily="18" charset="0"/>
                </a:rPr>
                <a:t>Thiết bị ra </a:t>
              </a:r>
              <a:r>
                <a:rPr lang="vi-VN" sz="2800" dirty="0">
                  <a:latin typeface="UTM Avo" panose="02040603050506020204" pitchFamily="18" charset="0"/>
                  <a:cs typeface="Times New Roman" panose="02020603050405020304" pitchFamily="18" charset="0"/>
                </a:rPr>
                <a:t>gửi thông tin từ máy tính ra để con người nhận biết được. </a:t>
              </a:r>
              <a:endParaRPr lang="en-US" sz="2800" dirty="0">
                <a:latin typeface="UTM Avo" panose="02040603050506020204" pitchFamily="18" charset="0"/>
                <a:cs typeface="Times New Roman" panose="02020603050405020304" pitchFamily="18" charset="0"/>
              </a:endParaRPr>
            </a:p>
            <a:p>
              <a:pPr algn="just" defTabSz="342900">
                <a:lnSpc>
                  <a:spcPct val="135000"/>
                </a:lnSpc>
              </a:pPr>
              <a:r>
                <a:rPr lang="vi-VN" sz="2500" dirty="0">
                  <a:latin typeface="UTM Avo" panose="02040603050506020204" pitchFamily="18" charset="0"/>
                  <a:cs typeface="Times New Roman" panose="02020603050405020304" pitchFamily="18" charset="0"/>
                </a:rPr>
                <a:t>• Các thiết bị vào – ra có nhiều loại, có những công dụng và hình dạng khác nhau.</a:t>
              </a:r>
            </a:p>
          </p:txBody>
        </p:sp>
      </p:grpSp>
      <p:pic>
        <p:nvPicPr>
          <p:cNvPr id="5" name="Picture 4">
            <a:extLst>
              <a:ext uri="{FF2B5EF4-FFF2-40B4-BE49-F238E27FC236}">
                <a16:creationId xmlns:a16="http://schemas.microsoft.com/office/drawing/2014/main" id="{FB818211-60C3-40A3-9006-F99CBDD87341}"/>
              </a:ext>
            </a:extLst>
          </p:cNvPr>
          <p:cNvPicPr>
            <a:picLocks noChangeAspect="1"/>
          </p:cNvPicPr>
          <p:nvPr/>
        </p:nvPicPr>
        <p:blipFill>
          <a:blip r:embed="rId4"/>
          <a:stretch>
            <a:fillRect/>
          </a:stretch>
        </p:blipFill>
        <p:spPr>
          <a:xfrm>
            <a:off x="2159197" y="1484561"/>
            <a:ext cx="7873606" cy="2903000"/>
          </a:xfrm>
          <a:prstGeom prst="rect">
            <a:avLst/>
          </a:prstGeom>
        </p:spPr>
      </p:pic>
    </p:spTree>
    <p:extLst>
      <p:ext uri="{BB962C8B-B14F-4D97-AF65-F5344CB8AC3E}">
        <p14:creationId xmlns:p14="http://schemas.microsoft.com/office/powerpoint/2010/main" val="32435868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9" presetClass="entr" presetSubtype="0" decel="100000" fill="hold" nodeType="click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 calcmode="lin" valueType="num">
                                      <p:cBhvr>
                                        <p:cTn id="27" dur="500" fill="hold"/>
                                        <p:tgtEl>
                                          <p:spTgt spid="23"/>
                                        </p:tgtEl>
                                        <p:attrNameLst>
                                          <p:attrName>style.rotation</p:attrName>
                                        </p:attrNameLst>
                                      </p:cBhvr>
                                      <p:tavLst>
                                        <p:tav tm="0">
                                          <p:val>
                                            <p:fltVal val="360"/>
                                          </p:val>
                                        </p:tav>
                                        <p:tav tm="100000">
                                          <p:val>
                                            <p:fltVal val="0"/>
                                          </p:val>
                                        </p:tav>
                                      </p:tavLst>
                                    </p:anim>
                                    <p:animEffect transition="in" filter="fade">
                                      <p:cBhvr>
                                        <p:cTn id="2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F05CACA-FC86-4A09-99C8-53DEEE45480F}"/>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AN TOÀN THIẾT BỊ</a:t>
            </a:r>
            <a:endParaRPr lang="vi-VN" sz="2800" b="1">
              <a:solidFill>
                <a:srgbClr val="F03C69"/>
              </a:solidFill>
              <a:cs typeface="Times New Roman" panose="02020603050405020304" pitchFamily="18" charset="0"/>
            </a:endParaRPr>
          </a:p>
        </p:txBody>
      </p:sp>
      <p:grpSp>
        <p:nvGrpSpPr>
          <p:cNvPr id="11" name="Group 10">
            <a:extLst>
              <a:ext uri="{FF2B5EF4-FFF2-40B4-BE49-F238E27FC236}">
                <a16:creationId xmlns:a16="http://schemas.microsoft.com/office/drawing/2014/main" id="{0E75C4E2-4627-4ABD-ACA9-9CF878685F42}"/>
              </a:ext>
            </a:extLst>
          </p:cNvPr>
          <p:cNvGrpSpPr/>
          <p:nvPr/>
        </p:nvGrpSpPr>
        <p:grpSpPr>
          <a:xfrm>
            <a:off x="614523" y="1054201"/>
            <a:ext cx="10962953" cy="5321150"/>
            <a:chOff x="1117599" y="3528268"/>
            <a:chExt cx="10962953" cy="5321150"/>
          </a:xfrm>
        </p:grpSpPr>
        <p:grpSp>
          <p:nvGrpSpPr>
            <p:cNvPr id="10" name="Group 9">
              <a:extLst>
                <a:ext uri="{FF2B5EF4-FFF2-40B4-BE49-F238E27FC236}">
                  <a16:creationId xmlns:a16="http://schemas.microsoft.com/office/drawing/2014/main" id="{47129611-B319-4F9F-BD09-C4B96DED013B}"/>
                </a:ext>
              </a:extLst>
            </p:cNvPr>
            <p:cNvGrpSpPr/>
            <p:nvPr/>
          </p:nvGrpSpPr>
          <p:grpSpPr>
            <a:xfrm>
              <a:off x="1117599" y="3528268"/>
              <a:ext cx="10962953" cy="5321150"/>
              <a:chOff x="1493519" y="3891280"/>
              <a:chExt cx="10962953" cy="5321150"/>
            </a:xfrm>
          </p:grpSpPr>
          <p:sp>
            <p:nvSpPr>
              <p:cNvPr id="12" name="Rectangle: Rounded Corners 11">
                <a:extLst>
                  <a:ext uri="{FF2B5EF4-FFF2-40B4-BE49-F238E27FC236}">
                    <a16:creationId xmlns:a16="http://schemas.microsoft.com/office/drawing/2014/main" id="{BED920E5-FB13-4F3D-8C0F-0595AF26514E}"/>
                  </a:ext>
                </a:extLst>
              </p:cNvPr>
              <p:cNvSpPr/>
              <p:nvPr/>
            </p:nvSpPr>
            <p:spPr>
              <a:xfrm>
                <a:off x="1493520" y="3891280"/>
                <a:ext cx="5557674" cy="958098"/>
              </a:xfrm>
              <a:prstGeom prst="roundRect">
                <a:avLst>
                  <a:gd name="adj" fmla="val 24968"/>
                </a:avLst>
              </a:prstGeom>
              <a:solidFill>
                <a:srgbClr val="79C8BB"/>
              </a:solidFill>
              <a:ln w="28575">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3FDCD77D-0C47-4653-9492-55C0E3681AF2}"/>
                  </a:ext>
                </a:extLst>
              </p:cNvPr>
              <p:cNvSpPr/>
              <p:nvPr/>
            </p:nvSpPr>
            <p:spPr>
              <a:xfrm>
                <a:off x="1493519" y="4460240"/>
                <a:ext cx="10962953" cy="4752190"/>
              </a:xfrm>
              <a:prstGeom prst="roundRect">
                <a:avLst>
                  <a:gd name="adj" fmla="val 4103"/>
                </a:avLst>
              </a:prstGeom>
              <a:solidFill>
                <a:schemeClr val="bg1"/>
              </a:solidFill>
              <a:ln w="19050">
                <a:solidFill>
                  <a:srgbClr val="79C8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BAD6ABD-A150-4770-8560-5FDA0E832454}"/>
                  </a:ext>
                </a:extLst>
              </p:cNvPr>
              <p:cNvSpPr/>
              <p:nvPr/>
            </p:nvSpPr>
            <p:spPr>
              <a:xfrm>
                <a:off x="1632193" y="3941639"/>
                <a:ext cx="1913647" cy="459485"/>
              </a:xfrm>
              <a:prstGeom prst="rect">
                <a:avLst/>
              </a:prstGeom>
            </p:spPr>
            <p:txBody>
              <a:bodyPr wrap="square">
                <a:spAutoFit/>
              </a:bodyPr>
              <a:lstStyle/>
              <a:p>
                <a:pPr algn="just" defTabSz="342900">
                  <a:lnSpc>
                    <a:spcPct val="135000"/>
                  </a:lnSpc>
                </a:pPr>
                <a:r>
                  <a:rPr lang="en-US" sz="2000" b="1">
                    <a:latin typeface="UTM Avo" panose="02040603050506020204" pitchFamily="18" charset="0"/>
                    <a:cs typeface="Times New Roman" panose="02020603050405020304" pitchFamily="18" charset="0"/>
                  </a:rPr>
                  <a:t>Hoạt động 3</a:t>
                </a:r>
                <a:endParaRPr lang="vi-VN" sz="2000" b="1">
                  <a:latin typeface="UTM Avo" panose="02040603050506020204" pitchFamily="18" charset="0"/>
                  <a:cs typeface="Times New Roman" panose="02020603050405020304" pitchFamily="18" charset="0"/>
                </a:endParaRPr>
              </a:p>
            </p:txBody>
          </p:sp>
          <p:sp>
            <p:nvSpPr>
              <p:cNvPr id="15" name="Rectangle: Rounded Corners 14">
                <a:extLst>
                  <a:ext uri="{FF2B5EF4-FFF2-40B4-BE49-F238E27FC236}">
                    <a16:creationId xmlns:a16="http://schemas.microsoft.com/office/drawing/2014/main" id="{74A0C4B0-C454-4065-BB02-6BB3F9D116A9}"/>
                  </a:ext>
                </a:extLst>
              </p:cNvPr>
              <p:cNvSpPr/>
              <p:nvPr/>
            </p:nvSpPr>
            <p:spPr>
              <a:xfrm>
                <a:off x="3469640" y="3936428"/>
                <a:ext cx="3505354" cy="912950"/>
              </a:xfrm>
              <a:prstGeom prst="roundRect">
                <a:avLst>
                  <a:gd name="adj" fmla="val 25052"/>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Rectangle 16">
              <a:extLst>
                <a:ext uri="{FF2B5EF4-FFF2-40B4-BE49-F238E27FC236}">
                  <a16:creationId xmlns:a16="http://schemas.microsoft.com/office/drawing/2014/main" id="{07F1CCD9-F314-4575-AF33-A180B788177B}"/>
                </a:ext>
              </a:extLst>
            </p:cNvPr>
            <p:cNvSpPr/>
            <p:nvPr/>
          </p:nvSpPr>
          <p:spPr>
            <a:xfrm>
              <a:off x="3093720" y="3578627"/>
              <a:ext cx="3505353" cy="463140"/>
            </a:xfrm>
            <a:prstGeom prst="rect">
              <a:avLst/>
            </a:prstGeom>
          </p:spPr>
          <p:txBody>
            <a:bodyPr wrap="square">
              <a:spAutoFit/>
            </a:bodyPr>
            <a:lstStyle/>
            <a:p>
              <a:pPr algn="ctr" defTabSz="342900">
                <a:lnSpc>
                  <a:spcPct val="135000"/>
                </a:lnSpc>
              </a:pPr>
              <a:r>
                <a:rPr lang="en-US" sz="2000" b="1">
                  <a:latin typeface="UTM Avo" panose="02040603050506020204" pitchFamily="18" charset="0"/>
                  <a:cs typeface="Times New Roman" panose="02020603050405020304" pitchFamily="18" charset="0"/>
                </a:rPr>
                <a:t>Kết nối thiết bị vào – ra </a:t>
              </a:r>
              <a:endParaRPr lang="vi-VN" sz="2000" b="1">
                <a:latin typeface="UTM Avo" panose="02040603050506020204" pitchFamily="18" charset="0"/>
                <a:cs typeface="Times New Roman" panose="02020603050405020304" pitchFamily="18" charset="0"/>
              </a:endParaRPr>
            </a:p>
          </p:txBody>
        </p:sp>
      </p:grpSp>
      <p:sp>
        <p:nvSpPr>
          <p:cNvPr id="20" name="Rectangle 19">
            <a:extLst>
              <a:ext uri="{FF2B5EF4-FFF2-40B4-BE49-F238E27FC236}">
                <a16:creationId xmlns:a16="http://schemas.microsoft.com/office/drawing/2014/main" id="{398E869B-F65A-4254-A3E0-2B78A1C9C21C}"/>
              </a:ext>
            </a:extLst>
          </p:cNvPr>
          <p:cNvSpPr/>
          <p:nvPr/>
        </p:nvSpPr>
        <p:spPr>
          <a:xfrm>
            <a:off x="785786" y="1733603"/>
            <a:ext cx="4151974" cy="4157357"/>
          </a:xfrm>
          <a:prstGeom prst="rect">
            <a:avLst/>
          </a:prstGeom>
        </p:spPr>
        <p:txBody>
          <a:bodyPr wrap="square">
            <a:spAutoFit/>
          </a:bodyPr>
          <a:lstStyle/>
          <a:p>
            <a:pPr algn="just" defTabSz="342900">
              <a:lnSpc>
                <a:spcPct val="135000"/>
              </a:lnSpc>
            </a:pPr>
            <a:r>
              <a:rPr lang="vi-VN">
                <a:latin typeface="UTM Avo" panose="02040603050506020204" pitchFamily="18" charset="0"/>
                <a:cs typeface="Times New Roman" panose="02020603050405020304" pitchFamily="18" charset="0"/>
              </a:rPr>
              <a:t>Một máy tính để bàn có các cổng kết nối như Hình 1.5. </a:t>
            </a:r>
            <a:endParaRPr lang="en-US">
              <a:latin typeface="UTM Avo" panose="02040603050506020204" pitchFamily="18" charset="0"/>
              <a:cs typeface="Times New Roman" panose="02020603050405020304" pitchFamily="18" charset="0"/>
            </a:endParaRPr>
          </a:p>
          <a:p>
            <a:pPr algn="just" defTabSz="342900">
              <a:lnSpc>
                <a:spcPct val="135000"/>
              </a:lnSpc>
            </a:pPr>
            <a:r>
              <a:rPr lang="vi-VN" b="1">
                <a:latin typeface="UTM Avo" panose="02040603050506020204" pitchFamily="18" charset="0"/>
                <a:cs typeface="Times New Roman" panose="02020603050405020304" pitchFamily="18" charset="0"/>
              </a:rPr>
              <a:t>1. </a:t>
            </a:r>
            <a:r>
              <a:rPr lang="vi-VN">
                <a:latin typeface="UTM Avo" panose="02040603050506020204" pitchFamily="18" charset="0"/>
                <a:cs typeface="Times New Roman" panose="02020603050405020304" pitchFamily="18" charset="0"/>
              </a:rPr>
              <a:t>Em hãy lắp các thiết bị sau vào đúng cổng của nó bằng cách ghép mỗi chữ cái với số tương ứng:</a:t>
            </a:r>
            <a:endParaRPr lang="en-US">
              <a:latin typeface="UTM Avo" panose="02040603050506020204" pitchFamily="18" charset="0"/>
              <a:cs typeface="Times New Roman" panose="02020603050405020304" pitchFamily="18" charset="0"/>
            </a:endParaRPr>
          </a:p>
          <a:p>
            <a:pPr algn="just" defTabSz="342900">
              <a:lnSpc>
                <a:spcPct val="135000"/>
              </a:lnSpc>
            </a:pP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a)</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Bàn phím;</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b) Dây mạng</a:t>
            </a:r>
            <a:r>
              <a:rPr lang="en-US">
                <a:latin typeface="UTM Avo" panose="02040603050506020204" pitchFamily="18" charset="0"/>
                <a:cs typeface="Times New Roman" panose="02020603050405020304" pitchFamily="18" charset="0"/>
              </a:rPr>
              <a:t>;</a:t>
            </a:r>
          </a:p>
          <a:p>
            <a:pPr algn="just" defTabSz="342900">
              <a:lnSpc>
                <a:spcPct val="135000"/>
              </a:lnSpc>
            </a:pP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c) Chuột; </a:t>
            </a: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d) Màn hình; </a:t>
            </a:r>
            <a:endParaRPr lang="en-US">
              <a:latin typeface="UTM Avo" panose="02040603050506020204" pitchFamily="18" charset="0"/>
              <a:cs typeface="Times New Roman" panose="02020603050405020304" pitchFamily="18" charset="0"/>
            </a:endParaRPr>
          </a:p>
          <a:p>
            <a:pPr algn="just" defTabSz="342900">
              <a:lnSpc>
                <a:spcPct val="135000"/>
              </a:lnSpc>
            </a:pPr>
            <a:r>
              <a:rPr lang="en-US">
                <a:latin typeface="UTM Avo" panose="02040603050506020204" pitchFamily="18" charset="0"/>
                <a:cs typeface="Times New Roman" panose="02020603050405020304" pitchFamily="18" charset="0"/>
              </a:rPr>
              <a:t>	</a:t>
            </a:r>
            <a:r>
              <a:rPr lang="vi-VN">
                <a:latin typeface="UTM Avo" panose="02040603050506020204" pitchFamily="18" charset="0"/>
                <a:cs typeface="Times New Roman" panose="02020603050405020304" pitchFamily="18" charset="0"/>
              </a:rPr>
              <a:t>e) Tai nghe. </a:t>
            </a:r>
            <a:endParaRPr lang="en-US">
              <a:latin typeface="UTM Avo" panose="02040603050506020204" pitchFamily="18" charset="0"/>
              <a:cs typeface="Times New Roman" panose="02020603050405020304" pitchFamily="18" charset="0"/>
            </a:endParaRPr>
          </a:p>
          <a:p>
            <a:pPr algn="just" defTabSz="342900">
              <a:lnSpc>
                <a:spcPct val="135000"/>
              </a:lnSpc>
            </a:pPr>
            <a:r>
              <a:rPr lang="vi-VN" b="1">
                <a:latin typeface="UTM Avo" panose="02040603050506020204" pitchFamily="18" charset="0"/>
                <a:cs typeface="Times New Roman" panose="02020603050405020304" pitchFamily="18" charset="0"/>
              </a:rPr>
              <a:t>2. </a:t>
            </a:r>
            <a:r>
              <a:rPr lang="vi-VN">
                <a:latin typeface="UTM Avo" panose="02040603050506020204" pitchFamily="18" charset="0"/>
                <a:cs typeface="Times New Roman" panose="02020603050405020304" pitchFamily="18" charset="0"/>
              </a:rPr>
              <a:t>Việc cấp nguồn điện cho máy tính cần được thực hiện trước hay sau các kết nối trên? Tại sao?</a:t>
            </a:r>
          </a:p>
        </p:txBody>
      </p:sp>
      <p:sp>
        <p:nvSpPr>
          <p:cNvPr id="30" name="Rectangle 29">
            <a:extLst>
              <a:ext uri="{FF2B5EF4-FFF2-40B4-BE49-F238E27FC236}">
                <a16:creationId xmlns:a16="http://schemas.microsoft.com/office/drawing/2014/main" id="{F9FD7519-96FF-4994-91E0-3684352AA446}"/>
              </a:ext>
            </a:extLst>
          </p:cNvPr>
          <p:cNvSpPr/>
          <p:nvPr/>
        </p:nvSpPr>
        <p:spPr>
          <a:xfrm>
            <a:off x="3393361" y="5493489"/>
            <a:ext cx="8201942" cy="620619"/>
          </a:xfrm>
          <a:prstGeom prst="rect">
            <a:avLst/>
          </a:prstGeom>
        </p:spPr>
        <p:txBody>
          <a:bodyPr wrap="square">
            <a:spAutoFit/>
          </a:bodyPr>
          <a:lstStyle/>
          <a:p>
            <a:pPr algn="ctr" defTabSz="342900">
              <a:lnSpc>
                <a:spcPct val="135000"/>
              </a:lnSpc>
            </a:pPr>
            <a:r>
              <a:rPr lang="en-US" sz="2800" b="1">
                <a:solidFill>
                  <a:srgbClr val="0000FF"/>
                </a:solidFill>
                <a:latin typeface="UTM Avo" panose="02040603050506020204" pitchFamily="18" charset="0"/>
                <a:cs typeface="Times New Roman" panose="02020603050405020304" pitchFamily="18" charset="0"/>
              </a:rPr>
              <a:t>a) </a:t>
            </a:r>
            <a:r>
              <a:rPr lang="en-US" sz="2800" b="1">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800" b="1">
                <a:solidFill>
                  <a:srgbClr val="0000FF"/>
                </a:solidFill>
                <a:latin typeface="UTM Avo" panose="02040603050506020204" pitchFamily="18" charset="0"/>
                <a:cs typeface="Times New Roman" panose="02020603050405020304" pitchFamily="18" charset="0"/>
              </a:rPr>
              <a:t>7		b) </a:t>
            </a:r>
            <a:r>
              <a:rPr lang="en-US" sz="2800" b="1">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800" b="1">
                <a:solidFill>
                  <a:srgbClr val="0000FF"/>
                </a:solidFill>
                <a:latin typeface="UTM Avo" panose="02040603050506020204" pitchFamily="18" charset="0"/>
                <a:cs typeface="Times New Roman" panose="02020603050405020304" pitchFamily="18" charset="0"/>
              </a:rPr>
              <a:t>6		c) </a:t>
            </a:r>
            <a:r>
              <a:rPr lang="en-US" sz="2800" b="1">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800" b="1">
                <a:solidFill>
                  <a:srgbClr val="0000FF"/>
                </a:solidFill>
                <a:latin typeface="UTM Avo" panose="02040603050506020204" pitchFamily="18" charset="0"/>
                <a:cs typeface="Times New Roman" panose="02020603050405020304" pitchFamily="18" charset="0"/>
              </a:rPr>
              <a:t>7		d) </a:t>
            </a:r>
            <a:r>
              <a:rPr lang="en-US" sz="2800" b="1">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800" b="1">
                <a:solidFill>
                  <a:srgbClr val="0000FF"/>
                </a:solidFill>
                <a:latin typeface="UTM Avo" panose="02040603050506020204" pitchFamily="18" charset="0"/>
                <a:cs typeface="Times New Roman" panose="02020603050405020304" pitchFamily="18" charset="0"/>
              </a:rPr>
              <a:t>3		e)</a:t>
            </a:r>
            <a:r>
              <a:rPr lang="en-US" sz="2800" b="1">
                <a:solidFill>
                  <a:srgbClr val="0000FF"/>
                </a:solidFill>
                <a:latin typeface="UTM Avo" panose="02040603050506020204" pitchFamily="18" charset="0"/>
                <a:cs typeface="Times New Roman" panose="02020603050405020304" pitchFamily="18" charset="0"/>
                <a:sym typeface="Wingdings" panose="05000000000000000000" pitchFamily="2" charset="2"/>
              </a:rPr>
              <a:t>  </a:t>
            </a:r>
            <a:r>
              <a:rPr lang="en-US" sz="2800" b="1">
                <a:solidFill>
                  <a:srgbClr val="0000FF"/>
                </a:solidFill>
                <a:latin typeface="UTM Avo" panose="02040603050506020204" pitchFamily="18" charset="0"/>
                <a:cs typeface="Times New Roman" panose="02020603050405020304" pitchFamily="18" charset="0"/>
              </a:rPr>
              <a:t>4	</a:t>
            </a:r>
            <a:r>
              <a:rPr lang="en-US" sz="1100" b="1">
                <a:solidFill>
                  <a:srgbClr val="0000FF"/>
                </a:solidFill>
                <a:latin typeface="UTM Avo" panose="02040603050506020204" pitchFamily="18" charset="0"/>
                <a:cs typeface="Times New Roman" panose="02020603050405020304" pitchFamily="18" charset="0"/>
              </a:rPr>
              <a:t> 	</a:t>
            </a:r>
            <a:r>
              <a:rPr lang="en-US" sz="2800" b="1">
                <a:solidFill>
                  <a:srgbClr val="0000FF"/>
                </a:solidFill>
                <a:latin typeface="UTM Avo" panose="02040603050506020204" pitchFamily="18" charset="0"/>
                <a:cs typeface="Times New Roman" panose="02020603050405020304" pitchFamily="18" charset="0"/>
              </a:rPr>
              <a:t>f</a:t>
            </a:r>
            <a:r>
              <a:rPr lang="en-US" sz="1100" b="1">
                <a:solidFill>
                  <a:srgbClr val="0000FF"/>
                </a:solidFill>
                <a:latin typeface="UTM Avo" panose="02040603050506020204" pitchFamily="18" charset="0"/>
                <a:cs typeface="Times New Roman" panose="02020603050405020304" pitchFamily="18" charset="0"/>
              </a:rPr>
              <a:t> </a:t>
            </a:r>
            <a:r>
              <a:rPr lang="en-US" sz="2800" b="1">
                <a:solidFill>
                  <a:srgbClr val="0000FF"/>
                </a:solidFill>
                <a:latin typeface="UTM Avo" panose="02040603050506020204" pitchFamily="18" charset="0"/>
                <a:cs typeface="Times New Roman" panose="02020603050405020304" pitchFamily="18" charset="0"/>
              </a:rPr>
              <a:t>)</a:t>
            </a:r>
            <a:r>
              <a:rPr lang="en-US" sz="2800" b="1">
                <a:solidFill>
                  <a:srgbClr val="0000FF"/>
                </a:solidFill>
                <a:latin typeface="UTM Avo" panose="02040603050506020204" pitchFamily="18" charset="0"/>
                <a:cs typeface="Times New Roman" panose="02020603050405020304" pitchFamily="18" charset="0"/>
                <a:sym typeface="Wingdings" panose="05000000000000000000" pitchFamily="2" charset="2"/>
              </a:rPr>
              <a:t>  </a:t>
            </a:r>
            <a:r>
              <a:rPr lang="en-US" sz="2800" b="1">
                <a:solidFill>
                  <a:srgbClr val="0000FF"/>
                </a:solidFill>
                <a:latin typeface="UTM Avo" panose="02040603050506020204" pitchFamily="18" charset="0"/>
                <a:cs typeface="Times New Roman" panose="02020603050405020304" pitchFamily="18" charset="0"/>
              </a:rPr>
              <a:t>8</a:t>
            </a:r>
            <a:endParaRPr lang="vi-VN" sz="2800" b="1">
              <a:solidFill>
                <a:srgbClr val="0000FF"/>
              </a:solidFill>
              <a:latin typeface="UTM Avo" panose="02040603050506020204" pitchFamily="18" charset="0"/>
              <a:cs typeface="Times New Roman" panose="02020603050405020304" pitchFamily="18" charset="0"/>
            </a:endParaRPr>
          </a:p>
        </p:txBody>
      </p:sp>
      <p:pic>
        <p:nvPicPr>
          <p:cNvPr id="6" name="Picture 5">
            <a:extLst>
              <a:ext uri="{FF2B5EF4-FFF2-40B4-BE49-F238E27FC236}">
                <a16:creationId xmlns:a16="http://schemas.microsoft.com/office/drawing/2014/main" id="{70FFCBD7-57EF-4C4E-98C6-8AE790B28A9E}"/>
              </a:ext>
            </a:extLst>
          </p:cNvPr>
          <p:cNvPicPr>
            <a:picLocks noChangeAspect="1"/>
          </p:cNvPicPr>
          <p:nvPr/>
        </p:nvPicPr>
        <p:blipFill>
          <a:blip r:embed="rId2"/>
          <a:stretch>
            <a:fillRect/>
          </a:stretch>
        </p:blipFill>
        <p:spPr>
          <a:xfrm>
            <a:off x="5214687" y="1850590"/>
            <a:ext cx="6191527" cy="3544661"/>
          </a:xfrm>
          <a:prstGeom prst="rect">
            <a:avLst/>
          </a:prstGeom>
        </p:spPr>
      </p:pic>
    </p:spTree>
    <p:extLst>
      <p:ext uri="{BB962C8B-B14F-4D97-AF65-F5344CB8AC3E}">
        <p14:creationId xmlns:p14="http://schemas.microsoft.com/office/powerpoint/2010/main" val="3094354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1" nodeType="clickEffect">
                                  <p:stCondLst>
                                    <p:cond delay="0"/>
                                  </p:stCondLst>
                                  <p:childTnLst>
                                    <p:set>
                                      <p:cBhvr>
                                        <p:cTn id="20" dur="1" fill="hold">
                                          <p:stCondLst>
                                            <p:cond delay="0"/>
                                          </p:stCondLst>
                                        </p:cTn>
                                        <p:tgtEl>
                                          <p:spTgt spid="20">
                                            <p:txEl>
                                              <p:pRg st="0" end="0"/>
                                            </p:txEl>
                                          </p:spTgt>
                                        </p:tgtEl>
                                        <p:attrNameLst>
                                          <p:attrName>style.visibility</p:attrName>
                                        </p:attrNameLst>
                                      </p:cBhvr>
                                      <p:to>
                                        <p:strVal val="visible"/>
                                      </p:to>
                                    </p:set>
                                    <p:animEffect transition="in" filter="fade">
                                      <p:cBhvr>
                                        <p:cTn id="21" dur="500"/>
                                        <p:tgtEl>
                                          <p:spTgt spid="20">
                                            <p:txEl>
                                              <p:pRg st="0" end="0"/>
                                            </p:txEl>
                                          </p:spTgt>
                                        </p:tgtEl>
                                      </p:cBhvr>
                                    </p:animEffect>
                                  </p:childTnLst>
                                </p:cTn>
                              </p:par>
                            </p:childTnLst>
                          </p:cTn>
                        </p:par>
                        <p:par>
                          <p:cTn id="22" fill="hold">
                            <p:stCondLst>
                              <p:cond delay="500"/>
                            </p:stCondLst>
                            <p:childTnLst>
                              <p:par>
                                <p:cTn id="23" presetID="53" presetClass="entr" presetSubtype="16"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par>
                                <p:cTn id="28" presetID="10" presetClass="entr" presetSubtype="0" fill="hold" grpId="1" nodeType="withEffect">
                                  <p:stCondLst>
                                    <p:cond delay="0"/>
                                  </p:stCondLst>
                                  <p:childTnLst>
                                    <p:set>
                                      <p:cBhvr>
                                        <p:cTn id="29" dur="1" fill="hold">
                                          <p:stCondLst>
                                            <p:cond delay="0"/>
                                          </p:stCondLst>
                                        </p:cTn>
                                        <p:tgtEl>
                                          <p:spTgt spid="20">
                                            <p:txEl>
                                              <p:pRg st="1" end="1"/>
                                            </p:txEl>
                                          </p:spTgt>
                                        </p:tgtEl>
                                        <p:attrNameLst>
                                          <p:attrName>style.visibility</p:attrName>
                                        </p:attrNameLst>
                                      </p:cBhvr>
                                      <p:to>
                                        <p:strVal val="visible"/>
                                      </p:to>
                                    </p:set>
                                    <p:animEffect transition="in" filter="fade">
                                      <p:cBhvr>
                                        <p:cTn id="30" dur="500"/>
                                        <p:tgtEl>
                                          <p:spTgt spid="20">
                                            <p:txEl>
                                              <p:pRg st="1" end="1"/>
                                            </p:txEl>
                                          </p:spTgt>
                                        </p:tgtEl>
                                      </p:cBhvr>
                                    </p:animEffect>
                                  </p:childTnLst>
                                </p:cTn>
                              </p:par>
                              <p:par>
                                <p:cTn id="31" presetID="10" presetClass="entr" presetSubtype="0" fill="hold" grpId="1" nodeType="withEffect">
                                  <p:stCondLst>
                                    <p:cond delay="0"/>
                                  </p:stCondLst>
                                  <p:childTnLst>
                                    <p:set>
                                      <p:cBhvr>
                                        <p:cTn id="32" dur="1" fill="hold">
                                          <p:stCondLst>
                                            <p:cond delay="0"/>
                                          </p:stCondLst>
                                        </p:cTn>
                                        <p:tgtEl>
                                          <p:spTgt spid="20">
                                            <p:txEl>
                                              <p:pRg st="2" end="2"/>
                                            </p:txEl>
                                          </p:spTgt>
                                        </p:tgtEl>
                                        <p:attrNameLst>
                                          <p:attrName>style.visibility</p:attrName>
                                        </p:attrNameLst>
                                      </p:cBhvr>
                                      <p:to>
                                        <p:strVal val="visible"/>
                                      </p:to>
                                    </p:set>
                                    <p:animEffect transition="in" filter="fade">
                                      <p:cBhvr>
                                        <p:cTn id="33" dur="500"/>
                                        <p:tgtEl>
                                          <p:spTgt spid="20">
                                            <p:txEl>
                                              <p:pRg st="2" end="2"/>
                                            </p:txEl>
                                          </p:spTgt>
                                        </p:tgtEl>
                                      </p:cBhvr>
                                    </p:animEffect>
                                  </p:childTnLst>
                                </p:cTn>
                              </p:par>
                              <p:par>
                                <p:cTn id="34" presetID="10" presetClass="entr" presetSubtype="0" fill="hold" grpId="1" nodeType="withEffect">
                                  <p:stCondLst>
                                    <p:cond delay="0"/>
                                  </p:stCondLst>
                                  <p:childTnLst>
                                    <p:set>
                                      <p:cBhvr>
                                        <p:cTn id="35" dur="1" fill="hold">
                                          <p:stCondLst>
                                            <p:cond delay="0"/>
                                          </p:stCondLst>
                                        </p:cTn>
                                        <p:tgtEl>
                                          <p:spTgt spid="20">
                                            <p:txEl>
                                              <p:pRg st="3" end="3"/>
                                            </p:txEl>
                                          </p:spTgt>
                                        </p:tgtEl>
                                        <p:attrNameLst>
                                          <p:attrName>style.visibility</p:attrName>
                                        </p:attrNameLst>
                                      </p:cBhvr>
                                      <p:to>
                                        <p:strVal val="visible"/>
                                      </p:to>
                                    </p:set>
                                    <p:animEffect transition="in" filter="fade">
                                      <p:cBhvr>
                                        <p:cTn id="36" dur="500"/>
                                        <p:tgtEl>
                                          <p:spTgt spid="20">
                                            <p:txEl>
                                              <p:pRg st="3" end="3"/>
                                            </p:txEl>
                                          </p:spTgt>
                                        </p:tgtEl>
                                      </p:cBhvr>
                                    </p:animEffect>
                                  </p:childTnLst>
                                </p:cTn>
                              </p:par>
                              <p:par>
                                <p:cTn id="37" presetID="10" presetClass="entr" presetSubtype="0" fill="hold" grpId="1" nodeType="withEffect">
                                  <p:stCondLst>
                                    <p:cond delay="0"/>
                                  </p:stCondLst>
                                  <p:childTnLst>
                                    <p:set>
                                      <p:cBhvr>
                                        <p:cTn id="38" dur="1" fill="hold">
                                          <p:stCondLst>
                                            <p:cond delay="0"/>
                                          </p:stCondLst>
                                        </p:cTn>
                                        <p:tgtEl>
                                          <p:spTgt spid="20">
                                            <p:txEl>
                                              <p:pRg st="4" end="4"/>
                                            </p:txEl>
                                          </p:spTgt>
                                        </p:tgtEl>
                                        <p:attrNameLst>
                                          <p:attrName>style.visibility</p:attrName>
                                        </p:attrNameLst>
                                      </p:cBhvr>
                                      <p:to>
                                        <p:strVal val="visible"/>
                                      </p:to>
                                    </p:set>
                                    <p:animEffect transition="in" filter="fade">
                                      <p:cBhvr>
                                        <p:cTn id="39" dur="500"/>
                                        <p:tgtEl>
                                          <p:spTgt spid="20">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1" nodeType="clickEffect">
                                  <p:stCondLst>
                                    <p:cond delay="0"/>
                                  </p:stCondLst>
                                  <p:childTnLst>
                                    <p:set>
                                      <p:cBhvr>
                                        <p:cTn id="43" dur="1" fill="hold">
                                          <p:stCondLst>
                                            <p:cond delay="0"/>
                                          </p:stCondLst>
                                        </p:cTn>
                                        <p:tgtEl>
                                          <p:spTgt spid="20">
                                            <p:txEl>
                                              <p:pRg st="5" end="5"/>
                                            </p:txEl>
                                          </p:spTgt>
                                        </p:tgtEl>
                                        <p:attrNameLst>
                                          <p:attrName>style.visibility</p:attrName>
                                        </p:attrNameLst>
                                      </p:cBhvr>
                                      <p:to>
                                        <p:strVal val="visible"/>
                                      </p:to>
                                    </p:set>
                                    <p:animEffect transition="in" filter="fade">
                                      <p:cBhvr>
                                        <p:cTn id="44" dur="500"/>
                                        <p:tgtEl>
                                          <p:spTgt spid="20">
                                            <p:txEl>
                                              <p:pRg st="5" end="5"/>
                                            </p:txEl>
                                          </p:spTgt>
                                        </p:tgtEl>
                                      </p:cBhvr>
                                    </p:animEffect>
                                  </p:childTnLst>
                                </p:cTn>
                              </p:par>
                            </p:childTnLst>
                          </p:cTn>
                        </p:par>
                        <p:par>
                          <p:cTn id="45" fill="hold">
                            <p:stCondLst>
                              <p:cond delay="500"/>
                            </p:stCondLst>
                            <p:childTnLst>
                              <p:par>
                                <p:cTn id="46" presetID="10" presetClass="entr" presetSubtype="0" fill="hold" grpId="0" nodeType="after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fade">
                                      <p:cBhvr>
                                        <p:cTn id="48" dur="500"/>
                                        <p:tgtEl>
                                          <p:spTgt spid="20"/>
                                        </p:tgtEl>
                                      </p:cBhvr>
                                    </p:animEffect>
                                  </p:childTnLst>
                                </p:cTn>
                              </p:par>
                            </p:childTnLst>
                          </p:cTn>
                        </p:par>
                      </p:childTnLst>
                    </p:cTn>
                  </p:par>
                  <p:par>
                    <p:cTn id="49" fill="hold">
                      <p:stCondLst>
                        <p:cond delay="indefinite"/>
                      </p:stCondLst>
                      <p:childTnLst>
                        <p:par>
                          <p:cTn id="50" fill="hold">
                            <p:stCondLst>
                              <p:cond delay="0"/>
                            </p:stCondLst>
                            <p:childTnLst>
                              <p:par>
                                <p:cTn id="51" presetID="14" presetClass="entr" presetSubtype="10" fill="hold" nodeType="clickEffect">
                                  <p:stCondLst>
                                    <p:cond delay="0"/>
                                  </p:stCondLst>
                                  <p:childTnLst>
                                    <p:set>
                                      <p:cBhvr>
                                        <p:cTn id="52" dur="1" fill="hold">
                                          <p:stCondLst>
                                            <p:cond delay="0"/>
                                          </p:stCondLst>
                                        </p:cTn>
                                        <p:tgtEl>
                                          <p:spTgt spid="30">
                                            <p:txEl>
                                              <p:pRg st="0" end="0"/>
                                            </p:txEl>
                                          </p:spTgt>
                                        </p:tgtEl>
                                        <p:attrNameLst>
                                          <p:attrName>style.visibility</p:attrName>
                                        </p:attrNameLst>
                                      </p:cBhvr>
                                      <p:to>
                                        <p:strVal val="visible"/>
                                      </p:to>
                                    </p:set>
                                    <p:animEffect transition="in" filter="randombar(horizontal)">
                                      <p:cBhvr>
                                        <p:cTn id="53" dur="5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0" grpId="0"/>
      <p:bldP spid="20" grpId="1" uiExpand="1" build="allAtOnce"/>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A9E840-4592-49AE-8D39-15D7FB078E1B}"/>
              </a:ext>
            </a:extLst>
          </p:cNvPr>
          <p:cNvSpPr/>
          <p:nvPr/>
        </p:nvSpPr>
        <p:spPr>
          <a:xfrm>
            <a:off x="1380265" y="695972"/>
            <a:ext cx="10172919" cy="1285032"/>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Máy tính là một hệ thống phức tạp, sử dụng điện, kết nối với nhiều thiết bị khác. Vì vậy, những thao tác không cẩn thận có thể gây ra sự cố, ảnh hưởng đến hoạt động bình thường của thiết bị và an toàn dữ liệu. </a:t>
            </a:r>
            <a:endParaRPr lang="en-US" sz="2000">
              <a:latin typeface="UTM Avo"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814C6C91-BE83-42C2-8504-97CD1435F8D3}"/>
              </a:ext>
            </a:extLst>
          </p:cNvPr>
          <p:cNvPicPr>
            <a:picLocks noChangeAspect="1"/>
          </p:cNvPicPr>
          <p:nvPr/>
        </p:nvPicPr>
        <p:blipFill>
          <a:blip r:embed="rId2"/>
          <a:stretch>
            <a:fillRect/>
          </a:stretch>
        </p:blipFill>
        <p:spPr>
          <a:xfrm>
            <a:off x="491617" y="695972"/>
            <a:ext cx="888648" cy="885725"/>
          </a:xfrm>
          <a:prstGeom prst="rect">
            <a:avLst/>
          </a:prstGeom>
        </p:spPr>
      </p:pic>
      <p:sp>
        <p:nvSpPr>
          <p:cNvPr id="4" name="Rectangle 3">
            <a:extLst>
              <a:ext uri="{FF2B5EF4-FFF2-40B4-BE49-F238E27FC236}">
                <a16:creationId xmlns:a16="http://schemas.microsoft.com/office/drawing/2014/main" id="{C04BABB3-C56E-40E5-AE3A-8548988B9CE9}"/>
              </a:ext>
            </a:extLst>
          </p:cNvPr>
          <p:cNvSpPr/>
          <p:nvPr/>
        </p:nvSpPr>
        <p:spPr>
          <a:xfrm>
            <a:off x="1380265" y="1981004"/>
            <a:ext cx="10172919" cy="1285032"/>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Khi sử dụng máy tính, em cần tuân theo những quy tắc an toàn để không gây ra lỗi. Một số lời khuyên cho những việc nên làm và không nên làm khi sử dụng máy tính được ghi trong Bảng 1.1.</a:t>
            </a:r>
          </a:p>
        </p:txBody>
      </p:sp>
      <p:pic>
        <p:nvPicPr>
          <p:cNvPr id="6" name="Picture 5">
            <a:extLst>
              <a:ext uri="{FF2B5EF4-FFF2-40B4-BE49-F238E27FC236}">
                <a16:creationId xmlns:a16="http://schemas.microsoft.com/office/drawing/2014/main" id="{ABB72B39-3DF9-47B6-AC0D-E7CEC97E0C5D}"/>
              </a:ext>
            </a:extLst>
          </p:cNvPr>
          <p:cNvPicPr>
            <a:picLocks noChangeAspect="1"/>
          </p:cNvPicPr>
          <p:nvPr/>
        </p:nvPicPr>
        <p:blipFill>
          <a:blip r:embed="rId3"/>
          <a:stretch>
            <a:fillRect/>
          </a:stretch>
        </p:blipFill>
        <p:spPr>
          <a:xfrm>
            <a:off x="1634340" y="3429000"/>
            <a:ext cx="9664768" cy="3074056"/>
          </a:xfrm>
          <a:prstGeom prst="rect">
            <a:avLst/>
          </a:prstGeom>
        </p:spPr>
      </p:pic>
    </p:spTree>
    <p:extLst>
      <p:ext uri="{BB962C8B-B14F-4D97-AF65-F5344CB8AC3E}">
        <p14:creationId xmlns:p14="http://schemas.microsoft.com/office/powerpoint/2010/main" val="1155402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par>
                          <p:cTn id="20" fill="hold">
                            <p:stCondLst>
                              <p:cond delay="500"/>
                            </p:stCondLst>
                            <p:childTnLst>
                              <p:par>
                                <p:cTn id="21" presetID="53" presetClass="entr" presetSubtype="16"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ppt_w</p:attrName>
                                        </p:attrNameLst>
                                      </p:cBhvr>
                                      <p:tavLst>
                                        <p:tav tm="0">
                                          <p:val>
                                            <p:fltVal val="0"/>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animEffect transition="in" filter="fade">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9748</TotalTime>
  <Words>1022</Words>
  <Application>Microsoft Office PowerPoint</Application>
  <PresentationFormat>Widescreen</PresentationFormat>
  <Paragraphs>162</Paragraphs>
  <Slides>22</Slides>
  <Notes>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22</vt:i4>
      </vt:variant>
    </vt:vector>
  </HeadingPairs>
  <TitlesOfParts>
    <vt:vector size="35" baseType="lpstr">
      <vt:lpstr>微软雅黑</vt:lpstr>
      <vt:lpstr>Arial</vt:lpstr>
      <vt:lpstr>Calibri</vt:lpstr>
      <vt:lpstr>等线</vt:lpstr>
      <vt:lpstr>iCiel Cadena</vt:lpstr>
      <vt:lpstr>Segoe Print</vt:lpstr>
      <vt:lpstr>SVN-SAF</vt:lpstr>
      <vt:lpstr>Times New Roman</vt:lpstr>
      <vt:lpstr>UTM Avo</vt:lpstr>
      <vt:lpstr>UTM Kabel KT</vt:lpstr>
      <vt:lpstr>Wingdings</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Admin</cp:lastModifiedBy>
  <cp:revision>505</cp:revision>
  <dcterms:created xsi:type="dcterms:W3CDTF">2021-11-14T08:33:55Z</dcterms:created>
  <dcterms:modified xsi:type="dcterms:W3CDTF">2023-09-22T14:23:46Z</dcterms:modified>
</cp:coreProperties>
</file>