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svg" ContentType="image/svg+xml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vml" ContentType="application/vnd.openxmlformats-officedocument.vmlDrawing"/>
  <Default Extension="mp4" ContentType="video/mp4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media/audio2.wav" ContentType="audio/x-wav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22"/>
  </p:notesMasterIdLst>
  <p:sldIdLst>
    <p:sldId id="256" r:id="rId5"/>
    <p:sldId id="308" r:id="rId6"/>
    <p:sldId id="309" r:id="rId7"/>
    <p:sldId id="310" r:id="rId8"/>
    <p:sldId id="311" r:id="rId9"/>
    <p:sldId id="312" r:id="rId10"/>
    <p:sldId id="258" r:id="rId11"/>
    <p:sldId id="315" r:id="rId12"/>
    <p:sldId id="319" r:id="rId13"/>
    <p:sldId id="313" r:id="rId14"/>
    <p:sldId id="314" r:id="rId15"/>
    <p:sldId id="270" r:id="rId16"/>
    <p:sldId id="316" r:id="rId17"/>
    <p:sldId id="317" r:id="rId18"/>
    <p:sldId id="318" r:id="rId19"/>
    <p:sldId id="271" r:id="rId20"/>
    <p:sldId id="279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AED3B"/>
    <a:srgbClr val="0000CC"/>
    <a:srgbClr val="15142A"/>
    <a:srgbClr val="70AD47"/>
    <a:srgbClr val="A7FDFF"/>
    <a:srgbClr val="3CDFE6"/>
    <a:srgbClr val="0C0D0E"/>
    <a:srgbClr val="1F4E79"/>
    <a:srgbClr val="ED7D31"/>
    <a:srgbClr val="C55A1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156" autoAdjust="0"/>
    <p:restoredTop sz="84954" autoAdjust="0"/>
  </p:normalViewPr>
  <p:slideViewPr>
    <p:cSldViewPr snapToGrid="0">
      <p:cViewPr varScale="1">
        <p:scale>
          <a:sx n="57" d="100"/>
          <a:sy n="57" d="100"/>
        </p:scale>
        <p:origin x="1204" y="2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notesMaster" Target="notesMasters/notes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F9B0E6-B9BF-4E2D-AE08-8C7EBB196A2E}" type="datetimeFigureOut">
              <a:rPr lang="en-US" smtClean="0"/>
              <a:t>9/14/2022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853816F-A1CF-4485-B308-1B9F14B36E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683917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1C8189F-A93C-42BB-9D61-0CAF36D0DB99}" type="slidenum">
              <a:rPr lang="en-US"/>
              <a:pPr/>
              <a:t>3</a:t>
            </a:fld>
            <a:endParaRPr lang="en-US"/>
          </a:p>
        </p:txBody>
      </p:sp>
      <p:sp>
        <p:nvSpPr>
          <p:cNvPr id="52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53816F-A1CF-4485-B308-1B9F14B36EAD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35638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53816F-A1CF-4485-B308-1B9F14B36EAD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40249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C950EEA-AF28-4C1F-812F-BD22921E6681}" type="slidenum">
              <a:rPr lang="en-US"/>
              <a:pPr/>
              <a:t>4</a:t>
            </a:fld>
            <a:endParaRPr lang="en-US"/>
          </a:p>
        </p:txBody>
      </p:sp>
      <p:sp>
        <p:nvSpPr>
          <p:cNvPr id="18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51E9AB9-9DC3-4C5B-8567-FAB010035AE6}" type="slidenum">
              <a:rPr lang="en-US"/>
              <a:pPr/>
              <a:t>5</a:t>
            </a:fld>
            <a:endParaRPr lang="en-US"/>
          </a:p>
        </p:txBody>
      </p:sp>
      <p:sp>
        <p:nvSpPr>
          <p:cNvPr id="460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CF5F0B3-8A78-4F20-B2F5-7158755EDED3}" type="slidenum">
              <a:rPr lang="en-US"/>
              <a:pPr/>
              <a:t>6</a:t>
            </a:fld>
            <a:endParaRPr lang="en-US"/>
          </a:p>
        </p:txBody>
      </p:sp>
      <p:sp>
        <p:nvSpPr>
          <p:cNvPr id="54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53816F-A1CF-4485-B308-1B9F14B36EA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02962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53816F-A1CF-4485-B308-1B9F14B36EAD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201594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53816F-A1CF-4485-B308-1B9F14B36EAD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201594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53816F-A1CF-4485-B308-1B9F14B36EAD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201594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53816F-A1CF-4485-B308-1B9F14B36EAD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20159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80C5E7-B1A1-4648-89D2-17B0F1E7F5B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D140298-3E00-4E73-B947-697E6928286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6BB99EB-0E86-4FEA-A9C4-501D4E755A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33F5E9-5DAC-4C4A-9DF5-C2B87276BCC8}" type="datetimeFigureOut">
              <a:rPr lang="en-US" smtClean="0"/>
              <a:t>9/14/2022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731F536-58DF-4935-AE3B-7A08C03124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E995127-BE30-42B7-9BE5-B83CC6A2E6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EC5C30-0B3A-4B13-ADDD-7C63C8AA92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975183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AAE108-9C7F-4CDC-AD71-B576580A19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A103746-779A-435F-995A-5BF82C86C29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984E866-B322-455F-AC32-8C164B8CD9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33F5E9-5DAC-4C4A-9DF5-C2B87276BCC8}" type="datetimeFigureOut">
              <a:rPr lang="en-US" smtClean="0"/>
              <a:t>9/14/2022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0D61E0-F80F-48E7-A817-F1CECBEE9A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F34AFC-4299-43F1-A312-79EF0102CE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EC5C30-0B3A-4B13-ADDD-7C63C8AA92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2746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1E1D3E-E4B6-4EAA-BFB4-25A0557A6C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F7E0856-45A8-4EAD-A9D6-8A993968A1A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0EEBE1-2BAF-4C94-8403-6E8454F9BC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33F5E9-5DAC-4C4A-9DF5-C2B87276BCC8}" type="datetimeFigureOut">
              <a:rPr lang="en-US" smtClean="0"/>
              <a:t>9/14/2022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358F46-E931-4D79-94A5-037AFD0733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130D95-EF5F-4A0A-93BD-73AEE2C2FF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EC5C30-0B3A-4B13-ADDD-7C63C8AA92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12567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BABEC0-6253-4360-B586-B9D20933DE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946E20B-8661-4C60-84FB-4892E8B4860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132BE45-79E4-479B-BD2F-46CCB0BEE62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589105E-DF25-4F38-BDE2-9B00C2C44F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33F5E9-5DAC-4C4A-9DF5-C2B87276BCC8}" type="datetimeFigureOut">
              <a:rPr lang="en-US" smtClean="0"/>
              <a:t>9/14/2022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1D9C4A8-7467-4BAD-98A2-0B63CAC19B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BC5C5C0-08E4-4F7B-9E80-8925539D22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EC5C30-0B3A-4B13-ADDD-7C63C8AA92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8407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7FF641-A5CC-4263-A394-2112D623A8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4D6865-C632-473C-AEC8-8D3F71562BE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9FDBD19-4D33-4F6A-9938-6A04B3888EC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1697E46-CE4D-480E-A997-2B53B2DF55B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B8B7E36-823F-4FD4-B826-E450A124800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DBB3B14-C886-4F84-9FD5-11C8320E1F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33F5E9-5DAC-4C4A-9DF5-C2B87276BCC8}" type="datetimeFigureOut">
              <a:rPr lang="en-US" smtClean="0"/>
              <a:t>9/14/2022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F9AF591-4BBF-4BF2-9EF7-F8B114DFA1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52B1A04-B244-4AE3-8997-9B075B1059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EC5C30-0B3A-4B13-ADDD-7C63C8AA92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0444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5408F1-BB29-4C6F-91C9-653A730BEC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F54FEF9-8D09-4091-BE99-B6264EBD34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33F5E9-5DAC-4C4A-9DF5-C2B87276BCC8}" type="datetimeFigureOut">
              <a:rPr lang="en-US" smtClean="0"/>
              <a:t>9/14/2022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B5F49AA-83D5-4063-9CDE-AA7763048B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A2B27C-3C99-4208-B425-775413C536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EC5C30-0B3A-4B13-ADDD-7C63C8AA92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40353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42A62B2-A6D1-4A6F-8B20-80606F4785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33F5E9-5DAC-4C4A-9DF5-C2B87276BCC8}" type="datetimeFigureOut">
              <a:rPr lang="en-US" smtClean="0"/>
              <a:t>9/14/2022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02E4958-7A46-4331-B2D8-2C31D8FCBD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5C8548B-339B-46B2-BF01-1EE3DDC72A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EC5C30-0B3A-4B13-ADDD-7C63C8AA92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466150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EF408F-8083-4F07-9628-074C7AFE41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70477E0-A333-439D-A531-30B39A8134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D59501-D187-414C-AACE-F838720036C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235F890-BB8A-49E1-880A-924FD6FE40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33F5E9-5DAC-4C4A-9DF5-C2B87276BCC8}" type="datetimeFigureOut">
              <a:rPr lang="en-US" smtClean="0"/>
              <a:t>9/14/2022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1CA38FE-429A-41E7-942D-ECCE639D3C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01D9BC-0038-4041-AE2C-657BF99D41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EC5C30-0B3A-4B13-ADDD-7C63C8AA92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5613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956CFD-7F35-482C-A50F-B3D43ACB0A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FD7F3EF-0FE9-46C4-A116-5DA6E26B0D5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10B4041-0F17-42D8-AF16-AB099A39FFB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BAF67FF-F8F1-4B22-A471-9317ED3A25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33F5E9-5DAC-4C4A-9DF5-C2B87276BCC8}" type="datetimeFigureOut">
              <a:rPr lang="en-US" smtClean="0"/>
              <a:t>9/14/2022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73D6993-98F8-4234-B24A-02D4DB41CE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2A34037-0E7D-4379-ACA0-98611B2F76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EC5C30-0B3A-4B13-ADDD-7C63C8AA92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91979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645B175-C851-453B-B2A0-9A5CFCADC0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65F4A2-0E4F-4E49-A0BF-BEEC722033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328AA27-3F13-4BFD-B949-21CF3191088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33F5E9-5DAC-4C4A-9DF5-C2B87276BCC8}" type="datetimeFigureOut">
              <a:rPr lang="en-US" smtClean="0"/>
              <a:t>9/14/2022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EEE99A2-0FED-42D4-9FBD-08CC1C3F81B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F2468D4-5440-4CE2-BAB3-61D83F628C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EC5C30-0B3A-4B13-ADDD-7C63C8AA921B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C617D0E3-7879-4E51-9843-14E11D752E40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9411307" y="5438588"/>
            <a:ext cx="2086303" cy="1656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20394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7" Type="http://schemas.openxmlformats.org/officeDocument/2006/relationships/image" Target="../media/image7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sv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13" Type="http://schemas.openxmlformats.org/officeDocument/2006/relationships/image" Target="../media/image1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3.png"/><Relationship Id="rId12" Type="http://schemas.microsoft.com/office/2007/relationships/hdphoto" Target="../media/hdphoto2.wdp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3.svg"/><Relationship Id="rId11" Type="http://schemas.openxmlformats.org/officeDocument/2006/relationships/image" Target="../media/image25.png"/><Relationship Id="rId5" Type="http://schemas.openxmlformats.org/officeDocument/2006/relationships/image" Target="../media/image2.png"/><Relationship Id="rId10" Type="http://schemas.microsoft.com/office/2007/relationships/hdphoto" Target="../media/hdphoto1.wdp"/><Relationship Id="rId4" Type="http://schemas.openxmlformats.org/officeDocument/2006/relationships/notesSlide" Target="../notesSlides/notesSlide6.xml"/><Relationship Id="rId9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24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svg"/><Relationship Id="rId11" Type="http://schemas.openxmlformats.org/officeDocument/2006/relationships/image" Target="../media/image26.png"/><Relationship Id="rId5" Type="http://schemas.openxmlformats.org/officeDocument/2006/relationships/image" Target="../media/image2.png"/><Relationship Id="rId10" Type="http://schemas.microsoft.com/office/2007/relationships/hdphoto" Target="../media/hdphoto2.wdp"/><Relationship Id="rId4" Type="http://schemas.microsoft.com/office/2007/relationships/hdphoto" Target="../media/hdphoto1.wdp"/><Relationship Id="rId9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13" Type="http://schemas.openxmlformats.org/officeDocument/2006/relationships/image" Target="../media/image29.png"/><Relationship Id="rId3" Type="http://schemas.openxmlformats.org/officeDocument/2006/relationships/image" Target="../media/image2.png"/><Relationship Id="rId7" Type="http://schemas.openxmlformats.org/officeDocument/2006/relationships/image" Target="../media/image23.png"/><Relationship Id="rId12" Type="http://schemas.microsoft.com/office/2007/relationships/hdphoto" Target="../media/hdphoto4.wdp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svg"/><Relationship Id="rId11" Type="http://schemas.openxmlformats.org/officeDocument/2006/relationships/image" Target="../media/image28.png"/><Relationship Id="rId10" Type="http://schemas.microsoft.com/office/2007/relationships/hdphoto" Target="../media/hdphoto3.wdp"/><Relationship Id="rId9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2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svg"/><Relationship Id="rId9" Type="http://schemas.openxmlformats.org/officeDocument/2006/relationships/image" Target="../media/image30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image" Target="../media/image5.jpeg"/><Relationship Id="rId7" Type="http://schemas.openxmlformats.org/officeDocument/2006/relationships/image" Target="../media/image7.jpeg"/><Relationship Id="rId2" Type="http://schemas.openxmlformats.org/officeDocument/2006/relationships/slide" Target="slide3.xml"/><Relationship Id="rId1" Type="http://schemas.openxmlformats.org/officeDocument/2006/relationships/slideLayout" Target="../slideLayouts/slideLayout7.xml"/><Relationship Id="rId6" Type="http://schemas.openxmlformats.org/officeDocument/2006/relationships/slide" Target="slide5.xml"/><Relationship Id="rId5" Type="http://schemas.openxmlformats.org/officeDocument/2006/relationships/image" Target="../media/image6.jpeg"/><Relationship Id="rId4" Type="http://schemas.openxmlformats.org/officeDocument/2006/relationships/slide" Target="slide4.xml"/><Relationship Id="rId9" Type="http://schemas.openxmlformats.org/officeDocument/2006/relationships/image" Target="../media/image8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audio" Target="../media/audio2.wav"/><Relationship Id="rId4" Type="http://schemas.openxmlformats.org/officeDocument/2006/relationships/audio" Target="../media/audio1.wav"/><Relationship Id="rId9" Type="http://schemas.openxmlformats.org/officeDocument/2006/relationships/image" Target="../media/image5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jpeg"/><Relationship Id="rId5" Type="http://schemas.openxmlformats.org/officeDocument/2006/relationships/slide" Target="slide2.xml"/><Relationship Id="rId4" Type="http://schemas.openxmlformats.org/officeDocument/2006/relationships/audio" Target="../media/audio2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eg"/><Relationship Id="rId5" Type="http://schemas.openxmlformats.org/officeDocument/2006/relationships/slide" Target="slide2.xml"/><Relationship Id="rId4" Type="http://schemas.openxmlformats.org/officeDocument/2006/relationships/audio" Target="../media/audio2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jpeg"/><Relationship Id="rId5" Type="http://schemas.openxmlformats.org/officeDocument/2006/relationships/slide" Target="slide2.xml"/><Relationship Id="rId4" Type="http://schemas.openxmlformats.org/officeDocument/2006/relationships/audio" Target="../media/audio2.wav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5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image" Target="../media/image170.png"/><Relationship Id="rId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!!2">
            <a:extLst>
              <a:ext uri="{FF2B5EF4-FFF2-40B4-BE49-F238E27FC236}">
                <a16:creationId xmlns:a16="http://schemas.microsoft.com/office/drawing/2014/main" id="{F4B5F415-7490-4054-85B4-10F7AE6D338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39628" y="2323835"/>
            <a:ext cx="11952372" cy="1417123"/>
          </a:xfrm>
        </p:spPr>
        <p:txBody>
          <a:bodyPr>
            <a:noAutofit/>
          </a:bodyPr>
          <a:lstStyle/>
          <a:p>
            <a:r>
              <a:rPr lang="en-US" sz="5000" b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en-US" sz="5000" b="1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</a:br>
            <a:r>
              <a:rPr lang="vi-VN" sz="5400" b="1">
                <a:solidFill>
                  <a:srgbClr val="FAED3B"/>
                </a:solidFill>
                <a:cs typeface="Arial" pitchFamily="34" charset="0"/>
              </a:rPr>
              <a:t>TÊN BÀI</a:t>
            </a:r>
            <a:r>
              <a:rPr lang="en-US" sz="5400" b="1">
                <a:solidFill>
                  <a:srgbClr val="FAED3B"/>
                </a:solidFill>
                <a:cs typeface="Arial" pitchFamily="34" charset="0"/>
              </a:rPr>
              <a:t> DẠY: HÌNH HỘP CHỮ NHẬT VÀ HÌNH LẬP PHƯƠNG.</a:t>
            </a:r>
            <a:endParaRPr lang="en-US" sz="5400">
              <a:solidFill>
                <a:srgbClr val="FAED3B"/>
              </a:solidFill>
              <a:cs typeface="Arial" pitchFamily="34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AA65E432-C1E6-4C36-BF8E-2DA25E65DC32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579677" y="4747910"/>
            <a:ext cx="49149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Subtitle 2">
            <a:extLst>
              <a:ext uri="{FF2B5EF4-FFF2-40B4-BE49-F238E27FC236}">
                <a16:creationId xmlns:a16="http://schemas.microsoft.com/office/drawing/2014/main" id="{D05F6415-1E7C-453D-B6B7-DBF76BDA69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5127" y="5177912"/>
            <a:ext cx="9144000" cy="1655762"/>
          </a:xfrm>
        </p:spPr>
        <p:txBody>
          <a:bodyPr>
            <a:normAutofit/>
          </a:bodyPr>
          <a:lstStyle/>
          <a:p>
            <a:r>
              <a:rPr lang="en-US" sz="2800" err="1">
                <a:solidFill>
                  <a:schemeClr val="bg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Giáo</a:t>
            </a:r>
            <a:r>
              <a:rPr lang="en-US" sz="2800">
                <a:solidFill>
                  <a:schemeClr val="bg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</a:t>
            </a:r>
            <a:r>
              <a:rPr lang="en-US" sz="2800" err="1" smtClean="0">
                <a:solidFill>
                  <a:schemeClr val="bg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viên</a:t>
            </a:r>
            <a:r>
              <a:rPr lang="en-US" sz="2800" smtClean="0">
                <a:solidFill>
                  <a:schemeClr val="bg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: </a:t>
            </a:r>
            <a:endParaRPr lang="en-US" sz="2800">
              <a:solidFill>
                <a:schemeClr val="bg1"/>
              </a:solidFill>
              <a:latin typeface="Times New Roman" panose="02020603050405020304" pitchFamily="18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5" name="1" descr="Clipboard">
            <a:extLst>
              <a:ext uri="{FF2B5EF4-FFF2-40B4-BE49-F238E27FC236}">
                <a16:creationId xmlns:a16="http://schemas.microsoft.com/office/drawing/2014/main" id="{2A123BD8-A09C-49C0-98E8-54B55610A92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 rot="631394">
            <a:off x="-634327" y="3883012"/>
            <a:ext cx="3194131" cy="3194131"/>
          </a:xfrm>
          <a:prstGeom prst="rect">
            <a:avLst/>
          </a:prstGeom>
        </p:spPr>
      </p:pic>
      <p:pic>
        <p:nvPicPr>
          <p:cNvPr id="19" name="Graphic 18" descr="Ruler">
            <a:extLst>
              <a:ext uri="{FF2B5EF4-FFF2-40B4-BE49-F238E27FC236}">
                <a16:creationId xmlns:a16="http://schemas.microsoft.com/office/drawing/2014/main" id="{39130E3C-1E93-4315-AE76-13C55147DCF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 rot="18889495">
            <a:off x="10171718" y="145767"/>
            <a:ext cx="1574403" cy="1574403"/>
          </a:xfrm>
          <a:prstGeom prst="rect">
            <a:avLst/>
          </a:prstGeom>
        </p:spPr>
      </p:pic>
      <p:pic>
        <p:nvPicPr>
          <p:cNvPr id="21" name="Graphic 20" descr="Pencil">
            <a:extLst>
              <a:ext uri="{FF2B5EF4-FFF2-40B4-BE49-F238E27FC236}">
                <a16:creationId xmlns:a16="http://schemas.microsoft.com/office/drawing/2014/main" id="{FFEC1660-205F-490E-800A-0D57D250BAE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 rot="20520790">
            <a:off x="10917677" y="783939"/>
            <a:ext cx="1488402" cy="1488402"/>
          </a:xfrm>
          <a:prstGeom prst="rect">
            <a:avLst/>
          </a:prstGeom>
        </p:spPr>
      </p:pic>
      <p:sp>
        <p:nvSpPr>
          <p:cNvPr id="12" name="Subtitle 2">
            <a:extLst>
              <a:ext uri="{FF2B5EF4-FFF2-40B4-BE49-F238E27FC236}">
                <a16:creationId xmlns:a16="http://schemas.microsoft.com/office/drawing/2014/main" id="{CF2EB805-B981-47B9-9661-CF05DB551677}"/>
              </a:ext>
            </a:extLst>
          </p:cNvPr>
          <p:cNvSpPr txBox="1">
            <a:spLocks/>
          </p:cNvSpPr>
          <p:nvPr/>
        </p:nvSpPr>
        <p:spPr>
          <a:xfrm>
            <a:off x="262360" y="160893"/>
            <a:ext cx="9144000" cy="16557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2800">
                <a:solidFill>
                  <a:schemeClr val="bg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    PHÒNG GD&amp;ĐT………..</a:t>
            </a:r>
          </a:p>
          <a:p>
            <a:pPr algn="l"/>
            <a:r>
              <a:rPr lang="en-US" sz="2800">
                <a:solidFill>
                  <a:schemeClr val="bg1"/>
                </a:solidFill>
                <a:latin typeface="Times New Roman" panose="02020603050405020304" pitchFamily="18" charset="0"/>
                <a:ea typeface="Tahoma" panose="020B0604030504040204" pitchFamily="34" charset="0"/>
                <a:cs typeface="Times New Roman" panose="02020603050405020304" pitchFamily="18" charset="0"/>
              </a:rPr>
              <a:t>TRƯỜNG THCS ………….……</a:t>
            </a:r>
          </a:p>
        </p:txBody>
      </p:sp>
      <p:sp>
        <p:nvSpPr>
          <p:cNvPr id="14" name="!!1">
            <a:extLst>
              <a:ext uri="{FF2B5EF4-FFF2-40B4-BE49-F238E27FC236}">
                <a16:creationId xmlns:a16="http://schemas.microsoft.com/office/drawing/2014/main" id="{0E246211-C9C9-4B3E-9DDF-914AB989AE93}"/>
              </a:ext>
            </a:extLst>
          </p:cNvPr>
          <p:cNvSpPr txBox="1"/>
          <p:nvPr/>
        </p:nvSpPr>
        <p:spPr>
          <a:xfrm>
            <a:off x="1988457" y="1235264"/>
            <a:ext cx="785719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800" b="1" smtClean="0">
                <a:solidFill>
                  <a:srgbClr val="FAED3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 6 –C3-BÀI 1 – tiết 2</a:t>
            </a:r>
            <a:endParaRPr lang="en-US" sz="4800">
              <a:solidFill>
                <a:srgbClr val="FAED3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39705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4EF09CF-3362-453A-9463-F6669A9D3E01}"/>
              </a:ext>
            </a:extLst>
          </p:cNvPr>
          <p:cNvGrpSpPr/>
          <p:nvPr/>
        </p:nvGrpSpPr>
        <p:grpSpPr>
          <a:xfrm rot="8757556">
            <a:off x="-1052601" y="4821382"/>
            <a:ext cx="3136324" cy="6858000"/>
            <a:chOff x="9055676" y="0"/>
            <a:chExt cx="3136324" cy="68580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03AE892-EBD6-40F1-851B-FEADBD59429F}"/>
                </a:ext>
              </a:extLst>
            </p:cNvPr>
            <p:cNvSpPr/>
            <p:nvPr/>
          </p:nvSpPr>
          <p:spPr>
            <a:xfrm>
              <a:off x="9221932" y="0"/>
              <a:ext cx="2970068" cy="68580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4318653-1A38-442C-BA0F-F2C51149BCFF}"/>
                </a:ext>
              </a:extLst>
            </p:cNvPr>
            <p:cNvSpPr/>
            <p:nvPr/>
          </p:nvSpPr>
          <p:spPr>
            <a:xfrm>
              <a:off x="9055676" y="0"/>
              <a:ext cx="166255" cy="6858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25D63D1-E9CE-42BF-BD4D-374FD0293155}"/>
                </a:ext>
              </a:extLst>
            </p:cNvPr>
            <p:cNvSpPr/>
            <p:nvPr/>
          </p:nvSpPr>
          <p:spPr>
            <a:xfrm>
              <a:off x="9221932" y="0"/>
              <a:ext cx="114301" cy="6858000"/>
            </a:xfrm>
            <a:prstGeom prst="rect">
              <a:avLst/>
            </a:prstGeom>
            <a:solidFill>
              <a:srgbClr val="FFD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A4EE865-9F0D-4531-A737-E13A557C0277}"/>
                </a:ext>
              </a:extLst>
            </p:cNvPr>
            <p:cNvSpPr/>
            <p:nvPr/>
          </p:nvSpPr>
          <p:spPr>
            <a:xfrm>
              <a:off x="9336233" y="0"/>
              <a:ext cx="150667" cy="6858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A1183CB-C5B0-498A-A49C-4180134C74B0}"/>
                </a:ext>
              </a:extLst>
            </p:cNvPr>
            <p:cNvSpPr/>
            <p:nvPr/>
          </p:nvSpPr>
          <p:spPr>
            <a:xfrm>
              <a:off x="9336233" y="0"/>
              <a:ext cx="57150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A3A062DA-93BF-4842-B601-4404401BCCE3}"/>
              </a:ext>
            </a:extLst>
          </p:cNvPr>
          <p:cNvSpPr txBox="1"/>
          <p:nvPr/>
        </p:nvSpPr>
        <p:spPr>
          <a:xfrm>
            <a:off x="0" y="172489"/>
            <a:ext cx="115021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III. </a:t>
            </a:r>
            <a:r>
              <a:rPr lang="en-US" sz="2800" b="1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DIỆN TÍCH XUNG QUANH VÀ THỂ TÍCH HÌNH HỘP CHỮ NHẬT, HÌNH LẬP PHƯƠNG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ED5D934-1005-42E7-B9E8-65E9CE12B957}"/>
              </a:ext>
            </a:extLst>
          </p:cNvPr>
          <p:cNvGrpSpPr/>
          <p:nvPr/>
        </p:nvGrpSpPr>
        <p:grpSpPr>
          <a:xfrm rot="5400000">
            <a:off x="8383393" y="3218530"/>
            <a:ext cx="6891246" cy="653685"/>
            <a:chOff x="4871257" y="83128"/>
            <a:chExt cx="7501721" cy="653685"/>
          </a:xfrm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E77C13A5-0834-400F-A56E-4C74E35B6AEF}"/>
                </a:ext>
              </a:extLst>
            </p:cNvPr>
            <p:cNvSpPr/>
            <p:nvPr/>
          </p:nvSpPr>
          <p:spPr>
            <a:xfrm>
              <a:off x="4871257" y="83128"/>
              <a:ext cx="7232072" cy="653685"/>
            </a:xfrm>
            <a:prstGeom prst="roundRect">
              <a:avLst/>
            </a:prstGeom>
            <a:solidFill>
              <a:srgbClr val="70AD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512712A-CFC7-4140-8BF0-0E597115E512}"/>
                </a:ext>
              </a:extLst>
            </p:cNvPr>
            <p:cNvSpPr txBox="1"/>
            <p:nvPr/>
          </p:nvSpPr>
          <p:spPr>
            <a:xfrm>
              <a:off x="5268730" y="213658"/>
              <a:ext cx="7104248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b="1">
                  <a:solidFill>
                    <a:srgbClr val="FFFF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HOẠT ĐỘNG HÌNH THÀNH KIẾN THỨC</a:t>
              </a:r>
              <a:endParaRPr lang="en-US" sz="2400">
                <a:solidFill>
                  <a:srgbClr val="FFFF00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angle 25"/>
              <p:cNvSpPr/>
              <p:nvPr/>
            </p:nvSpPr>
            <p:spPr>
              <a:xfrm>
                <a:off x="678737" y="1126596"/>
                <a:ext cx="10823436" cy="13849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800" b="1" dirty="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BÀI TẬP</a:t>
                </a:r>
                <a:endParaRPr lang="en-US" sz="2800" b="1" dirty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  <a:p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Cho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hình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hộp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chữ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nhật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có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các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kích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thước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7</m:t>
                    </m:r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𝑐𝑚</m:t>
                    </m:r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, </m:t>
                    </m:r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5</m:t>
                    </m:r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𝑐𝑚</m:t>
                    </m:r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, </m:t>
                    </m:r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6</m:t>
                    </m:r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𝑐𝑚</m:t>
                    </m:r>
                  </m:oMath>
                </a14:m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.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Hãy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tính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thể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tích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của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hình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hộp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chữ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nhật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đó</a:t>
                </a:r>
                <a:r>
                  <a:rPr lang="en-US" sz="2800" dirty="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?</a:t>
                </a:r>
                <a:endParaRPr lang="en-US" sz="2800" dirty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26" name="Rectangle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8737" y="1126596"/>
                <a:ext cx="10823436" cy="1384995"/>
              </a:xfrm>
              <a:prstGeom prst="rect">
                <a:avLst/>
              </a:prstGeom>
              <a:blipFill>
                <a:blip r:embed="rId2"/>
                <a:stretch>
                  <a:fillRect l="-1126" t="-4846" b="-1145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ectangle 15"/>
              <p:cNvSpPr/>
              <p:nvPr/>
            </p:nvSpPr>
            <p:spPr>
              <a:xfrm>
                <a:off x="446678" y="2559478"/>
                <a:ext cx="11055495" cy="353943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2800" b="1" i="1" u="sng" dirty="0" err="1">
                    <a:solidFill>
                      <a:srgbClr val="C00000"/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Gợi</a:t>
                </a:r>
                <a:r>
                  <a:rPr lang="en-US" sz="2800" b="1" i="1" u="sng" dirty="0">
                    <a:solidFill>
                      <a:srgbClr val="C00000"/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ý 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: </a:t>
                </a:r>
                <a:r>
                  <a:rPr lang="en-US" sz="2800" dirty="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Chia </a:t>
                </a:r>
                <a:r>
                  <a:rPr lang="en-US" sz="2800" dirty="0" err="1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hình</a:t>
                </a:r>
                <a:r>
                  <a:rPr lang="en-US" sz="2800" dirty="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hộp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chữ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nhật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này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thành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các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lập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phương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đơn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vị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cạnh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là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1</m:t>
                    </m:r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𝑐𝑚</m:t>
                    </m:r>
                  </m:oMath>
                </a14:m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.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Các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em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hãy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trả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lời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các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câu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hỏi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sau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: </a:t>
                </a:r>
              </a:p>
              <a:p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Xem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video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và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trả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lời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các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câu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hỏi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sau</a:t>
                </a:r>
                <a:endParaRPr lang="en-US" sz="2800" dirty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  <a:p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	1)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Trên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1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hàng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thì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xếp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được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bao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nhiêu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hình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lập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phương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đơn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vị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?</a:t>
                </a:r>
              </a:p>
              <a:p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	2)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Một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lớp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có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bao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nhiêu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hàng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?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Một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lớp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có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bao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nhiêu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hình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lập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phương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đơn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vị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?</a:t>
                </a:r>
              </a:p>
              <a:p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	3)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Trong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hình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hộp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chữ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nhật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có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mấy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lớp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hình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lập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phương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đơn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vị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?</a:t>
                </a:r>
              </a:p>
              <a:p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	4)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Trong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hình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hộp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chữ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nhật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có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bao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nhiêu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hình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lập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phương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đơn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r>
                  <a:rPr lang="en-US" sz="2800" dirty="0" err="1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vị</a:t>
                </a:r>
                <a:r>
                  <a:rPr lang="en-US" sz="2800" dirty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?</a:t>
                </a:r>
              </a:p>
            </p:txBody>
          </p:sp>
        </mc:Choice>
        <mc:Fallback xmlns="">
          <p:sp>
            <p:nvSpPr>
              <p:cNvPr id="16" name="Rectangle 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678" y="2559478"/>
                <a:ext cx="11055495" cy="3539430"/>
              </a:xfrm>
              <a:prstGeom prst="rect">
                <a:avLst/>
              </a:prstGeom>
              <a:blipFill rotWithShape="1">
                <a:blip r:embed="rId3"/>
                <a:stretch>
                  <a:fillRect l="-1103" t="-1724" r="-1654" b="-396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1896458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1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4EF09CF-3362-453A-9463-F6669A9D3E01}"/>
              </a:ext>
            </a:extLst>
          </p:cNvPr>
          <p:cNvGrpSpPr/>
          <p:nvPr/>
        </p:nvGrpSpPr>
        <p:grpSpPr>
          <a:xfrm rot="8757556">
            <a:off x="-1052601" y="4821382"/>
            <a:ext cx="3136324" cy="6858000"/>
            <a:chOff x="9055676" y="0"/>
            <a:chExt cx="3136324" cy="68580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03AE892-EBD6-40F1-851B-FEADBD59429F}"/>
                </a:ext>
              </a:extLst>
            </p:cNvPr>
            <p:cNvSpPr/>
            <p:nvPr/>
          </p:nvSpPr>
          <p:spPr>
            <a:xfrm>
              <a:off x="9221932" y="0"/>
              <a:ext cx="2970068" cy="68580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4318653-1A38-442C-BA0F-F2C51149BCFF}"/>
                </a:ext>
              </a:extLst>
            </p:cNvPr>
            <p:cNvSpPr/>
            <p:nvPr/>
          </p:nvSpPr>
          <p:spPr>
            <a:xfrm>
              <a:off x="9055676" y="0"/>
              <a:ext cx="166255" cy="6858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25D63D1-E9CE-42BF-BD4D-374FD0293155}"/>
                </a:ext>
              </a:extLst>
            </p:cNvPr>
            <p:cNvSpPr/>
            <p:nvPr/>
          </p:nvSpPr>
          <p:spPr>
            <a:xfrm>
              <a:off x="9221932" y="0"/>
              <a:ext cx="114301" cy="6858000"/>
            </a:xfrm>
            <a:prstGeom prst="rect">
              <a:avLst/>
            </a:prstGeom>
            <a:solidFill>
              <a:srgbClr val="FFD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A4EE865-9F0D-4531-A737-E13A557C0277}"/>
                </a:ext>
              </a:extLst>
            </p:cNvPr>
            <p:cNvSpPr/>
            <p:nvPr/>
          </p:nvSpPr>
          <p:spPr>
            <a:xfrm>
              <a:off x="9336233" y="0"/>
              <a:ext cx="150667" cy="6858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A1183CB-C5B0-498A-A49C-4180134C74B0}"/>
                </a:ext>
              </a:extLst>
            </p:cNvPr>
            <p:cNvSpPr/>
            <p:nvPr/>
          </p:nvSpPr>
          <p:spPr>
            <a:xfrm>
              <a:off x="9336233" y="0"/>
              <a:ext cx="57150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A3A062DA-93BF-4842-B601-4404401BCCE3}"/>
              </a:ext>
            </a:extLst>
          </p:cNvPr>
          <p:cNvSpPr txBox="1"/>
          <p:nvPr/>
        </p:nvSpPr>
        <p:spPr>
          <a:xfrm>
            <a:off x="0" y="172489"/>
            <a:ext cx="115021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III. </a:t>
            </a:r>
            <a:r>
              <a:rPr lang="en-US" sz="2800" b="1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DIỆN TÍCH XUNG QUANH VÀ THỂ TÍCH HÌNH HỘP CHỮ NHẬT, HÌNH LẬP PHƯƠNG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ED5D934-1005-42E7-B9E8-65E9CE12B957}"/>
              </a:ext>
            </a:extLst>
          </p:cNvPr>
          <p:cNvGrpSpPr/>
          <p:nvPr/>
        </p:nvGrpSpPr>
        <p:grpSpPr>
          <a:xfrm rot="5400000">
            <a:off x="8383393" y="3218530"/>
            <a:ext cx="6891246" cy="653685"/>
            <a:chOff x="4871257" y="83128"/>
            <a:chExt cx="7501721" cy="653685"/>
          </a:xfrm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E77C13A5-0834-400F-A56E-4C74E35B6AEF}"/>
                </a:ext>
              </a:extLst>
            </p:cNvPr>
            <p:cNvSpPr/>
            <p:nvPr/>
          </p:nvSpPr>
          <p:spPr>
            <a:xfrm>
              <a:off x="4871257" y="83128"/>
              <a:ext cx="7232072" cy="653685"/>
            </a:xfrm>
            <a:prstGeom prst="roundRect">
              <a:avLst/>
            </a:prstGeom>
            <a:solidFill>
              <a:srgbClr val="70AD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512712A-CFC7-4140-8BF0-0E597115E512}"/>
                </a:ext>
              </a:extLst>
            </p:cNvPr>
            <p:cNvSpPr txBox="1"/>
            <p:nvPr/>
          </p:nvSpPr>
          <p:spPr>
            <a:xfrm>
              <a:off x="5268730" y="213658"/>
              <a:ext cx="7104248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b="1">
                  <a:solidFill>
                    <a:srgbClr val="FFFF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HOẠT ĐỘNG HÌNH THÀNH KIẾN THỨC</a:t>
              </a:r>
              <a:endParaRPr lang="en-US" sz="2400">
                <a:solidFill>
                  <a:srgbClr val="FFFF00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Rectangle 19"/>
              <p:cNvSpPr/>
              <p:nvPr/>
            </p:nvSpPr>
            <p:spPr>
              <a:xfrm>
                <a:off x="781064" y="1898275"/>
                <a:ext cx="11374795" cy="272593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1) Trên 1 hàng thì xếp được 7 hình lập phương đơn vị.</a:t>
                </a:r>
              </a:p>
              <a:p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2) Một lớp có 5 hàng. Mỗi lớp có  </a:t>
                </a:r>
                <a14:m>
                  <m:oMath xmlns:m="http://schemas.openxmlformats.org/officeDocument/2006/math"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5.7=35 </m:t>
                    </m:r>
                  </m:oMath>
                </a14:m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hình lập phương đơn vị.</a:t>
                </a:r>
              </a:p>
              <a:p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3) Trong hình hộp chữ nhật có 6 lớp hình lập phương đơn vị.</a:t>
                </a:r>
              </a:p>
              <a:p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4) Trong hình hộp chữ nhật có  </a:t>
                </a:r>
                <a14:m>
                  <m:oMath xmlns:m="http://schemas.openxmlformats.org/officeDocument/2006/math"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5.7.6=210</m:t>
                    </m:r>
                  </m:oMath>
                </a14:m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hình lập phương đơn vị.</a:t>
                </a:r>
              </a:p>
              <a:p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Thể tích hình hộp chữ nhật: </a:t>
                </a:r>
                <a14:m>
                  <m:oMath xmlns:m="http://schemas.openxmlformats.org/officeDocument/2006/math"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𝑉</m:t>
                    </m:r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=</m:t>
                    </m:r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𝑎𝑏𝑐</m:t>
                    </m:r>
                  </m:oMath>
                </a14:m>
                <a:endParaRPr lang="en-US" sz="28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  <a:p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Thể tích hình lập phương: </a:t>
                </a:r>
                <a14:m>
                  <m:oMath xmlns:m="http://schemas.openxmlformats.org/officeDocument/2006/math"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𝑉</m:t>
                    </m:r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= </m:t>
                    </m:r>
                    <m:sSup>
                      <m:sSupPr>
                        <m:ctrlPr>
                          <a:rPr lang="en-US" sz="2800" i="1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Tahoma"/>
                            <a:cs typeface="Times New Roman" panose="02020603050405020304" pitchFamily="18" charset="0"/>
                          </a:rPr>
                        </m:ctrlPr>
                      </m:sSupPr>
                      <m:e>
                        <m:r>
                          <a:rPr lang="en-US" sz="280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𝑑</m:t>
                        </m:r>
                      </m:e>
                      <m:sup>
                        <m:r>
                          <a:rPr lang="en-US" sz="280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3</m:t>
                        </m:r>
                      </m:sup>
                    </m:sSup>
                  </m:oMath>
                </a14:m>
                <a:endParaRPr lang="en-US" sz="28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20" name="Rectangle 1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1064" y="1898275"/>
                <a:ext cx="11374795" cy="2725939"/>
              </a:xfrm>
              <a:prstGeom prst="rect">
                <a:avLst/>
              </a:prstGeom>
              <a:blipFill rotWithShape="1">
                <a:blip r:embed="rId2"/>
                <a:stretch>
                  <a:fillRect l="-1072" t="-2232" b="-33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038223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 descr="Clipboard">
            <a:extLst>
              <a:ext uri="{FF2B5EF4-FFF2-40B4-BE49-F238E27FC236}">
                <a16:creationId xmlns:a16="http://schemas.microsoft.com/office/drawing/2014/main" id="{69A6127C-44C4-4935-8488-02212BF0E6B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 rot="631394">
            <a:off x="-58238" y="493114"/>
            <a:ext cx="2308414" cy="2308414"/>
          </a:xfrm>
          <a:prstGeom prst="rect">
            <a:avLst/>
          </a:prstGeom>
        </p:spPr>
      </p:pic>
      <p:sp>
        <p:nvSpPr>
          <p:cNvPr id="2" name="!!4">
            <a:extLst>
              <a:ext uri="{FF2B5EF4-FFF2-40B4-BE49-F238E27FC236}">
                <a16:creationId xmlns:a16="http://schemas.microsoft.com/office/drawing/2014/main" id="{58E6D429-DC53-47C4-8036-1E9D12B8E28B}"/>
              </a:ext>
            </a:extLst>
          </p:cNvPr>
          <p:cNvSpPr/>
          <p:nvPr/>
        </p:nvSpPr>
        <p:spPr>
          <a:xfrm>
            <a:off x="36141" y="54868"/>
            <a:ext cx="5717294" cy="493723"/>
          </a:xfrm>
          <a:prstGeom prst="roundRect">
            <a:avLst/>
          </a:prstGeom>
          <a:solidFill>
            <a:srgbClr val="1F4E7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LUYỆN TẬP</a:t>
            </a:r>
          </a:p>
        </p:txBody>
      </p:sp>
      <p:pic>
        <p:nvPicPr>
          <p:cNvPr id="32" name="Graphic 31" descr="Pencil">
            <a:extLst>
              <a:ext uri="{FF2B5EF4-FFF2-40B4-BE49-F238E27FC236}">
                <a16:creationId xmlns:a16="http://schemas.microsoft.com/office/drawing/2014/main" id="{F21940DF-3AEF-4263-BDC6-04DEDCE8D6A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1095969" y="700087"/>
            <a:ext cx="1244973" cy="1244973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1999809" y="1945060"/>
            <a:ext cx="970591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	</a:t>
            </a:r>
            <a:r>
              <a:rPr lang="vi-VN" sz="280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Một </a:t>
            </a:r>
            <a:r>
              <a:rPr lang="vi-VN" sz="280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hộp sữa có dạng hình hộp chữ nhật (hình 13) với các kích thước của đáy dưới lần lượt là 4 cm, 5 cm và chiều cao 12 cm. Tính diện tích xung quanh và thể tích của hộp sữa đó.</a:t>
            </a:r>
            <a:endParaRPr lang="en-US" sz="280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Tahoma"/>
              <a:cs typeface="Times New Roman" pitchFamily="18" charset="0"/>
            </a:endParaRPr>
          </a:p>
        </p:txBody>
      </p:sp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7700" y="1135604"/>
            <a:ext cx="1287454" cy="4717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16" name="Picture 4"/>
          <p:cNvPicPr>
            <a:picLocks noChangeAspect="1" noChangeArrowheads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0469" y="3782249"/>
            <a:ext cx="1417864" cy="30529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5CC79972-FF38-4665-82E6-9C18B2DBFC65}"/>
              </a:ext>
            </a:extLst>
          </p:cNvPr>
          <p:cNvSpPr txBox="1">
            <a:spLocks/>
          </p:cNvSpPr>
          <p:nvPr/>
        </p:nvSpPr>
        <p:spPr>
          <a:xfrm>
            <a:off x="3611996" y="1120805"/>
            <a:ext cx="5696947" cy="475267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>
                <a:solidFill>
                  <a:schemeClr val="accent5">
                    <a:lumMod val="50000"/>
                  </a:schemeClr>
                </a:solidFill>
                <a:ea typeface="Tahoma"/>
                <a:cs typeface="Times New Roman" panose="02020603050405020304" pitchFamily="18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 b="1" i="1" err="1" smtClean="0">
                <a:latin typeface="Times New Roman" pitchFamily="18" charset="0"/>
              </a:rPr>
              <a:t>Hoạt</a:t>
            </a:r>
            <a:r>
              <a:rPr lang="en-US" b="1" i="1" smtClean="0">
                <a:latin typeface="Times New Roman" pitchFamily="18" charset="0"/>
              </a:rPr>
              <a:t> </a:t>
            </a:r>
            <a:r>
              <a:rPr lang="en-US" b="1" i="1" err="1" smtClean="0">
                <a:latin typeface="Times New Roman" pitchFamily="18" charset="0"/>
              </a:rPr>
              <a:t>động</a:t>
            </a:r>
            <a:r>
              <a:rPr lang="en-US" b="1" i="1" smtClean="0">
                <a:latin typeface="Times New Roman" pitchFamily="18" charset="0"/>
              </a:rPr>
              <a:t> </a:t>
            </a:r>
            <a:r>
              <a:rPr lang="en-US" b="1" i="1" err="1" smtClean="0">
                <a:latin typeface="Times New Roman" pitchFamily="18" charset="0"/>
              </a:rPr>
              <a:t>nhóm</a:t>
            </a:r>
            <a:endParaRPr lang="en-US" b="1" i="1">
              <a:latin typeface="Times New Roman" pitchFamily="18" charset="0"/>
            </a:endParaRPr>
          </a:p>
        </p:txBody>
      </p:sp>
      <p:pic>
        <p:nvPicPr>
          <p:cNvPr id="10" name="Đồng hồ đếm ngược 3 phút">
            <a:hlinkClick r:id="" action="ppaction://media"/>
            <a:extLst>
              <a:ext uri="{FF2B5EF4-FFF2-40B4-BE49-F238E27FC236}">
                <a16:creationId xmlns:a16="http://schemas.microsoft.com/office/drawing/2014/main" id="{69F5D0DB-E269-49F8-90EA-92CF84D90F6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9442490" y="525204"/>
            <a:ext cx="1494156" cy="840463"/>
          </a:xfrm>
          <a:prstGeom prst="rect">
            <a:avLst/>
          </a:prstGeom>
          <a:ln w="63500" cap="sq">
            <a:solidFill>
              <a:srgbClr val="FFFFFF"/>
            </a:solidFill>
            <a:prstDash val="solid"/>
            <a:miter lim="800000"/>
          </a:ln>
          <a:effectLst/>
          <a:scene3d>
            <a:camera prst="orthographicFront"/>
            <a:lightRig rig="soft" dir="t"/>
          </a:scene3d>
          <a:sp3d contourW="6350">
            <a:contourClr>
              <a:srgbClr val="000000"/>
            </a:contourClr>
          </a:sp3d>
        </p:spPr>
      </p:pic>
    </p:spTree>
    <p:extLst>
      <p:ext uri="{BB962C8B-B14F-4D97-AF65-F5344CB8AC3E}">
        <p14:creationId xmlns:p14="http://schemas.microsoft.com/office/powerpoint/2010/main" val="143519037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4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video>
              <p:cMediaNode vol="80000">
                <p:cTn id="25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</p:childTnLst>
        </p:cTn>
      </p:par>
    </p:tnLst>
    <p:bldLst>
      <p:bldP spid="5" grpId="0"/>
      <p:bldP spid="1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8248" y="1040740"/>
            <a:ext cx="1546357" cy="5666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Graphic 27" descr="Clipboard">
            <a:extLst>
              <a:ext uri="{FF2B5EF4-FFF2-40B4-BE49-F238E27FC236}">
                <a16:creationId xmlns:a16="http://schemas.microsoft.com/office/drawing/2014/main" id="{69A6127C-44C4-4935-8488-02212BF0E6B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 rot="631394">
            <a:off x="-58238" y="493114"/>
            <a:ext cx="2308414" cy="2308414"/>
          </a:xfrm>
          <a:prstGeom prst="rect">
            <a:avLst/>
          </a:prstGeom>
        </p:spPr>
      </p:pic>
      <p:sp>
        <p:nvSpPr>
          <p:cNvPr id="2" name="!!4">
            <a:extLst>
              <a:ext uri="{FF2B5EF4-FFF2-40B4-BE49-F238E27FC236}">
                <a16:creationId xmlns:a16="http://schemas.microsoft.com/office/drawing/2014/main" id="{58E6D429-DC53-47C4-8036-1E9D12B8E28B}"/>
              </a:ext>
            </a:extLst>
          </p:cNvPr>
          <p:cNvSpPr/>
          <p:nvPr/>
        </p:nvSpPr>
        <p:spPr>
          <a:xfrm>
            <a:off x="36141" y="54868"/>
            <a:ext cx="5717294" cy="493723"/>
          </a:xfrm>
          <a:prstGeom prst="roundRect">
            <a:avLst/>
          </a:prstGeom>
          <a:solidFill>
            <a:srgbClr val="1F4E7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LUYỆN TẬP</a:t>
            </a:r>
          </a:p>
        </p:txBody>
      </p:sp>
      <p:pic>
        <p:nvPicPr>
          <p:cNvPr id="32" name="Graphic 31" descr="Pencil">
            <a:extLst>
              <a:ext uri="{FF2B5EF4-FFF2-40B4-BE49-F238E27FC236}">
                <a16:creationId xmlns:a16="http://schemas.microsoft.com/office/drawing/2014/main" id="{F21940DF-3AEF-4263-BDC6-04DEDCE8D6A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1095969" y="700087"/>
            <a:ext cx="1244973" cy="1244973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340942" y="1175582"/>
            <a:ext cx="970591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	</a:t>
            </a:r>
            <a:r>
              <a:rPr lang="vi-VN" sz="280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Một </a:t>
            </a:r>
            <a:r>
              <a:rPr lang="vi-VN" sz="280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hộp sữa có dạng hình hộp chữ nhật (hình 13) với các kích thước của đáy dưới lần lượt là 4 cm, 5 cm và chiều cao 12 cm. Tính diện tích xung quanh và thể tích của hộp sữa đó.</a:t>
            </a:r>
            <a:endParaRPr lang="en-US" sz="280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Tahoma"/>
              <a:cs typeface="Times New Roman" pitchFamily="18" charset="0"/>
            </a:endParaRPr>
          </a:p>
        </p:txBody>
      </p:sp>
      <p:pic>
        <p:nvPicPr>
          <p:cNvPr id="13316" name="Picture 4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62532" y="2607355"/>
            <a:ext cx="1417864" cy="30529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718455" y="3323771"/>
            <a:ext cx="2360059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defRPr sz="2800">
                <a:solidFill>
                  <a:schemeClr val="accent5">
                    <a:lumMod val="50000"/>
                  </a:schemeClr>
                </a:solidFill>
                <a:ea typeface="Tahoma"/>
                <a:cs typeface="Times New Roman" panose="02020603050405020304" pitchFamily="18" charset="0"/>
              </a:defRPr>
            </a:lvl1pPr>
          </a:lstStyle>
          <a:p>
            <a:r>
              <a:rPr lang="en-US" b="1" i="1" u="sng"/>
              <a:t>Giải: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/>
              <p:cNvSpPr/>
              <p:nvPr/>
            </p:nvSpPr>
            <p:spPr>
              <a:xfrm>
                <a:off x="2711427" y="4127859"/>
                <a:ext cx="7037357" cy="142365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Diện tích xung quanh của hộp sữa là: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i="1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Tahoma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sz="280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𝑆</m:t>
                        </m:r>
                      </m:e>
                      <m:sub>
                        <m:r>
                          <a:rPr lang="en-US" sz="280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𝑥𝑞</m:t>
                        </m:r>
                      </m:sub>
                    </m:sSub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=2(4+5).12=216</m:t>
                    </m:r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𝑐𝑚</m:t>
                    </m:r>
                  </m:oMath>
                </a14:m>
                <a:endParaRPr lang="en-US" sz="28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  <a:p>
                <a:r>
                  <a:rPr lang="fi-FI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Thể tích của hộp sữa là: </a:t>
                </a:r>
                <a14:m>
                  <m:oMath xmlns:m="http://schemas.openxmlformats.org/officeDocument/2006/math">
                    <m:r>
                      <a:rPr lang="fi-FI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𝑉</m:t>
                    </m:r>
                    <m:r>
                      <a:rPr lang="fi-FI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=4.5.12=240</m:t>
                    </m:r>
                    <m:r>
                      <a:rPr lang="fi-FI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𝑐𝑚</m:t>
                    </m:r>
                  </m:oMath>
                </a14:m>
                <a:endParaRPr lang="en-US" sz="28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11427" y="4127859"/>
                <a:ext cx="7037357" cy="1423659"/>
              </a:xfrm>
              <a:prstGeom prst="rect">
                <a:avLst/>
              </a:prstGeom>
              <a:blipFill rotWithShape="1">
                <a:blip r:embed="rId11"/>
                <a:stretch>
                  <a:fillRect l="-1820" t="-4274" b="-1068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7570499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 descr="Clipboard">
            <a:extLst>
              <a:ext uri="{FF2B5EF4-FFF2-40B4-BE49-F238E27FC236}">
                <a16:creationId xmlns:a16="http://schemas.microsoft.com/office/drawing/2014/main" id="{69A6127C-44C4-4935-8488-02212BF0E6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 rot="631394">
            <a:off x="-58238" y="493114"/>
            <a:ext cx="2308414" cy="2308414"/>
          </a:xfrm>
          <a:prstGeom prst="rect">
            <a:avLst/>
          </a:prstGeom>
        </p:spPr>
      </p:pic>
      <p:sp>
        <p:nvSpPr>
          <p:cNvPr id="2" name="!!4">
            <a:extLst>
              <a:ext uri="{FF2B5EF4-FFF2-40B4-BE49-F238E27FC236}">
                <a16:creationId xmlns:a16="http://schemas.microsoft.com/office/drawing/2014/main" id="{58E6D429-DC53-47C4-8036-1E9D12B8E28B}"/>
              </a:ext>
            </a:extLst>
          </p:cNvPr>
          <p:cNvSpPr/>
          <p:nvPr/>
        </p:nvSpPr>
        <p:spPr>
          <a:xfrm>
            <a:off x="36141" y="54868"/>
            <a:ext cx="5717294" cy="493723"/>
          </a:xfrm>
          <a:prstGeom prst="roundRect">
            <a:avLst/>
          </a:prstGeom>
          <a:solidFill>
            <a:srgbClr val="1F4E7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LUYỆN TẬP</a:t>
            </a:r>
          </a:p>
        </p:txBody>
      </p:sp>
      <p:pic>
        <p:nvPicPr>
          <p:cNvPr id="32" name="Graphic 31" descr="Pencil">
            <a:extLst>
              <a:ext uri="{FF2B5EF4-FFF2-40B4-BE49-F238E27FC236}">
                <a16:creationId xmlns:a16="http://schemas.microsoft.com/office/drawing/2014/main" id="{F21940DF-3AEF-4263-BDC6-04DEDCE8D6A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1095969" y="700087"/>
            <a:ext cx="1244973" cy="1244973"/>
          </a:xfrm>
          <a:prstGeom prst="rect">
            <a:avLst/>
          </a:prstGeom>
        </p:spPr>
      </p:pic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1" y="1118596"/>
            <a:ext cx="1445632" cy="517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2340942" y="1647321"/>
            <a:ext cx="960529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smtClean="0">
                <a:solidFill>
                  <a:schemeClr val="accent5">
                    <a:lumMod val="50000"/>
                  </a:schemeClr>
                </a:solidFill>
                <a:ea typeface="Tahoma"/>
                <a:cs typeface="Times New Roman" panose="02020603050405020304" pitchFamily="18" charset="0"/>
              </a:rPr>
              <a:t>	 </a:t>
            </a:r>
            <a:r>
              <a:rPr lang="vi-VN" sz="2800" smtClean="0">
                <a:solidFill>
                  <a:schemeClr val="accent5">
                    <a:lumMod val="50000"/>
                  </a:schemeClr>
                </a:solidFill>
                <a:latin typeface="+mj-lt"/>
                <a:ea typeface="Tahoma"/>
                <a:cs typeface="Times New Roman" panose="02020603050405020304" pitchFamily="18" charset="0"/>
              </a:rPr>
              <a:t>Bể </a:t>
            </a:r>
            <a:r>
              <a:rPr lang="vi-VN" sz="2800">
                <a:solidFill>
                  <a:schemeClr val="accent5">
                    <a:lumMod val="50000"/>
                  </a:schemeClr>
                </a:solidFill>
                <a:latin typeface="+mj-lt"/>
                <a:ea typeface="Tahoma"/>
                <a:cs typeface="Times New Roman" panose="02020603050405020304" pitchFamily="18" charset="0"/>
              </a:rPr>
              <a:t>cá cảnh trong </a:t>
            </a:r>
            <a:r>
              <a:rPr lang="en-US" sz="2800" smtClean="0">
                <a:solidFill>
                  <a:schemeClr val="accent5">
                    <a:lumMod val="50000"/>
                  </a:schemeClr>
                </a:solidFill>
                <a:latin typeface="+mj-lt"/>
                <a:ea typeface="Tahoma"/>
                <a:cs typeface="Times New Roman" panose="02020603050405020304" pitchFamily="18" charset="0"/>
              </a:rPr>
              <a:t>(</a:t>
            </a:r>
            <a:r>
              <a:rPr lang="vi-VN" sz="2800" smtClean="0">
                <a:solidFill>
                  <a:schemeClr val="accent5">
                    <a:lumMod val="50000"/>
                  </a:schemeClr>
                </a:solidFill>
                <a:latin typeface="+mj-lt"/>
                <a:ea typeface="Tahoma"/>
                <a:cs typeface="Times New Roman" panose="02020603050405020304" pitchFamily="18" charset="0"/>
              </a:rPr>
              <a:t>hình 41</a:t>
            </a:r>
            <a:r>
              <a:rPr lang="en-US" sz="2800" smtClean="0">
                <a:solidFill>
                  <a:schemeClr val="accent5">
                    <a:lumMod val="50000"/>
                  </a:schemeClr>
                </a:solidFill>
                <a:latin typeface="+mj-lt"/>
                <a:ea typeface="Tahoma"/>
                <a:cs typeface="Times New Roman" panose="02020603050405020304" pitchFamily="18" charset="0"/>
              </a:rPr>
              <a:t>)</a:t>
            </a:r>
            <a:r>
              <a:rPr lang="vi-VN" sz="2800" smtClean="0">
                <a:solidFill>
                  <a:schemeClr val="accent5">
                    <a:lumMod val="50000"/>
                  </a:schemeClr>
                </a:solidFill>
                <a:latin typeface="+mj-lt"/>
                <a:ea typeface="Tahoma"/>
                <a:cs typeface="Times New Roman" panose="02020603050405020304" pitchFamily="18" charset="0"/>
              </a:rPr>
              <a:t> </a:t>
            </a:r>
            <a:r>
              <a:rPr lang="vi-VN" sz="2800">
                <a:solidFill>
                  <a:schemeClr val="accent5">
                    <a:lumMod val="50000"/>
                  </a:schemeClr>
                </a:solidFill>
                <a:latin typeface="+mj-lt"/>
                <a:ea typeface="Tahoma"/>
                <a:cs typeface="Times New Roman" panose="02020603050405020304" pitchFamily="18" charset="0"/>
              </a:rPr>
              <a:t>có dạng hình lập phương với độ dài cạnh là 60 cm.  Tính thể tích </a:t>
            </a:r>
            <a:r>
              <a:rPr lang="vi-VN" sz="2800" smtClean="0">
                <a:solidFill>
                  <a:schemeClr val="accent5">
                    <a:lumMod val="50000"/>
                  </a:schemeClr>
                </a:solidFill>
                <a:latin typeface="+mj-lt"/>
                <a:ea typeface="Tahoma"/>
                <a:cs typeface="Times New Roman" panose="02020603050405020304" pitchFamily="18" charset="0"/>
              </a:rPr>
              <a:t>của </a:t>
            </a:r>
            <a:r>
              <a:rPr lang="vi-VN" sz="2800">
                <a:solidFill>
                  <a:schemeClr val="accent5">
                    <a:lumMod val="50000"/>
                  </a:schemeClr>
                </a:solidFill>
                <a:latin typeface="+mj-lt"/>
                <a:ea typeface="Tahoma"/>
                <a:cs typeface="Times New Roman" panose="02020603050405020304" pitchFamily="18" charset="0"/>
              </a:rPr>
              <a:t>bể cá cảnh.</a:t>
            </a:r>
            <a:endParaRPr lang="en-US" sz="2800">
              <a:solidFill>
                <a:schemeClr val="accent5">
                  <a:lumMod val="50000"/>
                </a:schemeClr>
              </a:solidFill>
              <a:latin typeface="+mj-lt"/>
              <a:ea typeface="Tahoma"/>
              <a:cs typeface="Times New Roman" panose="02020603050405020304" pitchFamily="18" charset="0"/>
            </a:endParaRPr>
          </a:p>
        </p:txBody>
      </p:sp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50148" y="2555261"/>
            <a:ext cx="2200275" cy="233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angle 7"/>
              <p:cNvSpPr/>
              <p:nvPr/>
            </p:nvSpPr>
            <p:spPr>
              <a:xfrm>
                <a:off x="1262743" y="3582666"/>
                <a:ext cx="8389257" cy="13849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fi-FI" sz="280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Do bể cá cảnh này có dạng hình lập phương với độ dài cạnh là 60cm nên thể tích của nó </a:t>
                </a:r>
                <a:r>
                  <a:rPr lang="fi-FI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là</a:t>
                </a:r>
                <a:r>
                  <a:rPr lang="fi-FI" sz="280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: </a:t>
                </a:r>
                <a14:m>
                  <m:oMath xmlns:m="http://schemas.openxmlformats.org/officeDocument/2006/math">
                    <m:r>
                      <a:rPr lang="en-US" sz="2800" b="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𝑉</m:t>
                    </m:r>
                    <m:r>
                      <a:rPr lang="en-US" sz="2800" b="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=</m:t>
                    </m:r>
                    <m:sSup>
                      <m:sSupPr>
                        <m:ctrlPr>
                          <a:rPr lang="en-US" sz="2800" b="0" i="1" smtClean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Tahoma"/>
                            <a:cs typeface="Times New Roman" panose="02020603050405020304" pitchFamily="18" charset="0"/>
                          </a:rPr>
                        </m:ctrlPr>
                      </m:sSupPr>
                      <m:e>
                        <m:r>
                          <a:rPr lang="en-US" sz="2800" b="0" i="1" smtClean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60</m:t>
                        </m:r>
                      </m:e>
                      <m:sup>
                        <m:r>
                          <a:rPr lang="en-US" sz="2800" b="0" i="1" smtClean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3</m:t>
                        </m:r>
                      </m:sup>
                    </m:sSup>
                    <m:r>
                      <a:rPr lang="en-US" sz="2800" b="0" i="0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=</m:t>
                    </m:r>
                    <m:r>
                      <a:rPr lang="en-US" sz="2800" b="0" i="0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216000</m:t>
                    </m:r>
                    <m:sSup>
                      <m:sSupPr>
                        <m:ctrlPr>
                          <a:rPr lang="en-US" sz="2800" i="1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Tahoma"/>
                            <a:cs typeface="Times New Roman" panose="02020603050405020304" pitchFamily="18" charset="0"/>
                          </a:rPr>
                        </m:ctrlPr>
                      </m:sSupPr>
                      <m:e>
                        <m:r>
                          <a:rPr lang="en-US" sz="2800" b="0" i="1" smtClean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 </m:t>
                        </m:r>
                        <m:r>
                          <a:rPr lang="en-US" sz="2800" b="0" i="1" smtClean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𝑐𝑚</m:t>
                        </m:r>
                      </m:e>
                      <m:sup>
                        <m:r>
                          <a:rPr lang="en-US" sz="2800" i="1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3</m:t>
                        </m:r>
                      </m:sup>
                    </m:sSup>
                  </m:oMath>
                </a14:m>
                <a:endParaRPr lang="en-US" sz="28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8" name="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62743" y="3582666"/>
                <a:ext cx="8389257" cy="1384995"/>
              </a:xfrm>
              <a:prstGeom prst="rect">
                <a:avLst/>
              </a:prstGeom>
              <a:blipFill rotWithShape="1">
                <a:blip r:embed="rId13"/>
                <a:stretch>
                  <a:fillRect l="-1453" t="-440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TextBox 15"/>
          <p:cNvSpPr txBox="1"/>
          <p:nvPr/>
        </p:nvSpPr>
        <p:spPr>
          <a:xfrm>
            <a:off x="1262743" y="2815065"/>
            <a:ext cx="2360059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defRPr sz="2800">
                <a:solidFill>
                  <a:schemeClr val="accent5">
                    <a:lumMod val="50000"/>
                  </a:schemeClr>
                </a:solidFill>
                <a:ea typeface="Tahoma"/>
                <a:cs typeface="Times New Roman" panose="02020603050405020304" pitchFamily="18" charset="0"/>
              </a:defRPr>
            </a:lvl1pPr>
          </a:lstStyle>
          <a:p>
            <a:r>
              <a:rPr lang="en-US" b="1" i="1" u="sng"/>
              <a:t>Giải: 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5CC79972-FF38-4665-82E6-9C18B2DBFC65}"/>
              </a:ext>
            </a:extLst>
          </p:cNvPr>
          <p:cNvSpPr txBox="1">
            <a:spLocks/>
          </p:cNvSpPr>
          <p:nvPr/>
        </p:nvSpPr>
        <p:spPr>
          <a:xfrm>
            <a:off x="3641024" y="1207889"/>
            <a:ext cx="5696947" cy="475267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>
                <a:solidFill>
                  <a:schemeClr val="accent5">
                    <a:lumMod val="50000"/>
                  </a:schemeClr>
                </a:solidFill>
                <a:ea typeface="Tahoma"/>
                <a:cs typeface="Times New Roman" panose="02020603050405020304" pitchFamily="18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 b="1" i="1" err="1" smtClean="0">
                <a:latin typeface="Times New Roman" pitchFamily="18" charset="0"/>
              </a:rPr>
              <a:t>Hoạt</a:t>
            </a:r>
            <a:r>
              <a:rPr lang="en-US" b="1" i="1" smtClean="0">
                <a:latin typeface="Times New Roman" pitchFamily="18" charset="0"/>
              </a:rPr>
              <a:t> </a:t>
            </a:r>
            <a:r>
              <a:rPr lang="en-US" b="1" i="1" err="1" smtClean="0">
                <a:latin typeface="Times New Roman" pitchFamily="18" charset="0"/>
              </a:rPr>
              <a:t>động</a:t>
            </a:r>
            <a:r>
              <a:rPr lang="en-US" b="1" i="1" smtClean="0">
                <a:latin typeface="Times New Roman" pitchFamily="18" charset="0"/>
              </a:rPr>
              <a:t> cá nhân</a:t>
            </a:r>
            <a:endParaRPr lang="en-US" b="1" i="1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138139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 descr="Clipboard">
            <a:extLst>
              <a:ext uri="{FF2B5EF4-FFF2-40B4-BE49-F238E27FC236}">
                <a16:creationId xmlns:a16="http://schemas.microsoft.com/office/drawing/2014/main" id="{69A6127C-44C4-4935-8488-02212BF0E6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 rot="631394">
            <a:off x="-58238" y="493114"/>
            <a:ext cx="2308414" cy="2308414"/>
          </a:xfrm>
          <a:prstGeom prst="rect">
            <a:avLst/>
          </a:prstGeom>
        </p:spPr>
      </p:pic>
      <p:sp>
        <p:nvSpPr>
          <p:cNvPr id="2" name="!!4">
            <a:extLst>
              <a:ext uri="{FF2B5EF4-FFF2-40B4-BE49-F238E27FC236}">
                <a16:creationId xmlns:a16="http://schemas.microsoft.com/office/drawing/2014/main" id="{58E6D429-DC53-47C4-8036-1E9D12B8E28B}"/>
              </a:ext>
            </a:extLst>
          </p:cNvPr>
          <p:cNvSpPr/>
          <p:nvPr/>
        </p:nvSpPr>
        <p:spPr>
          <a:xfrm>
            <a:off x="36141" y="54868"/>
            <a:ext cx="5717294" cy="493723"/>
          </a:xfrm>
          <a:prstGeom prst="roundRect">
            <a:avLst/>
          </a:prstGeom>
          <a:solidFill>
            <a:srgbClr val="1F4E7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LUYỆN TẬP</a:t>
            </a:r>
          </a:p>
        </p:txBody>
      </p:sp>
      <p:pic>
        <p:nvPicPr>
          <p:cNvPr id="32" name="Graphic 31" descr="Pencil">
            <a:extLst>
              <a:ext uri="{FF2B5EF4-FFF2-40B4-BE49-F238E27FC236}">
                <a16:creationId xmlns:a16="http://schemas.microsoft.com/office/drawing/2014/main" id="{F21940DF-3AEF-4263-BDC6-04DEDCE8D6A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1095969" y="700087"/>
            <a:ext cx="1244973" cy="1244973"/>
          </a:xfrm>
          <a:prstGeom prst="rect">
            <a:avLst/>
          </a:prstGeom>
        </p:spPr>
      </p:pic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5CC79972-FF38-4665-82E6-9C18B2DBFC65}"/>
              </a:ext>
            </a:extLst>
          </p:cNvPr>
          <p:cNvSpPr txBox="1">
            <a:spLocks/>
          </p:cNvSpPr>
          <p:nvPr/>
        </p:nvSpPr>
        <p:spPr>
          <a:xfrm>
            <a:off x="3118509" y="1084939"/>
            <a:ext cx="5696947" cy="475267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>
                <a:solidFill>
                  <a:schemeClr val="accent5">
                    <a:lumMod val="50000"/>
                  </a:schemeClr>
                </a:solidFill>
                <a:ea typeface="Tahoma"/>
                <a:cs typeface="Times New Roman" panose="02020603050405020304" pitchFamily="18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 b="1" i="1" err="1" smtClean="0">
                <a:latin typeface="Times New Roman" pitchFamily="18" charset="0"/>
              </a:rPr>
              <a:t>Hoạt</a:t>
            </a:r>
            <a:r>
              <a:rPr lang="en-US" b="1" i="1" smtClean="0">
                <a:latin typeface="Times New Roman" pitchFamily="18" charset="0"/>
              </a:rPr>
              <a:t> </a:t>
            </a:r>
            <a:r>
              <a:rPr lang="en-US" b="1" i="1" err="1" smtClean="0">
                <a:latin typeface="Times New Roman" pitchFamily="18" charset="0"/>
              </a:rPr>
              <a:t>động</a:t>
            </a:r>
            <a:r>
              <a:rPr lang="en-US" b="1" i="1" smtClean="0">
                <a:latin typeface="Times New Roman" pitchFamily="18" charset="0"/>
              </a:rPr>
              <a:t> nhóm</a:t>
            </a:r>
            <a:endParaRPr lang="en-US" b="1" i="1">
              <a:latin typeface="Times New Roman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18455" y="1846431"/>
            <a:ext cx="1028485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BÀI TẬP</a:t>
            </a:r>
            <a:endParaRPr lang="en-US" sz="2800" b="1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Tahoma"/>
              <a:cs typeface="Times New Roman" pitchFamily="18" charset="0"/>
            </a:endParaRPr>
          </a:p>
          <a:p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Một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viên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gạch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đất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sét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nung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đặc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có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dạng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hình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hộp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chữ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nhật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với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các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đáy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lần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lượt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là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220 mm, 105 mm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và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chiều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cao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là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55 mm.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Tính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diện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tích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xung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quanh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và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thể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tích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của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viên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gạch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đó</a:t>
            </a:r>
            <a:r>
              <a:rPr lang="en-US" sz="28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 4"/>
              <p:cNvSpPr/>
              <p:nvPr/>
            </p:nvSpPr>
            <p:spPr>
              <a:xfrm>
                <a:off x="1718455" y="4589563"/>
                <a:ext cx="9936516" cy="181588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en-US" sz="280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Diện tích xung quanh của viên gạch là:</a:t>
                </a:r>
              </a:p>
              <a:p>
                <a:pPr algn="just"/>
                <a:r>
                  <a:rPr lang="en-US" sz="2800" b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800" b="0" i="0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     </m:t>
                    </m:r>
                    <m:r>
                      <a:rPr lang="en-US" sz="2800" b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2.</m:t>
                    </m:r>
                    <m:d>
                      <m:dPr>
                        <m:ctrlPr>
                          <a:rPr lang="en-US" sz="2800" i="1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Tahoma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r>
                          <a:rPr lang="en-US" sz="2800" b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220+105</m:t>
                        </m:r>
                      </m:e>
                    </m:d>
                    <m:r>
                      <a:rPr lang="en-US" sz="2800" b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.55=11770</m:t>
                    </m:r>
                    <m:sSup>
                      <m:sSupPr>
                        <m:ctrlPr>
                          <a:rPr lang="en-US" sz="2800" i="1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Tahoma"/>
                            <a:cs typeface="Times New Roman" panose="02020603050405020304" pitchFamily="18" charset="0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en-US" sz="2800" b="0" i="1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mm</m:t>
                        </m:r>
                      </m:e>
                      <m:sup>
                        <m:r>
                          <a:rPr lang="en-US" sz="2800" b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2</m:t>
                        </m:r>
                      </m:sup>
                    </m:sSup>
                    <m:r>
                      <a:rPr lang="en-US" sz="2800" b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=117,7</m:t>
                    </m:r>
                    <m:sSup>
                      <m:sSupPr>
                        <m:ctrlPr>
                          <a:rPr lang="en-US" sz="2800" i="1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Tahoma"/>
                            <a:cs typeface="Times New Roman" panose="02020603050405020304" pitchFamily="18" charset="0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en-US" sz="2800" b="0" i="1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cm</m:t>
                        </m:r>
                      </m:e>
                      <m:sup>
                        <m:r>
                          <a:rPr lang="en-US" sz="2800" b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US" sz="2800" smtClean="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  <a:p>
                <a:pPr algn="just"/>
                <a:r>
                  <a:rPr lang="en-US" sz="280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Thể </a:t>
                </a:r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tích của viên gạch là:  </a:t>
                </a:r>
              </a:p>
              <a:p>
                <a:pPr algn="just"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b="0" i="0" smtClean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Cambria Math"/>
                          <a:ea typeface="Tahoma"/>
                          <a:cs typeface="Times New Roman" panose="02020603050405020304" pitchFamily="18" charset="0"/>
                        </a:rPr>
                        <m:t>      </m:t>
                      </m:r>
                      <m:r>
                        <a:rPr lang="en-US" sz="2800" b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Cambria Math"/>
                          <a:ea typeface="Tahoma"/>
                          <a:cs typeface="Times New Roman" panose="02020603050405020304" pitchFamily="18" charset="0"/>
                        </a:rPr>
                        <m:t>220.105.55=1270000</m:t>
                      </m:r>
                      <m:sSup>
                        <m:sSupPr>
                          <m:ctrlPr>
                            <a:rPr lang="en-US" sz="2800" i="1">
                              <a:solidFill>
                                <a:schemeClr val="accent5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  <a:ea typeface="Tahoma"/>
                              <a:cs typeface="Times New Roman" panose="020206030504050203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lang="en-US" sz="2800" b="0" i="1">
                              <a:solidFill>
                                <a:schemeClr val="accent5">
                                  <a:lumMod val="50000"/>
                                </a:schemeClr>
                              </a:solidFill>
                              <a:latin typeface="Cambria Math"/>
                              <a:ea typeface="Tahoma"/>
                              <a:cs typeface="Times New Roman" panose="02020603050405020304" pitchFamily="18" charset="0"/>
                            </a:rPr>
                            <m:t>mm</m:t>
                          </m:r>
                        </m:e>
                        <m:sup>
                          <m:r>
                            <a:rPr lang="en-US" sz="2800" b="0">
                              <a:solidFill>
                                <a:schemeClr val="accent5">
                                  <a:lumMod val="50000"/>
                                </a:schemeClr>
                              </a:solidFill>
                              <a:latin typeface="Cambria Math"/>
                              <a:ea typeface="Tahoma"/>
                              <a:cs typeface="Times New Roman" panose="02020603050405020304" pitchFamily="18" charset="0"/>
                            </a:rPr>
                            <m:t>3</m:t>
                          </m:r>
                        </m:sup>
                      </m:sSup>
                      <m:r>
                        <a:rPr lang="en-US" sz="2800" b="0">
                          <a:solidFill>
                            <a:schemeClr val="accent5">
                              <a:lumMod val="50000"/>
                            </a:schemeClr>
                          </a:solidFill>
                          <a:latin typeface="Cambria Math"/>
                          <a:ea typeface="Tahoma"/>
                          <a:cs typeface="Times New Roman" panose="02020603050405020304" pitchFamily="18" charset="0"/>
                        </a:rPr>
                        <m:t>=1,27</m:t>
                      </m:r>
                      <m:sSup>
                        <m:sSupPr>
                          <m:ctrlPr>
                            <a:rPr lang="en-US" sz="2800" i="1">
                              <a:solidFill>
                                <a:schemeClr val="accent5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  <a:ea typeface="Tahoma"/>
                              <a:cs typeface="Times New Roman" panose="020206030504050203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lang="en-US" sz="2800" b="0" i="1">
                              <a:solidFill>
                                <a:schemeClr val="accent5">
                                  <a:lumMod val="50000"/>
                                </a:schemeClr>
                              </a:solidFill>
                              <a:latin typeface="Cambria Math"/>
                              <a:ea typeface="Tahoma"/>
                              <a:cs typeface="Times New Roman" panose="02020603050405020304" pitchFamily="18" charset="0"/>
                            </a:rPr>
                            <m:t>dm</m:t>
                          </m:r>
                        </m:e>
                        <m:sup>
                          <m:r>
                            <a:rPr lang="en-US" sz="2800" b="0">
                              <a:solidFill>
                                <a:schemeClr val="accent5">
                                  <a:lumMod val="50000"/>
                                </a:schemeClr>
                              </a:solidFill>
                              <a:latin typeface="Cambria Math"/>
                              <a:ea typeface="Tahoma"/>
                              <a:cs typeface="Times New Roman" panose="020206030504050203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8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5" name="Rectangle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18455" y="4589563"/>
                <a:ext cx="9936516" cy="1815882"/>
              </a:xfrm>
              <a:prstGeom prst="rect">
                <a:avLst/>
              </a:prstGeom>
              <a:blipFill rotWithShape="1">
                <a:blip r:embed="rId9"/>
                <a:stretch>
                  <a:fillRect l="-1288" t="-335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xtBox 13"/>
          <p:cNvSpPr txBox="1"/>
          <p:nvPr/>
        </p:nvSpPr>
        <p:spPr>
          <a:xfrm>
            <a:off x="1738739" y="4066343"/>
            <a:ext cx="2360059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defRPr sz="2800">
                <a:solidFill>
                  <a:schemeClr val="accent5">
                    <a:lumMod val="50000"/>
                  </a:schemeClr>
                </a:solidFill>
                <a:ea typeface="Tahoma"/>
                <a:cs typeface="Times New Roman" panose="02020603050405020304" pitchFamily="18" charset="0"/>
              </a:defRPr>
            </a:lvl1pPr>
          </a:lstStyle>
          <a:p>
            <a:r>
              <a:rPr lang="en-US" b="1" i="1" u="sng"/>
              <a:t>Giải: </a:t>
            </a:r>
          </a:p>
        </p:txBody>
      </p:sp>
    </p:spTree>
    <p:extLst>
      <p:ext uri="{BB962C8B-B14F-4D97-AF65-F5344CB8AC3E}">
        <p14:creationId xmlns:p14="http://schemas.microsoft.com/office/powerpoint/2010/main" val="125669529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1" grpId="0"/>
      <p:bldP spid="5" grpId="0"/>
      <p:bldP spid="1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5D60562-028E-4B92-BB2B-E55173015A53}"/>
              </a:ext>
            </a:extLst>
          </p:cNvPr>
          <p:cNvSpPr/>
          <p:nvPr/>
        </p:nvSpPr>
        <p:spPr>
          <a:xfrm>
            <a:off x="112542" y="99607"/>
            <a:ext cx="11943219" cy="6658786"/>
          </a:xfrm>
          <a:custGeom>
            <a:avLst/>
            <a:gdLst>
              <a:gd name="connsiteX0" fmla="*/ 0 w 11943219"/>
              <a:gd name="connsiteY0" fmla="*/ 0 h 6658786"/>
              <a:gd name="connsiteX1" fmla="*/ 11943219 w 11943219"/>
              <a:gd name="connsiteY1" fmla="*/ 0 h 6658786"/>
              <a:gd name="connsiteX2" fmla="*/ 11943219 w 11943219"/>
              <a:gd name="connsiteY2" fmla="*/ 6658786 h 6658786"/>
              <a:gd name="connsiteX3" fmla="*/ 0 w 11943219"/>
              <a:gd name="connsiteY3" fmla="*/ 6658786 h 6658786"/>
              <a:gd name="connsiteX4" fmla="*/ 0 w 11943219"/>
              <a:gd name="connsiteY4" fmla="*/ 0 h 6658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43219" h="6658786" extrusionOk="0">
                <a:moveTo>
                  <a:pt x="0" y="0"/>
                </a:moveTo>
                <a:cubicBezTo>
                  <a:pt x="4310450" y="118645"/>
                  <a:pt x="8658619" y="116012"/>
                  <a:pt x="11943219" y="0"/>
                </a:cubicBezTo>
                <a:cubicBezTo>
                  <a:pt x="11810337" y="1360470"/>
                  <a:pt x="12028170" y="5310941"/>
                  <a:pt x="11943219" y="6658786"/>
                </a:cubicBezTo>
                <a:cubicBezTo>
                  <a:pt x="10454998" y="6793386"/>
                  <a:pt x="2886094" y="6501590"/>
                  <a:pt x="0" y="6658786"/>
                </a:cubicBezTo>
                <a:cubicBezTo>
                  <a:pt x="-20187" y="5944707"/>
                  <a:pt x="-152480" y="740150"/>
                  <a:pt x="0" y="0"/>
                </a:cubicBezTo>
                <a:close/>
              </a:path>
            </a:pathLst>
          </a:custGeom>
          <a:noFill/>
          <a:ln w="69850">
            <a:solidFill>
              <a:srgbClr val="1F4E79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!!4">
            <a:extLst>
              <a:ext uri="{FF2B5EF4-FFF2-40B4-BE49-F238E27FC236}">
                <a16:creationId xmlns:a16="http://schemas.microsoft.com/office/drawing/2014/main" id="{58E6D429-DC53-47C4-8036-1E9D12B8E28B}"/>
              </a:ext>
            </a:extLst>
          </p:cNvPr>
          <p:cNvSpPr/>
          <p:nvPr/>
        </p:nvSpPr>
        <p:spPr>
          <a:xfrm>
            <a:off x="3225503" y="215719"/>
            <a:ext cx="5717294" cy="493723"/>
          </a:xfrm>
          <a:prstGeom prst="roundRect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VẬN DỤNG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E530CE9-79B6-4A34-9DE8-7F769B44A120}"/>
              </a:ext>
            </a:extLst>
          </p:cNvPr>
          <p:cNvSpPr txBox="1"/>
          <p:nvPr/>
        </p:nvSpPr>
        <p:spPr>
          <a:xfrm>
            <a:off x="1223858" y="1192726"/>
            <a:ext cx="9720585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4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    - </a:t>
            </a:r>
            <a:r>
              <a:rPr lang="vi-VN" sz="44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Giao </a:t>
            </a:r>
            <a:r>
              <a:rPr lang="vi-VN" sz="44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cho học sinh thực hiện ngoài giờ học trên lớp </a:t>
            </a:r>
            <a:r>
              <a:rPr lang="en-US" sz="44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bài tập 2 trang 80 SGK.</a:t>
            </a:r>
          </a:p>
        </p:txBody>
      </p:sp>
      <p:sp>
        <p:nvSpPr>
          <p:cNvPr id="5" name="Rectangle 4"/>
          <p:cNvSpPr/>
          <p:nvPr/>
        </p:nvSpPr>
        <p:spPr>
          <a:xfrm>
            <a:off x="1451429" y="3105835"/>
            <a:ext cx="9260113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4400" smtClean="0">
                <a:solidFill>
                  <a:srgbClr val="0000CC"/>
                </a:solidFill>
              </a:rPr>
              <a:t>   </a:t>
            </a:r>
            <a:r>
              <a:rPr lang="en-US" sz="44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44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HS </a:t>
            </a:r>
            <a:r>
              <a:rPr lang="vi-VN" sz="44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 nộp báo cáo để trao đổi, </a:t>
            </a:r>
            <a:r>
              <a:rPr lang="vi-VN" sz="44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chia</a:t>
            </a:r>
            <a:r>
              <a:rPr lang="en-US" sz="44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vi-VN" sz="44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sẻ </a:t>
            </a:r>
            <a:r>
              <a:rPr lang="vi-VN" sz="44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44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o zalo nhóm kết quả của </a:t>
            </a:r>
            <a:r>
              <a:rPr lang="en-US" sz="44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các nhóm</a:t>
            </a:r>
            <a:r>
              <a:rPr lang="en-US" sz="44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. Sau đó giáo viên nhận xét.</a:t>
            </a:r>
          </a:p>
        </p:txBody>
      </p:sp>
    </p:spTree>
    <p:extLst>
      <p:ext uri="{BB962C8B-B14F-4D97-AF65-F5344CB8AC3E}">
        <p14:creationId xmlns:p14="http://schemas.microsoft.com/office/powerpoint/2010/main" val="135254349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5D60562-028E-4B92-BB2B-E55173015A53}"/>
              </a:ext>
            </a:extLst>
          </p:cNvPr>
          <p:cNvSpPr/>
          <p:nvPr/>
        </p:nvSpPr>
        <p:spPr>
          <a:xfrm>
            <a:off x="112542" y="99607"/>
            <a:ext cx="11943219" cy="6658786"/>
          </a:xfrm>
          <a:custGeom>
            <a:avLst/>
            <a:gdLst>
              <a:gd name="connsiteX0" fmla="*/ 0 w 11943219"/>
              <a:gd name="connsiteY0" fmla="*/ 0 h 6658786"/>
              <a:gd name="connsiteX1" fmla="*/ 11943219 w 11943219"/>
              <a:gd name="connsiteY1" fmla="*/ 0 h 6658786"/>
              <a:gd name="connsiteX2" fmla="*/ 11943219 w 11943219"/>
              <a:gd name="connsiteY2" fmla="*/ 6658786 h 6658786"/>
              <a:gd name="connsiteX3" fmla="*/ 0 w 11943219"/>
              <a:gd name="connsiteY3" fmla="*/ 6658786 h 6658786"/>
              <a:gd name="connsiteX4" fmla="*/ 0 w 11943219"/>
              <a:gd name="connsiteY4" fmla="*/ 0 h 6658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43219" h="6658786" extrusionOk="0">
                <a:moveTo>
                  <a:pt x="0" y="0"/>
                </a:moveTo>
                <a:cubicBezTo>
                  <a:pt x="4310450" y="118645"/>
                  <a:pt x="8658619" y="116012"/>
                  <a:pt x="11943219" y="0"/>
                </a:cubicBezTo>
                <a:cubicBezTo>
                  <a:pt x="11810337" y="1360470"/>
                  <a:pt x="12028170" y="5310941"/>
                  <a:pt x="11943219" y="6658786"/>
                </a:cubicBezTo>
                <a:cubicBezTo>
                  <a:pt x="10454998" y="6793386"/>
                  <a:pt x="2886094" y="6501590"/>
                  <a:pt x="0" y="6658786"/>
                </a:cubicBezTo>
                <a:cubicBezTo>
                  <a:pt x="-20187" y="5944707"/>
                  <a:pt x="-152480" y="740150"/>
                  <a:pt x="0" y="0"/>
                </a:cubicBezTo>
                <a:close/>
              </a:path>
            </a:pathLst>
          </a:custGeom>
          <a:noFill/>
          <a:ln w="69850">
            <a:solidFill>
              <a:srgbClr val="1F4E79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!!4">
            <a:extLst>
              <a:ext uri="{FF2B5EF4-FFF2-40B4-BE49-F238E27FC236}">
                <a16:creationId xmlns:a16="http://schemas.microsoft.com/office/drawing/2014/main" id="{58E6D429-DC53-47C4-8036-1E9D12B8E28B}"/>
              </a:ext>
            </a:extLst>
          </p:cNvPr>
          <p:cNvSpPr/>
          <p:nvPr/>
        </p:nvSpPr>
        <p:spPr>
          <a:xfrm>
            <a:off x="3225504" y="328207"/>
            <a:ext cx="5717294" cy="956117"/>
          </a:xfrm>
          <a:prstGeom prst="roundRect">
            <a:avLst>
              <a:gd name="adj" fmla="val 50000"/>
            </a:avLst>
          </a:prstGeom>
          <a:solidFill>
            <a:srgbClr val="70A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HƯỚNG DẪN TỰ HỌC Ở NHÀ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E530CE9-79B6-4A34-9DE8-7F769B44A120}"/>
              </a:ext>
            </a:extLst>
          </p:cNvPr>
          <p:cNvSpPr txBox="1"/>
          <p:nvPr/>
        </p:nvSpPr>
        <p:spPr>
          <a:xfrm>
            <a:off x="1808843" y="1451047"/>
            <a:ext cx="9601200" cy="50167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32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    Học </a:t>
            </a:r>
            <a:r>
              <a:rPr lang="en-US" sz="32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sinh về </a:t>
            </a:r>
            <a:r>
              <a:rPr lang="en-US" sz="32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nhà học thuộc công thức tính diện tích xung quanh và thể tích </a:t>
            </a:r>
            <a:r>
              <a:rPr lang="en-US" sz="32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hình hộp chữ nhật và hình lập </a:t>
            </a:r>
            <a:r>
              <a:rPr lang="en-US" sz="32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phương.</a:t>
            </a:r>
            <a:endParaRPr lang="en-US" sz="3200">
              <a:solidFill>
                <a:srgbClr val="0000CC"/>
              </a:solidFill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buFontTx/>
              <a:buChar char="-"/>
            </a:pPr>
            <a:r>
              <a:rPr lang="en-US" sz="32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Về </a:t>
            </a:r>
            <a:r>
              <a:rPr lang="en-US" sz="32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nhà làm bài tập </a:t>
            </a:r>
            <a:r>
              <a:rPr lang="en-US" sz="32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sz="32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và gửi quả vào nhóm zalo của lớp trước tiết học tiếp theo</a:t>
            </a:r>
            <a:r>
              <a:rPr lang="en-US" sz="32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r>
              <a:rPr lang="en-US" sz="32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-    Đọc </a:t>
            </a:r>
            <a:r>
              <a:rPr lang="en-US" sz="32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trước bài hình lăng trụ đứng tam giác và hình lăng trụ đứng tứ giác.</a:t>
            </a:r>
          </a:p>
          <a:p>
            <a:r>
              <a:rPr lang="en-US" sz="32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32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  Chuẩn </a:t>
            </a:r>
            <a:r>
              <a:rPr lang="en-US" sz="32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bị giấy kẻ ô vuông như hình 20 trang 81 SGK</a:t>
            </a:r>
          </a:p>
          <a:p>
            <a:r>
              <a:rPr lang="en-US" sz="32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3200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  Chuẩn </a:t>
            </a:r>
            <a:r>
              <a:rPr lang="en-US" sz="320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bị giấy kẻ ô vuông như hình 24 trang 82 SGK</a:t>
            </a:r>
          </a:p>
          <a:p>
            <a:pPr marL="457200" indent="-457200">
              <a:buFontTx/>
              <a:buChar char="-"/>
            </a:pPr>
            <a:endParaRPr lang="en-US" sz="320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527595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ANd9GcTVNT3Ai4EAZXZM4lq_WywVCzuvAJ8QIURKqhsvmBDW4llXbqWYoA">
            <a:hlinkClick r:id="rId2" action="ppaction://hlinksldjump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2401" y="3124200"/>
            <a:ext cx="2832100" cy="2514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3" name="Picture 3" descr="ANd9GcRxb2nPDWMGfRNlvznyEJuG4rRyqg6c1MIsuz2yZUwVx48pTPir6A">
            <a:hlinkClick r:id="rId4" action="ppaction://hlinksldjump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0" y="1295400"/>
            <a:ext cx="2203451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4" name="Picture 4" descr="ANd9GcSaPYAHCyuGw01PSjWApI-tGjMa18QvwqeLgYuQnA2Gidwwkz6FT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2971800"/>
            <a:ext cx="2590800" cy="2514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7" name="Group 42"/>
          <p:cNvGrpSpPr>
            <a:grpSpLocks noChangeAspect="1"/>
          </p:cNvGrpSpPr>
          <p:nvPr/>
        </p:nvGrpSpPr>
        <p:grpSpPr bwMode="auto">
          <a:xfrm flipH="1">
            <a:off x="10668000" y="-57150"/>
            <a:ext cx="1524000" cy="1090613"/>
            <a:chOff x="1008" y="1127"/>
            <a:chExt cx="2064" cy="2059"/>
          </a:xfrm>
        </p:grpSpPr>
        <p:sp>
          <p:nvSpPr>
            <p:cNvPr id="15368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369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5370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71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72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73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74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75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76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77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78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79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80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81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82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83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84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85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86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87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88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89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90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91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92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93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94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95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96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97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98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399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00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01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02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03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04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05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06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07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08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09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10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11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12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13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14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15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16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17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18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19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20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21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22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23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24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25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26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27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28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29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30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31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32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33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34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35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36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37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38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39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40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41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42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43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44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45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46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47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48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49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50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51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52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53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54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55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56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57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58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59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60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61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62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63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64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65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66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67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68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69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70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71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72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73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74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75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76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77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78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79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80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81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82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83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84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85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86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87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88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89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90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91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92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93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94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95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96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97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98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499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00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01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02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03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04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05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06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07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08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09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10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11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12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13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14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15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16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17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18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19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20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21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22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23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24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25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26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27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28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29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30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31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32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33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34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35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36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37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38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39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40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41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42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43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44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45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46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47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48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49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50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51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52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53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54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55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56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57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58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59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60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61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62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63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64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65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66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67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68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569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</p:grpSp>
        <p:sp>
          <p:nvSpPr>
            <p:cNvPr id="15570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71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72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73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74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75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76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77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78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79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80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81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82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83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84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85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86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87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88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89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90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91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92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93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94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95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96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97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98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599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00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01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02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03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04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05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06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07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08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09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10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11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12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13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14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15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16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17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18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19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20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21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22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23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24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25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26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27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28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29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30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31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32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33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34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35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36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37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38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39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40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41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42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43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44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45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46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47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48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49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50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51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52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53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54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55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56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57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58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59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60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61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62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63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64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65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66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67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68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69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70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71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72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73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74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75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76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77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78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79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80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81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82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83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84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85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86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87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88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689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</p:grpSp>
      <p:grpSp>
        <p:nvGrpSpPr>
          <p:cNvPr id="15690" name="Group 42"/>
          <p:cNvGrpSpPr>
            <a:grpSpLocks noChangeAspect="1"/>
          </p:cNvGrpSpPr>
          <p:nvPr/>
        </p:nvGrpSpPr>
        <p:grpSpPr bwMode="auto">
          <a:xfrm rot="10800000" flipH="1">
            <a:off x="0" y="5695950"/>
            <a:ext cx="1625600" cy="1162050"/>
            <a:chOff x="1008" y="1127"/>
            <a:chExt cx="2064" cy="2059"/>
          </a:xfrm>
        </p:grpSpPr>
        <p:sp>
          <p:nvSpPr>
            <p:cNvPr id="15691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92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5693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694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695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696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697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698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699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00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01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02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03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04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05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06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07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08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09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10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11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12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13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14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15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16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17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18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19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20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21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22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23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24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25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26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27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28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29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30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31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32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33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34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35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36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37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38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39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40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41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42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43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44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45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46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47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48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49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50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51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52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53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54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55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56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57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58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59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60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61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62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63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64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65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66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67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68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69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70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71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72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73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74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75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76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77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78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79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80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81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82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83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84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85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86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87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88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89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90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91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92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93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94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95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96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97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98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799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00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01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02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03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04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05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06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07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08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09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10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11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12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13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14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15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16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17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18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19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20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21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22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23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24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25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26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27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28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29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30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31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32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33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34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35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36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37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38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39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40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41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42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43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44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45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46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47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48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49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50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51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52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53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54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55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56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57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58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59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60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61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62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63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64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65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66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67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68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69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70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71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72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73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74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75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76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77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78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79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80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81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82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83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84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85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86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87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88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89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90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91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5892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</p:grpSp>
        <p:sp>
          <p:nvSpPr>
            <p:cNvPr id="15893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894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895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896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897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898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899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00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01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02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03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04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05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06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07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08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09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10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11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12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13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14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15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16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17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18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19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20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21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22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23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24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25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26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27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28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29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30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31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32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33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34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35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36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37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38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39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40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41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42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43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44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45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46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47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48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49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50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51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52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53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54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55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56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57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58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59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60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61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62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63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64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65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66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67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68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69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70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71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72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73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74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75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76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77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78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79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80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81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82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83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84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85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86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87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88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89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90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91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92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93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94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95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96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97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98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5999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00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01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02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03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04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05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06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07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08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09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10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11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012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</p:grpSp>
      <p:grpSp>
        <p:nvGrpSpPr>
          <p:cNvPr id="16013" name="Group 42"/>
          <p:cNvGrpSpPr>
            <a:grpSpLocks noChangeAspect="1"/>
          </p:cNvGrpSpPr>
          <p:nvPr/>
        </p:nvGrpSpPr>
        <p:grpSpPr bwMode="auto">
          <a:xfrm rot="5400000" flipH="1">
            <a:off x="10893425" y="5559426"/>
            <a:ext cx="1143000" cy="1454149"/>
            <a:chOff x="1008" y="1127"/>
            <a:chExt cx="2064" cy="2059"/>
          </a:xfrm>
        </p:grpSpPr>
        <p:sp>
          <p:nvSpPr>
            <p:cNvPr id="16014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015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6016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17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18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19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20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21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22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23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24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25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26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27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28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29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30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31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32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33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34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35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36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37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38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39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40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41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42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43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44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45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46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47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48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49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50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51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52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53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54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55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56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57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58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59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60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61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62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63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64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65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66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67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68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69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70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71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72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73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74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75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76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77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78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79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80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81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82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83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84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85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86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87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88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89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90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91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92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93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94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95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96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97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98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099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00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01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02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03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04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05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06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07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08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09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10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11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12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13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14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15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16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17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18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19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20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21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22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23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24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25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26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27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28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29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30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31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32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33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34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35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36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37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38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39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40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41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42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43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44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45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46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47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48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49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50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51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52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53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54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55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56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57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58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59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60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61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62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63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64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65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66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67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68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69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70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71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72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73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74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75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76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77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78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79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80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81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82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83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84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85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86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87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88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89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90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91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92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93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94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95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96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97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98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199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00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01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02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03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04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05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06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07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08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09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10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11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12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13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14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215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</p:grpSp>
        <p:sp>
          <p:nvSpPr>
            <p:cNvPr id="16216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17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18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19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20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21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22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23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24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25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26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27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28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29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30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31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32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33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34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35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36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37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38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39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40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41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42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43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44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45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46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47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48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49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50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51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52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53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54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55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56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57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58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59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60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61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62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63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64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65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66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67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68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69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70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71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72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73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74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75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76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77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78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79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80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81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82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83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84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85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86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87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88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89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90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91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92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93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94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95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96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97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98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299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00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01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02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03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04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05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06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07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08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09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10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11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12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13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14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15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16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17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18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19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20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21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22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23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24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25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26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27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28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29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30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31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32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33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34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335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</p:grpSp>
      <p:sp>
        <p:nvSpPr>
          <p:cNvPr id="16336" name="Text Box 976"/>
          <p:cNvSpPr txBox="1">
            <a:spLocks noChangeArrowheads="1"/>
          </p:cNvSpPr>
          <p:nvPr/>
        </p:nvSpPr>
        <p:spPr bwMode="auto">
          <a:xfrm>
            <a:off x="3433234" y="1009650"/>
            <a:ext cx="18473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sz="3200" b="0" i="0">
              <a:effectLst/>
              <a:latin typeface="Times New Roman" pitchFamily="18" charset="0"/>
            </a:endParaRPr>
          </a:p>
        </p:txBody>
      </p:sp>
      <p:sp>
        <p:nvSpPr>
          <p:cNvPr id="16337" name="Text Box 977"/>
          <p:cNvSpPr txBox="1">
            <a:spLocks noChangeArrowheads="1"/>
          </p:cNvSpPr>
          <p:nvPr/>
        </p:nvSpPr>
        <p:spPr bwMode="auto">
          <a:xfrm>
            <a:off x="0" y="1232237"/>
            <a:ext cx="4908138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4400" b="1" i="1" smtClean="0">
                <a:solidFill>
                  <a:srgbClr val="CC00CC"/>
                </a:solidFill>
                <a:effectLst/>
                <a:latin typeface="Times New Roman" pitchFamily="18" charset="0"/>
                <a:cs typeface="Times New Roman" pitchFamily="18" charset="0"/>
              </a:rPr>
              <a:t>HỘP QUÀ BÍ MẬT</a:t>
            </a:r>
            <a:endParaRPr lang="en-US" sz="4400" b="1" i="1">
              <a:solidFill>
                <a:srgbClr val="CC00CC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341" name="Picture 981" descr="ANd9GcTcLARSZ3ViuvvpDjb6rKlrPrXSselzYfafbN_PuOdn57Izg7Af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5201" y="4419601"/>
            <a:ext cx="2857500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78" name="Group 977">
            <a:extLst>
              <a:ext uri="{FF2B5EF4-FFF2-40B4-BE49-F238E27FC236}">
                <a16:creationId xmlns:a16="http://schemas.microsoft.com/office/drawing/2014/main" id="{B41947A2-8C4E-460E-A29C-30BD4B5DB041}"/>
              </a:ext>
            </a:extLst>
          </p:cNvPr>
          <p:cNvGrpSpPr/>
          <p:nvPr/>
        </p:nvGrpSpPr>
        <p:grpSpPr>
          <a:xfrm rot="19823548">
            <a:off x="10380265" y="-1758946"/>
            <a:ext cx="3136324" cy="8030311"/>
            <a:chOff x="9055676" y="0"/>
            <a:chExt cx="3136324" cy="6858000"/>
          </a:xfrm>
        </p:grpSpPr>
        <p:sp>
          <p:nvSpPr>
            <p:cNvPr id="979" name="Rectangle 978">
              <a:extLst>
                <a:ext uri="{FF2B5EF4-FFF2-40B4-BE49-F238E27FC236}">
                  <a16:creationId xmlns:a16="http://schemas.microsoft.com/office/drawing/2014/main" id="{EA5BD8AB-C5E3-48B8-8244-650D432A9D70}"/>
                </a:ext>
              </a:extLst>
            </p:cNvPr>
            <p:cNvSpPr/>
            <p:nvPr/>
          </p:nvSpPr>
          <p:spPr>
            <a:xfrm>
              <a:off x="9221932" y="0"/>
              <a:ext cx="2970068" cy="68580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0" name="Rectangle 979">
              <a:extLst>
                <a:ext uri="{FF2B5EF4-FFF2-40B4-BE49-F238E27FC236}">
                  <a16:creationId xmlns:a16="http://schemas.microsoft.com/office/drawing/2014/main" id="{FA2DC627-8030-44BB-AF58-DA2E1D7FE52E}"/>
                </a:ext>
              </a:extLst>
            </p:cNvPr>
            <p:cNvSpPr/>
            <p:nvPr/>
          </p:nvSpPr>
          <p:spPr>
            <a:xfrm>
              <a:off x="9055676" y="0"/>
              <a:ext cx="166255" cy="6858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1" name="Rectangle 980">
              <a:extLst>
                <a:ext uri="{FF2B5EF4-FFF2-40B4-BE49-F238E27FC236}">
                  <a16:creationId xmlns:a16="http://schemas.microsoft.com/office/drawing/2014/main" id="{C7E7C356-12CC-418B-92DE-C3D776E2F383}"/>
                </a:ext>
              </a:extLst>
            </p:cNvPr>
            <p:cNvSpPr/>
            <p:nvPr/>
          </p:nvSpPr>
          <p:spPr>
            <a:xfrm>
              <a:off x="9221932" y="0"/>
              <a:ext cx="114301" cy="6858000"/>
            </a:xfrm>
            <a:prstGeom prst="rect">
              <a:avLst/>
            </a:prstGeom>
            <a:solidFill>
              <a:srgbClr val="FFD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Rectangle 981">
              <a:extLst>
                <a:ext uri="{FF2B5EF4-FFF2-40B4-BE49-F238E27FC236}">
                  <a16:creationId xmlns:a16="http://schemas.microsoft.com/office/drawing/2014/main" id="{0E126EC2-82B8-4C28-8457-E91069573314}"/>
                </a:ext>
              </a:extLst>
            </p:cNvPr>
            <p:cNvSpPr/>
            <p:nvPr/>
          </p:nvSpPr>
          <p:spPr>
            <a:xfrm>
              <a:off x="9336233" y="0"/>
              <a:ext cx="150667" cy="6858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Rectangle 982">
              <a:extLst>
                <a:ext uri="{FF2B5EF4-FFF2-40B4-BE49-F238E27FC236}">
                  <a16:creationId xmlns:a16="http://schemas.microsoft.com/office/drawing/2014/main" id="{3612BE79-8E59-4846-9676-1838738481B9}"/>
                </a:ext>
              </a:extLst>
            </p:cNvPr>
            <p:cNvSpPr/>
            <p:nvPr/>
          </p:nvSpPr>
          <p:spPr>
            <a:xfrm>
              <a:off x="9336233" y="0"/>
              <a:ext cx="57150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85" name="Rectangle: Rounded Corners 19">
            <a:extLst>
              <a:ext uri="{FF2B5EF4-FFF2-40B4-BE49-F238E27FC236}">
                <a16:creationId xmlns:a16="http://schemas.microsoft.com/office/drawing/2014/main" id="{F0B9D66F-5601-40B8-86B8-4B94AB7C2B0B}"/>
              </a:ext>
            </a:extLst>
          </p:cNvPr>
          <p:cNvSpPr/>
          <p:nvPr/>
        </p:nvSpPr>
        <p:spPr>
          <a:xfrm>
            <a:off x="83518" y="49875"/>
            <a:ext cx="4189224" cy="653685"/>
          </a:xfrm>
          <a:prstGeom prst="roundRect">
            <a:avLst/>
          </a:prstGeom>
          <a:solidFill>
            <a:srgbClr val="FFD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6" name="!!1">
            <a:extLst>
              <a:ext uri="{FF2B5EF4-FFF2-40B4-BE49-F238E27FC236}">
                <a16:creationId xmlns:a16="http://schemas.microsoft.com/office/drawing/2014/main" id="{4D3CFCA8-27ED-41FB-92A9-BA8CC0500364}"/>
              </a:ext>
            </a:extLst>
          </p:cNvPr>
          <p:cNvSpPr txBox="1"/>
          <p:nvPr/>
        </p:nvSpPr>
        <p:spPr>
          <a:xfrm>
            <a:off x="244204" y="107270"/>
            <a:ext cx="402853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C55A1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MỞ ĐẦU</a:t>
            </a:r>
            <a:endParaRPr lang="en-US" sz="2800">
              <a:solidFill>
                <a:srgbClr val="C55A1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570589" y="4563070"/>
            <a:ext cx="5357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all" spc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</a:rPr>
              <a:t>1</a:t>
            </a:r>
            <a:endParaRPr lang="en-US" sz="5400" b="1" cap="all" spc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gradFill>
                <a:gsLst>
                  <a:gs pos="0">
                    <a:schemeClr val="accent4">
                      <a:shade val="20000"/>
                      <a:satMod val="245000"/>
                    </a:schemeClr>
                  </a:gs>
                  <a:gs pos="43000">
                    <a:schemeClr val="accent4">
                      <a:satMod val="255000"/>
                    </a:schemeClr>
                  </a:gs>
                  <a:gs pos="48000">
                    <a:schemeClr val="accent4">
                      <a:shade val="85000"/>
                      <a:satMod val="255000"/>
                    </a:schemeClr>
                  </a:gs>
                  <a:gs pos="100000">
                    <a:schemeClr val="accent4">
                      <a:shade val="20000"/>
                      <a:satMod val="245000"/>
                    </a:schemeClr>
                  </a:gs>
                </a:gsLst>
                <a:lin ang="5400000"/>
              </a:gradFill>
              <a:effectLst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095999" y="2051693"/>
            <a:ext cx="57419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30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2</a:t>
            </a:r>
            <a:endParaRPr lang="en-US" sz="5400" b="1" cap="none" spc="300">
              <a:ln w="11430" cmpd="sng">
                <a:solidFill>
                  <a:schemeClr val="accent1">
                    <a:tint val="10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1">
                      <a:tint val="83000"/>
                      <a:shade val="100000"/>
                      <a:satMod val="200000"/>
                    </a:schemeClr>
                  </a:gs>
                  <a:gs pos="75000">
                    <a:schemeClr val="accent1">
                      <a:tint val="100000"/>
                      <a:shade val="50000"/>
                      <a:satMod val="150000"/>
                    </a:schemeClr>
                  </a:gs>
                </a:gsLst>
                <a:lin ang="5400000"/>
              </a:gradFill>
              <a:effectLst>
                <a:glow rad="45500">
                  <a:schemeClr val="accent1">
                    <a:satMod val="220000"/>
                    <a:alpha val="35000"/>
                  </a:schemeClr>
                </a:glow>
              </a:effectLst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122881" y="4229100"/>
            <a:ext cx="5357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effectLst/>
              </a:rPr>
              <a:t>3</a:t>
            </a:r>
            <a:endParaRPr lang="en-US" sz="5400" b="1" cap="none" spc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646001" y="5405687"/>
            <a:ext cx="5357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cap="none" spc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4</a:t>
            </a:r>
            <a:endParaRPr lang="en-US" sz="5400" b="1" cap="none" spc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56873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3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5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62"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153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5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63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53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53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64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63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6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41"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Oval 2"/>
          <p:cNvSpPr>
            <a:spLocks noChangeArrowheads="1"/>
          </p:cNvSpPr>
          <p:nvPr/>
        </p:nvSpPr>
        <p:spPr bwMode="auto">
          <a:xfrm rot="-933412">
            <a:off x="976424" y="3539820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03" name="Oval 3"/>
          <p:cNvSpPr>
            <a:spLocks noChangeArrowheads="1"/>
          </p:cNvSpPr>
          <p:nvPr/>
        </p:nvSpPr>
        <p:spPr bwMode="auto">
          <a:xfrm>
            <a:off x="912923" y="5649607"/>
            <a:ext cx="2235200" cy="176212"/>
          </a:xfrm>
          <a:prstGeom prst="ellipse">
            <a:avLst/>
          </a:prstGeom>
          <a:gradFill rotWithShape="1">
            <a:gsLst>
              <a:gs pos="0">
                <a:srgbClr val="008000"/>
              </a:gs>
              <a:gs pos="50000">
                <a:srgbClr val="008000">
                  <a:gamma/>
                  <a:shade val="0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solidFill>
              <a:srgbClr val="008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04" name="Oval 4"/>
          <p:cNvSpPr>
            <a:spLocks noChangeArrowheads="1"/>
          </p:cNvSpPr>
          <p:nvPr/>
        </p:nvSpPr>
        <p:spPr bwMode="auto">
          <a:xfrm rot="546664">
            <a:off x="2445390" y="3539820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05" name="Oval 5"/>
          <p:cNvSpPr>
            <a:spLocks noChangeArrowheads="1"/>
          </p:cNvSpPr>
          <p:nvPr/>
        </p:nvSpPr>
        <p:spPr bwMode="gray">
          <a:xfrm>
            <a:off x="593306" y="4444576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tint val="0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tint val="0"/>
                  <a:invGamma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51206" name="Oval 6"/>
          <p:cNvSpPr>
            <a:spLocks noChangeArrowheads="1"/>
          </p:cNvSpPr>
          <p:nvPr/>
        </p:nvSpPr>
        <p:spPr bwMode="gray">
          <a:xfrm>
            <a:off x="593306" y="4519187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alpha val="32001"/>
                </a:srgbClr>
              </a:gs>
              <a:gs pos="100000">
                <a:srgbClr val="00CC66">
                  <a:gamma/>
                  <a:shade val="0"/>
                  <a:invGamma/>
                  <a:alpha val="89999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51207" name="Oval 7"/>
          <p:cNvSpPr>
            <a:spLocks noChangeArrowheads="1"/>
          </p:cNvSpPr>
          <p:nvPr/>
        </p:nvSpPr>
        <p:spPr bwMode="gray">
          <a:xfrm>
            <a:off x="777457" y="4444576"/>
            <a:ext cx="2476500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54118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shade val="54118"/>
                  <a:invGamma/>
                </a:srgbClr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1208" name="Oval 8"/>
          <p:cNvSpPr>
            <a:spLocks noChangeArrowheads="1"/>
          </p:cNvSpPr>
          <p:nvPr/>
        </p:nvSpPr>
        <p:spPr bwMode="gray">
          <a:xfrm>
            <a:off x="781690" y="4444576"/>
            <a:ext cx="2472267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63529"/>
                  <a:invGamma/>
                </a:srgbClr>
              </a:gs>
              <a:gs pos="100000">
                <a:srgbClr val="00CC66">
                  <a:alpha val="0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1209" name="Oval 9"/>
          <p:cNvSpPr>
            <a:spLocks noChangeArrowheads="1"/>
          </p:cNvSpPr>
          <p:nvPr/>
        </p:nvSpPr>
        <p:spPr bwMode="gray">
          <a:xfrm>
            <a:off x="912923" y="4444576"/>
            <a:ext cx="2224616" cy="519351"/>
          </a:xfrm>
          <a:prstGeom prst="ellipse">
            <a:avLst/>
          </a:pr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1210" name="Oval 10"/>
          <p:cNvSpPr>
            <a:spLocks noChangeArrowheads="1"/>
          </p:cNvSpPr>
          <p:nvPr/>
        </p:nvSpPr>
        <p:spPr bwMode="gray">
          <a:xfrm>
            <a:off x="948907" y="3834635"/>
            <a:ext cx="2156884" cy="1585912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46275"/>
                  <a:invGamma/>
                </a:srgbClr>
              </a:gs>
              <a:gs pos="100000">
                <a:srgbClr val="C0C0C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51211" name="Oval 11"/>
          <p:cNvSpPr>
            <a:spLocks noChangeArrowheads="1"/>
          </p:cNvSpPr>
          <p:nvPr/>
        </p:nvSpPr>
        <p:spPr bwMode="gray">
          <a:xfrm>
            <a:off x="3071656" y="3835095"/>
            <a:ext cx="2101849" cy="1546225"/>
          </a:xfrm>
          <a:prstGeom prst="ellipse">
            <a:avLst/>
          </a:prstGeom>
          <a:gradFill rotWithShape="1">
            <a:gsLst>
              <a:gs pos="0">
                <a:srgbClr val="C0C0C0">
                  <a:alpha val="0"/>
                </a:srgbClr>
              </a:gs>
              <a:gs pos="100000">
                <a:srgbClr val="C0C0C0">
                  <a:gamma/>
                  <a:tint val="34902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51212" name="Oval 12"/>
          <p:cNvSpPr>
            <a:spLocks noChangeArrowheads="1"/>
          </p:cNvSpPr>
          <p:nvPr/>
        </p:nvSpPr>
        <p:spPr bwMode="gray">
          <a:xfrm>
            <a:off x="999706" y="3936695"/>
            <a:ext cx="2000251" cy="1444625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79216"/>
                  <a:invGamma/>
                </a:srgbClr>
              </a:gs>
              <a:gs pos="100000">
                <a:srgbClr val="C0C0C0">
                  <a:alpha val="4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51213" name="Oval 13"/>
          <p:cNvSpPr>
            <a:spLocks noChangeArrowheads="1"/>
          </p:cNvSpPr>
          <p:nvPr/>
        </p:nvSpPr>
        <p:spPr bwMode="gray">
          <a:xfrm>
            <a:off x="1114006" y="3977970"/>
            <a:ext cx="1780117" cy="1173163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tint val="0"/>
                  <a:invGamma/>
                </a:srgbClr>
              </a:gs>
              <a:gs pos="100000">
                <a:srgbClr val="C0C0C0">
                  <a:alpha val="3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51214" name="Oval 14"/>
          <p:cNvSpPr>
            <a:spLocks noChangeArrowheads="1"/>
          </p:cNvSpPr>
          <p:nvPr/>
        </p:nvSpPr>
        <p:spPr bwMode="auto">
          <a:xfrm>
            <a:off x="934091" y="3908120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400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Hết giờ</a:t>
            </a:r>
            <a:endParaRPr lang="en-US" sz="4000" b="0" i="0">
              <a:solidFill>
                <a:srgbClr val="FF330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1215" name="Oval 15"/>
          <p:cNvSpPr>
            <a:spLocks noChangeArrowheads="1"/>
          </p:cNvSpPr>
          <p:nvPr/>
        </p:nvSpPr>
        <p:spPr bwMode="auto">
          <a:xfrm>
            <a:off x="912923" y="38704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1</a:t>
            </a:r>
          </a:p>
        </p:txBody>
      </p:sp>
      <p:sp>
        <p:nvSpPr>
          <p:cNvPr id="51216" name="Oval 16"/>
          <p:cNvSpPr>
            <a:spLocks noChangeArrowheads="1"/>
          </p:cNvSpPr>
          <p:nvPr/>
        </p:nvSpPr>
        <p:spPr bwMode="auto">
          <a:xfrm>
            <a:off x="889591" y="3898594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2</a:t>
            </a:r>
          </a:p>
        </p:txBody>
      </p:sp>
      <p:sp>
        <p:nvSpPr>
          <p:cNvPr id="51217" name="Oval 17"/>
          <p:cNvSpPr>
            <a:spLocks noChangeArrowheads="1"/>
          </p:cNvSpPr>
          <p:nvPr/>
        </p:nvSpPr>
        <p:spPr bwMode="auto">
          <a:xfrm>
            <a:off x="895499" y="3879321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3</a:t>
            </a:r>
          </a:p>
        </p:txBody>
      </p:sp>
      <p:sp>
        <p:nvSpPr>
          <p:cNvPr id="51218" name="Oval 18"/>
          <p:cNvSpPr>
            <a:spLocks noChangeArrowheads="1"/>
          </p:cNvSpPr>
          <p:nvPr/>
        </p:nvSpPr>
        <p:spPr bwMode="auto">
          <a:xfrm>
            <a:off x="899956" y="3890978"/>
            <a:ext cx="2171700" cy="1611312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4</a:t>
            </a:r>
          </a:p>
        </p:txBody>
      </p:sp>
      <p:sp>
        <p:nvSpPr>
          <p:cNvPr id="51219" name="Oval 19"/>
          <p:cNvSpPr>
            <a:spLocks noChangeArrowheads="1"/>
          </p:cNvSpPr>
          <p:nvPr/>
        </p:nvSpPr>
        <p:spPr bwMode="auto">
          <a:xfrm>
            <a:off x="913981" y="3870402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5</a:t>
            </a:r>
          </a:p>
        </p:txBody>
      </p:sp>
      <p:sp>
        <p:nvSpPr>
          <p:cNvPr id="51220" name="Oval 20"/>
          <p:cNvSpPr>
            <a:spLocks noChangeArrowheads="1"/>
          </p:cNvSpPr>
          <p:nvPr/>
        </p:nvSpPr>
        <p:spPr bwMode="auto">
          <a:xfrm>
            <a:off x="939710" y="3842662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6</a:t>
            </a:r>
          </a:p>
        </p:txBody>
      </p:sp>
      <p:sp>
        <p:nvSpPr>
          <p:cNvPr id="51221" name="Oval 21"/>
          <p:cNvSpPr>
            <a:spLocks noChangeArrowheads="1"/>
          </p:cNvSpPr>
          <p:nvPr/>
        </p:nvSpPr>
        <p:spPr bwMode="auto">
          <a:xfrm>
            <a:off x="918214" y="385500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7</a:t>
            </a:r>
          </a:p>
        </p:txBody>
      </p:sp>
      <p:sp>
        <p:nvSpPr>
          <p:cNvPr id="51222" name="Oval 22"/>
          <p:cNvSpPr>
            <a:spLocks noChangeArrowheads="1"/>
          </p:cNvSpPr>
          <p:nvPr/>
        </p:nvSpPr>
        <p:spPr bwMode="auto">
          <a:xfrm>
            <a:off x="918214" y="3836870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8</a:t>
            </a:r>
          </a:p>
        </p:txBody>
      </p:sp>
      <p:sp>
        <p:nvSpPr>
          <p:cNvPr id="51223" name="Oval 23"/>
          <p:cNvSpPr>
            <a:spLocks noChangeArrowheads="1"/>
          </p:cNvSpPr>
          <p:nvPr/>
        </p:nvSpPr>
        <p:spPr bwMode="auto">
          <a:xfrm>
            <a:off x="876300" y="385500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9</a:t>
            </a:r>
          </a:p>
        </p:txBody>
      </p:sp>
      <p:sp>
        <p:nvSpPr>
          <p:cNvPr id="51224" name="Oval 24"/>
          <p:cNvSpPr>
            <a:spLocks noChangeArrowheads="1"/>
          </p:cNvSpPr>
          <p:nvPr/>
        </p:nvSpPr>
        <p:spPr bwMode="auto">
          <a:xfrm>
            <a:off x="927135" y="3842662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10</a:t>
            </a:r>
          </a:p>
        </p:txBody>
      </p:sp>
      <p:sp>
        <p:nvSpPr>
          <p:cNvPr id="51225" name="Text Box 25"/>
          <p:cNvSpPr txBox="1">
            <a:spLocks noChangeArrowheads="1"/>
          </p:cNvSpPr>
          <p:nvPr/>
        </p:nvSpPr>
        <p:spPr bwMode="auto">
          <a:xfrm>
            <a:off x="1672167" y="1879601"/>
            <a:ext cx="275166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b="0" i="0">
              <a:effectLst/>
              <a:latin typeface=".VnTime" pitchFamily="34" charset="0"/>
            </a:endParaRPr>
          </a:p>
        </p:txBody>
      </p:sp>
      <p:graphicFrame>
        <p:nvGraphicFramePr>
          <p:cNvPr id="51227" name="Object 4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66817143"/>
              </p:ext>
            </p:extLst>
          </p:nvPr>
        </p:nvGraphicFramePr>
        <p:xfrm>
          <a:off x="0" y="0"/>
          <a:ext cx="14224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42" name="Clip" r:id="rId6" imgW="1278360" imgH="1274040" progId="MS_ClipArt_Gallery.2">
                  <p:embed/>
                </p:oleObj>
              </mc:Choice>
              <mc:Fallback>
                <p:oleObj name="Clip" r:id="rId6" imgW="1278360" imgH="1274040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422400" cy="106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1228" name="Group 42"/>
          <p:cNvGrpSpPr>
            <a:grpSpLocks noChangeAspect="1"/>
          </p:cNvGrpSpPr>
          <p:nvPr/>
        </p:nvGrpSpPr>
        <p:grpSpPr bwMode="auto">
          <a:xfrm flipH="1">
            <a:off x="10668000" y="-57150"/>
            <a:ext cx="1524000" cy="1090613"/>
            <a:chOff x="1008" y="1127"/>
            <a:chExt cx="2064" cy="2059"/>
          </a:xfrm>
        </p:grpSpPr>
        <p:sp>
          <p:nvSpPr>
            <p:cNvPr id="51229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230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231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32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33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34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35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36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37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38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39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40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41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42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43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44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45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46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47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48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49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50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51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52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53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54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55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56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57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58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59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60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61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62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63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64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65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66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67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68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69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70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71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72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73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74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75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76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77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78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79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80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81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82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83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84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85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86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87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88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89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90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91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92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93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94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95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96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97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98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299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00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01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02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03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04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05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06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07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08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09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10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11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12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13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14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15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16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17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18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19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20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21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22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23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24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25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26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27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28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29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30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31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32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33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34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35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36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37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38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39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40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41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42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43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44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45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46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47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48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49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50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51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52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53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54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55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56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57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58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59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60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61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62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63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64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65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66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67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68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69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70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71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72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73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74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75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76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77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78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79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80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81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82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83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84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85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86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87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88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89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90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91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92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93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94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95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96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97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98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399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00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01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02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03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04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05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06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07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08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09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10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11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12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13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14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15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16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17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18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19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20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21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22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23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24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25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26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27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28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29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430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</p:grpSp>
        <p:sp>
          <p:nvSpPr>
            <p:cNvPr id="51431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32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33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34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35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36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37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38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39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40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41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42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43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44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45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46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47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48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49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50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51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52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53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54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55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56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57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58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59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60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61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62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63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64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65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66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67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68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69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70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71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72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73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74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75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76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77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78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79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80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81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82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83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84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85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86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87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88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89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90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91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92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93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94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95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96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97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98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499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00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01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02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03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04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05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06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07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08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09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10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11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12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13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14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15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16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17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18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19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20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21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22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23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24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25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26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27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28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29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30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31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32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33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34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35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36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37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38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39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40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41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42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43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44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45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46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47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48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49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550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</p:grpSp>
      <p:grpSp>
        <p:nvGrpSpPr>
          <p:cNvPr id="51551" name="Group 42"/>
          <p:cNvGrpSpPr>
            <a:grpSpLocks noChangeAspect="1"/>
          </p:cNvGrpSpPr>
          <p:nvPr/>
        </p:nvGrpSpPr>
        <p:grpSpPr bwMode="auto">
          <a:xfrm rot="10800000" flipH="1">
            <a:off x="0" y="5695950"/>
            <a:ext cx="1625600" cy="1162050"/>
            <a:chOff x="1008" y="1127"/>
            <a:chExt cx="2064" cy="2059"/>
          </a:xfrm>
        </p:grpSpPr>
        <p:sp>
          <p:nvSpPr>
            <p:cNvPr id="51552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553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554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55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56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57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58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59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60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61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62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63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64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65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66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67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68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69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70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71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72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73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74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75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76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77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78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79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80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81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82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83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84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85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86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87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88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89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90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91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92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93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94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95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96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97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98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599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00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01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02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03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04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05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06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07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08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09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10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11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12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13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14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15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16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17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18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19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20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21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22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23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24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25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26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27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28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29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30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31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32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33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34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35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36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37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38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39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40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41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42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43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44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45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46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47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48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49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50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51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52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53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54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55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56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57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58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59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60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61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62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63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64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65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66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67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68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69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70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71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72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73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74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75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76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77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78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79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80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81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82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83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84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85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86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87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88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89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90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91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92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93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94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95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96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97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98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699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00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01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02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03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04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05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06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07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08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09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10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11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12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13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14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15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16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17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18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19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20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21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22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23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24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25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26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27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28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29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30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31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32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33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34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35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36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37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38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39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40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41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42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43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44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45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46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47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48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49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50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51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52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753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</p:grpSp>
        <p:sp>
          <p:nvSpPr>
            <p:cNvPr id="51754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55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56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57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58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59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60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61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62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63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64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65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66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67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68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69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70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71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72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73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74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75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76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77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78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79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80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81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82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83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84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85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86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87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88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89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90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91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92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93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94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95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96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97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98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799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00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01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02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03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04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05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06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07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08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09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10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11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12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13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14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15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16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17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18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19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20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21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22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23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24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25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26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27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28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29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30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31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32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33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34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35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36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37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38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39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40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41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42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43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44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45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46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47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48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49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50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51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52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53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54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55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56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57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58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59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60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61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62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63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64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65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66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67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68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69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70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71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72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1873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</p:grpSp>
      <p:grpSp>
        <p:nvGrpSpPr>
          <p:cNvPr id="51874" name="Group 42"/>
          <p:cNvGrpSpPr>
            <a:grpSpLocks noChangeAspect="1"/>
          </p:cNvGrpSpPr>
          <p:nvPr/>
        </p:nvGrpSpPr>
        <p:grpSpPr bwMode="auto">
          <a:xfrm rot="5400000" flipH="1">
            <a:off x="10878828" y="5601894"/>
            <a:ext cx="1143000" cy="1454149"/>
            <a:chOff x="1008" y="1127"/>
            <a:chExt cx="2064" cy="2059"/>
          </a:xfrm>
        </p:grpSpPr>
        <p:sp>
          <p:nvSpPr>
            <p:cNvPr id="51875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876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877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78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79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80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81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82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83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84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85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86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87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88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89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90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91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92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93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94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95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96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97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98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899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00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01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02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03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04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05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06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07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08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09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10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11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12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13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14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15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16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17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18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19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20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21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22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23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24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25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26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27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28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29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30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31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32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33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34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35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36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37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38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39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40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41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42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43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44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45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46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47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48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49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50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51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52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53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54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55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56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57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58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59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60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61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62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63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64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65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66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67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68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69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70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71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72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73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74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75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76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77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78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79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80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81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82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83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84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85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86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87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88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89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90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91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92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93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94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95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96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97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98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1999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00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01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02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03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04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05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06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07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08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09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10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11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12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13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14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15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16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17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18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19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20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21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22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23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24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25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26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27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28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29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30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31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32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33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34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35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36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37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38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39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40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41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42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43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44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45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46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47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48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49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50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51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52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53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54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55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56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57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58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59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60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61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62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63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64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65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66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67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68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69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70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71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72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73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74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75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2076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</p:grpSp>
        <p:sp>
          <p:nvSpPr>
            <p:cNvPr id="52077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78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79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80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81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82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83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84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85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86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87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88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89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90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91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92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93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94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95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96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97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98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099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00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01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02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03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04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05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06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07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08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09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10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11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12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13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14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15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16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17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18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19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20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21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22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23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24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25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26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27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28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29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30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31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32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33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34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35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36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37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38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39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40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41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42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43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44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45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46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47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48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49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50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51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52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53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54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55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56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57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58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59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60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61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62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63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64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65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66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67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68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69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70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71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72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73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74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75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76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77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78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79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80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81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82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83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84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85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86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87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88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89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90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91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92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93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94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95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2196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</p:grpSp>
      <p:pic>
        <p:nvPicPr>
          <p:cNvPr id="52197" name="Picture 997" descr="ANd9GcTVNT3Ai4EAZXZM4lq_WywVCzuvAJ8QIURKqhsvmBDW4llXbqWYoA">
            <a:hlinkClick r:id="rId8" action="ppaction://hlinksldjump"/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4734" y="685800"/>
            <a:ext cx="1545167" cy="137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199" name="Oval 999"/>
          <p:cNvSpPr>
            <a:spLocks noChangeArrowheads="1"/>
          </p:cNvSpPr>
          <p:nvPr/>
        </p:nvSpPr>
        <p:spPr bwMode="auto">
          <a:xfrm>
            <a:off x="2258473" y="1886859"/>
            <a:ext cx="609600" cy="457200"/>
          </a:xfrm>
          <a:prstGeom prst="ellipse">
            <a:avLst/>
          </a:prstGeom>
          <a:gradFill rotWithShape="1">
            <a:gsLst>
              <a:gs pos="0">
                <a:srgbClr val="CCFF66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2421118" y="888240"/>
            <a:ext cx="7721599" cy="3028451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sz="3200" b="1" i="1" u="sng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Hộp quà số 1</a:t>
            </a:r>
            <a:r>
              <a:rPr lang="en-US" sz="320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: Hình hộp chữ nhật có mấy mặt, mấy cạnh, mấy đỉnh?</a:t>
            </a:r>
          </a:p>
          <a:p>
            <a: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sz="320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A. 6 mặt, 12 cạnh, 8 đỉnh.</a:t>
            </a:r>
          </a:p>
          <a:p>
            <a: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sz="320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B. 4 mặt, 8 cạnh, 4 đỉnh.</a:t>
            </a:r>
          </a:p>
          <a:p>
            <a: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sz="320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C. 4 mặt, 12 cạnh, 8 đỉnh.</a:t>
            </a:r>
          </a:p>
        </p:txBody>
      </p:sp>
      <p:sp>
        <p:nvSpPr>
          <p:cNvPr id="1026" name="Rectangle: Rounded Corners 19">
            <a:extLst>
              <a:ext uri="{FF2B5EF4-FFF2-40B4-BE49-F238E27FC236}">
                <a16:creationId xmlns:a16="http://schemas.microsoft.com/office/drawing/2014/main" id="{F0B9D66F-5601-40B8-86B8-4B94AB7C2B0B}"/>
              </a:ext>
            </a:extLst>
          </p:cNvPr>
          <p:cNvSpPr/>
          <p:nvPr/>
        </p:nvSpPr>
        <p:spPr>
          <a:xfrm>
            <a:off x="83518" y="49875"/>
            <a:ext cx="4189224" cy="653685"/>
          </a:xfrm>
          <a:prstGeom prst="roundRect">
            <a:avLst/>
          </a:prstGeom>
          <a:solidFill>
            <a:srgbClr val="FFD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7" name="!!1">
            <a:extLst>
              <a:ext uri="{FF2B5EF4-FFF2-40B4-BE49-F238E27FC236}">
                <a16:creationId xmlns:a16="http://schemas.microsoft.com/office/drawing/2014/main" id="{4D3CFCA8-27ED-41FB-92A9-BA8CC0500364}"/>
              </a:ext>
            </a:extLst>
          </p:cNvPr>
          <p:cNvSpPr txBox="1"/>
          <p:nvPr/>
        </p:nvSpPr>
        <p:spPr>
          <a:xfrm>
            <a:off x="244204" y="107270"/>
            <a:ext cx="402853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C55A1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MỞ ĐẦU</a:t>
            </a:r>
            <a:endParaRPr lang="en-US" sz="2800">
              <a:solidFill>
                <a:srgbClr val="C55A11"/>
              </a:solidFill>
            </a:endParaRPr>
          </a:p>
        </p:txBody>
      </p:sp>
      <p:sp>
        <p:nvSpPr>
          <p:cNvPr id="1028" name="TextBox 1027"/>
          <p:cNvSpPr txBox="1"/>
          <p:nvPr/>
        </p:nvSpPr>
        <p:spPr>
          <a:xfrm>
            <a:off x="3686629" y="4971795"/>
            <a:ext cx="7778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Phần thưởng của bạn là một điểm 9!</a:t>
            </a:r>
            <a:endParaRPr lang="en-US" sz="360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030719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51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0" dur="500"/>
                                        <p:tgtEl>
                                          <p:spTgt spid="51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4" dur="500"/>
                                        <p:tgtEl>
                                          <p:spTgt spid="51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8" dur="500"/>
                                        <p:tgtEl>
                                          <p:spTgt spid="51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2" dur="500"/>
                                        <p:tgtEl>
                                          <p:spTgt spid="51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25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6" dur="500"/>
                                        <p:tgtEl>
                                          <p:spTgt spid="51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0" dur="500"/>
                                        <p:tgtEl>
                                          <p:spTgt spid="51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3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4" dur="500"/>
                                        <p:tgtEl>
                                          <p:spTgt spid="51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8" dur="500"/>
                                        <p:tgtEl>
                                          <p:spTgt spid="51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4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2" dur="500"/>
                                        <p:tgtEl>
                                          <p:spTgt spid="51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1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1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52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14" grpId="0" animBg="1"/>
      <p:bldP spid="51215" grpId="0" animBg="1"/>
      <p:bldP spid="51216" grpId="0" animBg="1"/>
      <p:bldP spid="51217" grpId="0" animBg="1"/>
      <p:bldP spid="51218" grpId="0" animBg="1"/>
      <p:bldP spid="51219" grpId="0" animBg="1"/>
      <p:bldP spid="51220" grpId="0" animBg="1"/>
      <p:bldP spid="51221" grpId="0" animBg="1"/>
      <p:bldP spid="51222" grpId="0" animBg="1"/>
      <p:bldP spid="51223" grpId="0" animBg="1"/>
      <p:bldP spid="51224" grpId="0" animBg="1"/>
      <p:bldP spid="52199" grpId="0" animBg="1"/>
      <p:bldP spid="102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Oval 999"/>
          <p:cNvSpPr>
            <a:spLocks noChangeArrowheads="1"/>
          </p:cNvSpPr>
          <p:nvPr/>
        </p:nvSpPr>
        <p:spPr bwMode="auto">
          <a:xfrm>
            <a:off x="4345315" y="2879459"/>
            <a:ext cx="609600" cy="457200"/>
          </a:xfrm>
          <a:prstGeom prst="ellipse">
            <a:avLst/>
          </a:prstGeom>
          <a:gradFill rotWithShape="1">
            <a:gsLst>
              <a:gs pos="0">
                <a:srgbClr val="CCFF66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" name="Rectangle 2"/>
          <p:cNvSpPr>
            <a:spLocks noChangeArrowheads="1"/>
          </p:cNvSpPr>
          <p:nvPr/>
        </p:nvSpPr>
        <p:spPr bwMode="auto">
          <a:xfrm>
            <a:off x="0" y="2634734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16414" name="Picture 30" descr="ANd9GcRxb2nPDWMGfRNlvznyEJuG4rRyqg6c1MIsuz2yZUwVx48pTPir6A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609600"/>
            <a:ext cx="1498600" cy="137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417" name="Group 42"/>
          <p:cNvGrpSpPr>
            <a:grpSpLocks noChangeAspect="1"/>
          </p:cNvGrpSpPr>
          <p:nvPr/>
        </p:nvGrpSpPr>
        <p:grpSpPr bwMode="auto">
          <a:xfrm flipH="1">
            <a:off x="10668000" y="-57150"/>
            <a:ext cx="1524000" cy="1090613"/>
            <a:chOff x="1008" y="1127"/>
            <a:chExt cx="2064" cy="2059"/>
          </a:xfrm>
        </p:grpSpPr>
        <p:sp>
          <p:nvSpPr>
            <p:cNvPr id="16418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419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6420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21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22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23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24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25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26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27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28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29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30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31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32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33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34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35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36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37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38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39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40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41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42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43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44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45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46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47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48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49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50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51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52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53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54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55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56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57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58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59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60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61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62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63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64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65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66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67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68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69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70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71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72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73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74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75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76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77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78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79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80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81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82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83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84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85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86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87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88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89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90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91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92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93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94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95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96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97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98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499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00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01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02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03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04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05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06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07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08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09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10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11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12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13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14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15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16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17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18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19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20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21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22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23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24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25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26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27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28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29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30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31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32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33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34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35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36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37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38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39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40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41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42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43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44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45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46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47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48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49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50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51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52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53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54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55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56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57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58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59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60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61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62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63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64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65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66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67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68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69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70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71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72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73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74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75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76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77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78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79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80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81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82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83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84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85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86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87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88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89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90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91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92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93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94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95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96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97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98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599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00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01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02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03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04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05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06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07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08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09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10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11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12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13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14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15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16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17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18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6619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</p:grpSp>
        <p:sp>
          <p:nvSpPr>
            <p:cNvPr id="16620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21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22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23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24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25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26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27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28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29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30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31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32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33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34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35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36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37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38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39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40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41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42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43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44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45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46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47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48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49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50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51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52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53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54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55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56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57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58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59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60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61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62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63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64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65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66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67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68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69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70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71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72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73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74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75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76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77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78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79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80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81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82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83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84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85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86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87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88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89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90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91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92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93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94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95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96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97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98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699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00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01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02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03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04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05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06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07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08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09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10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11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12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13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14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15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16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17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18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19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20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21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22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23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24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25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26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27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28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29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30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31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32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33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34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35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36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37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38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6739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</p:grpSp>
      <p:grpSp>
        <p:nvGrpSpPr>
          <p:cNvPr id="17063" name="Group 42"/>
          <p:cNvGrpSpPr>
            <a:grpSpLocks noChangeAspect="1"/>
          </p:cNvGrpSpPr>
          <p:nvPr/>
        </p:nvGrpSpPr>
        <p:grpSpPr bwMode="auto">
          <a:xfrm rot="5400000" flipH="1">
            <a:off x="10893425" y="5559426"/>
            <a:ext cx="1143000" cy="1454149"/>
            <a:chOff x="1008" y="1127"/>
            <a:chExt cx="2064" cy="2059"/>
          </a:xfrm>
        </p:grpSpPr>
        <p:sp>
          <p:nvSpPr>
            <p:cNvPr id="17064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65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7066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67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68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69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70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71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72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73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74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75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76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77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78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79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80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81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82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83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84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85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86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87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88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89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90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91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92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93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94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95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96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97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98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099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00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01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02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03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04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05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06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07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08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09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10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11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12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13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14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15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16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17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18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19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20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21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22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23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24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25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26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27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28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29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30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31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32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33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34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35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36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37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38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39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40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41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42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43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44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45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46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47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48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49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50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51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52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53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54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55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56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57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58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59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60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61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62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63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64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65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66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67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68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69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70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71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72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73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74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75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76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77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78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79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80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81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82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83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84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85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86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87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88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89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90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91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92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93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94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95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96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97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98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199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00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01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02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03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04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05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06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07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08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09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10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11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12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13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14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15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16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17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18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19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20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21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22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23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24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25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26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27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28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29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30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31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32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33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34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35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36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37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38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39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40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41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42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43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44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45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46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47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48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49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50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51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52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53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54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55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56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57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58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59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60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61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62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63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64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17265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</p:grpSp>
        <p:sp>
          <p:nvSpPr>
            <p:cNvPr id="17266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67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68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69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70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71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72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73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74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75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76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77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78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79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80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81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82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83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84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85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86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87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88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89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90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91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92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93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94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95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96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97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98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299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00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01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02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03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04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05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06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07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08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09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10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11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12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13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14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15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16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17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18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19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20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21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22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23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24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25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26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27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28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29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30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31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32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33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34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35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36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37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38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39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40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41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42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43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44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45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46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47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48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49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50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51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52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53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54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55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56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57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58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59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60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61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62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63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64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65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66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67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68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69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70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71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72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73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74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75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76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77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78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79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80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81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82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83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84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17385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</p:grpSp>
      <p:sp>
        <p:nvSpPr>
          <p:cNvPr id="15" name="Rectangle 14"/>
          <p:cNvSpPr/>
          <p:nvPr/>
        </p:nvSpPr>
        <p:spPr>
          <a:xfrm>
            <a:off x="934091" y="773055"/>
            <a:ext cx="9111877" cy="1421928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sz="3200" b="1" i="1" u="sng">
                <a:solidFill>
                  <a:srgbClr val="0070C0"/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Hộp quà số 2</a:t>
            </a:r>
            <a:r>
              <a:rPr lang="en-US" sz="3200">
                <a:solidFill>
                  <a:srgbClr val="0070C0"/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: Một hình hộp chữ nhật có chiều rộng, chiều dài và chiều cao theo thứ tự là 2,5,3 (cm).Tính diện tích xung quanh của hình hộp.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/>
              <p:cNvSpPr txBox="1"/>
              <p:nvPr/>
            </p:nvSpPr>
            <p:spPr>
              <a:xfrm>
                <a:off x="4374343" y="2324183"/>
                <a:ext cx="4572000" cy="3046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AutoNum type="alphaUcPeriod"/>
                </a:pPr>
                <a14:m>
                  <m:oMath xmlns:m="http://schemas.openxmlformats.org/officeDocument/2006/math">
                    <m:r>
                      <a:rPr lang="en-US" sz="3200" b="0" i="1" smtClean="0">
                        <a:solidFill>
                          <a:srgbClr val="0070C0"/>
                        </a:solidFill>
                        <a:latin typeface="Cambria Math"/>
                      </a:rPr>
                      <m:t> 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𝑆</m:t>
                    </m:r>
                    <m:r>
                      <a:rPr lang="en-US" sz="3200" i="1" baseline="-25000" smtClean="0">
                        <a:solidFill>
                          <a:srgbClr val="0070C0"/>
                        </a:solidFill>
                        <a:latin typeface="Cambria Math"/>
                      </a:rPr>
                      <m:t>𝑥𝑞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 = 50</m:t>
                    </m:r>
                    <m:sSup>
                      <m:sSupPr>
                        <m:ctrlPr>
                          <a:rPr lang="en-US" sz="32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3200" b="0" i="1" smtClean="0">
                            <a:solidFill>
                              <a:srgbClr val="0070C0"/>
                            </a:solidFill>
                            <a:latin typeface="Cambria Math"/>
                          </a:rPr>
                          <m:t>𝑐𝑚</m:t>
                        </m:r>
                      </m:e>
                      <m:sup>
                        <m:r>
                          <a:rPr lang="en-US" sz="3200" b="0" i="1" smtClean="0">
                            <a:solidFill>
                              <a:srgbClr val="0070C0"/>
                            </a:solidFill>
                            <a:latin typeface="Cambria Math"/>
                          </a:rPr>
                          <m:t>2</m:t>
                        </m:r>
                      </m:sup>
                    </m:sSup>
                  </m:oMath>
                </a14:m>
                <a:endParaRPr lang="en-US" sz="3200" smtClean="0">
                  <a:solidFill>
                    <a:srgbClr val="0070C0"/>
                  </a:solidFill>
                </a:endParaRPr>
              </a:p>
              <a:p>
                <a:pPr marL="342900" indent="-342900">
                  <a:buFontTx/>
                  <a:buAutoNum type="alphaUcPeriod"/>
                </a:pPr>
                <a14:m>
                  <m:oMath xmlns:m="http://schemas.openxmlformats.org/officeDocument/2006/math">
                    <m:r>
                      <a:rPr lang="en-US" sz="3200" b="0" i="1" smtClean="0">
                        <a:solidFill>
                          <a:srgbClr val="0070C0"/>
                        </a:solidFill>
                        <a:latin typeface="Cambria Math"/>
                      </a:rPr>
                      <m:t> </m:t>
                    </m:r>
                    <m:r>
                      <a:rPr lang="en-US" sz="3200" i="1">
                        <a:solidFill>
                          <a:srgbClr val="0070C0"/>
                        </a:solidFill>
                        <a:latin typeface="Cambria Math"/>
                      </a:rPr>
                      <m:t>𝑆</m:t>
                    </m:r>
                    <m:r>
                      <a:rPr lang="en-US" sz="3200" i="1" baseline="-25000">
                        <a:solidFill>
                          <a:srgbClr val="0070C0"/>
                        </a:solidFill>
                        <a:latin typeface="Cambria Math"/>
                      </a:rPr>
                      <m:t>𝑥𝑞</m:t>
                    </m:r>
                    <m:r>
                      <a:rPr lang="en-US" sz="3200" i="1">
                        <a:solidFill>
                          <a:srgbClr val="0070C0"/>
                        </a:solidFill>
                        <a:latin typeface="Cambria Math"/>
                      </a:rPr>
                      <m:t> =</m:t>
                    </m:r>
                    <m:r>
                      <a:rPr lang="en-US" sz="3200" b="0" i="1" smtClean="0">
                        <a:solidFill>
                          <a:srgbClr val="0070C0"/>
                        </a:solidFill>
                        <a:latin typeface="Cambria Math"/>
                      </a:rPr>
                      <m:t>42</m:t>
                    </m:r>
                    <m:r>
                      <a:rPr lang="en-US" sz="3200" b="0" i="1" smtClean="0">
                        <a:solidFill>
                          <a:srgbClr val="0070C0"/>
                        </a:solidFill>
                        <a:latin typeface="Cambria Math"/>
                      </a:rPr>
                      <m:t>𝑐𝑚</m:t>
                    </m:r>
                  </m:oMath>
                </a14:m>
                <a:endParaRPr lang="en-US" sz="3200" smtClean="0">
                  <a:solidFill>
                    <a:srgbClr val="0070C0"/>
                  </a:solidFill>
                </a:endParaRPr>
              </a:p>
              <a:p>
                <a:pPr marL="342900" indent="-342900">
                  <a:buFontTx/>
                  <a:buAutoNum type="alphaUcPeriod"/>
                </a:pPr>
                <a14:m>
                  <m:oMath xmlns:m="http://schemas.openxmlformats.org/officeDocument/2006/math">
                    <m:r>
                      <a:rPr lang="en-US" sz="3200" b="0" i="1" smtClean="0">
                        <a:solidFill>
                          <a:srgbClr val="0070C0"/>
                        </a:solidFill>
                        <a:latin typeface="Cambria Math"/>
                      </a:rPr>
                      <m:t> </m:t>
                    </m:r>
                    <m:r>
                      <a:rPr lang="en-US" sz="3200" i="1">
                        <a:solidFill>
                          <a:srgbClr val="0070C0"/>
                        </a:solidFill>
                        <a:latin typeface="Cambria Math"/>
                      </a:rPr>
                      <m:t>𝑆</m:t>
                    </m:r>
                    <m:r>
                      <a:rPr lang="en-US" sz="3200" i="1" baseline="-25000">
                        <a:solidFill>
                          <a:srgbClr val="0070C0"/>
                        </a:solidFill>
                        <a:latin typeface="Cambria Math"/>
                      </a:rPr>
                      <m:t>𝑥𝑞</m:t>
                    </m:r>
                    <m:r>
                      <a:rPr lang="en-US" sz="3200" i="1">
                        <a:solidFill>
                          <a:srgbClr val="0070C0"/>
                        </a:solidFill>
                        <a:latin typeface="Cambria Math"/>
                      </a:rPr>
                      <m:t> =</m:t>
                    </m:r>
                    <m:r>
                      <a:rPr lang="en-US" sz="3200" b="0" i="1" smtClean="0">
                        <a:solidFill>
                          <a:srgbClr val="0070C0"/>
                        </a:solidFill>
                        <a:latin typeface="Cambria Math"/>
                      </a:rPr>
                      <m:t>3</m:t>
                    </m:r>
                    <m:r>
                      <a:rPr lang="en-US" sz="3200" i="1">
                        <a:solidFill>
                          <a:srgbClr val="0070C0"/>
                        </a:solidFill>
                        <a:latin typeface="Cambria Math"/>
                      </a:rPr>
                      <m:t>0</m:t>
                    </m:r>
                    <m:sSup>
                      <m:sSupPr>
                        <m:ctrlPr>
                          <a:rPr lang="en-US" sz="32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3200" i="1">
                            <a:solidFill>
                              <a:srgbClr val="0070C0"/>
                            </a:solidFill>
                            <a:latin typeface="Cambria Math"/>
                          </a:rPr>
                          <m:t>𝑐𝑚</m:t>
                        </m:r>
                      </m:e>
                      <m:sup>
                        <m:r>
                          <a:rPr lang="en-US" sz="3200" i="1">
                            <a:solidFill>
                              <a:srgbClr val="0070C0"/>
                            </a:solidFill>
                            <a:latin typeface="Cambria Math"/>
                          </a:rPr>
                          <m:t>2</m:t>
                        </m:r>
                      </m:sup>
                    </m:sSup>
                  </m:oMath>
                </a14:m>
                <a:endParaRPr lang="en-US" sz="3200">
                  <a:solidFill>
                    <a:srgbClr val="0070C0"/>
                  </a:solidFill>
                </a:endParaRPr>
              </a:p>
              <a:p>
                <a:pPr marL="342900" indent="-342900">
                  <a:buFontTx/>
                  <a:buAutoNum type="alphaUcPeriod"/>
                </a:pPr>
                <a14:m>
                  <m:oMath xmlns:m="http://schemas.openxmlformats.org/officeDocument/2006/math">
                    <m:r>
                      <a:rPr lang="en-US" sz="3200" b="0" i="1" smtClean="0">
                        <a:solidFill>
                          <a:srgbClr val="0070C0"/>
                        </a:solidFill>
                        <a:latin typeface="Cambria Math"/>
                      </a:rPr>
                      <m:t> </m:t>
                    </m:r>
                    <m:r>
                      <a:rPr lang="en-US" sz="3200" i="1">
                        <a:solidFill>
                          <a:srgbClr val="0070C0"/>
                        </a:solidFill>
                        <a:latin typeface="Cambria Math"/>
                      </a:rPr>
                      <m:t>𝑆</m:t>
                    </m:r>
                    <m:r>
                      <a:rPr lang="en-US" sz="3200" i="1" baseline="-25000">
                        <a:solidFill>
                          <a:srgbClr val="0070C0"/>
                        </a:solidFill>
                        <a:latin typeface="Cambria Math"/>
                      </a:rPr>
                      <m:t>𝑥𝑞</m:t>
                    </m:r>
                    <m:r>
                      <a:rPr lang="en-US" sz="3200" i="1">
                        <a:solidFill>
                          <a:srgbClr val="0070C0"/>
                        </a:solidFill>
                        <a:latin typeface="Cambria Math"/>
                      </a:rPr>
                      <m:t> =</m:t>
                    </m:r>
                    <m:r>
                      <a:rPr lang="en-US" sz="3200" b="0" i="1" smtClean="0">
                        <a:solidFill>
                          <a:srgbClr val="0070C0"/>
                        </a:solidFill>
                        <a:latin typeface="Cambria Math"/>
                      </a:rPr>
                      <m:t>32</m:t>
                    </m:r>
                    <m:sSup>
                      <m:sSupPr>
                        <m:ctrlPr>
                          <a:rPr lang="en-US" sz="32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3200" i="1">
                            <a:solidFill>
                              <a:srgbClr val="0070C0"/>
                            </a:solidFill>
                            <a:latin typeface="Cambria Math"/>
                          </a:rPr>
                          <m:t>𝑐𝑚</m:t>
                        </m:r>
                      </m:e>
                      <m:sup>
                        <m:r>
                          <a:rPr lang="en-US" sz="3200" i="1">
                            <a:solidFill>
                              <a:srgbClr val="0070C0"/>
                            </a:solidFill>
                            <a:latin typeface="Cambria Math"/>
                          </a:rPr>
                          <m:t>2</m:t>
                        </m:r>
                      </m:sup>
                    </m:sSup>
                  </m:oMath>
                </a14:m>
                <a:endParaRPr lang="en-US" sz="3200">
                  <a:solidFill>
                    <a:srgbClr val="0070C0"/>
                  </a:solidFill>
                </a:endParaRPr>
              </a:p>
              <a:p>
                <a:pPr marL="342900" indent="-342900">
                  <a:buFontTx/>
                  <a:buAutoNum type="alphaUcPeriod"/>
                </a:pPr>
                <a:endParaRPr lang="en-US" sz="3200">
                  <a:solidFill>
                    <a:srgbClr val="0070C0"/>
                  </a:solidFill>
                </a:endParaRPr>
              </a:p>
              <a:p>
                <a:pPr marL="342900" indent="-342900">
                  <a:buAutoNum type="alphaUcPeriod"/>
                </a:pPr>
                <a:endParaRPr lang="en-US" sz="320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6" name="TextBox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74343" y="2324183"/>
                <a:ext cx="4572000" cy="3046988"/>
              </a:xfrm>
              <a:prstGeom prst="rect">
                <a:avLst/>
              </a:prstGeom>
              <a:blipFill rotWithShape="1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21" name="Rectangle: Rounded Corners 19">
            <a:extLst>
              <a:ext uri="{FF2B5EF4-FFF2-40B4-BE49-F238E27FC236}">
                <a16:creationId xmlns:a16="http://schemas.microsoft.com/office/drawing/2014/main" id="{F0B9D66F-5601-40B8-86B8-4B94AB7C2B0B}"/>
              </a:ext>
            </a:extLst>
          </p:cNvPr>
          <p:cNvSpPr/>
          <p:nvPr/>
        </p:nvSpPr>
        <p:spPr>
          <a:xfrm>
            <a:off x="83518" y="49875"/>
            <a:ext cx="4189224" cy="653685"/>
          </a:xfrm>
          <a:prstGeom prst="roundRect">
            <a:avLst/>
          </a:prstGeom>
          <a:solidFill>
            <a:srgbClr val="FFD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2" name="!!1">
            <a:extLst>
              <a:ext uri="{FF2B5EF4-FFF2-40B4-BE49-F238E27FC236}">
                <a16:creationId xmlns:a16="http://schemas.microsoft.com/office/drawing/2014/main" id="{4D3CFCA8-27ED-41FB-92A9-BA8CC0500364}"/>
              </a:ext>
            </a:extLst>
          </p:cNvPr>
          <p:cNvSpPr txBox="1"/>
          <p:nvPr/>
        </p:nvSpPr>
        <p:spPr>
          <a:xfrm>
            <a:off x="244204" y="107270"/>
            <a:ext cx="402853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C55A1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MỞ ĐẦU</a:t>
            </a:r>
            <a:endParaRPr lang="en-US" sz="2800">
              <a:solidFill>
                <a:srgbClr val="C55A11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686628" y="4971795"/>
            <a:ext cx="89988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Phần thưởng của bạn là một tràng pháo tay!</a:t>
            </a:r>
            <a:endParaRPr lang="en-US" sz="360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02" name="Oval 2"/>
          <p:cNvSpPr>
            <a:spLocks noChangeArrowheads="1"/>
          </p:cNvSpPr>
          <p:nvPr/>
        </p:nvSpPr>
        <p:spPr bwMode="auto">
          <a:xfrm rot="20666588">
            <a:off x="976424" y="3539820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" name="Oval 3"/>
          <p:cNvSpPr>
            <a:spLocks noChangeArrowheads="1"/>
          </p:cNvSpPr>
          <p:nvPr/>
        </p:nvSpPr>
        <p:spPr bwMode="auto">
          <a:xfrm>
            <a:off x="912923" y="5649607"/>
            <a:ext cx="2235200" cy="176212"/>
          </a:xfrm>
          <a:prstGeom prst="ellipse">
            <a:avLst/>
          </a:prstGeom>
          <a:gradFill rotWithShape="1">
            <a:gsLst>
              <a:gs pos="0">
                <a:srgbClr val="008000"/>
              </a:gs>
              <a:gs pos="50000">
                <a:srgbClr val="008000">
                  <a:gamma/>
                  <a:shade val="0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solidFill>
              <a:srgbClr val="008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" name="Oval 4"/>
          <p:cNvSpPr>
            <a:spLocks noChangeArrowheads="1"/>
          </p:cNvSpPr>
          <p:nvPr/>
        </p:nvSpPr>
        <p:spPr bwMode="auto">
          <a:xfrm rot="546664">
            <a:off x="2445390" y="3539820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5" name="Oval 5"/>
          <p:cNvSpPr>
            <a:spLocks noChangeArrowheads="1"/>
          </p:cNvSpPr>
          <p:nvPr/>
        </p:nvSpPr>
        <p:spPr bwMode="gray">
          <a:xfrm>
            <a:off x="593306" y="4444576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tint val="0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tint val="0"/>
                  <a:invGamma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06" name="Oval 6"/>
          <p:cNvSpPr>
            <a:spLocks noChangeArrowheads="1"/>
          </p:cNvSpPr>
          <p:nvPr/>
        </p:nvSpPr>
        <p:spPr bwMode="gray">
          <a:xfrm>
            <a:off x="593306" y="4519187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alpha val="32001"/>
                </a:srgbClr>
              </a:gs>
              <a:gs pos="100000">
                <a:srgbClr val="00CC66">
                  <a:gamma/>
                  <a:shade val="0"/>
                  <a:invGamma/>
                  <a:alpha val="89999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07" name="Oval 7"/>
          <p:cNvSpPr>
            <a:spLocks noChangeArrowheads="1"/>
          </p:cNvSpPr>
          <p:nvPr/>
        </p:nvSpPr>
        <p:spPr bwMode="gray">
          <a:xfrm>
            <a:off x="777457" y="4444576"/>
            <a:ext cx="2476500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54118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shade val="54118"/>
                  <a:invGamma/>
                </a:srgbClr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08" name="Oval 8"/>
          <p:cNvSpPr>
            <a:spLocks noChangeArrowheads="1"/>
          </p:cNvSpPr>
          <p:nvPr/>
        </p:nvSpPr>
        <p:spPr bwMode="gray">
          <a:xfrm>
            <a:off x="781690" y="4444576"/>
            <a:ext cx="2472267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63529"/>
                  <a:invGamma/>
                </a:srgbClr>
              </a:gs>
              <a:gs pos="100000">
                <a:srgbClr val="00CC66">
                  <a:alpha val="0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09" name="Oval 9"/>
          <p:cNvSpPr>
            <a:spLocks noChangeArrowheads="1"/>
          </p:cNvSpPr>
          <p:nvPr/>
        </p:nvSpPr>
        <p:spPr bwMode="gray">
          <a:xfrm>
            <a:off x="912923" y="4444576"/>
            <a:ext cx="2224616" cy="519351"/>
          </a:xfrm>
          <a:prstGeom prst="ellipse">
            <a:avLst/>
          </a:pr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10" name="Oval 10"/>
          <p:cNvSpPr>
            <a:spLocks noChangeArrowheads="1"/>
          </p:cNvSpPr>
          <p:nvPr/>
        </p:nvSpPr>
        <p:spPr bwMode="gray">
          <a:xfrm>
            <a:off x="948907" y="3834635"/>
            <a:ext cx="2156884" cy="1585912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46275"/>
                  <a:invGamma/>
                </a:srgbClr>
              </a:gs>
              <a:gs pos="100000">
                <a:srgbClr val="C0C0C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1011" name="Oval 12"/>
          <p:cNvSpPr>
            <a:spLocks noChangeArrowheads="1"/>
          </p:cNvSpPr>
          <p:nvPr/>
        </p:nvSpPr>
        <p:spPr bwMode="gray">
          <a:xfrm>
            <a:off x="999706" y="3936695"/>
            <a:ext cx="2000251" cy="1444625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79216"/>
                  <a:invGamma/>
                </a:srgbClr>
              </a:gs>
              <a:gs pos="100000">
                <a:srgbClr val="C0C0C0">
                  <a:alpha val="4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1012" name="Oval 13"/>
          <p:cNvSpPr>
            <a:spLocks noChangeArrowheads="1"/>
          </p:cNvSpPr>
          <p:nvPr/>
        </p:nvSpPr>
        <p:spPr bwMode="gray">
          <a:xfrm>
            <a:off x="1114006" y="3977970"/>
            <a:ext cx="1780117" cy="1173163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tint val="0"/>
                  <a:invGamma/>
                </a:srgbClr>
              </a:gs>
              <a:gs pos="100000">
                <a:srgbClr val="C0C0C0">
                  <a:alpha val="3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1013" name="Oval 14"/>
          <p:cNvSpPr>
            <a:spLocks noChangeArrowheads="1"/>
          </p:cNvSpPr>
          <p:nvPr/>
        </p:nvSpPr>
        <p:spPr bwMode="auto">
          <a:xfrm>
            <a:off x="934091" y="3908120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400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Hết giờ</a:t>
            </a:r>
            <a:endParaRPr lang="en-US" sz="4000" b="0" i="0">
              <a:solidFill>
                <a:srgbClr val="FF330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014" name="Oval 15"/>
          <p:cNvSpPr>
            <a:spLocks noChangeArrowheads="1"/>
          </p:cNvSpPr>
          <p:nvPr/>
        </p:nvSpPr>
        <p:spPr bwMode="auto">
          <a:xfrm>
            <a:off x="912923" y="38704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1</a:t>
            </a:r>
          </a:p>
        </p:txBody>
      </p:sp>
      <p:sp>
        <p:nvSpPr>
          <p:cNvPr id="1015" name="Oval 16"/>
          <p:cNvSpPr>
            <a:spLocks noChangeArrowheads="1"/>
          </p:cNvSpPr>
          <p:nvPr/>
        </p:nvSpPr>
        <p:spPr bwMode="auto">
          <a:xfrm>
            <a:off x="889591" y="3898594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2</a:t>
            </a:r>
          </a:p>
        </p:txBody>
      </p:sp>
      <p:sp>
        <p:nvSpPr>
          <p:cNvPr id="1016" name="Oval 17"/>
          <p:cNvSpPr>
            <a:spLocks noChangeArrowheads="1"/>
          </p:cNvSpPr>
          <p:nvPr/>
        </p:nvSpPr>
        <p:spPr bwMode="auto">
          <a:xfrm>
            <a:off x="895499" y="3879321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3</a:t>
            </a:r>
          </a:p>
        </p:txBody>
      </p:sp>
      <p:sp>
        <p:nvSpPr>
          <p:cNvPr id="1017" name="Oval 18"/>
          <p:cNvSpPr>
            <a:spLocks noChangeArrowheads="1"/>
          </p:cNvSpPr>
          <p:nvPr/>
        </p:nvSpPr>
        <p:spPr bwMode="auto">
          <a:xfrm>
            <a:off x="899956" y="3890978"/>
            <a:ext cx="2171700" cy="1611312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4</a:t>
            </a:r>
          </a:p>
        </p:txBody>
      </p:sp>
      <p:sp>
        <p:nvSpPr>
          <p:cNvPr id="1018" name="Oval 19"/>
          <p:cNvSpPr>
            <a:spLocks noChangeArrowheads="1"/>
          </p:cNvSpPr>
          <p:nvPr/>
        </p:nvSpPr>
        <p:spPr bwMode="auto">
          <a:xfrm>
            <a:off x="913981" y="3870402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5</a:t>
            </a:r>
          </a:p>
        </p:txBody>
      </p:sp>
      <p:sp>
        <p:nvSpPr>
          <p:cNvPr id="1019" name="Oval 20"/>
          <p:cNvSpPr>
            <a:spLocks noChangeArrowheads="1"/>
          </p:cNvSpPr>
          <p:nvPr/>
        </p:nvSpPr>
        <p:spPr bwMode="auto">
          <a:xfrm>
            <a:off x="939710" y="3842662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6</a:t>
            </a:r>
          </a:p>
        </p:txBody>
      </p:sp>
      <p:sp>
        <p:nvSpPr>
          <p:cNvPr id="1023" name="Oval 21"/>
          <p:cNvSpPr>
            <a:spLocks noChangeArrowheads="1"/>
          </p:cNvSpPr>
          <p:nvPr/>
        </p:nvSpPr>
        <p:spPr bwMode="auto">
          <a:xfrm>
            <a:off x="918214" y="385500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7</a:t>
            </a:r>
          </a:p>
        </p:txBody>
      </p:sp>
      <p:sp>
        <p:nvSpPr>
          <p:cNvPr id="1024" name="Oval 22"/>
          <p:cNvSpPr>
            <a:spLocks noChangeArrowheads="1"/>
          </p:cNvSpPr>
          <p:nvPr/>
        </p:nvSpPr>
        <p:spPr bwMode="auto">
          <a:xfrm>
            <a:off x="918214" y="3836870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8</a:t>
            </a:r>
          </a:p>
        </p:txBody>
      </p:sp>
      <p:sp>
        <p:nvSpPr>
          <p:cNvPr id="1025" name="Oval 23"/>
          <p:cNvSpPr>
            <a:spLocks noChangeArrowheads="1"/>
          </p:cNvSpPr>
          <p:nvPr/>
        </p:nvSpPr>
        <p:spPr bwMode="auto">
          <a:xfrm>
            <a:off x="876300" y="385500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9</a:t>
            </a:r>
          </a:p>
        </p:txBody>
      </p:sp>
      <p:sp>
        <p:nvSpPr>
          <p:cNvPr id="1026" name="Oval 24"/>
          <p:cNvSpPr>
            <a:spLocks noChangeArrowheads="1"/>
          </p:cNvSpPr>
          <p:nvPr/>
        </p:nvSpPr>
        <p:spPr bwMode="auto">
          <a:xfrm>
            <a:off x="927135" y="3842662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69268636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0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4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8" dur="500"/>
                                        <p:tgtEl>
                                          <p:spTgt spid="10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0"/>
                            </p:stCondLst>
                            <p:childTnLst>
                              <p:par>
                                <p:cTn id="2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2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500"/>
                            </p:stCondLst>
                            <p:childTnLst>
                              <p:par>
                                <p:cTn id="25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6" dur="500"/>
                                        <p:tgtEl>
                                          <p:spTgt spid="10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000"/>
                            </p:stCondLst>
                            <p:childTnLst>
                              <p:par>
                                <p:cTn id="2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0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9500"/>
                            </p:stCondLst>
                            <p:childTnLst>
                              <p:par>
                                <p:cTn id="3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4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1000"/>
                            </p:stCondLst>
                            <p:childTnLst>
                              <p:par>
                                <p:cTn id="3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8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2500"/>
                            </p:stCondLst>
                            <p:childTnLst>
                              <p:par>
                                <p:cTn id="4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2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1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0" grpId="0" animBg="1"/>
      <p:bldP spid="17" grpId="0"/>
      <p:bldP spid="1013" grpId="0" animBg="1"/>
      <p:bldP spid="1014" grpId="0" animBg="1"/>
      <p:bldP spid="1015" grpId="0" animBg="1"/>
      <p:bldP spid="1016" grpId="0" animBg="1"/>
      <p:bldP spid="1017" grpId="0" animBg="1"/>
      <p:bldP spid="1018" grpId="0" animBg="1"/>
      <p:bldP spid="1019" grpId="0" animBg="1"/>
      <p:bldP spid="1023" grpId="0" animBg="1"/>
      <p:bldP spid="1024" grpId="0" animBg="1"/>
      <p:bldP spid="1025" grpId="0" animBg="1"/>
      <p:bldP spid="102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Oval 999"/>
          <p:cNvSpPr>
            <a:spLocks noChangeArrowheads="1"/>
          </p:cNvSpPr>
          <p:nvPr/>
        </p:nvSpPr>
        <p:spPr bwMode="auto">
          <a:xfrm>
            <a:off x="1459991" y="2743200"/>
            <a:ext cx="609600" cy="457200"/>
          </a:xfrm>
          <a:prstGeom prst="ellipse">
            <a:avLst/>
          </a:prstGeom>
          <a:gradFill rotWithShape="1">
            <a:gsLst>
              <a:gs pos="0">
                <a:srgbClr val="CCFF66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58" name="Rectangle 2"/>
          <p:cNvSpPr>
            <a:spLocks noChangeArrowheads="1"/>
          </p:cNvSpPr>
          <p:nvPr/>
        </p:nvSpPr>
        <p:spPr bwMode="auto">
          <a:xfrm>
            <a:off x="0" y="3015734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45085" name="Group 42"/>
          <p:cNvGrpSpPr>
            <a:grpSpLocks noChangeAspect="1"/>
          </p:cNvGrpSpPr>
          <p:nvPr/>
        </p:nvGrpSpPr>
        <p:grpSpPr bwMode="auto">
          <a:xfrm flipH="1">
            <a:off x="10668000" y="-57150"/>
            <a:ext cx="1524000" cy="1090613"/>
            <a:chOff x="1008" y="1127"/>
            <a:chExt cx="2064" cy="2059"/>
          </a:xfrm>
        </p:grpSpPr>
        <p:sp>
          <p:nvSpPr>
            <p:cNvPr id="45086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087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45088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089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090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091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092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093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094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095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096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097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098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099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00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01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02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03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04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05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06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07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08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09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10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11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12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13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14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15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16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17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18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19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20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21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22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23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24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25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26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27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28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29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30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31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32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33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34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35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36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37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38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39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40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41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42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43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44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45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46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47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48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49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50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51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52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53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54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55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56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57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58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59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60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61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62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63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64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65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66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67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68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69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70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71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72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73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74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75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76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77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78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79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80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81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82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83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84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85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86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87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88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89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90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91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92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93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94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95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96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97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98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199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00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01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02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03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04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05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06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07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08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09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10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11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12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13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14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15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16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17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18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19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20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21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22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23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24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25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26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27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28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29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30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31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32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33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34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35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36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37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38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39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40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41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42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43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44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45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46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47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48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49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50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51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52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53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54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55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56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57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58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59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60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61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62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63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64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65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66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67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68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69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70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71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72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73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74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75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76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77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78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79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80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81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82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83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84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85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86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45287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</p:grpSp>
        <p:sp>
          <p:nvSpPr>
            <p:cNvPr id="45288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289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290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291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292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293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294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295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296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297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298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299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00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01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02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03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04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05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06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07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08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09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10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11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12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13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14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15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16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17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18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19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20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21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22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23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24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25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26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27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28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29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30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31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32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33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34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35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36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37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38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39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40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41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42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43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44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45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46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47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48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49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50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51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52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53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54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55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56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57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58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59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60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61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62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63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64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65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66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67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68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69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70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71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72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73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74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75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76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77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78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79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80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81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82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83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84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85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86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87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88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89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90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91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92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93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94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95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96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97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98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399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400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401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402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403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404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405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406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45407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</p:grpSp>
      <p:pic>
        <p:nvPicPr>
          <p:cNvPr id="46054" name="Picture 998" descr="ANd9GcSaPYAHCyuGw01PSjWApI-tGjMa18QvwqeLgYuQnA2Gidwwkz6FTg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6384" y="0"/>
            <a:ext cx="1335616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/>
          <p:cNvSpPr/>
          <p:nvPr/>
        </p:nvSpPr>
        <p:spPr>
          <a:xfrm>
            <a:off x="554863" y="1047755"/>
            <a:ext cx="9967993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</a:pPr>
            <a:r>
              <a:rPr lang="en-US" sz="3200">
                <a:solidFill>
                  <a:srgbClr val="0070C0"/>
                </a:solidFill>
                <a:latin typeface="Times New Roman" pitchFamily="18" charset="0"/>
                <a:ea typeface="Tahoma"/>
                <a:cs typeface="Times New Roman" pitchFamily="18" charset="0"/>
              </a:rPr>
              <a:t>Hộp quà số 3: Diện tích xung quanh của hình lập phương có cạnh a là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1451540" y="2169348"/>
                <a:ext cx="7779545" cy="20621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AutoNum type="alphaUcPeriod"/>
                </a:pPr>
                <a14:m>
                  <m:oMath xmlns:m="http://schemas.openxmlformats.org/officeDocument/2006/math">
                    <m:r>
                      <a:rPr lang="en-US" sz="3200" b="0" i="1" smtClean="0">
                        <a:solidFill>
                          <a:srgbClr val="0070C0"/>
                        </a:solidFill>
                        <a:latin typeface="Cambria Math"/>
                      </a:rPr>
                      <m:t>   </m:t>
                    </m:r>
                    <m:r>
                      <a:rPr lang="en-US" sz="3200" b="0" i="1" smtClean="0">
                        <a:solidFill>
                          <a:srgbClr val="0070C0"/>
                        </a:solidFill>
                        <a:latin typeface="Cambria Math"/>
                      </a:rPr>
                      <m:t>𝑎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+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𝑎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 .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4</m:t>
                    </m:r>
                  </m:oMath>
                </a14:m>
                <a:endParaRPr lang="en-US" sz="3200" smtClean="0">
                  <a:solidFill>
                    <a:srgbClr val="0070C0"/>
                  </a:solidFill>
                  <a:latin typeface="Times New Roman" pitchFamily="18" charset="0"/>
                  <a:cs typeface="Times New Roman" pitchFamily="18" charset="0"/>
                </a:endParaRPr>
              </a:p>
              <a:p>
                <a:pPr marL="342900" indent="-342900">
                  <a:buAutoNum type="alphaUcPeriod"/>
                </a:pPr>
                <a14:m>
                  <m:oMath xmlns:m="http://schemas.openxmlformats.org/officeDocument/2006/math">
                    <m:r>
                      <a:rPr lang="en-US" sz="3200" b="0" i="1" smtClean="0">
                        <a:solidFill>
                          <a:srgbClr val="0070C0"/>
                        </a:solidFill>
                        <a:latin typeface="Cambria Math"/>
                      </a:rPr>
                      <m:t>   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𝑎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.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𝑎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.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4</m:t>
                    </m:r>
                  </m:oMath>
                </a14:m>
                <a:endParaRPr lang="en-US" sz="3200" smtClean="0">
                  <a:solidFill>
                    <a:srgbClr val="0070C0"/>
                  </a:solidFill>
                  <a:latin typeface="Times New Roman" pitchFamily="18" charset="0"/>
                  <a:cs typeface="Times New Roman" pitchFamily="18" charset="0"/>
                </a:endParaRPr>
              </a:p>
              <a:p>
                <a:pPr marL="342900" indent="-342900">
                  <a:buAutoNum type="alphaUcPeriod"/>
                </a:pPr>
                <a14:m>
                  <m:oMath xmlns:m="http://schemas.openxmlformats.org/officeDocument/2006/math"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   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𝑎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.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𝑎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.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𝑎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 </m:t>
                    </m:r>
                  </m:oMath>
                </a14:m>
                <a:endParaRPr lang="en-US" sz="3200" smtClean="0">
                  <a:solidFill>
                    <a:srgbClr val="0070C0"/>
                  </a:solidFill>
                  <a:latin typeface="Times New Roman" pitchFamily="18" charset="0"/>
                  <a:cs typeface="Times New Roman" pitchFamily="18" charset="0"/>
                </a:endParaRPr>
              </a:p>
              <a:p>
                <a:pPr marL="342900" indent="-342900">
                  <a:buAutoNum type="alphaUcPeriod"/>
                </a:pPr>
                <a14:m>
                  <m:oMath xmlns:m="http://schemas.openxmlformats.org/officeDocument/2006/math"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  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𝑎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.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𝑎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.</m:t>
                    </m:r>
                    <m:r>
                      <a:rPr lang="en-US" sz="3200" i="1" smtClean="0">
                        <a:solidFill>
                          <a:srgbClr val="0070C0"/>
                        </a:solidFill>
                        <a:latin typeface="Cambria Math"/>
                      </a:rPr>
                      <m:t>6</m:t>
                    </m:r>
                  </m:oMath>
                </a14:m>
                <a:endParaRPr lang="en-US" sz="3200">
                  <a:solidFill>
                    <a:srgbClr val="0070C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1540" y="2169348"/>
                <a:ext cx="7779545" cy="2062103"/>
              </a:xfrm>
              <a:prstGeom prst="rect">
                <a:avLst/>
              </a:prstGeom>
              <a:blipFill rotWithShape="1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90" name="Rectangle: Rounded Corners 19">
            <a:extLst>
              <a:ext uri="{FF2B5EF4-FFF2-40B4-BE49-F238E27FC236}">
                <a16:creationId xmlns:a16="http://schemas.microsoft.com/office/drawing/2014/main" id="{F0B9D66F-5601-40B8-86B8-4B94AB7C2B0B}"/>
              </a:ext>
            </a:extLst>
          </p:cNvPr>
          <p:cNvSpPr/>
          <p:nvPr/>
        </p:nvSpPr>
        <p:spPr>
          <a:xfrm>
            <a:off x="83518" y="49875"/>
            <a:ext cx="4189224" cy="653685"/>
          </a:xfrm>
          <a:prstGeom prst="roundRect">
            <a:avLst/>
          </a:prstGeom>
          <a:solidFill>
            <a:srgbClr val="FFD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1" name="!!1">
            <a:extLst>
              <a:ext uri="{FF2B5EF4-FFF2-40B4-BE49-F238E27FC236}">
                <a16:creationId xmlns:a16="http://schemas.microsoft.com/office/drawing/2014/main" id="{4D3CFCA8-27ED-41FB-92A9-BA8CC0500364}"/>
              </a:ext>
            </a:extLst>
          </p:cNvPr>
          <p:cNvSpPr txBox="1"/>
          <p:nvPr/>
        </p:nvSpPr>
        <p:spPr>
          <a:xfrm>
            <a:off x="244204" y="107270"/>
            <a:ext cx="402853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C55A1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MỞ ĐẦU</a:t>
            </a:r>
            <a:endParaRPr lang="en-US" sz="2800">
              <a:solidFill>
                <a:srgbClr val="C55A11"/>
              </a:solidFill>
            </a:endParaRPr>
          </a:p>
        </p:txBody>
      </p:sp>
      <p:sp>
        <p:nvSpPr>
          <p:cNvPr id="692" name="TextBox 691"/>
          <p:cNvSpPr txBox="1"/>
          <p:nvPr/>
        </p:nvSpPr>
        <p:spPr>
          <a:xfrm>
            <a:off x="3686629" y="4971795"/>
            <a:ext cx="7778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Phần thưởng của bạn là một điểm 10!</a:t>
            </a:r>
            <a:endParaRPr lang="en-US" sz="360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79" name="Oval 2"/>
          <p:cNvSpPr>
            <a:spLocks noChangeArrowheads="1"/>
          </p:cNvSpPr>
          <p:nvPr/>
        </p:nvSpPr>
        <p:spPr bwMode="auto">
          <a:xfrm rot="20666588">
            <a:off x="642595" y="4410934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" name="Oval 3"/>
          <p:cNvSpPr>
            <a:spLocks noChangeArrowheads="1"/>
          </p:cNvSpPr>
          <p:nvPr/>
        </p:nvSpPr>
        <p:spPr bwMode="auto">
          <a:xfrm>
            <a:off x="579094" y="6520721"/>
            <a:ext cx="2235200" cy="176212"/>
          </a:xfrm>
          <a:prstGeom prst="ellipse">
            <a:avLst/>
          </a:prstGeom>
          <a:gradFill rotWithShape="1">
            <a:gsLst>
              <a:gs pos="0">
                <a:srgbClr val="008000"/>
              </a:gs>
              <a:gs pos="50000">
                <a:srgbClr val="008000">
                  <a:gamma/>
                  <a:shade val="0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solidFill>
              <a:srgbClr val="008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" name="Oval 4"/>
          <p:cNvSpPr>
            <a:spLocks noChangeArrowheads="1"/>
          </p:cNvSpPr>
          <p:nvPr/>
        </p:nvSpPr>
        <p:spPr bwMode="auto">
          <a:xfrm rot="546664">
            <a:off x="2111561" y="4410934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" name="Oval 5"/>
          <p:cNvSpPr>
            <a:spLocks noChangeArrowheads="1"/>
          </p:cNvSpPr>
          <p:nvPr/>
        </p:nvSpPr>
        <p:spPr bwMode="gray">
          <a:xfrm>
            <a:off x="259477" y="5315690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tint val="0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tint val="0"/>
                  <a:invGamma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83" name="Oval 6"/>
          <p:cNvSpPr>
            <a:spLocks noChangeArrowheads="1"/>
          </p:cNvSpPr>
          <p:nvPr/>
        </p:nvSpPr>
        <p:spPr bwMode="gray">
          <a:xfrm>
            <a:off x="259477" y="5390301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alpha val="32001"/>
                </a:srgbClr>
              </a:gs>
              <a:gs pos="100000">
                <a:srgbClr val="00CC66">
                  <a:gamma/>
                  <a:shade val="0"/>
                  <a:invGamma/>
                  <a:alpha val="89999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84" name="Oval 7"/>
          <p:cNvSpPr>
            <a:spLocks noChangeArrowheads="1"/>
          </p:cNvSpPr>
          <p:nvPr/>
        </p:nvSpPr>
        <p:spPr bwMode="gray">
          <a:xfrm>
            <a:off x="443628" y="5315690"/>
            <a:ext cx="2476500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54118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shade val="54118"/>
                  <a:invGamma/>
                </a:srgbClr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85" name="Oval 8"/>
          <p:cNvSpPr>
            <a:spLocks noChangeArrowheads="1"/>
          </p:cNvSpPr>
          <p:nvPr/>
        </p:nvSpPr>
        <p:spPr bwMode="gray">
          <a:xfrm>
            <a:off x="447861" y="5315690"/>
            <a:ext cx="2472267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63529"/>
                  <a:invGamma/>
                </a:srgbClr>
              </a:gs>
              <a:gs pos="100000">
                <a:srgbClr val="00CC66">
                  <a:alpha val="0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86" name="Oval 9"/>
          <p:cNvSpPr>
            <a:spLocks noChangeArrowheads="1"/>
          </p:cNvSpPr>
          <p:nvPr/>
        </p:nvSpPr>
        <p:spPr bwMode="gray">
          <a:xfrm>
            <a:off x="579094" y="5315690"/>
            <a:ext cx="2224616" cy="519351"/>
          </a:xfrm>
          <a:prstGeom prst="ellipse">
            <a:avLst/>
          </a:pr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87" name="Oval 10"/>
          <p:cNvSpPr>
            <a:spLocks noChangeArrowheads="1"/>
          </p:cNvSpPr>
          <p:nvPr/>
        </p:nvSpPr>
        <p:spPr bwMode="gray">
          <a:xfrm>
            <a:off x="615078" y="4705749"/>
            <a:ext cx="2156884" cy="1585912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46275"/>
                  <a:invGamma/>
                </a:srgbClr>
              </a:gs>
              <a:gs pos="100000">
                <a:srgbClr val="C0C0C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688" name="Oval 12"/>
          <p:cNvSpPr>
            <a:spLocks noChangeArrowheads="1"/>
          </p:cNvSpPr>
          <p:nvPr/>
        </p:nvSpPr>
        <p:spPr bwMode="gray">
          <a:xfrm>
            <a:off x="665877" y="4807809"/>
            <a:ext cx="2000251" cy="1444625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79216"/>
                  <a:invGamma/>
                </a:srgbClr>
              </a:gs>
              <a:gs pos="100000">
                <a:srgbClr val="C0C0C0">
                  <a:alpha val="4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693" name="Oval 13"/>
          <p:cNvSpPr>
            <a:spLocks noChangeArrowheads="1"/>
          </p:cNvSpPr>
          <p:nvPr/>
        </p:nvSpPr>
        <p:spPr bwMode="gray">
          <a:xfrm>
            <a:off x="780177" y="4849084"/>
            <a:ext cx="1780117" cy="1173163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tint val="0"/>
                  <a:invGamma/>
                </a:srgbClr>
              </a:gs>
              <a:gs pos="100000">
                <a:srgbClr val="C0C0C0">
                  <a:alpha val="3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694" name="Oval 14"/>
          <p:cNvSpPr>
            <a:spLocks noChangeArrowheads="1"/>
          </p:cNvSpPr>
          <p:nvPr/>
        </p:nvSpPr>
        <p:spPr bwMode="auto">
          <a:xfrm>
            <a:off x="600262" y="4779234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400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Hết giờ</a:t>
            </a:r>
            <a:endParaRPr lang="en-US" sz="4000" b="0" i="0">
              <a:solidFill>
                <a:srgbClr val="FF330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95" name="Oval 15"/>
          <p:cNvSpPr>
            <a:spLocks noChangeArrowheads="1"/>
          </p:cNvSpPr>
          <p:nvPr/>
        </p:nvSpPr>
        <p:spPr bwMode="auto">
          <a:xfrm>
            <a:off x="579094" y="4741517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1</a:t>
            </a:r>
          </a:p>
        </p:txBody>
      </p:sp>
      <p:sp>
        <p:nvSpPr>
          <p:cNvPr id="696" name="Oval 16"/>
          <p:cNvSpPr>
            <a:spLocks noChangeArrowheads="1"/>
          </p:cNvSpPr>
          <p:nvPr/>
        </p:nvSpPr>
        <p:spPr bwMode="auto">
          <a:xfrm>
            <a:off x="555762" y="476970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2</a:t>
            </a:r>
          </a:p>
        </p:txBody>
      </p:sp>
      <p:sp>
        <p:nvSpPr>
          <p:cNvPr id="697" name="Oval 17"/>
          <p:cNvSpPr>
            <a:spLocks noChangeArrowheads="1"/>
          </p:cNvSpPr>
          <p:nvPr/>
        </p:nvSpPr>
        <p:spPr bwMode="auto">
          <a:xfrm>
            <a:off x="561670" y="4750435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3</a:t>
            </a:r>
          </a:p>
        </p:txBody>
      </p:sp>
      <p:sp>
        <p:nvSpPr>
          <p:cNvPr id="698" name="Oval 18"/>
          <p:cNvSpPr>
            <a:spLocks noChangeArrowheads="1"/>
          </p:cNvSpPr>
          <p:nvPr/>
        </p:nvSpPr>
        <p:spPr bwMode="auto">
          <a:xfrm>
            <a:off x="566127" y="4762092"/>
            <a:ext cx="2171700" cy="1611312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4</a:t>
            </a:r>
          </a:p>
        </p:txBody>
      </p:sp>
      <p:sp>
        <p:nvSpPr>
          <p:cNvPr id="699" name="Oval 19"/>
          <p:cNvSpPr>
            <a:spLocks noChangeArrowheads="1"/>
          </p:cNvSpPr>
          <p:nvPr/>
        </p:nvSpPr>
        <p:spPr bwMode="auto">
          <a:xfrm>
            <a:off x="580152" y="4741516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5</a:t>
            </a:r>
          </a:p>
        </p:txBody>
      </p:sp>
      <p:sp>
        <p:nvSpPr>
          <p:cNvPr id="700" name="Oval 20"/>
          <p:cNvSpPr>
            <a:spLocks noChangeArrowheads="1"/>
          </p:cNvSpPr>
          <p:nvPr/>
        </p:nvSpPr>
        <p:spPr bwMode="auto">
          <a:xfrm>
            <a:off x="605881" y="4713776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6</a:t>
            </a:r>
          </a:p>
        </p:txBody>
      </p:sp>
      <p:sp>
        <p:nvSpPr>
          <p:cNvPr id="701" name="Oval 21"/>
          <p:cNvSpPr>
            <a:spLocks noChangeArrowheads="1"/>
          </p:cNvSpPr>
          <p:nvPr/>
        </p:nvSpPr>
        <p:spPr bwMode="auto">
          <a:xfrm>
            <a:off x="584385" y="4726122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7</a:t>
            </a:r>
          </a:p>
        </p:txBody>
      </p:sp>
      <p:sp>
        <p:nvSpPr>
          <p:cNvPr id="702" name="Oval 22"/>
          <p:cNvSpPr>
            <a:spLocks noChangeArrowheads="1"/>
          </p:cNvSpPr>
          <p:nvPr/>
        </p:nvSpPr>
        <p:spPr bwMode="auto">
          <a:xfrm>
            <a:off x="584385" y="4707984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8</a:t>
            </a:r>
          </a:p>
        </p:txBody>
      </p:sp>
      <p:sp>
        <p:nvSpPr>
          <p:cNvPr id="703" name="Oval 23"/>
          <p:cNvSpPr>
            <a:spLocks noChangeArrowheads="1"/>
          </p:cNvSpPr>
          <p:nvPr/>
        </p:nvSpPr>
        <p:spPr bwMode="auto">
          <a:xfrm>
            <a:off x="542471" y="4726122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9</a:t>
            </a:r>
          </a:p>
        </p:txBody>
      </p:sp>
      <p:sp>
        <p:nvSpPr>
          <p:cNvPr id="704" name="Oval 24"/>
          <p:cNvSpPr>
            <a:spLocks noChangeArrowheads="1"/>
          </p:cNvSpPr>
          <p:nvPr/>
        </p:nvSpPr>
        <p:spPr bwMode="auto">
          <a:xfrm>
            <a:off x="593306" y="4713776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424238274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0" dur="500"/>
                                        <p:tgtEl>
                                          <p:spTgt spid="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4" dur="5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8" dur="500"/>
                                        <p:tgtEl>
                                          <p:spTgt spid="7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0"/>
                            </p:stCondLst>
                            <p:childTnLst>
                              <p:par>
                                <p:cTn id="2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2" dur="50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500"/>
                            </p:stCondLst>
                            <p:childTnLst>
                              <p:par>
                                <p:cTn id="25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6" dur="50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000"/>
                            </p:stCondLst>
                            <p:childTnLst>
                              <p:par>
                                <p:cTn id="2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0" dur="500"/>
                                        <p:tgtEl>
                                          <p:spTgt spid="6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9500"/>
                            </p:stCondLst>
                            <p:childTnLst>
                              <p:par>
                                <p:cTn id="3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4" dur="500"/>
                                        <p:tgtEl>
                                          <p:spTgt spid="6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1000"/>
                            </p:stCondLst>
                            <p:childTnLst>
                              <p:par>
                                <p:cTn id="3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8" dur="50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2500"/>
                            </p:stCondLst>
                            <p:childTnLst>
                              <p:par>
                                <p:cTn id="4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2" dur="500"/>
                                        <p:tgtEl>
                                          <p:spTgt spid="6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9" grpId="0" animBg="1"/>
      <p:bldP spid="692" grpId="0"/>
      <p:bldP spid="694" grpId="0" animBg="1"/>
      <p:bldP spid="695" grpId="0" animBg="1"/>
      <p:bldP spid="696" grpId="0" animBg="1"/>
      <p:bldP spid="697" grpId="0" animBg="1"/>
      <p:bldP spid="698" grpId="0" animBg="1"/>
      <p:bldP spid="699" grpId="0" animBg="1"/>
      <p:bldP spid="700" grpId="0" animBg="1"/>
      <p:bldP spid="701" grpId="0" animBg="1"/>
      <p:bldP spid="702" grpId="0" animBg="1"/>
      <p:bldP spid="703" grpId="0" animBg="1"/>
      <p:bldP spid="70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ChangeArrowheads="1"/>
          </p:cNvSpPr>
          <p:nvPr/>
        </p:nvSpPr>
        <p:spPr bwMode="auto">
          <a:xfrm>
            <a:off x="0" y="3015734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53274" name="Text Box 26"/>
          <p:cNvSpPr txBox="1">
            <a:spLocks noChangeArrowheads="1"/>
          </p:cNvSpPr>
          <p:nvPr/>
        </p:nvSpPr>
        <p:spPr bwMode="auto">
          <a:xfrm>
            <a:off x="1672167" y="1879601"/>
            <a:ext cx="275166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b="0" i="0">
              <a:effectLst/>
              <a:latin typeface=".VnTime" pitchFamily="34" charset="0"/>
            </a:endParaRPr>
          </a:p>
        </p:txBody>
      </p:sp>
      <p:grpSp>
        <p:nvGrpSpPr>
          <p:cNvPr id="53276" name="Group 42"/>
          <p:cNvGrpSpPr>
            <a:grpSpLocks noChangeAspect="1"/>
          </p:cNvGrpSpPr>
          <p:nvPr/>
        </p:nvGrpSpPr>
        <p:grpSpPr bwMode="auto">
          <a:xfrm flipH="1">
            <a:off x="10668000" y="-57150"/>
            <a:ext cx="1524000" cy="1090613"/>
            <a:chOff x="1008" y="1127"/>
            <a:chExt cx="2064" cy="2059"/>
          </a:xfrm>
        </p:grpSpPr>
        <p:sp>
          <p:nvSpPr>
            <p:cNvPr id="53277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3278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3279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80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81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82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83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84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85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86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87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88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89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90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91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92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93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94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95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96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97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98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299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00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01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02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03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04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05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06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07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08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09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10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11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12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13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14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15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16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17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18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19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20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21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22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23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24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25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26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27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28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29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30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31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32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33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34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35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36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37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38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39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40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41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42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43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44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45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46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47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48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49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50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51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52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53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54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55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56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57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58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59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60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61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62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63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64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65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66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67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68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69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70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71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72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73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74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75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76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77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78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79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80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81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82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83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84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85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86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87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88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89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90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91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92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93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94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95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96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97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98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399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00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01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02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03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04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05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06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07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08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09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10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11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12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13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14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15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16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17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18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19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20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21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22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23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24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25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26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27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28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29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30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31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32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33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34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35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36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37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38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39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40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41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42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43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44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45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46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47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48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49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50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51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52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53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54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55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56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57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58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59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60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61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62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63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64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65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66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67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68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69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70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71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72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73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74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75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76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77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  <p:sp>
            <p:nvSpPr>
              <p:cNvPr id="53478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b="0" i="0">
                  <a:effectLst/>
                  <a:latin typeface=".VnTime" pitchFamily="34" charset="0"/>
                </a:endParaRPr>
              </a:p>
            </p:txBody>
          </p:sp>
        </p:grpSp>
        <p:sp>
          <p:nvSpPr>
            <p:cNvPr id="53479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80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81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82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83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84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85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86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87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88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89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90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91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92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93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94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95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96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97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98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499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00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01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02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03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04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05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06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07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08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09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10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11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12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13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14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15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16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17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18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19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20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21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22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23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24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25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26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27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28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29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30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31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32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33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34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35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36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37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38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39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40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41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42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43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44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45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46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47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48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49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50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51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52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53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54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55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56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57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58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59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60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61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62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63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64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65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66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67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68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69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70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71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72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73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74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75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76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77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78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79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80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81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82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83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84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85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86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87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88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89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90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91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92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93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94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95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96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97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  <p:sp>
          <p:nvSpPr>
            <p:cNvPr id="53598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b="0" i="0">
                <a:effectLst/>
                <a:latin typeface=".VnTime" pitchFamily="34" charset="0"/>
              </a:endParaRPr>
            </a:p>
          </p:txBody>
        </p:sp>
      </p:grpSp>
      <p:pic>
        <p:nvPicPr>
          <p:cNvPr id="54259" name="Picture 1011" descr="ANd9GcTcLARSZ3ViuvvpDjb6rKlrPrXSselzYfafbN_PuOdn57Izg7Af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914400"/>
            <a:ext cx="1727200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13" name="Oval 999"/>
          <p:cNvSpPr>
            <a:spLocks noChangeArrowheads="1"/>
          </p:cNvSpPr>
          <p:nvPr/>
        </p:nvSpPr>
        <p:spPr bwMode="auto">
          <a:xfrm>
            <a:off x="1301393" y="1752600"/>
            <a:ext cx="609600" cy="457200"/>
          </a:xfrm>
          <a:prstGeom prst="ellipse">
            <a:avLst/>
          </a:prstGeom>
          <a:gradFill rotWithShape="1">
            <a:gsLst>
              <a:gs pos="0">
                <a:srgbClr val="CCFF66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432400" y="719362"/>
            <a:ext cx="8629555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i-FI" sz="320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Hộp quà số </a:t>
            </a:r>
            <a:r>
              <a:rPr lang="fi-FI" sz="320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4: </a:t>
            </a:r>
            <a:r>
              <a:rPr lang="en-US" sz="320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Cho hình hộp chữ nhật ABCD. A'B'C'D'. Có bao nhiêu cạnh song song với AB?</a:t>
            </a:r>
          </a:p>
          <a:p>
            <a:r>
              <a:rPr lang="en-US" sz="320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A. 4</a:t>
            </a:r>
          </a:p>
          <a:p>
            <a:r>
              <a:rPr lang="en-US" sz="320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B. 3</a:t>
            </a:r>
          </a:p>
          <a:p>
            <a:r>
              <a:rPr lang="en-US" sz="320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C. 2</a:t>
            </a:r>
          </a:p>
          <a:p>
            <a:r>
              <a:rPr lang="en-US" sz="320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D. 5</a:t>
            </a:r>
          </a:p>
        </p:txBody>
      </p:sp>
      <p:sp>
        <p:nvSpPr>
          <p:cNvPr id="1016" name="Rectangle: Rounded Corners 19">
            <a:extLst>
              <a:ext uri="{FF2B5EF4-FFF2-40B4-BE49-F238E27FC236}">
                <a16:creationId xmlns:a16="http://schemas.microsoft.com/office/drawing/2014/main" id="{F0B9D66F-5601-40B8-86B8-4B94AB7C2B0B}"/>
              </a:ext>
            </a:extLst>
          </p:cNvPr>
          <p:cNvSpPr/>
          <p:nvPr/>
        </p:nvSpPr>
        <p:spPr>
          <a:xfrm>
            <a:off x="83518" y="49875"/>
            <a:ext cx="4189224" cy="653685"/>
          </a:xfrm>
          <a:prstGeom prst="roundRect">
            <a:avLst/>
          </a:prstGeom>
          <a:solidFill>
            <a:srgbClr val="FFD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7" name="!!1">
            <a:extLst>
              <a:ext uri="{FF2B5EF4-FFF2-40B4-BE49-F238E27FC236}">
                <a16:creationId xmlns:a16="http://schemas.microsoft.com/office/drawing/2014/main" id="{4D3CFCA8-27ED-41FB-92A9-BA8CC0500364}"/>
              </a:ext>
            </a:extLst>
          </p:cNvPr>
          <p:cNvSpPr txBox="1"/>
          <p:nvPr/>
        </p:nvSpPr>
        <p:spPr>
          <a:xfrm>
            <a:off x="244204" y="107270"/>
            <a:ext cx="402853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C55A1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MỞ ĐẦU</a:t>
            </a:r>
            <a:endParaRPr lang="en-US" sz="2800">
              <a:solidFill>
                <a:srgbClr val="C55A11"/>
              </a:solidFill>
            </a:endParaRPr>
          </a:p>
        </p:txBody>
      </p:sp>
      <p:sp>
        <p:nvSpPr>
          <p:cNvPr id="1018" name="TextBox 1017"/>
          <p:cNvSpPr txBox="1"/>
          <p:nvPr/>
        </p:nvSpPr>
        <p:spPr>
          <a:xfrm>
            <a:off x="3859187" y="4955716"/>
            <a:ext cx="7778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Phần thưởng của bạn là một điểm 9!</a:t>
            </a:r>
            <a:endParaRPr lang="en-US" sz="360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79" name="Oval 2"/>
          <p:cNvSpPr>
            <a:spLocks noChangeArrowheads="1"/>
          </p:cNvSpPr>
          <p:nvPr/>
        </p:nvSpPr>
        <p:spPr bwMode="auto">
          <a:xfrm rot="20666588">
            <a:off x="492510" y="4356165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0" name="Oval 3"/>
          <p:cNvSpPr>
            <a:spLocks noChangeArrowheads="1"/>
          </p:cNvSpPr>
          <p:nvPr/>
        </p:nvSpPr>
        <p:spPr bwMode="auto">
          <a:xfrm>
            <a:off x="429009" y="6465952"/>
            <a:ext cx="2235200" cy="176212"/>
          </a:xfrm>
          <a:prstGeom prst="ellipse">
            <a:avLst/>
          </a:prstGeom>
          <a:gradFill rotWithShape="1">
            <a:gsLst>
              <a:gs pos="0">
                <a:srgbClr val="008000"/>
              </a:gs>
              <a:gs pos="50000">
                <a:srgbClr val="008000">
                  <a:gamma/>
                  <a:shade val="0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solidFill>
              <a:srgbClr val="008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1" name="Oval 4"/>
          <p:cNvSpPr>
            <a:spLocks noChangeArrowheads="1"/>
          </p:cNvSpPr>
          <p:nvPr/>
        </p:nvSpPr>
        <p:spPr bwMode="auto">
          <a:xfrm rot="546664">
            <a:off x="1961476" y="4356165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2" name="Oval 5"/>
          <p:cNvSpPr>
            <a:spLocks noChangeArrowheads="1"/>
          </p:cNvSpPr>
          <p:nvPr/>
        </p:nvSpPr>
        <p:spPr bwMode="gray">
          <a:xfrm>
            <a:off x="109392" y="5260921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tint val="0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tint val="0"/>
                  <a:invGamma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83" name="Oval 6"/>
          <p:cNvSpPr>
            <a:spLocks noChangeArrowheads="1"/>
          </p:cNvSpPr>
          <p:nvPr/>
        </p:nvSpPr>
        <p:spPr bwMode="gray">
          <a:xfrm>
            <a:off x="109392" y="5335532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alpha val="32001"/>
                </a:srgbClr>
              </a:gs>
              <a:gs pos="100000">
                <a:srgbClr val="00CC66">
                  <a:gamma/>
                  <a:shade val="0"/>
                  <a:invGamma/>
                  <a:alpha val="89999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84" name="Oval 7"/>
          <p:cNvSpPr>
            <a:spLocks noChangeArrowheads="1"/>
          </p:cNvSpPr>
          <p:nvPr/>
        </p:nvSpPr>
        <p:spPr bwMode="gray">
          <a:xfrm>
            <a:off x="293543" y="5260921"/>
            <a:ext cx="2476500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54118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shade val="54118"/>
                  <a:invGamma/>
                </a:srgbClr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85" name="Oval 8"/>
          <p:cNvSpPr>
            <a:spLocks noChangeArrowheads="1"/>
          </p:cNvSpPr>
          <p:nvPr/>
        </p:nvSpPr>
        <p:spPr bwMode="gray">
          <a:xfrm>
            <a:off x="297776" y="5260921"/>
            <a:ext cx="2472267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63529"/>
                  <a:invGamma/>
                </a:srgbClr>
              </a:gs>
              <a:gs pos="100000">
                <a:srgbClr val="00CC66">
                  <a:alpha val="0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86" name="Oval 9"/>
          <p:cNvSpPr>
            <a:spLocks noChangeArrowheads="1"/>
          </p:cNvSpPr>
          <p:nvPr/>
        </p:nvSpPr>
        <p:spPr bwMode="gray">
          <a:xfrm>
            <a:off x="429009" y="5260921"/>
            <a:ext cx="2224616" cy="519351"/>
          </a:xfrm>
          <a:prstGeom prst="ellipse">
            <a:avLst/>
          </a:pr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87" name="Oval 10"/>
          <p:cNvSpPr>
            <a:spLocks noChangeArrowheads="1"/>
          </p:cNvSpPr>
          <p:nvPr/>
        </p:nvSpPr>
        <p:spPr bwMode="gray">
          <a:xfrm>
            <a:off x="464993" y="4650980"/>
            <a:ext cx="2156884" cy="1585912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46275"/>
                  <a:invGamma/>
                </a:srgbClr>
              </a:gs>
              <a:gs pos="100000">
                <a:srgbClr val="C0C0C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688" name="Oval 12"/>
          <p:cNvSpPr>
            <a:spLocks noChangeArrowheads="1"/>
          </p:cNvSpPr>
          <p:nvPr/>
        </p:nvSpPr>
        <p:spPr bwMode="gray">
          <a:xfrm>
            <a:off x="515792" y="4753040"/>
            <a:ext cx="2000251" cy="1444625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79216"/>
                  <a:invGamma/>
                </a:srgbClr>
              </a:gs>
              <a:gs pos="100000">
                <a:srgbClr val="C0C0C0">
                  <a:alpha val="4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689" name="Oval 13"/>
          <p:cNvSpPr>
            <a:spLocks noChangeArrowheads="1"/>
          </p:cNvSpPr>
          <p:nvPr/>
        </p:nvSpPr>
        <p:spPr bwMode="gray">
          <a:xfrm>
            <a:off x="630092" y="4794315"/>
            <a:ext cx="1780117" cy="1173163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tint val="0"/>
                  <a:invGamma/>
                </a:srgbClr>
              </a:gs>
              <a:gs pos="100000">
                <a:srgbClr val="C0C0C0">
                  <a:alpha val="3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690" name="Oval 14"/>
          <p:cNvSpPr>
            <a:spLocks noChangeArrowheads="1"/>
          </p:cNvSpPr>
          <p:nvPr/>
        </p:nvSpPr>
        <p:spPr bwMode="auto">
          <a:xfrm>
            <a:off x="450177" y="4724465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4000" smtClean="0">
                <a:solidFill>
                  <a:srgbClr val="FF3300"/>
                </a:solidFill>
                <a:latin typeface="Arial" pitchFamily="34" charset="0"/>
                <a:cs typeface="Arial" pitchFamily="34" charset="0"/>
              </a:rPr>
              <a:t>Hết giờ</a:t>
            </a:r>
            <a:endParaRPr lang="en-US" sz="4000" b="0" i="0">
              <a:solidFill>
                <a:srgbClr val="FF3300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91" name="Oval 15"/>
          <p:cNvSpPr>
            <a:spLocks noChangeArrowheads="1"/>
          </p:cNvSpPr>
          <p:nvPr/>
        </p:nvSpPr>
        <p:spPr bwMode="auto">
          <a:xfrm>
            <a:off x="429009" y="468674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1</a:t>
            </a:r>
          </a:p>
        </p:txBody>
      </p:sp>
      <p:sp>
        <p:nvSpPr>
          <p:cNvPr id="692" name="Oval 16"/>
          <p:cNvSpPr>
            <a:spLocks noChangeArrowheads="1"/>
          </p:cNvSpPr>
          <p:nvPr/>
        </p:nvSpPr>
        <p:spPr bwMode="auto">
          <a:xfrm>
            <a:off x="405677" y="4714939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2</a:t>
            </a:r>
          </a:p>
        </p:txBody>
      </p:sp>
      <p:sp>
        <p:nvSpPr>
          <p:cNvPr id="693" name="Oval 17"/>
          <p:cNvSpPr>
            <a:spLocks noChangeArrowheads="1"/>
          </p:cNvSpPr>
          <p:nvPr/>
        </p:nvSpPr>
        <p:spPr bwMode="auto">
          <a:xfrm>
            <a:off x="411585" y="4695666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3</a:t>
            </a:r>
          </a:p>
        </p:txBody>
      </p:sp>
      <p:sp>
        <p:nvSpPr>
          <p:cNvPr id="694" name="Oval 18"/>
          <p:cNvSpPr>
            <a:spLocks noChangeArrowheads="1"/>
          </p:cNvSpPr>
          <p:nvPr/>
        </p:nvSpPr>
        <p:spPr bwMode="auto">
          <a:xfrm>
            <a:off x="416042" y="4707323"/>
            <a:ext cx="2171700" cy="1611312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4</a:t>
            </a:r>
          </a:p>
        </p:txBody>
      </p:sp>
      <p:sp>
        <p:nvSpPr>
          <p:cNvPr id="695" name="Oval 19"/>
          <p:cNvSpPr>
            <a:spLocks noChangeArrowheads="1"/>
          </p:cNvSpPr>
          <p:nvPr/>
        </p:nvSpPr>
        <p:spPr bwMode="auto">
          <a:xfrm>
            <a:off x="430067" y="4686747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5</a:t>
            </a:r>
          </a:p>
        </p:txBody>
      </p:sp>
      <p:sp>
        <p:nvSpPr>
          <p:cNvPr id="696" name="Oval 20"/>
          <p:cNvSpPr>
            <a:spLocks noChangeArrowheads="1"/>
          </p:cNvSpPr>
          <p:nvPr/>
        </p:nvSpPr>
        <p:spPr bwMode="auto">
          <a:xfrm>
            <a:off x="455796" y="4659007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6</a:t>
            </a:r>
          </a:p>
        </p:txBody>
      </p:sp>
      <p:sp>
        <p:nvSpPr>
          <p:cNvPr id="697" name="Oval 21"/>
          <p:cNvSpPr>
            <a:spLocks noChangeArrowheads="1"/>
          </p:cNvSpPr>
          <p:nvPr/>
        </p:nvSpPr>
        <p:spPr bwMode="auto">
          <a:xfrm>
            <a:off x="434300" y="467135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7</a:t>
            </a:r>
          </a:p>
        </p:txBody>
      </p:sp>
      <p:sp>
        <p:nvSpPr>
          <p:cNvPr id="698" name="Oval 22"/>
          <p:cNvSpPr>
            <a:spLocks noChangeArrowheads="1"/>
          </p:cNvSpPr>
          <p:nvPr/>
        </p:nvSpPr>
        <p:spPr bwMode="auto">
          <a:xfrm>
            <a:off x="434300" y="4653215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8</a:t>
            </a:r>
          </a:p>
        </p:txBody>
      </p:sp>
      <p:sp>
        <p:nvSpPr>
          <p:cNvPr id="699" name="Oval 23"/>
          <p:cNvSpPr>
            <a:spLocks noChangeArrowheads="1"/>
          </p:cNvSpPr>
          <p:nvPr/>
        </p:nvSpPr>
        <p:spPr bwMode="auto">
          <a:xfrm>
            <a:off x="392386" y="467135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9</a:t>
            </a:r>
          </a:p>
        </p:txBody>
      </p:sp>
      <p:sp>
        <p:nvSpPr>
          <p:cNvPr id="700" name="Oval 24"/>
          <p:cNvSpPr>
            <a:spLocks noChangeArrowheads="1"/>
          </p:cNvSpPr>
          <p:nvPr/>
        </p:nvSpPr>
        <p:spPr bwMode="auto">
          <a:xfrm>
            <a:off x="443221" y="4659007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10000" b="0" i="0">
                <a:solidFill>
                  <a:srgbClr val="FF3300"/>
                </a:solidFill>
                <a:effectLst/>
                <a:latin typeface=".VnVogue" pitchFamily="34" charset="0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70567602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0" dur="50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4" dur="500"/>
                                        <p:tgtEl>
                                          <p:spTgt spid="6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8" dur="500"/>
                                        <p:tgtEl>
                                          <p:spTgt spid="6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0"/>
                            </p:stCondLst>
                            <p:childTnLst>
                              <p:par>
                                <p:cTn id="2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2" dur="50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500"/>
                            </p:stCondLst>
                            <p:childTnLst>
                              <p:par>
                                <p:cTn id="25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6" dur="500"/>
                                        <p:tgtEl>
                                          <p:spTgt spid="6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8000"/>
                            </p:stCondLst>
                            <p:childTnLst>
                              <p:par>
                                <p:cTn id="2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0" dur="500"/>
                                        <p:tgtEl>
                                          <p:spTgt spid="6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9500"/>
                            </p:stCondLst>
                            <p:childTnLst>
                              <p:par>
                                <p:cTn id="3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4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1000"/>
                            </p:stCondLst>
                            <p:childTnLst>
                              <p:par>
                                <p:cTn id="3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8" dur="500"/>
                                        <p:tgtEl>
                                          <p:spTgt spid="6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2500"/>
                            </p:stCondLst>
                            <p:childTnLst>
                              <p:par>
                                <p:cTn id="4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2" dur="500"/>
                                        <p:tgtEl>
                                          <p:spTgt spid="6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3" grpId="0" animBg="1"/>
      <p:bldP spid="1018" grpId="0"/>
      <p:bldP spid="690" grpId="0" animBg="1"/>
      <p:bldP spid="691" grpId="0" animBg="1"/>
      <p:bldP spid="692" grpId="0" animBg="1"/>
      <p:bldP spid="693" grpId="0" animBg="1"/>
      <p:bldP spid="694" grpId="0" animBg="1"/>
      <p:bldP spid="695" grpId="0" animBg="1"/>
      <p:bldP spid="696" grpId="0" animBg="1"/>
      <p:bldP spid="697" grpId="0" animBg="1"/>
      <p:bldP spid="698" grpId="0" animBg="1"/>
      <p:bldP spid="699" grpId="0" animBg="1"/>
      <p:bldP spid="70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4EF09CF-3362-453A-9463-F6669A9D3E01}"/>
              </a:ext>
            </a:extLst>
          </p:cNvPr>
          <p:cNvGrpSpPr/>
          <p:nvPr/>
        </p:nvGrpSpPr>
        <p:grpSpPr>
          <a:xfrm rot="8757556">
            <a:off x="-1052601" y="4821382"/>
            <a:ext cx="3136324" cy="6858000"/>
            <a:chOff x="9055676" y="0"/>
            <a:chExt cx="3136324" cy="68580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03AE892-EBD6-40F1-851B-FEADBD59429F}"/>
                </a:ext>
              </a:extLst>
            </p:cNvPr>
            <p:cNvSpPr/>
            <p:nvPr/>
          </p:nvSpPr>
          <p:spPr>
            <a:xfrm>
              <a:off x="9221932" y="0"/>
              <a:ext cx="2970068" cy="68580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4318653-1A38-442C-BA0F-F2C51149BCFF}"/>
                </a:ext>
              </a:extLst>
            </p:cNvPr>
            <p:cNvSpPr/>
            <p:nvPr/>
          </p:nvSpPr>
          <p:spPr>
            <a:xfrm>
              <a:off x="9055676" y="0"/>
              <a:ext cx="166255" cy="6858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25D63D1-E9CE-42BF-BD4D-374FD0293155}"/>
                </a:ext>
              </a:extLst>
            </p:cNvPr>
            <p:cNvSpPr/>
            <p:nvPr/>
          </p:nvSpPr>
          <p:spPr>
            <a:xfrm>
              <a:off x="9221932" y="0"/>
              <a:ext cx="114301" cy="6858000"/>
            </a:xfrm>
            <a:prstGeom prst="rect">
              <a:avLst/>
            </a:prstGeom>
            <a:solidFill>
              <a:srgbClr val="FFD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A4EE865-9F0D-4531-A737-E13A557C0277}"/>
                </a:ext>
              </a:extLst>
            </p:cNvPr>
            <p:cNvSpPr/>
            <p:nvPr/>
          </p:nvSpPr>
          <p:spPr>
            <a:xfrm>
              <a:off x="9336233" y="0"/>
              <a:ext cx="150667" cy="6858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A1183CB-C5B0-498A-A49C-4180134C74B0}"/>
                </a:ext>
              </a:extLst>
            </p:cNvPr>
            <p:cNvSpPr/>
            <p:nvPr/>
          </p:nvSpPr>
          <p:spPr>
            <a:xfrm>
              <a:off x="9336233" y="0"/>
              <a:ext cx="57150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A3A062DA-93BF-4842-B601-4404401BCCE3}"/>
              </a:ext>
            </a:extLst>
          </p:cNvPr>
          <p:cNvSpPr txBox="1"/>
          <p:nvPr/>
        </p:nvSpPr>
        <p:spPr>
          <a:xfrm>
            <a:off x="0" y="172489"/>
            <a:ext cx="1249680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III. </a:t>
            </a:r>
            <a:r>
              <a:rPr lang="en-US" sz="2800" b="1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DIỆN TÍCH XUNG QUANH VÀ THỂ TÍCH HÌNH HỘP CHỮ NHẬT, HÌNH LẬP PHƯƠNG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ED5D934-1005-42E7-B9E8-65E9CE12B957}"/>
              </a:ext>
            </a:extLst>
          </p:cNvPr>
          <p:cNvGrpSpPr/>
          <p:nvPr/>
        </p:nvGrpSpPr>
        <p:grpSpPr>
          <a:xfrm rot="5400000">
            <a:off x="8383393" y="3218530"/>
            <a:ext cx="6891246" cy="653685"/>
            <a:chOff x="4871257" y="83128"/>
            <a:chExt cx="7501721" cy="653685"/>
          </a:xfrm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E77C13A5-0834-400F-A56E-4C74E35B6AEF}"/>
                </a:ext>
              </a:extLst>
            </p:cNvPr>
            <p:cNvSpPr/>
            <p:nvPr/>
          </p:nvSpPr>
          <p:spPr>
            <a:xfrm>
              <a:off x="4871257" y="83128"/>
              <a:ext cx="7232072" cy="653685"/>
            </a:xfrm>
            <a:prstGeom prst="roundRect">
              <a:avLst/>
            </a:prstGeom>
            <a:solidFill>
              <a:srgbClr val="70AD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512712A-CFC7-4140-8BF0-0E597115E512}"/>
                </a:ext>
              </a:extLst>
            </p:cNvPr>
            <p:cNvSpPr txBox="1"/>
            <p:nvPr/>
          </p:nvSpPr>
          <p:spPr>
            <a:xfrm>
              <a:off x="5268730" y="213658"/>
              <a:ext cx="7104248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b="1">
                  <a:solidFill>
                    <a:srgbClr val="FFFF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HOẠT ĐỘNG HÌNH THÀNH KIẾN THỨC</a:t>
              </a:r>
              <a:endParaRPr lang="en-US" sz="2400">
                <a:solidFill>
                  <a:srgbClr val="FFFF00"/>
                </a:solidFill>
              </a:endParaRPr>
            </a:p>
          </p:txBody>
        </p:sp>
      </p:grp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5CC79972-FF38-4665-82E6-9C18B2DBFC65}"/>
              </a:ext>
            </a:extLst>
          </p:cNvPr>
          <p:cNvSpPr txBox="1">
            <a:spLocks/>
          </p:cNvSpPr>
          <p:nvPr/>
        </p:nvSpPr>
        <p:spPr>
          <a:xfrm>
            <a:off x="2073482" y="1395379"/>
            <a:ext cx="5696947" cy="475267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defPPr>
              <a:defRPr lang="en-US"/>
            </a:defPPr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>
                <a:solidFill>
                  <a:schemeClr val="accent5">
                    <a:lumMod val="50000"/>
                  </a:schemeClr>
                </a:solidFill>
                <a:ea typeface="Tahoma"/>
                <a:cs typeface="Times New Roman" panose="02020603050405020304" pitchFamily="18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 b="1" i="1" err="1" smtClean="0">
                <a:latin typeface="Times New Roman" pitchFamily="18" charset="0"/>
              </a:rPr>
              <a:t>Hoạt</a:t>
            </a:r>
            <a:r>
              <a:rPr lang="en-US" b="1" i="1" smtClean="0">
                <a:latin typeface="Times New Roman" pitchFamily="18" charset="0"/>
              </a:rPr>
              <a:t> </a:t>
            </a:r>
            <a:r>
              <a:rPr lang="en-US" b="1" i="1" err="1" smtClean="0">
                <a:latin typeface="Times New Roman" pitchFamily="18" charset="0"/>
              </a:rPr>
              <a:t>động</a:t>
            </a:r>
            <a:r>
              <a:rPr lang="en-US" b="1" i="1" smtClean="0">
                <a:latin typeface="Times New Roman" pitchFamily="18" charset="0"/>
              </a:rPr>
              <a:t> </a:t>
            </a:r>
            <a:r>
              <a:rPr lang="en-US" b="1" i="1" err="1" smtClean="0">
                <a:latin typeface="Times New Roman" pitchFamily="18" charset="0"/>
              </a:rPr>
              <a:t>nhóm</a:t>
            </a:r>
            <a:endParaRPr lang="en-US" b="1" i="1">
              <a:latin typeface="Times New Roman" pitchFamily="18" charset="0"/>
            </a:endParaRPr>
          </a:p>
        </p:txBody>
      </p:sp>
      <p:pic>
        <p:nvPicPr>
          <p:cNvPr id="20" name="!!3">
            <a:extLst>
              <a:ext uri="{FF2B5EF4-FFF2-40B4-BE49-F238E27FC236}">
                <a16:creationId xmlns:a16="http://schemas.microsoft.com/office/drawing/2014/main" id="{5B19332C-1BE9-4073-BC1C-34C9F014F4D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0234" y="1126596"/>
            <a:ext cx="1129863" cy="1007626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/>
              <p:cNvSpPr/>
              <p:nvPr/>
            </p:nvSpPr>
            <p:spPr>
              <a:xfrm>
                <a:off x="1156922" y="2148266"/>
                <a:ext cx="10406742" cy="224676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280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1</a:t>
                </a:r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) Cho hình hộp chữ nhật có ba kích thước: chiều dài là </a:t>
                </a:r>
                <a14:m>
                  <m:oMath xmlns:m="http://schemas.openxmlformats.org/officeDocument/2006/math"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𝑎</m:t>
                    </m:r>
                  </m:oMath>
                </a14:m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, chiều rộng là </a:t>
                </a:r>
                <a14:m>
                  <m:oMath xmlns:m="http://schemas.openxmlformats.org/officeDocument/2006/math"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𝑏</m:t>
                    </m:r>
                  </m:oMath>
                </a14:m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, chiều cao là </a:t>
                </a:r>
                <a14:m>
                  <m:oMath xmlns:m="http://schemas.openxmlformats.org/officeDocument/2006/math"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𝑐</m:t>
                    </m:r>
                  </m:oMath>
                </a14:m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. Em hãy nhắc lại công thức tính diện tích xung quanh của hình hộp chữ nhật</a:t>
                </a:r>
              </a:p>
              <a:p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2) Cho hình lập phương có độ dài cạnh là </a:t>
                </a:r>
                <a14:m>
                  <m:oMath xmlns:m="http://schemas.openxmlformats.org/officeDocument/2006/math">
                    <m:r>
                      <a:rPr lang="en-US" sz="2800" i="1" smtClean="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𝑑</m:t>
                    </m:r>
                  </m:oMath>
                </a14:m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. Em hãy nhắc lại công thức tính diện tích xung quanh của hình lập phương.</a:t>
                </a:r>
              </a:p>
            </p:txBody>
          </p:sp>
        </mc:Choice>
        <mc:Fallback xmlns="">
          <p:sp>
            <p:nvSpPr>
              <p:cNvPr id="9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56922" y="2148266"/>
                <a:ext cx="10406742" cy="2246769"/>
              </a:xfrm>
              <a:prstGeom prst="rect">
                <a:avLst/>
              </a:prstGeom>
              <a:blipFill rotWithShape="1">
                <a:blip r:embed="rId5"/>
                <a:stretch>
                  <a:fillRect l="-1230" t="-2710" r="-1523" b="-65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119" y="4688197"/>
            <a:ext cx="2876550" cy="152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0628" y="4359583"/>
            <a:ext cx="2181225" cy="218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" name="Đồng hồ đếm ngược 3 phút">
            <a:hlinkClick r:id="" action="ppaction://media"/>
            <a:extLst>
              <a:ext uri="{FF2B5EF4-FFF2-40B4-BE49-F238E27FC236}">
                <a16:creationId xmlns:a16="http://schemas.microsoft.com/office/drawing/2014/main" id="{69F5D0DB-E269-49F8-90EA-92CF84D90F6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471518" y="684858"/>
            <a:ext cx="1494156" cy="840463"/>
          </a:xfrm>
          <a:prstGeom prst="rect">
            <a:avLst/>
          </a:prstGeom>
          <a:ln w="63500" cap="sq">
            <a:solidFill>
              <a:srgbClr val="FFFFFF"/>
            </a:solidFill>
            <a:prstDash val="solid"/>
            <a:miter lim="800000"/>
          </a:ln>
          <a:effectLst/>
          <a:scene3d>
            <a:camera prst="orthographicFront"/>
            <a:lightRig rig="soft" dir="t"/>
          </a:scene3d>
          <a:sp3d contourW="6350">
            <a:contourClr>
              <a:srgbClr val="000000"/>
            </a:contourClr>
          </a:sp3d>
        </p:spPr>
      </p:pic>
    </p:spTree>
    <p:extLst>
      <p:ext uri="{BB962C8B-B14F-4D97-AF65-F5344CB8AC3E}">
        <p14:creationId xmlns:p14="http://schemas.microsoft.com/office/powerpoint/2010/main" val="222899121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0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5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video>
              <p:cMediaNode vol="80000">
                <p:cTn id="26" fill="hold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</p:childTnLst>
        </p:cTn>
      </p:par>
    </p:tnLst>
    <p:bldLst>
      <p:bldP spid="19" grpId="0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!!3">
            <a:extLst>
              <a:ext uri="{FF2B5EF4-FFF2-40B4-BE49-F238E27FC236}">
                <a16:creationId xmlns:a16="http://schemas.microsoft.com/office/drawing/2014/main" id="{83F1A94D-48D5-4D73-BDAA-9118478F5E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307" y="3556410"/>
            <a:ext cx="1095738" cy="986165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D4EF09CF-3362-453A-9463-F6669A9D3E01}"/>
              </a:ext>
            </a:extLst>
          </p:cNvPr>
          <p:cNvGrpSpPr/>
          <p:nvPr/>
        </p:nvGrpSpPr>
        <p:grpSpPr>
          <a:xfrm rot="8757556">
            <a:off x="-1052601" y="4821382"/>
            <a:ext cx="3136324" cy="6858000"/>
            <a:chOff x="9055676" y="0"/>
            <a:chExt cx="3136324" cy="68580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03AE892-EBD6-40F1-851B-FEADBD59429F}"/>
                </a:ext>
              </a:extLst>
            </p:cNvPr>
            <p:cNvSpPr/>
            <p:nvPr/>
          </p:nvSpPr>
          <p:spPr>
            <a:xfrm>
              <a:off x="9221932" y="0"/>
              <a:ext cx="2970068" cy="68580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4318653-1A38-442C-BA0F-F2C51149BCFF}"/>
                </a:ext>
              </a:extLst>
            </p:cNvPr>
            <p:cNvSpPr/>
            <p:nvPr/>
          </p:nvSpPr>
          <p:spPr>
            <a:xfrm>
              <a:off x="9055676" y="0"/>
              <a:ext cx="166255" cy="6858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25D63D1-E9CE-42BF-BD4D-374FD0293155}"/>
                </a:ext>
              </a:extLst>
            </p:cNvPr>
            <p:cNvSpPr/>
            <p:nvPr/>
          </p:nvSpPr>
          <p:spPr>
            <a:xfrm>
              <a:off x="9221932" y="0"/>
              <a:ext cx="114301" cy="6858000"/>
            </a:xfrm>
            <a:prstGeom prst="rect">
              <a:avLst/>
            </a:prstGeom>
            <a:solidFill>
              <a:srgbClr val="FFD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A4EE865-9F0D-4531-A737-E13A557C0277}"/>
                </a:ext>
              </a:extLst>
            </p:cNvPr>
            <p:cNvSpPr/>
            <p:nvPr/>
          </p:nvSpPr>
          <p:spPr>
            <a:xfrm>
              <a:off x="9336233" y="0"/>
              <a:ext cx="150667" cy="6858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A1183CB-C5B0-498A-A49C-4180134C74B0}"/>
                </a:ext>
              </a:extLst>
            </p:cNvPr>
            <p:cNvSpPr/>
            <p:nvPr/>
          </p:nvSpPr>
          <p:spPr>
            <a:xfrm>
              <a:off x="9336233" y="0"/>
              <a:ext cx="57150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A3A062DA-93BF-4842-B601-4404401BCCE3}"/>
              </a:ext>
            </a:extLst>
          </p:cNvPr>
          <p:cNvSpPr txBox="1"/>
          <p:nvPr/>
        </p:nvSpPr>
        <p:spPr>
          <a:xfrm>
            <a:off x="0" y="172489"/>
            <a:ext cx="115021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III. </a:t>
            </a:r>
            <a:r>
              <a:rPr lang="en-US" sz="2800" b="1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DIỆN TÍCH XUNG QUANH VÀ THỂ TÍCH HÌNH HỘP CHỮ NHẬT, HÌNH LẬP PHƯƠNG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ED5D934-1005-42E7-B9E8-65E9CE12B957}"/>
              </a:ext>
            </a:extLst>
          </p:cNvPr>
          <p:cNvGrpSpPr/>
          <p:nvPr/>
        </p:nvGrpSpPr>
        <p:grpSpPr>
          <a:xfrm rot="5400000">
            <a:off x="8383393" y="3218530"/>
            <a:ext cx="6891246" cy="653685"/>
            <a:chOff x="4871257" y="83128"/>
            <a:chExt cx="7501721" cy="653685"/>
          </a:xfrm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E77C13A5-0834-400F-A56E-4C74E35B6AEF}"/>
                </a:ext>
              </a:extLst>
            </p:cNvPr>
            <p:cNvSpPr/>
            <p:nvPr/>
          </p:nvSpPr>
          <p:spPr>
            <a:xfrm>
              <a:off x="4871257" y="83128"/>
              <a:ext cx="7232072" cy="653685"/>
            </a:xfrm>
            <a:prstGeom prst="roundRect">
              <a:avLst/>
            </a:prstGeom>
            <a:solidFill>
              <a:srgbClr val="70AD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512712A-CFC7-4140-8BF0-0E597115E512}"/>
                </a:ext>
              </a:extLst>
            </p:cNvPr>
            <p:cNvSpPr txBox="1"/>
            <p:nvPr/>
          </p:nvSpPr>
          <p:spPr>
            <a:xfrm>
              <a:off x="5268730" y="213658"/>
              <a:ext cx="7104248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b="1">
                  <a:solidFill>
                    <a:srgbClr val="FFFF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HOẠT ĐỘNG HÌNH THÀNH KIẾN THỨC</a:t>
              </a:r>
              <a:endParaRPr lang="en-US" sz="2400">
                <a:solidFill>
                  <a:srgbClr val="FFFF00"/>
                </a:solidFill>
              </a:endParaRPr>
            </a:p>
          </p:txBody>
        </p:sp>
      </p:grpSp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2976" y="1524083"/>
            <a:ext cx="2876550" cy="152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3828" y="1195470"/>
            <a:ext cx="2181225" cy="2181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angle 3"/>
              <p:cNvSpPr>
                <a:spLocks noChangeArrowheads="1"/>
              </p:cNvSpPr>
              <p:nvPr/>
            </p:nvSpPr>
            <p:spPr bwMode="auto">
              <a:xfrm>
                <a:off x="940371" y="3407120"/>
                <a:ext cx="9500934" cy="561885"/>
              </a:xfrm>
              <a:prstGeom prst="rect">
                <a:avLst/>
              </a:prstGeom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fr-FR" sz="280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- </a:t>
                </a:r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Diện tích xung quanh của hình hộp chữ nhật: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i="1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Tahoma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sz="2800" b="0" i="0" smtClean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 </m:t>
                        </m:r>
                        <m:r>
                          <a:rPr lang="en-US" sz="280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𝑆</m:t>
                        </m:r>
                      </m:e>
                      <m:sub>
                        <m:r>
                          <a:rPr lang="en-US" sz="280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𝑥𝑞</m:t>
                        </m:r>
                      </m:sub>
                    </m:sSub>
                  </m:oMath>
                </a14:m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= 2(</m:t>
                    </m:r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𝑎</m:t>
                    </m:r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+</m:t>
                    </m:r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𝑏</m:t>
                    </m:r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)</m:t>
                    </m:r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𝑐</m:t>
                    </m:r>
                  </m:oMath>
                </a14:m>
                <a:endParaRPr lang="en-US" sz="28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12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940371" y="3407120"/>
                <a:ext cx="9500934" cy="561885"/>
              </a:xfrm>
              <a:prstGeom prst="rect">
                <a:avLst/>
              </a:prstGeom>
              <a:blipFill rotWithShape="1">
                <a:blip r:embed="rId5"/>
                <a:stretch>
                  <a:fillRect l="-1283" t="-10870" b="-22826"/>
                </a:stretch>
              </a:blipFill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angle 14"/>
              <p:cNvSpPr/>
              <p:nvPr/>
            </p:nvSpPr>
            <p:spPr>
              <a:xfrm>
                <a:off x="940371" y="4262530"/>
                <a:ext cx="10094827" cy="56009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280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- Diện tích xung quanh của hình </a:t>
                </a:r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lập </a:t>
                </a:r>
                <a:r>
                  <a:rPr lang="en-US" sz="280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phương: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800" i="1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Tahoma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sz="280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 </m:t>
                        </m:r>
                        <m:r>
                          <a:rPr lang="en-US" sz="280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𝑆</m:t>
                        </m:r>
                      </m:e>
                      <m:sub>
                        <m:r>
                          <a:rPr lang="en-US" sz="280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𝑥𝑞</m:t>
                        </m:r>
                      </m:sub>
                    </m:sSub>
                  </m:oMath>
                </a14:m>
                <a:r>
                  <a:rPr lang="en-US" sz="280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800">
                        <a:solidFill>
                          <a:schemeClr val="accent5">
                            <a:lumMod val="50000"/>
                          </a:schemeClr>
                        </a:solidFill>
                        <a:latin typeface="Cambria Math"/>
                        <a:ea typeface="Tahoma"/>
                        <a:cs typeface="Times New Roman" panose="02020603050405020304" pitchFamily="18" charset="0"/>
                      </a:rPr>
                      <m:t>=</m:t>
                    </m:r>
                    <m:sSup>
                      <m:sSupPr>
                        <m:ctrlPr>
                          <a:rPr lang="en-US" sz="2800" b="0" i="1" smtClean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Tahoma"/>
                            <a:cs typeface="Times New Roman" panose="02020603050405020304" pitchFamily="18" charset="0"/>
                          </a:rPr>
                        </m:ctrlPr>
                      </m:sSupPr>
                      <m:e>
                        <m:r>
                          <a:rPr lang="en-US" sz="2800" b="0" i="1" smtClean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4</m:t>
                        </m:r>
                        <m:r>
                          <a:rPr lang="en-US" sz="2800" b="0" i="1" smtClean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𝑑</m:t>
                        </m:r>
                      </m:e>
                      <m:sup>
                        <m:r>
                          <a:rPr lang="en-US" sz="2800" b="0" i="1" smtClean="0">
                            <a:solidFill>
                              <a:schemeClr val="accent5">
                                <a:lumMod val="50000"/>
                              </a:schemeClr>
                            </a:solidFill>
                            <a:latin typeface="Cambria Math"/>
                            <a:ea typeface="Tahoma"/>
                            <a:cs typeface="Times New Roman" panose="020206030504050203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sz="2800" smtClean="0">
                    <a:solidFill>
                      <a:schemeClr val="accent5">
                        <a:lumMod val="50000"/>
                      </a:schemeClr>
                    </a:solidFill>
                    <a:latin typeface="Times New Roman" pitchFamily="18" charset="0"/>
                    <a:ea typeface="Tahoma"/>
                    <a:cs typeface="Times New Roman" pitchFamily="18" charset="0"/>
                  </a:rPr>
                  <a:t> </a:t>
                </a:r>
                <a:endParaRPr lang="en-US" sz="2800">
                  <a:solidFill>
                    <a:schemeClr val="accent5">
                      <a:lumMod val="50000"/>
                    </a:schemeClr>
                  </a:solidFill>
                  <a:latin typeface="Times New Roman" pitchFamily="18" charset="0"/>
                  <a:ea typeface="Tahoma"/>
                  <a:cs typeface="Times New Roman" pitchFamily="18" charset="0"/>
                </a:endParaRPr>
              </a:p>
            </p:txBody>
          </p:sp>
        </mc:Choice>
        <mc:Fallback xmlns="">
          <p:sp>
            <p:nvSpPr>
              <p:cNvPr id="15" name="Rectangle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0371" y="4262530"/>
                <a:ext cx="10094827" cy="560090"/>
              </a:xfrm>
              <a:prstGeom prst="rect">
                <a:avLst/>
              </a:prstGeom>
              <a:blipFill rotWithShape="1">
                <a:blip r:embed="rId6"/>
                <a:stretch>
                  <a:fillRect l="-1208" t="-10870" b="-228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0585654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Untitled Project.mp4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806358" y="1828799"/>
            <a:ext cx="8034327" cy="4506755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D4EF09CF-3362-453A-9463-F6669A9D3E01}"/>
              </a:ext>
            </a:extLst>
          </p:cNvPr>
          <p:cNvGrpSpPr/>
          <p:nvPr/>
        </p:nvGrpSpPr>
        <p:grpSpPr>
          <a:xfrm rot="8757556">
            <a:off x="-1052601" y="4821382"/>
            <a:ext cx="3136324" cy="6858000"/>
            <a:chOff x="9055676" y="0"/>
            <a:chExt cx="3136324" cy="68580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403AE892-EBD6-40F1-851B-FEADBD59429F}"/>
                </a:ext>
              </a:extLst>
            </p:cNvPr>
            <p:cNvSpPr/>
            <p:nvPr/>
          </p:nvSpPr>
          <p:spPr>
            <a:xfrm>
              <a:off x="9221932" y="0"/>
              <a:ext cx="2970068" cy="68580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54318653-1A38-442C-BA0F-F2C51149BCFF}"/>
                </a:ext>
              </a:extLst>
            </p:cNvPr>
            <p:cNvSpPr/>
            <p:nvPr/>
          </p:nvSpPr>
          <p:spPr>
            <a:xfrm>
              <a:off x="9055676" y="0"/>
              <a:ext cx="166255" cy="6858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25D63D1-E9CE-42BF-BD4D-374FD0293155}"/>
                </a:ext>
              </a:extLst>
            </p:cNvPr>
            <p:cNvSpPr/>
            <p:nvPr/>
          </p:nvSpPr>
          <p:spPr>
            <a:xfrm>
              <a:off x="9221932" y="0"/>
              <a:ext cx="114301" cy="6858000"/>
            </a:xfrm>
            <a:prstGeom prst="rect">
              <a:avLst/>
            </a:prstGeom>
            <a:solidFill>
              <a:srgbClr val="FFD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A4EE865-9F0D-4531-A737-E13A557C0277}"/>
                </a:ext>
              </a:extLst>
            </p:cNvPr>
            <p:cNvSpPr/>
            <p:nvPr/>
          </p:nvSpPr>
          <p:spPr>
            <a:xfrm>
              <a:off x="9336233" y="0"/>
              <a:ext cx="150667" cy="6858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A1183CB-C5B0-498A-A49C-4180134C74B0}"/>
                </a:ext>
              </a:extLst>
            </p:cNvPr>
            <p:cNvSpPr/>
            <p:nvPr/>
          </p:nvSpPr>
          <p:spPr>
            <a:xfrm>
              <a:off x="9336233" y="0"/>
              <a:ext cx="57150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A3A062DA-93BF-4842-B601-4404401BCCE3}"/>
              </a:ext>
            </a:extLst>
          </p:cNvPr>
          <p:cNvSpPr txBox="1"/>
          <p:nvPr/>
        </p:nvSpPr>
        <p:spPr>
          <a:xfrm>
            <a:off x="0" y="172489"/>
            <a:ext cx="115021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III. </a:t>
            </a:r>
            <a:r>
              <a:rPr lang="en-US" sz="2800" b="1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DIỆN TÍCH XUNG QUANH VÀ THỂ TÍCH HÌNH HỘP CHỮ NHẬT, HÌNH LẬP PHƯƠNG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ED5D934-1005-42E7-B9E8-65E9CE12B957}"/>
              </a:ext>
            </a:extLst>
          </p:cNvPr>
          <p:cNvGrpSpPr/>
          <p:nvPr/>
        </p:nvGrpSpPr>
        <p:grpSpPr>
          <a:xfrm rot="5400000">
            <a:off x="8383393" y="3218530"/>
            <a:ext cx="6891246" cy="653685"/>
            <a:chOff x="4871257" y="83128"/>
            <a:chExt cx="7501721" cy="653685"/>
          </a:xfrm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E77C13A5-0834-400F-A56E-4C74E35B6AEF}"/>
                </a:ext>
              </a:extLst>
            </p:cNvPr>
            <p:cNvSpPr/>
            <p:nvPr/>
          </p:nvSpPr>
          <p:spPr>
            <a:xfrm>
              <a:off x="4871257" y="83128"/>
              <a:ext cx="7232072" cy="653685"/>
            </a:xfrm>
            <a:prstGeom prst="roundRect">
              <a:avLst/>
            </a:prstGeom>
            <a:solidFill>
              <a:srgbClr val="70AD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512712A-CFC7-4140-8BF0-0E597115E512}"/>
                </a:ext>
              </a:extLst>
            </p:cNvPr>
            <p:cNvSpPr txBox="1"/>
            <p:nvPr/>
          </p:nvSpPr>
          <p:spPr>
            <a:xfrm>
              <a:off x="5268730" y="213658"/>
              <a:ext cx="7104248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400" b="1">
                  <a:solidFill>
                    <a:srgbClr val="FFFF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HOẠT ĐỘNG HÌNH THÀNH KIẾN THỨC</a:t>
              </a:r>
              <a:endParaRPr lang="en-US" sz="2400">
                <a:solidFill>
                  <a:srgbClr val="FFFF00"/>
                </a:solidFill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2206171" y="1291771"/>
            <a:ext cx="57186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Mời các em xem video</a:t>
            </a:r>
            <a:endParaRPr lang="en-US" sz="280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278385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F33787325_Lab safety_AAS_v3" id="{898BC5E2-691B-4B41-A97D-F35AD4FFF20D}" vid="{295F60D3-032D-43CA-A300-E4752067AD50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19E59094-1E6F-42D5-A62B-D0344AFFFACC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D0096A91-93C8-4C7A-BF68-944591874A6D}">
  <ds:schemaRefs>
    <ds:schemaRef ds:uri="71af3243-3dd4-4a8d-8c0d-dd76da1f02a5"/>
    <ds:schemaRef ds:uri="http://purl.org/dc/dcmitype/"/>
    <ds:schemaRef ds:uri="http://schemas.microsoft.com/office/2006/documentManagement/types"/>
    <ds:schemaRef ds:uri="http://purl.org/dc/elements/1.1/"/>
    <ds:schemaRef ds:uri="http://schemas.openxmlformats.org/package/2006/metadata/core-properties"/>
    <ds:schemaRef ds:uri="http://www.w3.org/XML/1998/namespace"/>
    <ds:schemaRef ds:uri="http://schemas.microsoft.com/office/2006/metadata/properties"/>
    <ds:schemaRef ds:uri="http://purl.org/dc/terms/"/>
    <ds:schemaRef ds:uri="http://schemas.microsoft.com/office/infopath/2007/PartnerControls"/>
    <ds:schemaRef ds:uri="16c05727-aa75-4e4a-9b5f-8a80a1165891"/>
  </ds:schemaRefs>
</ds:datastoreItem>
</file>

<file path=customXml/itemProps3.xml><?xml version="1.0" encoding="utf-8"?>
<ds:datastoreItem xmlns:ds="http://schemas.openxmlformats.org/officeDocument/2006/customXml" ds:itemID="{604BA817-A03C-4EA3-86C4-6E42BD37F523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1353</TotalTime>
  <Words>958</Words>
  <Application>Microsoft Office PowerPoint</Application>
  <PresentationFormat>Widescreen</PresentationFormat>
  <Paragraphs>154</Paragraphs>
  <Slides>17</Slides>
  <Notes>11</Notes>
  <HiddenSlides>4</HiddenSlides>
  <MMClips>3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7" baseType="lpstr">
      <vt:lpstr>.VnTime</vt:lpstr>
      <vt:lpstr>.VnVogue</vt:lpstr>
      <vt:lpstr>Arial</vt:lpstr>
      <vt:lpstr>Calibri</vt:lpstr>
      <vt:lpstr>Calibri Light</vt:lpstr>
      <vt:lpstr>Cambria Math</vt:lpstr>
      <vt:lpstr>Tahoma</vt:lpstr>
      <vt:lpstr>Times New Roman</vt:lpstr>
      <vt:lpstr>Office Theme</vt:lpstr>
      <vt:lpstr>Clip</vt:lpstr>
      <vt:lpstr> TÊN BÀI DẠY: HÌNH HỘP CHỮ NHẬT VÀ HÌNH LẬP PHƯƠNG.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Lab Safety</dc:title>
  <dc:creator>Lê Hải</dc:creator>
  <cp:lastModifiedBy>PC</cp:lastModifiedBy>
  <cp:revision>143</cp:revision>
  <dcterms:created xsi:type="dcterms:W3CDTF">2021-06-07T13:44:30Z</dcterms:created>
  <dcterms:modified xsi:type="dcterms:W3CDTF">2022-09-14T04:59:32Z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