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6" r:id="rId3"/>
    <p:sldId id="267" r:id="rId4"/>
    <p:sldId id="256" r:id="rId5"/>
    <p:sldId id="332" r:id="rId6"/>
    <p:sldId id="339" r:id="rId7"/>
    <p:sldId id="345" r:id="rId8"/>
    <p:sldId id="344" r:id="rId9"/>
    <p:sldId id="346" r:id="rId10"/>
    <p:sldId id="347" r:id="rId11"/>
    <p:sldId id="358" r:id="rId12"/>
    <p:sldId id="359" r:id="rId13"/>
    <p:sldId id="348" r:id="rId14"/>
    <p:sldId id="364" r:id="rId15"/>
    <p:sldId id="360" r:id="rId16"/>
    <p:sldId id="263" r:id="rId17"/>
    <p:sldId id="2457" r:id="rId18"/>
    <p:sldId id="2458" r:id="rId19"/>
    <p:sldId id="2459" r:id="rId20"/>
    <p:sldId id="2461" r:id="rId21"/>
    <p:sldId id="2462" r:id="rId22"/>
    <p:sldId id="2463" r:id="rId23"/>
    <p:sldId id="365" r:id="rId24"/>
    <p:sldId id="361" r:id="rId25"/>
    <p:sldId id="366" r:id="rId26"/>
    <p:sldId id="356" r:id="rId27"/>
    <p:sldId id="367" r:id="rId28"/>
    <p:sldId id="357" r:id="rId29"/>
    <p:sldId id="258" r:id="rId30"/>
    <p:sldId id="259" r:id="rId31"/>
    <p:sldId id="265" r:id="rId32"/>
  </p:sldIdLst>
  <p:sldSz cx="18288000" cy="10287000"/>
  <p:notesSz cx="6858000" cy="9144000"/>
  <p:embeddedFontLst>
    <p:embeddedFont>
      <p:font typeface="Amasis MT Pro Medium" panose="02040604050005020304" pitchFamily="18" charset="0"/>
      <p:regular r:id="rId34"/>
      <p:italic r:id="rId35"/>
    </p:embeddedFont>
    <p:embeddedFont>
      <p:font typeface="Arista Pro Bold" panose="020B0604020202020204" charset="0"/>
      <p:regular r:id="rId36"/>
    </p:embeddedFont>
    <p:embeddedFont>
      <p:font typeface="Arista Pro Heavy" panose="020B0604020202020204" charset="0"/>
      <p:regular r:id="rId37"/>
    </p:embeddedFont>
    <p:embeddedFont>
      <p:font typeface="Aristotelica Pro" panose="020B0604020202020204" charset="0"/>
      <p:regular r:id="rId38"/>
    </p:embeddedFont>
    <p:embeddedFont>
      <p:font typeface="Jumble" panose="02000503000000020004" pitchFamily="2" charset="0"/>
      <p:regular r:id="rId39"/>
    </p:embeddedFont>
    <p:embeddedFont>
      <p:font typeface="Lazydog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01B0-E2FF-4CB8-99CB-18800B6E15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700C-97EA-4640-8F28-F5C118F72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3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2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203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57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981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8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76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1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7700C-97EA-4640-8F28-F5C118F721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2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88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95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2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59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8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51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01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5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57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6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85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0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1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5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8.mp3"/><Relationship Id="rId11" Type="http://schemas.microsoft.com/office/2007/relationships/media" Target="../media/media5.mp3"/><Relationship Id="rId5" Type="http://schemas.microsoft.com/office/2007/relationships/media" Target="../media/media8.mp3"/><Relationship Id="rId15" Type="http://schemas.openxmlformats.org/officeDocument/2006/relationships/image" Target="../media/image33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2.svg"/><Relationship Id="rId7" Type="http://schemas.openxmlformats.org/officeDocument/2006/relationships/image" Target="../media/image55.jpeg"/><Relationship Id="rId12" Type="http://schemas.openxmlformats.org/officeDocument/2006/relationships/image" Target="../media/image1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15.png"/><Relationship Id="rId5" Type="http://schemas.openxmlformats.org/officeDocument/2006/relationships/image" Target="../media/image27.svg"/><Relationship Id="rId10" Type="http://schemas.openxmlformats.org/officeDocument/2006/relationships/image" Target="../media/image20.svg"/><Relationship Id="rId4" Type="http://schemas.openxmlformats.org/officeDocument/2006/relationships/image" Target="../media/image2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audio" Target="../media/audio2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58.svg"/><Relationship Id="rId4" Type="http://schemas.openxmlformats.org/officeDocument/2006/relationships/image" Target="../media/image10.sv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10.svg"/><Relationship Id="rId9" Type="http://schemas.openxmlformats.org/officeDocument/2006/relationships/image" Target="../media/image30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8966" y="-2284863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8507" y="9258300"/>
            <a:ext cx="6662255" cy="3655912"/>
          </a:xfrm>
          <a:custGeom>
            <a:avLst/>
            <a:gdLst/>
            <a:ahLst/>
            <a:cxnLst/>
            <a:rect l="l" t="t" r="r" b="b"/>
            <a:pathLst>
              <a:path w="6662255" h="3655912">
                <a:moveTo>
                  <a:pt x="0" y="0"/>
                </a:moveTo>
                <a:lnTo>
                  <a:pt x="6662255" y="0"/>
                </a:lnTo>
                <a:lnTo>
                  <a:pt x="6662255" y="3655912"/>
                </a:lnTo>
                <a:lnTo>
                  <a:pt x="0" y="3655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808" y="5662909"/>
            <a:ext cx="16230384" cy="132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00" b="0" i="0" u="none" strike="noStrike" kern="1200" cap="none" spc="0" normalizeH="0" baseline="0" noProof="0">
                <a:ln>
                  <a:noFill/>
                </a:ln>
                <a:solidFill>
                  <a:srgbClr val="6AC9B4"/>
                </a:solidFill>
                <a:effectLst/>
                <a:uLnTx/>
                <a:uFillTx/>
                <a:latin typeface="Arista Pro Heavy"/>
                <a:ea typeface="+mn-ea"/>
                <a:cs typeface="+mn-cs"/>
              </a:rPr>
              <a:t>&amp; WAVE PROPERTIES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1042" y="1438275"/>
            <a:ext cx="13765916" cy="458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48" b="0" i="0" u="none" strike="noStrike" kern="1200" cap="none" spc="0" normalizeH="0" baseline="0" noProof="0">
                <a:ln>
                  <a:noFill/>
                </a:ln>
                <a:solidFill>
                  <a:srgbClr val="6AC9B4"/>
                </a:solidFill>
                <a:effectLst/>
                <a:uLnTx/>
                <a:uFillTx/>
                <a:latin typeface="Arista Pro Heavy"/>
                <a:ea typeface="+mn-ea"/>
                <a:cs typeface="+mn-cs"/>
              </a:rPr>
              <a:t>WAVES</a:t>
            </a:r>
          </a:p>
        </p:txBody>
      </p:sp>
      <p:sp>
        <p:nvSpPr>
          <p:cNvPr id="7" name="Freeform 7"/>
          <p:cNvSpPr/>
          <p:nvPr/>
        </p:nvSpPr>
        <p:spPr>
          <a:xfrm rot="1582714">
            <a:off x="13490133" y="516743"/>
            <a:ext cx="4043040" cy="1991197"/>
          </a:xfrm>
          <a:custGeom>
            <a:avLst/>
            <a:gdLst/>
            <a:ahLst/>
            <a:cxnLst/>
            <a:rect l="l" t="t" r="r" b="b"/>
            <a:pathLst>
              <a:path w="4043040" h="1991197">
                <a:moveTo>
                  <a:pt x="0" y="0"/>
                </a:moveTo>
                <a:lnTo>
                  <a:pt x="4043039" y="0"/>
                </a:lnTo>
                <a:lnTo>
                  <a:pt x="4043039" y="1991197"/>
                </a:lnTo>
                <a:lnTo>
                  <a:pt x="0" y="1991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11646" y="6953862"/>
            <a:ext cx="9664707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C663"/>
                </a:solidFill>
                <a:effectLst/>
                <a:uLnTx/>
                <a:uFillTx/>
                <a:latin typeface="Arista Pro Bold"/>
                <a:ea typeface="+mn-ea"/>
                <a:cs typeface="+mn-cs"/>
              </a:rPr>
              <a:t>Unit Review Quiz</a:t>
            </a:r>
          </a:p>
        </p:txBody>
      </p:sp>
      <p:pic>
        <p:nvPicPr>
          <p:cNvPr id="10" name="UNIT 11 LESSON 1">
            <a:hlinkClick r:id="" action="ppaction://media"/>
            <a:extLst>
              <a:ext uri="{FF2B5EF4-FFF2-40B4-BE49-F238E27FC236}">
                <a16:creationId xmlns:a16="http://schemas.microsoft.com/office/drawing/2014/main" id="{73A30BEF-B7A7-D2F7-7FE8-A3E2C52B6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B245DF-BD3D-C186-94B6-EA32B1E6828E}"/>
              </a:ext>
            </a:extLst>
          </p:cNvPr>
          <p:cNvGrpSpPr/>
          <p:nvPr/>
        </p:nvGrpSpPr>
        <p:grpSpPr>
          <a:xfrm>
            <a:off x="120369" y="591704"/>
            <a:ext cx="18031931" cy="9478891"/>
            <a:chOff x="0" y="0"/>
            <a:chExt cx="4218789" cy="188303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D91257-B1B8-9EF7-365F-B6F9DA2A1589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8C3EC5D-3B85-12DF-5C56-A625167FE29B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18831" y="1602596"/>
            <a:ext cx="86414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effortless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90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7749" y="6681825"/>
            <a:ext cx="58636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không cần nhiều nỗ lực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8367" y="4679623"/>
            <a:ext cx="38423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/ˈefətləs/</a:t>
            </a:r>
            <a:endParaRPr lang="en-US" sz="72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effortl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0462" y="4815101"/>
            <a:ext cx="975536" cy="975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951" y="3645193"/>
            <a:ext cx="9274493" cy="6414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2BC6E-1680-7568-828F-D5CBE2EAF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-109559"/>
            <a:ext cx="6528612" cy="37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0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522233-5C55-F3A9-6769-E7B3200837AE}"/>
              </a:ext>
            </a:extLst>
          </p:cNvPr>
          <p:cNvGrpSpPr/>
          <p:nvPr/>
        </p:nvGrpSpPr>
        <p:grpSpPr>
          <a:xfrm>
            <a:off x="120369" y="591704"/>
            <a:ext cx="18031931" cy="9478891"/>
            <a:chOff x="0" y="0"/>
            <a:chExt cx="4218789" cy="188303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815ED23-5029-0FBC-86B0-0F7253C118F9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B9BBFA8E-6034-7D65-18FB-0EA5D047944D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675640"/>
            <a:ext cx="86414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>
                <a:solidFill>
                  <a:srgbClr val="AD4F0F"/>
                </a:solidFill>
                <a:latin typeface="Calibri" panose="020F0502020204030204"/>
              </a:rPr>
              <a:t>platform </a:t>
            </a:r>
            <a:r>
              <a:rPr lang="en-US" sz="9000" b="1">
                <a:solidFill>
                  <a:srgbClr val="AD4F0F"/>
                </a:solidFill>
                <a:latin typeface="Calibri" panose="020F0502020204030204"/>
              </a:rPr>
              <a:t>(n</a:t>
            </a:r>
            <a:r>
              <a:rPr lang="en-US" sz="9000" b="1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) </a:t>
            </a:r>
            <a:endParaRPr lang="en-US" sz="9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8951" y="6916719"/>
            <a:ext cx="4308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nền tảng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8424" y="4789261"/>
            <a:ext cx="46892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/ˈplætfɔːm/</a:t>
            </a:r>
            <a:endParaRPr lang="en-US" sz="72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869" r="10386"/>
          <a:stretch/>
        </p:blipFill>
        <p:spPr>
          <a:xfrm>
            <a:off x="8177653" y="2368989"/>
            <a:ext cx="9983666" cy="7694295"/>
          </a:xfrm>
          <a:prstGeom prst="rect">
            <a:avLst/>
          </a:prstGeom>
        </p:spPr>
      </p:pic>
      <p:pic>
        <p:nvPicPr>
          <p:cNvPr id="3" name="platfo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018" y="4934094"/>
            <a:ext cx="956826" cy="956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16A64-D04D-3DF6-AF39-DD6727B0C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948" y="-249348"/>
            <a:ext cx="4623612" cy="26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1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BE0205-89BC-3EBA-15BB-B4B3C6B120F1}"/>
              </a:ext>
            </a:extLst>
          </p:cNvPr>
          <p:cNvGrpSpPr/>
          <p:nvPr/>
        </p:nvGrpSpPr>
        <p:grpSpPr>
          <a:xfrm>
            <a:off x="120369" y="591704"/>
            <a:ext cx="18031931" cy="9478891"/>
            <a:chOff x="0" y="0"/>
            <a:chExt cx="4218789" cy="188303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31C159B-01C4-9092-DC36-57B0149C0140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0FA6E51-CC54-2917-63D7-A8E13A3C1B47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373812" y="1805177"/>
            <a:ext cx="86414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cheating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(n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066" y="6655060"/>
            <a:ext cx="7345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gian lận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3747" y="4591139"/>
            <a:ext cx="31229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/tʃiːtɪŋ/</a:t>
            </a:r>
            <a:endParaRPr lang="en-US" sz="72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627" y="2395799"/>
            <a:ext cx="10112033" cy="7593216"/>
          </a:xfrm>
          <a:prstGeom prst="rect">
            <a:avLst/>
          </a:prstGeom>
        </p:spPr>
      </p:pic>
      <p:pic>
        <p:nvPicPr>
          <p:cNvPr id="3" name="chea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4696464"/>
            <a:ext cx="1035846" cy="103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F371E8-304B-9F9F-74FB-A817DDAFD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-56613"/>
            <a:ext cx="4299853" cy="24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9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115185" y="1908435"/>
          <a:ext cx="15221292" cy="759933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34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8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9091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biometrics (n)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baɪəʊˈmetrɪks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khoa học</a:t>
                      </a:r>
                      <a:r>
                        <a:rPr lang="en-US" sz="4200" b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sinh trắc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truancy (n)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truːənsi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4200" b="0">
                          <a:latin typeface="+mn-lt"/>
                        </a:rPr>
                        <a:t>trốn học, nghỉ học không phép</a:t>
                      </a:r>
                      <a:endParaRPr lang="en-US" sz="4200" b="0" dirty="0">
                        <a:latin typeface="+mn-lt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55457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nanolearning 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nænəʊlɜːnɪŋ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học thông qua những nội dung ngắn gọn, cô đọng</a:t>
                      </a:r>
                      <a:endParaRPr lang="en-US" sz="4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407949514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effortless(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efətləs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b="0" baseline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cần nhiều nỗ lực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393539586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platform(v) 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nền</a:t>
                      </a:r>
                      <a:r>
                        <a:rPr lang="en-US" sz="4200" b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tảng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3560274038"/>
                  </a:ext>
                </a:extLst>
              </a:tr>
              <a:tr h="10011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cheating</a:t>
                      </a:r>
                      <a:r>
                        <a:rPr lang="en-US" sz="42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tʃiːtɪŋ</a:t>
                      </a:r>
                      <a:r>
                        <a:rPr lang="en-US" sz="4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gian lận</a:t>
                      </a:r>
                      <a:endParaRPr lang="en-US" sz="4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3545524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33116" y="182829"/>
            <a:ext cx="1670336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6" name="biomet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9762" y="2897570"/>
            <a:ext cx="994832" cy="994832"/>
          </a:xfrm>
          <a:prstGeom prst="rect">
            <a:avLst/>
          </a:prstGeom>
        </p:spPr>
      </p:pic>
      <p:pic>
        <p:nvPicPr>
          <p:cNvPr id="21" name="truanc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9762" y="3892402"/>
            <a:ext cx="942680" cy="942680"/>
          </a:xfrm>
          <a:prstGeom prst="rect">
            <a:avLst/>
          </a:prstGeom>
        </p:spPr>
      </p:pic>
      <p:pic>
        <p:nvPicPr>
          <p:cNvPr id="22" name="chea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2544" y="8542540"/>
            <a:ext cx="989264" cy="989264"/>
          </a:xfrm>
          <a:prstGeom prst="rect">
            <a:avLst/>
          </a:prstGeom>
        </p:spPr>
      </p:pic>
      <p:pic>
        <p:nvPicPr>
          <p:cNvPr id="23" name="effortles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5568" y="6453457"/>
            <a:ext cx="975536" cy="975536"/>
          </a:xfrm>
          <a:prstGeom prst="rect">
            <a:avLst/>
          </a:prstGeom>
        </p:spPr>
      </p:pic>
      <p:pic>
        <p:nvPicPr>
          <p:cNvPr id="24" name="platfor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047" y="7559948"/>
            <a:ext cx="956826" cy="956826"/>
          </a:xfrm>
          <a:prstGeom prst="rect">
            <a:avLst/>
          </a:prstGeom>
        </p:spPr>
      </p:pic>
      <p:pic>
        <p:nvPicPr>
          <p:cNvPr id="25" name="nanolearnin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5567" y="5228418"/>
            <a:ext cx="1019652" cy="10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69853" y="1886344"/>
            <a:ext cx="325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23762" y="1742547"/>
            <a:ext cx="1608262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2.Read the texts and tick B (Biometrics) or N (</a:t>
            </a:r>
            <a:r>
              <a:rPr lang="en-US" sz="4400" b="1" dirty="0" err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Nanolearning</a:t>
            </a:r>
            <a:r>
              <a:rPr lang="en-US" sz="4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2031" y="2696904"/>
          <a:ext cx="16836534" cy="724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5352">
                  <a:extLst>
                    <a:ext uri="{9D8B030D-6E8A-4147-A177-3AD203B41FA5}">
                      <a16:colId xmlns:a16="http://schemas.microsoft.com/office/drawing/2014/main" val="1646579974"/>
                    </a:ext>
                  </a:extLst>
                </a:gridCol>
                <a:gridCol w="1689186">
                  <a:extLst>
                    <a:ext uri="{9D8B030D-6E8A-4147-A177-3AD203B41FA5}">
                      <a16:colId xmlns:a16="http://schemas.microsoft.com/office/drawing/2014/main" val="1026297588"/>
                    </a:ext>
                  </a:extLst>
                </a:gridCol>
                <a:gridCol w="1761996">
                  <a:extLst>
                    <a:ext uri="{9D8B030D-6E8A-4147-A177-3AD203B41FA5}">
                      <a16:colId xmlns:a16="http://schemas.microsoft.com/office/drawing/2014/main" val="3881161643"/>
                    </a:ext>
                  </a:extLst>
                </a:gridCol>
              </a:tblGrid>
              <a:tr h="820929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Benefits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50774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1.</a:t>
                      </a:r>
                      <a:r>
                        <a:rPr lang="en-US" sz="4800" b="1" baseline="0" dirty="0">
                          <a:solidFill>
                            <a:srgbClr val="F26649"/>
                          </a:solidFill>
                        </a:rPr>
                        <a:t> </a:t>
                      </a:r>
                      <a:r>
                        <a:rPr lang="en-US" sz="4800" baseline="0" dirty="0"/>
                        <a:t>It makes learning effortless.</a:t>
                      </a:r>
                      <a:endParaRPr lang="en-US" sz="4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56034722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2. </a:t>
                      </a:r>
                      <a:r>
                        <a:rPr lang="en-US" sz="4800" dirty="0"/>
                        <a:t>It checks students’ understanding of the lessons.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69771902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3. </a:t>
                      </a:r>
                      <a:r>
                        <a:rPr lang="en-US" sz="4800"/>
                        <a:t>Students</a:t>
                      </a:r>
                      <a:r>
                        <a:rPr lang="en-US" sz="4800" baseline="0"/>
                        <a:t> use </a:t>
                      </a:r>
                      <a:r>
                        <a:rPr lang="en-US" sz="4800" baseline="0" dirty="0"/>
                        <a:t>it when they borrow books and equipment.</a:t>
                      </a:r>
                      <a:endParaRPr lang="en-US" sz="4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0526458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4. </a:t>
                      </a:r>
                      <a:r>
                        <a:rPr lang="en-US" sz="4800" dirty="0"/>
                        <a:t>It helps increase students’ learning attention.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66979174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5. </a:t>
                      </a:r>
                      <a:r>
                        <a:rPr lang="en-US" sz="4800" dirty="0"/>
                        <a:t>It records students’ study activities </a:t>
                      </a:r>
                      <a:r>
                        <a:rPr lang="en-US" sz="4800"/>
                        <a:t>and results.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2147248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3116" y="182829"/>
            <a:ext cx="1662544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58932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3064" y="825355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63919" y="825355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15160" y="3147586"/>
            <a:ext cx="11834642" cy="197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36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00" b="0" i="0" u="none" strike="noStrike" kern="1200" cap="none" spc="0" normalizeH="0" baseline="0" noProof="0" dirty="0">
                <a:ln>
                  <a:noFill/>
                </a:ln>
                <a:solidFill>
                  <a:srgbClr val="724E39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games</a:t>
            </a:r>
          </a:p>
        </p:txBody>
      </p:sp>
      <p:sp>
        <p:nvSpPr>
          <p:cNvPr id="8" name="Freeform 8"/>
          <p:cNvSpPr/>
          <p:nvPr/>
        </p:nvSpPr>
        <p:spPr>
          <a:xfrm rot="538551">
            <a:off x="4307331" y="2032242"/>
            <a:ext cx="630413" cy="556340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8551">
            <a:off x="13244522" y="2791753"/>
            <a:ext cx="564001" cy="49773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61321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182" y="4152900"/>
            <a:ext cx="7510017" cy="7362615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482225" flipH="1">
            <a:off x="14785775" y="1252724"/>
            <a:ext cx="2270783" cy="1467493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278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744200" y="613838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 dirty="0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Biometrics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732395" y="7813480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 dirty="0" err="1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71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1.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It makes learning effortless.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602955" y="788914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 dirty="0" err="1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602955" y="6305131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Biometrics</a:t>
            </a:r>
            <a:endParaRPr lang="en-US" sz="6600" dirty="0" err="1">
              <a:solidFill>
                <a:srgbClr val="00B050"/>
              </a:solidFill>
              <a:latin typeface="Jumble" panose="020005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560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2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It checks students’ understanding of the lessons.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602955" y="788914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 dirty="0" err="1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602955" y="6305131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Biometrics</a:t>
            </a:r>
            <a:endParaRPr lang="en-US" sz="6600" dirty="0" err="1">
              <a:solidFill>
                <a:srgbClr val="00B050"/>
              </a:solidFill>
              <a:latin typeface="Jumble" panose="020005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560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3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Students use it when they borrow books and equipment.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602955" y="788914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 dirty="0" err="1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602955" y="6305131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70">
              <a:defRPr/>
            </a:pPr>
            <a:r>
              <a:rPr lang="en-US" sz="6600">
                <a:solidFill>
                  <a:srgbClr val="00B050"/>
                </a:solidFill>
                <a:latin typeface="Jumble" panose="02000503000000020004" pitchFamily="2" charset="0"/>
                <a:cs typeface="Times New Roman" panose="02020603050405020304" pitchFamily="18" charset="0"/>
              </a:rPr>
              <a:t>Biometrics</a:t>
            </a:r>
            <a:endParaRPr lang="en-US" sz="6600" dirty="0" err="1">
              <a:solidFill>
                <a:srgbClr val="00B050"/>
              </a:solidFill>
              <a:latin typeface="Jumble" panose="02000503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5607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3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Students use it when they borrow books and equipment.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82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T 11">
            <a:hlinkClick r:id="" action="ppaction://media"/>
            <a:extLst>
              <a:ext uri="{FF2B5EF4-FFF2-40B4-BE49-F238E27FC236}">
                <a16:creationId xmlns:a16="http://schemas.microsoft.com/office/drawing/2014/main" id="{53BC57BE-C665-F1A9-197D-32007340D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1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chimes.wav"/>
          </p:stSnd>
        </p:sndAc>
      </p:transition>
    </mc:Choice>
    <mc:Fallback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744200" y="613838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Times New Roman" panose="02020603050405020304" pitchFamily="18" charset="0"/>
              </a:rPr>
              <a:t>Biometrics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732395" y="7813480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71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4.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It helps increase students’ learning attention.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6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744200" y="6138384"/>
            <a:ext cx="4976068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Times New Roman" panose="02020603050405020304" pitchFamily="18" charset="0"/>
              </a:rPr>
              <a:t>Biometrics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732395" y="7813480"/>
            <a:ext cx="4987873" cy="1110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Times New Roman" panose="02020603050405020304" pitchFamily="18" charset="0"/>
              </a:rPr>
              <a:t>Nanolearn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601200" y="988516"/>
            <a:ext cx="771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4.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It records students’ study activities and results.</a:t>
            </a:r>
          </a:p>
        </p:txBody>
      </p:sp>
      <p:sp>
        <p:nvSpPr>
          <p:cNvPr id="2" name="Google Shape;174;p4">
            <a:extLst>
              <a:ext uri="{FF2B5EF4-FFF2-40B4-BE49-F238E27FC236}">
                <a16:creationId xmlns:a16="http://schemas.microsoft.com/office/drawing/2014/main" id="{AF791294-B87D-2361-BE24-BBE8B114AC26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6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69853" y="1886344"/>
            <a:ext cx="325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23762" y="1742547"/>
            <a:ext cx="1608262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2.Read the texts and tick B (Biometrics) or N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Nanolearning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2031" y="2696904"/>
          <a:ext cx="16836534" cy="7243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5352">
                  <a:extLst>
                    <a:ext uri="{9D8B030D-6E8A-4147-A177-3AD203B41FA5}">
                      <a16:colId xmlns:a16="http://schemas.microsoft.com/office/drawing/2014/main" val="1646579974"/>
                    </a:ext>
                  </a:extLst>
                </a:gridCol>
                <a:gridCol w="1689186">
                  <a:extLst>
                    <a:ext uri="{9D8B030D-6E8A-4147-A177-3AD203B41FA5}">
                      <a16:colId xmlns:a16="http://schemas.microsoft.com/office/drawing/2014/main" val="1026297588"/>
                    </a:ext>
                  </a:extLst>
                </a:gridCol>
                <a:gridCol w="1761996">
                  <a:extLst>
                    <a:ext uri="{9D8B030D-6E8A-4147-A177-3AD203B41FA5}">
                      <a16:colId xmlns:a16="http://schemas.microsoft.com/office/drawing/2014/main" val="3881161643"/>
                    </a:ext>
                  </a:extLst>
                </a:gridCol>
              </a:tblGrid>
              <a:tr h="820929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Benefits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137160" marR="137160" marT="68580" marB="68580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650774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1.</a:t>
                      </a:r>
                      <a:r>
                        <a:rPr lang="en-US" sz="4800" b="1" baseline="0" dirty="0">
                          <a:solidFill>
                            <a:srgbClr val="F26649"/>
                          </a:solidFill>
                        </a:rPr>
                        <a:t> </a:t>
                      </a:r>
                      <a:r>
                        <a:rPr lang="en-US" sz="4800" baseline="0" dirty="0"/>
                        <a:t>It makes learning effortless.</a:t>
                      </a:r>
                      <a:endParaRPr lang="en-US" sz="4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56034722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2. </a:t>
                      </a:r>
                      <a:r>
                        <a:rPr lang="en-US" sz="4800" dirty="0"/>
                        <a:t>It checks students’ understanding of the lessons.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69771902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3. </a:t>
                      </a:r>
                      <a:r>
                        <a:rPr lang="en-US" sz="4800" dirty="0"/>
                        <a:t>Students</a:t>
                      </a:r>
                      <a:r>
                        <a:rPr lang="en-US" sz="4800" baseline="0" dirty="0"/>
                        <a:t> use it when they borrow books and equipment.</a:t>
                      </a:r>
                      <a:endParaRPr lang="en-US" sz="4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0526458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4. </a:t>
                      </a:r>
                      <a:r>
                        <a:rPr lang="en-US" sz="4800" dirty="0"/>
                        <a:t>It helps increase students’ learning attention.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66979174"/>
                  </a:ext>
                </a:extLst>
              </a:tr>
              <a:tr h="120566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F26649"/>
                          </a:solidFill>
                        </a:rPr>
                        <a:t>5. </a:t>
                      </a:r>
                      <a:r>
                        <a:rPr lang="en-US" sz="4800" dirty="0"/>
                        <a:t>It records students’ study activities and results.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2147248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3116" y="182829"/>
            <a:ext cx="1662544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AGAIN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94" y="3550295"/>
            <a:ext cx="1120563" cy="11205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94" y="4826655"/>
            <a:ext cx="1120563" cy="11205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794" y="6079758"/>
            <a:ext cx="1120563" cy="1120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553" y="7622163"/>
            <a:ext cx="1120563" cy="112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294" y="8781435"/>
            <a:ext cx="1120563" cy="11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8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64298" y="2595197"/>
            <a:ext cx="16904018" cy="55880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F26649"/>
                </a:solidFill>
              </a:rPr>
              <a:t>1. </a:t>
            </a:r>
            <a:r>
              <a:rPr lang="en-US" sz="4800" dirty="0"/>
              <a:t>What does checking students’ attendance mean?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A. </a:t>
            </a:r>
            <a:r>
              <a:rPr lang="en-US" sz="4800" dirty="0"/>
              <a:t>Checking their presence.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B. </a:t>
            </a:r>
            <a:r>
              <a:rPr lang="en-US" sz="4800" dirty="0"/>
              <a:t>Scanning their faces.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C. </a:t>
            </a:r>
            <a:r>
              <a:rPr lang="en-US" sz="4800" dirty="0"/>
              <a:t>Checking their fingerprints.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225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F26649"/>
                </a:solidFill>
              </a:rPr>
              <a:t>2. </a:t>
            </a:r>
            <a:r>
              <a:rPr lang="en-US" sz="4800" dirty="0"/>
              <a:t>With </a:t>
            </a:r>
            <a:r>
              <a:rPr lang="en-US" sz="4800" dirty="0" err="1"/>
              <a:t>Nanolearning</a:t>
            </a:r>
            <a:r>
              <a:rPr lang="en-US" sz="4800" dirty="0"/>
              <a:t> students can ______.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A. </a:t>
            </a:r>
            <a:r>
              <a:rPr lang="en-US" sz="4800" dirty="0"/>
              <a:t>access large amounts of information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B. </a:t>
            </a:r>
            <a:r>
              <a:rPr lang="en-US" sz="4800" dirty="0"/>
              <a:t>improve their learning quality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00B0F0"/>
                </a:solidFill>
              </a:rPr>
              <a:t>C. </a:t>
            </a:r>
            <a:r>
              <a:rPr lang="en-US" sz="4800" dirty="0"/>
              <a:t>concentrate longer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618205" y="1709270"/>
            <a:ext cx="1545059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3. Read the texts again and choose the correct answer A, B, or 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116" y="182829"/>
            <a:ext cx="1658808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" name="Oval 1"/>
          <p:cNvSpPr/>
          <p:nvPr/>
        </p:nvSpPr>
        <p:spPr>
          <a:xfrm>
            <a:off x="853226" y="3683297"/>
            <a:ext cx="725366" cy="7253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3225" y="8425267"/>
            <a:ext cx="725366" cy="7253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Freeform 102">
            <a:extLst>
              <a:ext uri="{FF2B5EF4-FFF2-40B4-BE49-F238E27FC236}">
                <a16:creationId xmlns:a16="http://schemas.microsoft.com/office/drawing/2014/main" id="{875025E5-D9A9-31E7-EB1A-74CFD4D0CFCF}"/>
              </a:ext>
            </a:extLst>
          </p:cNvPr>
          <p:cNvSpPr/>
          <p:nvPr/>
        </p:nvSpPr>
        <p:spPr>
          <a:xfrm>
            <a:off x="11948680" y="5087617"/>
            <a:ext cx="6360102" cy="5199383"/>
          </a:xfrm>
          <a:custGeom>
            <a:avLst/>
            <a:gdLst/>
            <a:ahLst/>
            <a:cxnLst/>
            <a:rect l="l" t="t" r="r" b="b"/>
            <a:pathLst>
              <a:path w="6360102" h="5199383">
                <a:moveTo>
                  <a:pt x="0" y="0"/>
                </a:moveTo>
                <a:lnTo>
                  <a:pt x="6360102" y="0"/>
                </a:lnTo>
                <a:lnTo>
                  <a:pt x="6360102" y="5199383"/>
                </a:lnTo>
                <a:lnTo>
                  <a:pt x="0" y="5199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556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53225" y="1765261"/>
            <a:ext cx="1712699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002060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3. Read the passage and choose the correct answer A, B, or 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116" y="182829"/>
            <a:ext cx="1658808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298" y="2595197"/>
            <a:ext cx="16076735" cy="753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4800" b="1" dirty="0">
                <a:solidFill>
                  <a:srgbClr val="F26649"/>
                </a:solidFill>
                <a:latin typeface="Calibri" panose="020F0502020204030204"/>
              </a:rPr>
              <a:t>3.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What DOESN’T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Nanolearning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do?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Provide platform.	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B.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Report students’ results. 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C. 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Entertain students.</a:t>
            </a:r>
          </a:p>
          <a:p>
            <a:pPr algn="just" defTabSz="1371600">
              <a:lnSpc>
                <a:spcPct val="120000"/>
              </a:lnSpc>
            </a:pP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1371600">
              <a:lnSpc>
                <a:spcPct val="120000"/>
              </a:lnSpc>
            </a:pPr>
            <a:r>
              <a:rPr lang="en-US" sz="4800" b="1" dirty="0">
                <a:solidFill>
                  <a:srgbClr val="F26649"/>
                </a:solidFill>
                <a:latin typeface="Calibri" panose="020F0502020204030204"/>
              </a:rPr>
              <a:t>4.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The texts are from______.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A.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science books			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B.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advertisements		</a:t>
            </a:r>
          </a:p>
          <a:p>
            <a:pPr algn="just" defTabSz="1371600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Calibri" panose="020F0502020204030204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manuals</a:t>
            </a:r>
          </a:p>
        </p:txBody>
      </p:sp>
      <p:sp>
        <p:nvSpPr>
          <p:cNvPr id="15" name="Oval 14"/>
          <p:cNvSpPr/>
          <p:nvPr/>
        </p:nvSpPr>
        <p:spPr>
          <a:xfrm>
            <a:off x="864298" y="5424173"/>
            <a:ext cx="725366" cy="7253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53225" y="8425267"/>
            <a:ext cx="725366" cy="7253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3DCFB57F-ED1C-F239-F511-300EE06BCD7B}"/>
              </a:ext>
            </a:extLst>
          </p:cNvPr>
          <p:cNvSpPr/>
          <p:nvPr/>
        </p:nvSpPr>
        <p:spPr>
          <a:xfrm>
            <a:off x="14872512" y="4217383"/>
            <a:ext cx="3102803" cy="5553115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02">
            <a:extLst>
              <a:ext uri="{FF2B5EF4-FFF2-40B4-BE49-F238E27FC236}">
                <a16:creationId xmlns:a16="http://schemas.microsoft.com/office/drawing/2014/main" id="{EB247FEF-4231-F0E8-D24C-F6F06C0A137C}"/>
              </a:ext>
            </a:extLst>
          </p:cNvPr>
          <p:cNvSpPr/>
          <p:nvPr/>
        </p:nvSpPr>
        <p:spPr>
          <a:xfrm>
            <a:off x="10878637" y="3711884"/>
            <a:ext cx="4733096" cy="6483693"/>
          </a:xfrm>
          <a:custGeom>
            <a:avLst/>
            <a:gdLst/>
            <a:ahLst/>
            <a:cxnLst/>
            <a:rect l="l" t="t" r="r" b="b"/>
            <a:pathLst>
              <a:path w="4733096" h="6483693">
                <a:moveTo>
                  <a:pt x="0" y="0"/>
                </a:moveTo>
                <a:lnTo>
                  <a:pt x="4733095" y="0"/>
                </a:lnTo>
                <a:lnTo>
                  <a:pt x="4733095" y="6483692"/>
                </a:lnTo>
                <a:lnTo>
                  <a:pt x="0" y="6483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731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3623"/>
          <a:stretch/>
        </p:blipFill>
        <p:spPr>
          <a:xfrm>
            <a:off x="1387023" y="2797194"/>
            <a:ext cx="4851120" cy="7297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6714"/>
          <a:stretch/>
        </p:blipFill>
        <p:spPr>
          <a:xfrm>
            <a:off x="11129484" y="2744780"/>
            <a:ext cx="5573811" cy="729753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387023" y="1473082"/>
            <a:ext cx="1632105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002060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4. Work in pairs. Discuss and match the questions in A with the answers in B, and then make a conversation about an invention.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28022" y="4563800"/>
            <a:ext cx="5480976" cy="26470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115967" y="4467189"/>
            <a:ext cx="5193032" cy="13704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26827" y="6945867"/>
            <a:ext cx="5382171" cy="11169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460330" y="5223458"/>
            <a:ext cx="5848668" cy="29547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52557" y="8178160"/>
            <a:ext cx="5863143" cy="5519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3116" y="182829"/>
            <a:ext cx="1658808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50583" y="1589118"/>
            <a:ext cx="1632105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4. Work in pairs. Discuss and match the questions in A with the answers in B, and then make a conversation about an invention.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116" y="182829"/>
            <a:ext cx="1681668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9400" y="3230147"/>
            <a:ext cx="9220200" cy="665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A: What technology do you like?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B: I like ___________________.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A: Who invented it?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B: _______________________.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A: When did he invent it?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B: In _____________________.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A: How can it help us?</a:t>
            </a:r>
          </a:p>
          <a:p>
            <a:pPr defTabSz="1371600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Calibri" panose="020F0502020204030204"/>
              </a:rPr>
              <a:t>B: It can help us_____________.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81" r="1741" b="5368"/>
          <a:stretch/>
        </p:blipFill>
        <p:spPr>
          <a:xfrm>
            <a:off x="27709" y="4610100"/>
            <a:ext cx="9957288" cy="45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84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858" y="2858"/>
            <a:ext cx="18288000" cy="1624964"/>
            <a:chOff x="0" y="-3"/>
            <a:chExt cx="12192000" cy="1083309"/>
          </a:xfrm>
          <a:solidFill>
            <a:schemeClr val="accent2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539027" y="1697102"/>
            <a:ext cx="1513011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5. Work in groups. Ask and answer questions about a technology or an invention. Use the example in 4 as a cue. Then report your answers to the class.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85118" y="3973944"/>
            <a:ext cx="11743920" cy="4657785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Example: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 err="1"/>
              <a:t>Mi</a:t>
            </a:r>
            <a:r>
              <a:rPr lang="en-US" sz="4800" dirty="0"/>
              <a:t> likes biometrics. Alphonse Bertillon invented it in 1800s. It is a very important technology. We use it to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3763357"/>
            <a:ext cx="5990881" cy="6523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116" y="182829"/>
            <a:ext cx="167877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405818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1903" y="806741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288568" y="3678132"/>
            <a:ext cx="513252" cy="390713"/>
          </a:xfrm>
          <a:custGeom>
            <a:avLst/>
            <a:gdLst/>
            <a:ahLst/>
            <a:cxnLst/>
            <a:rect l="l" t="t" r="r" b="b"/>
            <a:pathLst>
              <a:path w="513252" h="390713">
                <a:moveTo>
                  <a:pt x="0" y="0"/>
                </a:moveTo>
                <a:lnTo>
                  <a:pt x="513251" y="0"/>
                </a:lnTo>
                <a:lnTo>
                  <a:pt x="513251" y="390713"/>
                </a:lnTo>
                <a:lnTo>
                  <a:pt x="0" y="390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88568" y="4948144"/>
            <a:ext cx="513252" cy="390713"/>
          </a:xfrm>
          <a:custGeom>
            <a:avLst/>
            <a:gdLst/>
            <a:ahLst/>
            <a:cxnLst/>
            <a:rect l="l" t="t" r="r" b="b"/>
            <a:pathLst>
              <a:path w="513252" h="390713">
                <a:moveTo>
                  <a:pt x="0" y="0"/>
                </a:moveTo>
                <a:lnTo>
                  <a:pt x="513251" y="0"/>
                </a:lnTo>
                <a:lnTo>
                  <a:pt x="513251" y="390712"/>
                </a:lnTo>
                <a:lnTo>
                  <a:pt x="0" y="390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88568" y="5845991"/>
            <a:ext cx="513252" cy="390713"/>
          </a:xfrm>
          <a:custGeom>
            <a:avLst/>
            <a:gdLst/>
            <a:ahLst/>
            <a:cxnLst/>
            <a:rect l="l" t="t" r="r" b="b"/>
            <a:pathLst>
              <a:path w="513252" h="390713">
                <a:moveTo>
                  <a:pt x="0" y="0"/>
                </a:moveTo>
                <a:lnTo>
                  <a:pt x="513251" y="0"/>
                </a:lnTo>
                <a:lnTo>
                  <a:pt x="513251" y="390713"/>
                </a:lnTo>
                <a:lnTo>
                  <a:pt x="0" y="390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72512" y="4217383"/>
            <a:ext cx="3102803" cy="5553115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88568" y="1691364"/>
            <a:ext cx="10901588" cy="16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17"/>
              </a:lnSpc>
              <a:spcBef>
                <a:spcPct val="0"/>
              </a:spcBef>
            </a:pPr>
            <a:r>
              <a:rPr lang="en-US" sz="11561" dirty="0">
                <a:solidFill>
                  <a:srgbClr val="724E39"/>
                </a:solidFill>
                <a:latin typeface="Lazydog"/>
              </a:rPr>
              <a:t>Wrap - up</a:t>
            </a:r>
            <a:endParaRPr lang="en-US" sz="11561" u="none" strike="noStrike" dirty="0">
              <a:solidFill>
                <a:srgbClr val="724E39"/>
              </a:solidFill>
              <a:latin typeface="Lazydog"/>
            </a:endParaRPr>
          </a:p>
        </p:txBody>
      </p:sp>
      <p:sp>
        <p:nvSpPr>
          <p:cNvPr id="13" name="Freeform 13"/>
          <p:cNvSpPr/>
          <p:nvPr/>
        </p:nvSpPr>
        <p:spPr>
          <a:xfrm rot="538551">
            <a:off x="15969865" y="3279574"/>
            <a:ext cx="440143" cy="388427"/>
          </a:xfrm>
          <a:custGeom>
            <a:avLst/>
            <a:gdLst/>
            <a:ahLst/>
            <a:cxnLst/>
            <a:rect l="l" t="t" r="r" b="b"/>
            <a:pathLst>
              <a:path w="440143" h="388427">
                <a:moveTo>
                  <a:pt x="0" y="0"/>
                </a:moveTo>
                <a:lnTo>
                  <a:pt x="440143" y="0"/>
                </a:lnTo>
                <a:lnTo>
                  <a:pt x="440143" y="388427"/>
                </a:lnTo>
                <a:lnTo>
                  <a:pt x="0" y="3884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38551">
            <a:off x="13692903" y="1609371"/>
            <a:ext cx="641648" cy="566255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8" y="0"/>
                </a:lnTo>
                <a:lnTo>
                  <a:pt x="641648" y="566255"/>
                </a:lnTo>
                <a:lnTo>
                  <a:pt x="0" y="566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8551">
            <a:off x="15804809" y="1591183"/>
            <a:ext cx="517908" cy="457053"/>
          </a:xfrm>
          <a:custGeom>
            <a:avLst/>
            <a:gdLst/>
            <a:ahLst/>
            <a:cxnLst/>
            <a:rect l="l" t="t" r="r" b="b"/>
            <a:pathLst>
              <a:path w="517908" h="457053">
                <a:moveTo>
                  <a:pt x="0" y="0"/>
                </a:moveTo>
                <a:lnTo>
                  <a:pt x="517908" y="0"/>
                </a:lnTo>
                <a:lnTo>
                  <a:pt x="517908" y="457053"/>
                </a:lnTo>
                <a:lnTo>
                  <a:pt x="0" y="457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28D02-2D08-627C-C9AE-8B7D386F7C57}"/>
              </a:ext>
            </a:extLst>
          </p:cNvPr>
          <p:cNvSpPr txBox="1"/>
          <p:nvPr/>
        </p:nvSpPr>
        <p:spPr>
          <a:xfrm>
            <a:off x="3313187" y="3487803"/>
            <a:ext cx="14662128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What have we learnt in this lesson?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Some new technologies that are applied at schools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Information about some inventions, technologies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31705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75125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3105092" y="0"/>
                </a:moveTo>
                <a:lnTo>
                  <a:pt x="0" y="0"/>
                </a:lnTo>
                <a:lnTo>
                  <a:pt x="0" y="1393410"/>
                </a:lnTo>
                <a:lnTo>
                  <a:pt x="3105092" y="1393410"/>
                </a:lnTo>
                <a:lnTo>
                  <a:pt x="31050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5036">
            <a:off x="1275842" y="1346158"/>
            <a:ext cx="1686247" cy="1089737"/>
          </a:xfrm>
          <a:custGeom>
            <a:avLst/>
            <a:gdLst/>
            <a:ahLst/>
            <a:cxnLst/>
            <a:rect l="l" t="t" r="r" b="b"/>
            <a:pathLst>
              <a:path w="1686247" h="1089737">
                <a:moveTo>
                  <a:pt x="0" y="0"/>
                </a:moveTo>
                <a:lnTo>
                  <a:pt x="1686247" y="0"/>
                </a:lnTo>
                <a:lnTo>
                  <a:pt x="1686247" y="1089737"/>
                </a:lnTo>
                <a:lnTo>
                  <a:pt x="0" y="1089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89241" y="3761231"/>
            <a:ext cx="3266606" cy="3266234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12943" t="-33130" r="-214032" b="-8515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503545" y="3761231"/>
            <a:ext cx="3266606" cy="3266234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230297" t="-63453" r="-32729" b="-78894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517849" y="3761231"/>
            <a:ext cx="3266606" cy="3266234"/>
            <a:chOff x="0" y="0"/>
            <a:chExt cx="6350013" cy="6349289"/>
          </a:xfrm>
        </p:grpSpPr>
        <p:sp>
          <p:nvSpPr>
            <p:cNvPr id="13" name="Freeform 13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79726" t="-69372" r="-181338" b="-7166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532153" y="3761231"/>
            <a:ext cx="3266606" cy="3266234"/>
            <a:chOff x="0" y="0"/>
            <a:chExt cx="6350013" cy="6349289"/>
          </a:xfrm>
        </p:grpSpPr>
        <p:sp>
          <p:nvSpPr>
            <p:cNvPr id="15" name="Freeform 15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225332" t="-54273" b="-62910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538551">
            <a:off x="16332353" y="1929397"/>
            <a:ext cx="528474" cy="466378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88793" y="1836205"/>
            <a:ext cx="14310415" cy="16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17"/>
              </a:lnSpc>
              <a:spcBef>
                <a:spcPct val="0"/>
              </a:spcBef>
            </a:pPr>
            <a:r>
              <a:rPr lang="en-US" sz="11561" u="none" strike="noStrike" dirty="0">
                <a:solidFill>
                  <a:srgbClr val="724E39"/>
                </a:solidFill>
                <a:latin typeface="Lazydog"/>
              </a:rPr>
              <a:t>homework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52902" y="7464719"/>
            <a:ext cx="2339284" cy="47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4"/>
              </a:lnSpc>
              <a:spcBef>
                <a:spcPct val="0"/>
              </a:spcBef>
            </a:pPr>
            <a:r>
              <a:rPr lang="en-US" sz="3554" u="none" strike="noStrike">
                <a:solidFill>
                  <a:srgbClr val="FFF1E6"/>
                </a:solidFill>
                <a:latin typeface="Aristotelica Pro"/>
              </a:rPr>
              <a:t>Hannah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56933" y="7463431"/>
            <a:ext cx="2159831" cy="48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4"/>
              </a:lnSpc>
              <a:spcBef>
                <a:spcPct val="0"/>
              </a:spcBef>
            </a:pPr>
            <a:r>
              <a:rPr lang="en-US" sz="3554" u="none" strike="noStrike">
                <a:solidFill>
                  <a:srgbClr val="FFF1E6"/>
                </a:solidFill>
                <a:latin typeface="Aristotelica Pro"/>
              </a:rPr>
              <a:t>Daniel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73838" y="7464719"/>
            <a:ext cx="2554628" cy="47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4"/>
              </a:lnSpc>
              <a:spcBef>
                <a:spcPct val="0"/>
              </a:spcBef>
            </a:pPr>
            <a:r>
              <a:rPr lang="en-US" sz="3554" u="none" strike="noStrike">
                <a:solidFill>
                  <a:srgbClr val="FFF1E6"/>
                </a:solidFill>
                <a:latin typeface="Aristotelica Pro"/>
              </a:rPr>
              <a:t>Isabel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31705" y="7464719"/>
            <a:ext cx="2267503" cy="47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54"/>
              </a:lnSpc>
              <a:spcBef>
                <a:spcPct val="0"/>
              </a:spcBef>
            </a:pPr>
            <a:r>
              <a:rPr lang="en-US" sz="3554" u="none" strike="noStrike">
                <a:solidFill>
                  <a:srgbClr val="FFF1E6"/>
                </a:solidFill>
                <a:latin typeface="Aristotelica Pro"/>
              </a:rPr>
              <a:t>Aaron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637553" y="8377088"/>
            <a:ext cx="2072193" cy="1577457"/>
          </a:xfrm>
          <a:custGeom>
            <a:avLst/>
            <a:gdLst/>
            <a:ahLst/>
            <a:cxnLst/>
            <a:rect l="l" t="t" r="r" b="b"/>
            <a:pathLst>
              <a:path w="2072193" h="1577457">
                <a:moveTo>
                  <a:pt x="0" y="0"/>
                </a:moveTo>
                <a:lnTo>
                  <a:pt x="2072193" y="0"/>
                </a:lnTo>
                <a:lnTo>
                  <a:pt x="2072193" y="1577457"/>
                </a:lnTo>
                <a:lnTo>
                  <a:pt x="0" y="15774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136796" y="8810317"/>
            <a:ext cx="1503091" cy="1144228"/>
          </a:xfrm>
          <a:custGeom>
            <a:avLst/>
            <a:gdLst/>
            <a:ahLst/>
            <a:cxnLst/>
            <a:rect l="l" t="t" r="r" b="b"/>
            <a:pathLst>
              <a:path w="1503091" h="1144228">
                <a:moveTo>
                  <a:pt x="0" y="0"/>
                </a:moveTo>
                <a:lnTo>
                  <a:pt x="1503092" y="0"/>
                </a:lnTo>
                <a:lnTo>
                  <a:pt x="1503092" y="1144228"/>
                </a:lnTo>
                <a:lnTo>
                  <a:pt x="0" y="11442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2CE54A-B307-6182-C0B2-4C7B2B7E1F53}"/>
              </a:ext>
            </a:extLst>
          </p:cNvPr>
          <p:cNvSpPr txBox="1"/>
          <p:nvPr/>
        </p:nvSpPr>
        <p:spPr>
          <a:xfrm>
            <a:off x="4832504" y="7315814"/>
            <a:ext cx="10082668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>
                <a:solidFill>
                  <a:srgbClr val="002060"/>
                </a:solidFill>
              </a:rPr>
              <a:t>Learn the new words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b="1" dirty="0">
                <a:solidFill>
                  <a:srgbClr val="002060"/>
                </a:solidFill>
              </a:rPr>
              <a:t>Do the exercises in the workbook.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6416" y="595860"/>
            <a:ext cx="4067617" cy="8506423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022742" y="1898900"/>
            <a:ext cx="7492809" cy="8360178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7840" y="3814471"/>
            <a:ext cx="2819025" cy="6536869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08227" y="7542317"/>
            <a:ext cx="3690013" cy="2809023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30164" y="8332406"/>
            <a:ext cx="2652129" cy="2018933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3722">
            <a:off x="11572746" y="1603080"/>
            <a:ext cx="1498492" cy="1364990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23929">
            <a:off x="9159092" y="7720121"/>
            <a:ext cx="760721" cy="671336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423929">
            <a:off x="1127477" y="1290518"/>
            <a:ext cx="581396" cy="513082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48811" y="3346878"/>
            <a:ext cx="8973930" cy="368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3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60" b="0" i="0" u="none" strike="noStrike" kern="1200" cap="none" spc="0" normalizeH="0" baseline="0" noProof="0" dirty="0">
                <a:ln>
                  <a:noFill/>
                </a:ln>
                <a:solidFill>
                  <a:srgbClr val="724E39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LESSON 5  SKILLS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71011" y="7566319"/>
            <a:ext cx="3329531" cy="48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79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Start Now!</a:t>
            </a:r>
          </a:p>
        </p:txBody>
      </p:sp>
      <p:sp>
        <p:nvSpPr>
          <p:cNvPr id="16" name="Freeform 16"/>
          <p:cNvSpPr/>
          <p:nvPr/>
        </p:nvSpPr>
        <p:spPr>
          <a:xfrm>
            <a:off x="-490194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50494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5638" y="924998"/>
            <a:ext cx="4388675" cy="9177838"/>
          </a:xfrm>
          <a:custGeom>
            <a:avLst/>
            <a:gdLst/>
            <a:ahLst/>
            <a:cxnLst/>
            <a:rect l="l" t="t" r="r" b="b"/>
            <a:pathLst>
              <a:path w="4388675" h="9177838">
                <a:moveTo>
                  <a:pt x="0" y="0"/>
                </a:moveTo>
                <a:lnTo>
                  <a:pt x="4388676" y="0"/>
                </a:lnTo>
                <a:lnTo>
                  <a:pt x="4388676" y="9177838"/>
                </a:lnTo>
                <a:lnTo>
                  <a:pt x="0" y="9177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01717" y="924998"/>
            <a:ext cx="4388675" cy="9177838"/>
          </a:xfrm>
          <a:custGeom>
            <a:avLst/>
            <a:gdLst/>
            <a:ahLst/>
            <a:cxnLst/>
            <a:rect l="l" t="t" r="r" b="b"/>
            <a:pathLst>
              <a:path w="4388675" h="9177838">
                <a:moveTo>
                  <a:pt x="0" y="0"/>
                </a:moveTo>
                <a:lnTo>
                  <a:pt x="4388676" y="0"/>
                </a:lnTo>
                <a:lnTo>
                  <a:pt x="4388676" y="9177838"/>
                </a:lnTo>
                <a:lnTo>
                  <a:pt x="0" y="9177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37726" y="5833387"/>
            <a:ext cx="1697879" cy="3937111"/>
          </a:xfrm>
          <a:custGeom>
            <a:avLst/>
            <a:gdLst/>
            <a:ahLst/>
            <a:cxnLst/>
            <a:rect l="l" t="t" r="r" b="b"/>
            <a:pathLst>
              <a:path w="1697879" h="3937111">
                <a:moveTo>
                  <a:pt x="0" y="0"/>
                </a:moveTo>
                <a:lnTo>
                  <a:pt x="1697879" y="0"/>
                </a:lnTo>
                <a:lnTo>
                  <a:pt x="1697879" y="3937111"/>
                </a:lnTo>
                <a:lnTo>
                  <a:pt x="0" y="3937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48172" y="1880651"/>
            <a:ext cx="9505921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67"/>
              </a:lnSpc>
            </a:pPr>
            <a:r>
              <a:rPr lang="en-US" sz="13060" dirty="0">
                <a:solidFill>
                  <a:srgbClr val="724E39"/>
                </a:solidFill>
                <a:latin typeface="Lazydog"/>
              </a:rPr>
              <a:t>thank you</a:t>
            </a:r>
          </a:p>
          <a:p>
            <a:pPr algn="ctr">
              <a:lnSpc>
                <a:spcPts val="14367"/>
              </a:lnSpc>
            </a:pPr>
            <a:r>
              <a:rPr lang="en-US" sz="13060" dirty="0">
                <a:solidFill>
                  <a:srgbClr val="724E39"/>
                </a:solidFill>
                <a:latin typeface="Lazydog"/>
              </a:rPr>
              <a:t>for watching</a:t>
            </a:r>
          </a:p>
        </p:txBody>
      </p:sp>
      <p:sp>
        <p:nvSpPr>
          <p:cNvPr id="9" name="Freeform 9"/>
          <p:cNvSpPr/>
          <p:nvPr/>
        </p:nvSpPr>
        <p:spPr>
          <a:xfrm rot="1423929">
            <a:off x="8620417" y="4233044"/>
            <a:ext cx="760721" cy="671336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23929">
            <a:off x="13621126" y="4233044"/>
            <a:ext cx="760721" cy="671336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000777" y="7872147"/>
            <a:ext cx="5000709" cy="50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4"/>
              </a:lnSpc>
              <a:spcBef>
                <a:spcPct val="0"/>
              </a:spcBef>
            </a:pPr>
            <a:r>
              <a:rPr lang="en-US" sz="3754" u="none" strike="noStrike">
                <a:solidFill>
                  <a:srgbClr val="FFF1E6"/>
                </a:solidFill>
                <a:latin typeface="Aristotelica Pro"/>
              </a:rPr>
              <a:t>See You Next time!</a:t>
            </a:r>
          </a:p>
        </p:txBody>
      </p:sp>
      <p:sp>
        <p:nvSpPr>
          <p:cNvPr id="12" name="Freeform 12"/>
          <p:cNvSpPr/>
          <p:nvPr/>
        </p:nvSpPr>
        <p:spPr>
          <a:xfrm rot="-533608" flipH="1">
            <a:off x="1751528" y="2977345"/>
            <a:ext cx="5058720" cy="4932252"/>
          </a:xfrm>
          <a:custGeom>
            <a:avLst/>
            <a:gdLst/>
            <a:ahLst/>
            <a:cxnLst/>
            <a:rect l="l" t="t" r="r" b="b"/>
            <a:pathLst>
              <a:path w="5058720" h="4932252">
                <a:moveTo>
                  <a:pt x="5058719" y="0"/>
                </a:moveTo>
                <a:lnTo>
                  <a:pt x="0" y="0"/>
                </a:lnTo>
                <a:lnTo>
                  <a:pt x="0" y="4932251"/>
                </a:lnTo>
                <a:lnTo>
                  <a:pt x="5058719" y="4932251"/>
                </a:lnTo>
                <a:lnTo>
                  <a:pt x="50587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80888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730601" y="31265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77384" y="11179"/>
            <a:ext cx="8859581" cy="138499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BRAINSTORMING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7300" y="1697647"/>
            <a:ext cx="15773400" cy="1292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</a:rPr>
              <a:t>Name the technological applications your school uses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86" y="2633755"/>
            <a:ext cx="8285147" cy="70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5">
            <a:extLst>
              <a:ext uri="{FF2B5EF4-FFF2-40B4-BE49-F238E27FC236}">
                <a16:creationId xmlns:a16="http://schemas.microsoft.com/office/drawing/2014/main" id="{7893889A-8F5F-DD20-D5A9-EA5BDD77934A}"/>
              </a:ext>
            </a:extLst>
          </p:cNvPr>
          <p:cNvSpPr/>
          <p:nvPr/>
        </p:nvSpPr>
        <p:spPr>
          <a:xfrm>
            <a:off x="-1840599" y="1071038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/>
          <p:cNvSpPr txBox="1"/>
          <p:nvPr/>
        </p:nvSpPr>
        <p:spPr>
          <a:xfrm>
            <a:off x="633116" y="182829"/>
            <a:ext cx="1689288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301" y="1290208"/>
            <a:ext cx="1769669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002060"/>
                </a:solidFill>
                <a:effectLst>
                  <a:glow rad="88900">
                    <a:prstClr val="white"/>
                  </a:glow>
                </a:effectLst>
                <a:highlight>
                  <a:srgbClr val="FF0000"/>
                </a:highlight>
                <a:latin typeface="Calibri" panose="020F0502020204030204"/>
                <a:cs typeface="Arial" panose="020B0604020202020204" pitchFamily="34" charset="0"/>
              </a:rPr>
              <a:t>1. </a:t>
            </a:r>
            <a:r>
              <a:rPr lang="en-US" sz="4400" b="1" dirty="0">
                <a:solidFill>
                  <a:srgbClr val="002060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cs typeface="Arial" panose="020B0604020202020204" pitchFamily="34" charset="0"/>
              </a:rPr>
              <a:t>Work in pairs. Name the technological applications in the pictures. Can they be used in schools?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9985" y="5410770"/>
            <a:ext cx="359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 panose="020F0502020204030204"/>
              </a:rPr>
              <a:t>eye-tracking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01509" y="5523743"/>
            <a:ext cx="5150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 panose="020F0502020204030204"/>
              </a:rPr>
              <a:t>fingerprint scanner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07765" y="9274497"/>
            <a:ext cx="4606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 panose="020F0502020204030204"/>
              </a:rPr>
              <a:t>face recognition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0802"/>
          <a:stretch/>
        </p:blipFill>
        <p:spPr>
          <a:xfrm>
            <a:off x="2082005" y="2856220"/>
            <a:ext cx="4766964" cy="26675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50727"/>
          <a:stretch/>
        </p:blipFill>
        <p:spPr>
          <a:xfrm>
            <a:off x="10916548" y="2819572"/>
            <a:ext cx="4774229" cy="26675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3562" y="5437587"/>
            <a:ext cx="601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>
                <a:solidFill>
                  <a:srgbClr val="F26649"/>
                </a:solidFill>
                <a:latin typeface="Calibri" panose="020F0502020204030204"/>
              </a:rPr>
              <a:t>1. </a:t>
            </a: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_______________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27684" y="5523743"/>
            <a:ext cx="601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>
                <a:solidFill>
                  <a:srgbClr val="F26649"/>
                </a:solidFill>
                <a:latin typeface="Calibri" panose="020F0502020204030204"/>
              </a:rPr>
              <a:t>2. </a:t>
            </a: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________________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099" t="2903" r="2766" b="4838"/>
          <a:stretch/>
        </p:blipFill>
        <p:spPr>
          <a:xfrm>
            <a:off x="3696067" y="6351398"/>
            <a:ext cx="9977072" cy="29416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80600" y="9258393"/>
            <a:ext cx="601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>
                <a:solidFill>
                  <a:srgbClr val="F26649"/>
                </a:solidFill>
                <a:latin typeface="Calibri" panose="020F0502020204030204"/>
              </a:rPr>
              <a:t>3. </a:t>
            </a: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_______________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51F572A-B660-7A4A-DB70-FAE7C072E73F}"/>
              </a:ext>
            </a:extLst>
          </p:cNvPr>
          <p:cNvSpPr/>
          <p:nvPr/>
        </p:nvSpPr>
        <p:spPr>
          <a:xfrm>
            <a:off x="14638890" y="4773648"/>
            <a:ext cx="4163189" cy="5648978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0">
            <a:extLst>
              <a:ext uri="{FF2B5EF4-FFF2-40B4-BE49-F238E27FC236}">
                <a16:creationId xmlns:a16="http://schemas.microsoft.com/office/drawing/2014/main" id="{EAC96EAE-CFFC-F180-EB13-4AFCCC2C9A1D}"/>
              </a:ext>
            </a:extLst>
          </p:cNvPr>
          <p:cNvSpPr/>
          <p:nvPr/>
        </p:nvSpPr>
        <p:spPr>
          <a:xfrm>
            <a:off x="-597950" y="3814471"/>
            <a:ext cx="2819025" cy="6536869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A3BDCBA5-C97A-A771-AEDE-3BC52EF51E77}"/>
              </a:ext>
            </a:extLst>
          </p:cNvPr>
          <p:cNvSpPr/>
          <p:nvPr/>
        </p:nvSpPr>
        <p:spPr>
          <a:xfrm rot="-1482225" flipH="1">
            <a:off x="7184944" y="3585784"/>
            <a:ext cx="2788503" cy="2045730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6094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3064" y="825355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63919" y="825355"/>
            <a:ext cx="4387145" cy="9174638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90194" y="9770498"/>
            <a:ext cx="19548795" cy="1192236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80071" y="3996305"/>
            <a:ext cx="4968052" cy="6003688"/>
          </a:xfrm>
          <a:custGeom>
            <a:avLst/>
            <a:gdLst/>
            <a:ahLst/>
            <a:cxnLst/>
            <a:rect l="l" t="t" r="r" b="b"/>
            <a:pathLst>
              <a:path w="4968052" h="6003688">
                <a:moveTo>
                  <a:pt x="0" y="0"/>
                </a:moveTo>
                <a:lnTo>
                  <a:pt x="4968052" y="0"/>
                </a:lnTo>
                <a:lnTo>
                  <a:pt x="4968052" y="6003688"/>
                </a:lnTo>
                <a:lnTo>
                  <a:pt x="0" y="6003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43701" y="2088448"/>
            <a:ext cx="15477914" cy="18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3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00" b="0" i="0" u="none" strike="noStrike" kern="1200" cap="none" spc="0" normalizeH="0" baseline="0" noProof="0" dirty="0">
                <a:ln>
                  <a:noFill/>
                </a:ln>
                <a:solidFill>
                  <a:srgbClr val="724E39"/>
                </a:solidFill>
                <a:effectLst/>
                <a:uLnTx/>
                <a:uFillTx/>
                <a:latin typeface="Lazydog"/>
                <a:ea typeface="+mn-ea"/>
                <a:cs typeface="+mn-cs"/>
              </a:rPr>
              <a:t>VOCABULARY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031705" y="8377088"/>
            <a:ext cx="3105092" cy="139341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45984" y="4217383"/>
            <a:ext cx="3102803" cy="5553115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65036">
            <a:off x="928480" y="1704067"/>
            <a:ext cx="1686247" cy="1089737"/>
          </a:xfrm>
          <a:custGeom>
            <a:avLst/>
            <a:gdLst/>
            <a:ahLst/>
            <a:cxnLst/>
            <a:rect l="l" t="t" r="r" b="b"/>
            <a:pathLst>
              <a:path w="1686247" h="1089737">
                <a:moveTo>
                  <a:pt x="0" y="0"/>
                </a:moveTo>
                <a:lnTo>
                  <a:pt x="1686247" y="0"/>
                </a:lnTo>
                <a:lnTo>
                  <a:pt x="1686247" y="1089737"/>
                </a:lnTo>
                <a:lnTo>
                  <a:pt x="0" y="1089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38551">
            <a:off x="14792700" y="1606222"/>
            <a:ext cx="744834" cy="657316"/>
          </a:xfrm>
          <a:custGeom>
            <a:avLst/>
            <a:gdLst/>
            <a:ahLst/>
            <a:cxnLst/>
            <a:rect l="l" t="t" r="r" b="b"/>
            <a:pathLst>
              <a:path w="744834" h="657316">
                <a:moveTo>
                  <a:pt x="0" y="0"/>
                </a:moveTo>
                <a:lnTo>
                  <a:pt x="744834" y="0"/>
                </a:lnTo>
                <a:lnTo>
                  <a:pt x="744834" y="657317"/>
                </a:lnTo>
                <a:lnTo>
                  <a:pt x="0" y="657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551">
            <a:off x="16033148" y="3526024"/>
            <a:ext cx="528474" cy="466378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9"/>
                </a:lnTo>
                <a:lnTo>
                  <a:pt x="0" y="466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686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C1D34B-67A4-5135-C485-2D8DC550C569}"/>
              </a:ext>
            </a:extLst>
          </p:cNvPr>
          <p:cNvGrpSpPr/>
          <p:nvPr/>
        </p:nvGrpSpPr>
        <p:grpSpPr>
          <a:xfrm>
            <a:off x="120369" y="591704"/>
            <a:ext cx="18031931" cy="9103591"/>
            <a:chOff x="0" y="0"/>
            <a:chExt cx="4218789" cy="188303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A403D8F-2DB1-5ED6-5018-AE0DD22824EB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D03BE55-A4AB-58B0-9A83-3E11F1F1B1B0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66323" y="1312096"/>
            <a:ext cx="86414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biometrics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116" y="7006185"/>
            <a:ext cx="7293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khoa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học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sinh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trắc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5863" y="4835893"/>
            <a:ext cx="67365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/ˌ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baɪəʊˈmetrɪks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883" t="9048" r="7074" b="9709"/>
          <a:stretch/>
        </p:blipFill>
        <p:spPr>
          <a:xfrm>
            <a:off x="8255978" y="3322049"/>
            <a:ext cx="9509687" cy="6373247"/>
          </a:xfrm>
          <a:prstGeom prst="rect">
            <a:avLst/>
          </a:prstGeom>
        </p:spPr>
      </p:pic>
      <p:pic>
        <p:nvPicPr>
          <p:cNvPr id="3" name="biomet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700" y="4961723"/>
            <a:ext cx="994832" cy="994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CF75EC-9B8A-9EF9-0297-BA3993379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298"/>
            <a:ext cx="5755698" cy="32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0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72F4D-450F-69E0-713C-35B95C26A801}"/>
              </a:ext>
            </a:extLst>
          </p:cNvPr>
          <p:cNvGrpSpPr/>
          <p:nvPr/>
        </p:nvGrpSpPr>
        <p:grpSpPr>
          <a:xfrm>
            <a:off x="120369" y="591704"/>
            <a:ext cx="18031931" cy="9103591"/>
            <a:chOff x="0" y="0"/>
            <a:chExt cx="4218789" cy="188303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49663DD-DF86-5D3F-3F91-EF0B8327B713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1E2C65D-6EC1-4AC5-A8AA-774C7980C85E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678650" y="1636229"/>
            <a:ext cx="86414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truancy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536" y="5921260"/>
            <a:ext cx="62450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>
                <a:solidFill>
                  <a:prstClr val="black"/>
                </a:solidFill>
                <a:latin typeface="Calibri" panose="020F0502020204030204"/>
              </a:rPr>
              <a:t>trốn học, nghỉ học không phép</a:t>
            </a:r>
            <a:endParaRPr lang="en-US" sz="7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0390" y="4364870"/>
            <a:ext cx="42033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/ˈtruːənsi/</a:t>
            </a:r>
            <a:endParaRPr lang="en-US" sz="7200" b="1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14" y="2622390"/>
            <a:ext cx="11185704" cy="6887013"/>
          </a:xfrm>
          <a:prstGeom prst="rect">
            <a:avLst/>
          </a:prstGeom>
        </p:spPr>
      </p:pic>
      <p:pic>
        <p:nvPicPr>
          <p:cNvPr id="5" name="tru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973" y="4364870"/>
            <a:ext cx="1123641" cy="1123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618DF-39FE-EF92-88E1-E5E54F532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-91759"/>
            <a:ext cx="4852212" cy="27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9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332448-DDCD-44DE-6B94-4994A3EAA4CF}"/>
              </a:ext>
            </a:extLst>
          </p:cNvPr>
          <p:cNvGrpSpPr/>
          <p:nvPr/>
        </p:nvGrpSpPr>
        <p:grpSpPr>
          <a:xfrm>
            <a:off x="120369" y="591704"/>
            <a:ext cx="18031931" cy="9478891"/>
            <a:chOff x="0" y="0"/>
            <a:chExt cx="4218789" cy="18830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66BB818-877D-76DE-33D9-BD16BE9373B3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CCFBAEBA-49D7-944A-4752-1145ED1AC87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2014" y="1432997"/>
            <a:ext cx="12060291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>
                <a:solidFill>
                  <a:srgbClr val="AD4F0F"/>
                </a:solidFill>
                <a:latin typeface="Calibri" panose="020F0502020204030204"/>
              </a:rPr>
              <a:t>nanolearning</a:t>
            </a:r>
            <a:r>
              <a:rPr lang="en-US" sz="6000" b="1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n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1819" y="4715283"/>
            <a:ext cx="833153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4200">
                <a:solidFill>
                  <a:prstClr val="black"/>
                </a:solidFill>
                <a:latin typeface="Calibri" panose="020F0502020204030204"/>
              </a:rPr>
              <a:t>học thông qua những nội dung ngắn gọn, cô đọng</a:t>
            </a:r>
          </a:p>
          <a:p>
            <a:pPr algn="ctr" defTabSz="1371600"/>
            <a:endParaRPr lang="en-US" sz="4200">
              <a:solidFill>
                <a:prstClr val="black"/>
              </a:solidFill>
              <a:latin typeface="Calibri" panose="020F0502020204030204"/>
            </a:endParaRPr>
          </a:p>
          <a:p>
            <a:pPr defTabSz="1371600"/>
            <a:r>
              <a:rPr lang="en-US" sz="3600" i="1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vi-VN" sz="3600" i="1">
                <a:solidFill>
                  <a:prstClr val="black"/>
                </a:solidFill>
                <a:latin typeface="Arial" panose="020B0604020202020204" pitchFamily="34" charset="0"/>
              </a:rPr>
              <a:t>chương </a:t>
            </a:r>
            <a:r>
              <a:rPr lang="vi-VN" sz="3600" i="1" dirty="0">
                <a:solidFill>
                  <a:prstClr val="black"/>
                </a:solidFill>
                <a:latin typeface="Arial" panose="020B0604020202020204" pitchFamily="34" charset="0"/>
              </a:rPr>
              <a:t>trình cho phép người tham gia học một chủ đề nhất định trong thời gian từ 2-10 phút thông qua việc sử dụng phương tiện điện tử và không tương tác với người hướng dẫn trong thời </a:t>
            </a:r>
            <a:r>
              <a:rPr lang="vi-VN" sz="3600" i="1">
                <a:solidFill>
                  <a:prstClr val="black"/>
                </a:solidFill>
                <a:latin typeface="Arial" panose="020B0604020202020204" pitchFamily="34" charset="0"/>
              </a:rPr>
              <a:t>gian thực</a:t>
            </a:r>
            <a:r>
              <a:rPr lang="en-US" sz="3600" i="1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3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2662" y="3314467"/>
            <a:ext cx="6082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/’</a:t>
            </a:r>
            <a:r>
              <a:rPr lang="en-US" sz="72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nænəʊlɜːnɪŋ</a:t>
            </a:r>
            <a:r>
              <a:rPr lang="en-US" sz="72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5" name="nanolear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819" y="3515403"/>
            <a:ext cx="1019652" cy="1019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300" y="3942023"/>
            <a:ext cx="7151748" cy="4580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664B49-567D-C6A4-347E-B62340C46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40" y="601244"/>
            <a:ext cx="5755698" cy="32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868</Words>
  <Application>Microsoft Office PowerPoint</Application>
  <PresentationFormat>Custom</PresentationFormat>
  <Paragraphs>167</Paragraphs>
  <Slides>30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Calibri Light</vt:lpstr>
      <vt:lpstr>Myriad Pro</vt:lpstr>
      <vt:lpstr>Aristotelica Pro</vt:lpstr>
      <vt:lpstr>Amasis MT Pro Medium</vt:lpstr>
      <vt:lpstr>Arista Pro Bold</vt:lpstr>
      <vt:lpstr>Wingdings</vt:lpstr>
      <vt:lpstr>Arial</vt:lpstr>
      <vt:lpstr>Jumble</vt:lpstr>
      <vt:lpstr>Arista Pro Heavy</vt:lpstr>
      <vt:lpstr>Lazydog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Administrator</cp:lastModifiedBy>
  <cp:revision>4</cp:revision>
  <dcterms:created xsi:type="dcterms:W3CDTF">2006-08-16T00:00:00Z</dcterms:created>
  <dcterms:modified xsi:type="dcterms:W3CDTF">2024-03-17T19:24:38Z</dcterms:modified>
  <dc:identifier>DAF_ynIjwV0</dc:identifier>
</cp:coreProperties>
</file>