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6"/>
  </p:notesMasterIdLst>
  <p:sldIdLst>
    <p:sldId id="266" r:id="rId3"/>
    <p:sldId id="267" r:id="rId4"/>
    <p:sldId id="256" r:id="rId5"/>
    <p:sldId id="257" r:id="rId6"/>
    <p:sldId id="332" r:id="rId7"/>
    <p:sldId id="339" r:id="rId8"/>
    <p:sldId id="335" r:id="rId9"/>
    <p:sldId id="340" r:id="rId10"/>
    <p:sldId id="345" r:id="rId11"/>
    <p:sldId id="344" r:id="rId12"/>
    <p:sldId id="342" r:id="rId13"/>
    <p:sldId id="263" r:id="rId14"/>
    <p:sldId id="265" r:id="rId15"/>
  </p:sldIdLst>
  <p:sldSz cx="18288000" cy="10287000"/>
  <p:notesSz cx="6858000" cy="9144000"/>
  <p:embeddedFontLst>
    <p:embeddedFont>
      <p:font typeface="Gaegu Bold" panose="020B0604020202020204" charset="0"/>
      <p:regular r:id="rId17"/>
    </p:embeddedFont>
    <p:embeddedFont>
      <p:font typeface="More Suga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156D1-8A67-4E33-856E-65775AA667B0}"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EA473-D20F-44DD-A1C1-9F0DAD35EB6F}" type="slidenum">
              <a:rPr lang="en-US" smtClean="0"/>
              <a:t>‹#›</a:t>
            </a:fld>
            <a:endParaRPr lang="en-US"/>
          </a:p>
        </p:txBody>
      </p:sp>
    </p:spTree>
    <p:extLst>
      <p:ext uri="{BB962C8B-B14F-4D97-AF65-F5344CB8AC3E}">
        <p14:creationId xmlns:p14="http://schemas.microsoft.com/office/powerpoint/2010/main" val="183559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a:t>
            </a:r>
            <a:r>
              <a:rPr lang="en-GB" baseline="0"/>
              <a:t> link: https://www.youtube.com/watch?v=ZnkREbyBs7I</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6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0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81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10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8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09597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133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07738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0901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1985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8954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17433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273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4689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2442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578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3/18/2024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95555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9.svg"/><Relationship Id="rId3" Type="http://schemas.openxmlformats.org/officeDocument/2006/relationships/image" Target="../media/image5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7.svg"/><Relationship Id="rId5" Type="http://schemas.openxmlformats.org/officeDocument/2006/relationships/image" Target="../media/image53.sv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60.png"/><Relationship Id="rId12" Type="http://schemas.openxmlformats.org/officeDocument/2006/relationships/image" Target="../media/image5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4.png"/><Relationship Id="rId5" Type="http://schemas.openxmlformats.org/officeDocument/2006/relationships/image" Target="../media/image58.png"/><Relationship Id="rId15" Type="http://schemas.openxmlformats.org/officeDocument/2006/relationships/audio" Target="../media/audio2.wav"/><Relationship Id="rId10" Type="http://schemas.openxmlformats.org/officeDocument/2006/relationships/image" Target="../media/image15.svg"/><Relationship Id="rId4" Type="http://schemas.openxmlformats.org/officeDocument/2006/relationships/image" Target="../media/image19.svg"/><Relationship Id="rId9" Type="http://schemas.openxmlformats.org/officeDocument/2006/relationships/image" Target="../media/image14.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2.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218966" y="-2284863"/>
            <a:ext cx="7315200" cy="4014216"/>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8507" y="9258300"/>
            <a:ext cx="6662255" cy="3655912"/>
          </a:xfrm>
          <a:custGeom>
            <a:avLst/>
            <a:gdLst/>
            <a:ahLst/>
            <a:cxnLst/>
            <a:rect l="l" t="t" r="r" b="b"/>
            <a:pathLst>
              <a:path w="6662255" h="3655912">
                <a:moveTo>
                  <a:pt x="0" y="0"/>
                </a:moveTo>
                <a:lnTo>
                  <a:pt x="6662255" y="0"/>
                </a:lnTo>
                <a:lnTo>
                  <a:pt x="6662255" y="3655912"/>
                </a:lnTo>
                <a:lnTo>
                  <a:pt x="0" y="3655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808" y="5662909"/>
            <a:ext cx="16230384" cy="1323381"/>
          </a:xfrm>
          <a:prstGeom prst="rect">
            <a:avLst/>
          </a:prstGeom>
        </p:spPr>
        <p:txBody>
          <a:bodyPr lIns="0" tIns="0" rIns="0" bIns="0" rtlCol="0" anchor="t">
            <a:spAutoFit/>
          </a:bodyPr>
          <a:lstStyle/>
          <a:p>
            <a:pPr marL="0" marR="0" lvl="0" indent="0" algn="ctr" defTabSz="914400" rtl="0" eaLnBrk="1" fontAlgn="auto" latinLnBrk="0" hangingPunct="1">
              <a:lnSpc>
                <a:spcPts val="9095"/>
              </a:lnSpc>
              <a:spcBef>
                <a:spcPts val="0"/>
              </a:spcBef>
              <a:spcAft>
                <a:spcPts val="0"/>
              </a:spcAft>
              <a:buClrTx/>
              <a:buSzTx/>
              <a:buFontTx/>
              <a:buNone/>
              <a:tabLst/>
              <a:defRPr/>
            </a:pPr>
            <a:r>
              <a:rPr kumimoji="0" lang="en-US" sz="10700" b="0" i="0" u="none" strike="noStrike" kern="1200" cap="none" spc="0" normalizeH="0" baseline="0" noProof="0">
                <a:ln>
                  <a:noFill/>
                </a:ln>
                <a:solidFill>
                  <a:srgbClr val="6AC9B4"/>
                </a:solidFill>
                <a:effectLst/>
                <a:uLnTx/>
                <a:uFillTx/>
                <a:latin typeface="Arista Pro Heavy"/>
                <a:ea typeface="+mn-ea"/>
                <a:cs typeface="+mn-cs"/>
              </a:rPr>
              <a:t>&amp; WAVE PROPERTIES</a:t>
            </a:r>
          </a:p>
        </p:txBody>
      </p:sp>
      <p:sp>
        <p:nvSpPr>
          <p:cNvPr id="6" name="TextBox 6"/>
          <p:cNvSpPr txBox="1"/>
          <p:nvPr/>
        </p:nvSpPr>
        <p:spPr>
          <a:xfrm>
            <a:off x="2261042" y="1438275"/>
            <a:ext cx="13765916" cy="4586653"/>
          </a:xfrm>
          <a:prstGeom prst="rect">
            <a:avLst/>
          </a:prstGeom>
        </p:spPr>
        <p:txBody>
          <a:bodyPr lIns="0" tIns="0" rIns="0" bIns="0" rtlCol="0" anchor="t">
            <a:spAutoFit/>
          </a:bodyPr>
          <a:lstStyle/>
          <a:p>
            <a:pPr marL="0" marR="0" lvl="0" indent="0" algn="ctr" defTabSz="914400" rtl="0" eaLnBrk="1" fontAlgn="auto" latinLnBrk="0" hangingPunct="1">
              <a:lnSpc>
                <a:spcPts val="36467"/>
              </a:lnSpc>
              <a:spcBef>
                <a:spcPts val="0"/>
              </a:spcBef>
              <a:spcAft>
                <a:spcPts val="0"/>
              </a:spcAft>
              <a:buClrTx/>
              <a:buSzTx/>
              <a:buFontTx/>
              <a:buNone/>
              <a:tabLst/>
              <a:defRPr/>
            </a:pPr>
            <a:r>
              <a:rPr kumimoji="0" lang="en-US" sz="26048" b="0" i="0" u="none" strike="noStrike" kern="1200" cap="none" spc="0" normalizeH="0" baseline="0" noProof="0">
                <a:ln>
                  <a:noFill/>
                </a:ln>
                <a:solidFill>
                  <a:srgbClr val="6AC9B4"/>
                </a:solidFill>
                <a:effectLst/>
                <a:uLnTx/>
                <a:uFillTx/>
                <a:latin typeface="Arista Pro Heavy"/>
                <a:ea typeface="+mn-ea"/>
                <a:cs typeface="+mn-cs"/>
              </a:rPr>
              <a:t>WAVES</a:t>
            </a:r>
          </a:p>
        </p:txBody>
      </p:sp>
      <p:sp>
        <p:nvSpPr>
          <p:cNvPr id="7" name="Freeform 7"/>
          <p:cNvSpPr/>
          <p:nvPr/>
        </p:nvSpPr>
        <p:spPr>
          <a:xfrm rot="1582714">
            <a:off x="13490133" y="516743"/>
            <a:ext cx="4043040" cy="1991197"/>
          </a:xfrm>
          <a:custGeom>
            <a:avLst/>
            <a:gdLst/>
            <a:ahLst/>
            <a:cxnLst/>
            <a:rect l="l" t="t" r="r" b="b"/>
            <a:pathLst>
              <a:path w="4043040" h="1991197">
                <a:moveTo>
                  <a:pt x="0" y="0"/>
                </a:moveTo>
                <a:lnTo>
                  <a:pt x="4043039" y="0"/>
                </a:lnTo>
                <a:lnTo>
                  <a:pt x="4043039" y="1991197"/>
                </a:lnTo>
                <a:lnTo>
                  <a:pt x="0" y="1991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4311646" y="6953862"/>
            <a:ext cx="9664707" cy="1416049"/>
          </a:xfrm>
          <a:prstGeom prst="rect">
            <a:avLst/>
          </a:prstGeom>
        </p:spPr>
        <p:txBody>
          <a:bodyPr lIns="0" tIns="0" rIns="0" bIns="0" rtlCol="0" anchor="t">
            <a:spAutoFit/>
          </a:bodyPr>
          <a:lstStyle/>
          <a:p>
            <a:pPr marL="0" marR="0" lvl="0" indent="0" algn="ctr" defTabSz="914400" rtl="0" eaLnBrk="1" fontAlgn="auto" latinLnBrk="0" hangingPunct="1">
              <a:lnSpc>
                <a:spcPts val="112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663"/>
                </a:solidFill>
                <a:effectLst/>
                <a:uLnTx/>
                <a:uFillTx/>
                <a:latin typeface="Arista Pro Bold"/>
                <a:ea typeface="+mn-ea"/>
                <a:cs typeface="+mn-cs"/>
              </a:rPr>
              <a:t>Unit Review Quiz</a:t>
            </a:r>
          </a:p>
        </p:txBody>
      </p:sp>
      <p:pic>
        <p:nvPicPr>
          <p:cNvPr id="10" name="UNIT 11 LESSON 1">
            <a:hlinkClick r:id="" action="ppaction://media"/>
            <a:extLst>
              <a:ext uri="{FF2B5EF4-FFF2-40B4-BE49-F238E27FC236}">
                <a16:creationId xmlns:a16="http://schemas.microsoft.com/office/drawing/2014/main" id="{73A30BEF-B7A7-D2F7-7FE8-A3E2C52B66E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9A0C1F1-471A-D156-F449-DF275BDC3D46}"/>
              </a:ext>
            </a:extLst>
          </p:cNvPr>
          <p:cNvSpPr/>
          <p:nvPr/>
        </p:nvSpPr>
        <p:spPr>
          <a:xfrm>
            <a:off x="281936" y="225327"/>
            <a:ext cx="17693567" cy="9908156"/>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39" name="TextBox 38"/>
          <p:cNvSpPr txBox="1"/>
          <p:nvPr/>
        </p:nvSpPr>
        <p:spPr>
          <a:xfrm>
            <a:off x="364056" y="1101036"/>
            <a:ext cx="16321059" cy="2123658"/>
          </a:xfrm>
          <a:prstGeom prst="rect">
            <a:avLst/>
          </a:prstGeom>
          <a:noFill/>
          <a:effectLst/>
        </p:spPr>
        <p:txBody>
          <a:bodyPr wrap="square" rtlCol="0">
            <a:spAutoFit/>
          </a:bodyPr>
          <a:lstStyle/>
          <a:p>
            <a:pPr defTabSz="1371600"/>
            <a:r>
              <a:rPr lang="en-US" sz="4400" b="1" dirty="0">
                <a:solidFill>
                  <a:srgbClr val="C00000"/>
                </a:solidFill>
                <a:effectLst>
                  <a:glow rad="88900">
                    <a:prstClr val="white"/>
                  </a:glow>
                </a:effectLst>
                <a:latin typeface="Calibri" panose="020F0502020204030204"/>
                <a:cs typeface="Arial" panose="020B0604020202020204" pitchFamily="34" charset="0"/>
              </a:rPr>
              <a:t>4. Work in groups. Talk about a platform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864298" y="3177074"/>
            <a:ext cx="3359021" cy="3359021"/>
          </a:xfrm>
          <a:prstGeom prst="rect">
            <a:avLst/>
          </a:prstGeom>
        </p:spPr>
      </p:pic>
      <p:pic>
        <p:nvPicPr>
          <p:cNvPr id="4" name="Picture 3"/>
          <p:cNvPicPr>
            <a:picLocks noChangeAspect="1"/>
          </p:cNvPicPr>
          <p:nvPr/>
        </p:nvPicPr>
        <p:blipFill>
          <a:blip r:embed="rId4"/>
          <a:stretch>
            <a:fillRect/>
          </a:stretch>
        </p:blipFill>
        <p:spPr>
          <a:xfrm>
            <a:off x="4688633" y="2925148"/>
            <a:ext cx="5052527" cy="3789395"/>
          </a:xfrm>
          <a:prstGeom prst="rect">
            <a:avLst/>
          </a:prstGeom>
        </p:spPr>
      </p:pic>
      <p:pic>
        <p:nvPicPr>
          <p:cNvPr id="5" name="Picture 4"/>
          <p:cNvPicPr>
            <a:picLocks noChangeAspect="1"/>
          </p:cNvPicPr>
          <p:nvPr/>
        </p:nvPicPr>
        <p:blipFill>
          <a:blip r:embed="rId5"/>
          <a:stretch>
            <a:fillRect/>
          </a:stretch>
        </p:blipFill>
        <p:spPr>
          <a:xfrm>
            <a:off x="9857915" y="2670811"/>
            <a:ext cx="7072313" cy="3986213"/>
          </a:xfrm>
          <a:prstGeom prst="rect">
            <a:avLst/>
          </a:prstGeom>
        </p:spPr>
      </p:pic>
      <p:pic>
        <p:nvPicPr>
          <p:cNvPr id="6" name="Picture 5"/>
          <p:cNvPicPr>
            <a:picLocks noChangeAspect="1"/>
          </p:cNvPicPr>
          <p:nvPr/>
        </p:nvPicPr>
        <p:blipFill>
          <a:blip r:embed="rId6"/>
          <a:stretch>
            <a:fillRect/>
          </a:stretch>
        </p:blipFill>
        <p:spPr>
          <a:xfrm>
            <a:off x="1998170" y="6453431"/>
            <a:ext cx="7009623" cy="3680052"/>
          </a:xfrm>
          <a:prstGeom prst="rect">
            <a:avLst/>
          </a:prstGeom>
        </p:spPr>
      </p:pic>
      <p:pic>
        <p:nvPicPr>
          <p:cNvPr id="8" name="Picture 7"/>
          <p:cNvPicPr>
            <a:picLocks noChangeAspect="1"/>
          </p:cNvPicPr>
          <p:nvPr/>
        </p:nvPicPr>
        <p:blipFill>
          <a:blip r:embed="rId7"/>
          <a:stretch>
            <a:fillRect/>
          </a:stretch>
        </p:blipFill>
        <p:spPr>
          <a:xfrm>
            <a:off x="10342985" y="5493398"/>
            <a:ext cx="6307494" cy="4730621"/>
          </a:xfrm>
          <a:prstGeom prst="rect">
            <a:avLst/>
          </a:prstGeom>
        </p:spPr>
      </p:pic>
      <p:sp>
        <p:nvSpPr>
          <p:cNvPr id="17" name="TextBox 16"/>
          <p:cNvSpPr txBox="1"/>
          <p:nvPr/>
        </p:nvSpPr>
        <p:spPr>
          <a:xfrm>
            <a:off x="707453" y="225326"/>
            <a:ext cx="16818547" cy="923330"/>
          </a:xfrm>
          <a:prstGeom prst="rect">
            <a:avLst/>
          </a:prstGeom>
          <a:noFill/>
          <a:effectLst/>
        </p:spPr>
        <p:txBody>
          <a:bodyPr wrap="square" rtlCol="0">
            <a:spAutoFit/>
          </a:bodyPr>
          <a:lstStyle/>
          <a:p>
            <a:pPr algn="ctr" defTabSz="1371600"/>
            <a:r>
              <a:rPr lang="en-US" sz="5400" b="1">
                <a:solidFill>
                  <a:prstClr val="black"/>
                </a:solidFill>
                <a:effectLst>
                  <a:glow rad="88900">
                    <a:prstClr val="white"/>
                  </a:glow>
                </a:effectLst>
                <a:latin typeface="Arial" panose="020B0604020202020204" pitchFamily="34" charset="0"/>
                <a:cs typeface="Arial" panose="020B0604020202020204" pitchFamily="34" charset="0"/>
              </a:rPr>
              <a:t>ONLINE LEARNING</a:t>
            </a:r>
            <a:endParaRPr lang="en-US" sz="54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3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62AE88A-C1E2-CA71-DFD8-1F99778F9122}"/>
              </a:ext>
            </a:extLst>
          </p:cNvPr>
          <p:cNvSpPr/>
          <p:nvPr/>
        </p:nvSpPr>
        <p:spPr>
          <a:xfrm>
            <a:off x="281936" y="225327"/>
            <a:ext cx="17693567" cy="9908156"/>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39" name="TextBox 38"/>
          <p:cNvSpPr txBox="1"/>
          <p:nvPr/>
        </p:nvSpPr>
        <p:spPr>
          <a:xfrm>
            <a:off x="1166101" y="1708635"/>
            <a:ext cx="17099135" cy="769441"/>
          </a:xfrm>
          <a:prstGeom prst="rect">
            <a:avLst/>
          </a:prstGeom>
          <a:noFill/>
          <a:effectLst/>
        </p:spPr>
        <p:txBody>
          <a:bodyPr wrap="square" rtlCol="0">
            <a:spAutoFit/>
          </a:bodyPr>
          <a:lstStyle/>
          <a:p>
            <a:pPr defTabSz="1371600"/>
            <a:r>
              <a:rPr lang="en-US" sz="4400" b="1" dirty="0">
                <a:solidFill>
                  <a:srgbClr val="C00000"/>
                </a:solidFill>
                <a:effectLst>
                  <a:glow rad="88900">
                    <a:prstClr val="white"/>
                  </a:glow>
                </a:effectLst>
                <a:latin typeface="Calibri" panose="020F0502020204030204"/>
                <a:cs typeface="Arial" panose="020B0604020202020204" pitchFamily="34" charset="0"/>
              </a:rPr>
              <a:t>5. Report the answers of one of your group members to the class.</a:t>
            </a:r>
          </a:p>
        </p:txBody>
      </p:sp>
      <p:sp>
        <p:nvSpPr>
          <p:cNvPr id="17" name="Content Placeholder 2"/>
          <p:cNvSpPr>
            <a:spLocks noGrp="1"/>
          </p:cNvSpPr>
          <p:nvPr>
            <p:ph idx="1"/>
          </p:nvPr>
        </p:nvSpPr>
        <p:spPr>
          <a:xfrm>
            <a:off x="911367" y="2689945"/>
            <a:ext cx="11320425" cy="4895417"/>
          </a:xfrm>
        </p:spPr>
        <p:txBody>
          <a:bodyPr>
            <a:normAutofit/>
          </a:bodyPr>
          <a:lstStyle/>
          <a:p>
            <a:pPr algn="just">
              <a:lnSpc>
                <a:spcPct val="100000"/>
              </a:lnSpc>
            </a:pPr>
            <a:r>
              <a:rPr lang="en-US" sz="4800" b="1" i="1" dirty="0"/>
              <a:t>You can conclude: </a:t>
            </a:r>
          </a:p>
          <a:p>
            <a:pPr algn="just">
              <a:lnSpc>
                <a:spcPct val="100000"/>
              </a:lnSpc>
              <a:buFontTx/>
              <a:buChar char="-"/>
            </a:pPr>
            <a:r>
              <a:rPr lang="en-US" sz="4800" dirty="0"/>
              <a:t>The name of the </a:t>
            </a:r>
            <a:r>
              <a:rPr lang="en-US" sz="4800" dirty="0">
                <a:effectLst>
                  <a:glow rad="88900">
                    <a:schemeClr val="bg1"/>
                  </a:glow>
                </a:effectLst>
                <a:cs typeface="Arial" panose="020B0604020202020204" pitchFamily="34" charset="0"/>
              </a:rPr>
              <a:t>platform you use for your online classes or one you know about. </a:t>
            </a:r>
          </a:p>
          <a:p>
            <a:pPr algn="just">
              <a:lnSpc>
                <a:spcPct val="100000"/>
              </a:lnSpc>
              <a:buFontTx/>
              <a:buChar char="-"/>
            </a:pPr>
            <a:r>
              <a:rPr lang="en-US" sz="4800" dirty="0"/>
              <a:t>Its benefits</a:t>
            </a:r>
          </a:p>
          <a:p>
            <a:pPr algn="just">
              <a:lnSpc>
                <a:spcPct val="100000"/>
              </a:lnSpc>
              <a:buFontTx/>
              <a:buChar char="-"/>
            </a:pPr>
            <a:r>
              <a:rPr lang="en-US" sz="4800" dirty="0"/>
              <a:t>Its problems</a:t>
            </a:r>
          </a:p>
          <a:p>
            <a:pPr marL="0" indent="0">
              <a:buNone/>
            </a:pPr>
            <a:endParaRPr lang="en-US" sz="4800" dirty="0"/>
          </a:p>
        </p:txBody>
      </p:sp>
      <p:sp>
        <p:nvSpPr>
          <p:cNvPr id="4" name="Rounded Rectangle 3"/>
          <p:cNvSpPr/>
          <p:nvPr/>
        </p:nvSpPr>
        <p:spPr>
          <a:xfrm>
            <a:off x="5791200" y="5023441"/>
            <a:ext cx="11859050" cy="5123841"/>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3600" b="1" dirty="0">
                <a:solidFill>
                  <a:prstClr val="black"/>
                </a:solidFill>
                <a:latin typeface="Calibri" panose="020F0502020204030204"/>
              </a:rPr>
              <a:t>Example:</a:t>
            </a:r>
          </a:p>
          <a:p>
            <a:pPr defTabSz="1371600"/>
            <a:r>
              <a:rPr lang="en-US" sz="4800" i="1" dirty="0">
                <a:solidFill>
                  <a:prstClr val="black"/>
                </a:solidFill>
                <a:latin typeface="Calibri" panose="020F0502020204030204"/>
              </a:rPr>
              <a:t>Lan said that her extra class used Microsoft Teams. She said that she and her classmates found it difficult to use. However, it is convenient to have online classes on Microsoft Teams when the weather is bad.</a:t>
            </a:r>
          </a:p>
        </p:txBody>
      </p:sp>
      <p:sp>
        <p:nvSpPr>
          <p:cNvPr id="13" name="TextBox 12"/>
          <p:cNvSpPr txBox="1"/>
          <p:nvPr/>
        </p:nvSpPr>
        <p:spPr>
          <a:xfrm>
            <a:off x="707453" y="225326"/>
            <a:ext cx="16742347" cy="923330"/>
          </a:xfrm>
          <a:prstGeom prst="rect">
            <a:avLst/>
          </a:prstGeom>
          <a:noFill/>
          <a:effectLst/>
        </p:spPr>
        <p:txBody>
          <a:bodyPr wrap="square" rtlCol="0">
            <a:spAutoFit/>
          </a:bodyPr>
          <a:lstStyle/>
          <a:p>
            <a:pPr algn="ctr" defTabSz="1371600"/>
            <a:r>
              <a:rPr lang="en-US" sz="5400" b="1">
                <a:solidFill>
                  <a:prstClr val="black"/>
                </a:solidFill>
                <a:effectLst>
                  <a:glow rad="88900">
                    <a:prstClr val="white"/>
                  </a:glow>
                </a:effectLst>
                <a:latin typeface="Arial" panose="020B0604020202020204" pitchFamily="34" charset="0"/>
                <a:cs typeface="Arial" panose="020B0604020202020204" pitchFamily="34" charset="0"/>
              </a:rPr>
              <a:t>ONLINE LEARNING</a:t>
            </a:r>
            <a:endParaRPr lang="en-US" sz="54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2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9DA"/>
        </a:solidFill>
        <a:effectLst/>
      </p:bgPr>
    </p:bg>
    <p:spTree>
      <p:nvGrpSpPr>
        <p:cNvPr id="1" name=""/>
        <p:cNvGrpSpPr/>
        <p:nvPr/>
      </p:nvGrpSpPr>
      <p:grpSpPr>
        <a:xfrm>
          <a:off x="0" y="0"/>
          <a:ext cx="0" cy="0"/>
          <a:chOff x="0" y="0"/>
          <a:chExt cx="0" cy="0"/>
        </a:xfrm>
      </p:grpSpPr>
      <p:grpSp>
        <p:nvGrpSpPr>
          <p:cNvPr id="2" name="Group 2"/>
          <p:cNvGrpSpPr/>
          <p:nvPr/>
        </p:nvGrpSpPr>
        <p:grpSpPr>
          <a:xfrm>
            <a:off x="1134893" y="2108659"/>
            <a:ext cx="16018215" cy="7149641"/>
            <a:chOff x="0" y="0"/>
            <a:chExt cx="4218789" cy="1883033"/>
          </a:xfrm>
        </p:grpSpPr>
        <p:sp>
          <p:nvSpPr>
            <p:cNvPr id="3" name="Freeform 3"/>
            <p:cNvSpPr/>
            <p:nvPr/>
          </p:nvSpPr>
          <p:spPr>
            <a:xfrm>
              <a:off x="0" y="0"/>
              <a:ext cx="4218789" cy="1883033"/>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C8E4B2"/>
            </a:solidFill>
            <a:ln w="76200" cap="rnd">
              <a:solidFill>
                <a:srgbClr val="462718"/>
              </a:solidFill>
              <a:prstDash val="solid"/>
              <a:round/>
            </a:ln>
          </p:spPr>
        </p:sp>
        <p:sp>
          <p:nvSpPr>
            <p:cNvPr id="4" name="TextBox 4"/>
            <p:cNvSpPr txBox="1"/>
            <p:nvPr/>
          </p:nvSpPr>
          <p:spPr>
            <a:xfrm>
              <a:off x="0" y="0"/>
              <a:ext cx="4218789" cy="1883033"/>
            </a:xfrm>
            <a:prstGeom prst="rect">
              <a:avLst/>
            </a:prstGeom>
          </p:spPr>
          <p:txBody>
            <a:bodyPr lIns="50800" tIns="50800" rIns="50800" bIns="50800" rtlCol="0" anchor="ctr"/>
            <a:lstStyle/>
            <a:p>
              <a:pPr algn="ctr">
                <a:lnSpc>
                  <a:spcPts val="2851"/>
                </a:lnSpc>
              </a:pPr>
              <a:endParaRPr/>
            </a:p>
          </p:txBody>
        </p:sp>
      </p:grpSp>
      <p:grpSp>
        <p:nvGrpSpPr>
          <p:cNvPr id="5" name="Group 5"/>
          <p:cNvGrpSpPr/>
          <p:nvPr/>
        </p:nvGrpSpPr>
        <p:grpSpPr>
          <a:xfrm>
            <a:off x="1106259" y="1595603"/>
            <a:ext cx="6382064" cy="1763686"/>
            <a:chOff x="0" y="0"/>
            <a:chExt cx="1641852" cy="460864"/>
          </a:xfrm>
        </p:grpSpPr>
        <p:sp>
          <p:nvSpPr>
            <p:cNvPr id="6" name="Freeform 6"/>
            <p:cNvSpPr/>
            <p:nvPr/>
          </p:nvSpPr>
          <p:spPr>
            <a:xfrm>
              <a:off x="0" y="0"/>
              <a:ext cx="1641852" cy="460864"/>
            </a:xfrm>
            <a:custGeom>
              <a:avLst/>
              <a:gdLst/>
              <a:ahLst/>
              <a:cxnLst/>
              <a:rect l="l" t="t" r="r" b="b"/>
              <a:pathLst>
                <a:path w="1641852" h="460864">
                  <a:moveTo>
                    <a:pt x="46405" y="0"/>
                  </a:moveTo>
                  <a:lnTo>
                    <a:pt x="1595447" y="0"/>
                  </a:lnTo>
                  <a:cubicBezTo>
                    <a:pt x="1621076" y="0"/>
                    <a:pt x="1641852" y="20776"/>
                    <a:pt x="1641852" y="46405"/>
                  </a:cubicBezTo>
                  <a:lnTo>
                    <a:pt x="1641852" y="414459"/>
                  </a:lnTo>
                  <a:cubicBezTo>
                    <a:pt x="1641852" y="426766"/>
                    <a:pt x="1636963" y="438570"/>
                    <a:pt x="1628260" y="447272"/>
                  </a:cubicBezTo>
                  <a:cubicBezTo>
                    <a:pt x="1619558" y="455975"/>
                    <a:pt x="1607754" y="460864"/>
                    <a:pt x="1595447" y="460864"/>
                  </a:cubicBezTo>
                  <a:lnTo>
                    <a:pt x="46405" y="460864"/>
                  </a:lnTo>
                  <a:cubicBezTo>
                    <a:pt x="34098" y="460864"/>
                    <a:pt x="22294" y="455975"/>
                    <a:pt x="13592" y="447272"/>
                  </a:cubicBezTo>
                  <a:cubicBezTo>
                    <a:pt x="4889" y="438570"/>
                    <a:pt x="0" y="426766"/>
                    <a:pt x="0" y="414459"/>
                  </a:cubicBezTo>
                  <a:lnTo>
                    <a:pt x="0" y="46405"/>
                  </a:lnTo>
                  <a:cubicBezTo>
                    <a:pt x="0" y="34098"/>
                    <a:pt x="4889" y="22294"/>
                    <a:pt x="13592" y="13592"/>
                  </a:cubicBezTo>
                  <a:cubicBezTo>
                    <a:pt x="22294" y="4889"/>
                    <a:pt x="34098" y="0"/>
                    <a:pt x="46405" y="0"/>
                  </a:cubicBezTo>
                  <a:close/>
                </a:path>
              </a:pathLst>
            </a:custGeom>
            <a:solidFill>
              <a:srgbClr val="F1C27B"/>
            </a:solidFill>
            <a:ln w="57150" cap="rnd">
              <a:solidFill>
                <a:srgbClr val="462718"/>
              </a:solidFill>
              <a:prstDash val="solid"/>
              <a:round/>
            </a:ln>
          </p:spPr>
        </p:sp>
        <p:sp>
          <p:nvSpPr>
            <p:cNvPr id="7" name="TextBox 7"/>
            <p:cNvSpPr txBox="1"/>
            <p:nvPr/>
          </p:nvSpPr>
          <p:spPr>
            <a:xfrm>
              <a:off x="0" y="0"/>
              <a:ext cx="1641852" cy="460864"/>
            </a:xfrm>
            <a:prstGeom prst="rect">
              <a:avLst/>
            </a:prstGeom>
          </p:spPr>
          <p:txBody>
            <a:bodyPr lIns="50800" tIns="50800" rIns="50800" bIns="50800" rtlCol="0" anchor="ctr"/>
            <a:lstStyle/>
            <a:p>
              <a:pPr algn="ctr">
                <a:lnSpc>
                  <a:spcPts val="2851"/>
                </a:lnSpc>
              </a:pPr>
              <a:endParaRPr/>
            </a:p>
          </p:txBody>
        </p:sp>
      </p:grpSp>
      <p:sp>
        <p:nvSpPr>
          <p:cNvPr id="11" name="Freeform 11"/>
          <p:cNvSpPr/>
          <p:nvPr/>
        </p:nvSpPr>
        <p:spPr>
          <a:xfrm flipH="1">
            <a:off x="-752567" y="3579837"/>
            <a:ext cx="4747289" cy="4207285"/>
          </a:xfrm>
          <a:custGeom>
            <a:avLst/>
            <a:gdLst/>
            <a:ahLst/>
            <a:cxnLst/>
            <a:rect l="l" t="t" r="r" b="b"/>
            <a:pathLst>
              <a:path w="4747289" h="4207285">
                <a:moveTo>
                  <a:pt x="4747288" y="0"/>
                </a:moveTo>
                <a:lnTo>
                  <a:pt x="0" y="0"/>
                </a:lnTo>
                <a:lnTo>
                  <a:pt x="0" y="4207285"/>
                </a:lnTo>
                <a:lnTo>
                  <a:pt x="4747288" y="4207285"/>
                </a:lnTo>
                <a:lnTo>
                  <a:pt x="474728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2937793" y="4208361"/>
            <a:ext cx="4865053" cy="5987757"/>
          </a:xfrm>
          <a:custGeom>
            <a:avLst/>
            <a:gdLst/>
            <a:ahLst/>
            <a:cxnLst/>
            <a:rect l="l" t="t" r="r" b="b"/>
            <a:pathLst>
              <a:path w="4865053" h="5987757">
                <a:moveTo>
                  <a:pt x="0" y="0"/>
                </a:moveTo>
                <a:lnTo>
                  <a:pt x="4865053" y="0"/>
                </a:lnTo>
                <a:lnTo>
                  <a:pt x="4865053" y="5987757"/>
                </a:lnTo>
                <a:lnTo>
                  <a:pt x="0" y="5987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TextBox 45"/>
          <p:cNvSpPr txBox="1"/>
          <p:nvPr/>
        </p:nvSpPr>
        <p:spPr>
          <a:xfrm>
            <a:off x="1294376" y="2308306"/>
            <a:ext cx="6142156" cy="685059"/>
          </a:xfrm>
          <a:prstGeom prst="rect">
            <a:avLst/>
          </a:prstGeom>
        </p:spPr>
        <p:txBody>
          <a:bodyPr wrap="square" lIns="0" tIns="0" rIns="0" bIns="0" rtlCol="0" anchor="t">
            <a:spAutoFit/>
          </a:bodyPr>
          <a:lstStyle/>
          <a:p>
            <a:pPr algn="ctr">
              <a:lnSpc>
                <a:spcPts val="4592"/>
              </a:lnSpc>
            </a:pPr>
            <a:r>
              <a:rPr lang="en-US" sz="6600" dirty="0">
                <a:solidFill>
                  <a:srgbClr val="1B1B1B"/>
                </a:solidFill>
                <a:latin typeface="More Sugar"/>
              </a:rPr>
              <a:t>HOMEWORK</a:t>
            </a:r>
          </a:p>
        </p:txBody>
      </p:sp>
      <p:sp>
        <p:nvSpPr>
          <p:cNvPr id="47" name="Freeform 47"/>
          <p:cNvSpPr/>
          <p:nvPr/>
        </p:nvSpPr>
        <p:spPr>
          <a:xfrm rot="285056">
            <a:off x="15573791" y="5742376"/>
            <a:ext cx="1310448" cy="1293770"/>
          </a:xfrm>
          <a:custGeom>
            <a:avLst/>
            <a:gdLst/>
            <a:ahLst/>
            <a:cxnLst/>
            <a:rect l="l" t="t" r="r" b="b"/>
            <a:pathLst>
              <a:path w="1310448" h="1293770">
                <a:moveTo>
                  <a:pt x="0" y="0"/>
                </a:moveTo>
                <a:lnTo>
                  <a:pt x="1310448" y="0"/>
                </a:lnTo>
                <a:lnTo>
                  <a:pt x="1310448" y="1293769"/>
                </a:lnTo>
                <a:lnTo>
                  <a:pt x="0" y="129376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48" name="Freeform 48"/>
          <p:cNvSpPr/>
          <p:nvPr/>
        </p:nvSpPr>
        <p:spPr>
          <a:xfrm>
            <a:off x="6284781" y="2846233"/>
            <a:ext cx="1518065" cy="1498744"/>
          </a:xfrm>
          <a:custGeom>
            <a:avLst/>
            <a:gdLst/>
            <a:ahLst/>
            <a:cxnLst/>
            <a:rect l="l" t="t" r="r" b="b"/>
            <a:pathLst>
              <a:path w="1518065" h="1498744">
                <a:moveTo>
                  <a:pt x="0" y="0"/>
                </a:moveTo>
                <a:lnTo>
                  <a:pt x="1518065" y="0"/>
                </a:lnTo>
                <a:lnTo>
                  <a:pt x="1518065" y="1498744"/>
                </a:lnTo>
                <a:lnTo>
                  <a:pt x="0" y="14987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49" name="Freeform 49"/>
          <p:cNvSpPr/>
          <p:nvPr/>
        </p:nvSpPr>
        <p:spPr>
          <a:xfrm>
            <a:off x="8038996" y="1028700"/>
            <a:ext cx="2210007" cy="1892570"/>
          </a:xfrm>
          <a:custGeom>
            <a:avLst/>
            <a:gdLst/>
            <a:ahLst/>
            <a:cxnLst/>
            <a:rect l="l" t="t" r="r" b="b"/>
            <a:pathLst>
              <a:path w="2210007" h="1892570">
                <a:moveTo>
                  <a:pt x="0" y="0"/>
                </a:moveTo>
                <a:lnTo>
                  <a:pt x="2210008" y="0"/>
                </a:lnTo>
                <a:lnTo>
                  <a:pt x="2210008" y="1892570"/>
                </a:lnTo>
                <a:lnTo>
                  <a:pt x="0" y="189257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50" name="Freeform 50"/>
          <p:cNvSpPr/>
          <p:nvPr/>
        </p:nvSpPr>
        <p:spPr>
          <a:xfrm rot="1938397">
            <a:off x="13176952" y="8280427"/>
            <a:ext cx="1897816" cy="1625221"/>
          </a:xfrm>
          <a:custGeom>
            <a:avLst/>
            <a:gdLst/>
            <a:ahLst/>
            <a:cxnLst/>
            <a:rect l="l" t="t" r="r" b="b"/>
            <a:pathLst>
              <a:path w="1897816" h="1625221">
                <a:moveTo>
                  <a:pt x="0" y="0"/>
                </a:moveTo>
                <a:lnTo>
                  <a:pt x="1897816" y="0"/>
                </a:lnTo>
                <a:lnTo>
                  <a:pt x="1897816" y="1625221"/>
                </a:lnTo>
                <a:lnTo>
                  <a:pt x="0" y="16252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51" name="Freeform 51"/>
          <p:cNvSpPr/>
          <p:nvPr/>
        </p:nvSpPr>
        <p:spPr>
          <a:xfrm rot="-1848275">
            <a:off x="-549556" y="8555851"/>
            <a:ext cx="2313558" cy="1430199"/>
          </a:xfrm>
          <a:custGeom>
            <a:avLst/>
            <a:gdLst/>
            <a:ahLst/>
            <a:cxnLst/>
            <a:rect l="l" t="t" r="r" b="b"/>
            <a:pathLst>
              <a:path w="2313558" h="1430199">
                <a:moveTo>
                  <a:pt x="0" y="0"/>
                </a:moveTo>
                <a:lnTo>
                  <a:pt x="2313558" y="0"/>
                </a:lnTo>
                <a:lnTo>
                  <a:pt x="2313558" y="1430199"/>
                </a:lnTo>
                <a:lnTo>
                  <a:pt x="0" y="14301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2" name="Freeform 52"/>
          <p:cNvSpPr/>
          <p:nvPr/>
        </p:nvSpPr>
        <p:spPr>
          <a:xfrm flipH="1">
            <a:off x="16287577" y="1702683"/>
            <a:ext cx="2853021" cy="1763686"/>
          </a:xfrm>
          <a:custGeom>
            <a:avLst/>
            <a:gdLst/>
            <a:ahLst/>
            <a:cxnLst/>
            <a:rect l="l" t="t" r="r" b="b"/>
            <a:pathLst>
              <a:path w="2853021" h="1763686">
                <a:moveTo>
                  <a:pt x="2853021" y="0"/>
                </a:moveTo>
                <a:lnTo>
                  <a:pt x="0" y="0"/>
                </a:lnTo>
                <a:lnTo>
                  <a:pt x="0" y="1763685"/>
                </a:lnTo>
                <a:lnTo>
                  <a:pt x="2853021" y="1763685"/>
                </a:lnTo>
                <a:lnTo>
                  <a:pt x="2853021"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3" name="TextBox 52">
            <a:extLst>
              <a:ext uri="{FF2B5EF4-FFF2-40B4-BE49-F238E27FC236}">
                <a16:creationId xmlns:a16="http://schemas.microsoft.com/office/drawing/2014/main" id="{50A5A60E-5D39-8F5A-3111-DF619D28DE5F}"/>
              </a:ext>
            </a:extLst>
          </p:cNvPr>
          <p:cNvSpPr txBox="1"/>
          <p:nvPr/>
        </p:nvSpPr>
        <p:spPr>
          <a:xfrm>
            <a:off x="7347390" y="3683089"/>
            <a:ext cx="9778008" cy="303435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4400" dirty="0"/>
              <a:t>Learn the ways of giving and responding to good news</a:t>
            </a:r>
          </a:p>
          <a:p>
            <a:pPr marL="457200" indent="-457200">
              <a:lnSpc>
                <a:spcPct val="150000"/>
              </a:lnSpc>
              <a:buFont typeface="Wingdings" panose="05000000000000000000" pitchFamily="2" charset="2"/>
              <a:buChar char="ü"/>
            </a:pPr>
            <a:r>
              <a:rPr lang="en-US" sz="4400" dirty="0"/>
              <a:t>Do the exercises in the workbook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rot="1606433" flipH="1">
            <a:off x="14987417" y="88989"/>
            <a:ext cx="3040241" cy="1879422"/>
          </a:xfrm>
          <a:custGeom>
            <a:avLst/>
            <a:gdLst/>
            <a:ahLst/>
            <a:cxnLst/>
            <a:rect l="l" t="t" r="r" b="b"/>
            <a:pathLst>
              <a:path w="3040241" h="1879422">
                <a:moveTo>
                  <a:pt x="3040241" y="0"/>
                </a:moveTo>
                <a:lnTo>
                  <a:pt x="0" y="0"/>
                </a:lnTo>
                <a:lnTo>
                  <a:pt x="0" y="1879422"/>
                </a:lnTo>
                <a:lnTo>
                  <a:pt x="3040241" y="1879422"/>
                </a:lnTo>
                <a:lnTo>
                  <a:pt x="3040241"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976982" y="952519"/>
            <a:ext cx="16018215" cy="8229600"/>
            <a:chOff x="0" y="0"/>
            <a:chExt cx="4218789" cy="2167467"/>
          </a:xfrm>
        </p:grpSpPr>
        <p:sp>
          <p:nvSpPr>
            <p:cNvPr id="4" name="Freeform 4"/>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txBody>
            <a:bodyPr/>
            <a:lstStyle/>
            <a:p>
              <a:endParaRPr lang="en-US" dirty="0"/>
            </a:p>
          </p:txBody>
        </p:sp>
        <p:sp>
          <p:nvSpPr>
            <p:cNvPr id="5" name="TextBox 5"/>
            <p:cNvSpPr txBox="1"/>
            <p:nvPr/>
          </p:nvSpPr>
          <p:spPr>
            <a:xfrm>
              <a:off x="0" y="0"/>
              <a:ext cx="4218789" cy="2167467"/>
            </a:xfrm>
            <a:prstGeom prst="rect">
              <a:avLst/>
            </a:prstGeom>
          </p:spPr>
          <p:txBody>
            <a:bodyPr lIns="50800" tIns="50800" rIns="50800" bIns="50800" rtlCol="0" anchor="ctr"/>
            <a:lstStyle/>
            <a:p>
              <a:pPr algn="ctr">
                <a:lnSpc>
                  <a:spcPts val="2851"/>
                </a:lnSpc>
              </a:pPr>
              <a:endParaRPr/>
            </a:p>
          </p:txBody>
        </p:sp>
      </p:grpSp>
      <p:sp>
        <p:nvSpPr>
          <p:cNvPr id="6" name="Freeform 6"/>
          <p:cNvSpPr/>
          <p:nvPr/>
        </p:nvSpPr>
        <p:spPr>
          <a:xfrm>
            <a:off x="12452528" y="1675725"/>
            <a:ext cx="8512555" cy="9985402"/>
          </a:xfrm>
          <a:custGeom>
            <a:avLst/>
            <a:gdLst/>
            <a:ahLst/>
            <a:cxnLst/>
            <a:rect l="l" t="t" r="r" b="b"/>
            <a:pathLst>
              <a:path w="8512555" h="9985402">
                <a:moveTo>
                  <a:pt x="0" y="0"/>
                </a:moveTo>
                <a:lnTo>
                  <a:pt x="8512555" y="0"/>
                </a:lnTo>
                <a:lnTo>
                  <a:pt x="8512555" y="9985402"/>
                </a:lnTo>
                <a:lnTo>
                  <a:pt x="0" y="9985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666643" y="4727398"/>
            <a:ext cx="6670655" cy="9478729"/>
          </a:xfrm>
          <a:custGeom>
            <a:avLst/>
            <a:gdLst/>
            <a:ahLst/>
            <a:cxnLst/>
            <a:rect l="l" t="t" r="r" b="b"/>
            <a:pathLst>
              <a:path w="6670655" h="9478729">
                <a:moveTo>
                  <a:pt x="0" y="0"/>
                </a:moveTo>
                <a:lnTo>
                  <a:pt x="6670655" y="0"/>
                </a:lnTo>
                <a:lnTo>
                  <a:pt x="6670655" y="9478729"/>
                </a:lnTo>
                <a:lnTo>
                  <a:pt x="0" y="94787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285896" y="3668897"/>
            <a:ext cx="16108663" cy="2394823"/>
          </a:xfrm>
          <a:prstGeom prst="rect">
            <a:avLst/>
          </a:prstGeom>
        </p:spPr>
        <p:txBody>
          <a:bodyPr wrap="square" lIns="0" tIns="0" rIns="0" bIns="0" rtlCol="0" anchor="t">
            <a:spAutoFit/>
          </a:bodyPr>
          <a:lstStyle/>
          <a:p>
            <a:pPr algn="ctr">
              <a:lnSpc>
                <a:spcPts val="5434"/>
              </a:lnSpc>
            </a:pPr>
            <a:r>
              <a:rPr lang="en-US" sz="16600" dirty="0">
                <a:solidFill>
                  <a:srgbClr val="623926"/>
                </a:solidFill>
                <a:latin typeface="Gaegu Bold"/>
              </a:rPr>
              <a:t>Thank You</a:t>
            </a:r>
          </a:p>
          <a:p>
            <a:pPr algn="ctr">
              <a:lnSpc>
                <a:spcPts val="5434"/>
              </a:lnSpc>
            </a:pPr>
            <a:r>
              <a:rPr lang="en-US" sz="16600" dirty="0">
                <a:solidFill>
                  <a:srgbClr val="623926"/>
                </a:solidFill>
                <a:latin typeface="Gaegu Bold"/>
              </a:rPr>
              <a:t> </a:t>
            </a:r>
          </a:p>
          <a:p>
            <a:pPr algn="ctr">
              <a:lnSpc>
                <a:spcPts val="5434"/>
              </a:lnSpc>
            </a:pPr>
            <a:r>
              <a:rPr lang="en-US" sz="16600" dirty="0">
                <a:solidFill>
                  <a:srgbClr val="623926"/>
                </a:solidFill>
                <a:latin typeface="Gaegu Bold"/>
              </a:rPr>
              <a:t>for watching</a:t>
            </a:r>
          </a:p>
        </p:txBody>
      </p:sp>
      <p:sp>
        <p:nvSpPr>
          <p:cNvPr id="10" name="Freeform 10"/>
          <p:cNvSpPr/>
          <p:nvPr/>
        </p:nvSpPr>
        <p:spPr>
          <a:xfrm rot="285056">
            <a:off x="13098092" y="6418525"/>
            <a:ext cx="1141012" cy="1126490"/>
          </a:xfrm>
          <a:custGeom>
            <a:avLst/>
            <a:gdLst/>
            <a:ahLst/>
            <a:cxnLst/>
            <a:rect l="l" t="t" r="r" b="b"/>
            <a:pathLst>
              <a:path w="1141012" h="1126490">
                <a:moveTo>
                  <a:pt x="0" y="0"/>
                </a:moveTo>
                <a:lnTo>
                  <a:pt x="1141012" y="0"/>
                </a:lnTo>
                <a:lnTo>
                  <a:pt x="1141012" y="1126490"/>
                </a:lnTo>
                <a:lnTo>
                  <a:pt x="0" y="112649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1" name="Freeform 11"/>
          <p:cNvSpPr/>
          <p:nvPr/>
        </p:nvSpPr>
        <p:spPr>
          <a:xfrm>
            <a:off x="2026864" y="2182519"/>
            <a:ext cx="1404631" cy="1386754"/>
          </a:xfrm>
          <a:custGeom>
            <a:avLst/>
            <a:gdLst/>
            <a:ahLst/>
            <a:cxnLst/>
            <a:rect l="l" t="t" r="r" b="b"/>
            <a:pathLst>
              <a:path w="1404631" h="1386754">
                <a:moveTo>
                  <a:pt x="0" y="0"/>
                </a:moveTo>
                <a:lnTo>
                  <a:pt x="1404631" y="0"/>
                </a:lnTo>
                <a:lnTo>
                  <a:pt x="1404631" y="1386755"/>
                </a:lnTo>
                <a:lnTo>
                  <a:pt x="0" y="13867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330111" y="8211647"/>
            <a:ext cx="1897816" cy="1625221"/>
          </a:xfrm>
          <a:custGeom>
            <a:avLst/>
            <a:gdLst/>
            <a:ahLst/>
            <a:cxnLst/>
            <a:rect l="l" t="t" r="r" b="b"/>
            <a:pathLst>
              <a:path w="1897816" h="1625221">
                <a:moveTo>
                  <a:pt x="0" y="0"/>
                </a:moveTo>
                <a:lnTo>
                  <a:pt x="1897817" y="0"/>
                </a:lnTo>
                <a:lnTo>
                  <a:pt x="1897817" y="1625220"/>
                </a:lnTo>
                <a:lnTo>
                  <a:pt x="0" y="16252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3" name="Freeform 13"/>
          <p:cNvSpPr/>
          <p:nvPr/>
        </p:nvSpPr>
        <p:spPr>
          <a:xfrm rot="-5894438">
            <a:off x="14063891" y="7660433"/>
            <a:ext cx="2394548" cy="41148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3802077">
            <a:off x="2654847" y="-1028700"/>
            <a:ext cx="2394548" cy="4114800"/>
          </a:xfrm>
          <a:custGeom>
            <a:avLst/>
            <a:gdLst/>
            <a:ahLst/>
            <a:cxnLst/>
            <a:rect l="l" t="t" r="r" b="b"/>
            <a:pathLst>
              <a:path w="2394548" h="4114800">
                <a:moveTo>
                  <a:pt x="0" y="0"/>
                </a:moveTo>
                <a:lnTo>
                  <a:pt x="2394548" y="0"/>
                </a:lnTo>
                <a:lnTo>
                  <a:pt x="239454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applause.wav"/>
          </p:stSnd>
        </p:sndAc>
      </p:transition>
    </mc:Choice>
    <mc:Fallback xmlns="">
      <p:transition spd="slow">
        <p:fade/>
        <p:sndAc>
          <p:stSnd>
            <p:snd r:embed="rId15"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pic>
        <p:nvPicPr>
          <p:cNvPr id="3" name="UNIT 11">
            <a:hlinkClick r:id="" action="ppaction://media"/>
            <a:extLst>
              <a:ext uri="{FF2B5EF4-FFF2-40B4-BE49-F238E27FC236}">
                <a16:creationId xmlns:a16="http://schemas.microsoft.com/office/drawing/2014/main" id="{53BC57BE-C665-F1A9-197D-32007340D8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371519193"/>
      </p:ext>
    </p:extLst>
  </p:cSld>
  <p:clrMapOvr>
    <a:masterClrMapping/>
  </p:clrMapOvr>
  <mc:AlternateContent xmlns:mc="http://schemas.openxmlformats.org/markup-compatibility/2006">
    <mc:Choice xmlns:p14="http://schemas.microsoft.com/office/powerpoint/2010/main" Requires="p14">
      <p:transition spd="slow" p14:dur="2000">
        <p:sndAc>
          <p:stSnd>
            <p:snd r:embed="rId4" name="chimes.wav"/>
          </p:stSnd>
        </p:sndAc>
      </p:transition>
    </mc:Choice>
    <mc:Fallback>
      <p:transition spd="slow">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a:off x="-2245331" y="-1769878"/>
            <a:ext cx="8778240" cy="8229600"/>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2"/>
            <a:stretch>
              <a:fillRect/>
            </a:stretch>
          </a:blipFill>
        </p:spPr>
      </p:sp>
      <p:sp>
        <p:nvSpPr>
          <p:cNvPr id="3" name="Freeform 3"/>
          <p:cNvSpPr/>
          <p:nvPr/>
        </p:nvSpPr>
        <p:spPr>
          <a:xfrm>
            <a:off x="12763987" y="5143500"/>
            <a:ext cx="8778240" cy="8229600"/>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2"/>
            <a:stretch>
              <a:fillRect/>
            </a:stretch>
          </a:blipFill>
        </p:spPr>
      </p:sp>
      <p:grpSp>
        <p:nvGrpSpPr>
          <p:cNvPr id="4" name="Group 4"/>
          <p:cNvGrpSpPr/>
          <p:nvPr/>
        </p:nvGrpSpPr>
        <p:grpSpPr>
          <a:xfrm>
            <a:off x="1134893" y="1028700"/>
            <a:ext cx="16018215" cy="8229600"/>
            <a:chOff x="0" y="0"/>
            <a:chExt cx="4218789" cy="2167467"/>
          </a:xfrm>
        </p:grpSpPr>
        <p:sp>
          <p:nvSpPr>
            <p:cNvPr id="5" name="Freeform 5"/>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6" name="TextBox 6"/>
            <p:cNvSpPr txBox="1"/>
            <p:nvPr/>
          </p:nvSpPr>
          <p:spPr>
            <a:xfrm>
              <a:off x="0" y="0"/>
              <a:ext cx="4218789" cy="2167467"/>
            </a:xfrm>
            <a:prstGeom prst="rect">
              <a:avLst/>
            </a:prstGeom>
          </p:spPr>
          <p:txBody>
            <a:bodyPr lIns="50800" tIns="50800" rIns="50800" bIns="50800" rtlCol="0" anchor="ctr"/>
            <a:lstStyle/>
            <a:p>
              <a:pPr marL="0" marR="0" lvl="0" indent="0" algn="ctr" defTabSz="914400" rtl="0" eaLnBrk="1" fontAlgn="auto" latinLnBrk="0" hangingPunct="1">
                <a:lnSpc>
                  <a:spcPts val="285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3640572" y="1858623"/>
            <a:ext cx="5831893" cy="9202197"/>
          </a:xfrm>
          <a:custGeom>
            <a:avLst/>
            <a:gdLst/>
            <a:ahLst/>
            <a:cxnLst/>
            <a:rect l="l" t="t" r="r" b="b"/>
            <a:pathLst>
              <a:path w="5831893" h="9202197">
                <a:moveTo>
                  <a:pt x="0" y="0"/>
                </a:moveTo>
                <a:lnTo>
                  <a:pt x="5831893" y="0"/>
                </a:lnTo>
                <a:lnTo>
                  <a:pt x="5831893" y="9202197"/>
                </a:lnTo>
                <a:lnTo>
                  <a:pt x="0" y="9202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0124598" y="2344921"/>
            <a:ext cx="4578929" cy="6506471"/>
          </a:xfrm>
          <a:custGeom>
            <a:avLst/>
            <a:gdLst/>
            <a:ahLst/>
            <a:cxnLst/>
            <a:rect l="l" t="t" r="r" b="b"/>
            <a:pathLst>
              <a:path w="4578929" h="6506471">
                <a:moveTo>
                  <a:pt x="0" y="0"/>
                </a:moveTo>
                <a:lnTo>
                  <a:pt x="4578929" y="0"/>
                </a:lnTo>
                <a:lnTo>
                  <a:pt x="4578929" y="6506471"/>
                </a:lnTo>
                <a:lnTo>
                  <a:pt x="0" y="6506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85056">
            <a:off x="1738826" y="7657162"/>
            <a:ext cx="809927" cy="799618"/>
          </a:xfrm>
          <a:custGeom>
            <a:avLst/>
            <a:gdLst/>
            <a:ahLst/>
            <a:cxnLst/>
            <a:rect l="l" t="t" r="r" b="b"/>
            <a:pathLst>
              <a:path w="809927" h="799618">
                <a:moveTo>
                  <a:pt x="0" y="0"/>
                </a:moveTo>
                <a:lnTo>
                  <a:pt x="809926" y="0"/>
                </a:lnTo>
                <a:lnTo>
                  <a:pt x="809926" y="799618"/>
                </a:lnTo>
                <a:lnTo>
                  <a:pt x="0" y="7996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0" name="Freeform 10"/>
          <p:cNvSpPr/>
          <p:nvPr/>
        </p:nvSpPr>
        <p:spPr>
          <a:xfrm>
            <a:off x="7751159" y="3805844"/>
            <a:ext cx="743061" cy="733604"/>
          </a:xfrm>
          <a:custGeom>
            <a:avLst/>
            <a:gdLst/>
            <a:ahLst/>
            <a:cxnLst/>
            <a:rect l="l" t="t" r="r" b="b"/>
            <a:pathLst>
              <a:path w="743061" h="733604">
                <a:moveTo>
                  <a:pt x="0" y="0"/>
                </a:moveTo>
                <a:lnTo>
                  <a:pt x="743061" y="0"/>
                </a:lnTo>
                <a:lnTo>
                  <a:pt x="743061" y="733604"/>
                </a:lnTo>
                <a:lnTo>
                  <a:pt x="0" y="733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461503" y="3073148"/>
            <a:ext cx="11529288" cy="3637984"/>
          </a:xfrm>
          <a:prstGeom prst="rect">
            <a:avLst/>
          </a:prstGeom>
        </p:spPr>
        <p:txBody>
          <a:bodyPr wrap="square" lIns="0" tIns="0" rIns="0" bIns="0" rtlCol="0" anchor="t">
            <a:spAutoFit/>
          </a:bodyPr>
          <a:lstStyle/>
          <a:p>
            <a:pPr marL="0" marR="0" lvl="0" indent="0" algn="l" defTabSz="914400" rtl="0" eaLnBrk="1" fontAlgn="auto" latinLnBrk="0" hangingPunct="1">
              <a:lnSpc>
                <a:spcPts val="14922"/>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89D75"/>
                </a:solidFill>
                <a:effectLst/>
                <a:uLnTx/>
                <a:uFillTx/>
                <a:latin typeface="More Sugar"/>
                <a:ea typeface="+mn-ea"/>
                <a:cs typeface="+mn-cs"/>
              </a:rPr>
              <a:t>LESSON 4: COMMUNICATION</a:t>
            </a:r>
          </a:p>
        </p:txBody>
      </p:sp>
      <p:sp>
        <p:nvSpPr>
          <p:cNvPr id="13" name="Freeform 13"/>
          <p:cNvSpPr/>
          <p:nvPr/>
        </p:nvSpPr>
        <p:spPr>
          <a:xfrm rot="-5894438">
            <a:off x="9922190" y="-1192280"/>
            <a:ext cx="2394548" cy="4114800"/>
          </a:xfrm>
          <a:custGeom>
            <a:avLst/>
            <a:gdLst/>
            <a:ahLst/>
            <a:cxnLst/>
            <a:rect l="l" t="t" r="r" b="b"/>
            <a:pathLst>
              <a:path w="2394548" h="4114800">
                <a:moveTo>
                  <a:pt x="0" y="0"/>
                </a:moveTo>
                <a:lnTo>
                  <a:pt x="2394549" y="0"/>
                </a:lnTo>
                <a:lnTo>
                  <a:pt x="23945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477106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9DA"/>
        </a:solidFill>
        <a:effectLst/>
      </p:bgPr>
    </p:bg>
    <p:spTree>
      <p:nvGrpSpPr>
        <p:cNvPr id="1" name=""/>
        <p:cNvGrpSpPr/>
        <p:nvPr/>
      </p:nvGrpSpPr>
      <p:grpSpPr>
        <a:xfrm>
          <a:off x="0" y="0"/>
          <a:ext cx="0" cy="0"/>
          <a:chOff x="0" y="0"/>
          <a:chExt cx="0" cy="0"/>
        </a:xfrm>
      </p:grpSpPr>
      <p:sp>
        <p:nvSpPr>
          <p:cNvPr id="2" name="Freeform 2"/>
          <p:cNvSpPr/>
          <p:nvPr/>
        </p:nvSpPr>
        <p:spPr>
          <a:xfrm rot="-1848275">
            <a:off x="-491420" y="762972"/>
            <a:ext cx="3040241" cy="1879422"/>
          </a:xfrm>
          <a:custGeom>
            <a:avLst/>
            <a:gdLst/>
            <a:ahLst/>
            <a:cxnLst/>
            <a:rect l="l" t="t" r="r" b="b"/>
            <a:pathLst>
              <a:path w="3040241" h="1879422">
                <a:moveTo>
                  <a:pt x="0" y="0"/>
                </a:moveTo>
                <a:lnTo>
                  <a:pt x="3040240" y="0"/>
                </a:lnTo>
                <a:lnTo>
                  <a:pt x="3040240" y="1879422"/>
                </a:lnTo>
                <a:lnTo>
                  <a:pt x="0" y="18794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34893" y="2108659"/>
            <a:ext cx="16018215" cy="7149641"/>
            <a:chOff x="0" y="0"/>
            <a:chExt cx="4218789" cy="1883033"/>
          </a:xfrm>
        </p:grpSpPr>
        <p:sp>
          <p:nvSpPr>
            <p:cNvPr id="4" name="Freeform 4"/>
            <p:cNvSpPr/>
            <p:nvPr/>
          </p:nvSpPr>
          <p:spPr>
            <a:xfrm>
              <a:off x="0" y="0"/>
              <a:ext cx="4218789" cy="1883033"/>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C8E4B2"/>
            </a:solidFill>
            <a:ln w="76200" cap="rnd">
              <a:solidFill>
                <a:srgbClr val="462718"/>
              </a:solidFill>
              <a:prstDash val="solid"/>
              <a:round/>
            </a:ln>
          </p:spPr>
        </p:sp>
        <p:sp>
          <p:nvSpPr>
            <p:cNvPr id="5" name="TextBox 5"/>
            <p:cNvSpPr txBox="1"/>
            <p:nvPr/>
          </p:nvSpPr>
          <p:spPr>
            <a:xfrm>
              <a:off x="0" y="0"/>
              <a:ext cx="4218789" cy="1883033"/>
            </a:xfrm>
            <a:prstGeom prst="rect">
              <a:avLst/>
            </a:prstGeom>
          </p:spPr>
          <p:txBody>
            <a:bodyPr lIns="50800" tIns="50800" rIns="50800" bIns="50800" rtlCol="0" anchor="ctr"/>
            <a:lstStyle/>
            <a:p>
              <a:pPr algn="ctr">
                <a:lnSpc>
                  <a:spcPts val="2851"/>
                </a:lnSpc>
              </a:pPr>
              <a:endParaRPr/>
            </a:p>
          </p:txBody>
        </p:sp>
      </p:grpSp>
      <p:grpSp>
        <p:nvGrpSpPr>
          <p:cNvPr id="6" name="Group 6"/>
          <p:cNvGrpSpPr/>
          <p:nvPr/>
        </p:nvGrpSpPr>
        <p:grpSpPr>
          <a:xfrm>
            <a:off x="1134892" y="1234859"/>
            <a:ext cx="7704307" cy="1898884"/>
            <a:chOff x="0" y="0"/>
            <a:chExt cx="1673264" cy="337356"/>
          </a:xfrm>
        </p:grpSpPr>
        <p:sp>
          <p:nvSpPr>
            <p:cNvPr id="7" name="Freeform 7"/>
            <p:cNvSpPr/>
            <p:nvPr/>
          </p:nvSpPr>
          <p:spPr>
            <a:xfrm>
              <a:off x="0" y="0"/>
              <a:ext cx="1673264" cy="337356"/>
            </a:xfrm>
            <a:custGeom>
              <a:avLst/>
              <a:gdLst/>
              <a:ahLst/>
              <a:cxnLst/>
              <a:rect l="l" t="t" r="r" b="b"/>
              <a:pathLst>
                <a:path w="1673264" h="337356">
                  <a:moveTo>
                    <a:pt x="31683" y="0"/>
                  </a:moveTo>
                  <a:lnTo>
                    <a:pt x="1641581" y="0"/>
                  </a:lnTo>
                  <a:cubicBezTo>
                    <a:pt x="1659079" y="0"/>
                    <a:pt x="1673264" y="14185"/>
                    <a:pt x="1673264" y="31683"/>
                  </a:cubicBezTo>
                  <a:lnTo>
                    <a:pt x="1673264" y="305673"/>
                  </a:lnTo>
                  <a:cubicBezTo>
                    <a:pt x="1673264" y="323171"/>
                    <a:pt x="1659079" y="337356"/>
                    <a:pt x="1641581" y="337356"/>
                  </a:cubicBezTo>
                  <a:lnTo>
                    <a:pt x="31683" y="337356"/>
                  </a:lnTo>
                  <a:cubicBezTo>
                    <a:pt x="14185" y="337356"/>
                    <a:pt x="0" y="323171"/>
                    <a:pt x="0" y="305673"/>
                  </a:cubicBezTo>
                  <a:lnTo>
                    <a:pt x="0" y="31683"/>
                  </a:lnTo>
                  <a:cubicBezTo>
                    <a:pt x="0" y="14185"/>
                    <a:pt x="14185" y="0"/>
                    <a:pt x="31683" y="0"/>
                  </a:cubicBezTo>
                  <a:close/>
                </a:path>
              </a:pathLst>
            </a:custGeom>
            <a:solidFill>
              <a:srgbClr val="F1C27B"/>
            </a:solidFill>
            <a:ln w="57150" cap="rnd">
              <a:solidFill>
                <a:srgbClr val="462718"/>
              </a:solidFill>
              <a:prstDash val="solid"/>
              <a:round/>
            </a:ln>
          </p:spPr>
        </p:sp>
        <p:sp>
          <p:nvSpPr>
            <p:cNvPr id="8" name="TextBox 8"/>
            <p:cNvSpPr txBox="1"/>
            <p:nvPr/>
          </p:nvSpPr>
          <p:spPr>
            <a:xfrm>
              <a:off x="0" y="0"/>
              <a:ext cx="1673264" cy="337356"/>
            </a:xfrm>
            <a:prstGeom prst="rect">
              <a:avLst/>
            </a:prstGeom>
          </p:spPr>
          <p:txBody>
            <a:bodyPr lIns="50800" tIns="50800" rIns="50800" bIns="50800" rtlCol="0" anchor="ctr"/>
            <a:lstStyle/>
            <a:p>
              <a:pPr algn="ctr">
                <a:lnSpc>
                  <a:spcPts val="2851"/>
                </a:lnSpc>
              </a:pPr>
              <a:endParaRPr/>
            </a:p>
          </p:txBody>
        </p:sp>
      </p:grpSp>
      <p:sp>
        <p:nvSpPr>
          <p:cNvPr id="9" name="Freeform 9"/>
          <p:cNvSpPr/>
          <p:nvPr/>
        </p:nvSpPr>
        <p:spPr>
          <a:xfrm rot="114403">
            <a:off x="8102881" y="28394"/>
            <a:ext cx="5154471" cy="4963822"/>
          </a:xfrm>
          <a:custGeom>
            <a:avLst/>
            <a:gdLst/>
            <a:ahLst/>
            <a:cxnLst/>
            <a:rect l="l" t="t" r="r" b="b"/>
            <a:pathLst>
              <a:path w="4128846" h="3715961">
                <a:moveTo>
                  <a:pt x="0" y="0"/>
                </a:moveTo>
                <a:lnTo>
                  <a:pt x="4128846" y="0"/>
                </a:lnTo>
                <a:lnTo>
                  <a:pt x="4128846" y="3715961"/>
                </a:lnTo>
                <a:lnTo>
                  <a:pt x="0" y="371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720635" y="338165"/>
            <a:ext cx="1915408" cy="3288254"/>
          </a:xfrm>
          <a:custGeom>
            <a:avLst/>
            <a:gdLst/>
            <a:ahLst/>
            <a:cxnLst/>
            <a:rect l="l" t="t" r="r" b="b"/>
            <a:pathLst>
              <a:path w="1915408" h="3288254">
                <a:moveTo>
                  <a:pt x="0" y="0"/>
                </a:moveTo>
                <a:lnTo>
                  <a:pt x="1915409" y="0"/>
                </a:lnTo>
                <a:lnTo>
                  <a:pt x="1915409" y="3288254"/>
                </a:lnTo>
                <a:lnTo>
                  <a:pt x="0" y="3288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285056">
            <a:off x="1322030" y="7704545"/>
            <a:ext cx="1312182" cy="1295481"/>
          </a:xfrm>
          <a:custGeom>
            <a:avLst/>
            <a:gdLst/>
            <a:ahLst/>
            <a:cxnLst/>
            <a:rect l="l" t="t" r="r" b="b"/>
            <a:pathLst>
              <a:path w="1312182" h="1295481">
                <a:moveTo>
                  <a:pt x="0" y="0"/>
                </a:moveTo>
                <a:lnTo>
                  <a:pt x="1312181" y="0"/>
                </a:lnTo>
                <a:lnTo>
                  <a:pt x="1312181" y="1295481"/>
                </a:lnTo>
                <a:lnTo>
                  <a:pt x="0" y="129548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3" name="Freeform 13"/>
          <p:cNvSpPr/>
          <p:nvPr/>
        </p:nvSpPr>
        <p:spPr>
          <a:xfrm>
            <a:off x="15670509" y="3633850"/>
            <a:ext cx="1082008" cy="1068237"/>
          </a:xfrm>
          <a:custGeom>
            <a:avLst/>
            <a:gdLst/>
            <a:ahLst/>
            <a:cxnLst/>
            <a:rect l="l" t="t" r="r" b="b"/>
            <a:pathLst>
              <a:path w="1082008" h="1068237">
                <a:moveTo>
                  <a:pt x="0" y="0"/>
                </a:moveTo>
                <a:lnTo>
                  <a:pt x="1082008" y="0"/>
                </a:lnTo>
                <a:lnTo>
                  <a:pt x="1082008" y="1068237"/>
                </a:lnTo>
                <a:lnTo>
                  <a:pt x="0" y="10682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5670509" y="8432433"/>
            <a:ext cx="1764720" cy="1090918"/>
          </a:xfrm>
          <a:custGeom>
            <a:avLst/>
            <a:gdLst/>
            <a:ahLst/>
            <a:cxnLst/>
            <a:rect l="l" t="t" r="r" b="b"/>
            <a:pathLst>
              <a:path w="1764720" h="1090918">
                <a:moveTo>
                  <a:pt x="0" y="0"/>
                </a:moveTo>
                <a:lnTo>
                  <a:pt x="1764720" y="0"/>
                </a:lnTo>
                <a:lnTo>
                  <a:pt x="1764720" y="1090918"/>
                </a:lnTo>
                <a:lnTo>
                  <a:pt x="0" y="10909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TextBox 23"/>
          <p:cNvSpPr txBox="1"/>
          <p:nvPr/>
        </p:nvSpPr>
        <p:spPr>
          <a:xfrm>
            <a:off x="2005903" y="1843608"/>
            <a:ext cx="6172753" cy="1015471"/>
          </a:xfrm>
          <a:prstGeom prst="rect">
            <a:avLst/>
          </a:prstGeom>
        </p:spPr>
        <p:txBody>
          <a:bodyPr lIns="0" tIns="0" rIns="0" bIns="0" rtlCol="0" anchor="t">
            <a:spAutoFit/>
          </a:bodyPr>
          <a:lstStyle/>
          <a:p>
            <a:pPr algn="ctr">
              <a:lnSpc>
                <a:spcPts val="7460"/>
              </a:lnSpc>
            </a:pPr>
            <a:r>
              <a:rPr lang="en-US" sz="8000" dirty="0">
                <a:solidFill>
                  <a:srgbClr val="1B1B1B"/>
                </a:solidFill>
                <a:latin typeface="More Sugar"/>
              </a:rPr>
              <a:t>WARM-UP</a:t>
            </a:r>
          </a:p>
        </p:txBody>
      </p:sp>
      <p:sp>
        <p:nvSpPr>
          <p:cNvPr id="24" name="Freeform 24"/>
          <p:cNvSpPr/>
          <p:nvPr/>
        </p:nvSpPr>
        <p:spPr>
          <a:xfrm>
            <a:off x="9731209" y="8239531"/>
            <a:ext cx="1897816" cy="1625221"/>
          </a:xfrm>
          <a:custGeom>
            <a:avLst/>
            <a:gdLst/>
            <a:ahLst/>
            <a:cxnLst/>
            <a:rect l="l" t="t" r="r" b="b"/>
            <a:pathLst>
              <a:path w="1897816" h="1625221">
                <a:moveTo>
                  <a:pt x="0" y="0"/>
                </a:moveTo>
                <a:lnTo>
                  <a:pt x="1897817" y="0"/>
                </a:lnTo>
                <a:lnTo>
                  <a:pt x="1897817" y="1625221"/>
                </a:lnTo>
                <a:lnTo>
                  <a:pt x="0" y="16252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5" name="Freeform 26">
            <a:extLst>
              <a:ext uri="{FF2B5EF4-FFF2-40B4-BE49-F238E27FC236}">
                <a16:creationId xmlns:a16="http://schemas.microsoft.com/office/drawing/2014/main" id="{CD64CF6C-B3DD-6962-8548-B867E0AF74A3}"/>
              </a:ext>
            </a:extLst>
          </p:cNvPr>
          <p:cNvSpPr/>
          <p:nvPr/>
        </p:nvSpPr>
        <p:spPr>
          <a:xfrm>
            <a:off x="11689073" y="3815941"/>
            <a:ext cx="4250200" cy="5442359"/>
          </a:xfrm>
          <a:custGeom>
            <a:avLst/>
            <a:gdLst/>
            <a:ahLst/>
            <a:cxnLst/>
            <a:rect l="l" t="t" r="r" b="b"/>
            <a:pathLst>
              <a:path w="5789113" h="8608346">
                <a:moveTo>
                  <a:pt x="0" y="0"/>
                </a:moveTo>
                <a:lnTo>
                  <a:pt x="5789113" y="0"/>
                </a:lnTo>
                <a:lnTo>
                  <a:pt x="5789113" y="8608346"/>
                </a:lnTo>
                <a:lnTo>
                  <a:pt x="0" y="8608346"/>
                </a:lnTo>
                <a:lnTo>
                  <a:pt x="0" y="0"/>
                </a:lnTo>
                <a:close/>
              </a:path>
            </a:pathLst>
          </a:custGeom>
          <a:blipFill>
            <a:blip r:embed="rId12"/>
            <a:stretch>
              <a:fillRect/>
            </a:stretch>
          </a:blipFill>
        </p:spPr>
      </p:sp>
      <p:sp>
        <p:nvSpPr>
          <p:cNvPr id="26" name="Freeform 26">
            <a:extLst>
              <a:ext uri="{FF2B5EF4-FFF2-40B4-BE49-F238E27FC236}">
                <a16:creationId xmlns:a16="http://schemas.microsoft.com/office/drawing/2014/main" id="{FAD7A854-E4DF-465C-22ED-DE5AE2CE46B0}"/>
              </a:ext>
            </a:extLst>
          </p:cNvPr>
          <p:cNvSpPr/>
          <p:nvPr/>
        </p:nvSpPr>
        <p:spPr>
          <a:xfrm flipH="1">
            <a:off x="2005903" y="3398794"/>
            <a:ext cx="4250199" cy="5784297"/>
          </a:xfrm>
          <a:custGeom>
            <a:avLst/>
            <a:gdLst/>
            <a:ahLst/>
            <a:cxnLst/>
            <a:rect l="l" t="t" r="r" b="b"/>
            <a:pathLst>
              <a:path w="5789113" h="8608346">
                <a:moveTo>
                  <a:pt x="0" y="0"/>
                </a:moveTo>
                <a:lnTo>
                  <a:pt x="5789113" y="0"/>
                </a:lnTo>
                <a:lnTo>
                  <a:pt x="5789113" y="8608346"/>
                </a:lnTo>
                <a:lnTo>
                  <a:pt x="0" y="8608346"/>
                </a:lnTo>
                <a:lnTo>
                  <a:pt x="0" y="0"/>
                </a:lnTo>
                <a:close/>
              </a:path>
            </a:pathLst>
          </a:custGeom>
          <a:blipFill>
            <a:blip r:embed="rId12"/>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
        <p:nvSpPr>
          <p:cNvPr id="15" name="Rectangle 14"/>
          <p:cNvSpPr/>
          <p:nvPr/>
        </p:nvSpPr>
        <p:spPr>
          <a:xfrm>
            <a:off x="4793841" y="0"/>
            <a:ext cx="8859581" cy="1384995"/>
          </a:xfrm>
          <a:prstGeom prst="rect">
            <a:avLst/>
          </a:prstGeom>
          <a:noFill/>
        </p:spPr>
        <p:txBody>
          <a:bodyPr wrap="squar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VIDEO WATCHING </a:t>
            </a:r>
          </a:p>
        </p:txBody>
      </p:sp>
      <p:sp>
        <p:nvSpPr>
          <p:cNvPr id="9" name="Content Placeholder 2"/>
          <p:cNvSpPr>
            <a:spLocks noGrp="1"/>
          </p:cNvSpPr>
          <p:nvPr>
            <p:ph idx="1"/>
          </p:nvPr>
        </p:nvSpPr>
        <p:spPr>
          <a:xfrm>
            <a:off x="2485557" y="1282148"/>
            <a:ext cx="10582587" cy="1739004"/>
          </a:xfrm>
        </p:spPr>
        <p:txBody>
          <a:bodyPr>
            <a:normAutofit/>
          </a:bodyPr>
          <a:lstStyle/>
          <a:p>
            <a:pPr marL="0" indent="0" algn="ctr">
              <a:lnSpc>
                <a:spcPct val="170000"/>
              </a:lnSpc>
              <a:buNone/>
            </a:pPr>
            <a:r>
              <a:rPr lang="en-US" sz="6300" b="1" dirty="0"/>
              <a:t>What is </a:t>
            </a:r>
            <a:r>
              <a:rPr lang="en-US" sz="6300" b="1"/>
              <a:t>the video </a:t>
            </a:r>
            <a:r>
              <a:rPr lang="en-US" sz="6300" b="1" dirty="0"/>
              <a:t>about?</a:t>
            </a:r>
          </a:p>
          <a:p>
            <a:pPr marL="0" indent="0">
              <a:buNone/>
            </a:pPr>
            <a:endParaRPr lang="en-US" dirty="0">
              <a:solidFill>
                <a:schemeClr val="bg1"/>
              </a:solidFill>
            </a:endParaRPr>
          </a:p>
        </p:txBody>
      </p:sp>
      <p:sp>
        <p:nvSpPr>
          <p:cNvPr id="2" name="Rectangle 1"/>
          <p:cNvSpPr/>
          <p:nvPr/>
        </p:nvSpPr>
        <p:spPr>
          <a:xfrm>
            <a:off x="0" y="8902006"/>
            <a:ext cx="18288000" cy="1384995"/>
          </a:xfrm>
          <a:prstGeom prst="rect">
            <a:avLst/>
          </a:prstGeom>
          <a:solidFill>
            <a:srgbClr val="F26649"/>
          </a:solidFill>
        </p:spPr>
        <p:txBody>
          <a:bodyPr wrap="squar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9525">
                  <a:solidFill>
                    <a:prstClr val="white"/>
                  </a:solidFill>
                  <a:prstDash val="solid"/>
                </a:ln>
                <a:solidFill>
                  <a:srgbClr val="70AD47">
                    <a:lumMod val="20000"/>
                    <a:lumOff val="80000"/>
                  </a:srgbClr>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Giving and responding to good news</a:t>
            </a:r>
          </a:p>
        </p:txBody>
      </p:sp>
    </p:spTree>
    <p:extLst>
      <p:ext uri="{BB962C8B-B14F-4D97-AF65-F5344CB8AC3E}">
        <p14:creationId xmlns:p14="http://schemas.microsoft.com/office/powerpoint/2010/main" val="416708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C575AB8C-82BA-2C35-DED2-A16AA0D332F7}"/>
              </a:ext>
            </a:extLst>
          </p:cNvPr>
          <p:cNvSpPr/>
          <p:nvPr/>
        </p:nvSpPr>
        <p:spPr>
          <a:xfrm>
            <a:off x="281936" y="610479"/>
            <a:ext cx="17693567" cy="9181221"/>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6" name="Content Placeholder 5"/>
          <p:cNvSpPr>
            <a:spLocks noGrp="1"/>
          </p:cNvSpPr>
          <p:nvPr>
            <p:ph idx="1"/>
          </p:nvPr>
        </p:nvSpPr>
        <p:spPr>
          <a:xfrm>
            <a:off x="281936" y="2911729"/>
            <a:ext cx="8126112" cy="6764792"/>
          </a:xfrm>
          <a:noFill/>
          <a:ln>
            <a:solidFill>
              <a:schemeClr val="bg1"/>
            </a:solidFill>
          </a:ln>
        </p:spPr>
        <p:txBody>
          <a:bodyPr>
            <a:noAutofit/>
          </a:bodyPr>
          <a:lstStyle/>
          <a:p>
            <a:pPr marL="0" indent="0">
              <a:lnSpc>
                <a:spcPct val="100000"/>
              </a:lnSpc>
              <a:buNone/>
            </a:pPr>
            <a:r>
              <a:rPr lang="en-US" sz="4500" b="1" i="1" dirty="0"/>
              <a:t>Nick:</a:t>
            </a:r>
            <a:r>
              <a:rPr lang="en-US" sz="4500" i="1" dirty="0"/>
              <a:t> </a:t>
            </a:r>
            <a:r>
              <a:rPr lang="en-US" sz="4500" dirty="0">
                <a:solidFill>
                  <a:srgbClr val="EF4B66"/>
                </a:solidFill>
              </a:rPr>
              <a:t>Great news for us. </a:t>
            </a:r>
            <a:r>
              <a:rPr lang="en-US" sz="4500" dirty="0"/>
              <a:t>We’ll have school clouds so we won’t have to carry lots of books to school.</a:t>
            </a:r>
          </a:p>
          <a:p>
            <a:pPr marL="0" indent="0">
              <a:lnSpc>
                <a:spcPct val="100000"/>
              </a:lnSpc>
              <a:buNone/>
            </a:pPr>
            <a:r>
              <a:rPr lang="en-US" sz="4500" b="1" i="1" dirty="0" err="1"/>
              <a:t>Mi</a:t>
            </a:r>
            <a:r>
              <a:rPr lang="en-US" sz="4500" b="1" i="1" dirty="0"/>
              <a:t>:</a:t>
            </a:r>
            <a:r>
              <a:rPr lang="en-US" sz="4500" i="1" dirty="0"/>
              <a:t> </a:t>
            </a:r>
            <a:r>
              <a:rPr lang="en-US" sz="4500" dirty="0">
                <a:solidFill>
                  <a:srgbClr val="EF4B66"/>
                </a:solidFill>
              </a:rPr>
              <a:t>Great!</a:t>
            </a:r>
          </a:p>
          <a:p>
            <a:pPr marL="0" indent="0">
              <a:lnSpc>
                <a:spcPct val="100000"/>
              </a:lnSpc>
              <a:buNone/>
            </a:pPr>
            <a:r>
              <a:rPr lang="en-US" sz="4500" b="1" i="1" dirty="0"/>
              <a:t>Nick: </a:t>
            </a:r>
            <a:r>
              <a:rPr lang="en-US" sz="4500" dirty="0"/>
              <a:t>And my dad promised to give me a </a:t>
            </a:r>
            <a:r>
              <a:rPr lang="en-US" sz="4500"/>
              <a:t>new iPad </a:t>
            </a:r>
            <a:r>
              <a:rPr lang="en-US" sz="4500" dirty="0"/>
              <a:t>to read books from the school clouds.</a:t>
            </a:r>
          </a:p>
          <a:p>
            <a:pPr marL="0" indent="0">
              <a:lnSpc>
                <a:spcPct val="100000"/>
              </a:lnSpc>
              <a:buNone/>
            </a:pPr>
            <a:r>
              <a:rPr lang="en-US" sz="4500" b="1" i="1" dirty="0" err="1"/>
              <a:t>Mi</a:t>
            </a:r>
            <a:r>
              <a:rPr lang="en-US" sz="4500" b="1" i="1" dirty="0"/>
              <a:t>: </a:t>
            </a:r>
            <a:r>
              <a:rPr lang="en-US" sz="4500">
                <a:solidFill>
                  <a:srgbClr val="EF4B66"/>
                </a:solidFill>
              </a:rPr>
              <a:t>Congratulations!</a:t>
            </a:r>
            <a:endParaRPr lang="en-US" sz="4500" dirty="0">
              <a:solidFill>
                <a:srgbClr val="EF4B66"/>
              </a:solidFill>
            </a:endParaRPr>
          </a:p>
        </p:txBody>
      </p:sp>
      <p:sp>
        <p:nvSpPr>
          <p:cNvPr id="35" name="TextBox 34"/>
          <p:cNvSpPr txBox="1"/>
          <p:nvPr/>
        </p:nvSpPr>
        <p:spPr>
          <a:xfrm>
            <a:off x="940243" y="1627822"/>
            <a:ext cx="595553" cy="1015663"/>
          </a:xfrm>
          <a:prstGeom prst="rect">
            <a:avLst/>
          </a:prstGeom>
          <a:noFill/>
        </p:spPr>
        <p:txBody>
          <a:bodyPr wrap="square" rtlCol="0">
            <a:spAutoFit/>
          </a:bodyPr>
          <a:lstStyle/>
          <a:p>
            <a:pPr algn="ctr" defTabSz="1371600"/>
            <a:r>
              <a:rPr lang="en-US" sz="6000" b="1" dirty="0">
                <a:solidFill>
                  <a:prstClr val="white"/>
                </a:solidFill>
                <a:latin typeface="Myriad Pro" pitchFamily="34" charset="0"/>
              </a:rPr>
              <a:t>1</a:t>
            </a:r>
          </a:p>
        </p:txBody>
      </p:sp>
      <p:sp>
        <p:nvSpPr>
          <p:cNvPr id="16" name="TextBox 15"/>
          <p:cNvSpPr txBox="1"/>
          <p:nvPr/>
        </p:nvSpPr>
        <p:spPr>
          <a:xfrm>
            <a:off x="594432" y="784549"/>
            <a:ext cx="17693568" cy="1446550"/>
          </a:xfrm>
          <a:prstGeom prst="rect">
            <a:avLst/>
          </a:prstGeom>
          <a:noFill/>
          <a:effectLst/>
        </p:spPr>
        <p:txBody>
          <a:bodyPr wrap="square" rtlCol="0">
            <a:spAutoFit/>
          </a:bodyPr>
          <a:lstStyle/>
          <a:p>
            <a:pPr defTabSz="1371600"/>
            <a:r>
              <a:rPr lang="en-US" sz="4400" b="1" dirty="0">
                <a:solidFill>
                  <a:srgbClr val="C00000"/>
                </a:solidFill>
                <a:effectLst>
                  <a:glow rad="88900">
                    <a:prstClr val="white"/>
                  </a:glow>
                </a:effectLst>
                <a:latin typeface="Calibri" panose="020F0502020204030204"/>
                <a:cs typeface="Arial" panose="020B0604020202020204" pitchFamily="34" charset="0"/>
              </a:rPr>
              <a:t>1. Listen and read the conversation. Pay attention to the highlighted sentences.</a:t>
            </a:r>
          </a:p>
        </p:txBody>
      </p:sp>
      <p:graphicFrame>
        <p:nvGraphicFramePr>
          <p:cNvPr id="5" name="Table 4"/>
          <p:cNvGraphicFramePr>
            <a:graphicFrameLocks noGrp="1"/>
          </p:cNvGraphicFramePr>
          <p:nvPr/>
        </p:nvGraphicFramePr>
        <p:xfrm>
          <a:off x="8408048" y="3305613"/>
          <a:ext cx="9243003" cy="5394960"/>
        </p:xfrm>
        <a:graphic>
          <a:graphicData uri="http://schemas.openxmlformats.org/drawingml/2006/table">
            <a:tbl>
              <a:tblPr firstRow="1" bandRow="1">
                <a:tableStyleId>{5C22544A-7EE6-4342-B048-85BDC9FD1C3A}</a:tableStyleId>
              </a:tblPr>
              <a:tblGrid>
                <a:gridCol w="4086315">
                  <a:extLst>
                    <a:ext uri="{9D8B030D-6E8A-4147-A177-3AD203B41FA5}">
                      <a16:colId xmlns:a16="http://schemas.microsoft.com/office/drawing/2014/main" val="1702826962"/>
                    </a:ext>
                  </a:extLst>
                </a:gridCol>
                <a:gridCol w="5156688">
                  <a:extLst>
                    <a:ext uri="{9D8B030D-6E8A-4147-A177-3AD203B41FA5}">
                      <a16:colId xmlns:a16="http://schemas.microsoft.com/office/drawing/2014/main" val="690903817"/>
                    </a:ext>
                  </a:extLst>
                </a:gridCol>
              </a:tblGrid>
              <a:tr h="1417320">
                <a:tc>
                  <a:txBody>
                    <a:bodyPr/>
                    <a:lstStyle/>
                    <a:p>
                      <a:pPr algn="ctr"/>
                      <a:r>
                        <a:rPr lang="en-US" sz="4200" dirty="0">
                          <a:solidFill>
                            <a:schemeClr val="tx1"/>
                          </a:solidFill>
                        </a:rPr>
                        <a:t>Giving good</a:t>
                      </a:r>
                      <a:r>
                        <a:rPr lang="en-US" sz="4200" baseline="0" dirty="0">
                          <a:solidFill>
                            <a:schemeClr val="tx1"/>
                          </a:solidFill>
                        </a:rPr>
                        <a:t> news</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Responding</a:t>
                      </a:r>
                      <a:r>
                        <a:rPr lang="en-US" sz="4200" baseline="0" dirty="0">
                          <a:solidFill>
                            <a:schemeClr val="tx1"/>
                          </a:solidFill>
                        </a:rPr>
                        <a:t> to good news</a:t>
                      </a:r>
                      <a:endParaRPr lang="en-US" sz="4200" dirty="0">
                        <a:solidFill>
                          <a:schemeClr val="tx1"/>
                        </a:solidFill>
                      </a:endParaRPr>
                    </a:p>
                  </a:txBody>
                  <a:tcPr marL="137160" marR="137160" marT="68580" marB="68580">
                    <a:solidFill>
                      <a:srgbClr val="FBCDCD"/>
                    </a:solidFill>
                  </a:tcPr>
                </a:tc>
                <a:extLst>
                  <a:ext uri="{0D108BD9-81ED-4DB2-BD59-A6C34878D82A}">
                    <a16:rowId xmlns:a16="http://schemas.microsoft.com/office/drawing/2014/main" val="3356117564"/>
                  </a:ext>
                </a:extLst>
              </a:tr>
              <a:tr h="3977640">
                <a:tc>
                  <a:txBody>
                    <a:bodyPr/>
                    <a:lstStyle/>
                    <a:p>
                      <a:r>
                        <a:rPr lang="en-US" sz="4200" dirty="0">
                          <a:solidFill>
                            <a:srgbClr val="FF0000"/>
                          </a:solidFill>
                        </a:rPr>
                        <a:t>-</a:t>
                      </a:r>
                      <a:r>
                        <a:rPr lang="en-US" sz="4200" dirty="0">
                          <a:solidFill>
                            <a:schemeClr val="tx1"/>
                          </a:solidFill>
                        </a:rPr>
                        <a:t> </a:t>
                      </a:r>
                      <a:r>
                        <a:rPr lang="en-US" sz="4200" i="1" dirty="0">
                          <a:solidFill>
                            <a:srgbClr val="FF0000"/>
                          </a:solidFill>
                        </a:rPr>
                        <a:t>Great news</a:t>
                      </a:r>
                      <a:r>
                        <a:rPr lang="en-US" sz="4200" i="1" baseline="0" dirty="0">
                          <a:solidFill>
                            <a:srgbClr val="FF0000"/>
                          </a:solidFill>
                        </a:rPr>
                        <a:t> for us.</a:t>
                      </a:r>
                    </a:p>
                    <a:p>
                      <a:r>
                        <a:rPr lang="en-US" sz="4200" dirty="0">
                          <a:solidFill>
                            <a:schemeClr val="tx1"/>
                          </a:solidFill>
                        </a:rPr>
                        <a:t>- (Tell the news)</a:t>
                      </a:r>
                    </a:p>
                  </a:txBody>
                  <a:tcPr marL="137160" marR="137160" marT="68580" marB="68580">
                    <a:solidFill>
                      <a:schemeClr val="accent4">
                        <a:lumMod val="20000"/>
                        <a:lumOff val="80000"/>
                      </a:schemeClr>
                    </a:solidFill>
                  </a:tcPr>
                </a:tc>
                <a:tc>
                  <a:txBody>
                    <a:bodyPr/>
                    <a:lstStyle/>
                    <a:p>
                      <a:pPr marL="342900" indent="-342900">
                        <a:buFontTx/>
                        <a:buChar char="-"/>
                      </a:pPr>
                      <a:r>
                        <a:rPr lang="en-US" sz="4200" i="1" dirty="0">
                          <a:solidFill>
                            <a:srgbClr val="FF0000"/>
                          </a:solidFill>
                        </a:rPr>
                        <a:t>Great!</a:t>
                      </a:r>
                      <a:r>
                        <a:rPr lang="en-US" sz="4200" dirty="0">
                          <a:solidFill>
                            <a:schemeClr val="tx1"/>
                          </a:solidFill>
                        </a:rPr>
                        <a:t>:</a:t>
                      </a:r>
                      <a:r>
                        <a:rPr lang="en-US" sz="4200" baseline="0" dirty="0">
                          <a:solidFill>
                            <a:schemeClr val="tx1"/>
                          </a:solidFill>
                        </a:rPr>
                        <a:t> if good news is general and good for every one.</a:t>
                      </a:r>
                    </a:p>
                    <a:p>
                      <a:pPr marL="342900" indent="-342900">
                        <a:buFontTx/>
                        <a:buChar char="-"/>
                      </a:pPr>
                      <a:r>
                        <a:rPr lang="en-US" sz="4200" i="1" baseline="0" dirty="0">
                          <a:solidFill>
                            <a:srgbClr val="FF0000"/>
                          </a:solidFill>
                        </a:rPr>
                        <a:t>Congratulations!</a:t>
                      </a:r>
                      <a:r>
                        <a:rPr lang="en-US" sz="4200" baseline="0" dirty="0">
                          <a:solidFill>
                            <a:schemeClr val="tx1"/>
                          </a:solidFill>
                        </a:rPr>
                        <a:t>: if the news is good for the speaker only</a:t>
                      </a:r>
                      <a:endParaRPr lang="en-US" sz="4200" dirty="0">
                        <a:solidFill>
                          <a:schemeClr val="tx1"/>
                        </a:solidFill>
                      </a:endParaRPr>
                    </a:p>
                  </a:txBody>
                  <a:tcPr marL="137160" marR="137160" marT="68580" marB="68580">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pic>
        <p:nvPicPr>
          <p:cNvPr id="2" name="Trac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4" y="784549"/>
            <a:ext cx="914400" cy="914400"/>
          </a:xfrm>
          <a:prstGeom prst="rect">
            <a:avLst/>
          </a:prstGeom>
        </p:spPr>
      </p:pic>
      <p:sp>
        <p:nvSpPr>
          <p:cNvPr id="4" name="Freeform 12">
            <a:extLst>
              <a:ext uri="{FF2B5EF4-FFF2-40B4-BE49-F238E27FC236}">
                <a16:creationId xmlns:a16="http://schemas.microsoft.com/office/drawing/2014/main" id="{41E39B8B-A70D-977F-9D17-DDAAD44D510E}"/>
              </a:ext>
            </a:extLst>
          </p:cNvPr>
          <p:cNvSpPr/>
          <p:nvPr/>
        </p:nvSpPr>
        <p:spPr>
          <a:xfrm>
            <a:off x="16154400" y="7809723"/>
            <a:ext cx="2608350" cy="3385455"/>
          </a:xfrm>
          <a:custGeom>
            <a:avLst/>
            <a:gdLst/>
            <a:ahLst/>
            <a:cxnLst/>
            <a:rect l="l" t="t" r="r" b="b"/>
            <a:pathLst>
              <a:path w="5155534" h="7601993">
                <a:moveTo>
                  <a:pt x="0" y="0"/>
                </a:moveTo>
                <a:lnTo>
                  <a:pt x="5155534" y="0"/>
                </a:lnTo>
                <a:lnTo>
                  <a:pt x="5155534" y="7601994"/>
                </a:lnTo>
                <a:lnTo>
                  <a:pt x="0" y="7601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13">
            <a:extLst>
              <a:ext uri="{FF2B5EF4-FFF2-40B4-BE49-F238E27FC236}">
                <a16:creationId xmlns:a16="http://schemas.microsoft.com/office/drawing/2014/main" id="{9617264C-FE73-AD70-0B7B-30B428DC1FC7}"/>
              </a:ext>
            </a:extLst>
          </p:cNvPr>
          <p:cNvSpPr/>
          <p:nvPr/>
        </p:nvSpPr>
        <p:spPr>
          <a:xfrm>
            <a:off x="8076669" y="6688689"/>
            <a:ext cx="3990751" cy="3496895"/>
          </a:xfrm>
          <a:custGeom>
            <a:avLst/>
            <a:gdLst/>
            <a:ahLst/>
            <a:cxnLst/>
            <a:rect l="l" t="t" r="r" b="b"/>
            <a:pathLst>
              <a:path w="3990751" h="3496895">
                <a:moveTo>
                  <a:pt x="0" y="0"/>
                </a:moveTo>
                <a:lnTo>
                  <a:pt x="3990751" y="0"/>
                </a:lnTo>
                <a:lnTo>
                  <a:pt x="3990751" y="3496895"/>
                </a:lnTo>
                <a:lnTo>
                  <a:pt x="0" y="3496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24">
            <a:extLst>
              <a:ext uri="{FF2B5EF4-FFF2-40B4-BE49-F238E27FC236}">
                <a16:creationId xmlns:a16="http://schemas.microsoft.com/office/drawing/2014/main" id="{67602473-42E0-BD9F-7DDC-F29E7E298AE3}"/>
              </a:ext>
            </a:extLst>
          </p:cNvPr>
          <p:cNvSpPr/>
          <p:nvPr/>
        </p:nvSpPr>
        <p:spPr>
          <a:xfrm rot="530863">
            <a:off x="16436950" y="286286"/>
            <a:ext cx="1675459" cy="2683071"/>
          </a:xfrm>
          <a:custGeom>
            <a:avLst/>
            <a:gdLst/>
            <a:ahLst/>
            <a:cxnLst/>
            <a:rect l="l" t="t" r="r" b="b"/>
            <a:pathLst>
              <a:path w="4887657" h="8785005">
                <a:moveTo>
                  <a:pt x="0" y="0"/>
                </a:moveTo>
                <a:lnTo>
                  <a:pt x="4887657" y="0"/>
                </a:lnTo>
                <a:lnTo>
                  <a:pt x="4887657" y="8785005"/>
                </a:lnTo>
                <a:lnTo>
                  <a:pt x="0" y="87850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86609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50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04BC2AE-BDE6-1BDC-7268-9D0770E9F0A0}"/>
              </a:ext>
            </a:extLst>
          </p:cNvPr>
          <p:cNvSpPr/>
          <p:nvPr/>
        </p:nvSpPr>
        <p:spPr>
          <a:xfrm>
            <a:off x="281936" y="610479"/>
            <a:ext cx="17693567" cy="9181221"/>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pic>
        <p:nvPicPr>
          <p:cNvPr id="2" name="Picture 1"/>
          <p:cNvPicPr>
            <a:picLocks noChangeAspect="1"/>
          </p:cNvPicPr>
          <p:nvPr/>
        </p:nvPicPr>
        <p:blipFill>
          <a:blip r:embed="rId3"/>
          <a:stretch>
            <a:fillRect/>
          </a:stretch>
        </p:blipFill>
        <p:spPr>
          <a:xfrm>
            <a:off x="11591087" y="2294975"/>
            <a:ext cx="5271635" cy="5271635"/>
          </a:xfrm>
          <a:prstGeom prst="rect">
            <a:avLst/>
          </a:prstGeom>
        </p:spPr>
      </p:pic>
      <p:sp>
        <p:nvSpPr>
          <p:cNvPr id="6" name="Content Placeholder 5"/>
          <p:cNvSpPr>
            <a:spLocks noGrp="1"/>
          </p:cNvSpPr>
          <p:nvPr>
            <p:ph idx="1"/>
          </p:nvPr>
        </p:nvSpPr>
        <p:spPr>
          <a:xfrm>
            <a:off x="1477262" y="2907882"/>
            <a:ext cx="10113825" cy="2225685"/>
          </a:xfrm>
        </p:spPr>
        <p:txBody>
          <a:bodyPr>
            <a:noAutofit/>
          </a:bodyPr>
          <a:lstStyle/>
          <a:p>
            <a:pPr marL="0" indent="0">
              <a:lnSpc>
                <a:spcPct val="170000"/>
              </a:lnSpc>
              <a:buNone/>
            </a:pPr>
            <a:r>
              <a:rPr lang="en-US" sz="4800" b="1" dirty="0">
                <a:solidFill>
                  <a:srgbClr val="F26649"/>
                </a:solidFill>
              </a:rPr>
              <a:t>1. </a:t>
            </a:r>
            <a:r>
              <a:rPr lang="en-US" sz="4800" dirty="0"/>
              <a:t>You tell your classmate about the new vending machine at your school.</a:t>
            </a:r>
          </a:p>
        </p:txBody>
      </p:sp>
      <p:sp>
        <p:nvSpPr>
          <p:cNvPr id="39" name="TextBox 38"/>
          <p:cNvSpPr txBox="1"/>
          <p:nvPr/>
        </p:nvSpPr>
        <p:spPr>
          <a:xfrm>
            <a:off x="623454" y="831415"/>
            <a:ext cx="17512145" cy="1446550"/>
          </a:xfrm>
          <a:prstGeom prst="rect">
            <a:avLst/>
          </a:prstGeom>
          <a:noFill/>
          <a:effectLst/>
        </p:spPr>
        <p:txBody>
          <a:bodyPr wrap="square" rtlCol="0">
            <a:spAutoFit/>
          </a:bodyPr>
          <a:lstStyle/>
          <a:p>
            <a:pPr defTabSz="1371600"/>
            <a:r>
              <a:rPr lang="en-US" sz="4400" b="1" dirty="0">
                <a:solidFill>
                  <a:srgbClr val="C00000"/>
                </a:solidFill>
                <a:latin typeface="Calibri" panose="020F0502020204030204"/>
              </a:rPr>
              <a:t>2. Work in pairs. Give news and respond to the news in the following situations.</a:t>
            </a:r>
          </a:p>
        </p:txBody>
      </p:sp>
      <p:pic>
        <p:nvPicPr>
          <p:cNvPr id="3" name="Picture 2"/>
          <p:cNvPicPr>
            <a:picLocks noChangeAspect="1"/>
          </p:cNvPicPr>
          <p:nvPr/>
        </p:nvPicPr>
        <p:blipFill>
          <a:blip r:embed="rId4"/>
          <a:stretch>
            <a:fillRect/>
          </a:stretch>
        </p:blipFill>
        <p:spPr>
          <a:xfrm>
            <a:off x="12280073" y="7273581"/>
            <a:ext cx="4086809" cy="2712618"/>
          </a:xfrm>
          <a:prstGeom prst="rect">
            <a:avLst/>
          </a:prstGeom>
        </p:spPr>
      </p:pic>
      <p:sp>
        <p:nvSpPr>
          <p:cNvPr id="16" name="Content Placeholder 5"/>
          <p:cNvSpPr txBox="1">
            <a:spLocks/>
          </p:cNvSpPr>
          <p:nvPr/>
        </p:nvSpPr>
        <p:spPr>
          <a:xfrm>
            <a:off x="1477263" y="6093915"/>
            <a:ext cx="9756378" cy="229816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70000"/>
              </a:lnSpc>
              <a:spcBef>
                <a:spcPts val="1500"/>
              </a:spcBef>
              <a:buNone/>
            </a:pPr>
            <a:r>
              <a:rPr lang="en-US" sz="4800" b="1" dirty="0">
                <a:solidFill>
                  <a:srgbClr val="F26649"/>
                </a:solidFill>
                <a:latin typeface="Calibri" panose="020F0502020204030204"/>
              </a:rPr>
              <a:t>2. </a:t>
            </a:r>
            <a:r>
              <a:rPr lang="en-US" sz="4800" dirty="0">
                <a:solidFill>
                  <a:prstClr val="black"/>
                </a:solidFill>
                <a:latin typeface="Calibri" panose="020F0502020204030204"/>
              </a:rPr>
              <a:t>You tell your classmate about a new laptop that your dad gave you on your birthday.</a:t>
            </a:r>
          </a:p>
        </p:txBody>
      </p:sp>
      <p:sp>
        <p:nvSpPr>
          <p:cNvPr id="5" name="Freeform 24">
            <a:extLst>
              <a:ext uri="{FF2B5EF4-FFF2-40B4-BE49-F238E27FC236}">
                <a16:creationId xmlns:a16="http://schemas.microsoft.com/office/drawing/2014/main" id="{226C76C6-EC19-785A-C9FD-DF40F065D1A3}"/>
              </a:ext>
            </a:extLst>
          </p:cNvPr>
          <p:cNvSpPr/>
          <p:nvPr/>
        </p:nvSpPr>
        <p:spPr>
          <a:xfrm rot="530863">
            <a:off x="16563255" y="389442"/>
            <a:ext cx="1675459" cy="2683071"/>
          </a:xfrm>
          <a:custGeom>
            <a:avLst/>
            <a:gdLst/>
            <a:ahLst/>
            <a:cxnLst/>
            <a:rect l="l" t="t" r="r" b="b"/>
            <a:pathLst>
              <a:path w="4887657" h="8785005">
                <a:moveTo>
                  <a:pt x="0" y="0"/>
                </a:moveTo>
                <a:lnTo>
                  <a:pt x="4887657" y="0"/>
                </a:lnTo>
                <a:lnTo>
                  <a:pt x="4887657" y="8785005"/>
                </a:lnTo>
                <a:lnTo>
                  <a:pt x="0" y="87850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25811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1000"/>
                                        <p:tgtEl>
                                          <p:spTgt spid="16">
                                            <p:txEl>
                                              <p:pRg st="0" end="0"/>
                                            </p:txEl>
                                          </p:spTgt>
                                        </p:tgtEl>
                                      </p:cBhvr>
                                    </p:animEffect>
                                    <p:anim calcmode="lin" valueType="num">
                                      <p:cBhvr>
                                        <p:cTn id="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88C758F-9B40-D09D-59B5-65D78DA2D79C}"/>
              </a:ext>
            </a:extLst>
          </p:cNvPr>
          <p:cNvSpPr/>
          <p:nvPr/>
        </p:nvSpPr>
        <p:spPr>
          <a:xfrm>
            <a:off x="281936" y="173399"/>
            <a:ext cx="17693567" cy="9618301"/>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36" name="TextBox 35"/>
          <p:cNvSpPr txBox="1"/>
          <p:nvPr/>
        </p:nvSpPr>
        <p:spPr>
          <a:xfrm>
            <a:off x="707453" y="225326"/>
            <a:ext cx="16818547" cy="923330"/>
          </a:xfrm>
          <a:prstGeom prst="rect">
            <a:avLst/>
          </a:prstGeom>
          <a:noFill/>
          <a:effectLst/>
        </p:spPr>
        <p:txBody>
          <a:bodyPr wrap="square" rtlCol="0">
            <a:spAutoFit/>
          </a:bodyPr>
          <a:lstStyle/>
          <a:p>
            <a:pPr algn="ct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ONLINE LEARNING</a:t>
            </a:r>
          </a:p>
        </p:txBody>
      </p:sp>
      <p:sp>
        <p:nvSpPr>
          <p:cNvPr id="39" name="TextBox 38"/>
          <p:cNvSpPr txBox="1"/>
          <p:nvPr/>
        </p:nvSpPr>
        <p:spPr>
          <a:xfrm>
            <a:off x="402256" y="1721601"/>
            <a:ext cx="16321059" cy="1446550"/>
          </a:xfrm>
          <a:prstGeom prst="rect">
            <a:avLst/>
          </a:prstGeom>
          <a:noFill/>
          <a:effectLst/>
        </p:spPr>
        <p:txBody>
          <a:bodyPr wrap="square" rtlCol="0">
            <a:spAutoFit/>
          </a:bodyPr>
          <a:lstStyle/>
          <a:p>
            <a:pPr defTabSz="1371600"/>
            <a:r>
              <a:rPr lang="en-US" sz="4400" b="1" dirty="0">
                <a:solidFill>
                  <a:srgbClr val="C00000"/>
                </a:solidFill>
                <a:effectLst>
                  <a:glow rad="88900">
                    <a:prstClr val="white"/>
                  </a:glow>
                </a:effectLst>
                <a:latin typeface="Calibri" panose="020F0502020204030204"/>
                <a:cs typeface="Arial" panose="020B0604020202020204" pitchFamily="34" charset="0"/>
              </a:rPr>
              <a:t>3. Work in pairs. Read the posts from some students about online learning and complete the table.</a:t>
            </a:r>
          </a:p>
        </p:txBody>
      </p:sp>
      <p:pic>
        <p:nvPicPr>
          <p:cNvPr id="2" name="Picture 1"/>
          <p:cNvPicPr>
            <a:picLocks noChangeAspect="1"/>
          </p:cNvPicPr>
          <p:nvPr/>
        </p:nvPicPr>
        <p:blipFill>
          <a:blip r:embed="rId3"/>
          <a:stretch>
            <a:fillRect/>
          </a:stretch>
        </p:blipFill>
        <p:spPr>
          <a:xfrm>
            <a:off x="381474" y="3148475"/>
            <a:ext cx="8111895" cy="3498600"/>
          </a:xfrm>
          <a:prstGeom prst="rect">
            <a:avLst/>
          </a:prstGeom>
        </p:spPr>
      </p:pic>
      <p:pic>
        <p:nvPicPr>
          <p:cNvPr id="3" name="Picture 2"/>
          <p:cNvPicPr>
            <a:picLocks noChangeAspect="1"/>
          </p:cNvPicPr>
          <p:nvPr/>
        </p:nvPicPr>
        <p:blipFill>
          <a:blip r:embed="rId4"/>
          <a:stretch>
            <a:fillRect/>
          </a:stretch>
        </p:blipFill>
        <p:spPr>
          <a:xfrm>
            <a:off x="9024755" y="3066424"/>
            <a:ext cx="8793765" cy="3540449"/>
          </a:xfrm>
          <a:prstGeom prst="rect">
            <a:avLst/>
          </a:prstGeom>
        </p:spPr>
      </p:pic>
      <p:pic>
        <p:nvPicPr>
          <p:cNvPr id="4" name="Picture 3"/>
          <p:cNvPicPr>
            <a:picLocks noChangeAspect="1"/>
          </p:cNvPicPr>
          <p:nvPr/>
        </p:nvPicPr>
        <p:blipFill>
          <a:blip r:embed="rId5"/>
          <a:stretch>
            <a:fillRect/>
          </a:stretch>
        </p:blipFill>
        <p:spPr>
          <a:xfrm>
            <a:off x="381474" y="6852951"/>
            <a:ext cx="8111895" cy="2840562"/>
          </a:xfrm>
          <a:prstGeom prst="rect">
            <a:avLst/>
          </a:prstGeom>
        </p:spPr>
      </p:pic>
      <p:pic>
        <p:nvPicPr>
          <p:cNvPr id="6" name="Picture 5"/>
          <p:cNvPicPr>
            <a:picLocks noChangeAspect="1"/>
          </p:cNvPicPr>
          <p:nvPr/>
        </p:nvPicPr>
        <p:blipFill>
          <a:blip r:embed="rId6"/>
          <a:stretch>
            <a:fillRect/>
          </a:stretch>
        </p:blipFill>
        <p:spPr>
          <a:xfrm>
            <a:off x="9024753" y="6852951"/>
            <a:ext cx="8793765" cy="2840562"/>
          </a:xfrm>
          <a:prstGeom prst="rect">
            <a:avLst/>
          </a:prstGeom>
        </p:spPr>
      </p:pic>
      <p:sp>
        <p:nvSpPr>
          <p:cNvPr id="5" name="Freeform 24">
            <a:extLst>
              <a:ext uri="{FF2B5EF4-FFF2-40B4-BE49-F238E27FC236}">
                <a16:creationId xmlns:a16="http://schemas.microsoft.com/office/drawing/2014/main" id="{DCD02AB7-1F7D-4B09-268E-AE651970D487}"/>
              </a:ext>
            </a:extLst>
          </p:cNvPr>
          <p:cNvSpPr/>
          <p:nvPr/>
        </p:nvSpPr>
        <p:spPr>
          <a:xfrm rot="530863">
            <a:off x="16436950" y="286286"/>
            <a:ext cx="1675459" cy="2683071"/>
          </a:xfrm>
          <a:custGeom>
            <a:avLst/>
            <a:gdLst/>
            <a:ahLst/>
            <a:cxnLst/>
            <a:rect l="l" t="t" r="r" b="b"/>
            <a:pathLst>
              <a:path w="4887657" h="8785005">
                <a:moveTo>
                  <a:pt x="0" y="0"/>
                </a:moveTo>
                <a:lnTo>
                  <a:pt x="4887657" y="0"/>
                </a:lnTo>
                <a:lnTo>
                  <a:pt x="4887657" y="8785005"/>
                </a:lnTo>
                <a:lnTo>
                  <a:pt x="0" y="8785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988017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8EECA79-A56E-2667-1D74-07FF08F59406}"/>
              </a:ext>
            </a:extLst>
          </p:cNvPr>
          <p:cNvSpPr/>
          <p:nvPr/>
        </p:nvSpPr>
        <p:spPr>
          <a:xfrm>
            <a:off x="281936" y="225327"/>
            <a:ext cx="17693567" cy="9566374"/>
          </a:xfrm>
          <a:custGeom>
            <a:avLst/>
            <a:gdLst/>
            <a:ahLst/>
            <a:cxnLst/>
            <a:rect l="l" t="t" r="r" b="b"/>
            <a:pathLst>
              <a:path w="4218789" h="1883033">
                <a:moveTo>
                  <a:pt x="24649" y="0"/>
                </a:moveTo>
                <a:lnTo>
                  <a:pt x="4194140" y="0"/>
                </a:lnTo>
                <a:cubicBezTo>
                  <a:pt x="4200677" y="0"/>
                  <a:pt x="4206947" y="2597"/>
                  <a:pt x="4211569" y="7220"/>
                </a:cubicBezTo>
                <a:cubicBezTo>
                  <a:pt x="4216192" y="11842"/>
                  <a:pt x="4218789" y="18112"/>
                  <a:pt x="4218789" y="24649"/>
                </a:cubicBezTo>
                <a:lnTo>
                  <a:pt x="4218789" y="1858384"/>
                </a:lnTo>
                <a:cubicBezTo>
                  <a:pt x="4218789" y="1864921"/>
                  <a:pt x="4216192" y="1871191"/>
                  <a:pt x="4211569" y="1875813"/>
                </a:cubicBezTo>
                <a:cubicBezTo>
                  <a:pt x="4206947" y="1880436"/>
                  <a:pt x="4200677" y="1883033"/>
                  <a:pt x="4194140" y="1883033"/>
                </a:cubicBezTo>
                <a:lnTo>
                  <a:pt x="24649" y="1883033"/>
                </a:lnTo>
                <a:cubicBezTo>
                  <a:pt x="18112" y="1883033"/>
                  <a:pt x="11842" y="1880436"/>
                  <a:pt x="7220" y="1875813"/>
                </a:cubicBezTo>
                <a:cubicBezTo>
                  <a:pt x="2597" y="1871191"/>
                  <a:pt x="0" y="1864921"/>
                  <a:pt x="0" y="1858384"/>
                </a:cubicBezTo>
                <a:lnTo>
                  <a:pt x="0" y="24649"/>
                </a:lnTo>
                <a:cubicBezTo>
                  <a:pt x="0" y="18112"/>
                  <a:pt x="2597" y="11842"/>
                  <a:pt x="7220" y="7220"/>
                </a:cubicBezTo>
                <a:cubicBezTo>
                  <a:pt x="11842" y="2597"/>
                  <a:pt x="18112" y="0"/>
                  <a:pt x="24649" y="0"/>
                </a:cubicBezTo>
                <a:close/>
              </a:path>
            </a:pathLst>
          </a:custGeom>
          <a:solidFill>
            <a:srgbClr val="FCF9DA"/>
          </a:solidFill>
          <a:ln w="76200" cap="rnd">
            <a:solidFill>
              <a:srgbClr val="462718"/>
            </a:solidFill>
            <a:prstDash val="solid"/>
            <a:round/>
          </a:ln>
        </p:spPr>
      </p:sp>
      <p:sp>
        <p:nvSpPr>
          <p:cNvPr id="36" name="TextBox 35"/>
          <p:cNvSpPr txBox="1"/>
          <p:nvPr/>
        </p:nvSpPr>
        <p:spPr>
          <a:xfrm>
            <a:off x="707453" y="225326"/>
            <a:ext cx="16818547" cy="923330"/>
          </a:xfrm>
          <a:prstGeom prst="rect">
            <a:avLst/>
          </a:prstGeom>
          <a:noFill/>
          <a:effectLst/>
        </p:spPr>
        <p:txBody>
          <a:bodyPr wrap="square" rtlCol="0">
            <a:spAutoFit/>
          </a:bodyPr>
          <a:lstStyle/>
          <a:p>
            <a:pPr algn="ct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ONLINE LEARNING</a:t>
            </a:r>
          </a:p>
        </p:txBody>
      </p:sp>
      <p:sp>
        <p:nvSpPr>
          <p:cNvPr id="39" name="TextBox 38"/>
          <p:cNvSpPr txBox="1"/>
          <p:nvPr/>
        </p:nvSpPr>
        <p:spPr>
          <a:xfrm>
            <a:off x="559500" y="1541915"/>
            <a:ext cx="16321059" cy="1446550"/>
          </a:xfrm>
          <a:prstGeom prst="rect">
            <a:avLst/>
          </a:prstGeom>
          <a:noFill/>
          <a:effectLst/>
        </p:spPr>
        <p:txBody>
          <a:bodyPr wrap="square" rtlCol="0">
            <a:spAutoFit/>
          </a:bodyPr>
          <a:lstStyle/>
          <a:p>
            <a:pPr defTabSz="1371600"/>
            <a:r>
              <a:rPr lang="en-US" sz="4400" b="1" dirty="0">
                <a:solidFill>
                  <a:srgbClr val="C00000"/>
                </a:solidFill>
                <a:effectLst>
                  <a:glow rad="88900">
                    <a:prstClr val="white"/>
                  </a:glow>
                </a:effectLst>
                <a:latin typeface="Calibri" panose="020F0502020204030204"/>
                <a:cs typeface="Arial" panose="020B0604020202020204" pitchFamily="34" charset="0"/>
              </a:rPr>
              <a:t>3. Work in pairs. Read the posts from some students about online learning and complete the table.</a:t>
            </a:r>
          </a:p>
        </p:txBody>
      </p:sp>
      <p:graphicFrame>
        <p:nvGraphicFramePr>
          <p:cNvPr id="14" name="Table 13"/>
          <p:cNvGraphicFramePr>
            <a:graphicFrameLocks noGrp="1"/>
          </p:cNvGraphicFramePr>
          <p:nvPr/>
        </p:nvGraphicFramePr>
        <p:xfrm>
          <a:off x="559500" y="2980362"/>
          <a:ext cx="17322969" cy="6856437"/>
        </p:xfrm>
        <a:graphic>
          <a:graphicData uri="http://schemas.openxmlformats.org/drawingml/2006/table">
            <a:tbl>
              <a:tblPr firstRow="1" bandRow="1">
                <a:tableStyleId>{5C22544A-7EE6-4342-B048-85BDC9FD1C3A}</a:tableStyleId>
              </a:tblPr>
              <a:tblGrid>
                <a:gridCol w="7128288">
                  <a:extLst>
                    <a:ext uri="{9D8B030D-6E8A-4147-A177-3AD203B41FA5}">
                      <a16:colId xmlns:a16="http://schemas.microsoft.com/office/drawing/2014/main" val="1702826962"/>
                    </a:ext>
                  </a:extLst>
                </a:gridCol>
                <a:gridCol w="10194681">
                  <a:extLst>
                    <a:ext uri="{9D8B030D-6E8A-4147-A177-3AD203B41FA5}">
                      <a16:colId xmlns:a16="http://schemas.microsoft.com/office/drawing/2014/main" val="690903817"/>
                    </a:ext>
                  </a:extLst>
                </a:gridCol>
              </a:tblGrid>
              <a:tr h="777240">
                <a:tc>
                  <a:txBody>
                    <a:bodyPr/>
                    <a:lstStyle/>
                    <a:p>
                      <a:pPr algn="ctr"/>
                      <a:r>
                        <a:rPr lang="en-US" sz="4200" dirty="0">
                          <a:solidFill>
                            <a:schemeClr val="tx1"/>
                          </a:solidFill>
                        </a:rPr>
                        <a:t>Benefits</a:t>
                      </a:r>
                    </a:p>
                  </a:txBody>
                  <a:tcPr marL="137160" marR="137160" marT="68580" marB="68580">
                    <a:solidFill>
                      <a:srgbClr val="FBCDCD"/>
                    </a:solidFill>
                  </a:tcPr>
                </a:tc>
                <a:tc>
                  <a:txBody>
                    <a:bodyPr/>
                    <a:lstStyle/>
                    <a:p>
                      <a:pPr algn="ctr"/>
                      <a:r>
                        <a:rPr lang="en-US" sz="4200" dirty="0">
                          <a:solidFill>
                            <a:schemeClr val="tx1"/>
                          </a:solidFill>
                        </a:rPr>
                        <a:t>Problems</a:t>
                      </a:r>
                    </a:p>
                  </a:txBody>
                  <a:tcPr marL="137160" marR="137160" marT="68580" marB="68580">
                    <a:solidFill>
                      <a:srgbClr val="FBCDCD"/>
                    </a:solidFill>
                  </a:tcPr>
                </a:tc>
                <a:extLst>
                  <a:ext uri="{0D108BD9-81ED-4DB2-BD59-A6C34878D82A}">
                    <a16:rowId xmlns:a16="http://schemas.microsoft.com/office/drawing/2014/main" val="3356117564"/>
                  </a:ext>
                </a:extLst>
              </a:tr>
              <a:tr h="6079197">
                <a:tc>
                  <a:txBody>
                    <a:bodyPr/>
                    <a:lstStyle/>
                    <a:p>
                      <a:pPr marL="0" indent="0">
                        <a:buNone/>
                      </a:pPr>
                      <a:r>
                        <a:rPr lang="en-US" sz="4800">
                          <a:solidFill>
                            <a:schemeClr val="tx1"/>
                          </a:solidFill>
                        </a:rPr>
                        <a:t>1. It’s convenient.</a:t>
                      </a:r>
                    </a:p>
                    <a:p>
                      <a:pPr marL="0" indent="0">
                        <a:buNone/>
                      </a:pPr>
                      <a:r>
                        <a:rPr lang="en-US" sz="4800">
                          <a:solidFill>
                            <a:schemeClr val="tx1"/>
                          </a:solidFill>
                        </a:rPr>
                        <a:t>2. </a:t>
                      </a:r>
                    </a:p>
                    <a:p>
                      <a:pPr marL="0" indent="0">
                        <a:buNone/>
                      </a:pPr>
                      <a:endParaRPr lang="en-US" sz="4800">
                        <a:solidFill>
                          <a:schemeClr val="tx1"/>
                        </a:solidFill>
                      </a:endParaRPr>
                    </a:p>
                    <a:p>
                      <a:pPr marL="0" indent="0">
                        <a:buNone/>
                      </a:pPr>
                      <a:r>
                        <a:rPr lang="en-US" sz="4800">
                          <a:solidFill>
                            <a:schemeClr val="tx1"/>
                          </a:solidFill>
                        </a:rPr>
                        <a:t>3. </a:t>
                      </a:r>
                    </a:p>
                    <a:p>
                      <a:pPr marL="0" indent="0">
                        <a:buNone/>
                      </a:pPr>
                      <a:endParaRPr lang="en-US" sz="4800">
                        <a:solidFill>
                          <a:schemeClr val="tx1"/>
                        </a:solidFill>
                      </a:endParaRPr>
                    </a:p>
                    <a:p>
                      <a:pPr marL="0" indent="0">
                        <a:buNone/>
                      </a:pPr>
                      <a:r>
                        <a:rPr lang="en-US" sz="4800">
                          <a:solidFill>
                            <a:schemeClr val="tx1"/>
                          </a:solidFill>
                        </a:rPr>
                        <a:t>4. </a:t>
                      </a:r>
                    </a:p>
                    <a:p>
                      <a:pPr marL="0" indent="0">
                        <a:buNone/>
                      </a:pPr>
                      <a:endParaRPr lang="en-US" sz="4800" dirty="0">
                        <a:solidFill>
                          <a:schemeClr val="tx1"/>
                        </a:solidFill>
                      </a:endParaRPr>
                    </a:p>
                  </a:txBody>
                  <a:tcPr marL="137160" marR="137160" marT="68580" marB="68580">
                    <a:solidFill>
                      <a:schemeClr val="bg1">
                        <a:lumMod val="85000"/>
                      </a:schemeClr>
                    </a:solidFill>
                  </a:tcPr>
                </a:tc>
                <a:tc>
                  <a:txBody>
                    <a:bodyPr/>
                    <a:lstStyle/>
                    <a:p>
                      <a:pPr marL="0" indent="0">
                        <a:buFontTx/>
                        <a:buNone/>
                      </a:pPr>
                      <a:r>
                        <a:rPr lang="en-US" sz="4800" baseline="0">
                          <a:solidFill>
                            <a:schemeClr val="tx1"/>
                          </a:solidFill>
                        </a:rPr>
                        <a:t>1. Some </a:t>
                      </a:r>
                      <a:r>
                        <a:rPr lang="en-US" sz="4800" baseline="0" dirty="0">
                          <a:solidFill>
                            <a:schemeClr val="tx1"/>
                          </a:solidFill>
                        </a:rPr>
                        <a:t>students don’t have computers or smart </a:t>
                      </a:r>
                      <a:r>
                        <a:rPr lang="en-US" sz="4800" baseline="0">
                          <a:solidFill>
                            <a:schemeClr val="tx1"/>
                          </a:solidFill>
                        </a:rPr>
                        <a:t>phones.</a:t>
                      </a:r>
                    </a:p>
                    <a:p>
                      <a:pPr marL="0" indent="0">
                        <a:buFontTx/>
                        <a:buNone/>
                      </a:pPr>
                      <a:r>
                        <a:rPr lang="en-US" sz="4800" baseline="0">
                          <a:solidFill>
                            <a:schemeClr val="tx1"/>
                          </a:solidFill>
                        </a:rPr>
                        <a:t>2. </a:t>
                      </a:r>
                    </a:p>
                    <a:p>
                      <a:pPr marL="0" indent="0">
                        <a:buFontTx/>
                        <a:buNone/>
                      </a:pPr>
                      <a:r>
                        <a:rPr lang="en-US" sz="4800" baseline="0">
                          <a:solidFill>
                            <a:schemeClr val="tx1"/>
                          </a:solidFill>
                        </a:rPr>
                        <a:t>3. </a:t>
                      </a:r>
                    </a:p>
                    <a:p>
                      <a:pPr marL="0" indent="0">
                        <a:buFontTx/>
                        <a:buNone/>
                      </a:pPr>
                      <a:endParaRPr lang="en-US" sz="4800" baseline="0">
                        <a:solidFill>
                          <a:schemeClr val="tx1"/>
                        </a:solidFill>
                      </a:endParaRPr>
                    </a:p>
                    <a:p>
                      <a:pPr marL="0" indent="0">
                        <a:buFontTx/>
                        <a:buNone/>
                      </a:pPr>
                      <a:r>
                        <a:rPr lang="en-US" sz="4800" baseline="0">
                          <a:solidFill>
                            <a:schemeClr val="tx1"/>
                          </a:solidFill>
                        </a:rPr>
                        <a:t>4. </a:t>
                      </a:r>
                    </a:p>
                    <a:p>
                      <a:pPr marL="0" indent="0">
                        <a:buFontTx/>
                        <a:buNone/>
                      </a:pPr>
                      <a:r>
                        <a:rPr lang="en-US" sz="4800" baseline="0">
                          <a:solidFill>
                            <a:schemeClr val="tx1"/>
                          </a:solidFill>
                        </a:rPr>
                        <a:t>5. </a:t>
                      </a:r>
                      <a:endParaRPr lang="en-US" sz="4800" baseline="0" dirty="0">
                        <a:solidFill>
                          <a:schemeClr val="tx1"/>
                        </a:solidFill>
                      </a:endParaRPr>
                    </a:p>
                    <a:p>
                      <a:pPr marL="0" indent="0">
                        <a:buFontTx/>
                        <a:buNone/>
                      </a:pPr>
                      <a:r>
                        <a:rPr lang="en-US" sz="4800" baseline="0">
                          <a:solidFill>
                            <a:schemeClr val="tx1"/>
                          </a:solidFill>
                        </a:rPr>
                        <a:t>       </a:t>
                      </a:r>
                      <a:endParaRPr lang="en-US" sz="4800" dirty="0">
                        <a:solidFill>
                          <a:schemeClr val="tx1"/>
                        </a:solidFill>
                      </a:endParaRPr>
                    </a:p>
                  </a:txBody>
                  <a:tcPr marL="137160" marR="137160" marT="68580" marB="68580">
                    <a:solidFill>
                      <a:schemeClr val="bg1">
                        <a:lumMod val="85000"/>
                      </a:schemeClr>
                    </a:solidFill>
                  </a:tcPr>
                </a:tc>
                <a:extLst>
                  <a:ext uri="{0D108BD9-81ED-4DB2-BD59-A6C34878D82A}">
                    <a16:rowId xmlns:a16="http://schemas.microsoft.com/office/drawing/2014/main" val="2826818491"/>
                  </a:ext>
                </a:extLst>
              </a:tr>
            </a:tbl>
          </a:graphicData>
        </a:graphic>
      </p:graphicFrame>
      <p:sp>
        <p:nvSpPr>
          <p:cNvPr id="15" name="TextBox 14"/>
          <p:cNvSpPr txBox="1"/>
          <p:nvPr/>
        </p:nvSpPr>
        <p:spPr>
          <a:xfrm>
            <a:off x="1167698" y="4520913"/>
            <a:ext cx="6371622" cy="1569660"/>
          </a:xfrm>
          <a:prstGeom prst="rect">
            <a:avLst/>
          </a:prstGeom>
          <a:noFill/>
        </p:spPr>
        <p:txBody>
          <a:bodyPr wrap="square" rtlCol="0">
            <a:spAutoFit/>
          </a:bodyPr>
          <a:lstStyle/>
          <a:p>
            <a:pPr defTabSz="1371600"/>
            <a:r>
              <a:rPr lang="en-US" sz="4800" dirty="0">
                <a:solidFill>
                  <a:srgbClr val="7030A0"/>
                </a:solidFill>
                <a:latin typeface="Calibri" panose="020F0502020204030204"/>
              </a:rPr>
              <a:t>Students don’t have to get up early.</a:t>
            </a:r>
          </a:p>
        </p:txBody>
      </p:sp>
      <p:sp>
        <p:nvSpPr>
          <p:cNvPr id="16" name="TextBox 15"/>
          <p:cNvSpPr txBox="1"/>
          <p:nvPr/>
        </p:nvSpPr>
        <p:spPr>
          <a:xfrm>
            <a:off x="1167703" y="6003119"/>
            <a:ext cx="6716402" cy="1569660"/>
          </a:xfrm>
          <a:prstGeom prst="rect">
            <a:avLst/>
          </a:prstGeom>
          <a:noFill/>
        </p:spPr>
        <p:txBody>
          <a:bodyPr wrap="square" rtlCol="0">
            <a:spAutoFit/>
          </a:bodyPr>
          <a:lstStyle/>
          <a:p>
            <a:pPr defTabSz="1371600"/>
            <a:r>
              <a:rPr lang="en-US" sz="4800" dirty="0">
                <a:solidFill>
                  <a:srgbClr val="7030A0"/>
                </a:solidFill>
                <a:latin typeface="Calibri" panose="020F0502020204030204"/>
              </a:rPr>
              <a:t>It helps students become more independent.</a:t>
            </a:r>
          </a:p>
        </p:txBody>
      </p:sp>
      <p:sp>
        <p:nvSpPr>
          <p:cNvPr id="17" name="TextBox 16"/>
          <p:cNvSpPr txBox="1"/>
          <p:nvPr/>
        </p:nvSpPr>
        <p:spPr>
          <a:xfrm>
            <a:off x="1161033" y="7441455"/>
            <a:ext cx="5540550" cy="1569660"/>
          </a:xfrm>
          <a:prstGeom prst="rect">
            <a:avLst/>
          </a:prstGeom>
          <a:noFill/>
        </p:spPr>
        <p:txBody>
          <a:bodyPr wrap="square" rtlCol="0">
            <a:spAutoFit/>
          </a:bodyPr>
          <a:lstStyle/>
          <a:p>
            <a:pPr defTabSz="1371600"/>
            <a:r>
              <a:rPr lang="en-US" sz="4800" dirty="0">
                <a:solidFill>
                  <a:srgbClr val="7030A0"/>
                </a:solidFill>
                <a:latin typeface="Calibri" panose="020F0502020204030204"/>
              </a:rPr>
              <a:t>It helps students avoid traffic jams.</a:t>
            </a:r>
          </a:p>
        </p:txBody>
      </p:sp>
      <p:sp>
        <p:nvSpPr>
          <p:cNvPr id="18" name="TextBox 17"/>
          <p:cNvSpPr txBox="1"/>
          <p:nvPr/>
        </p:nvSpPr>
        <p:spPr>
          <a:xfrm>
            <a:off x="8218323" y="8175740"/>
            <a:ext cx="8332113" cy="1569660"/>
          </a:xfrm>
          <a:prstGeom prst="rect">
            <a:avLst/>
          </a:prstGeom>
          <a:noFill/>
        </p:spPr>
        <p:txBody>
          <a:bodyPr wrap="square" rtlCol="0">
            <a:spAutoFit/>
          </a:bodyPr>
          <a:lstStyle/>
          <a:p>
            <a:pPr defTabSz="1371600"/>
            <a:r>
              <a:rPr lang="en-US" sz="4800" dirty="0">
                <a:solidFill>
                  <a:srgbClr val="7030A0"/>
                </a:solidFill>
                <a:latin typeface="Calibri" panose="020F0502020204030204"/>
              </a:rPr>
              <a:t>Some students get tired eyes and can’t concentrate well</a:t>
            </a:r>
          </a:p>
        </p:txBody>
      </p:sp>
      <p:sp>
        <p:nvSpPr>
          <p:cNvPr id="19" name="TextBox 18"/>
          <p:cNvSpPr txBox="1"/>
          <p:nvPr/>
        </p:nvSpPr>
        <p:spPr>
          <a:xfrm>
            <a:off x="8228893" y="5228226"/>
            <a:ext cx="8379317" cy="830997"/>
          </a:xfrm>
          <a:prstGeom prst="rect">
            <a:avLst/>
          </a:prstGeom>
          <a:noFill/>
        </p:spPr>
        <p:txBody>
          <a:bodyPr wrap="square" rtlCol="0">
            <a:spAutoFit/>
          </a:bodyPr>
          <a:lstStyle/>
          <a:p>
            <a:pPr defTabSz="1371600"/>
            <a:r>
              <a:rPr lang="en-US" sz="4800" dirty="0">
                <a:solidFill>
                  <a:srgbClr val="7030A0"/>
                </a:solidFill>
                <a:latin typeface="Calibri" panose="020F0502020204030204"/>
              </a:rPr>
              <a:t>The Internet connection is poor.</a:t>
            </a:r>
          </a:p>
        </p:txBody>
      </p:sp>
      <p:sp>
        <p:nvSpPr>
          <p:cNvPr id="20" name="TextBox 19"/>
          <p:cNvSpPr txBox="1"/>
          <p:nvPr/>
        </p:nvSpPr>
        <p:spPr>
          <a:xfrm>
            <a:off x="8262110" y="5986395"/>
            <a:ext cx="9899208" cy="1569660"/>
          </a:xfrm>
          <a:prstGeom prst="rect">
            <a:avLst/>
          </a:prstGeom>
          <a:noFill/>
        </p:spPr>
        <p:txBody>
          <a:bodyPr wrap="square" rtlCol="0">
            <a:spAutoFit/>
          </a:bodyPr>
          <a:lstStyle/>
          <a:p>
            <a:pPr defTabSz="1371600"/>
            <a:r>
              <a:rPr lang="en-US" sz="4800" dirty="0">
                <a:solidFill>
                  <a:srgbClr val="7030A0"/>
                </a:solidFill>
                <a:latin typeface="Calibri" panose="020F0502020204030204"/>
              </a:rPr>
              <a:t>It makes some students feel more stressed when learning online.</a:t>
            </a:r>
          </a:p>
        </p:txBody>
      </p:sp>
      <p:sp>
        <p:nvSpPr>
          <p:cNvPr id="22" name="TextBox 21"/>
          <p:cNvSpPr txBox="1"/>
          <p:nvPr/>
        </p:nvSpPr>
        <p:spPr>
          <a:xfrm>
            <a:off x="8228892" y="7432986"/>
            <a:ext cx="9554424" cy="830997"/>
          </a:xfrm>
          <a:prstGeom prst="rect">
            <a:avLst/>
          </a:prstGeom>
          <a:noFill/>
        </p:spPr>
        <p:txBody>
          <a:bodyPr wrap="square" rtlCol="0">
            <a:spAutoFit/>
          </a:bodyPr>
          <a:lstStyle/>
          <a:p>
            <a:pPr defTabSz="1371600"/>
            <a:r>
              <a:rPr lang="en-US" sz="4800">
                <a:solidFill>
                  <a:srgbClr val="7030A0"/>
                </a:solidFill>
                <a:latin typeface="Calibri" panose="020F0502020204030204"/>
              </a:rPr>
              <a:t>Students can’t meet their classmates.</a:t>
            </a:r>
            <a:endParaRPr lang="en-US" sz="4800" dirty="0">
              <a:solidFill>
                <a:srgbClr val="7030A0"/>
              </a:solidFill>
              <a:latin typeface="Calibri" panose="020F0502020204030204"/>
            </a:endParaRPr>
          </a:p>
        </p:txBody>
      </p:sp>
      <p:sp>
        <p:nvSpPr>
          <p:cNvPr id="2" name="Freeform 11">
            <a:extLst>
              <a:ext uri="{FF2B5EF4-FFF2-40B4-BE49-F238E27FC236}">
                <a16:creationId xmlns:a16="http://schemas.microsoft.com/office/drawing/2014/main" id="{8072569E-386E-6D88-1A27-6DBDB1C5169D}"/>
              </a:ext>
            </a:extLst>
          </p:cNvPr>
          <p:cNvSpPr/>
          <p:nvPr/>
        </p:nvSpPr>
        <p:spPr>
          <a:xfrm rot="-115134">
            <a:off x="16000473" y="-55514"/>
            <a:ext cx="2265416" cy="2186127"/>
          </a:xfrm>
          <a:custGeom>
            <a:avLst/>
            <a:gdLst/>
            <a:ahLst/>
            <a:cxnLst/>
            <a:rect l="l" t="t" r="r" b="b"/>
            <a:pathLst>
              <a:path w="2265416" h="2186127">
                <a:moveTo>
                  <a:pt x="0" y="0"/>
                </a:moveTo>
                <a:lnTo>
                  <a:pt x="2265416" y="0"/>
                </a:lnTo>
                <a:lnTo>
                  <a:pt x="2265416" y="2186126"/>
                </a:lnTo>
                <a:lnTo>
                  <a:pt x="0" y="2186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24">
            <a:extLst>
              <a:ext uri="{FF2B5EF4-FFF2-40B4-BE49-F238E27FC236}">
                <a16:creationId xmlns:a16="http://schemas.microsoft.com/office/drawing/2014/main" id="{A250FD31-198E-1DBD-7AA7-CDC462A88AF7}"/>
              </a:ext>
            </a:extLst>
          </p:cNvPr>
          <p:cNvSpPr/>
          <p:nvPr/>
        </p:nvSpPr>
        <p:spPr>
          <a:xfrm rot="530863">
            <a:off x="5897070" y="7491043"/>
            <a:ext cx="1675459" cy="2683071"/>
          </a:xfrm>
          <a:custGeom>
            <a:avLst/>
            <a:gdLst/>
            <a:ahLst/>
            <a:cxnLst/>
            <a:rect l="l" t="t" r="r" b="b"/>
            <a:pathLst>
              <a:path w="4887657" h="8785005">
                <a:moveTo>
                  <a:pt x="0" y="0"/>
                </a:moveTo>
                <a:lnTo>
                  <a:pt x="4887657" y="0"/>
                </a:lnTo>
                <a:lnTo>
                  <a:pt x="4887657" y="8785005"/>
                </a:lnTo>
                <a:lnTo>
                  <a:pt x="0" y="87850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138188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1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483</Words>
  <Application>Microsoft Office PowerPoint</Application>
  <PresentationFormat>Custom</PresentationFormat>
  <Paragraphs>73</Paragraphs>
  <Slides>13</Slides>
  <Notes>7</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Arista Pro Heavy</vt:lpstr>
      <vt:lpstr>More Sugar</vt:lpstr>
      <vt:lpstr>Wingdings</vt:lpstr>
      <vt:lpstr>Arial</vt:lpstr>
      <vt:lpstr>Calibri Light</vt:lpstr>
      <vt:lpstr>Gaegu Bold</vt:lpstr>
      <vt:lpstr>Arista Pro Bold</vt:lpstr>
      <vt:lpstr>Myriad Pro</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Administrator</cp:lastModifiedBy>
  <cp:revision>4</cp:revision>
  <dcterms:created xsi:type="dcterms:W3CDTF">2006-08-16T00:00:00Z</dcterms:created>
  <dcterms:modified xsi:type="dcterms:W3CDTF">2024-03-17T18:47:27Z</dcterms:modified>
  <dc:identifier>DAF_ynIjwV0</dc:identifier>
</cp:coreProperties>
</file>