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256" r:id="rId3"/>
    <p:sldId id="267" r:id="rId4"/>
    <p:sldId id="282" r:id="rId5"/>
    <p:sldId id="342" r:id="rId6"/>
    <p:sldId id="346" r:id="rId7"/>
    <p:sldId id="341" r:id="rId8"/>
    <p:sldId id="343" r:id="rId9"/>
    <p:sldId id="316" r:id="rId10"/>
    <p:sldId id="331" r:id="rId11"/>
    <p:sldId id="344" r:id="rId12"/>
    <p:sldId id="345" r:id="rId13"/>
    <p:sldId id="350" r:id="rId14"/>
    <p:sldId id="349" r:id="rId15"/>
    <p:sldId id="347" r:id="rId16"/>
    <p:sldId id="348" r:id="rId17"/>
    <p:sldId id="298" r:id="rId18"/>
    <p:sldId id="2457" r:id="rId19"/>
    <p:sldId id="2458" r:id="rId20"/>
    <p:sldId id="2459" r:id="rId21"/>
    <p:sldId id="2460" r:id="rId22"/>
    <p:sldId id="2461" r:id="rId23"/>
    <p:sldId id="2462" r:id="rId24"/>
    <p:sldId id="2463" r:id="rId25"/>
    <p:sldId id="257" r:id="rId26"/>
    <p:sldId id="2464" r:id="rId27"/>
    <p:sldId id="2465" r:id="rId28"/>
    <p:sldId id="325" r:id="rId29"/>
    <p:sldId id="2466" r:id="rId30"/>
    <p:sldId id="2468" r:id="rId31"/>
    <p:sldId id="2469" r:id="rId32"/>
    <p:sldId id="2470" r:id="rId33"/>
    <p:sldId id="2472" r:id="rId34"/>
    <p:sldId id="314" r:id="rId35"/>
    <p:sldId id="330" r:id="rId36"/>
    <p:sldId id="270" r:id="rId37"/>
  </p:sldIdLst>
  <p:sldSz cx="18288000" cy="10287000"/>
  <p:notesSz cx="6858000" cy="9144000"/>
  <p:embeddedFontLst>
    <p:embeddedFont>
      <p:font typeface="Amasis MT Pro Medium" panose="02040604050005020304" pitchFamily="18" charset="0"/>
      <p:regular r:id="rId39"/>
      <p:italic r:id="rId40"/>
    </p:embeddedFont>
    <p:embeddedFont>
      <p:font typeface="Arista Pro Bold" panose="020B0604020202020204" charset="0"/>
      <p:regular r:id="rId41"/>
    </p:embeddedFont>
    <p:embeddedFont>
      <p:font typeface="Arista Pro Heavy" panose="020B0604020202020204" charset="0"/>
      <p:regular r:id="rId42"/>
    </p:embeddedFont>
    <p:embeddedFont>
      <p:font typeface="Jumble" panose="02000503000000020004" pitchFamily="2" charset="0"/>
      <p:regular r:id="rId43"/>
    </p:embeddedFont>
    <p:embeddedFont>
      <p:font typeface="Now Medium"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3D05E-A472-45C0-BDA1-F89D1EEC85AE}"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8E7BD-547B-454A-99D7-C13125027854}" type="slidenum">
              <a:rPr lang="en-US" smtClean="0"/>
              <a:t>‹#›</a:t>
            </a:fld>
            <a:endParaRPr lang="en-US"/>
          </a:p>
        </p:txBody>
      </p:sp>
    </p:spTree>
    <p:extLst>
      <p:ext uri="{BB962C8B-B14F-4D97-AF65-F5344CB8AC3E}">
        <p14:creationId xmlns:p14="http://schemas.microsoft.com/office/powerpoint/2010/main" val="177720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99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89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338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39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69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7821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995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076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23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991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11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206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524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494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39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15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11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286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24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43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44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9925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96639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92589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64902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11486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2363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848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3167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73490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59143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0754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t>3/18/2024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91386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3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7.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1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7.mp3"/><Relationship Id="rId11" Type="http://schemas.openxmlformats.org/officeDocument/2006/relationships/slideLayout" Target="../slideLayouts/slideLayout13.xml"/><Relationship Id="rId5" Type="http://schemas.microsoft.com/office/2007/relationships/media" Target="../media/media7.mp3"/><Relationship Id="rId15" Type="http://schemas.openxmlformats.org/officeDocument/2006/relationships/image" Target="../media/image26.png"/><Relationship Id="rId10" Type="http://schemas.openxmlformats.org/officeDocument/2006/relationships/audio" Target="../media/media8.mp3"/><Relationship Id="rId4" Type="http://schemas.openxmlformats.org/officeDocument/2006/relationships/audio" Target="../media/media4.mp3"/><Relationship Id="rId9" Type="http://schemas.microsoft.com/office/2007/relationships/media" Target="../media/media8.mp3"/><Relationship Id="rId1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7.sv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6.sv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audio" Target="../media/audio2.wav"/><Relationship Id="rId4" Type="http://schemas.openxmlformats.org/officeDocument/2006/relationships/image" Target="../media/image48.jpeg"/><Relationship Id="rId9" Type="http://schemas.openxmlformats.org/officeDocument/2006/relationships/image" Target="../media/image53.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sp>
        <p:nvSpPr>
          <p:cNvPr id="2" name="Freeform 2"/>
          <p:cNvSpPr/>
          <p:nvPr/>
        </p:nvSpPr>
        <p:spPr>
          <a:xfrm>
            <a:off x="12218966" y="-2284863"/>
            <a:ext cx="7315200" cy="4014216"/>
          </a:xfrm>
          <a:custGeom>
            <a:avLst/>
            <a:gdLst/>
            <a:ahLst/>
            <a:cxnLst/>
            <a:rect l="l" t="t" r="r" b="b"/>
            <a:pathLst>
              <a:path w="7315200" h="4014216">
                <a:moveTo>
                  <a:pt x="0" y="0"/>
                </a:moveTo>
                <a:lnTo>
                  <a:pt x="7315200" y="0"/>
                </a:lnTo>
                <a:lnTo>
                  <a:pt x="7315200" y="4014216"/>
                </a:lnTo>
                <a:lnTo>
                  <a:pt x="0" y="40142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8507" y="9258300"/>
            <a:ext cx="6662255" cy="3655912"/>
          </a:xfrm>
          <a:custGeom>
            <a:avLst/>
            <a:gdLst/>
            <a:ahLst/>
            <a:cxnLst/>
            <a:rect l="l" t="t" r="r" b="b"/>
            <a:pathLst>
              <a:path w="6662255" h="3655912">
                <a:moveTo>
                  <a:pt x="0" y="0"/>
                </a:moveTo>
                <a:lnTo>
                  <a:pt x="6662255" y="0"/>
                </a:lnTo>
                <a:lnTo>
                  <a:pt x="6662255" y="3655912"/>
                </a:lnTo>
                <a:lnTo>
                  <a:pt x="0" y="3655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808" y="5662909"/>
            <a:ext cx="16230384" cy="1323381"/>
          </a:xfrm>
          <a:prstGeom prst="rect">
            <a:avLst/>
          </a:prstGeom>
        </p:spPr>
        <p:txBody>
          <a:bodyPr lIns="0" tIns="0" rIns="0" bIns="0" rtlCol="0" anchor="t">
            <a:spAutoFit/>
          </a:bodyPr>
          <a:lstStyle/>
          <a:p>
            <a:pPr algn="ctr">
              <a:lnSpc>
                <a:spcPts val="9095"/>
              </a:lnSpc>
            </a:pPr>
            <a:r>
              <a:rPr lang="en-US" sz="10700">
                <a:solidFill>
                  <a:srgbClr val="6AC9B4"/>
                </a:solidFill>
                <a:latin typeface="Arista Pro Heavy"/>
              </a:rPr>
              <a:t>&amp; WAVE PROPERTIES</a:t>
            </a:r>
          </a:p>
        </p:txBody>
      </p:sp>
      <p:sp>
        <p:nvSpPr>
          <p:cNvPr id="6" name="TextBox 6"/>
          <p:cNvSpPr txBox="1"/>
          <p:nvPr/>
        </p:nvSpPr>
        <p:spPr>
          <a:xfrm>
            <a:off x="2261042" y="1438275"/>
            <a:ext cx="13765916" cy="4586653"/>
          </a:xfrm>
          <a:prstGeom prst="rect">
            <a:avLst/>
          </a:prstGeom>
        </p:spPr>
        <p:txBody>
          <a:bodyPr lIns="0" tIns="0" rIns="0" bIns="0" rtlCol="0" anchor="t">
            <a:spAutoFit/>
          </a:bodyPr>
          <a:lstStyle/>
          <a:p>
            <a:pPr algn="ctr">
              <a:lnSpc>
                <a:spcPts val="36467"/>
              </a:lnSpc>
            </a:pPr>
            <a:r>
              <a:rPr lang="en-US" sz="26048">
                <a:solidFill>
                  <a:srgbClr val="6AC9B4"/>
                </a:solidFill>
                <a:latin typeface="Arista Pro Heavy"/>
              </a:rPr>
              <a:t>WAVES</a:t>
            </a:r>
          </a:p>
        </p:txBody>
      </p:sp>
      <p:sp>
        <p:nvSpPr>
          <p:cNvPr id="7" name="Freeform 7"/>
          <p:cNvSpPr/>
          <p:nvPr/>
        </p:nvSpPr>
        <p:spPr>
          <a:xfrm rot="1582714">
            <a:off x="13490133" y="516743"/>
            <a:ext cx="4043040" cy="1991197"/>
          </a:xfrm>
          <a:custGeom>
            <a:avLst/>
            <a:gdLst/>
            <a:ahLst/>
            <a:cxnLst/>
            <a:rect l="l" t="t" r="r" b="b"/>
            <a:pathLst>
              <a:path w="4043040" h="1991197">
                <a:moveTo>
                  <a:pt x="0" y="0"/>
                </a:moveTo>
                <a:lnTo>
                  <a:pt x="4043039" y="0"/>
                </a:lnTo>
                <a:lnTo>
                  <a:pt x="4043039" y="1991197"/>
                </a:lnTo>
                <a:lnTo>
                  <a:pt x="0" y="19911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4311646" y="6953862"/>
            <a:ext cx="9664707" cy="1416049"/>
          </a:xfrm>
          <a:prstGeom prst="rect">
            <a:avLst/>
          </a:prstGeom>
        </p:spPr>
        <p:txBody>
          <a:bodyPr lIns="0" tIns="0" rIns="0" bIns="0" rtlCol="0" anchor="t">
            <a:spAutoFit/>
          </a:bodyPr>
          <a:lstStyle/>
          <a:p>
            <a:pPr algn="ctr">
              <a:lnSpc>
                <a:spcPts val="11200"/>
              </a:lnSpc>
            </a:pPr>
            <a:r>
              <a:rPr lang="en-US" sz="8000">
                <a:solidFill>
                  <a:srgbClr val="FFC663"/>
                </a:solidFill>
                <a:latin typeface="Arista Pro Bold"/>
              </a:rPr>
              <a:t>Unit Review Quiz</a:t>
            </a:r>
          </a:p>
        </p:txBody>
      </p:sp>
      <p:pic>
        <p:nvPicPr>
          <p:cNvPr id="10" name="UNIT 11 LESSON 1">
            <a:hlinkClick r:id="" action="ppaction://media"/>
            <a:extLst>
              <a:ext uri="{FF2B5EF4-FFF2-40B4-BE49-F238E27FC236}">
                <a16:creationId xmlns:a16="http://schemas.microsoft.com/office/drawing/2014/main" id="{73A30BEF-B7A7-D2F7-7FE8-A3E2C52B66E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Google Shape;1881;p31">
            <a:extLst>
              <a:ext uri="{FF2B5EF4-FFF2-40B4-BE49-F238E27FC236}">
                <a16:creationId xmlns:a16="http://schemas.microsoft.com/office/drawing/2014/main" id="{CC9FAC01-FE55-E493-CD6D-1170B83B9418}"/>
              </a:ext>
            </a:extLst>
          </p:cNvPr>
          <p:cNvSpPr txBox="1">
            <a:spLocks/>
          </p:cNvSpPr>
          <p:nvPr/>
        </p:nvSpPr>
        <p:spPr>
          <a:xfrm>
            <a:off x="1504968" y="1714565"/>
            <a:ext cx="8641470"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pPr>
            <a:r>
              <a:rPr lang="en-US" sz="12000" b="1" dirty="0">
                <a:solidFill>
                  <a:srgbClr val="AD4F0F"/>
                </a:solidFill>
                <a:latin typeface="Calibri" panose="020F0502020204030204"/>
              </a:rPr>
              <a:t>epidemic</a:t>
            </a:r>
            <a:r>
              <a:rPr lang="en-US" sz="6000" b="1" dirty="0">
                <a:solidFill>
                  <a:srgbClr val="AD4F0F"/>
                </a:solidFill>
                <a:latin typeface="Calibri" panose="020F0502020204030204"/>
              </a:rPr>
              <a:t> </a:t>
            </a:r>
            <a:r>
              <a:rPr lang="en-US" sz="9900" b="1" dirty="0">
                <a:solidFill>
                  <a:srgbClr val="AD4F0F"/>
                </a:solidFill>
                <a:latin typeface="Calibri" panose="020F0502020204030204"/>
                <a:cs typeface="Calibri" panose="020F0502020204030204" pitchFamily="34" charset="0"/>
              </a:rPr>
              <a:t>(n)</a:t>
            </a:r>
          </a:p>
        </p:txBody>
      </p:sp>
      <p:sp>
        <p:nvSpPr>
          <p:cNvPr id="5" name="Rectangle 4">
            <a:extLst>
              <a:ext uri="{FF2B5EF4-FFF2-40B4-BE49-F238E27FC236}">
                <a16:creationId xmlns:a16="http://schemas.microsoft.com/office/drawing/2014/main" id="{A840E4AE-09BE-A13C-3E5B-4BD309B104D1}"/>
              </a:ext>
            </a:extLst>
          </p:cNvPr>
          <p:cNvSpPr/>
          <p:nvPr/>
        </p:nvSpPr>
        <p:spPr>
          <a:xfrm>
            <a:off x="1416614" y="6639550"/>
            <a:ext cx="6076338" cy="1200329"/>
          </a:xfrm>
          <a:prstGeom prst="rect">
            <a:avLst/>
          </a:prstGeom>
        </p:spPr>
        <p:txBody>
          <a:bodyPr wrap="square">
            <a:spAutoFit/>
          </a:bodyPr>
          <a:lstStyle/>
          <a:p>
            <a:pPr algn="ctr" defTabSz="1371600"/>
            <a:r>
              <a:rPr lang="en-US" sz="7200" dirty="0" err="1">
                <a:solidFill>
                  <a:prstClr val="black"/>
                </a:solidFill>
                <a:latin typeface="Calibri" panose="020F0502020204030204"/>
              </a:rPr>
              <a:t>đại</a:t>
            </a:r>
            <a:r>
              <a:rPr lang="en-US" sz="7200" dirty="0">
                <a:solidFill>
                  <a:prstClr val="black"/>
                </a:solidFill>
                <a:latin typeface="Calibri" panose="020F0502020204030204"/>
              </a:rPr>
              <a:t> </a:t>
            </a:r>
            <a:r>
              <a:rPr lang="en-US" sz="7200" dirty="0" err="1">
                <a:solidFill>
                  <a:prstClr val="black"/>
                </a:solidFill>
                <a:latin typeface="Calibri" panose="020F0502020204030204"/>
              </a:rPr>
              <a:t>dịch</a:t>
            </a:r>
            <a:endParaRPr lang="en-US" sz="7200"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009E00BE-D5F5-9411-D512-572CA07911A6}"/>
              </a:ext>
            </a:extLst>
          </p:cNvPr>
          <p:cNvSpPr/>
          <p:nvPr/>
        </p:nvSpPr>
        <p:spPr>
          <a:xfrm>
            <a:off x="1838523" y="4694165"/>
            <a:ext cx="5232522" cy="1200329"/>
          </a:xfrm>
          <a:prstGeom prst="rect">
            <a:avLst/>
          </a:prstGeom>
        </p:spPr>
        <p:txBody>
          <a:bodyPr wrap="none">
            <a:spAutoFit/>
          </a:bodyPr>
          <a:lstStyle/>
          <a:p>
            <a:pPr algn="ctr" defTabSz="1371600"/>
            <a:r>
              <a:rPr lang="en-US" sz="7200" b="1" dirty="0">
                <a:solidFill>
                  <a:srgbClr val="4472C4">
                    <a:lumMod val="50000"/>
                  </a:srgbClr>
                </a:solidFill>
                <a:latin typeface="Calibri" panose="020F0502020204030204"/>
              </a:rPr>
              <a:t>/ˌ</a:t>
            </a:r>
            <a:r>
              <a:rPr lang="en-US" sz="7200" b="1" dirty="0" err="1">
                <a:solidFill>
                  <a:srgbClr val="4472C4">
                    <a:lumMod val="50000"/>
                  </a:srgbClr>
                </a:solidFill>
                <a:latin typeface="Calibri" panose="020F0502020204030204"/>
              </a:rPr>
              <a:t>epɪˈdemɪk</a:t>
            </a:r>
            <a:r>
              <a:rPr lang="en-US" sz="7200" b="1" dirty="0">
                <a:solidFill>
                  <a:srgbClr val="4472C4">
                    <a:lumMod val="50000"/>
                  </a:srgbClr>
                </a:solidFill>
                <a:latin typeface="Calibri" panose="020F0502020204030204"/>
              </a:rPr>
              <a:t>/</a:t>
            </a:r>
          </a:p>
        </p:txBody>
      </p:sp>
      <p:pic>
        <p:nvPicPr>
          <p:cNvPr id="9" name="Picture 8">
            <a:extLst>
              <a:ext uri="{FF2B5EF4-FFF2-40B4-BE49-F238E27FC236}">
                <a16:creationId xmlns:a16="http://schemas.microsoft.com/office/drawing/2014/main" id="{FE284F1F-996A-EA88-E46C-19C9033255D6}"/>
              </a:ext>
            </a:extLst>
          </p:cNvPr>
          <p:cNvPicPr>
            <a:picLocks noChangeAspect="1"/>
          </p:cNvPicPr>
          <p:nvPr/>
        </p:nvPicPr>
        <p:blipFill>
          <a:blip r:embed="rId7"/>
          <a:stretch>
            <a:fillRect/>
          </a:stretch>
        </p:blipFill>
        <p:spPr>
          <a:xfrm>
            <a:off x="7555768" y="4074641"/>
            <a:ext cx="7739039" cy="5158069"/>
          </a:xfrm>
          <a:prstGeom prst="rect">
            <a:avLst/>
          </a:prstGeom>
        </p:spPr>
      </p:pic>
      <p:pic>
        <p:nvPicPr>
          <p:cNvPr id="10" name="epidemics">
            <a:hlinkClick r:id="" action="ppaction://media"/>
            <a:extLst>
              <a:ext uri="{FF2B5EF4-FFF2-40B4-BE49-F238E27FC236}">
                <a16:creationId xmlns:a16="http://schemas.microsoft.com/office/drawing/2014/main" id="{C75D6251-0B05-27C9-7E49-255D6A4BF3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1367" y="4819999"/>
            <a:ext cx="994832" cy="994832"/>
          </a:xfrm>
          <a:prstGeom prst="rect">
            <a:avLst/>
          </a:prstGeom>
        </p:spPr>
      </p:pic>
    </p:spTree>
    <p:extLst>
      <p:ext uri="{BB962C8B-B14F-4D97-AF65-F5344CB8AC3E}">
        <p14:creationId xmlns:p14="http://schemas.microsoft.com/office/powerpoint/2010/main" val="1583124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20"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Google Shape;1881;p31">
            <a:extLst>
              <a:ext uri="{FF2B5EF4-FFF2-40B4-BE49-F238E27FC236}">
                <a16:creationId xmlns:a16="http://schemas.microsoft.com/office/drawing/2014/main" id="{654913FB-3161-847A-9531-71AD1625069C}"/>
              </a:ext>
            </a:extLst>
          </p:cNvPr>
          <p:cNvSpPr txBox="1">
            <a:spLocks/>
          </p:cNvSpPr>
          <p:nvPr/>
        </p:nvSpPr>
        <p:spPr>
          <a:xfrm>
            <a:off x="3076687" y="2065997"/>
            <a:ext cx="854848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breakout room </a:t>
            </a:r>
            <a:r>
              <a:rPr lang="en-US" sz="6600" b="1" dirty="0">
                <a:solidFill>
                  <a:srgbClr val="AD4F0F"/>
                </a:solidFill>
              </a:rPr>
              <a:t>(n)</a:t>
            </a:r>
            <a:endParaRPr lang="en-US" sz="6600" b="1" dirty="0">
              <a:solidFill>
                <a:srgbClr val="AD4F0F"/>
              </a:solidFill>
              <a:cs typeface="Calibri" panose="020F0502020204030204" pitchFamily="34" charset="0"/>
            </a:endParaRPr>
          </a:p>
        </p:txBody>
      </p:sp>
      <p:sp>
        <p:nvSpPr>
          <p:cNvPr id="12" name="Rectangle 11">
            <a:extLst>
              <a:ext uri="{FF2B5EF4-FFF2-40B4-BE49-F238E27FC236}">
                <a16:creationId xmlns:a16="http://schemas.microsoft.com/office/drawing/2014/main" id="{7960F221-273D-7F7D-45AC-7914D3C717A6}"/>
              </a:ext>
            </a:extLst>
          </p:cNvPr>
          <p:cNvSpPr/>
          <p:nvPr/>
        </p:nvSpPr>
        <p:spPr>
          <a:xfrm>
            <a:off x="3303712" y="5740997"/>
            <a:ext cx="5274731" cy="1569660"/>
          </a:xfrm>
          <a:prstGeom prst="rect">
            <a:avLst/>
          </a:prstGeom>
        </p:spPr>
        <p:txBody>
          <a:bodyPr wrap="square">
            <a:spAutoFit/>
          </a:bodyPr>
          <a:lstStyle/>
          <a:p>
            <a:pPr lvl="0" algn="ctr"/>
            <a:r>
              <a:rPr lang="en-US" sz="4800"/>
              <a:t>phòng học chia nhỏ, chia nhóm</a:t>
            </a:r>
            <a:endParaRPr lang="en-US" sz="4800" dirty="0"/>
          </a:p>
        </p:txBody>
      </p:sp>
      <p:sp>
        <p:nvSpPr>
          <p:cNvPr id="13" name="Rectangle 12">
            <a:extLst>
              <a:ext uri="{FF2B5EF4-FFF2-40B4-BE49-F238E27FC236}">
                <a16:creationId xmlns:a16="http://schemas.microsoft.com/office/drawing/2014/main" id="{C6D10A0A-E0BE-9A65-899B-3D6FDC0E7161}"/>
              </a:ext>
            </a:extLst>
          </p:cNvPr>
          <p:cNvSpPr/>
          <p:nvPr/>
        </p:nvSpPr>
        <p:spPr>
          <a:xfrm>
            <a:off x="4065633" y="4066477"/>
            <a:ext cx="4467890" cy="830997"/>
          </a:xfrm>
          <a:prstGeom prst="rect">
            <a:avLst/>
          </a:prstGeom>
        </p:spPr>
        <p:txBody>
          <a:bodyPr wrap="none">
            <a:spAutoFit/>
          </a:bodyPr>
          <a:lstStyle/>
          <a:p>
            <a:pPr algn="ctr"/>
            <a:r>
              <a:rPr lang="en-US" sz="4800" b="1">
                <a:solidFill>
                  <a:schemeClr val="accent5">
                    <a:lumMod val="50000"/>
                  </a:schemeClr>
                </a:solidFill>
              </a:rPr>
              <a:t>/ˈbreɪkaʊt rʊm /</a:t>
            </a:r>
            <a:endParaRPr lang="en-US" sz="4800" b="1" dirty="0">
              <a:solidFill>
                <a:schemeClr val="accent5">
                  <a:lumMod val="50000"/>
                </a:schemeClr>
              </a:solidFill>
            </a:endParaRPr>
          </a:p>
        </p:txBody>
      </p:sp>
      <p:pic>
        <p:nvPicPr>
          <p:cNvPr id="14" name="Picture 13">
            <a:extLst>
              <a:ext uri="{FF2B5EF4-FFF2-40B4-BE49-F238E27FC236}">
                <a16:creationId xmlns:a16="http://schemas.microsoft.com/office/drawing/2014/main" id="{158FB4F3-BFCA-687A-C222-4AAE4553E5AC}"/>
              </a:ext>
            </a:extLst>
          </p:cNvPr>
          <p:cNvPicPr>
            <a:picLocks noChangeAspect="1"/>
          </p:cNvPicPr>
          <p:nvPr/>
        </p:nvPicPr>
        <p:blipFill rotWithShape="1">
          <a:blip r:embed="rId7"/>
          <a:srcRect l="4163" t="13228" r="5456" b="4531"/>
          <a:stretch/>
        </p:blipFill>
        <p:spPr>
          <a:xfrm>
            <a:off x="8578443" y="3633325"/>
            <a:ext cx="6648450" cy="4010025"/>
          </a:xfrm>
          <a:prstGeom prst="rect">
            <a:avLst/>
          </a:prstGeom>
        </p:spPr>
      </p:pic>
      <p:pic>
        <p:nvPicPr>
          <p:cNvPr id="15" name="breakout room">
            <a:hlinkClick r:id="" action="ppaction://media"/>
            <a:extLst>
              <a:ext uri="{FF2B5EF4-FFF2-40B4-BE49-F238E27FC236}">
                <a16:creationId xmlns:a16="http://schemas.microsoft.com/office/drawing/2014/main" id="{BE78CC74-89E0-B062-C893-CB96395618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26845" y="4110858"/>
            <a:ext cx="693868" cy="693868"/>
          </a:xfrm>
          <a:prstGeom prst="rect">
            <a:avLst/>
          </a:prstGeom>
        </p:spPr>
      </p:pic>
    </p:spTree>
    <p:extLst>
      <p:ext uri="{BB962C8B-B14F-4D97-AF65-F5344CB8AC3E}">
        <p14:creationId xmlns:p14="http://schemas.microsoft.com/office/powerpoint/2010/main" val="2663123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48"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Google Shape;1881;p31">
            <a:extLst>
              <a:ext uri="{FF2B5EF4-FFF2-40B4-BE49-F238E27FC236}">
                <a16:creationId xmlns:a16="http://schemas.microsoft.com/office/drawing/2014/main" id="{F2CF6A3C-AF81-4E3A-9D83-ACA2A771F5D0}"/>
              </a:ext>
            </a:extLst>
          </p:cNvPr>
          <p:cNvSpPr txBox="1">
            <a:spLocks/>
          </p:cNvSpPr>
          <p:nvPr/>
        </p:nvSpPr>
        <p:spPr>
          <a:xfrm>
            <a:off x="3211363" y="1830774"/>
            <a:ext cx="723183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800" b="1" dirty="0">
                <a:solidFill>
                  <a:srgbClr val="AD4F0F"/>
                </a:solidFill>
              </a:rPr>
              <a:t>contact lens </a:t>
            </a:r>
            <a:r>
              <a:rPr lang="en-US" sz="7200" b="1" dirty="0">
                <a:solidFill>
                  <a:srgbClr val="AD4F0F"/>
                </a:solidFill>
                <a:cs typeface="Calibri" panose="020F0502020204030204" pitchFamily="34" charset="0"/>
              </a:rPr>
              <a:t>(n)</a:t>
            </a:r>
          </a:p>
        </p:txBody>
      </p:sp>
      <p:sp>
        <p:nvSpPr>
          <p:cNvPr id="5" name="Rectangle 4">
            <a:extLst>
              <a:ext uri="{FF2B5EF4-FFF2-40B4-BE49-F238E27FC236}">
                <a16:creationId xmlns:a16="http://schemas.microsoft.com/office/drawing/2014/main" id="{4E96814C-FB18-2640-CA2A-D66A93BF3DB6}"/>
              </a:ext>
            </a:extLst>
          </p:cNvPr>
          <p:cNvSpPr/>
          <p:nvPr/>
        </p:nvSpPr>
        <p:spPr>
          <a:xfrm>
            <a:off x="4241474" y="5488862"/>
            <a:ext cx="4050892" cy="923330"/>
          </a:xfrm>
          <a:prstGeom prst="rect">
            <a:avLst/>
          </a:prstGeom>
        </p:spPr>
        <p:txBody>
          <a:bodyPr wrap="square">
            <a:spAutoFit/>
          </a:bodyPr>
          <a:lstStyle/>
          <a:p>
            <a:pPr lvl="0" algn="ctr"/>
            <a:r>
              <a:rPr lang="en-US" sz="5400"/>
              <a:t>kính áp tròng</a:t>
            </a:r>
            <a:endParaRPr lang="en-US" sz="5400" dirty="0"/>
          </a:p>
        </p:txBody>
      </p:sp>
      <p:sp>
        <p:nvSpPr>
          <p:cNvPr id="8" name="Rectangle 7">
            <a:extLst>
              <a:ext uri="{FF2B5EF4-FFF2-40B4-BE49-F238E27FC236}">
                <a16:creationId xmlns:a16="http://schemas.microsoft.com/office/drawing/2014/main" id="{D4C2D46C-A49A-8735-F9D5-5A68A62D391C}"/>
              </a:ext>
            </a:extLst>
          </p:cNvPr>
          <p:cNvSpPr/>
          <p:nvPr/>
        </p:nvSpPr>
        <p:spPr>
          <a:xfrm>
            <a:off x="4126295" y="4069833"/>
            <a:ext cx="4712637" cy="923330"/>
          </a:xfrm>
          <a:prstGeom prst="rect">
            <a:avLst/>
          </a:prstGeom>
        </p:spPr>
        <p:txBody>
          <a:bodyPr wrap="none">
            <a:spAutoFit/>
          </a:bodyPr>
          <a:lstStyle/>
          <a:p>
            <a:pPr algn="ctr"/>
            <a:r>
              <a:rPr lang="en-US" sz="5400" b="1">
                <a:solidFill>
                  <a:schemeClr val="accent5">
                    <a:lumMod val="50000"/>
                  </a:schemeClr>
                </a:solidFill>
              </a:rPr>
              <a:t>/ˈkɒntækt lenz/</a:t>
            </a:r>
            <a:endParaRPr lang="en-US" sz="5400" b="1" dirty="0">
              <a:solidFill>
                <a:schemeClr val="accent5">
                  <a:lumMod val="50000"/>
                </a:schemeClr>
              </a:solidFill>
            </a:endParaRPr>
          </a:p>
        </p:txBody>
      </p:sp>
      <p:pic>
        <p:nvPicPr>
          <p:cNvPr id="9" name="Picture 8">
            <a:extLst>
              <a:ext uri="{FF2B5EF4-FFF2-40B4-BE49-F238E27FC236}">
                <a16:creationId xmlns:a16="http://schemas.microsoft.com/office/drawing/2014/main" id="{D53F0938-A956-88B8-42DD-7647FAC69B38}"/>
              </a:ext>
            </a:extLst>
          </p:cNvPr>
          <p:cNvPicPr>
            <a:picLocks noChangeAspect="1"/>
          </p:cNvPicPr>
          <p:nvPr/>
        </p:nvPicPr>
        <p:blipFill>
          <a:blip r:embed="rId7"/>
          <a:stretch>
            <a:fillRect/>
          </a:stretch>
        </p:blipFill>
        <p:spPr>
          <a:xfrm>
            <a:off x="8879139" y="3195770"/>
            <a:ext cx="6240789" cy="3895460"/>
          </a:xfrm>
          <a:prstGeom prst="rect">
            <a:avLst/>
          </a:prstGeom>
        </p:spPr>
      </p:pic>
      <p:pic>
        <p:nvPicPr>
          <p:cNvPr id="10" name="contact lens">
            <a:hlinkClick r:id="" action="ppaction://media"/>
            <a:extLst>
              <a:ext uri="{FF2B5EF4-FFF2-40B4-BE49-F238E27FC236}">
                <a16:creationId xmlns:a16="http://schemas.microsoft.com/office/drawing/2014/main" id="{C5DEC78D-606C-2B56-2F2F-C537D831B3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57574" y="4147728"/>
            <a:ext cx="675206" cy="675206"/>
          </a:xfrm>
          <a:prstGeom prst="rect">
            <a:avLst/>
          </a:prstGeom>
        </p:spPr>
      </p:pic>
    </p:spTree>
    <p:extLst>
      <p:ext uri="{BB962C8B-B14F-4D97-AF65-F5344CB8AC3E}">
        <p14:creationId xmlns:p14="http://schemas.microsoft.com/office/powerpoint/2010/main" val="1577375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36"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Google Shape;1881;p31">
            <a:extLst>
              <a:ext uri="{FF2B5EF4-FFF2-40B4-BE49-F238E27FC236}">
                <a16:creationId xmlns:a16="http://schemas.microsoft.com/office/drawing/2014/main" id="{BC5AD49F-D1E5-C5EF-E46A-6B91949CC55C}"/>
              </a:ext>
            </a:extLst>
          </p:cNvPr>
          <p:cNvSpPr txBox="1">
            <a:spLocks/>
          </p:cNvSpPr>
          <p:nvPr/>
        </p:nvSpPr>
        <p:spPr>
          <a:xfrm>
            <a:off x="2717103" y="2586964"/>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800" b="1" dirty="0">
                <a:solidFill>
                  <a:srgbClr val="AD4F0F"/>
                </a:solidFill>
              </a:rPr>
              <a:t>invention</a:t>
            </a:r>
            <a:r>
              <a:rPr lang="en-US" sz="4400" b="1" dirty="0">
                <a:solidFill>
                  <a:srgbClr val="AD4F0F"/>
                </a:solidFill>
              </a:rPr>
              <a:t> </a:t>
            </a:r>
            <a:r>
              <a:rPr lang="en-US" sz="7200" b="1" dirty="0">
                <a:solidFill>
                  <a:srgbClr val="AD4F0F"/>
                </a:solidFill>
                <a:cs typeface="Calibri" panose="020F0502020204030204" pitchFamily="34" charset="0"/>
              </a:rPr>
              <a:t>(n)</a:t>
            </a:r>
          </a:p>
        </p:txBody>
      </p:sp>
      <p:sp>
        <p:nvSpPr>
          <p:cNvPr id="5" name="Rectangle 4">
            <a:extLst>
              <a:ext uri="{FF2B5EF4-FFF2-40B4-BE49-F238E27FC236}">
                <a16:creationId xmlns:a16="http://schemas.microsoft.com/office/drawing/2014/main" id="{100E5FDE-8196-6487-B670-42F4B3D7D8B7}"/>
              </a:ext>
            </a:extLst>
          </p:cNvPr>
          <p:cNvSpPr/>
          <p:nvPr/>
        </p:nvSpPr>
        <p:spPr>
          <a:xfrm>
            <a:off x="3327341" y="5920735"/>
            <a:ext cx="4050892" cy="942053"/>
          </a:xfrm>
          <a:prstGeom prst="rect">
            <a:avLst/>
          </a:prstGeom>
        </p:spPr>
        <p:txBody>
          <a:bodyPr wrap="square">
            <a:spAutoFit/>
          </a:bodyPr>
          <a:lstStyle/>
          <a:p>
            <a:pPr algn="ctr">
              <a:lnSpc>
                <a:spcPct val="107000"/>
              </a:lnSpc>
            </a:pPr>
            <a:r>
              <a:rPr lang="en-US" sz="5400">
                <a:solidFill>
                  <a:srgbClr val="000000"/>
                </a:solidFill>
                <a:ea typeface="Calibri" panose="020F0502020204030204" pitchFamily="34" charset="0"/>
                <a:cs typeface="Calibri" panose="020F0502020204030204" pitchFamily="34" charset="0"/>
              </a:rPr>
              <a:t>phát minh</a:t>
            </a:r>
            <a:endParaRPr lang="en-US" sz="5400" dirty="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72E70F-2842-E791-834E-FEADF455E64E}"/>
              </a:ext>
            </a:extLst>
          </p:cNvPr>
          <p:cNvSpPr/>
          <p:nvPr/>
        </p:nvSpPr>
        <p:spPr>
          <a:xfrm>
            <a:off x="3773669" y="4535234"/>
            <a:ext cx="3158237" cy="923330"/>
          </a:xfrm>
          <a:prstGeom prst="rect">
            <a:avLst/>
          </a:prstGeom>
        </p:spPr>
        <p:txBody>
          <a:bodyPr wrap="none">
            <a:spAutoFit/>
          </a:bodyPr>
          <a:lstStyle/>
          <a:p>
            <a:pPr algn="ctr"/>
            <a:r>
              <a:rPr lang="en-US" sz="5400" b="1">
                <a:solidFill>
                  <a:schemeClr val="accent5">
                    <a:lumMod val="50000"/>
                  </a:schemeClr>
                </a:solidFill>
              </a:rPr>
              <a:t>/ɪnˈvenʃn/</a:t>
            </a:r>
            <a:endParaRPr lang="en-US" sz="5400" b="1" dirty="0">
              <a:solidFill>
                <a:schemeClr val="accent5">
                  <a:lumMod val="50000"/>
                </a:schemeClr>
              </a:solidFill>
            </a:endParaRPr>
          </a:p>
        </p:txBody>
      </p:sp>
      <p:pic>
        <p:nvPicPr>
          <p:cNvPr id="9" name="Picture 8">
            <a:extLst>
              <a:ext uri="{FF2B5EF4-FFF2-40B4-BE49-F238E27FC236}">
                <a16:creationId xmlns:a16="http://schemas.microsoft.com/office/drawing/2014/main" id="{DF153373-B654-6994-4F9A-FDEB66604A6A}"/>
              </a:ext>
            </a:extLst>
          </p:cNvPr>
          <p:cNvPicPr>
            <a:picLocks noChangeAspect="1"/>
          </p:cNvPicPr>
          <p:nvPr/>
        </p:nvPicPr>
        <p:blipFill>
          <a:blip r:embed="rId7"/>
          <a:stretch>
            <a:fillRect/>
          </a:stretch>
        </p:blipFill>
        <p:spPr>
          <a:xfrm>
            <a:off x="8303952" y="3547349"/>
            <a:ext cx="6392545" cy="4203099"/>
          </a:xfrm>
          <a:prstGeom prst="rect">
            <a:avLst/>
          </a:prstGeom>
        </p:spPr>
      </p:pic>
      <p:pic>
        <p:nvPicPr>
          <p:cNvPr id="10" name="invention">
            <a:hlinkClick r:id="" action="ppaction://media"/>
            <a:extLst>
              <a:ext uri="{FF2B5EF4-FFF2-40B4-BE49-F238E27FC236}">
                <a16:creationId xmlns:a16="http://schemas.microsoft.com/office/drawing/2014/main" id="{DC9D4584-C2B4-F703-8115-842757D8AE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95730" y="4619121"/>
            <a:ext cx="663221" cy="663221"/>
          </a:xfrm>
          <a:prstGeom prst="rect">
            <a:avLst/>
          </a:prstGeom>
        </p:spPr>
      </p:pic>
    </p:spTree>
    <p:extLst>
      <p:ext uri="{BB962C8B-B14F-4D97-AF65-F5344CB8AC3E}">
        <p14:creationId xmlns:p14="http://schemas.microsoft.com/office/powerpoint/2010/main" val="410925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04"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aphicFrame>
        <p:nvGraphicFramePr>
          <p:cNvPr id="2" name="Table 1">
            <a:extLst>
              <a:ext uri="{FF2B5EF4-FFF2-40B4-BE49-F238E27FC236}">
                <a16:creationId xmlns:a16="http://schemas.microsoft.com/office/drawing/2014/main" id="{B08B6003-A293-90CD-5E98-E4F32C3FA392}"/>
              </a:ext>
            </a:extLst>
          </p:cNvPr>
          <p:cNvGraphicFramePr>
            <a:graphicFrameLocks noGrp="1"/>
          </p:cNvGraphicFramePr>
          <p:nvPr>
            <p:extLst>
              <p:ext uri="{D42A27DB-BD31-4B8C-83A1-F6EECF244321}">
                <p14:modId xmlns:p14="http://schemas.microsoft.com/office/powerpoint/2010/main" val="2110636584"/>
              </p:ext>
            </p:extLst>
          </p:nvPr>
        </p:nvGraphicFramePr>
        <p:xfrm>
          <a:off x="1444995" y="2241716"/>
          <a:ext cx="15441300" cy="5379505"/>
        </p:xfrm>
        <a:graphic>
          <a:graphicData uri="http://schemas.openxmlformats.org/drawingml/2006/table">
            <a:tbl>
              <a:tblPr firstRow="1" bandRow="1">
                <a:tableStyleId>{5DA37D80-6434-44D0-A028-1B22A696006F}</a:tableStyleId>
              </a:tblPr>
              <a:tblGrid>
                <a:gridCol w="5036785">
                  <a:extLst>
                    <a:ext uri="{9D8B030D-6E8A-4147-A177-3AD203B41FA5}">
                      <a16:colId xmlns:a16="http://schemas.microsoft.com/office/drawing/2014/main" val="20000"/>
                    </a:ext>
                  </a:extLst>
                </a:gridCol>
                <a:gridCol w="4875814">
                  <a:extLst>
                    <a:ext uri="{9D8B030D-6E8A-4147-A177-3AD203B41FA5}">
                      <a16:colId xmlns:a16="http://schemas.microsoft.com/office/drawing/2014/main" val="20001"/>
                    </a:ext>
                  </a:extLst>
                </a:gridCol>
                <a:gridCol w="5528701">
                  <a:extLst>
                    <a:ext uri="{9D8B030D-6E8A-4147-A177-3AD203B41FA5}">
                      <a16:colId xmlns:a16="http://schemas.microsoft.com/office/drawing/2014/main" val="20002"/>
                    </a:ext>
                  </a:extLst>
                </a:gridCol>
              </a:tblGrid>
              <a:tr h="778549">
                <a:tc>
                  <a:txBody>
                    <a:bodyPr/>
                    <a:lstStyle/>
                    <a:p>
                      <a:pPr algn="ctr"/>
                      <a:r>
                        <a:rPr lang="en-US" sz="3600" b="1" dirty="0">
                          <a:solidFill>
                            <a:srgbClr val="EF4B66"/>
                          </a:solidFill>
                        </a:rPr>
                        <a:t>New words</a:t>
                      </a:r>
                    </a:p>
                  </a:txBody>
                  <a:tcPr anchor="ctr"/>
                </a:tc>
                <a:tc>
                  <a:txBody>
                    <a:bodyPr/>
                    <a:lstStyle/>
                    <a:p>
                      <a:pPr algn="ctr"/>
                      <a:r>
                        <a:rPr lang="en-US" sz="3600" b="1" dirty="0">
                          <a:solidFill>
                            <a:srgbClr val="EF4B66"/>
                          </a:solidFill>
                        </a:rPr>
                        <a:t>Pronunciation</a:t>
                      </a:r>
                    </a:p>
                  </a:txBody>
                  <a:tcPr anchor="ctr"/>
                </a:tc>
                <a:tc>
                  <a:txBody>
                    <a:bodyPr/>
                    <a:lstStyle/>
                    <a:p>
                      <a:pPr algn="ctr"/>
                      <a:r>
                        <a:rPr lang="en-US" sz="3600" b="1" dirty="0">
                          <a:solidFill>
                            <a:srgbClr val="EF4B66"/>
                          </a:solidFill>
                        </a:rPr>
                        <a:t>Meaning</a:t>
                      </a:r>
                    </a:p>
                  </a:txBody>
                  <a:tcPr anchor="ctr"/>
                </a:tc>
                <a:extLst>
                  <a:ext uri="{0D108BD9-81ED-4DB2-BD59-A6C34878D82A}">
                    <a16:rowId xmlns:a16="http://schemas.microsoft.com/office/drawing/2014/main" val="10000"/>
                  </a:ext>
                </a:extLst>
              </a:tr>
              <a:tr h="750084">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technology (n)</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4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tekˈnɒlədʒi</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40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nghệ</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750084">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face-to-face</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4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tə</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4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trực tiếp,</a:t>
                      </a:r>
                      <a:r>
                        <a:rPr lang="en-US" sz="4000" baseline="0">
                          <a:solidFill>
                            <a:srgbClr val="000000"/>
                          </a:solidFill>
                          <a:effectLst/>
                          <a:latin typeface="Calibri" panose="020F0502020204030204" pitchFamily="34" charset="0"/>
                          <a:ea typeface="Calibri" panose="020F0502020204030204" pitchFamily="34" charset="0"/>
                          <a:cs typeface="Calibri" panose="020F0502020204030204" pitchFamily="34" charset="0"/>
                        </a:rPr>
                        <a:t> mặt đối mặt</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r h="750084">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epidemic (n)</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epɪˈdemɪk</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b="0">
                          <a:solidFill>
                            <a:srgbClr val="000000"/>
                          </a:solidFill>
                          <a:effectLst/>
                          <a:latin typeface="Calibri" panose="020F0502020204030204" pitchFamily="34" charset="0"/>
                          <a:ea typeface="Calibri" panose="020F0502020204030204" pitchFamily="34" charset="0"/>
                          <a:cs typeface="Calibri" panose="020F0502020204030204" pitchFamily="34" charset="0"/>
                        </a:rPr>
                        <a:t>đại dịch</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563952006"/>
                  </a:ext>
                </a:extLst>
              </a:tr>
              <a:tr h="750084">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breakout room (n) </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4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breɪkaʊt</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ruːm</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a:effectLst/>
                          <a:latin typeface="Calibri" panose="020F0502020204030204" pitchFamily="34" charset="0"/>
                          <a:ea typeface="Times New Roman" panose="02020603050405020304" pitchFamily="18" charset="0"/>
                          <a:cs typeface="Times New Roman" panose="02020603050405020304" pitchFamily="18" charset="0"/>
                        </a:rPr>
                        <a:t>phòng</a:t>
                      </a:r>
                      <a:r>
                        <a:rPr lang="en-US" sz="4000" baseline="0">
                          <a:effectLst/>
                          <a:latin typeface="Calibri" panose="020F0502020204030204" pitchFamily="34" charset="0"/>
                          <a:ea typeface="Times New Roman" panose="02020603050405020304" pitchFamily="18" charset="0"/>
                          <a:cs typeface="Times New Roman" panose="02020603050405020304" pitchFamily="18" charset="0"/>
                        </a:rPr>
                        <a:t> học chia nhỏ</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4023396592"/>
                  </a:ext>
                </a:extLst>
              </a:tr>
              <a:tr h="750084">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contact</a:t>
                      </a:r>
                      <a:r>
                        <a:rPr lang="en-US" sz="40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lens</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kɒntækt</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lenz</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kính</a:t>
                      </a:r>
                      <a:r>
                        <a:rPr lang="en-US" sz="40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áp</a:t>
                      </a:r>
                      <a:r>
                        <a:rPr lang="en-US" sz="40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tròng</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032310100"/>
                  </a:ext>
                </a:extLst>
              </a:tr>
              <a:tr h="750084">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invention</a:t>
                      </a:r>
                      <a:r>
                        <a:rPr lang="en-US" sz="40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ɪnˈvenʃn</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phát</a:t>
                      </a:r>
                      <a:r>
                        <a:rPr lang="en-US" sz="40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minh</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367362202"/>
                  </a:ext>
                </a:extLst>
              </a:tr>
            </a:tbl>
          </a:graphicData>
        </a:graphic>
      </p:graphicFrame>
      <p:pic>
        <p:nvPicPr>
          <p:cNvPr id="5" name="technology">
            <a:hlinkClick r:id="" action="ppaction://media"/>
            <a:extLst>
              <a:ext uri="{FF2B5EF4-FFF2-40B4-BE49-F238E27FC236}">
                <a16:creationId xmlns:a16="http://schemas.microsoft.com/office/drawing/2014/main" id="{940FA2DF-C261-E07E-1173-F5CCCADB6E4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70134" y="3457369"/>
            <a:ext cx="710768" cy="710768"/>
          </a:xfrm>
          <a:prstGeom prst="rect">
            <a:avLst/>
          </a:prstGeom>
        </p:spPr>
      </p:pic>
      <p:pic>
        <p:nvPicPr>
          <p:cNvPr id="8" name="face to face">
            <a:hlinkClick r:id="" action="ppaction://media"/>
            <a:extLst>
              <a:ext uri="{FF2B5EF4-FFF2-40B4-BE49-F238E27FC236}">
                <a16:creationId xmlns:a16="http://schemas.microsoft.com/office/drawing/2014/main" id="{819833E2-5781-80E7-4EA1-22AD9153E4F8}"/>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070133" y="4119657"/>
            <a:ext cx="710768" cy="710768"/>
          </a:xfrm>
          <a:prstGeom prst="rect">
            <a:avLst/>
          </a:prstGeom>
        </p:spPr>
      </p:pic>
      <p:pic>
        <p:nvPicPr>
          <p:cNvPr id="9" name="contact lens">
            <a:hlinkClick r:id="" action="ppaction://media"/>
            <a:extLst>
              <a:ext uri="{FF2B5EF4-FFF2-40B4-BE49-F238E27FC236}">
                <a16:creationId xmlns:a16="http://schemas.microsoft.com/office/drawing/2014/main" id="{9E92F8E1-B0AA-2BA7-6861-C596D275778A}"/>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070132" y="4781945"/>
            <a:ext cx="710768" cy="710768"/>
          </a:xfrm>
          <a:prstGeom prst="rect">
            <a:avLst/>
          </a:prstGeom>
        </p:spPr>
      </p:pic>
      <p:pic>
        <p:nvPicPr>
          <p:cNvPr id="10" name="breakout room">
            <a:hlinkClick r:id="" action="ppaction://media"/>
            <a:extLst>
              <a:ext uri="{FF2B5EF4-FFF2-40B4-BE49-F238E27FC236}">
                <a16:creationId xmlns:a16="http://schemas.microsoft.com/office/drawing/2014/main" id="{D501F7BF-B6D7-CF82-2514-3C1465E83023}"/>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05490" y="5444233"/>
            <a:ext cx="710768" cy="710768"/>
          </a:xfrm>
          <a:prstGeom prst="rect">
            <a:avLst/>
          </a:prstGeom>
        </p:spPr>
      </p:pic>
      <p:pic>
        <p:nvPicPr>
          <p:cNvPr id="11" name="contact lens">
            <a:hlinkClick r:id="" action="ppaction://media"/>
            <a:extLst>
              <a:ext uri="{FF2B5EF4-FFF2-40B4-BE49-F238E27FC236}">
                <a16:creationId xmlns:a16="http://schemas.microsoft.com/office/drawing/2014/main" id="{20E7DF7B-D3EA-6B05-89BF-C8D866353E0C}"/>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058054" y="6106521"/>
            <a:ext cx="710768" cy="710768"/>
          </a:xfrm>
          <a:prstGeom prst="rect">
            <a:avLst/>
          </a:prstGeom>
        </p:spPr>
      </p:pic>
      <p:pic>
        <p:nvPicPr>
          <p:cNvPr id="12" name="invention">
            <a:hlinkClick r:id="" action="ppaction://media"/>
            <a:extLst>
              <a:ext uri="{FF2B5EF4-FFF2-40B4-BE49-F238E27FC236}">
                <a16:creationId xmlns:a16="http://schemas.microsoft.com/office/drawing/2014/main" id="{92F05238-3C88-8FED-A927-2B4B61822496}"/>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62007" y="6810495"/>
            <a:ext cx="710768" cy="710768"/>
          </a:xfrm>
          <a:prstGeom prst="rect">
            <a:avLst/>
          </a:prstGeom>
        </p:spPr>
      </p:pic>
    </p:spTree>
    <p:extLst>
      <p:ext uri="{BB962C8B-B14F-4D97-AF65-F5344CB8AC3E}">
        <p14:creationId xmlns:p14="http://schemas.microsoft.com/office/powerpoint/2010/main" val="370924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 fill="hold"/>
                                        <p:tgtEl>
                                          <p:spTgt spid="5"/>
                                        </p:tgtEl>
                                      </p:cBhvr>
                                    </p:cmd>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40" fill="hold"/>
                                        <p:tgtEl>
                                          <p:spTgt spid="8"/>
                                        </p:tgtEl>
                                      </p:cBhvr>
                                    </p:cmd>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6" fill="hold"/>
                                        <p:tgtEl>
                                          <p:spTgt spid="9"/>
                                        </p:tgtEl>
                                      </p:cBhvr>
                                    </p:cmd>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48" fill="hold"/>
                                        <p:tgtEl>
                                          <p:spTgt spid="10"/>
                                        </p:tgtEl>
                                      </p:cBhvr>
                                    </p:cmd>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36" fill="hold"/>
                                        <p:tgtEl>
                                          <p:spTgt spid="11"/>
                                        </p:tgtEl>
                                      </p:cBhvr>
                                    </p:cmd>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04" fill="hold"/>
                                        <p:tgtEl>
                                          <p:spTgt spid="12"/>
                                        </p:tgtEl>
                                      </p:cBhvr>
                                    </p:cmd>
                                  </p:childTnLst>
                                </p:cTn>
                              </p:par>
                            </p:childTnLst>
                          </p:cTn>
                        </p:par>
                      </p:childTnLst>
                    </p:cTn>
                  </p:par>
                </p:childTnLst>
              </p:cTn>
              <p:nextCondLst>
                <p:cond evt="onClick" delay="0">
                  <p:tgtEl>
                    <p:spTgt spid="12"/>
                  </p:tgtEl>
                </p:cond>
              </p:nextCondLst>
            </p:seq>
            <p:audio>
              <p:cMediaNode vol="80000">
                <p:cTn id="32" fill="hold" display="0">
                  <p:stCondLst>
                    <p:cond delay="indefinite"/>
                  </p:stCondLst>
                  <p:endCondLst>
                    <p:cond evt="onStopAudio" delay="0">
                      <p:tgtEl>
                        <p:sldTgt/>
                      </p:tgtEl>
                    </p:cond>
                  </p:endCondLst>
                </p:cTn>
                <p:tgtEl>
                  <p:spTgt spid="5"/>
                </p:tgtEl>
              </p:cMediaNode>
            </p:audio>
            <p:audio>
              <p:cMediaNode vol="80000">
                <p:cTn id="33" fill="hold" display="0">
                  <p:stCondLst>
                    <p:cond delay="indefinite"/>
                  </p:stCondLst>
                  <p:endCondLst>
                    <p:cond evt="onStopAudio" delay="0">
                      <p:tgtEl>
                        <p:sldTgt/>
                      </p:tgtEl>
                    </p:cond>
                  </p:endCondLst>
                </p:cTn>
                <p:tgtEl>
                  <p:spTgt spid="8"/>
                </p:tgtEl>
              </p:cMediaNode>
            </p:audio>
            <p:audio>
              <p:cMediaNode vol="80000">
                <p:cTn id="34" fill="hold" display="0">
                  <p:stCondLst>
                    <p:cond delay="indefinite"/>
                  </p:stCondLst>
                  <p:endCondLst>
                    <p:cond evt="onStopAudio" delay="0">
                      <p:tgtEl>
                        <p:sldTgt/>
                      </p:tgtEl>
                    </p:cond>
                  </p:endCondLst>
                </p:cTn>
                <p:tgtEl>
                  <p:spTgt spid="9"/>
                </p:tgtEl>
              </p:cMediaNode>
            </p:audio>
            <p:audio>
              <p:cMediaNode vol="80000">
                <p:cTn id="35" fill="hold" display="0">
                  <p:stCondLst>
                    <p:cond delay="indefinite"/>
                  </p:stCondLst>
                  <p:endCondLst>
                    <p:cond evt="onStopAudio" delay="0">
                      <p:tgtEl>
                        <p:sldTgt/>
                      </p:tgtEl>
                    </p:cond>
                  </p:endCondLst>
                </p:cTn>
                <p:tgtEl>
                  <p:spTgt spid="10"/>
                </p:tgtEl>
              </p:cMediaNode>
            </p:audio>
            <p:audio>
              <p:cMediaNode vol="80000">
                <p:cTn id="36" fill="hold" display="0">
                  <p:stCondLst>
                    <p:cond delay="indefinite"/>
                  </p:stCondLst>
                  <p:endCondLst>
                    <p:cond evt="onStopAudio" delay="0">
                      <p:tgtEl>
                        <p:sldTgt/>
                      </p:tgtEl>
                    </p:cond>
                  </p:endCondLst>
                </p:cTn>
                <p:tgtEl>
                  <p:spTgt spid="11"/>
                </p:tgtEl>
              </p:cMediaNode>
            </p:audio>
            <p:audio>
              <p:cMediaNode vol="80000">
                <p:cTn id="3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TextBox 1">
            <a:extLst>
              <a:ext uri="{FF2B5EF4-FFF2-40B4-BE49-F238E27FC236}">
                <a16:creationId xmlns:a16="http://schemas.microsoft.com/office/drawing/2014/main" id="{697DBB3F-F381-1229-7027-45CEE9D53706}"/>
              </a:ext>
            </a:extLst>
          </p:cNvPr>
          <p:cNvSpPr txBox="1"/>
          <p:nvPr/>
        </p:nvSpPr>
        <p:spPr>
          <a:xfrm>
            <a:off x="3168060" y="266700"/>
            <a:ext cx="6068020" cy="769441"/>
          </a:xfrm>
          <a:prstGeom prst="rect">
            <a:avLst/>
          </a:prstGeom>
          <a:noFill/>
          <a:effectLst/>
        </p:spPr>
        <p:txBody>
          <a:bodyPr wrap="square" rtlCol="0">
            <a:spAutoFit/>
          </a:bodyPr>
          <a:lstStyle/>
          <a:p>
            <a:r>
              <a:rPr lang="en-US" sz="4400" b="1" dirty="0">
                <a:solidFill>
                  <a:srgbClr val="FF0000"/>
                </a:solidFill>
                <a:effectLst>
                  <a:glow rad="88900">
                    <a:schemeClr val="bg1"/>
                  </a:glow>
                </a:effectLst>
                <a:cs typeface="Arial" panose="020B0604020202020204" pitchFamily="34" charset="0"/>
              </a:rPr>
              <a:t>1. Listen and read.</a:t>
            </a:r>
          </a:p>
        </p:txBody>
      </p:sp>
      <p:sp>
        <p:nvSpPr>
          <p:cNvPr id="9" name="TextBox 8">
            <a:extLst>
              <a:ext uri="{FF2B5EF4-FFF2-40B4-BE49-F238E27FC236}">
                <a16:creationId xmlns:a16="http://schemas.microsoft.com/office/drawing/2014/main" id="{2FFF6173-EA4D-BD3E-1D6A-A4C66285DDB0}"/>
              </a:ext>
            </a:extLst>
          </p:cNvPr>
          <p:cNvSpPr txBox="1"/>
          <p:nvPr/>
        </p:nvSpPr>
        <p:spPr>
          <a:xfrm>
            <a:off x="1794920" y="1157287"/>
            <a:ext cx="15703371" cy="8581901"/>
          </a:xfrm>
          <a:prstGeom prst="rect">
            <a:avLst/>
          </a:prstGeom>
          <a:noFill/>
        </p:spPr>
        <p:txBody>
          <a:bodyPr wrap="square">
            <a:spAutoFit/>
          </a:bodyPr>
          <a:lstStyle/>
          <a:p>
            <a:pPr>
              <a:lnSpc>
                <a:spcPts val="3000"/>
              </a:lnSpc>
            </a:pPr>
            <a:r>
              <a:rPr lang="en-US" sz="3600" b="1" i="1" dirty="0">
                <a:solidFill>
                  <a:srgbClr val="242021"/>
                </a:solidFill>
                <a:latin typeface="ChronicaProMediumIt"/>
              </a:rPr>
              <a:t>Minh</a:t>
            </a:r>
            <a:r>
              <a:rPr lang="en-US" sz="3600" dirty="0">
                <a:solidFill>
                  <a:srgbClr val="242021"/>
                </a:solidFill>
                <a:latin typeface="ChronicaProMediumIt"/>
              </a:rPr>
              <a:t>: Ann, do you like yesterday’s lesson? I really enjoy learning online . </a:t>
            </a:r>
          </a:p>
          <a:p>
            <a:pPr>
              <a:lnSpc>
                <a:spcPts val="3000"/>
              </a:lnSpc>
            </a:pPr>
            <a:endParaRPr lang="en-US" sz="3600" dirty="0">
              <a:solidFill>
                <a:srgbClr val="242021"/>
              </a:solidFill>
              <a:latin typeface="ChronicaProMediumIt"/>
            </a:endParaRPr>
          </a:p>
          <a:p>
            <a:pPr>
              <a:lnSpc>
                <a:spcPts val="3000"/>
              </a:lnSpc>
            </a:pPr>
            <a:r>
              <a:rPr lang="en-US" sz="3600" b="1" i="1" dirty="0">
                <a:solidFill>
                  <a:srgbClr val="242021"/>
                </a:solidFill>
                <a:latin typeface="ChronicaProMediumIt"/>
              </a:rPr>
              <a:t>Ann</a:t>
            </a:r>
            <a:r>
              <a:rPr lang="en-US" sz="3600" dirty="0">
                <a:solidFill>
                  <a:srgbClr val="242021"/>
                </a:solidFill>
                <a:latin typeface="ChronicaProMediumIt"/>
              </a:rPr>
              <a:t>: I prefer having face-to-face classes. I like to interact with my classmates during the lessons.</a:t>
            </a:r>
          </a:p>
          <a:p>
            <a:pPr>
              <a:lnSpc>
                <a:spcPts val="3000"/>
              </a:lnSpc>
            </a:pPr>
            <a:endParaRPr lang="en-US" sz="3600" dirty="0">
              <a:solidFill>
                <a:srgbClr val="242021"/>
              </a:solidFill>
              <a:latin typeface="ChronicaProMediumIt"/>
            </a:endParaRPr>
          </a:p>
          <a:p>
            <a:pPr>
              <a:lnSpc>
                <a:spcPts val="3000"/>
              </a:lnSpc>
            </a:pPr>
            <a:r>
              <a:rPr lang="en-US" sz="3600" b="1" i="1" dirty="0">
                <a:solidFill>
                  <a:srgbClr val="242021"/>
                </a:solidFill>
                <a:latin typeface="ChronicaProMediumIt"/>
              </a:rPr>
              <a:t>Minh</a:t>
            </a:r>
            <a:r>
              <a:rPr lang="en-US" sz="3600" dirty="0">
                <a:solidFill>
                  <a:srgbClr val="242021"/>
                </a:solidFill>
                <a:latin typeface="ChronicaProMediumIt"/>
              </a:rPr>
              <a:t>: I think online classes are convenient during bad weather or epidemics. Also, students can still  interact when they are in breakout rooms.</a:t>
            </a:r>
          </a:p>
          <a:p>
            <a:pPr>
              <a:lnSpc>
                <a:spcPts val="3000"/>
              </a:lnSpc>
            </a:pPr>
            <a:endParaRPr lang="en-US" sz="3600" dirty="0">
              <a:solidFill>
                <a:srgbClr val="242021"/>
              </a:solidFill>
              <a:latin typeface="ChronicaProMediumIt"/>
            </a:endParaRPr>
          </a:p>
          <a:p>
            <a:pPr>
              <a:lnSpc>
                <a:spcPts val="3000"/>
              </a:lnSpc>
            </a:pPr>
            <a:r>
              <a:rPr lang="en-US" sz="3600" b="1" i="1" dirty="0">
                <a:solidFill>
                  <a:srgbClr val="242021"/>
                </a:solidFill>
                <a:latin typeface="ChronicaProMediumIt"/>
              </a:rPr>
              <a:t>Ann</a:t>
            </a:r>
            <a:r>
              <a:rPr lang="en-US" sz="3600" dirty="0">
                <a:solidFill>
                  <a:srgbClr val="242021"/>
                </a:solidFill>
                <a:latin typeface="ChronicaProMediumIt"/>
              </a:rPr>
              <a:t>: But the Internet connection doesn’t always work well enough to learn online. And my eyes get tired when I work in front of the computer screen for a long time.</a:t>
            </a:r>
          </a:p>
          <a:p>
            <a:pPr>
              <a:lnSpc>
                <a:spcPts val="3000"/>
              </a:lnSpc>
            </a:pPr>
            <a:endParaRPr lang="en-US" sz="3600" dirty="0">
              <a:solidFill>
                <a:srgbClr val="242021"/>
              </a:solidFill>
              <a:latin typeface="ChronicaProMediumIt"/>
            </a:endParaRPr>
          </a:p>
          <a:p>
            <a:pPr>
              <a:lnSpc>
                <a:spcPts val="3000"/>
              </a:lnSpc>
            </a:pPr>
            <a:r>
              <a:rPr lang="en-US" sz="3600" b="1" i="1" dirty="0">
                <a:solidFill>
                  <a:srgbClr val="242021"/>
                </a:solidFill>
                <a:latin typeface="ChronicaProMediumIt"/>
              </a:rPr>
              <a:t>Minh</a:t>
            </a:r>
            <a:r>
              <a:rPr lang="en-US" sz="3600" dirty="0">
                <a:solidFill>
                  <a:srgbClr val="242021"/>
                </a:solidFill>
                <a:latin typeface="ChronicaProMediumIt"/>
              </a:rPr>
              <a:t>: I know what you mean. But there’s some great news for us. 3D contact lenses will soon be 	available. With them, our eyes won’t get tired when looking at a computer screen all day long.</a:t>
            </a:r>
          </a:p>
          <a:p>
            <a:pPr>
              <a:lnSpc>
                <a:spcPts val="3000"/>
              </a:lnSpc>
            </a:pPr>
            <a:endParaRPr lang="en-US" sz="3600" dirty="0">
              <a:solidFill>
                <a:srgbClr val="242021"/>
              </a:solidFill>
              <a:latin typeface="ChronicaProMediumIt"/>
            </a:endParaRPr>
          </a:p>
          <a:p>
            <a:pPr>
              <a:lnSpc>
                <a:spcPts val="3000"/>
              </a:lnSpc>
            </a:pPr>
            <a:r>
              <a:rPr lang="en-US" sz="3600" b="1" i="1" dirty="0" err="1">
                <a:solidFill>
                  <a:srgbClr val="242021"/>
                </a:solidFill>
                <a:latin typeface="ChronicaProMediumIt"/>
              </a:rPr>
              <a:t>Ann</a:t>
            </a:r>
            <a:r>
              <a:rPr lang="en-US" sz="3600" dirty="0" err="1">
                <a:solidFill>
                  <a:srgbClr val="242021"/>
                </a:solidFill>
                <a:latin typeface="ChronicaProMediumIt"/>
              </a:rPr>
              <a:t>:Wow</a:t>
            </a:r>
            <a:r>
              <a:rPr lang="en-US" sz="3600" dirty="0">
                <a:solidFill>
                  <a:srgbClr val="242021"/>
                </a:solidFill>
                <a:latin typeface="ChronicaProMediumIt"/>
              </a:rPr>
              <a:t>, that’s brilliant!</a:t>
            </a:r>
          </a:p>
          <a:p>
            <a:pPr>
              <a:lnSpc>
                <a:spcPts val="3000"/>
              </a:lnSpc>
            </a:pPr>
            <a:endParaRPr lang="en-US" sz="3600" dirty="0">
              <a:solidFill>
                <a:srgbClr val="242021"/>
              </a:solidFill>
              <a:latin typeface="ChronicaProMediumIt"/>
            </a:endParaRPr>
          </a:p>
          <a:p>
            <a:pPr>
              <a:lnSpc>
                <a:spcPts val="3000"/>
              </a:lnSpc>
            </a:pPr>
            <a:r>
              <a:rPr lang="en-US" sz="3600" b="1" i="1" dirty="0" err="1">
                <a:solidFill>
                  <a:srgbClr val="242021"/>
                </a:solidFill>
                <a:latin typeface="ChronicaProMediumIt"/>
              </a:rPr>
              <a:t>Minh</a:t>
            </a:r>
            <a:r>
              <a:rPr lang="en-US" sz="3600" dirty="0" err="1">
                <a:solidFill>
                  <a:srgbClr val="242021"/>
                </a:solidFill>
                <a:latin typeface="ChronicaProMediumIt"/>
              </a:rPr>
              <a:t>:Another</a:t>
            </a:r>
            <a:r>
              <a:rPr lang="en-US" sz="3600" dirty="0">
                <a:solidFill>
                  <a:srgbClr val="242021"/>
                </a:solidFill>
                <a:latin typeface="ChronicaProMediumIt"/>
              </a:rPr>
              <a:t> helpful invention is robot teachers. They will teach us when our human teachers are not available or get ill. My uncle said the robots would be able to mark our work and give us feedback too.</a:t>
            </a:r>
          </a:p>
          <a:p>
            <a:pPr>
              <a:lnSpc>
                <a:spcPts val="3000"/>
              </a:lnSpc>
            </a:pPr>
            <a:endParaRPr lang="en-US" sz="3600" dirty="0">
              <a:solidFill>
                <a:srgbClr val="242021"/>
              </a:solidFill>
              <a:latin typeface="ChronicaProMediumIt"/>
            </a:endParaRPr>
          </a:p>
          <a:p>
            <a:pPr>
              <a:lnSpc>
                <a:spcPts val="3000"/>
              </a:lnSpc>
            </a:pPr>
            <a:r>
              <a:rPr lang="en-US" sz="3600" b="1" i="1" dirty="0">
                <a:solidFill>
                  <a:srgbClr val="242021"/>
                </a:solidFill>
                <a:latin typeface="ChronicaProMediumIt"/>
              </a:rPr>
              <a:t>Ann</a:t>
            </a:r>
            <a:r>
              <a:rPr lang="en-US" sz="3600" dirty="0">
                <a:solidFill>
                  <a:srgbClr val="242021"/>
                </a:solidFill>
                <a:latin typeface="ChronicaProMediumIt"/>
              </a:rPr>
              <a:t>:	Fantastic! I can’t wait.</a:t>
            </a:r>
          </a:p>
        </p:txBody>
      </p:sp>
      <p:pic>
        <p:nvPicPr>
          <p:cNvPr id="10" name="Track 68">
            <a:hlinkClick r:id="" action="ppaction://media"/>
            <a:extLst>
              <a:ext uri="{FF2B5EF4-FFF2-40B4-BE49-F238E27FC236}">
                <a16:creationId xmlns:a16="http://schemas.microsoft.com/office/drawing/2014/main" id="{99573534-7CA6-4D2D-619B-B6706D5987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86840" y="137220"/>
            <a:ext cx="1028400" cy="1028400"/>
          </a:xfrm>
          <a:prstGeom prst="rect">
            <a:avLst/>
          </a:prstGeom>
        </p:spPr>
      </p:pic>
    </p:spTree>
    <p:extLst>
      <p:ext uri="{BB962C8B-B14F-4D97-AF65-F5344CB8AC3E}">
        <p14:creationId xmlns:p14="http://schemas.microsoft.com/office/powerpoint/2010/main" val="1045772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7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04800" y="2858"/>
            <a:ext cx="17830800" cy="1624964"/>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endParaRPr lang="en-GB" sz="3000">
                <a:solidFill>
                  <a:prstClr val="white"/>
                </a:solidFill>
                <a:latin typeface="Calibri" panose="020F0502020204030204"/>
              </a:endParaRPr>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endParaRPr lang="en-GB" sz="3000">
                <a:solidFill>
                  <a:prstClr val="white"/>
                </a:solidFill>
                <a:latin typeface="Calibri" panose="020F0502020204030204"/>
              </a:endParaRPr>
            </a:p>
          </p:txBody>
        </p:sp>
      </p:grpSp>
      <p:sp>
        <p:nvSpPr>
          <p:cNvPr id="12" name="TextBox 11"/>
          <p:cNvSpPr txBox="1"/>
          <p:nvPr/>
        </p:nvSpPr>
        <p:spPr>
          <a:xfrm>
            <a:off x="457200" y="1615256"/>
            <a:ext cx="15354968" cy="738664"/>
          </a:xfrm>
          <a:prstGeom prst="rect">
            <a:avLst/>
          </a:prstGeom>
          <a:noFill/>
          <a:effectLst/>
        </p:spPr>
        <p:txBody>
          <a:bodyPr wrap="square" rtlCol="0">
            <a:spAutoFit/>
          </a:bodyPr>
          <a:lstStyle/>
          <a:p>
            <a:pPr defTabSz="1371600"/>
            <a:r>
              <a:rPr lang="en-US" sz="4200" b="1" dirty="0">
                <a:solidFill>
                  <a:srgbClr val="FF0000"/>
                </a:solidFill>
                <a:effectLst>
                  <a:glow rad="88900">
                    <a:prstClr val="white"/>
                  </a:glow>
                </a:effectLst>
                <a:latin typeface="Calibri" panose="020F0502020204030204"/>
                <a:cs typeface="Arial" panose="020B0604020202020204" pitchFamily="34" charset="0"/>
              </a:rPr>
              <a:t>2. Read the conversation again and tick T (True) or F (False).</a:t>
            </a:r>
          </a:p>
        </p:txBody>
      </p:sp>
      <p:sp>
        <p:nvSpPr>
          <p:cNvPr id="11" name="TextBox 10"/>
          <p:cNvSpPr txBox="1"/>
          <p:nvPr/>
        </p:nvSpPr>
        <p:spPr>
          <a:xfrm>
            <a:off x="730600" y="292448"/>
            <a:ext cx="17252599" cy="923330"/>
          </a:xfrm>
          <a:prstGeom prst="rect">
            <a:avLst/>
          </a:prstGeom>
          <a:noFill/>
          <a:effectLst/>
        </p:spPr>
        <p:txBody>
          <a:bodyPr wrap="square" rtlCol="0">
            <a:spAutoFit/>
          </a:bodyPr>
          <a:lstStyle/>
          <a:p>
            <a:pPr algn="ctr" defTabSz="1371600"/>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graphicFrame>
        <p:nvGraphicFramePr>
          <p:cNvPr id="2" name="Table 1"/>
          <p:cNvGraphicFramePr>
            <a:graphicFrameLocks noGrp="1"/>
          </p:cNvGraphicFramePr>
          <p:nvPr/>
        </p:nvGraphicFramePr>
        <p:xfrm>
          <a:off x="885539" y="2842251"/>
          <a:ext cx="16387384" cy="6583680"/>
        </p:xfrm>
        <a:graphic>
          <a:graphicData uri="http://schemas.openxmlformats.org/drawingml/2006/table">
            <a:tbl>
              <a:tblPr firstRow="1" bandRow="1">
                <a:tableStyleId>{5C22544A-7EE6-4342-B048-85BDC9FD1C3A}</a:tableStyleId>
              </a:tblPr>
              <a:tblGrid>
                <a:gridCol w="13515596">
                  <a:extLst>
                    <a:ext uri="{9D8B030D-6E8A-4147-A177-3AD203B41FA5}">
                      <a16:colId xmlns:a16="http://schemas.microsoft.com/office/drawing/2014/main" val="605699159"/>
                    </a:ext>
                  </a:extLst>
                </a:gridCol>
                <a:gridCol w="1400175">
                  <a:extLst>
                    <a:ext uri="{9D8B030D-6E8A-4147-A177-3AD203B41FA5}">
                      <a16:colId xmlns:a16="http://schemas.microsoft.com/office/drawing/2014/main" val="3118911899"/>
                    </a:ext>
                  </a:extLst>
                </a:gridCol>
                <a:gridCol w="1471613">
                  <a:extLst>
                    <a:ext uri="{9D8B030D-6E8A-4147-A177-3AD203B41FA5}">
                      <a16:colId xmlns:a16="http://schemas.microsoft.com/office/drawing/2014/main" val="3778230252"/>
                    </a:ext>
                  </a:extLst>
                </a:gridCol>
              </a:tblGrid>
              <a:tr h="777240">
                <a:tc>
                  <a:txBody>
                    <a:bodyPr/>
                    <a:lstStyle/>
                    <a:p>
                      <a:pPr algn="ctr"/>
                      <a:r>
                        <a:rPr lang="en-US" sz="4200">
                          <a:solidFill>
                            <a:schemeClr val="tx1"/>
                          </a:solidFill>
                        </a:rPr>
                        <a:t>Statements</a:t>
                      </a:r>
                      <a:endParaRPr lang="en-US" sz="4200" dirty="0">
                        <a:solidFill>
                          <a:schemeClr val="tx1"/>
                        </a:solidFill>
                      </a:endParaRPr>
                    </a:p>
                  </a:txBody>
                  <a:tcPr marL="137160" marR="137160" marT="68580" marB="68580">
                    <a:solidFill>
                      <a:srgbClr val="FBCDCD"/>
                    </a:solidFill>
                  </a:tcPr>
                </a:tc>
                <a:tc>
                  <a:txBody>
                    <a:bodyPr/>
                    <a:lstStyle/>
                    <a:p>
                      <a:pPr algn="ctr"/>
                      <a:r>
                        <a:rPr lang="en-US" sz="4200" dirty="0">
                          <a:solidFill>
                            <a:schemeClr val="tx1"/>
                          </a:solidFill>
                        </a:rPr>
                        <a:t>T</a:t>
                      </a:r>
                    </a:p>
                  </a:txBody>
                  <a:tcPr marL="137160" marR="137160" marT="68580" marB="68580">
                    <a:solidFill>
                      <a:srgbClr val="FBCDCD"/>
                    </a:solidFill>
                  </a:tcPr>
                </a:tc>
                <a:tc>
                  <a:txBody>
                    <a:bodyPr/>
                    <a:lstStyle/>
                    <a:p>
                      <a:pPr algn="ctr"/>
                      <a:r>
                        <a:rPr lang="en-US" sz="4200" dirty="0">
                          <a:solidFill>
                            <a:schemeClr val="tx1"/>
                          </a:solidFill>
                        </a:rPr>
                        <a:t>F</a:t>
                      </a:r>
                    </a:p>
                  </a:txBody>
                  <a:tcPr marL="137160" marR="137160" marT="68580" marB="68580">
                    <a:solidFill>
                      <a:srgbClr val="FBCDCD"/>
                    </a:solidFill>
                  </a:tcPr>
                </a:tc>
                <a:extLst>
                  <a:ext uri="{0D108BD9-81ED-4DB2-BD59-A6C34878D82A}">
                    <a16:rowId xmlns:a16="http://schemas.microsoft.com/office/drawing/2014/main" val="4028307752"/>
                  </a:ext>
                </a:extLst>
              </a:tr>
              <a:tr h="777240">
                <a:tc>
                  <a:txBody>
                    <a:bodyPr/>
                    <a:lstStyle/>
                    <a:p>
                      <a:r>
                        <a:rPr lang="en-US" sz="4200" dirty="0"/>
                        <a:t>1. Ann and Minh had a face-to-face</a:t>
                      </a:r>
                      <a:r>
                        <a:rPr lang="en-US" sz="4200" baseline="0" dirty="0"/>
                        <a:t> class yesterday.</a:t>
                      </a:r>
                      <a:endParaRPr lang="en-US" sz="42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3678086981"/>
                  </a:ext>
                </a:extLst>
              </a:tr>
              <a:tr h="1417320">
                <a:tc>
                  <a:txBody>
                    <a:bodyPr/>
                    <a:lstStyle/>
                    <a:p>
                      <a:r>
                        <a:rPr lang="en-US" sz="4200" dirty="0"/>
                        <a:t>2. Ann likes face-to-face classes because she can interact with</a:t>
                      </a:r>
                      <a:r>
                        <a:rPr lang="en-US" sz="4200" baseline="0" dirty="0"/>
                        <a:t> her classmates.</a:t>
                      </a:r>
                      <a:endParaRPr lang="en-US" sz="42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291618194"/>
                  </a:ext>
                </a:extLst>
              </a:tr>
              <a:tr h="777240">
                <a:tc>
                  <a:txBody>
                    <a:bodyPr/>
                    <a:lstStyle/>
                    <a:p>
                      <a:r>
                        <a:rPr lang="en-US" sz="4200" dirty="0"/>
                        <a:t>3. Minh finds online</a:t>
                      </a:r>
                      <a:r>
                        <a:rPr lang="en-US" sz="4200" baseline="0" dirty="0"/>
                        <a:t> classes inconvenient.</a:t>
                      </a:r>
                      <a:endParaRPr lang="en-US" sz="4200" dirty="0"/>
                    </a:p>
                  </a:txBody>
                  <a:tcPr marL="137160" marR="137160" marT="68580" marB="68580"/>
                </a:tc>
                <a:tc>
                  <a:txBody>
                    <a:bodyPr/>
                    <a:lstStyle/>
                    <a:p>
                      <a:endParaRPr lang="en-US" sz="4200" dirty="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3801932977"/>
                  </a:ext>
                </a:extLst>
              </a:tr>
              <a:tr h="1417320">
                <a:tc>
                  <a:txBody>
                    <a:bodyPr/>
                    <a:lstStyle/>
                    <a:p>
                      <a:r>
                        <a:rPr lang="en-US" sz="4200" dirty="0"/>
                        <a:t>4.</a:t>
                      </a:r>
                      <a:r>
                        <a:rPr lang="en-US" sz="4200" baseline="0" dirty="0"/>
                        <a:t> When students use 3D contact lenses, their eyes will not get tired.</a:t>
                      </a:r>
                      <a:endParaRPr lang="en-US" sz="42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2845748516"/>
                  </a:ext>
                </a:extLst>
              </a:tr>
              <a:tr h="1417320">
                <a:tc>
                  <a:txBody>
                    <a:bodyPr/>
                    <a:lstStyle/>
                    <a:p>
                      <a:r>
                        <a:rPr lang="en-US" sz="4200" dirty="0"/>
                        <a:t>5. Robot teachers will</a:t>
                      </a:r>
                      <a:r>
                        <a:rPr lang="en-US" sz="4200" baseline="0" dirty="0"/>
                        <a:t> be able to mark papers and comment on students’ work.</a:t>
                      </a:r>
                      <a:endParaRPr lang="en-US" sz="4200" dirty="0"/>
                    </a:p>
                  </a:txBody>
                  <a:tcPr marL="137160" marR="137160" marT="68580" marB="68580"/>
                </a:tc>
                <a:tc>
                  <a:txBody>
                    <a:bodyPr/>
                    <a:lstStyle/>
                    <a:p>
                      <a:endParaRPr lang="en-US" sz="4200" dirty="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3296459958"/>
                  </a:ext>
                </a:extLst>
              </a:tr>
            </a:tbl>
          </a:graphicData>
        </a:graphic>
      </p:graphicFrame>
    </p:spTree>
    <p:extLst>
      <p:ext uri="{BB962C8B-B14F-4D97-AF65-F5344CB8AC3E}">
        <p14:creationId xmlns:p14="http://schemas.microsoft.com/office/powerpoint/2010/main" val="3633158301"/>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6F0"/>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8E5B911-0BE5-0C70-9ACD-FA5682C9DA53}"/>
              </a:ext>
            </a:extLst>
          </p:cNvPr>
          <p:cNvSpPr txBox="1">
            <a:spLocks/>
          </p:cNvSpPr>
          <p:nvPr/>
        </p:nvSpPr>
        <p:spPr>
          <a:xfrm>
            <a:off x="9162666" y="645347"/>
            <a:ext cx="7699096" cy="4927310"/>
          </a:xfrm>
          <a:prstGeom prst="roundRect">
            <a:avLst/>
          </a:prstGeom>
          <a:solidFill>
            <a:schemeClr val="accent4">
              <a:lumMod val="20000"/>
              <a:lumOff val="80000"/>
              <a:alpha val="58039"/>
            </a:schemeClr>
          </a:solidFill>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37167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2" name="Picture 21">
            <a:extLst>
              <a:ext uri="{FF2B5EF4-FFF2-40B4-BE49-F238E27FC236}">
                <a16:creationId xmlns:a16="http://schemas.microsoft.com/office/drawing/2014/main" id="{B8ED10AB-316D-AC77-C0C9-412C262BE3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7" b="94864" l="2344" r="96875">
                        <a14:foregroundMark x1="6836" y1="9970" x2="7422" y2="71601"/>
                      </a14:backgroundRemoval>
                    </a14:imgEffect>
                    <a14:imgEffect>
                      <a14:sharpenSoften amount="50000"/>
                    </a14:imgEffect>
                    <a14:imgEffect>
                      <a14:brightnessContrast bright="20000" contrast="-20000"/>
                    </a14:imgEffect>
                  </a14:imgLayer>
                </a14:imgProps>
              </a:ext>
            </a:extLst>
          </a:blip>
          <a:stretch>
            <a:fillRect/>
          </a:stretch>
        </p:blipFill>
        <p:spPr>
          <a:xfrm>
            <a:off x="437651" y="1184232"/>
            <a:ext cx="8424834" cy="5446524"/>
          </a:xfrm>
          <a:prstGeom prst="rect">
            <a:avLst/>
          </a:prstGeom>
        </p:spPr>
      </p:pic>
      <p:pic>
        <p:nvPicPr>
          <p:cNvPr id="25" name="Thủ Môn">
            <a:extLst>
              <a:ext uri="{FF2B5EF4-FFF2-40B4-BE49-F238E27FC236}">
                <a16:creationId xmlns:a16="http://schemas.microsoft.com/office/drawing/2014/main" id="{6E47B905-3F14-2D68-93E2-5B3D0BA3C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059" y="3260268"/>
            <a:ext cx="3342802" cy="3370488"/>
          </a:xfrm>
          <a:prstGeom prst="rect">
            <a:avLst/>
          </a:prstGeom>
        </p:spPr>
      </p:pic>
      <p:sp>
        <p:nvSpPr>
          <p:cNvPr id="26" name="Câu TL A">
            <a:extLst>
              <a:ext uri="{FF2B5EF4-FFF2-40B4-BE49-F238E27FC236}">
                <a16:creationId xmlns:a16="http://schemas.microsoft.com/office/drawing/2014/main" id="{48834948-77C1-3298-B9CE-B613B89749CF}"/>
              </a:ext>
            </a:extLst>
          </p:cNvPr>
          <p:cNvSpPr/>
          <p:nvPr/>
        </p:nvSpPr>
        <p:spPr>
          <a:xfrm>
            <a:off x="10744200" y="6138384"/>
            <a:ext cx="4976068"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lang="en-US" sz="6600" dirty="0">
                <a:solidFill>
                  <a:srgbClr val="00B050"/>
                </a:solidFill>
                <a:latin typeface="Jumble" panose="02000503000000020004" pitchFamily="2" charset="0"/>
                <a:cs typeface="Times New Roman" panose="02020603050405020304" pitchFamily="18" charset="0"/>
              </a:rPr>
              <a:t>True</a:t>
            </a:r>
            <a:endPar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endParaRPr>
          </a:p>
        </p:txBody>
      </p:sp>
      <p:sp>
        <p:nvSpPr>
          <p:cNvPr id="28" name="Câu TL B">
            <a:extLst>
              <a:ext uri="{FF2B5EF4-FFF2-40B4-BE49-F238E27FC236}">
                <a16:creationId xmlns:a16="http://schemas.microsoft.com/office/drawing/2014/main" id="{C4C447EA-A1A6-D729-1F5C-9C181542EC0E}"/>
              </a:ext>
            </a:extLst>
          </p:cNvPr>
          <p:cNvSpPr/>
          <p:nvPr/>
        </p:nvSpPr>
        <p:spPr>
          <a:xfrm>
            <a:off x="10732395" y="7813480"/>
            <a:ext cx="4987873"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rPr>
              <a:t>False</a:t>
            </a:r>
          </a:p>
        </p:txBody>
      </p:sp>
      <p:pic>
        <p:nvPicPr>
          <p:cNvPr id="33" name="Quả Bóng">
            <a:extLst>
              <a:ext uri="{FF2B5EF4-FFF2-40B4-BE49-F238E27FC236}">
                <a16:creationId xmlns:a16="http://schemas.microsoft.com/office/drawing/2014/main" id="{EE4309EF-6FFE-BC17-3F5A-6B06447308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4774" y="7582226"/>
            <a:ext cx="1210396" cy="1202408"/>
          </a:xfrm>
          <a:prstGeom prst="rect">
            <a:avLst/>
          </a:prstGeom>
        </p:spPr>
      </p:pic>
      <p:sp>
        <p:nvSpPr>
          <p:cNvPr id="15" name="TextBox 14">
            <a:extLst>
              <a:ext uri="{FF2B5EF4-FFF2-40B4-BE49-F238E27FC236}">
                <a16:creationId xmlns:a16="http://schemas.microsoft.com/office/drawing/2014/main" id="{C08A671A-E638-9839-72D5-58777E5615C3}"/>
              </a:ext>
            </a:extLst>
          </p:cNvPr>
          <p:cNvSpPr txBox="1"/>
          <p:nvPr/>
        </p:nvSpPr>
        <p:spPr>
          <a:xfrm>
            <a:off x="9601200" y="988516"/>
            <a:ext cx="77138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6600" b="1" i="0" u="none" strike="noStrike" kern="1200" cap="none" spc="0" normalizeH="0" baseline="0" noProof="0" dirty="0">
                <a:ln>
                  <a:noFill/>
                </a:ln>
                <a:solidFill>
                  <a:srgbClr val="FF0000"/>
                </a:solidFill>
                <a:effectLst/>
                <a:uLnTx/>
                <a:uFillTx/>
                <a:latin typeface="Amasis MT Pro Medium" panose="02040604050005020304" pitchFamily="18" charset="0"/>
                <a:ea typeface="+mn-ea"/>
                <a:cs typeface="+mn-cs"/>
              </a:rPr>
              <a:t>1. </a:t>
            </a:r>
            <a:r>
              <a:rPr kumimoji="0" lang="en-US" sz="66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Ann and Minh had a face-to-face class yesterday.</a:t>
            </a:r>
          </a:p>
        </p:txBody>
      </p:sp>
      <p:sp>
        <p:nvSpPr>
          <p:cNvPr id="2" name="Google Shape;174;p4">
            <a:extLst>
              <a:ext uri="{FF2B5EF4-FFF2-40B4-BE49-F238E27FC236}">
                <a16:creationId xmlns:a16="http://schemas.microsoft.com/office/drawing/2014/main" id="{AF791294-B87D-2361-BE24-BBE8B114AC26}"/>
              </a:ext>
            </a:extLst>
          </p:cNvPr>
          <p:cNvSpPr/>
          <p:nvPr/>
        </p:nvSpPr>
        <p:spPr>
          <a:xfrm>
            <a:off x="0" y="9258300"/>
            <a:ext cx="18288000" cy="1028700"/>
          </a:xfrm>
          <a:prstGeom prst="rect">
            <a:avLst/>
          </a:prstGeom>
          <a:solidFill>
            <a:schemeClr val="accent6">
              <a:lumMod val="75000"/>
            </a:schemeClr>
          </a:solidFill>
          <a:ln>
            <a:noFill/>
          </a:ln>
        </p:spPr>
        <p:txBody>
          <a:bodyPr spcFirstLastPara="1" wrap="square" lIns="91426" tIns="91426" rIns="91426" bIns="914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579260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4167E-6 -3.7037E-7 L 0.16836 -0.25532 " pathEditMode="relative" rAng="0" ptsTypes="AA">
                                      <p:cBhvr>
                                        <p:cTn id="6" dur="1000" fill="hold"/>
                                        <p:tgtEl>
                                          <p:spTgt spid="33"/>
                                        </p:tgtEl>
                                        <p:attrNameLst>
                                          <p:attrName>ppt_x</p:attrName>
                                          <p:attrName>ppt_y</p:attrName>
                                        </p:attrNameLst>
                                      </p:cBhvr>
                                      <p:rCtr x="8411" y="-12778"/>
                                    </p:animMotion>
                                  </p:childTnLst>
                                </p:cTn>
                              </p:par>
                              <p:par>
                                <p:cTn id="7" presetID="63" presetClass="path" presetSubtype="0" accel="50000" decel="50000" fill="hold" nodeType="withEffect">
                                  <p:stCondLst>
                                    <p:cond delay="0"/>
                                  </p:stCondLst>
                                  <p:childTnLst>
                                    <p:animMotion origin="layout" path="M -4.79167E-6 2.96296E-6 L 0.19167 2.96296E-6 " pathEditMode="relative" rAng="0" ptsTypes="AA">
                                      <p:cBhvr>
                                        <p:cTn id="8" dur="1000" fill="hold"/>
                                        <p:tgtEl>
                                          <p:spTgt spid="25"/>
                                        </p:tgtEl>
                                        <p:attrNameLst>
                                          <p:attrName>ppt_x</p:attrName>
                                          <p:attrName>ppt_y</p:attrName>
                                        </p:attrNameLst>
                                      </p:cBhvr>
                                      <p:rCtr x="9583" y="0"/>
                                    </p:animMotion>
                                  </p:childTnLst>
                                </p:cTn>
                              </p:par>
                              <p:par>
                                <p:cTn id="9" presetID="9" presetClass="emph" presetSubtype="0" grpId="0" nodeType="withEffect">
                                  <p:stCondLst>
                                    <p:cond delay="0"/>
                                  </p:stCondLst>
                                  <p:childTnLst>
                                    <p:set>
                                      <p:cBhvr>
                                        <p:cTn id="10" dur="indefinite"/>
                                        <p:tgtEl>
                                          <p:spTgt spid="26"/>
                                        </p:tgtEl>
                                        <p:attrNameLst>
                                          <p:attrName>style.opacity</p:attrName>
                                        </p:attrNameLst>
                                      </p:cBhvr>
                                      <p:to>
                                        <p:strVal val="0.5"/>
                                      </p:to>
                                    </p:set>
                                    <p:animEffect filter="image" prLst="opacity: 0.5">
                                      <p:cBhvr rctx="IE">
                                        <p:cTn id="11" dur="indefinite"/>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04167E-6 -3.7037E-7 L 0.11667 -0.47731 " pathEditMode="relative" rAng="0" ptsTypes="AA">
                                      <p:cBhvr>
                                        <p:cTn id="16" dur="1000" fill="hold"/>
                                        <p:tgtEl>
                                          <p:spTgt spid="33"/>
                                        </p:tgtEl>
                                        <p:attrNameLst>
                                          <p:attrName>ppt_x</p:attrName>
                                          <p:attrName>ppt_y</p:attrName>
                                        </p:attrNameLst>
                                      </p:cBhvr>
                                      <p:rCtr x="5833" y="-23866"/>
                                    </p:animMotion>
                                  </p:childTnLst>
                                </p:cTn>
                              </p:par>
                              <p:par>
                                <p:cTn id="17" presetID="35" presetClass="path" presetSubtype="0" accel="50000" decel="50000" fill="hold" nodeType="withEffect">
                                  <p:stCondLst>
                                    <p:cond delay="0"/>
                                  </p:stCondLst>
                                  <p:childTnLst>
                                    <p:animMotion origin="layout" path="M -4.79167E-6 2.96296E-6 L -0.14583 -0.00973 " pathEditMode="relative" rAng="0" ptsTypes="AA">
                                      <p:cBhvr>
                                        <p:cTn id="18" dur="1000" fill="hold"/>
                                        <p:tgtEl>
                                          <p:spTgt spid="25"/>
                                        </p:tgtEl>
                                        <p:attrNameLst>
                                          <p:attrName>ppt_x</p:attrName>
                                          <p:attrName>ppt_y</p:attrName>
                                        </p:attrNameLst>
                                      </p:cBhvr>
                                      <p:rCtr x="-7292" y="-486"/>
                                    </p:animMotion>
                                  </p:childTnLst>
                                </p:cTn>
                              </p:par>
                              <p:par>
                                <p:cTn id="19" presetID="32" presetClass="emph" presetSubtype="0" fill="hold" grpId="0"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 presetClass="emph" presetSubtype="2" fill="hold" grpId="1" nodeType="withEffect">
                                  <p:stCondLst>
                                    <p:cond delay="0"/>
                                  </p:stCondLst>
                                  <p:childTnLst>
                                    <p:animClr clrSpc="rgb" dir="cw">
                                      <p:cBhvr override="childStyle">
                                        <p:cTn id="26" dur="2000" fill="hold"/>
                                        <p:tgtEl>
                                          <p:spTgt spid="28"/>
                                        </p:tgtEl>
                                        <p:attrNameLst>
                                          <p:attrName>style.color</p:attrName>
                                        </p:attrNameLst>
                                      </p:cBhvr>
                                      <p:to>
                                        <a:srgbClr val="FF000D"/>
                                      </p:to>
                                    </p:animClr>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6" grpId="0" animBg="1"/>
      <p:bldP spid="26" grpId="1" animBg="1"/>
      <p:bldP spid="28" grpId="0" animBg="1"/>
      <p:bldP spid="2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6F0"/>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8E5B911-0BE5-0C70-9ACD-FA5682C9DA53}"/>
              </a:ext>
            </a:extLst>
          </p:cNvPr>
          <p:cNvSpPr txBox="1">
            <a:spLocks/>
          </p:cNvSpPr>
          <p:nvPr/>
        </p:nvSpPr>
        <p:spPr>
          <a:xfrm>
            <a:off x="9162666" y="645347"/>
            <a:ext cx="7699096" cy="4927310"/>
          </a:xfrm>
          <a:prstGeom prst="roundRect">
            <a:avLst/>
          </a:prstGeom>
          <a:solidFill>
            <a:schemeClr val="accent4">
              <a:lumMod val="20000"/>
              <a:lumOff val="80000"/>
              <a:alpha val="58039"/>
            </a:schemeClr>
          </a:solidFill>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37167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2" name="Picture 21">
            <a:extLst>
              <a:ext uri="{FF2B5EF4-FFF2-40B4-BE49-F238E27FC236}">
                <a16:creationId xmlns:a16="http://schemas.microsoft.com/office/drawing/2014/main" id="{B8ED10AB-316D-AC77-C0C9-412C262BE3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7" b="94864" l="2344" r="96875">
                        <a14:foregroundMark x1="6836" y1="9970" x2="7422" y2="71601"/>
                      </a14:backgroundRemoval>
                    </a14:imgEffect>
                    <a14:imgEffect>
                      <a14:sharpenSoften amount="50000"/>
                    </a14:imgEffect>
                    <a14:imgEffect>
                      <a14:brightnessContrast bright="20000" contrast="-20000"/>
                    </a14:imgEffect>
                  </a14:imgLayer>
                </a14:imgProps>
              </a:ext>
            </a:extLst>
          </a:blip>
          <a:stretch>
            <a:fillRect/>
          </a:stretch>
        </p:blipFill>
        <p:spPr>
          <a:xfrm>
            <a:off x="437651" y="1184232"/>
            <a:ext cx="8424834" cy="5446524"/>
          </a:xfrm>
          <a:prstGeom prst="rect">
            <a:avLst/>
          </a:prstGeom>
        </p:spPr>
      </p:pic>
      <p:pic>
        <p:nvPicPr>
          <p:cNvPr id="25" name="Thủ Môn">
            <a:extLst>
              <a:ext uri="{FF2B5EF4-FFF2-40B4-BE49-F238E27FC236}">
                <a16:creationId xmlns:a16="http://schemas.microsoft.com/office/drawing/2014/main" id="{6E47B905-3F14-2D68-93E2-5B3D0BA3C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059" y="3260268"/>
            <a:ext cx="3342802" cy="3370488"/>
          </a:xfrm>
          <a:prstGeom prst="rect">
            <a:avLst/>
          </a:prstGeom>
        </p:spPr>
      </p:pic>
      <p:sp>
        <p:nvSpPr>
          <p:cNvPr id="26" name="Câu TL A">
            <a:extLst>
              <a:ext uri="{FF2B5EF4-FFF2-40B4-BE49-F238E27FC236}">
                <a16:creationId xmlns:a16="http://schemas.microsoft.com/office/drawing/2014/main" id="{48834948-77C1-3298-B9CE-B613B89749CF}"/>
              </a:ext>
            </a:extLst>
          </p:cNvPr>
          <p:cNvSpPr/>
          <p:nvPr/>
        </p:nvSpPr>
        <p:spPr>
          <a:xfrm>
            <a:off x="10524180" y="7911120"/>
            <a:ext cx="4976068"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70">
              <a:defRPr/>
            </a:pPr>
            <a:r>
              <a:rPr lang="en-US" sz="6600" dirty="0">
                <a:solidFill>
                  <a:srgbClr val="00B050"/>
                </a:solidFill>
                <a:latin typeface="Jumble" panose="02000503000000020004" pitchFamily="2" charset="0"/>
                <a:cs typeface="Times New Roman" panose="02020603050405020304" pitchFamily="18" charset="0"/>
              </a:rPr>
              <a:t>False</a:t>
            </a:r>
          </a:p>
        </p:txBody>
      </p:sp>
      <p:sp>
        <p:nvSpPr>
          <p:cNvPr id="28" name="Câu TL B">
            <a:extLst>
              <a:ext uri="{FF2B5EF4-FFF2-40B4-BE49-F238E27FC236}">
                <a16:creationId xmlns:a16="http://schemas.microsoft.com/office/drawing/2014/main" id="{C4C447EA-A1A6-D729-1F5C-9C181542EC0E}"/>
              </a:ext>
            </a:extLst>
          </p:cNvPr>
          <p:cNvSpPr/>
          <p:nvPr/>
        </p:nvSpPr>
        <p:spPr>
          <a:xfrm>
            <a:off x="10512375" y="6305131"/>
            <a:ext cx="4987873"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70">
              <a:defRPr/>
            </a:pPr>
            <a:r>
              <a:rPr lang="en-US" sz="6600">
                <a:solidFill>
                  <a:srgbClr val="00B050"/>
                </a:solidFill>
                <a:latin typeface="Jumble" panose="02000503000000020004" pitchFamily="2" charset="0"/>
                <a:cs typeface="Times New Roman" panose="02020603050405020304" pitchFamily="18" charset="0"/>
              </a:rPr>
              <a:t>True</a:t>
            </a:r>
            <a:endParaRPr lang="en-US" sz="6600" dirty="0">
              <a:solidFill>
                <a:srgbClr val="00B050"/>
              </a:solidFill>
              <a:latin typeface="Jumble" panose="02000503000000020004" pitchFamily="2" charset="0"/>
              <a:cs typeface="Times New Roman" panose="02020603050405020304" pitchFamily="18" charset="0"/>
            </a:endParaRPr>
          </a:p>
        </p:txBody>
      </p:sp>
      <p:pic>
        <p:nvPicPr>
          <p:cNvPr id="33" name="Quả Bóng">
            <a:extLst>
              <a:ext uri="{FF2B5EF4-FFF2-40B4-BE49-F238E27FC236}">
                <a16:creationId xmlns:a16="http://schemas.microsoft.com/office/drawing/2014/main" id="{EE4309EF-6FFE-BC17-3F5A-6B06447308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4774" y="7582226"/>
            <a:ext cx="1210396" cy="1202408"/>
          </a:xfrm>
          <a:prstGeom prst="rect">
            <a:avLst/>
          </a:prstGeom>
        </p:spPr>
      </p:pic>
      <p:sp>
        <p:nvSpPr>
          <p:cNvPr id="15" name="TextBox 14">
            <a:extLst>
              <a:ext uri="{FF2B5EF4-FFF2-40B4-BE49-F238E27FC236}">
                <a16:creationId xmlns:a16="http://schemas.microsoft.com/office/drawing/2014/main" id="{C08A671A-E638-9839-72D5-58777E5615C3}"/>
              </a:ext>
            </a:extLst>
          </p:cNvPr>
          <p:cNvSpPr txBox="1"/>
          <p:nvPr/>
        </p:nvSpPr>
        <p:spPr>
          <a:xfrm>
            <a:off x="9601200" y="988516"/>
            <a:ext cx="7713800"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6600" b="1" i="0" u="none" strike="noStrike" kern="1200" cap="none" spc="0" normalizeH="0" baseline="0" noProof="0" dirty="0">
                <a:ln>
                  <a:noFill/>
                </a:ln>
                <a:solidFill>
                  <a:srgbClr val="FF0000"/>
                </a:solidFill>
                <a:effectLst/>
                <a:uLnTx/>
                <a:uFillTx/>
                <a:latin typeface="Amasis MT Pro Medium" panose="02040604050005020304" pitchFamily="18" charset="0"/>
                <a:ea typeface="+mn-ea"/>
                <a:cs typeface="+mn-cs"/>
              </a:rPr>
              <a:t>2. </a:t>
            </a:r>
            <a:r>
              <a:rPr kumimoji="0" lang="en-US" sz="6600" b="1" i="0" u="none" strike="noStrike" kern="1200" cap="none" spc="0" normalizeH="0" baseline="0" noProof="0" dirty="0">
                <a:ln>
                  <a:noFill/>
                </a:ln>
                <a:effectLst/>
                <a:uLnTx/>
                <a:uFillTx/>
                <a:latin typeface="Amasis MT Pro Medium" panose="02040604050005020304" pitchFamily="18" charset="0"/>
                <a:ea typeface="+mn-ea"/>
                <a:cs typeface="+mn-cs"/>
              </a:rPr>
              <a:t>Ann likes face-to-face classes because she can interact with her classmates.</a:t>
            </a:r>
          </a:p>
        </p:txBody>
      </p:sp>
      <p:sp>
        <p:nvSpPr>
          <p:cNvPr id="2" name="Google Shape;174;p4">
            <a:extLst>
              <a:ext uri="{FF2B5EF4-FFF2-40B4-BE49-F238E27FC236}">
                <a16:creationId xmlns:a16="http://schemas.microsoft.com/office/drawing/2014/main" id="{AF791294-B87D-2361-BE24-BBE8B114AC26}"/>
              </a:ext>
            </a:extLst>
          </p:cNvPr>
          <p:cNvSpPr/>
          <p:nvPr/>
        </p:nvSpPr>
        <p:spPr>
          <a:xfrm>
            <a:off x="0" y="9258300"/>
            <a:ext cx="18288000" cy="1028700"/>
          </a:xfrm>
          <a:prstGeom prst="rect">
            <a:avLst/>
          </a:prstGeom>
          <a:solidFill>
            <a:schemeClr val="accent6">
              <a:lumMod val="75000"/>
            </a:schemeClr>
          </a:solidFill>
          <a:ln>
            <a:noFill/>
          </a:ln>
        </p:spPr>
        <p:txBody>
          <a:bodyPr spcFirstLastPara="1" wrap="square" lIns="91426" tIns="91426" rIns="91426" bIns="914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1703010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4167E-6 -3.7037E-7 L 0.16836 -0.25532 " pathEditMode="relative" rAng="0" ptsTypes="AA">
                                      <p:cBhvr>
                                        <p:cTn id="6" dur="1000" fill="hold"/>
                                        <p:tgtEl>
                                          <p:spTgt spid="33"/>
                                        </p:tgtEl>
                                        <p:attrNameLst>
                                          <p:attrName>ppt_x</p:attrName>
                                          <p:attrName>ppt_y</p:attrName>
                                        </p:attrNameLst>
                                      </p:cBhvr>
                                      <p:rCtr x="8411" y="-12778"/>
                                    </p:animMotion>
                                  </p:childTnLst>
                                </p:cTn>
                              </p:par>
                              <p:par>
                                <p:cTn id="7" presetID="63" presetClass="path" presetSubtype="0" accel="50000" decel="50000" fill="hold" nodeType="withEffect">
                                  <p:stCondLst>
                                    <p:cond delay="0"/>
                                  </p:stCondLst>
                                  <p:childTnLst>
                                    <p:animMotion origin="layout" path="M -4.79167E-6 2.96296E-6 L 0.19167 2.96296E-6 " pathEditMode="relative" rAng="0" ptsTypes="AA">
                                      <p:cBhvr>
                                        <p:cTn id="8" dur="1000" fill="hold"/>
                                        <p:tgtEl>
                                          <p:spTgt spid="25"/>
                                        </p:tgtEl>
                                        <p:attrNameLst>
                                          <p:attrName>ppt_x</p:attrName>
                                          <p:attrName>ppt_y</p:attrName>
                                        </p:attrNameLst>
                                      </p:cBhvr>
                                      <p:rCtr x="9583" y="0"/>
                                    </p:animMotion>
                                  </p:childTnLst>
                                </p:cTn>
                              </p:par>
                              <p:par>
                                <p:cTn id="9" presetID="9" presetClass="emph" presetSubtype="0" grpId="0" nodeType="withEffect">
                                  <p:stCondLst>
                                    <p:cond delay="0"/>
                                  </p:stCondLst>
                                  <p:childTnLst>
                                    <p:set>
                                      <p:cBhvr>
                                        <p:cTn id="10" dur="indefinite"/>
                                        <p:tgtEl>
                                          <p:spTgt spid="26"/>
                                        </p:tgtEl>
                                        <p:attrNameLst>
                                          <p:attrName>style.opacity</p:attrName>
                                        </p:attrNameLst>
                                      </p:cBhvr>
                                      <p:to>
                                        <p:strVal val="0.5"/>
                                      </p:to>
                                    </p:set>
                                    <p:animEffect filter="image" prLst="opacity: 0.5">
                                      <p:cBhvr rctx="IE">
                                        <p:cTn id="11" dur="indefinite"/>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04167E-6 -3.7037E-7 L 0.11667 -0.47731 " pathEditMode="relative" rAng="0" ptsTypes="AA">
                                      <p:cBhvr>
                                        <p:cTn id="16" dur="1000" fill="hold"/>
                                        <p:tgtEl>
                                          <p:spTgt spid="33"/>
                                        </p:tgtEl>
                                        <p:attrNameLst>
                                          <p:attrName>ppt_x</p:attrName>
                                          <p:attrName>ppt_y</p:attrName>
                                        </p:attrNameLst>
                                      </p:cBhvr>
                                      <p:rCtr x="5833" y="-23866"/>
                                    </p:animMotion>
                                  </p:childTnLst>
                                </p:cTn>
                              </p:par>
                              <p:par>
                                <p:cTn id="17" presetID="35" presetClass="path" presetSubtype="0" accel="50000" decel="50000" fill="hold" nodeType="withEffect">
                                  <p:stCondLst>
                                    <p:cond delay="0"/>
                                  </p:stCondLst>
                                  <p:childTnLst>
                                    <p:animMotion origin="layout" path="M -4.79167E-6 2.96296E-6 L -0.14583 -0.00973 " pathEditMode="relative" rAng="0" ptsTypes="AA">
                                      <p:cBhvr>
                                        <p:cTn id="18" dur="1000" fill="hold"/>
                                        <p:tgtEl>
                                          <p:spTgt spid="25"/>
                                        </p:tgtEl>
                                        <p:attrNameLst>
                                          <p:attrName>ppt_x</p:attrName>
                                          <p:attrName>ppt_y</p:attrName>
                                        </p:attrNameLst>
                                      </p:cBhvr>
                                      <p:rCtr x="-7292" y="-486"/>
                                    </p:animMotion>
                                  </p:childTnLst>
                                </p:cTn>
                              </p:par>
                              <p:par>
                                <p:cTn id="19" presetID="32" presetClass="emph" presetSubtype="0" fill="hold" grpId="0"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 presetClass="emph" presetSubtype="2" fill="hold" grpId="1" nodeType="withEffect">
                                  <p:stCondLst>
                                    <p:cond delay="0"/>
                                  </p:stCondLst>
                                  <p:childTnLst>
                                    <p:animClr clrSpc="rgb" dir="cw">
                                      <p:cBhvr override="childStyle">
                                        <p:cTn id="26" dur="2000" fill="hold"/>
                                        <p:tgtEl>
                                          <p:spTgt spid="28"/>
                                        </p:tgtEl>
                                        <p:attrNameLst>
                                          <p:attrName>style.color</p:attrName>
                                        </p:attrNameLst>
                                      </p:cBhvr>
                                      <p:to>
                                        <a:srgbClr val="FF000D"/>
                                      </p:to>
                                    </p:animClr>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6" grpId="0" animBg="1"/>
      <p:bldP spid="26" grpId="1" animBg="1"/>
      <p:bldP spid="28" grpId="0" animBg="1"/>
      <p:bldP spid="2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6F0"/>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8E5B911-0BE5-0C70-9ACD-FA5682C9DA53}"/>
              </a:ext>
            </a:extLst>
          </p:cNvPr>
          <p:cNvSpPr txBox="1">
            <a:spLocks/>
          </p:cNvSpPr>
          <p:nvPr/>
        </p:nvSpPr>
        <p:spPr>
          <a:xfrm>
            <a:off x="9162666" y="645347"/>
            <a:ext cx="7699096" cy="4927310"/>
          </a:xfrm>
          <a:prstGeom prst="roundRect">
            <a:avLst/>
          </a:prstGeom>
          <a:solidFill>
            <a:schemeClr val="accent4">
              <a:lumMod val="20000"/>
              <a:lumOff val="80000"/>
              <a:alpha val="58039"/>
            </a:schemeClr>
          </a:solidFill>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37167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2" name="Picture 21">
            <a:extLst>
              <a:ext uri="{FF2B5EF4-FFF2-40B4-BE49-F238E27FC236}">
                <a16:creationId xmlns:a16="http://schemas.microsoft.com/office/drawing/2014/main" id="{B8ED10AB-316D-AC77-C0C9-412C262BE3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7" b="94864" l="2344" r="96875">
                        <a14:foregroundMark x1="6836" y1="9970" x2="7422" y2="71601"/>
                      </a14:backgroundRemoval>
                    </a14:imgEffect>
                    <a14:imgEffect>
                      <a14:sharpenSoften amount="50000"/>
                    </a14:imgEffect>
                    <a14:imgEffect>
                      <a14:brightnessContrast bright="20000" contrast="-20000"/>
                    </a14:imgEffect>
                  </a14:imgLayer>
                </a14:imgProps>
              </a:ext>
            </a:extLst>
          </a:blip>
          <a:stretch>
            <a:fillRect/>
          </a:stretch>
        </p:blipFill>
        <p:spPr>
          <a:xfrm>
            <a:off x="437651" y="1184232"/>
            <a:ext cx="8424834" cy="5446524"/>
          </a:xfrm>
          <a:prstGeom prst="rect">
            <a:avLst/>
          </a:prstGeom>
        </p:spPr>
      </p:pic>
      <p:pic>
        <p:nvPicPr>
          <p:cNvPr id="25" name="Thủ Môn">
            <a:extLst>
              <a:ext uri="{FF2B5EF4-FFF2-40B4-BE49-F238E27FC236}">
                <a16:creationId xmlns:a16="http://schemas.microsoft.com/office/drawing/2014/main" id="{6E47B905-3F14-2D68-93E2-5B3D0BA3C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059" y="3260268"/>
            <a:ext cx="3342802" cy="3370488"/>
          </a:xfrm>
          <a:prstGeom prst="rect">
            <a:avLst/>
          </a:prstGeom>
        </p:spPr>
      </p:pic>
      <p:sp>
        <p:nvSpPr>
          <p:cNvPr id="26" name="Câu TL A">
            <a:extLst>
              <a:ext uri="{FF2B5EF4-FFF2-40B4-BE49-F238E27FC236}">
                <a16:creationId xmlns:a16="http://schemas.microsoft.com/office/drawing/2014/main" id="{48834948-77C1-3298-B9CE-B613B89749CF}"/>
              </a:ext>
            </a:extLst>
          </p:cNvPr>
          <p:cNvSpPr/>
          <p:nvPr/>
        </p:nvSpPr>
        <p:spPr>
          <a:xfrm>
            <a:off x="10744200" y="6138384"/>
            <a:ext cx="4976068"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rPr>
              <a:t>True</a:t>
            </a:r>
          </a:p>
        </p:txBody>
      </p:sp>
      <p:sp>
        <p:nvSpPr>
          <p:cNvPr id="28" name="Câu TL B">
            <a:extLst>
              <a:ext uri="{FF2B5EF4-FFF2-40B4-BE49-F238E27FC236}">
                <a16:creationId xmlns:a16="http://schemas.microsoft.com/office/drawing/2014/main" id="{C4C447EA-A1A6-D729-1F5C-9C181542EC0E}"/>
              </a:ext>
            </a:extLst>
          </p:cNvPr>
          <p:cNvSpPr/>
          <p:nvPr/>
        </p:nvSpPr>
        <p:spPr>
          <a:xfrm>
            <a:off x="10732395" y="7813480"/>
            <a:ext cx="4987873"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rPr>
              <a:t>False</a:t>
            </a:r>
          </a:p>
        </p:txBody>
      </p:sp>
      <p:pic>
        <p:nvPicPr>
          <p:cNvPr id="33" name="Quả Bóng">
            <a:extLst>
              <a:ext uri="{FF2B5EF4-FFF2-40B4-BE49-F238E27FC236}">
                <a16:creationId xmlns:a16="http://schemas.microsoft.com/office/drawing/2014/main" id="{EE4309EF-6FFE-BC17-3F5A-6B06447308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4774" y="7582226"/>
            <a:ext cx="1210396" cy="1202408"/>
          </a:xfrm>
          <a:prstGeom prst="rect">
            <a:avLst/>
          </a:prstGeom>
        </p:spPr>
      </p:pic>
      <p:sp>
        <p:nvSpPr>
          <p:cNvPr id="15" name="TextBox 14">
            <a:extLst>
              <a:ext uri="{FF2B5EF4-FFF2-40B4-BE49-F238E27FC236}">
                <a16:creationId xmlns:a16="http://schemas.microsoft.com/office/drawing/2014/main" id="{C08A671A-E638-9839-72D5-58777E5615C3}"/>
              </a:ext>
            </a:extLst>
          </p:cNvPr>
          <p:cNvSpPr txBox="1"/>
          <p:nvPr/>
        </p:nvSpPr>
        <p:spPr>
          <a:xfrm>
            <a:off x="9601200" y="988516"/>
            <a:ext cx="77138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6600" b="1" i="0" u="none" strike="noStrike" kern="1200" cap="none" spc="0" normalizeH="0" baseline="0" noProof="0" dirty="0">
                <a:ln>
                  <a:noFill/>
                </a:ln>
                <a:solidFill>
                  <a:srgbClr val="FF0000"/>
                </a:solidFill>
                <a:effectLst/>
                <a:uLnTx/>
                <a:uFillTx/>
                <a:latin typeface="Amasis MT Pro Medium" panose="02040604050005020304" pitchFamily="18" charset="0"/>
                <a:ea typeface="+mn-ea"/>
                <a:cs typeface="+mn-cs"/>
              </a:rPr>
              <a:t>1. </a:t>
            </a:r>
            <a:r>
              <a:rPr kumimoji="0" lang="en-US" sz="66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Ann and Minh had a face-to-face class yesterday.</a:t>
            </a:r>
          </a:p>
        </p:txBody>
      </p:sp>
      <p:sp>
        <p:nvSpPr>
          <p:cNvPr id="2" name="Google Shape;174;p4">
            <a:extLst>
              <a:ext uri="{FF2B5EF4-FFF2-40B4-BE49-F238E27FC236}">
                <a16:creationId xmlns:a16="http://schemas.microsoft.com/office/drawing/2014/main" id="{AF791294-B87D-2361-BE24-BBE8B114AC26}"/>
              </a:ext>
            </a:extLst>
          </p:cNvPr>
          <p:cNvSpPr/>
          <p:nvPr/>
        </p:nvSpPr>
        <p:spPr>
          <a:xfrm>
            <a:off x="0" y="9258300"/>
            <a:ext cx="18288000" cy="1028700"/>
          </a:xfrm>
          <a:prstGeom prst="rect">
            <a:avLst/>
          </a:prstGeom>
          <a:solidFill>
            <a:schemeClr val="accent6">
              <a:lumMod val="75000"/>
            </a:schemeClr>
          </a:solidFill>
          <a:ln>
            <a:noFill/>
          </a:ln>
        </p:spPr>
        <p:txBody>
          <a:bodyPr spcFirstLastPara="1" wrap="square" lIns="91426" tIns="91426" rIns="91426" bIns="914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1852207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4167E-6 -3.7037E-7 L 0.16836 -0.25532 " pathEditMode="relative" rAng="0" ptsTypes="AA">
                                      <p:cBhvr>
                                        <p:cTn id="6" dur="1000" fill="hold"/>
                                        <p:tgtEl>
                                          <p:spTgt spid="33"/>
                                        </p:tgtEl>
                                        <p:attrNameLst>
                                          <p:attrName>ppt_x</p:attrName>
                                          <p:attrName>ppt_y</p:attrName>
                                        </p:attrNameLst>
                                      </p:cBhvr>
                                      <p:rCtr x="8411" y="-12778"/>
                                    </p:animMotion>
                                  </p:childTnLst>
                                </p:cTn>
                              </p:par>
                              <p:par>
                                <p:cTn id="7" presetID="63" presetClass="path" presetSubtype="0" accel="50000" decel="50000" fill="hold" nodeType="withEffect">
                                  <p:stCondLst>
                                    <p:cond delay="0"/>
                                  </p:stCondLst>
                                  <p:childTnLst>
                                    <p:animMotion origin="layout" path="M -4.79167E-6 2.96296E-6 L 0.19167 2.96296E-6 " pathEditMode="relative" rAng="0" ptsTypes="AA">
                                      <p:cBhvr>
                                        <p:cTn id="8" dur="1000" fill="hold"/>
                                        <p:tgtEl>
                                          <p:spTgt spid="25"/>
                                        </p:tgtEl>
                                        <p:attrNameLst>
                                          <p:attrName>ppt_x</p:attrName>
                                          <p:attrName>ppt_y</p:attrName>
                                        </p:attrNameLst>
                                      </p:cBhvr>
                                      <p:rCtr x="9583" y="0"/>
                                    </p:animMotion>
                                  </p:childTnLst>
                                </p:cTn>
                              </p:par>
                              <p:par>
                                <p:cTn id="9" presetID="9" presetClass="emph" presetSubtype="0" grpId="0" nodeType="withEffect">
                                  <p:stCondLst>
                                    <p:cond delay="0"/>
                                  </p:stCondLst>
                                  <p:childTnLst>
                                    <p:set>
                                      <p:cBhvr>
                                        <p:cTn id="10" dur="indefinite"/>
                                        <p:tgtEl>
                                          <p:spTgt spid="26"/>
                                        </p:tgtEl>
                                        <p:attrNameLst>
                                          <p:attrName>style.opacity</p:attrName>
                                        </p:attrNameLst>
                                      </p:cBhvr>
                                      <p:to>
                                        <p:strVal val="0.5"/>
                                      </p:to>
                                    </p:set>
                                    <p:animEffect filter="image" prLst="opacity: 0.5">
                                      <p:cBhvr rctx="IE">
                                        <p:cTn id="11" dur="indefinite"/>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04167E-6 -3.7037E-7 L 0.11667 -0.47731 " pathEditMode="relative" rAng="0" ptsTypes="AA">
                                      <p:cBhvr>
                                        <p:cTn id="16" dur="1000" fill="hold"/>
                                        <p:tgtEl>
                                          <p:spTgt spid="33"/>
                                        </p:tgtEl>
                                        <p:attrNameLst>
                                          <p:attrName>ppt_x</p:attrName>
                                          <p:attrName>ppt_y</p:attrName>
                                        </p:attrNameLst>
                                      </p:cBhvr>
                                      <p:rCtr x="5833" y="-23866"/>
                                    </p:animMotion>
                                  </p:childTnLst>
                                </p:cTn>
                              </p:par>
                              <p:par>
                                <p:cTn id="17" presetID="35" presetClass="path" presetSubtype="0" accel="50000" decel="50000" fill="hold" nodeType="withEffect">
                                  <p:stCondLst>
                                    <p:cond delay="0"/>
                                  </p:stCondLst>
                                  <p:childTnLst>
                                    <p:animMotion origin="layout" path="M -4.79167E-6 2.96296E-6 L -0.14583 -0.00973 " pathEditMode="relative" rAng="0" ptsTypes="AA">
                                      <p:cBhvr>
                                        <p:cTn id="18" dur="1000" fill="hold"/>
                                        <p:tgtEl>
                                          <p:spTgt spid="25"/>
                                        </p:tgtEl>
                                        <p:attrNameLst>
                                          <p:attrName>ppt_x</p:attrName>
                                          <p:attrName>ppt_y</p:attrName>
                                        </p:attrNameLst>
                                      </p:cBhvr>
                                      <p:rCtr x="-7292" y="-486"/>
                                    </p:animMotion>
                                  </p:childTnLst>
                                </p:cTn>
                              </p:par>
                              <p:par>
                                <p:cTn id="19" presetID="32" presetClass="emph" presetSubtype="0" fill="hold" grpId="0"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 presetClass="emph" presetSubtype="2" fill="hold" grpId="1" nodeType="withEffect">
                                  <p:stCondLst>
                                    <p:cond delay="0"/>
                                  </p:stCondLst>
                                  <p:childTnLst>
                                    <p:animClr clrSpc="rgb" dir="cw">
                                      <p:cBhvr override="childStyle">
                                        <p:cTn id="26" dur="2000" fill="hold"/>
                                        <p:tgtEl>
                                          <p:spTgt spid="28"/>
                                        </p:tgtEl>
                                        <p:attrNameLst>
                                          <p:attrName>style.color</p:attrName>
                                        </p:attrNameLst>
                                      </p:cBhvr>
                                      <p:to>
                                        <a:srgbClr val="FF000D"/>
                                      </p:to>
                                    </p:animClr>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6" grpId="0" animBg="1"/>
      <p:bldP spid="26" grpId="1" animBg="1"/>
      <p:bldP spid="28" grpId="0" animBg="1"/>
      <p:bldP spid="2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pic>
        <p:nvPicPr>
          <p:cNvPr id="3" name="UNIT 11">
            <a:hlinkClick r:id="" action="ppaction://media"/>
            <a:extLst>
              <a:ext uri="{FF2B5EF4-FFF2-40B4-BE49-F238E27FC236}">
                <a16:creationId xmlns:a16="http://schemas.microsoft.com/office/drawing/2014/main" id="{53BC57BE-C665-F1A9-197D-32007340D8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1371519193"/>
      </p:ext>
    </p:extLst>
  </p:cSld>
  <p:clrMapOvr>
    <a:masterClrMapping/>
  </p:clrMapOvr>
  <mc:AlternateContent xmlns:mc="http://schemas.openxmlformats.org/markup-compatibility/2006">
    <mc:Choice xmlns:p14="http://schemas.microsoft.com/office/powerpoint/2010/main" Requires="p14">
      <p:transition spd="slow" p14:dur="2000">
        <p:sndAc>
          <p:stSnd>
            <p:snd r:embed="rId4" name="chimes.wav"/>
          </p:stSnd>
        </p:sndAc>
      </p:transition>
    </mc:Choice>
    <mc:Fallback>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6F0"/>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8E5B911-0BE5-0C70-9ACD-FA5682C9DA53}"/>
              </a:ext>
            </a:extLst>
          </p:cNvPr>
          <p:cNvSpPr txBox="1">
            <a:spLocks/>
          </p:cNvSpPr>
          <p:nvPr/>
        </p:nvSpPr>
        <p:spPr>
          <a:xfrm>
            <a:off x="9162666" y="645347"/>
            <a:ext cx="7699096" cy="4927310"/>
          </a:xfrm>
          <a:prstGeom prst="roundRect">
            <a:avLst/>
          </a:prstGeom>
          <a:solidFill>
            <a:schemeClr val="accent4">
              <a:lumMod val="20000"/>
              <a:lumOff val="80000"/>
              <a:alpha val="58039"/>
            </a:schemeClr>
          </a:solidFill>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37167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2" name="Picture 21">
            <a:extLst>
              <a:ext uri="{FF2B5EF4-FFF2-40B4-BE49-F238E27FC236}">
                <a16:creationId xmlns:a16="http://schemas.microsoft.com/office/drawing/2014/main" id="{B8ED10AB-316D-AC77-C0C9-412C262BE3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7" b="94864" l="2344" r="96875">
                        <a14:foregroundMark x1="6836" y1="9970" x2="7422" y2="71601"/>
                      </a14:backgroundRemoval>
                    </a14:imgEffect>
                    <a14:imgEffect>
                      <a14:sharpenSoften amount="50000"/>
                    </a14:imgEffect>
                    <a14:imgEffect>
                      <a14:brightnessContrast bright="20000" contrast="-20000"/>
                    </a14:imgEffect>
                  </a14:imgLayer>
                </a14:imgProps>
              </a:ext>
            </a:extLst>
          </a:blip>
          <a:stretch>
            <a:fillRect/>
          </a:stretch>
        </p:blipFill>
        <p:spPr>
          <a:xfrm>
            <a:off x="437651" y="1184232"/>
            <a:ext cx="8424834" cy="5446524"/>
          </a:xfrm>
          <a:prstGeom prst="rect">
            <a:avLst/>
          </a:prstGeom>
        </p:spPr>
      </p:pic>
      <p:pic>
        <p:nvPicPr>
          <p:cNvPr id="25" name="Thủ Môn">
            <a:extLst>
              <a:ext uri="{FF2B5EF4-FFF2-40B4-BE49-F238E27FC236}">
                <a16:creationId xmlns:a16="http://schemas.microsoft.com/office/drawing/2014/main" id="{6E47B905-3F14-2D68-93E2-5B3D0BA3C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059" y="3260268"/>
            <a:ext cx="3342802" cy="3370488"/>
          </a:xfrm>
          <a:prstGeom prst="rect">
            <a:avLst/>
          </a:prstGeom>
        </p:spPr>
      </p:pic>
      <p:sp>
        <p:nvSpPr>
          <p:cNvPr id="26" name="Câu TL A">
            <a:extLst>
              <a:ext uri="{FF2B5EF4-FFF2-40B4-BE49-F238E27FC236}">
                <a16:creationId xmlns:a16="http://schemas.microsoft.com/office/drawing/2014/main" id="{48834948-77C1-3298-B9CE-B613B89749CF}"/>
              </a:ext>
            </a:extLst>
          </p:cNvPr>
          <p:cNvSpPr/>
          <p:nvPr/>
        </p:nvSpPr>
        <p:spPr>
          <a:xfrm>
            <a:off x="10744200" y="6138384"/>
            <a:ext cx="4976068"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rPr>
              <a:t>True</a:t>
            </a:r>
          </a:p>
        </p:txBody>
      </p:sp>
      <p:sp>
        <p:nvSpPr>
          <p:cNvPr id="28" name="Câu TL B">
            <a:extLst>
              <a:ext uri="{FF2B5EF4-FFF2-40B4-BE49-F238E27FC236}">
                <a16:creationId xmlns:a16="http://schemas.microsoft.com/office/drawing/2014/main" id="{C4C447EA-A1A6-D729-1F5C-9C181542EC0E}"/>
              </a:ext>
            </a:extLst>
          </p:cNvPr>
          <p:cNvSpPr/>
          <p:nvPr/>
        </p:nvSpPr>
        <p:spPr>
          <a:xfrm>
            <a:off x="10732395" y="7813480"/>
            <a:ext cx="4987873"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rPr>
              <a:t>False</a:t>
            </a:r>
          </a:p>
        </p:txBody>
      </p:sp>
      <p:pic>
        <p:nvPicPr>
          <p:cNvPr id="33" name="Quả Bóng">
            <a:extLst>
              <a:ext uri="{FF2B5EF4-FFF2-40B4-BE49-F238E27FC236}">
                <a16:creationId xmlns:a16="http://schemas.microsoft.com/office/drawing/2014/main" id="{EE4309EF-6FFE-BC17-3F5A-6B06447308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4774" y="7582226"/>
            <a:ext cx="1210396" cy="1202408"/>
          </a:xfrm>
          <a:prstGeom prst="rect">
            <a:avLst/>
          </a:prstGeom>
        </p:spPr>
      </p:pic>
      <p:sp>
        <p:nvSpPr>
          <p:cNvPr id="15" name="TextBox 14">
            <a:extLst>
              <a:ext uri="{FF2B5EF4-FFF2-40B4-BE49-F238E27FC236}">
                <a16:creationId xmlns:a16="http://schemas.microsoft.com/office/drawing/2014/main" id="{C08A671A-E638-9839-72D5-58777E5615C3}"/>
              </a:ext>
            </a:extLst>
          </p:cNvPr>
          <p:cNvSpPr txBox="1"/>
          <p:nvPr/>
        </p:nvSpPr>
        <p:spPr>
          <a:xfrm>
            <a:off x="9601200" y="988516"/>
            <a:ext cx="77138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6600" b="1" i="0" u="none" strike="noStrike" kern="1200" cap="none" spc="0" normalizeH="0" baseline="0" noProof="0" dirty="0">
                <a:ln>
                  <a:noFill/>
                </a:ln>
                <a:solidFill>
                  <a:srgbClr val="FF0000"/>
                </a:solidFill>
                <a:effectLst/>
                <a:uLnTx/>
                <a:uFillTx/>
                <a:latin typeface="Amasis MT Pro Medium" panose="02040604050005020304" pitchFamily="18" charset="0"/>
                <a:ea typeface="+mn-ea"/>
                <a:cs typeface="+mn-cs"/>
              </a:rPr>
              <a:t>3. </a:t>
            </a:r>
            <a:r>
              <a:rPr kumimoji="0" lang="en-US" sz="6600" b="1" i="0" u="none" strike="noStrike" kern="1200" cap="none" spc="0" normalizeH="0" baseline="0" noProof="0" dirty="0">
                <a:ln>
                  <a:noFill/>
                </a:ln>
                <a:effectLst/>
                <a:uLnTx/>
                <a:uFillTx/>
                <a:latin typeface="Amasis MT Pro Medium" panose="02040604050005020304" pitchFamily="18" charset="0"/>
                <a:ea typeface="+mn-ea"/>
                <a:cs typeface="+mn-cs"/>
              </a:rPr>
              <a:t>Minh finds online classes inconvenient.</a:t>
            </a:r>
          </a:p>
        </p:txBody>
      </p:sp>
      <p:sp>
        <p:nvSpPr>
          <p:cNvPr id="2" name="Google Shape;174;p4">
            <a:extLst>
              <a:ext uri="{FF2B5EF4-FFF2-40B4-BE49-F238E27FC236}">
                <a16:creationId xmlns:a16="http://schemas.microsoft.com/office/drawing/2014/main" id="{AF791294-B87D-2361-BE24-BBE8B114AC26}"/>
              </a:ext>
            </a:extLst>
          </p:cNvPr>
          <p:cNvSpPr/>
          <p:nvPr/>
        </p:nvSpPr>
        <p:spPr>
          <a:xfrm>
            <a:off x="0" y="9258300"/>
            <a:ext cx="18288000" cy="1028700"/>
          </a:xfrm>
          <a:prstGeom prst="rect">
            <a:avLst/>
          </a:prstGeom>
          <a:solidFill>
            <a:schemeClr val="accent6">
              <a:lumMod val="75000"/>
            </a:schemeClr>
          </a:solidFill>
          <a:ln>
            <a:noFill/>
          </a:ln>
        </p:spPr>
        <p:txBody>
          <a:bodyPr spcFirstLastPara="1" wrap="square" lIns="91426" tIns="91426" rIns="91426" bIns="914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8648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4167E-6 -3.7037E-7 L 0.16836 -0.25532 " pathEditMode="relative" rAng="0" ptsTypes="AA">
                                      <p:cBhvr>
                                        <p:cTn id="6" dur="1000" fill="hold"/>
                                        <p:tgtEl>
                                          <p:spTgt spid="33"/>
                                        </p:tgtEl>
                                        <p:attrNameLst>
                                          <p:attrName>ppt_x</p:attrName>
                                          <p:attrName>ppt_y</p:attrName>
                                        </p:attrNameLst>
                                      </p:cBhvr>
                                      <p:rCtr x="8411" y="-12778"/>
                                    </p:animMotion>
                                  </p:childTnLst>
                                </p:cTn>
                              </p:par>
                              <p:par>
                                <p:cTn id="7" presetID="63" presetClass="path" presetSubtype="0" accel="50000" decel="50000" fill="hold" nodeType="withEffect">
                                  <p:stCondLst>
                                    <p:cond delay="0"/>
                                  </p:stCondLst>
                                  <p:childTnLst>
                                    <p:animMotion origin="layout" path="M -4.79167E-6 2.96296E-6 L 0.19167 2.96296E-6 " pathEditMode="relative" rAng="0" ptsTypes="AA">
                                      <p:cBhvr>
                                        <p:cTn id="8" dur="1000" fill="hold"/>
                                        <p:tgtEl>
                                          <p:spTgt spid="25"/>
                                        </p:tgtEl>
                                        <p:attrNameLst>
                                          <p:attrName>ppt_x</p:attrName>
                                          <p:attrName>ppt_y</p:attrName>
                                        </p:attrNameLst>
                                      </p:cBhvr>
                                      <p:rCtr x="9583" y="0"/>
                                    </p:animMotion>
                                  </p:childTnLst>
                                </p:cTn>
                              </p:par>
                              <p:par>
                                <p:cTn id="9" presetID="9" presetClass="emph" presetSubtype="0" grpId="0" nodeType="withEffect">
                                  <p:stCondLst>
                                    <p:cond delay="0"/>
                                  </p:stCondLst>
                                  <p:childTnLst>
                                    <p:set>
                                      <p:cBhvr>
                                        <p:cTn id="10" dur="indefinite"/>
                                        <p:tgtEl>
                                          <p:spTgt spid="26"/>
                                        </p:tgtEl>
                                        <p:attrNameLst>
                                          <p:attrName>style.opacity</p:attrName>
                                        </p:attrNameLst>
                                      </p:cBhvr>
                                      <p:to>
                                        <p:strVal val="0.5"/>
                                      </p:to>
                                    </p:set>
                                    <p:animEffect filter="image" prLst="opacity: 0.5">
                                      <p:cBhvr rctx="IE">
                                        <p:cTn id="11" dur="indefinite"/>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04167E-6 -3.7037E-7 L 0.11667 -0.47731 " pathEditMode="relative" rAng="0" ptsTypes="AA">
                                      <p:cBhvr>
                                        <p:cTn id="16" dur="1000" fill="hold"/>
                                        <p:tgtEl>
                                          <p:spTgt spid="33"/>
                                        </p:tgtEl>
                                        <p:attrNameLst>
                                          <p:attrName>ppt_x</p:attrName>
                                          <p:attrName>ppt_y</p:attrName>
                                        </p:attrNameLst>
                                      </p:cBhvr>
                                      <p:rCtr x="5833" y="-23866"/>
                                    </p:animMotion>
                                  </p:childTnLst>
                                </p:cTn>
                              </p:par>
                              <p:par>
                                <p:cTn id="17" presetID="35" presetClass="path" presetSubtype="0" accel="50000" decel="50000" fill="hold" nodeType="withEffect">
                                  <p:stCondLst>
                                    <p:cond delay="0"/>
                                  </p:stCondLst>
                                  <p:childTnLst>
                                    <p:animMotion origin="layout" path="M -4.79167E-6 2.96296E-6 L -0.14583 -0.00973 " pathEditMode="relative" rAng="0" ptsTypes="AA">
                                      <p:cBhvr>
                                        <p:cTn id="18" dur="1000" fill="hold"/>
                                        <p:tgtEl>
                                          <p:spTgt spid="25"/>
                                        </p:tgtEl>
                                        <p:attrNameLst>
                                          <p:attrName>ppt_x</p:attrName>
                                          <p:attrName>ppt_y</p:attrName>
                                        </p:attrNameLst>
                                      </p:cBhvr>
                                      <p:rCtr x="-7292" y="-486"/>
                                    </p:animMotion>
                                  </p:childTnLst>
                                </p:cTn>
                              </p:par>
                              <p:par>
                                <p:cTn id="19" presetID="32" presetClass="emph" presetSubtype="0" fill="hold" grpId="0"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 presetClass="emph" presetSubtype="2" fill="hold" grpId="1" nodeType="withEffect">
                                  <p:stCondLst>
                                    <p:cond delay="0"/>
                                  </p:stCondLst>
                                  <p:childTnLst>
                                    <p:animClr clrSpc="rgb" dir="cw">
                                      <p:cBhvr override="childStyle">
                                        <p:cTn id="26" dur="2000" fill="hold"/>
                                        <p:tgtEl>
                                          <p:spTgt spid="28"/>
                                        </p:tgtEl>
                                        <p:attrNameLst>
                                          <p:attrName>style.color</p:attrName>
                                        </p:attrNameLst>
                                      </p:cBhvr>
                                      <p:to>
                                        <a:srgbClr val="FF000D"/>
                                      </p:to>
                                    </p:animClr>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6" grpId="0" animBg="1"/>
      <p:bldP spid="26" grpId="1" animBg="1"/>
      <p:bldP spid="28" grpId="0" animBg="1"/>
      <p:bldP spid="2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6F0"/>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8E5B911-0BE5-0C70-9ACD-FA5682C9DA53}"/>
              </a:ext>
            </a:extLst>
          </p:cNvPr>
          <p:cNvSpPr txBox="1">
            <a:spLocks/>
          </p:cNvSpPr>
          <p:nvPr/>
        </p:nvSpPr>
        <p:spPr>
          <a:xfrm>
            <a:off x="9162666" y="645347"/>
            <a:ext cx="7699096" cy="4927310"/>
          </a:xfrm>
          <a:prstGeom prst="roundRect">
            <a:avLst/>
          </a:prstGeom>
          <a:solidFill>
            <a:schemeClr val="accent4">
              <a:lumMod val="20000"/>
              <a:lumOff val="80000"/>
              <a:alpha val="58039"/>
            </a:schemeClr>
          </a:solidFill>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37167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2" name="Picture 21">
            <a:extLst>
              <a:ext uri="{FF2B5EF4-FFF2-40B4-BE49-F238E27FC236}">
                <a16:creationId xmlns:a16="http://schemas.microsoft.com/office/drawing/2014/main" id="{B8ED10AB-316D-AC77-C0C9-412C262BE3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7" b="94864" l="2344" r="96875">
                        <a14:foregroundMark x1="6836" y1="9970" x2="7422" y2="71601"/>
                      </a14:backgroundRemoval>
                    </a14:imgEffect>
                    <a14:imgEffect>
                      <a14:sharpenSoften amount="50000"/>
                    </a14:imgEffect>
                    <a14:imgEffect>
                      <a14:brightnessContrast bright="20000" contrast="-20000"/>
                    </a14:imgEffect>
                  </a14:imgLayer>
                </a14:imgProps>
              </a:ext>
            </a:extLst>
          </a:blip>
          <a:stretch>
            <a:fillRect/>
          </a:stretch>
        </p:blipFill>
        <p:spPr>
          <a:xfrm>
            <a:off x="437651" y="1184232"/>
            <a:ext cx="8424834" cy="5446524"/>
          </a:xfrm>
          <a:prstGeom prst="rect">
            <a:avLst/>
          </a:prstGeom>
        </p:spPr>
      </p:pic>
      <p:pic>
        <p:nvPicPr>
          <p:cNvPr id="25" name="Thủ Môn">
            <a:extLst>
              <a:ext uri="{FF2B5EF4-FFF2-40B4-BE49-F238E27FC236}">
                <a16:creationId xmlns:a16="http://schemas.microsoft.com/office/drawing/2014/main" id="{6E47B905-3F14-2D68-93E2-5B3D0BA3C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059" y="3260268"/>
            <a:ext cx="3342802" cy="3370488"/>
          </a:xfrm>
          <a:prstGeom prst="rect">
            <a:avLst/>
          </a:prstGeom>
        </p:spPr>
      </p:pic>
      <p:sp>
        <p:nvSpPr>
          <p:cNvPr id="26" name="Câu TL A">
            <a:extLst>
              <a:ext uri="{FF2B5EF4-FFF2-40B4-BE49-F238E27FC236}">
                <a16:creationId xmlns:a16="http://schemas.microsoft.com/office/drawing/2014/main" id="{48834948-77C1-3298-B9CE-B613B89749CF}"/>
              </a:ext>
            </a:extLst>
          </p:cNvPr>
          <p:cNvSpPr/>
          <p:nvPr/>
        </p:nvSpPr>
        <p:spPr>
          <a:xfrm>
            <a:off x="10524180" y="7911120"/>
            <a:ext cx="4976068"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rPr>
              <a:t>False</a:t>
            </a:r>
          </a:p>
        </p:txBody>
      </p:sp>
      <p:sp>
        <p:nvSpPr>
          <p:cNvPr id="28" name="Câu TL B">
            <a:extLst>
              <a:ext uri="{FF2B5EF4-FFF2-40B4-BE49-F238E27FC236}">
                <a16:creationId xmlns:a16="http://schemas.microsoft.com/office/drawing/2014/main" id="{C4C447EA-A1A6-D729-1F5C-9C181542EC0E}"/>
              </a:ext>
            </a:extLst>
          </p:cNvPr>
          <p:cNvSpPr/>
          <p:nvPr/>
        </p:nvSpPr>
        <p:spPr>
          <a:xfrm>
            <a:off x="10512375" y="6305131"/>
            <a:ext cx="4987873"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B050"/>
                </a:solidFill>
                <a:effectLst/>
                <a:uLnTx/>
                <a:uFillTx/>
                <a:latin typeface="Jumble" panose="02000503000000020004" pitchFamily="2" charset="0"/>
                <a:ea typeface="+mn-ea"/>
                <a:cs typeface="Times New Roman" panose="02020603050405020304" pitchFamily="18" charset="0"/>
              </a:rPr>
              <a:t>True</a:t>
            </a:r>
            <a:endPar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endParaRPr>
          </a:p>
        </p:txBody>
      </p:sp>
      <p:pic>
        <p:nvPicPr>
          <p:cNvPr id="33" name="Quả Bóng">
            <a:extLst>
              <a:ext uri="{FF2B5EF4-FFF2-40B4-BE49-F238E27FC236}">
                <a16:creationId xmlns:a16="http://schemas.microsoft.com/office/drawing/2014/main" id="{EE4309EF-6FFE-BC17-3F5A-6B06447308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4774" y="7582226"/>
            <a:ext cx="1210396" cy="1202408"/>
          </a:xfrm>
          <a:prstGeom prst="rect">
            <a:avLst/>
          </a:prstGeom>
        </p:spPr>
      </p:pic>
      <p:sp>
        <p:nvSpPr>
          <p:cNvPr id="15" name="TextBox 14">
            <a:extLst>
              <a:ext uri="{FF2B5EF4-FFF2-40B4-BE49-F238E27FC236}">
                <a16:creationId xmlns:a16="http://schemas.microsoft.com/office/drawing/2014/main" id="{C08A671A-E638-9839-72D5-58777E5615C3}"/>
              </a:ext>
            </a:extLst>
          </p:cNvPr>
          <p:cNvSpPr txBox="1"/>
          <p:nvPr/>
        </p:nvSpPr>
        <p:spPr>
          <a:xfrm>
            <a:off x="9601200" y="988516"/>
            <a:ext cx="77138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6600" b="1" i="0" u="none" strike="noStrike" kern="1200" cap="none" spc="0" normalizeH="0" baseline="0" noProof="0" dirty="0">
                <a:ln>
                  <a:noFill/>
                </a:ln>
                <a:solidFill>
                  <a:srgbClr val="FF0000"/>
                </a:solidFill>
                <a:effectLst/>
                <a:uLnTx/>
                <a:uFillTx/>
                <a:latin typeface="Amasis MT Pro Medium" panose="02040604050005020304" pitchFamily="18" charset="0"/>
                <a:ea typeface="+mn-ea"/>
                <a:cs typeface="+mn-cs"/>
              </a:rPr>
              <a:t>4. </a:t>
            </a:r>
            <a:r>
              <a:rPr kumimoji="0" lang="en-US" sz="6600" b="1" i="0" u="none" strike="noStrike" kern="1200" cap="none" spc="0" normalizeH="0" baseline="0" noProof="0" dirty="0">
                <a:ln>
                  <a:noFill/>
                </a:ln>
                <a:effectLst/>
                <a:uLnTx/>
                <a:uFillTx/>
                <a:latin typeface="Amasis MT Pro Medium" panose="02040604050005020304" pitchFamily="18" charset="0"/>
                <a:ea typeface="+mn-ea"/>
                <a:cs typeface="+mn-cs"/>
              </a:rPr>
              <a:t>When students use 3D contact lenses, their eyes will not get tired.</a:t>
            </a:r>
          </a:p>
        </p:txBody>
      </p:sp>
      <p:sp>
        <p:nvSpPr>
          <p:cNvPr id="2" name="Google Shape;174;p4">
            <a:extLst>
              <a:ext uri="{FF2B5EF4-FFF2-40B4-BE49-F238E27FC236}">
                <a16:creationId xmlns:a16="http://schemas.microsoft.com/office/drawing/2014/main" id="{AF791294-B87D-2361-BE24-BBE8B114AC26}"/>
              </a:ext>
            </a:extLst>
          </p:cNvPr>
          <p:cNvSpPr/>
          <p:nvPr/>
        </p:nvSpPr>
        <p:spPr>
          <a:xfrm>
            <a:off x="0" y="9258300"/>
            <a:ext cx="18288000" cy="1028700"/>
          </a:xfrm>
          <a:prstGeom prst="rect">
            <a:avLst/>
          </a:prstGeom>
          <a:solidFill>
            <a:schemeClr val="accent6">
              <a:lumMod val="75000"/>
            </a:schemeClr>
          </a:solidFill>
          <a:ln>
            <a:noFill/>
          </a:ln>
        </p:spPr>
        <p:txBody>
          <a:bodyPr spcFirstLastPara="1" wrap="square" lIns="91426" tIns="91426" rIns="91426" bIns="914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302984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4167E-6 -3.7037E-7 L 0.16836 -0.25532 " pathEditMode="relative" rAng="0" ptsTypes="AA">
                                      <p:cBhvr>
                                        <p:cTn id="6" dur="1000" fill="hold"/>
                                        <p:tgtEl>
                                          <p:spTgt spid="33"/>
                                        </p:tgtEl>
                                        <p:attrNameLst>
                                          <p:attrName>ppt_x</p:attrName>
                                          <p:attrName>ppt_y</p:attrName>
                                        </p:attrNameLst>
                                      </p:cBhvr>
                                      <p:rCtr x="8411" y="-12778"/>
                                    </p:animMotion>
                                  </p:childTnLst>
                                </p:cTn>
                              </p:par>
                              <p:par>
                                <p:cTn id="7" presetID="63" presetClass="path" presetSubtype="0" accel="50000" decel="50000" fill="hold" nodeType="withEffect">
                                  <p:stCondLst>
                                    <p:cond delay="0"/>
                                  </p:stCondLst>
                                  <p:childTnLst>
                                    <p:animMotion origin="layout" path="M -4.79167E-6 2.96296E-6 L 0.19167 2.96296E-6 " pathEditMode="relative" rAng="0" ptsTypes="AA">
                                      <p:cBhvr>
                                        <p:cTn id="8" dur="1000" fill="hold"/>
                                        <p:tgtEl>
                                          <p:spTgt spid="25"/>
                                        </p:tgtEl>
                                        <p:attrNameLst>
                                          <p:attrName>ppt_x</p:attrName>
                                          <p:attrName>ppt_y</p:attrName>
                                        </p:attrNameLst>
                                      </p:cBhvr>
                                      <p:rCtr x="9583" y="0"/>
                                    </p:animMotion>
                                  </p:childTnLst>
                                </p:cTn>
                              </p:par>
                              <p:par>
                                <p:cTn id="9" presetID="9" presetClass="emph" presetSubtype="0" grpId="0" nodeType="withEffect">
                                  <p:stCondLst>
                                    <p:cond delay="0"/>
                                  </p:stCondLst>
                                  <p:childTnLst>
                                    <p:set>
                                      <p:cBhvr>
                                        <p:cTn id="10" dur="indefinite"/>
                                        <p:tgtEl>
                                          <p:spTgt spid="26"/>
                                        </p:tgtEl>
                                        <p:attrNameLst>
                                          <p:attrName>style.opacity</p:attrName>
                                        </p:attrNameLst>
                                      </p:cBhvr>
                                      <p:to>
                                        <p:strVal val="0.5"/>
                                      </p:to>
                                    </p:set>
                                    <p:animEffect filter="image" prLst="opacity: 0.5">
                                      <p:cBhvr rctx="IE">
                                        <p:cTn id="11" dur="indefinite"/>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04167E-6 -3.7037E-7 L 0.11667 -0.47731 " pathEditMode="relative" rAng="0" ptsTypes="AA">
                                      <p:cBhvr>
                                        <p:cTn id="16" dur="1000" fill="hold"/>
                                        <p:tgtEl>
                                          <p:spTgt spid="33"/>
                                        </p:tgtEl>
                                        <p:attrNameLst>
                                          <p:attrName>ppt_x</p:attrName>
                                          <p:attrName>ppt_y</p:attrName>
                                        </p:attrNameLst>
                                      </p:cBhvr>
                                      <p:rCtr x="5833" y="-23866"/>
                                    </p:animMotion>
                                  </p:childTnLst>
                                </p:cTn>
                              </p:par>
                              <p:par>
                                <p:cTn id="17" presetID="35" presetClass="path" presetSubtype="0" accel="50000" decel="50000" fill="hold" nodeType="withEffect">
                                  <p:stCondLst>
                                    <p:cond delay="0"/>
                                  </p:stCondLst>
                                  <p:childTnLst>
                                    <p:animMotion origin="layout" path="M -4.79167E-6 2.96296E-6 L -0.14583 -0.00973 " pathEditMode="relative" rAng="0" ptsTypes="AA">
                                      <p:cBhvr>
                                        <p:cTn id="18" dur="1000" fill="hold"/>
                                        <p:tgtEl>
                                          <p:spTgt spid="25"/>
                                        </p:tgtEl>
                                        <p:attrNameLst>
                                          <p:attrName>ppt_x</p:attrName>
                                          <p:attrName>ppt_y</p:attrName>
                                        </p:attrNameLst>
                                      </p:cBhvr>
                                      <p:rCtr x="-7292" y="-486"/>
                                    </p:animMotion>
                                  </p:childTnLst>
                                </p:cTn>
                              </p:par>
                              <p:par>
                                <p:cTn id="19" presetID="32" presetClass="emph" presetSubtype="0" fill="hold" grpId="0"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 presetClass="emph" presetSubtype="2" fill="hold" grpId="1" nodeType="withEffect">
                                  <p:stCondLst>
                                    <p:cond delay="0"/>
                                  </p:stCondLst>
                                  <p:childTnLst>
                                    <p:animClr clrSpc="rgb" dir="cw">
                                      <p:cBhvr override="childStyle">
                                        <p:cTn id="26" dur="2000" fill="hold"/>
                                        <p:tgtEl>
                                          <p:spTgt spid="28"/>
                                        </p:tgtEl>
                                        <p:attrNameLst>
                                          <p:attrName>style.color</p:attrName>
                                        </p:attrNameLst>
                                      </p:cBhvr>
                                      <p:to>
                                        <a:srgbClr val="FF000D"/>
                                      </p:to>
                                    </p:animClr>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6" grpId="0" animBg="1"/>
      <p:bldP spid="26" grpId="1" animBg="1"/>
      <p:bldP spid="28" grpId="0" animBg="1"/>
      <p:bldP spid="2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6F0"/>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8E5B911-0BE5-0C70-9ACD-FA5682C9DA53}"/>
              </a:ext>
            </a:extLst>
          </p:cNvPr>
          <p:cNvSpPr txBox="1">
            <a:spLocks/>
          </p:cNvSpPr>
          <p:nvPr/>
        </p:nvSpPr>
        <p:spPr>
          <a:xfrm>
            <a:off x="9162666" y="645347"/>
            <a:ext cx="8915400" cy="4927310"/>
          </a:xfrm>
          <a:prstGeom prst="roundRect">
            <a:avLst/>
          </a:prstGeom>
          <a:solidFill>
            <a:schemeClr val="accent4">
              <a:lumMod val="20000"/>
              <a:lumOff val="80000"/>
              <a:alpha val="58039"/>
            </a:schemeClr>
          </a:solidFill>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37167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2" name="Picture 21">
            <a:extLst>
              <a:ext uri="{FF2B5EF4-FFF2-40B4-BE49-F238E27FC236}">
                <a16:creationId xmlns:a16="http://schemas.microsoft.com/office/drawing/2014/main" id="{B8ED10AB-316D-AC77-C0C9-412C262BE3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7" b="94864" l="2344" r="96875">
                        <a14:foregroundMark x1="6836" y1="9970" x2="7422" y2="71601"/>
                      </a14:backgroundRemoval>
                    </a14:imgEffect>
                    <a14:imgEffect>
                      <a14:sharpenSoften amount="50000"/>
                    </a14:imgEffect>
                    <a14:imgEffect>
                      <a14:brightnessContrast bright="20000" contrast="-20000"/>
                    </a14:imgEffect>
                  </a14:imgLayer>
                </a14:imgProps>
              </a:ext>
            </a:extLst>
          </a:blip>
          <a:stretch>
            <a:fillRect/>
          </a:stretch>
        </p:blipFill>
        <p:spPr>
          <a:xfrm>
            <a:off x="437651" y="1184232"/>
            <a:ext cx="8424834" cy="5446524"/>
          </a:xfrm>
          <a:prstGeom prst="rect">
            <a:avLst/>
          </a:prstGeom>
        </p:spPr>
      </p:pic>
      <p:pic>
        <p:nvPicPr>
          <p:cNvPr id="25" name="Thủ Môn">
            <a:extLst>
              <a:ext uri="{FF2B5EF4-FFF2-40B4-BE49-F238E27FC236}">
                <a16:creationId xmlns:a16="http://schemas.microsoft.com/office/drawing/2014/main" id="{6E47B905-3F14-2D68-93E2-5B3D0BA3C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059" y="3260268"/>
            <a:ext cx="3342802" cy="3370488"/>
          </a:xfrm>
          <a:prstGeom prst="rect">
            <a:avLst/>
          </a:prstGeom>
        </p:spPr>
      </p:pic>
      <p:sp>
        <p:nvSpPr>
          <p:cNvPr id="26" name="Câu TL A">
            <a:extLst>
              <a:ext uri="{FF2B5EF4-FFF2-40B4-BE49-F238E27FC236}">
                <a16:creationId xmlns:a16="http://schemas.microsoft.com/office/drawing/2014/main" id="{48834948-77C1-3298-B9CE-B613B89749CF}"/>
              </a:ext>
            </a:extLst>
          </p:cNvPr>
          <p:cNvSpPr/>
          <p:nvPr/>
        </p:nvSpPr>
        <p:spPr>
          <a:xfrm>
            <a:off x="10524180" y="7911120"/>
            <a:ext cx="4976068"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rPr>
              <a:t>False</a:t>
            </a:r>
          </a:p>
        </p:txBody>
      </p:sp>
      <p:sp>
        <p:nvSpPr>
          <p:cNvPr id="28" name="Câu TL B">
            <a:extLst>
              <a:ext uri="{FF2B5EF4-FFF2-40B4-BE49-F238E27FC236}">
                <a16:creationId xmlns:a16="http://schemas.microsoft.com/office/drawing/2014/main" id="{C4C447EA-A1A6-D729-1F5C-9C181542EC0E}"/>
              </a:ext>
            </a:extLst>
          </p:cNvPr>
          <p:cNvSpPr/>
          <p:nvPr/>
        </p:nvSpPr>
        <p:spPr>
          <a:xfrm>
            <a:off x="10512375" y="6305131"/>
            <a:ext cx="4987873" cy="1110347"/>
          </a:xfrm>
          <a:prstGeom prst="roundRect">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B050"/>
                </a:solidFill>
                <a:effectLst/>
                <a:uLnTx/>
                <a:uFillTx/>
                <a:latin typeface="Jumble" panose="02000503000000020004" pitchFamily="2" charset="0"/>
                <a:ea typeface="+mn-ea"/>
                <a:cs typeface="Times New Roman" panose="02020603050405020304" pitchFamily="18" charset="0"/>
              </a:rPr>
              <a:t>True</a:t>
            </a:r>
            <a:endParaRPr kumimoji="0" lang="en-US" sz="6600" b="0" i="0" u="none" strike="noStrike" kern="1200" cap="none" spc="0" normalizeH="0" baseline="0" noProof="0" dirty="0">
              <a:ln>
                <a:noFill/>
              </a:ln>
              <a:solidFill>
                <a:srgbClr val="00B050"/>
              </a:solidFill>
              <a:effectLst/>
              <a:uLnTx/>
              <a:uFillTx/>
              <a:latin typeface="Jumble" panose="02000503000000020004" pitchFamily="2" charset="0"/>
              <a:ea typeface="+mn-ea"/>
              <a:cs typeface="Times New Roman" panose="02020603050405020304" pitchFamily="18" charset="0"/>
            </a:endParaRPr>
          </a:p>
        </p:txBody>
      </p:sp>
      <p:pic>
        <p:nvPicPr>
          <p:cNvPr id="33" name="Quả Bóng">
            <a:extLst>
              <a:ext uri="{FF2B5EF4-FFF2-40B4-BE49-F238E27FC236}">
                <a16:creationId xmlns:a16="http://schemas.microsoft.com/office/drawing/2014/main" id="{EE4309EF-6FFE-BC17-3F5A-6B06447308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4774" y="7582226"/>
            <a:ext cx="1210396" cy="1202408"/>
          </a:xfrm>
          <a:prstGeom prst="rect">
            <a:avLst/>
          </a:prstGeom>
        </p:spPr>
      </p:pic>
      <p:sp>
        <p:nvSpPr>
          <p:cNvPr id="15" name="TextBox 14">
            <a:extLst>
              <a:ext uri="{FF2B5EF4-FFF2-40B4-BE49-F238E27FC236}">
                <a16:creationId xmlns:a16="http://schemas.microsoft.com/office/drawing/2014/main" id="{C08A671A-E638-9839-72D5-58777E5615C3}"/>
              </a:ext>
            </a:extLst>
          </p:cNvPr>
          <p:cNvSpPr txBox="1"/>
          <p:nvPr/>
        </p:nvSpPr>
        <p:spPr>
          <a:xfrm>
            <a:off x="9162666" y="1031510"/>
            <a:ext cx="891540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6600" b="1" i="0" u="none" strike="noStrike" kern="1200" cap="none" spc="0" normalizeH="0" baseline="0" noProof="0" dirty="0">
                <a:ln>
                  <a:noFill/>
                </a:ln>
                <a:solidFill>
                  <a:srgbClr val="FF0000"/>
                </a:solidFill>
                <a:effectLst/>
                <a:uLnTx/>
                <a:uFillTx/>
                <a:latin typeface="Amasis MT Pro Medium" panose="02040604050005020304" pitchFamily="18" charset="0"/>
                <a:ea typeface="+mn-ea"/>
                <a:cs typeface="+mn-cs"/>
              </a:rPr>
              <a:t>5. </a:t>
            </a:r>
            <a:r>
              <a:rPr kumimoji="0" lang="en-US" sz="6600" b="1" i="0" u="none" strike="noStrike" kern="1200" cap="none" spc="0" normalizeH="0" baseline="0" noProof="0" dirty="0">
                <a:ln>
                  <a:noFill/>
                </a:ln>
                <a:effectLst/>
                <a:uLnTx/>
                <a:uFillTx/>
                <a:latin typeface="Amasis MT Pro Medium" panose="02040604050005020304" pitchFamily="18" charset="0"/>
                <a:ea typeface="+mn-ea"/>
                <a:cs typeface="+mn-cs"/>
              </a:rPr>
              <a:t>Robot teachers will be able to mark papers and comment on students’ work.</a:t>
            </a:r>
          </a:p>
        </p:txBody>
      </p:sp>
      <p:sp>
        <p:nvSpPr>
          <p:cNvPr id="2" name="Google Shape;174;p4">
            <a:extLst>
              <a:ext uri="{FF2B5EF4-FFF2-40B4-BE49-F238E27FC236}">
                <a16:creationId xmlns:a16="http://schemas.microsoft.com/office/drawing/2014/main" id="{AF791294-B87D-2361-BE24-BBE8B114AC26}"/>
              </a:ext>
            </a:extLst>
          </p:cNvPr>
          <p:cNvSpPr/>
          <p:nvPr/>
        </p:nvSpPr>
        <p:spPr>
          <a:xfrm>
            <a:off x="0" y="9258300"/>
            <a:ext cx="18288000" cy="1028700"/>
          </a:xfrm>
          <a:prstGeom prst="rect">
            <a:avLst/>
          </a:prstGeom>
          <a:solidFill>
            <a:schemeClr val="accent6">
              <a:lumMod val="75000"/>
            </a:schemeClr>
          </a:solidFill>
          <a:ln>
            <a:noFill/>
          </a:ln>
        </p:spPr>
        <p:txBody>
          <a:bodyPr spcFirstLastPara="1" wrap="square" lIns="91426" tIns="91426" rIns="91426" bIns="914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1926207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4167E-6 -3.7037E-7 L 0.16836 -0.25532 " pathEditMode="relative" rAng="0" ptsTypes="AA">
                                      <p:cBhvr>
                                        <p:cTn id="6" dur="1000" fill="hold"/>
                                        <p:tgtEl>
                                          <p:spTgt spid="33"/>
                                        </p:tgtEl>
                                        <p:attrNameLst>
                                          <p:attrName>ppt_x</p:attrName>
                                          <p:attrName>ppt_y</p:attrName>
                                        </p:attrNameLst>
                                      </p:cBhvr>
                                      <p:rCtr x="8411" y="-12778"/>
                                    </p:animMotion>
                                  </p:childTnLst>
                                </p:cTn>
                              </p:par>
                              <p:par>
                                <p:cTn id="7" presetID="63" presetClass="path" presetSubtype="0" accel="50000" decel="50000" fill="hold" nodeType="withEffect">
                                  <p:stCondLst>
                                    <p:cond delay="0"/>
                                  </p:stCondLst>
                                  <p:childTnLst>
                                    <p:animMotion origin="layout" path="M -4.79167E-6 2.96296E-6 L 0.19167 2.96296E-6 " pathEditMode="relative" rAng="0" ptsTypes="AA">
                                      <p:cBhvr>
                                        <p:cTn id="8" dur="1000" fill="hold"/>
                                        <p:tgtEl>
                                          <p:spTgt spid="25"/>
                                        </p:tgtEl>
                                        <p:attrNameLst>
                                          <p:attrName>ppt_x</p:attrName>
                                          <p:attrName>ppt_y</p:attrName>
                                        </p:attrNameLst>
                                      </p:cBhvr>
                                      <p:rCtr x="9583" y="0"/>
                                    </p:animMotion>
                                  </p:childTnLst>
                                </p:cTn>
                              </p:par>
                              <p:par>
                                <p:cTn id="9" presetID="9" presetClass="emph" presetSubtype="0" grpId="0" nodeType="withEffect">
                                  <p:stCondLst>
                                    <p:cond delay="0"/>
                                  </p:stCondLst>
                                  <p:childTnLst>
                                    <p:set>
                                      <p:cBhvr>
                                        <p:cTn id="10" dur="indefinite"/>
                                        <p:tgtEl>
                                          <p:spTgt spid="26"/>
                                        </p:tgtEl>
                                        <p:attrNameLst>
                                          <p:attrName>style.opacity</p:attrName>
                                        </p:attrNameLst>
                                      </p:cBhvr>
                                      <p:to>
                                        <p:strVal val="0.5"/>
                                      </p:to>
                                    </p:set>
                                    <p:animEffect filter="image" prLst="opacity: 0.5">
                                      <p:cBhvr rctx="IE">
                                        <p:cTn id="11" dur="indefinite"/>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04167E-6 -3.7037E-7 L 0.11667 -0.47731 " pathEditMode="relative" rAng="0" ptsTypes="AA">
                                      <p:cBhvr>
                                        <p:cTn id="16" dur="1000" fill="hold"/>
                                        <p:tgtEl>
                                          <p:spTgt spid="33"/>
                                        </p:tgtEl>
                                        <p:attrNameLst>
                                          <p:attrName>ppt_x</p:attrName>
                                          <p:attrName>ppt_y</p:attrName>
                                        </p:attrNameLst>
                                      </p:cBhvr>
                                      <p:rCtr x="5833" y="-23866"/>
                                    </p:animMotion>
                                  </p:childTnLst>
                                </p:cTn>
                              </p:par>
                              <p:par>
                                <p:cTn id="17" presetID="35" presetClass="path" presetSubtype="0" accel="50000" decel="50000" fill="hold" nodeType="withEffect">
                                  <p:stCondLst>
                                    <p:cond delay="0"/>
                                  </p:stCondLst>
                                  <p:childTnLst>
                                    <p:animMotion origin="layout" path="M -4.79167E-6 2.96296E-6 L -0.14583 -0.00973 " pathEditMode="relative" rAng="0" ptsTypes="AA">
                                      <p:cBhvr>
                                        <p:cTn id="18" dur="1000" fill="hold"/>
                                        <p:tgtEl>
                                          <p:spTgt spid="25"/>
                                        </p:tgtEl>
                                        <p:attrNameLst>
                                          <p:attrName>ppt_x</p:attrName>
                                          <p:attrName>ppt_y</p:attrName>
                                        </p:attrNameLst>
                                      </p:cBhvr>
                                      <p:rCtr x="-7292" y="-486"/>
                                    </p:animMotion>
                                  </p:childTnLst>
                                </p:cTn>
                              </p:par>
                              <p:par>
                                <p:cTn id="19" presetID="32" presetClass="emph" presetSubtype="0" fill="hold" grpId="0"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 presetClass="emph" presetSubtype="2" fill="hold" grpId="1" nodeType="withEffect">
                                  <p:stCondLst>
                                    <p:cond delay="0"/>
                                  </p:stCondLst>
                                  <p:childTnLst>
                                    <p:animClr clrSpc="rgb" dir="cw">
                                      <p:cBhvr override="childStyle">
                                        <p:cTn id="26" dur="2000" fill="hold"/>
                                        <p:tgtEl>
                                          <p:spTgt spid="28"/>
                                        </p:tgtEl>
                                        <p:attrNameLst>
                                          <p:attrName>style.color</p:attrName>
                                        </p:attrNameLst>
                                      </p:cBhvr>
                                      <p:to>
                                        <a:srgbClr val="FF000D"/>
                                      </p:to>
                                    </p:animClr>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6" grpId="0" animBg="1"/>
      <p:bldP spid="26" grpId="1" animBg="1"/>
      <p:bldP spid="28" grpId="0" animBg="1"/>
      <p:bldP spid="2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04800" y="2858"/>
            <a:ext cx="17830800" cy="1624964"/>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p:cNvSpPr txBox="1"/>
          <p:nvPr/>
        </p:nvSpPr>
        <p:spPr>
          <a:xfrm>
            <a:off x="457200" y="1615256"/>
            <a:ext cx="15354968" cy="738664"/>
          </a:xfrm>
          <a:prstGeom prst="rect">
            <a:avLst/>
          </a:prstGeom>
          <a:noFill/>
          <a:effectLst/>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glow rad="88900">
                    <a:prstClr val="white"/>
                  </a:glow>
                </a:effectLst>
                <a:uLnTx/>
                <a:uFillTx/>
                <a:latin typeface="Calibri" panose="020F0502020204030204"/>
                <a:ea typeface="+mn-ea"/>
                <a:cs typeface="Arial" panose="020B0604020202020204" pitchFamily="34" charset="0"/>
              </a:rPr>
              <a:t>2. Read the conversation again and tick T (True) or F (False).</a:t>
            </a:r>
          </a:p>
        </p:txBody>
      </p:sp>
      <p:sp>
        <p:nvSpPr>
          <p:cNvPr id="11" name="TextBox 10"/>
          <p:cNvSpPr txBox="1"/>
          <p:nvPr/>
        </p:nvSpPr>
        <p:spPr>
          <a:xfrm>
            <a:off x="730600" y="292448"/>
            <a:ext cx="17252599" cy="923330"/>
          </a:xfrm>
          <a:prstGeom prst="rect">
            <a:avLst/>
          </a:prstGeom>
          <a:noFill/>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CHECK AGAIN</a:t>
            </a:r>
            <a:endParaRPr kumimoji="0" lang="en-US" sz="5400" b="1" i="0" u="none" strike="noStrike" kern="1200" cap="none" spc="0" normalizeH="0" baseline="0" noProof="0" dirty="0">
              <a:ln>
                <a:noFill/>
              </a:ln>
              <a:solidFill>
                <a:srgbClr val="00B050"/>
              </a:solidFill>
              <a:effectLst>
                <a:glow rad="88900">
                  <a:prstClr val="white"/>
                </a:glow>
              </a:effectLst>
              <a:uLnTx/>
              <a:uFillTx/>
              <a:latin typeface="Arial" panose="020B0604020202020204" pitchFamily="34" charset="0"/>
              <a:ea typeface="+mn-ea"/>
              <a:cs typeface="Arial" panose="020B0604020202020204" pitchFamily="34" charset="0"/>
            </a:endParaRPr>
          </a:p>
        </p:txBody>
      </p:sp>
      <p:graphicFrame>
        <p:nvGraphicFramePr>
          <p:cNvPr id="2" name="Table 1"/>
          <p:cNvGraphicFramePr>
            <a:graphicFrameLocks noGrp="1"/>
          </p:cNvGraphicFramePr>
          <p:nvPr/>
        </p:nvGraphicFramePr>
        <p:xfrm>
          <a:off x="885539" y="2842251"/>
          <a:ext cx="16387384" cy="6583680"/>
        </p:xfrm>
        <a:graphic>
          <a:graphicData uri="http://schemas.openxmlformats.org/drawingml/2006/table">
            <a:tbl>
              <a:tblPr firstRow="1" bandRow="1">
                <a:tableStyleId>{5C22544A-7EE6-4342-B048-85BDC9FD1C3A}</a:tableStyleId>
              </a:tblPr>
              <a:tblGrid>
                <a:gridCol w="13515596">
                  <a:extLst>
                    <a:ext uri="{9D8B030D-6E8A-4147-A177-3AD203B41FA5}">
                      <a16:colId xmlns:a16="http://schemas.microsoft.com/office/drawing/2014/main" val="605699159"/>
                    </a:ext>
                  </a:extLst>
                </a:gridCol>
                <a:gridCol w="1400175">
                  <a:extLst>
                    <a:ext uri="{9D8B030D-6E8A-4147-A177-3AD203B41FA5}">
                      <a16:colId xmlns:a16="http://schemas.microsoft.com/office/drawing/2014/main" val="3118911899"/>
                    </a:ext>
                  </a:extLst>
                </a:gridCol>
                <a:gridCol w="1471613">
                  <a:extLst>
                    <a:ext uri="{9D8B030D-6E8A-4147-A177-3AD203B41FA5}">
                      <a16:colId xmlns:a16="http://schemas.microsoft.com/office/drawing/2014/main" val="3778230252"/>
                    </a:ext>
                  </a:extLst>
                </a:gridCol>
              </a:tblGrid>
              <a:tr h="777240">
                <a:tc>
                  <a:txBody>
                    <a:bodyPr/>
                    <a:lstStyle/>
                    <a:p>
                      <a:pPr algn="ctr"/>
                      <a:r>
                        <a:rPr lang="en-US" sz="4200">
                          <a:solidFill>
                            <a:schemeClr val="tx1"/>
                          </a:solidFill>
                        </a:rPr>
                        <a:t>Statements</a:t>
                      </a:r>
                      <a:endParaRPr lang="en-US" sz="4200" dirty="0">
                        <a:solidFill>
                          <a:schemeClr val="tx1"/>
                        </a:solidFill>
                      </a:endParaRPr>
                    </a:p>
                  </a:txBody>
                  <a:tcPr marL="137160" marR="137160" marT="68580" marB="68580">
                    <a:solidFill>
                      <a:srgbClr val="FBCDCD"/>
                    </a:solidFill>
                  </a:tcPr>
                </a:tc>
                <a:tc>
                  <a:txBody>
                    <a:bodyPr/>
                    <a:lstStyle/>
                    <a:p>
                      <a:pPr algn="ctr"/>
                      <a:r>
                        <a:rPr lang="en-US" sz="4200" dirty="0">
                          <a:solidFill>
                            <a:schemeClr val="tx1"/>
                          </a:solidFill>
                        </a:rPr>
                        <a:t>T</a:t>
                      </a:r>
                    </a:p>
                  </a:txBody>
                  <a:tcPr marL="137160" marR="137160" marT="68580" marB="68580">
                    <a:solidFill>
                      <a:srgbClr val="FBCDCD"/>
                    </a:solidFill>
                  </a:tcPr>
                </a:tc>
                <a:tc>
                  <a:txBody>
                    <a:bodyPr/>
                    <a:lstStyle/>
                    <a:p>
                      <a:pPr algn="ctr"/>
                      <a:r>
                        <a:rPr lang="en-US" sz="4200" dirty="0">
                          <a:solidFill>
                            <a:schemeClr val="tx1"/>
                          </a:solidFill>
                        </a:rPr>
                        <a:t>F</a:t>
                      </a:r>
                    </a:p>
                  </a:txBody>
                  <a:tcPr marL="137160" marR="137160" marT="68580" marB="68580">
                    <a:solidFill>
                      <a:srgbClr val="FBCDCD"/>
                    </a:solidFill>
                  </a:tcPr>
                </a:tc>
                <a:extLst>
                  <a:ext uri="{0D108BD9-81ED-4DB2-BD59-A6C34878D82A}">
                    <a16:rowId xmlns:a16="http://schemas.microsoft.com/office/drawing/2014/main" val="4028307752"/>
                  </a:ext>
                </a:extLst>
              </a:tr>
              <a:tr h="777240">
                <a:tc>
                  <a:txBody>
                    <a:bodyPr/>
                    <a:lstStyle/>
                    <a:p>
                      <a:r>
                        <a:rPr lang="en-US" sz="4200" dirty="0"/>
                        <a:t>1. Ann and Minh had a face-to-face</a:t>
                      </a:r>
                      <a:r>
                        <a:rPr lang="en-US" sz="4200" baseline="0" dirty="0"/>
                        <a:t> class yesterday.</a:t>
                      </a:r>
                      <a:endParaRPr lang="en-US" sz="42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3678086981"/>
                  </a:ext>
                </a:extLst>
              </a:tr>
              <a:tr h="1417320">
                <a:tc>
                  <a:txBody>
                    <a:bodyPr/>
                    <a:lstStyle/>
                    <a:p>
                      <a:r>
                        <a:rPr lang="en-US" sz="4200" dirty="0"/>
                        <a:t>2. Ann likes face-to-face classes because she can interact with</a:t>
                      </a:r>
                      <a:r>
                        <a:rPr lang="en-US" sz="4200" baseline="0" dirty="0"/>
                        <a:t> her classmates.</a:t>
                      </a:r>
                      <a:endParaRPr lang="en-US" sz="42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291618194"/>
                  </a:ext>
                </a:extLst>
              </a:tr>
              <a:tr h="777240">
                <a:tc>
                  <a:txBody>
                    <a:bodyPr/>
                    <a:lstStyle/>
                    <a:p>
                      <a:r>
                        <a:rPr lang="en-US" sz="4200" dirty="0"/>
                        <a:t>3. Minh finds online</a:t>
                      </a:r>
                      <a:r>
                        <a:rPr lang="en-US" sz="4200" baseline="0" dirty="0"/>
                        <a:t> classes inconvenient.</a:t>
                      </a:r>
                      <a:endParaRPr lang="en-US" sz="4200" dirty="0"/>
                    </a:p>
                  </a:txBody>
                  <a:tcPr marL="137160" marR="137160" marT="68580" marB="68580"/>
                </a:tc>
                <a:tc>
                  <a:txBody>
                    <a:bodyPr/>
                    <a:lstStyle/>
                    <a:p>
                      <a:endParaRPr lang="en-US" sz="4200" dirty="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3801932977"/>
                  </a:ext>
                </a:extLst>
              </a:tr>
              <a:tr h="1417320">
                <a:tc>
                  <a:txBody>
                    <a:bodyPr/>
                    <a:lstStyle/>
                    <a:p>
                      <a:r>
                        <a:rPr lang="en-US" sz="4200" dirty="0"/>
                        <a:t>4.</a:t>
                      </a:r>
                      <a:r>
                        <a:rPr lang="en-US" sz="4200" baseline="0" dirty="0"/>
                        <a:t> When students use 3D contact lenses, their eyes will not get tired.</a:t>
                      </a:r>
                      <a:endParaRPr lang="en-US" sz="42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2845748516"/>
                  </a:ext>
                </a:extLst>
              </a:tr>
              <a:tr h="1417320">
                <a:tc>
                  <a:txBody>
                    <a:bodyPr/>
                    <a:lstStyle/>
                    <a:p>
                      <a:r>
                        <a:rPr lang="en-US" sz="4200" dirty="0"/>
                        <a:t>5. Robot teachers will</a:t>
                      </a:r>
                      <a:r>
                        <a:rPr lang="en-US" sz="4200" baseline="0" dirty="0"/>
                        <a:t> be able to mark papers and comment on students’ work.</a:t>
                      </a:r>
                      <a:endParaRPr lang="en-US" sz="4200" dirty="0"/>
                    </a:p>
                  </a:txBody>
                  <a:tcPr marL="137160" marR="137160" marT="68580" marB="68580"/>
                </a:tc>
                <a:tc>
                  <a:txBody>
                    <a:bodyPr/>
                    <a:lstStyle/>
                    <a:p>
                      <a:endParaRPr lang="en-US" sz="4200" dirty="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3296459958"/>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8183" y="3459988"/>
            <a:ext cx="913943" cy="91394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0858" y="4574413"/>
            <a:ext cx="913943" cy="913943"/>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8183" y="5677120"/>
            <a:ext cx="913943" cy="913943"/>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0858" y="6763544"/>
            <a:ext cx="913943" cy="91394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0857" y="8249444"/>
            <a:ext cx="913943" cy="913943"/>
          </a:xfrm>
          <a:prstGeom prst="rect">
            <a:avLst/>
          </a:prstGeom>
        </p:spPr>
      </p:pic>
    </p:spTree>
    <p:extLst>
      <p:ext uri="{BB962C8B-B14F-4D97-AF65-F5344CB8AC3E}">
        <p14:creationId xmlns:p14="http://schemas.microsoft.com/office/powerpoint/2010/main" val="237336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sp>
        <p:nvSpPr>
          <p:cNvPr id="2" name="Freeform 2"/>
          <p:cNvSpPr/>
          <p:nvPr/>
        </p:nvSpPr>
        <p:spPr>
          <a:xfrm>
            <a:off x="12468329" y="0"/>
            <a:ext cx="5819671" cy="4387625"/>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308087" y="6417196"/>
            <a:ext cx="361039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5">
            <a:extLst>
              <a:ext uri="{FF2B5EF4-FFF2-40B4-BE49-F238E27FC236}">
                <a16:creationId xmlns:a16="http://schemas.microsoft.com/office/drawing/2014/main" id="{136188D2-0E67-0581-8F20-63C149517296}"/>
              </a:ext>
            </a:extLst>
          </p:cNvPr>
          <p:cNvSpPr txBox="1"/>
          <p:nvPr/>
        </p:nvSpPr>
        <p:spPr>
          <a:xfrm>
            <a:off x="304800" y="788585"/>
            <a:ext cx="13714603" cy="738664"/>
          </a:xfrm>
          <a:prstGeom prst="rect">
            <a:avLst/>
          </a:prstGeom>
          <a:noFill/>
          <a:effectLst/>
        </p:spPr>
        <p:txBody>
          <a:bodyPr wrap="square" rtlCol="0">
            <a:spAutoFit/>
          </a:bodyPr>
          <a:lstStyle/>
          <a:p>
            <a:r>
              <a:rPr lang="en-US" sz="4200" b="1" dirty="0">
                <a:solidFill>
                  <a:srgbClr val="FF0000"/>
                </a:solidFill>
                <a:effectLst>
                  <a:glow rad="88900">
                    <a:prstClr val="white"/>
                  </a:glow>
                </a:effectLst>
                <a:cs typeface="Arial" panose="020B0604020202020204" pitchFamily="34" charset="0"/>
              </a:rPr>
              <a:t>3. Label each picture with a phrase from the box.</a:t>
            </a:r>
          </a:p>
        </p:txBody>
      </p:sp>
      <p:sp>
        <p:nvSpPr>
          <p:cNvPr id="19" name="TextBox 18">
            <a:extLst>
              <a:ext uri="{FF2B5EF4-FFF2-40B4-BE49-F238E27FC236}">
                <a16:creationId xmlns:a16="http://schemas.microsoft.com/office/drawing/2014/main" id="{676127C6-1E64-04B0-FBE8-330F97F06A23}"/>
              </a:ext>
            </a:extLst>
          </p:cNvPr>
          <p:cNvSpPr txBox="1"/>
          <p:nvPr/>
        </p:nvSpPr>
        <p:spPr>
          <a:xfrm>
            <a:off x="304800" y="15655"/>
            <a:ext cx="4132696" cy="646331"/>
          </a:xfrm>
          <a:prstGeom prst="rect">
            <a:avLst/>
          </a:prstGeom>
          <a:noFill/>
          <a:effectLst/>
        </p:spPr>
        <p:txBody>
          <a:bodyPr wrap="square" rtlCol="0">
            <a:spAutoFit/>
          </a:bodyPr>
          <a:lstStyle/>
          <a:p>
            <a:r>
              <a:rPr lang="en-US" sz="36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pic>
        <p:nvPicPr>
          <p:cNvPr id="20" name="Picture 19">
            <a:extLst>
              <a:ext uri="{FF2B5EF4-FFF2-40B4-BE49-F238E27FC236}">
                <a16:creationId xmlns:a16="http://schemas.microsoft.com/office/drawing/2014/main" id="{5F376D1F-7A17-2AEE-ED26-17B0E03ABB76}"/>
              </a:ext>
            </a:extLst>
          </p:cNvPr>
          <p:cNvPicPr>
            <a:picLocks noChangeAspect="1"/>
          </p:cNvPicPr>
          <p:nvPr/>
        </p:nvPicPr>
        <p:blipFill rotWithShape="1">
          <a:blip r:embed="rId6"/>
          <a:srcRect l="3283" t="5849" r="2314" b="7736"/>
          <a:stretch/>
        </p:blipFill>
        <p:spPr>
          <a:xfrm>
            <a:off x="2671876" y="1519238"/>
            <a:ext cx="8377123" cy="2187413"/>
          </a:xfrm>
          <a:prstGeom prst="rect">
            <a:avLst/>
          </a:prstGeom>
        </p:spPr>
      </p:pic>
      <p:pic>
        <p:nvPicPr>
          <p:cNvPr id="21" name="Picture 20">
            <a:extLst>
              <a:ext uri="{FF2B5EF4-FFF2-40B4-BE49-F238E27FC236}">
                <a16:creationId xmlns:a16="http://schemas.microsoft.com/office/drawing/2014/main" id="{AB425627-B868-55FE-0FE6-B2C71AD565BE}"/>
              </a:ext>
            </a:extLst>
          </p:cNvPr>
          <p:cNvPicPr>
            <a:picLocks noChangeAspect="1"/>
          </p:cNvPicPr>
          <p:nvPr/>
        </p:nvPicPr>
        <p:blipFill rotWithShape="1">
          <a:blip r:embed="rId7"/>
          <a:srcRect r="53899"/>
          <a:stretch/>
        </p:blipFill>
        <p:spPr>
          <a:xfrm>
            <a:off x="2671877" y="3660770"/>
            <a:ext cx="5819670" cy="4022418"/>
          </a:xfrm>
          <a:prstGeom prst="rect">
            <a:avLst/>
          </a:prstGeom>
        </p:spPr>
      </p:pic>
      <p:pic>
        <p:nvPicPr>
          <p:cNvPr id="22" name="Picture 21">
            <a:extLst>
              <a:ext uri="{FF2B5EF4-FFF2-40B4-BE49-F238E27FC236}">
                <a16:creationId xmlns:a16="http://schemas.microsoft.com/office/drawing/2014/main" id="{20F8C1C0-5C5B-4279-A5EB-43E577E463CA}"/>
              </a:ext>
            </a:extLst>
          </p:cNvPr>
          <p:cNvPicPr>
            <a:picLocks noChangeAspect="1"/>
          </p:cNvPicPr>
          <p:nvPr/>
        </p:nvPicPr>
        <p:blipFill rotWithShape="1">
          <a:blip r:embed="rId7"/>
          <a:srcRect l="47601"/>
          <a:stretch/>
        </p:blipFill>
        <p:spPr>
          <a:xfrm>
            <a:off x="10773395" y="3735088"/>
            <a:ext cx="5533405" cy="3364864"/>
          </a:xfrm>
          <a:prstGeom prst="rect">
            <a:avLst/>
          </a:prstGeom>
        </p:spPr>
      </p:pic>
      <p:sp>
        <p:nvSpPr>
          <p:cNvPr id="23" name="TextBox 22">
            <a:extLst>
              <a:ext uri="{FF2B5EF4-FFF2-40B4-BE49-F238E27FC236}">
                <a16:creationId xmlns:a16="http://schemas.microsoft.com/office/drawing/2014/main" id="{4FAB2381-BE18-B7B0-674E-8797D802C7A9}"/>
              </a:ext>
            </a:extLst>
          </p:cNvPr>
          <p:cNvSpPr txBox="1"/>
          <p:nvPr/>
        </p:nvSpPr>
        <p:spPr>
          <a:xfrm>
            <a:off x="2687056" y="8068162"/>
            <a:ext cx="426430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1. </a:t>
            </a:r>
            <a:r>
              <a:rPr kumimoji="0" lang="en-GB" sz="4000" b="0" i="0" u="none" strike="noStrike" kern="0" cap="none" spc="0" normalizeH="0" baseline="0" noProof="0" dirty="0">
                <a:ln>
                  <a:noFill/>
                </a:ln>
                <a:solidFill>
                  <a:prstClr val="black"/>
                </a:solidFill>
                <a:effectLst/>
                <a:uLnTx/>
                <a:uFillTx/>
              </a:rPr>
              <a:t>______________</a:t>
            </a:r>
          </a:p>
        </p:txBody>
      </p:sp>
      <p:sp>
        <p:nvSpPr>
          <p:cNvPr id="24" name="TextBox 23">
            <a:extLst>
              <a:ext uri="{FF2B5EF4-FFF2-40B4-BE49-F238E27FC236}">
                <a16:creationId xmlns:a16="http://schemas.microsoft.com/office/drawing/2014/main" id="{31AC6650-EBCF-44C7-EE4A-07773D865FD2}"/>
              </a:ext>
            </a:extLst>
          </p:cNvPr>
          <p:cNvSpPr txBox="1"/>
          <p:nvPr/>
        </p:nvSpPr>
        <p:spPr>
          <a:xfrm>
            <a:off x="11730972" y="7822594"/>
            <a:ext cx="4519186"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2. </a:t>
            </a:r>
            <a:r>
              <a:rPr kumimoji="0" lang="en-GB" sz="4000" b="0" i="0" u="none" strike="noStrike" kern="0" cap="none" spc="0" normalizeH="0" baseline="0" noProof="0" dirty="0">
                <a:ln>
                  <a:noFill/>
                </a:ln>
                <a:solidFill>
                  <a:prstClr val="black"/>
                </a:solidFill>
                <a:effectLst/>
                <a:uLnTx/>
                <a:uFillTx/>
              </a:rPr>
              <a:t>_______________</a:t>
            </a:r>
          </a:p>
        </p:txBody>
      </p:sp>
      <p:sp>
        <p:nvSpPr>
          <p:cNvPr id="25" name="TextBox 24">
            <a:extLst>
              <a:ext uri="{FF2B5EF4-FFF2-40B4-BE49-F238E27FC236}">
                <a16:creationId xmlns:a16="http://schemas.microsoft.com/office/drawing/2014/main" id="{4FEE071C-3F3F-CE9A-9AE4-8F399D8E2A59}"/>
              </a:ext>
            </a:extLst>
          </p:cNvPr>
          <p:cNvSpPr txBox="1"/>
          <p:nvPr/>
        </p:nvSpPr>
        <p:spPr>
          <a:xfrm>
            <a:off x="3099347" y="8006775"/>
            <a:ext cx="3772186"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7030A0"/>
                </a:solidFill>
                <a:effectLst/>
                <a:uLnTx/>
                <a:uFillTx/>
              </a:rPr>
              <a:t>computer screen</a:t>
            </a:r>
          </a:p>
        </p:txBody>
      </p:sp>
      <p:sp>
        <p:nvSpPr>
          <p:cNvPr id="26" name="TextBox 25">
            <a:extLst>
              <a:ext uri="{FF2B5EF4-FFF2-40B4-BE49-F238E27FC236}">
                <a16:creationId xmlns:a16="http://schemas.microsoft.com/office/drawing/2014/main" id="{40546DE2-24B9-AB54-AA7C-6F552AF56CE3}"/>
              </a:ext>
            </a:extLst>
          </p:cNvPr>
          <p:cNvSpPr txBox="1"/>
          <p:nvPr/>
        </p:nvSpPr>
        <p:spPr>
          <a:xfrm>
            <a:off x="12410741" y="7775774"/>
            <a:ext cx="3918060"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7030A0"/>
                </a:solidFill>
                <a:effectLst/>
                <a:uLnTx/>
                <a:uFillTx/>
              </a:rPr>
              <a:t>3D contact lenses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sp>
        <p:nvSpPr>
          <p:cNvPr id="2" name="Freeform 2"/>
          <p:cNvSpPr/>
          <p:nvPr/>
        </p:nvSpPr>
        <p:spPr>
          <a:xfrm>
            <a:off x="12468329" y="0"/>
            <a:ext cx="5819671" cy="4387625"/>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308087" y="6417196"/>
            <a:ext cx="361039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5">
            <a:extLst>
              <a:ext uri="{FF2B5EF4-FFF2-40B4-BE49-F238E27FC236}">
                <a16:creationId xmlns:a16="http://schemas.microsoft.com/office/drawing/2014/main" id="{136188D2-0E67-0581-8F20-63C149517296}"/>
              </a:ext>
            </a:extLst>
          </p:cNvPr>
          <p:cNvSpPr txBox="1"/>
          <p:nvPr/>
        </p:nvSpPr>
        <p:spPr>
          <a:xfrm>
            <a:off x="304800" y="788585"/>
            <a:ext cx="13714603" cy="738664"/>
          </a:xfrm>
          <a:prstGeom prst="rect">
            <a:avLst/>
          </a:prstGeom>
          <a:noFill/>
          <a:effectLst/>
        </p:spPr>
        <p:txBody>
          <a:bodyPr wrap="square" rtlCol="0">
            <a:spAutoFit/>
          </a:bodyPr>
          <a:lstStyle/>
          <a:p>
            <a:r>
              <a:rPr lang="en-US" sz="4200" b="1" dirty="0">
                <a:solidFill>
                  <a:srgbClr val="FF0000"/>
                </a:solidFill>
                <a:effectLst>
                  <a:glow rad="88900">
                    <a:prstClr val="white"/>
                  </a:glow>
                </a:effectLst>
                <a:cs typeface="Arial" panose="020B0604020202020204" pitchFamily="34" charset="0"/>
              </a:rPr>
              <a:t>3. Label each picture with a phrase from the box.</a:t>
            </a:r>
          </a:p>
        </p:txBody>
      </p:sp>
      <p:sp>
        <p:nvSpPr>
          <p:cNvPr id="19" name="TextBox 18">
            <a:extLst>
              <a:ext uri="{FF2B5EF4-FFF2-40B4-BE49-F238E27FC236}">
                <a16:creationId xmlns:a16="http://schemas.microsoft.com/office/drawing/2014/main" id="{676127C6-1E64-04B0-FBE8-330F97F06A23}"/>
              </a:ext>
            </a:extLst>
          </p:cNvPr>
          <p:cNvSpPr txBox="1"/>
          <p:nvPr/>
        </p:nvSpPr>
        <p:spPr>
          <a:xfrm>
            <a:off x="304800" y="15655"/>
            <a:ext cx="4132696" cy="646331"/>
          </a:xfrm>
          <a:prstGeom prst="rect">
            <a:avLst/>
          </a:prstGeom>
          <a:noFill/>
          <a:effectLst/>
        </p:spPr>
        <p:txBody>
          <a:bodyPr wrap="square" rtlCol="0">
            <a:spAutoFit/>
          </a:bodyPr>
          <a:lstStyle/>
          <a:p>
            <a:r>
              <a:rPr lang="en-US" sz="36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pic>
        <p:nvPicPr>
          <p:cNvPr id="20" name="Picture 19">
            <a:extLst>
              <a:ext uri="{FF2B5EF4-FFF2-40B4-BE49-F238E27FC236}">
                <a16:creationId xmlns:a16="http://schemas.microsoft.com/office/drawing/2014/main" id="{5F376D1F-7A17-2AEE-ED26-17B0E03ABB76}"/>
              </a:ext>
            </a:extLst>
          </p:cNvPr>
          <p:cNvPicPr>
            <a:picLocks noChangeAspect="1"/>
          </p:cNvPicPr>
          <p:nvPr/>
        </p:nvPicPr>
        <p:blipFill rotWithShape="1">
          <a:blip r:embed="rId6"/>
          <a:srcRect l="3283" t="5849" r="2314" b="7736"/>
          <a:stretch/>
        </p:blipFill>
        <p:spPr>
          <a:xfrm>
            <a:off x="2671876" y="1519238"/>
            <a:ext cx="8377123" cy="2187413"/>
          </a:xfrm>
          <a:prstGeom prst="rect">
            <a:avLst/>
          </a:prstGeom>
        </p:spPr>
      </p:pic>
      <p:sp>
        <p:nvSpPr>
          <p:cNvPr id="4" name="TextBox 3">
            <a:extLst>
              <a:ext uri="{FF2B5EF4-FFF2-40B4-BE49-F238E27FC236}">
                <a16:creationId xmlns:a16="http://schemas.microsoft.com/office/drawing/2014/main" id="{2809B206-22AC-6232-C903-8A77530A416D}"/>
              </a:ext>
            </a:extLst>
          </p:cNvPr>
          <p:cNvSpPr txBox="1"/>
          <p:nvPr/>
        </p:nvSpPr>
        <p:spPr>
          <a:xfrm>
            <a:off x="2558980" y="8353679"/>
            <a:ext cx="6267523" cy="707886"/>
          </a:xfrm>
          <a:prstGeom prst="rect">
            <a:avLst/>
          </a:prstGeom>
          <a:noFill/>
        </p:spPr>
        <p:txBody>
          <a:bodyPr wrap="square" rtlCol="0">
            <a:spAutoFit/>
          </a:bodyPr>
          <a:lstStyle/>
          <a:p>
            <a:r>
              <a:rPr lang="en-GB" sz="4000" b="1" dirty="0">
                <a:solidFill>
                  <a:schemeClr val="accent2"/>
                </a:solidFill>
              </a:rPr>
              <a:t>3. </a:t>
            </a:r>
            <a:r>
              <a:rPr lang="en-GB" sz="4000" dirty="0"/>
              <a:t>______________</a:t>
            </a:r>
          </a:p>
        </p:txBody>
      </p:sp>
      <p:sp>
        <p:nvSpPr>
          <p:cNvPr id="5" name="TextBox 4">
            <a:extLst>
              <a:ext uri="{FF2B5EF4-FFF2-40B4-BE49-F238E27FC236}">
                <a16:creationId xmlns:a16="http://schemas.microsoft.com/office/drawing/2014/main" id="{8056ECF1-4493-2F53-6A17-962FEB5E304E}"/>
              </a:ext>
            </a:extLst>
          </p:cNvPr>
          <p:cNvSpPr txBox="1"/>
          <p:nvPr/>
        </p:nvSpPr>
        <p:spPr>
          <a:xfrm>
            <a:off x="9144528" y="8399535"/>
            <a:ext cx="6647601" cy="707886"/>
          </a:xfrm>
          <a:prstGeom prst="rect">
            <a:avLst/>
          </a:prstGeom>
          <a:noFill/>
        </p:spPr>
        <p:txBody>
          <a:bodyPr wrap="square" rtlCol="0">
            <a:spAutoFit/>
          </a:bodyPr>
          <a:lstStyle/>
          <a:p>
            <a:r>
              <a:rPr lang="en-GB" sz="4000" b="1" dirty="0">
                <a:solidFill>
                  <a:schemeClr val="accent2"/>
                </a:solidFill>
              </a:rPr>
              <a:t>4. </a:t>
            </a:r>
            <a:r>
              <a:rPr lang="en-GB" sz="4000" dirty="0"/>
              <a:t>_______________</a:t>
            </a:r>
          </a:p>
        </p:txBody>
      </p:sp>
      <p:sp>
        <p:nvSpPr>
          <p:cNvPr id="6" name="TextBox 5">
            <a:extLst>
              <a:ext uri="{FF2B5EF4-FFF2-40B4-BE49-F238E27FC236}">
                <a16:creationId xmlns:a16="http://schemas.microsoft.com/office/drawing/2014/main" id="{0A31B7A6-FFC1-83B3-1B0D-DE9B1E9BC490}"/>
              </a:ext>
            </a:extLst>
          </p:cNvPr>
          <p:cNvSpPr txBox="1"/>
          <p:nvPr/>
        </p:nvSpPr>
        <p:spPr>
          <a:xfrm>
            <a:off x="3329479" y="8319910"/>
            <a:ext cx="3888407" cy="707886"/>
          </a:xfrm>
          <a:prstGeom prst="rect">
            <a:avLst/>
          </a:prstGeom>
          <a:noFill/>
        </p:spPr>
        <p:txBody>
          <a:bodyPr wrap="square" rtlCol="0">
            <a:spAutoFit/>
          </a:bodyPr>
          <a:lstStyle/>
          <a:p>
            <a:r>
              <a:rPr lang="en-GB" sz="4000" b="1" dirty="0">
                <a:solidFill>
                  <a:srgbClr val="7030A0"/>
                </a:solidFill>
              </a:rPr>
              <a:t>online class</a:t>
            </a:r>
          </a:p>
        </p:txBody>
      </p:sp>
      <p:sp>
        <p:nvSpPr>
          <p:cNvPr id="7" name="TextBox 6">
            <a:extLst>
              <a:ext uri="{FF2B5EF4-FFF2-40B4-BE49-F238E27FC236}">
                <a16:creationId xmlns:a16="http://schemas.microsoft.com/office/drawing/2014/main" id="{5B31B407-6EF7-126A-1EDA-DEF991B4818B}"/>
              </a:ext>
            </a:extLst>
          </p:cNvPr>
          <p:cNvSpPr txBox="1"/>
          <p:nvPr/>
        </p:nvSpPr>
        <p:spPr>
          <a:xfrm>
            <a:off x="9881371" y="8400147"/>
            <a:ext cx="4549221" cy="707886"/>
          </a:xfrm>
          <a:prstGeom prst="rect">
            <a:avLst/>
          </a:prstGeom>
          <a:noFill/>
        </p:spPr>
        <p:txBody>
          <a:bodyPr wrap="square" rtlCol="0">
            <a:spAutoFit/>
          </a:bodyPr>
          <a:lstStyle/>
          <a:p>
            <a:r>
              <a:rPr lang="en-GB" sz="4000" b="1" dirty="0">
                <a:solidFill>
                  <a:srgbClr val="7030A0"/>
                </a:solidFill>
              </a:rPr>
              <a:t>robot teacher</a:t>
            </a:r>
          </a:p>
        </p:txBody>
      </p:sp>
      <p:pic>
        <p:nvPicPr>
          <p:cNvPr id="8" name="Picture 7">
            <a:extLst>
              <a:ext uri="{FF2B5EF4-FFF2-40B4-BE49-F238E27FC236}">
                <a16:creationId xmlns:a16="http://schemas.microsoft.com/office/drawing/2014/main" id="{9C233BAF-0B78-2C7D-6F5A-A225181E9C7F}"/>
              </a:ext>
            </a:extLst>
          </p:cNvPr>
          <p:cNvPicPr>
            <a:picLocks noChangeAspect="1"/>
          </p:cNvPicPr>
          <p:nvPr/>
        </p:nvPicPr>
        <p:blipFill rotWithShape="1">
          <a:blip r:embed="rId7"/>
          <a:srcRect r="53991"/>
          <a:stretch/>
        </p:blipFill>
        <p:spPr>
          <a:xfrm>
            <a:off x="1769413" y="3750811"/>
            <a:ext cx="6380077" cy="4476177"/>
          </a:xfrm>
          <a:prstGeom prst="rect">
            <a:avLst/>
          </a:prstGeom>
        </p:spPr>
      </p:pic>
      <p:pic>
        <p:nvPicPr>
          <p:cNvPr id="9" name="Picture 8">
            <a:extLst>
              <a:ext uri="{FF2B5EF4-FFF2-40B4-BE49-F238E27FC236}">
                <a16:creationId xmlns:a16="http://schemas.microsoft.com/office/drawing/2014/main" id="{45A8CAFC-6D8D-061D-552D-79F821C3768E}"/>
              </a:ext>
            </a:extLst>
          </p:cNvPr>
          <p:cNvPicPr>
            <a:picLocks noChangeAspect="1"/>
          </p:cNvPicPr>
          <p:nvPr/>
        </p:nvPicPr>
        <p:blipFill rotWithShape="1">
          <a:blip r:embed="rId7"/>
          <a:srcRect l="47501"/>
          <a:stretch/>
        </p:blipFill>
        <p:spPr>
          <a:xfrm>
            <a:off x="8545406" y="3750811"/>
            <a:ext cx="7096099" cy="4363035"/>
          </a:xfrm>
          <a:prstGeom prst="rect">
            <a:avLst/>
          </a:prstGeom>
        </p:spPr>
      </p:pic>
    </p:spTree>
    <p:extLst>
      <p:ext uri="{BB962C8B-B14F-4D97-AF65-F5344CB8AC3E}">
        <p14:creationId xmlns:p14="http://schemas.microsoft.com/office/powerpoint/2010/main" val="15855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sp>
        <p:nvSpPr>
          <p:cNvPr id="2" name="Freeform 2"/>
          <p:cNvSpPr/>
          <p:nvPr/>
        </p:nvSpPr>
        <p:spPr>
          <a:xfrm>
            <a:off x="12468329" y="0"/>
            <a:ext cx="5819671" cy="4387625"/>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308087" y="6417196"/>
            <a:ext cx="361039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5">
            <a:extLst>
              <a:ext uri="{FF2B5EF4-FFF2-40B4-BE49-F238E27FC236}">
                <a16:creationId xmlns:a16="http://schemas.microsoft.com/office/drawing/2014/main" id="{136188D2-0E67-0581-8F20-63C149517296}"/>
              </a:ext>
            </a:extLst>
          </p:cNvPr>
          <p:cNvSpPr txBox="1"/>
          <p:nvPr/>
        </p:nvSpPr>
        <p:spPr>
          <a:xfrm>
            <a:off x="304800" y="788585"/>
            <a:ext cx="13714603" cy="738664"/>
          </a:xfrm>
          <a:prstGeom prst="rect">
            <a:avLst/>
          </a:prstGeom>
          <a:noFill/>
          <a:effectLst/>
        </p:spPr>
        <p:txBody>
          <a:bodyPr wrap="square" rtlCol="0">
            <a:spAutoFit/>
          </a:bodyPr>
          <a:lstStyle/>
          <a:p>
            <a:r>
              <a:rPr lang="en-US" sz="4200" b="1" dirty="0">
                <a:solidFill>
                  <a:srgbClr val="FF0000"/>
                </a:solidFill>
                <a:effectLst>
                  <a:glow rad="88900">
                    <a:prstClr val="white"/>
                  </a:glow>
                </a:effectLst>
                <a:cs typeface="Arial" panose="020B0604020202020204" pitchFamily="34" charset="0"/>
              </a:rPr>
              <a:t>3. Label each picture with a phrase from the box.</a:t>
            </a:r>
          </a:p>
        </p:txBody>
      </p:sp>
      <p:sp>
        <p:nvSpPr>
          <p:cNvPr id="19" name="TextBox 18">
            <a:extLst>
              <a:ext uri="{FF2B5EF4-FFF2-40B4-BE49-F238E27FC236}">
                <a16:creationId xmlns:a16="http://schemas.microsoft.com/office/drawing/2014/main" id="{676127C6-1E64-04B0-FBE8-330F97F06A23}"/>
              </a:ext>
            </a:extLst>
          </p:cNvPr>
          <p:cNvSpPr txBox="1"/>
          <p:nvPr/>
        </p:nvSpPr>
        <p:spPr>
          <a:xfrm>
            <a:off x="304800" y="15655"/>
            <a:ext cx="4132696" cy="646331"/>
          </a:xfrm>
          <a:prstGeom prst="rect">
            <a:avLst/>
          </a:prstGeom>
          <a:noFill/>
          <a:effectLst/>
        </p:spPr>
        <p:txBody>
          <a:bodyPr wrap="square" rtlCol="0">
            <a:spAutoFit/>
          </a:bodyPr>
          <a:lstStyle/>
          <a:p>
            <a:r>
              <a:rPr lang="en-US" sz="36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pic>
        <p:nvPicPr>
          <p:cNvPr id="20" name="Picture 19">
            <a:extLst>
              <a:ext uri="{FF2B5EF4-FFF2-40B4-BE49-F238E27FC236}">
                <a16:creationId xmlns:a16="http://schemas.microsoft.com/office/drawing/2014/main" id="{5F376D1F-7A17-2AEE-ED26-17B0E03ABB76}"/>
              </a:ext>
            </a:extLst>
          </p:cNvPr>
          <p:cNvPicPr>
            <a:picLocks noChangeAspect="1"/>
          </p:cNvPicPr>
          <p:nvPr/>
        </p:nvPicPr>
        <p:blipFill rotWithShape="1">
          <a:blip r:embed="rId6"/>
          <a:srcRect l="3283" t="5849" r="2314" b="7736"/>
          <a:stretch/>
        </p:blipFill>
        <p:spPr>
          <a:xfrm>
            <a:off x="2671876" y="1519238"/>
            <a:ext cx="8377123" cy="2187413"/>
          </a:xfrm>
          <a:prstGeom prst="rect">
            <a:avLst/>
          </a:prstGeom>
        </p:spPr>
      </p:pic>
      <p:sp>
        <p:nvSpPr>
          <p:cNvPr id="10" name="TextBox 9">
            <a:extLst>
              <a:ext uri="{FF2B5EF4-FFF2-40B4-BE49-F238E27FC236}">
                <a16:creationId xmlns:a16="http://schemas.microsoft.com/office/drawing/2014/main" id="{8A5C35F5-E386-43BA-DF91-F7252E5B0496}"/>
              </a:ext>
            </a:extLst>
          </p:cNvPr>
          <p:cNvSpPr txBox="1"/>
          <p:nvPr/>
        </p:nvSpPr>
        <p:spPr>
          <a:xfrm>
            <a:off x="2129253" y="8348461"/>
            <a:ext cx="4264309" cy="707886"/>
          </a:xfrm>
          <a:prstGeom prst="rect">
            <a:avLst/>
          </a:prstGeom>
          <a:noFill/>
        </p:spPr>
        <p:txBody>
          <a:bodyPr wrap="none" rtlCol="0">
            <a:spAutoFit/>
          </a:bodyPr>
          <a:lstStyle/>
          <a:p>
            <a:r>
              <a:rPr lang="en-GB" sz="4000" b="1" dirty="0">
                <a:solidFill>
                  <a:schemeClr val="accent2"/>
                </a:solidFill>
              </a:rPr>
              <a:t>5. </a:t>
            </a:r>
            <a:r>
              <a:rPr lang="en-GB" sz="4000" dirty="0"/>
              <a:t>______________</a:t>
            </a:r>
          </a:p>
        </p:txBody>
      </p:sp>
      <p:sp>
        <p:nvSpPr>
          <p:cNvPr id="11" name="TextBox 10">
            <a:extLst>
              <a:ext uri="{FF2B5EF4-FFF2-40B4-BE49-F238E27FC236}">
                <a16:creationId xmlns:a16="http://schemas.microsoft.com/office/drawing/2014/main" id="{B5592660-986F-BADF-DC7A-1CC52D36AAED}"/>
              </a:ext>
            </a:extLst>
          </p:cNvPr>
          <p:cNvSpPr txBox="1"/>
          <p:nvPr/>
        </p:nvSpPr>
        <p:spPr>
          <a:xfrm>
            <a:off x="10770871" y="8176536"/>
            <a:ext cx="5028941" cy="707886"/>
          </a:xfrm>
          <a:prstGeom prst="rect">
            <a:avLst/>
          </a:prstGeom>
          <a:noFill/>
        </p:spPr>
        <p:txBody>
          <a:bodyPr wrap="none" rtlCol="0">
            <a:spAutoFit/>
          </a:bodyPr>
          <a:lstStyle/>
          <a:p>
            <a:r>
              <a:rPr lang="en-GB" sz="4000" b="1" dirty="0">
                <a:solidFill>
                  <a:schemeClr val="accent2"/>
                </a:solidFill>
              </a:rPr>
              <a:t>6. </a:t>
            </a:r>
            <a:r>
              <a:rPr lang="en-GB" sz="4000" dirty="0"/>
              <a:t>_________________</a:t>
            </a:r>
          </a:p>
        </p:txBody>
      </p:sp>
      <p:sp>
        <p:nvSpPr>
          <p:cNvPr id="12" name="TextBox 11">
            <a:extLst>
              <a:ext uri="{FF2B5EF4-FFF2-40B4-BE49-F238E27FC236}">
                <a16:creationId xmlns:a16="http://schemas.microsoft.com/office/drawing/2014/main" id="{EA9F7C49-5957-AC62-59C0-2FE0CCF96E4D}"/>
              </a:ext>
            </a:extLst>
          </p:cNvPr>
          <p:cNvSpPr txBox="1"/>
          <p:nvPr/>
        </p:nvSpPr>
        <p:spPr>
          <a:xfrm>
            <a:off x="2709717" y="8329844"/>
            <a:ext cx="3575659" cy="707886"/>
          </a:xfrm>
          <a:prstGeom prst="rect">
            <a:avLst/>
          </a:prstGeom>
          <a:noFill/>
        </p:spPr>
        <p:txBody>
          <a:bodyPr wrap="none" rtlCol="0">
            <a:spAutoFit/>
          </a:bodyPr>
          <a:lstStyle/>
          <a:p>
            <a:r>
              <a:rPr lang="en-GB" sz="4000" b="1" dirty="0">
                <a:solidFill>
                  <a:srgbClr val="7030A0"/>
                </a:solidFill>
              </a:rPr>
              <a:t>breakout rooms</a:t>
            </a:r>
          </a:p>
        </p:txBody>
      </p:sp>
      <p:sp>
        <p:nvSpPr>
          <p:cNvPr id="13" name="TextBox 12">
            <a:extLst>
              <a:ext uri="{FF2B5EF4-FFF2-40B4-BE49-F238E27FC236}">
                <a16:creationId xmlns:a16="http://schemas.microsoft.com/office/drawing/2014/main" id="{88CE0567-B288-4212-BEAE-AD163CD64303}"/>
              </a:ext>
            </a:extLst>
          </p:cNvPr>
          <p:cNvSpPr txBox="1"/>
          <p:nvPr/>
        </p:nvSpPr>
        <p:spPr>
          <a:xfrm>
            <a:off x="11403480" y="8149624"/>
            <a:ext cx="4396332" cy="707886"/>
          </a:xfrm>
          <a:prstGeom prst="rect">
            <a:avLst/>
          </a:prstGeom>
          <a:noFill/>
        </p:spPr>
        <p:txBody>
          <a:bodyPr wrap="none" rtlCol="0">
            <a:spAutoFit/>
          </a:bodyPr>
          <a:lstStyle/>
          <a:p>
            <a:r>
              <a:rPr lang="en-GB" sz="4000" b="1" dirty="0">
                <a:solidFill>
                  <a:srgbClr val="7030A0"/>
                </a:solidFill>
              </a:rPr>
              <a:t>Internet connection</a:t>
            </a:r>
          </a:p>
        </p:txBody>
      </p:sp>
      <p:pic>
        <p:nvPicPr>
          <p:cNvPr id="14" name="Picture 13">
            <a:extLst>
              <a:ext uri="{FF2B5EF4-FFF2-40B4-BE49-F238E27FC236}">
                <a16:creationId xmlns:a16="http://schemas.microsoft.com/office/drawing/2014/main" id="{326DF72F-FCD7-7272-670D-8424E83D486D}"/>
              </a:ext>
            </a:extLst>
          </p:cNvPr>
          <p:cNvPicPr>
            <a:picLocks noChangeAspect="1"/>
          </p:cNvPicPr>
          <p:nvPr/>
        </p:nvPicPr>
        <p:blipFill rotWithShape="1">
          <a:blip r:embed="rId7"/>
          <a:srcRect l="4016" t="11517" r="58663" b="6098"/>
          <a:stretch/>
        </p:blipFill>
        <p:spPr>
          <a:xfrm>
            <a:off x="1244727" y="4072608"/>
            <a:ext cx="5284872" cy="3843543"/>
          </a:xfrm>
          <a:prstGeom prst="rect">
            <a:avLst/>
          </a:prstGeom>
        </p:spPr>
      </p:pic>
      <p:pic>
        <p:nvPicPr>
          <p:cNvPr id="15" name="Picture 14">
            <a:extLst>
              <a:ext uri="{FF2B5EF4-FFF2-40B4-BE49-F238E27FC236}">
                <a16:creationId xmlns:a16="http://schemas.microsoft.com/office/drawing/2014/main" id="{1B142A42-FBC3-7242-2B5B-0E23538916AF}"/>
              </a:ext>
            </a:extLst>
          </p:cNvPr>
          <p:cNvPicPr>
            <a:picLocks noChangeAspect="1"/>
          </p:cNvPicPr>
          <p:nvPr/>
        </p:nvPicPr>
        <p:blipFill rotWithShape="1">
          <a:blip r:embed="rId7"/>
          <a:srcRect l="53659" t="11517" r="12681" b="6098"/>
          <a:stretch/>
        </p:blipFill>
        <p:spPr>
          <a:xfrm>
            <a:off x="11027455" y="4198909"/>
            <a:ext cx="3924412" cy="3164512"/>
          </a:xfrm>
          <a:prstGeom prst="rect">
            <a:avLst/>
          </a:prstGeom>
        </p:spPr>
      </p:pic>
    </p:spTree>
    <p:extLst>
      <p:ext uri="{BB962C8B-B14F-4D97-AF65-F5344CB8AC3E}">
        <p14:creationId xmlns:p14="http://schemas.microsoft.com/office/powerpoint/2010/main" val="35600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97397" y="1877147"/>
            <a:ext cx="11218517" cy="738664"/>
          </a:xfrm>
          <a:prstGeom prst="rect">
            <a:avLst/>
          </a:prstGeom>
          <a:noFill/>
          <a:effectLst/>
        </p:spPr>
        <p:txBody>
          <a:bodyPr wrap="square" rtlCol="0">
            <a:spAutoFit/>
          </a:bodyPr>
          <a:lstStyle/>
          <a:p>
            <a:pPr defTabSz="1371600"/>
            <a:r>
              <a:rPr lang="en-US" sz="4200" b="1" dirty="0">
                <a:solidFill>
                  <a:srgbClr val="FF0000"/>
                </a:solidFill>
                <a:effectLst>
                  <a:glow rad="88900">
                    <a:prstClr val="white"/>
                  </a:glow>
                </a:effectLst>
                <a:latin typeface="Calibri" panose="020F0502020204030204"/>
                <a:cs typeface="Arial" panose="020B0604020202020204" pitchFamily="34" charset="0"/>
              </a:rPr>
              <a:t>4. Complete the sentences, using the phrases in 3.</a:t>
            </a:r>
          </a:p>
        </p:txBody>
      </p:sp>
      <p:sp>
        <p:nvSpPr>
          <p:cNvPr id="17" name="TextBox 16"/>
          <p:cNvSpPr txBox="1"/>
          <p:nvPr/>
        </p:nvSpPr>
        <p:spPr>
          <a:xfrm>
            <a:off x="1094090" y="1704685"/>
            <a:ext cx="595553" cy="1015663"/>
          </a:xfrm>
          <a:prstGeom prst="rect">
            <a:avLst/>
          </a:prstGeom>
          <a:noFill/>
        </p:spPr>
        <p:txBody>
          <a:bodyPr wrap="square" rtlCol="0">
            <a:spAutoFit/>
          </a:bodyPr>
          <a:lstStyle/>
          <a:p>
            <a:pPr algn="ctr" defTabSz="1371600"/>
            <a:r>
              <a:rPr lang="en-US" sz="6000" b="1" dirty="0">
                <a:solidFill>
                  <a:prstClr val="white"/>
                </a:solidFill>
                <a:latin typeface="Myriad Pro" pitchFamily="34" charset="0"/>
              </a:rPr>
              <a:t>4</a:t>
            </a:r>
          </a:p>
        </p:txBody>
      </p:sp>
      <p:sp>
        <p:nvSpPr>
          <p:cNvPr id="11" name="TextBox 10"/>
          <p:cNvSpPr txBox="1"/>
          <p:nvPr/>
        </p:nvSpPr>
        <p:spPr>
          <a:xfrm>
            <a:off x="730600" y="292448"/>
            <a:ext cx="16871599" cy="923330"/>
          </a:xfrm>
          <a:prstGeom prst="rect">
            <a:avLst/>
          </a:prstGeom>
          <a:noFill/>
          <a:effectLst/>
        </p:spPr>
        <p:txBody>
          <a:bodyPr wrap="square" rtlCol="0">
            <a:spAutoFit/>
          </a:bodyPr>
          <a:lstStyle/>
          <a:p>
            <a:pPr algn="ctr" defTabSz="1371600"/>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sp>
        <p:nvSpPr>
          <p:cNvPr id="32" name="Content Placeholder 2"/>
          <p:cNvSpPr>
            <a:spLocks noGrp="1"/>
          </p:cNvSpPr>
          <p:nvPr>
            <p:ph idx="1"/>
          </p:nvPr>
        </p:nvSpPr>
        <p:spPr>
          <a:xfrm>
            <a:off x="693467" y="2915339"/>
            <a:ext cx="17037321" cy="6471549"/>
          </a:xfrm>
        </p:spPr>
        <p:txBody>
          <a:bodyPr>
            <a:noAutofit/>
          </a:bodyPr>
          <a:lstStyle/>
          <a:p>
            <a:pPr marL="0" indent="0">
              <a:lnSpc>
                <a:spcPct val="100000"/>
              </a:lnSpc>
              <a:buNone/>
            </a:pPr>
            <a:r>
              <a:rPr lang="en-US" sz="4800" b="1" dirty="0">
                <a:solidFill>
                  <a:srgbClr val="F26649"/>
                </a:solidFill>
              </a:rPr>
              <a:t>1. </a:t>
            </a:r>
            <a:r>
              <a:rPr lang="en-US" sz="4800" dirty="0"/>
              <a:t>I can’t see the documents on the computer very clearly. I need a larger ______________.</a:t>
            </a:r>
          </a:p>
          <a:p>
            <a:pPr marL="0" indent="0">
              <a:lnSpc>
                <a:spcPct val="100000"/>
              </a:lnSpc>
              <a:buNone/>
            </a:pPr>
            <a:r>
              <a:rPr lang="en-US" sz="4800" b="1" dirty="0">
                <a:solidFill>
                  <a:srgbClr val="F26649"/>
                </a:solidFill>
              </a:rPr>
              <a:t>2. </a:t>
            </a:r>
            <a:r>
              <a:rPr lang="en-US" sz="4800" dirty="0"/>
              <a:t>During our lessons, our teacher puts us into ______________ for group discussions.</a:t>
            </a:r>
          </a:p>
          <a:p>
            <a:pPr marL="0" indent="0">
              <a:lnSpc>
                <a:spcPct val="100000"/>
              </a:lnSpc>
              <a:buNone/>
            </a:pPr>
            <a:r>
              <a:rPr lang="en-US" sz="4800" b="1" dirty="0">
                <a:solidFill>
                  <a:srgbClr val="F26649"/>
                </a:solidFill>
              </a:rPr>
              <a:t>3. </a:t>
            </a:r>
            <a:r>
              <a:rPr lang="en-US" sz="4800" dirty="0"/>
              <a:t>A ____________ in Korea teaches English to primary students.</a:t>
            </a:r>
          </a:p>
          <a:p>
            <a:pPr marL="0" indent="0">
              <a:lnSpc>
                <a:spcPct val="100000"/>
              </a:lnSpc>
              <a:buNone/>
            </a:pPr>
            <a:r>
              <a:rPr lang="en-US" sz="4800" b="1" dirty="0">
                <a:solidFill>
                  <a:srgbClr val="F26649"/>
                </a:solidFill>
              </a:rPr>
              <a:t>4. </a:t>
            </a:r>
            <a:r>
              <a:rPr lang="en-US" sz="4800" dirty="0"/>
              <a:t>We had a(n) ____________ yesterday with a teacher in the US.</a:t>
            </a:r>
          </a:p>
          <a:p>
            <a:pPr marL="0" indent="0">
              <a:lnSpc>
                <a:spcPct val="100000"/>
              </a:lnSpc>
              <a:buNone/>
            </a:pPr>
            <a:r>
              <a:rPr lang="en-US" sz="4800" b="1" dirty="0">
                <a:solidFill>
                  <a:srgbClr val="F26649"/>
                </a:solidFill>
              </a:rPr>
              <a:t>5. </a:t>
            </a:r>
            <a:r>
              <a:rPr lang="en-US" sz="4800" dirty="0"/>
              <a:t>Can I wear ________________ and watch a movie too?</a:t>
            </a:r>
          </a:p>
        </p:txBody>
      </p:sp>
      <p:sp>
        <p:nvSpPr>
          <p:cNvPr id="22" name="TextBox 21"/>
          <p:cNvSpPr txBox="1"/>
          <p:nvPr/>
        </p:nvSpPr>
        <p:spPr>
          <a:xfrm>
            <a:off x="2261717" y="3688501"/>
            <a:ext cx="4469685" cy="830997"/>
          </a:xfrm>
          <a:prstGeom prst="rect">
            <a:avLst/>
          </a:prstGeom>
          <a:noFill/>
        </p:spPr>
        <p:txBody>
          <a:bodyPr wrap="none" rtlCol="0">
            <a:spAutoFit/>
          </a:bodyPr>
          <a:lstStyle/>
          <a:p>
            <a:pPr defTabSz="1371600"/>
            <a:r>
              <a:rPr lang="en-GB" sz="4800" b="1">
                <a:solidFill>
                  <a:srgbClr val="7030A0"/>
                </a:solidFill>
                <a:latin typeface="Calibri" panose="020F0502020204030204"/>
              </a:rPr>
              <a:t>computer screen</a:t>
            </a:r>
          </a:p>
        </p:txBody>
      </p:sp>
      <p:sp>
        <p:nvSpPr>
          <p:cNvPr id="24" name="TextBox 23"/>
          <p:cNvSpPr txBox="1"/>
          <p:nvPr/>
        </p:nvSpPr>
        <p:spPr>
          <a:xfrm>
            <a:off x="12234392" y="4601458"/>
            <a:ext cx="4250074" cy="830997"/>
          </a:xfrm>
          <a:prstGeom prst="rect">
            <a:avLst/>
          </a:prstGeom>
          <a:noFill/>
        </p:spPr>
        <p:txBody>
          <a:bodyPr wrap="none" rtlCol="0">
            <a:spAutoFit/>
          </a:bodyPr>
          <a:lstStyle/>
          <a:p>
            <a:pPr defTabSz="1371600"/>
            <a:r>
              <a:rPr lang="en-GB" sz="4800" b="1">
                <a:solidFill>
                  <a:srgbClr val="7030A0"/>
                </a:solidFill>
                <a:latin typeface="Calibri" panose="020F0502020204030204"/>
              </a:rPr>
              <a:t>breakout rooms</a:t>
            </a:r>
          </a:p>
        </p:txBody>
      </p:sp>
      <p:sp>
        <p:nvSpPr>
          <p:cNvPr id="26" name="TextBox 25"/>
          <p:cNvSpPr txBox="1"/>
          <p:nvPr/>
        </p:nvSpPr>
        <p:spPr>
          <a:xfrm>
            <a:off x="1853462" y="6244562"/>
            <a:ext cx="3677032" cy="830997"/>
          </a:xfrm>
          <a:prstGeom prst="rect">
            <a:avLst/>
          </a:prstGeom>
          <a:noFill/>
        </p:spPr>
        <p:txBody>
          <a:bodyPr wrap="none" rtlCol="0">
            <a:spAutoFit/>
          </a:bodyPr>
          <a:lstStyle/>
          <a:p>
            <a:pPr defTabSz="1371600"/>
            <a:r>
              <a:rPr lang="en-GB" sz="4800" b="1">
                <a:solidFill>
                  <a:srgbClr val="7030A0"/>
                </a:solidFill>
                <a:latin typeface="Calibri" panose="020F0502020204030204"/>
              </a:rPr>
              <a:t>robot teacher</a:t>
            </a:r>
          </a:p>
        </p:txBody>
      </p:sp>
      <p:sp>
        <p:nvSpPr>
          <p:cNvPr id="31" name="TextBox 30"/>
          <p:cNvSpPr txBox="1"/>
          <p:nvPr/>
        </p:nvSpPr>
        <p:spPr>
          <a:xfrm>
            <a:off x="4756654" y="7177592"/>
            <a:ext cx="3129383" cy="830997"/>
          </a:xfrm>
          <a:prstGeom prst="rect">
            <a:avLst/>
          </a:prstGeom>
          <a:noFill/>
        </p:spPr>
        <p:txBody>
          <a:bodyPr wrap="none" rtlCol="0">
            <a:spAutoFit/>
          </a:bodyPr>
          <a:lstStyle/>
          <a:p>
            <a:pPr defTabSz="1371600"/>
            <a:r>
              <a:rPr lang="en-GB" sz="4800" b="1">
                <a:solidFill>
                  <a:srgbClr val="7030A0"/>
                </a:solidFill>
                <a:latin typeface="Calibri" panose="020F0502020204030204"/>
              </a:rPr>
              <a:t>online class</a:t>
            </a:r>
          </a:p>
        </p:txBody>
      </p:sp>
      <p:sp>
        <p:nvSpPr>
          <p:cNvPr id="35" name="TextBox 34"/>
          <p:cNvSpPr txBox="1"/>
          <p:nvPr/>
        </p:nvSpPr>
        <p:spPr>
          <a:xfrm>
            <a:off x="4268321" y="8110622"/>
            <a:ext cx="4647106" cy="830997"/>
          </a:xfrm>
          <a:prstGeom prst="rect">
            <a:avLst/>
          </a:prstGeom>
          <a:noFill/>
        </p:spPr>
        <p:txBody>
          <a:bodyPr wrap="none" rtlCol="0">
            <a:spAutoFit/>
          </a:bodyPr>
          <a:lstStyle/>
          <a:p>
            <a:pPr defTabSz="1371600"/>
            <a:r>
              <a:rPr lang="en-GB" sz="4800" b="1">
                <a:solidFill>
                  <a:srgbClr val="7030A0"/>
                </a:solidFill>
                <a:latin typeface="Calibri" panose="020F0502020204030204"/>
              </a:rPr>
              <a:t>3D contact lenses</a:t>
            </a:r>
          </a:p>
        </p:txBody>
      </p:sp>
      <p:sp>
        <p:nvSpPr>
          <p:cNvPr id="2" name="Freeform 3">
            <a:extLst>
              <a:ext uri="{FF2B5EF4-FFF2-40B4-BE49-F238E27FC236}">
                <a16:creationId xmlns:a16="http://schemas.microsoft.com/office/drawing/2014/main" id="{F68EC041-5453-8A6A-0E95-1727A32CEA58}"/>
              </a:ext>
            </a:extLst>
          </p:cNvPr>
          <p:cNvSpPr/>
          <p:nvPr/>
        </p:nvSpPr>
        <p:spPr>
          <a:xfrm rot="-5400000">
            <a:off x="1000757" y="7109864"/>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E308A2A5-1F2B-CCAD-4D2B-CBEF73CCD070}"/>
              </a:ext>
            </a:extLst>
          </p:cNvPr>
          <p:cNvSpPr/>
          <p:nvPr/>
        </p:nvSpPr>
        <p:spPr>
          <a:xfrm rot="10800000">
            <a:off x="16042163"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E654BE28-14B8-B92A-C40E-727C1CABB37F}"/>
              </a:ext>
            </a:extLst>
          </p:cNvPr>
          <p:cNvSpPr/>
          <p:nvPr/>
        </p:nvSpPr>
        <p:spPr>
          <a:xfrm>
            <a:off x="36663" y="0"/>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262E6F1F-17D2-A148-C9C3-BCAC9FF8B109}"/>
              </a:ext>
            </a:extLst>
          </p:cNvPr>
          <p:cNvSpPr/>
          <p:nvPr/>
        </p:nvSpPr>
        <p:spPr>
          <a:xfrm flipH="1">
            <a:off x="15914483"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141101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31"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94090" y="1704685"/>
            <a:ext cx="595553" cy="1015663"/>
          </a:xfrm>
          <a:prstGeom prst="rect">
            <a:avLst/>
          </a:prstGeom>
          <a:noFill/>
        </p:spPr>
        <p:txBody>
          <a:bodyPr wrap="square" rtlCol="0">
            <a:spAutoFit/>
          </a:bodyPr>
          <a:lstStyle/>
          <a:p>
            <a:pPr algn="ctr" defTabSz="1371600"/>
            <a:r>
              <a:rPr lang="en-US" sz="6000" b="1" dirty="0">
                <a:solidFill>
                  <a:prstClr val="white"/>
                </a:solidFill>
                <a:latin typeface="Myriad Pro" pitchFamily="34" charset="0"/>
              </a:rPr>
              <a:t>4</a:t>
            </a:r>
          </a:p>
        </p:txBody>
      </p:sp>
      <p:sp>
        <p:nvSpPr>
          <p:cNvPr id="11" name="TextBox 10"/>
          <p:cNvSpPr txBox="1"/>
          <p:nvPr/>
        </p:nvSpPr>
        <p:spPr>
          <a:xfrm>
            <a:off x="730600" y="292448"/>
            <a:ext cx="16871599" cy="923330"/>
          </a:xfrm>
          <a:prstGeom prst="rect">
            <a:avLst/>
          </a:prstGeom>
          <a:noFill/>
          <a:effectLst/>
        </p:spPr>
        <p:txBody>
          <a:bodyPr wrap="square" rtlCol="0">
            <a:spAutoFit/>
          </a:bodyPr>
          <a:lstStyle/>
          <a:p>
            <a:pPr algn="ctr" defTabSz="1371600"/>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sp>
        <p:nvSpPr>
          <p:cNvPr id="2" name="Freeform 3">
            <a:extLst>
              <a:ext uri="{FF2B5EF4-FFF2-40B4-BE49-F238E27FC236}">
                <a16:creationId xmlns:a16="http://schemas.microsoft.com/office/drawing/2014/main" id="{F68EC041-5453-8A6A-0E95-1727A32CEA58}"/>
              </a:ext>
            </a:extLst>
          </p:cNvPr>
          <p:cNvSpPr/>
          <p:nvPr/>
        </p:nvSpPr>
        <p:spPr>
          <a:xfrm rot="-5400000">
            <a:off x="1000757" y="7109864"/>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E308A2A5-1F2B-CCAD-4D2B-CBEF73CCD070}"/>
              </a:ext>
            </a:extLst>
          </p:cNvPr>
          <p:cNvSpPr/>
          <p:nvPr/>
        </p:nvSpPr>
        <p:spPr>
          <a:xfrm rot="10800000">
            <a:off x="16042163"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E654BE28-14B8-B92A-C40E-727C1CABB37F}"/>
              </a:ext>
            </a:extLst>
          </p:cNvPr>
          <p:cNvSpPr/>
          <p:nvPr/>
        </p:nvSpPr>
        <p:spPr>
          <a:xfrm>
            <a:off x="36663" y="0"/>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262E6F1F-17D2-A148-C9C3-BCAC9FF8B109}"/>
              </a:ext>
            </a:extLst>
          </p:cNvPr>
          <p:cNvSpPr/>
          <p:nvPr/>
        </p:nvSpPr>
        <p:spPr>
          <a:xfrm flipH="1">
            <a:off x="15914483"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3">
            <a:extLst>
              <a:ext uri="{FF2B5EF4-FFF2-40B4-BE49-F238E27FC236}">
                <a16:creationId xmlns:a16="http://schemas.microsoft.com/office/drawing/2014/main" id="{E0E8B5B9-C4BB-2558-B5E7-3783911E158F}"/>
              </a:ext>
            </a:extLst>
          </p:cNvPr>
          <p:cNvSpPr/>
          <p:nvPr/>
        </p:nvSpPr>
        <p:spPr>
          <a:xfrm rot="10800000">
            <a:off x="16062946"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3">
            <a:extLst>
              <a:ext uri="{FF2B5EF4-FFF2-40B4-BE49-F238E27FC236}">
                <a16:creationId xmlns:a16="http://schemas.microsoft.com/office/drawing/2014/main" id="{F1A4C16A-614C-DAB7-96EB-C1011EA728E1}"/>
              </a:ext>
            </a:extLst>
          </p:cNvPr>
          <p:cNvSpPr/>
          <p:nvPr/>
        </p:nvSpPr>
        <p:spPr>
          <a:xfrm flipH="1">
            <a:off x="15935266"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0" name="Picture 19">
            <a:extLst>
              <a:ext uri="{FF2B5EF4-FFF2-40B4-BE49-F238E27FC236}">
                <a16:creationId xmlns:a16="http://schemas.microsoft.com/office/drawing/2014/main" id="{13C4880B-97BF-D533-E772-2B2D123375AC}"/>
              </a:ext>
            </a:extLst>
          </p:cNvPr>
          <p:cNvPicPr>
            <a:picLocks noChangeAspect="1"/>
          </p:cNvPicPr>
          <p:nvPr/>
        </p:nvPicPr>
        <p:blipFill rotWithShape="1">
          <a:blip r:embed="rId5"/>
          <a:srcRect l="-385" t="-997" r="385" b="13796"/>
          <a:stretch/>
        </p:blipFill>
        <p:spPr>
          <a:xfrm>
            <a:off x="6066467" y="4277004"/>
            <a:ext cx="5919188" cy="5987085"/>
          </a:xfrm>
          <a:prstGeom prst="rect">
            <a:avLst/>
          </a:prstGeom>
        </p:spPr>
      </p:pic>
      <p:sp>
        <p:nvSpPr>
          <p:cNvPr id="21" name="TextBox 20">
            <a:extLst>
              <a:ext uri="{FF2B5EF4-FFF2-40B4-BE49-F238E27FC236}">
                <a16:creationId xmlns:a16="http://schemas.microsoft.com/office/drawing/2014/main" id="{373AE971-6BBC-1FE7-BC46-012CDCAC2B68}"/>
              </a:ext>
            </a:extLst>
          </p:cNvPr>
          <p:cNvSpPr txBox="1"/>
          <p:nvPr/>
        </p:nvSpPr>
        <p:spPr>
          <a:xfrm>
            <a:off x="4522000" y="1743950"/>
            <a:ext cx="13476299" cy="738664"/>
          </a:xfrm>
          <a:prstGeom prst="rect">
            <a:avLst/>
          </a:prstGeom>
          <a:noFill/>
          <a:effectLst/>
        </p:spPr>
        <p:txBody>
          <a:bodyPr wrap="square" rtlCol="0">
            <a:spAutoFit/>
          </a:bodyPr>
          <a:lstStyle/>
          <a:p>
            <a:pPr algn="just"/>
            <a:r>
              <a:rPr lang="en-US" sz="4200" b="1" dirty="0">
                <a:solidFill>
                  <a:srgbClr val="FF0000"/>
                </a:solidFill>
              </a:rPr>
              <a:t>Do you know what things were invented in these years? </a:t>
            </a:r>
          </a:p>
        </p:txBody>
      </p:sp>
      <p:sp>
        <p:nvSpPr>
          <p:cNvPr id="25" name="TextBox 24">
            <a:extLst>
              <a:ext uri="{FF2B5EF4-FFF2-40B4-BE49-F238E27FC236}">
                <a16:creationId xmlns:a16="http://schemas.microsoft.com/office/drawing/2014/main" id="{C70952D0-8856-EC87-5FD8-20DC4B653548}"/>
              </a:ext>
            </a:extLst>
          </p:cNvPr>
          <p:cNvSpPr txBox="1"/>
          <p:nvPr/>
        </p:nvSpPr>
        <p:spPr>
          <a:xfrm>
            <a:off x="2704239" y="1775727"/>
            <a:ext cx="397035" cy="707886"/>
          </a:xfrm>
          <a:prstGeom prst="rect">
            <a:avLst/>
          </a:prstGeom>
          <a:noFill/>
        </p:spPr>
        <p:txBody>
          <a:bodyPr wrap="square" rtlCol="0">
            <a:spAutoFit/>
          </a:bodyPr>
          <a:lstStyle/>
          <a:p>
            <a:pPr algn="ctr"/>
            <a:r>
              <a:rPr lang="en-US" sz="4000" b="1" dirty="0">
                <a:solidFill>
                  <a:srgbClr val="FF0000"/>
                </a:solidFill>
                <a:latin typeface="Myriad Pro" pitchFamily="34" charset="0"/>
              </a:rPr>
              <a:t>5</a:t>
            </a:r>
          </a:p>
        </p:txBody>
      </p:sp>
      <p:sp>
        <p:nvSpPr>
          <p:cNvPr id="27" name="Google Shape;1881;p31">
            <a:extLst>
              <a:ext uri="{FF2B5EF4-FFF2-40B4-BE49-F238E27FC236}">
                <a16:creationId xmlns:a16="http://schemas.microsoft.com/office/drawing/2014/main" id="{C42B3479-3CAB-5E86-1F41-0DDD33796E73}"/>
              </a:ext>
            </a:extLst>
          </p:cNvPr>
          <p:cNvSpPr txBox="1">
            <a:spLocks/>
          </p:cNvSpPr>
          <p:nvPr/>
        </p:nvSpPr>
        <p:spPr>
          <a:xfrm>
            <a:off x="1034108" y="2554653"/>
            <a:ext cx="5250880" cy="1909645"/>
          </a:xfrm>
          <a:prstGeom prst="rect">
            <a:avLst/>
          </a:prstGeom>
          <a:solidFill>
            <a:schemeClr val="bg1"/>
          </a:solid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F26649"/>
                </a:solidFill>
              </a:rPr>
              <a:t>1. </a:t>
            </a:r>
            <a:r>
              <a:rPr lang="en-US" sz="4400" b="1" dirty="0">
                <a:solidFill>
                  <a:srgbClr val="7030A0"/>
                </a:solidFill>
              </a:rPr>
              <a:t>1822:</a:t>
            </a:r>
            <a:r>
              <a:rPr lang="en-US" sz="4400" dirty="0"/>
              <a:t> Charles Babbage invented it. Students use it to type essays and to learn online. </a:t>
            </a:r>
          </a:p>
        </p:txBody>
      </p:sp>
      <p:pic>
        <p:nvPicPr>
          <p:cNvPr id="28" name="Picture 27">
            <a:extLst>
              <a:ext uri="{FF2B5EF4-FFF2-40B4-BE49-F238E27FC236}">
                <a16:creationId xmlns:a16="http://schemas.microsoft.com/office/drawing/2014/main" id="{328F2C3B-C1F3-ADC2-DB92-5A6E0212637D}"/>
              </a:ext>
            </a:extLst>
          </p:cNvPr>
          <p:cNvPicPr>
            <a:picLocks noChangeAspect="1"/>
          </p:cNvPicPr>
          <p:nvPr/>
        </p:nvPicPr>
        <p:blipFill>
          <a:blip r:embed="rId6"/>
          <a:stretch>
            <a:fillRect/>
          </a:stretch>
        </p:blipFill>
        <p:spPr>
          <a:xfrm>
            <a:off x="3122057" y="1942035"/>
            <a:ext cx="1280213" cy="402716"/>
          </a:xfrm>
          <a:prstGeom prst="rect">
            <a:avLst/>
          </a:prstGeom>
        </p:spPr>
      </p:pic>
      <p:sp>
        <p:nvSpPr>
          <p:cNvPr id="29" name="Rectangle 28">
            <a:extLst>
              <a:ext uri="{FF2B5EF4-FFF2-40B4-BE49-F238E27FC236}">
                <a16:creationId xmlns:a16="http://schemas.microsoft.com/office/drawing/2014/main" id="{33CECF32-9C5C-AF7D-A161-36D2665DE79F}"/>
              </a:ext>
            </a:extLst>
          </p:cNvPr>
          <p:cNvSpPr/>
          <p:nvPr/>
        </p:nvSpPr>
        <p:spPr>
          <a:xfrm>
            <a:off x="10320883" y="3208485"/>
            <a:ext cx="6666633" cy="1107996"/>
          </a:xfrm>
          <a:prstGeom prst="rect">
            <a:avLst/>
          </a:prstGeom>
          <a:solidFill>
            <a:schemeClr val="bg1"/>
          </a:solidFill>
        </p:spPr>
        <p:txBody>
          <a:bodyPr wrap="none" lIns="91440" tIns="45720" rIns="91440" bIns="45720">
            <a:spAutoFit/>
          </a:bodyPr>
          <a:lstStyle/>
          <a:p>
            <a:pPr algn="ctr"/>
            <a:r>
              <a:rPr lang="en-US" sz="6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The first computer</a:t>
            </a:r>
          </a:p>
        </p:txBody>
      </p:sp>
    </p:spTree>
    <p:extLst>
      <p:ext uri="{BB962C8B-B14F-4D97-AF65-F5344CB8AC3E}">
        <p14:creationId xmlns:p14="http://schemas.microsoft.com/office/powerpoint/2010/main" val="2761658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94090" y="1704685"/>
            <a:ext cx="595553" cy="1015663"/>
          </a:xfrm>
          <a:prstGeom prst="rect">
            <a:avLst/>
          </a:prstGeom>
          <a:noFill/>
        </p:spPr>
        <p:txBody>
          <a:bodyPr wrap="square" rtlCol="0">
            <a:spAutoFit/>
          </a:bodyPr>
          <a:lstStyle/>
          <a:p>
            <a:pPr algn="ctr" defTabSz="1371600"/>
            <a:r>
              <a:rPr lang="en-US" sz="6000" b="1" dirty="0">
                <a:solidFill>
                  <a:prstClr val="white"/>
                </a:solidFill>
                <a:latin typeface="Myriad Pro" pitchFamily="34" charset="0"/>
              </a:rPr>
              <a:t>4</a:t>
            </a:r>
          </a:p>
        </p:txBody>
      </p:sp>
      <p:sp>
        <p:nvSpPr>
          <p:cNvPr id="11" name="TextBox 10"/>
          <p:cNvSpPr txBox="1"/>
          <p:nvPr/>
        </p:nvSpPr>
        <p:spPr>
          <a:xfrm>
            <a:off x="730600" y="292448"/>
            <a:ext cx="16871599" cy="923330"/>
          </a:xfrm>
          <a:prstGeom prst="rect">
            <a:avLst/>
          </a:prstGeom>
          <a:noFill/>
          <a:effectLst/>
        </p:spPr>
        <p:txBody>
          <a:bodyPr wrap="square" rtlCol="0">
            <a:spAutoFit/>
          </a:bodyPr>
          <a:lstStyle/>
          <a:p>
            <a:pPr algn="ctr" defTabSz="1371600"/>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sp>
        <p:nvSpPr>
          <p:cNvPr id="2" name="Freeform 3">
            <a:extLst>
              <a:ext uri="{FF2B5EF4-FFF2-40B4-BE49-F238E27FC236}">
                <a16:creationId xmlns:a16="http://schemas.microsoft.com/office/drawing/2014/main" id="{F68EC041-5453-8A6A-0E95-1727A32CEA58}"/>
              </a:ext>
            </a:extLst>
          </p:cNvPr>
          <p:cNvSpPr/>
          <p:nvPr/>
        </p:nvSpPr>
        <p:spPr>
          <a:xfrm rot="-5400000">
            <a:off x="1000757" y="7109864"/>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E308A2A5-1F2B-CCAD-4D2B-CBEF73CCD070}"/>
              </a:ext>
            </a:extLst>
          </p:cNvPr>
          <p:cNvSpPr/>
          <p:nvPr/>
        </p:nvSpPr>
        <p:spPr>
          <a:xfrm rot="10800000">
            <a:off x="16042163"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E654BE28-14B8-B92A-C40E-727C1CABB37F}"/>
              </a:ext>
            </a:extLst>
          </p:cNvPr>
          <p:cNvSpPr/>
          <p:nvPr/>
        </p:nvSpPr>
        <p:spPr>
          <a:xfrm>
            <a:off x="36663" y="0"/>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262E6F1F-17D2-A148-C9C3-BCAC9FF8B109}"/>
              </a:ext>
            </a:extLst>
          </p:cNvPr>
          <p:cNvSpPr/>
          <p:nvPr/>
        </p:nvSpPr>
        <p:spPr>
          <a:xfrm flipH="1">
            <a:off x="15914483"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3">
            <a:extLst>
              <a:ext uri="{FF2B5EF4-FFF2-40B4-BE49-F238E27FC236}">
                <a16:creationId xmlns:a16="http://schemas.microsoft.com/office/drawing/2014/main" id="{E0E8B5B9-C4BB-2558-B5E7-3783911E158F}"/>
              </a:ext>
            </a:extLst>
          </p:cNvPr>
          <p:cNvSpPr/>
          <p:nvPr/>
        </p:nvSpPr>
        <p:spPr>
          <a:xfrm rot="10800000">
            <a:off x="16062946"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3">
            <a:extLst>
              <a:ext uri="{FF2B5EF4-FFF2-40B4-BE49-F238E27FC236}">
                <a16:creationId xmlns:a16="http://schemas.microsoft.com/office/drawing/2014/main" id="{F1A4C16A-614C-DAB7-96EB-C1011EA728E1}"/>
              </a:ext>
            </a:extLst>
          </p:cNvPr>
          <p:cNvSpPr/>
          <p:nvPr/>
        </p:nvSpPr>
        <p:spPr>
          <a:xfrm flipH="1">
            <a:off x="15935266"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0" name="Picture 19">
            <a:extLst>
              <a:ext uri="{FF2B5EF4-FFF2-40B4-BE49-F238E27FC236}">
                <a16:creationId xmlns:a16="http://schemas.microsoft.com/office/drawing/2014/main" id="{13C4880B-97BF-D533-E772-2B2D123375AC}"/>
              </a:ext>
            </a:extLst>
          </p:cNvPr>
          <p:cNvPicPr>
            <a:picLocks noChangeAspect="1"/>
          </p:cNvPicPr>
          <p:nvPr/>
        </p:nvPicPr>
        <p:blipFill rotWithShape="1">
          <a:blip r:embed="rId5"/>
          <a:srcRect l="-385" t="-997" r="385" b="13796"/>
          <a:stretch/>
        </p:blipFill>
        <p:spPr>
          <a:xfrm>
            <a:off x="7290495" y="4035679"/>
            <a:ext cx="5919188" cy="5987085"/>
          </a:xfrm>
          <a:prstGeom prst="rect">
            <a:avLst/>
          </a:prstGeom>
        </p:spPr>
      </p:pic>
      <p:sp>
        <p:nvSpPr>
          <p:cNvPr id="21" name="TextBox 20">
            <a:extLst>
              <a:ext uri="{FF2B5EF4-FFF2-40B4-BE49-F238E27FC236}">
                <a16:creationId xmlns:a16="http://schemas.microsoft.com/office/drawing/2014/main" id="{373AE971-6BBC-1FE7-BC46-012CDCAC2B68}"/>
              </a:ext>
            </a:extLst>
          </p:cNvPr>
          <p:cNvSpPr txBox="1"/>
          <p:nvPr/>
        </p:nvSpPr>
        <p:spPr>
          <a:xfrm>
            <a:off x="4522000" y="1743950"/>
            <a:ext cx="13476299" cy="738664"/>
          </a:xfrm>
          <a:prstGeom prst="rect">
            <a:avLst/>
          </a:prstGeom>
          <a:noFill/>
          <a:effectLst/>
        </p:spPr>
        <p:txBody>
          <a:bodyPr wrap="square" rtlCol="0">
            <a:spAutoFit/>
          </a:bodyPr>
          <a:lstStyle/>
          <a:p>
            <a:pPr algn="just"/>
            <a:r>
              <a:rPr lang="en-US" sz="4200" b="1" dirty="0">
                <a:solidFill>
                  <a:srgbClr val="FF0000"/>
                </a:solidFill>
              </a:rPr>
              <a:t>Do you know what things were invented in these years? </a:t>
            </a:r>
          </a:p>
        </p:txBody>
      </p:sp>
      <p:sp>
        <p:nvSpPr>
          <p:cNvPr id="25" name="TextBox 24">
            <a:extLst>
              <a:ext uri="{FF2B5EF4-FFF2-40B4-BE49-F238E27FC236}">
                <a16:creationId xmlns:a16="http://schemas.microsoft.com/office/drawing/2014/main" id="{C70952D0-8856-EC87-5FD8-20DC4B653548}"/>
              </a:ext>
            </a:extLst>
          </p:cNvPr>
          <p:cNvSpPr txBox="1"/>
          <p:nvPr/>
        </p:nvSpPr>
        <p:spPr>
          <a:xfrm>
            <a:off x="2704239" y="1775727"/>
            <a:ext cx="397035" cy="707886"/>
          </a:xfrm>
          <a:prstGeom prst="rect">
            <a:avLst/>
          </a:prstGeom>
          <a:noFill/>
        </p:spPr>
        <p:txBody>
          <a:bodyPr wrap="square" rtlCol="0">
            <a:spAutoFit/>
          </a:bodyPr>
          <a:lstStyle/>
          <a:p>
            <a:pPr algn="ctr"/>
            <a:r>
              <a:rPr lang="en-US" sz="4000" b="1" dirty="0">
                <a:solidFill>
                  <a:srgbClr val="FF0000"/>
                </a:solidFill>
                <a:latin typeface="Myriad Pro" pitchFamily="34" charset="0"/>
              </a:rPr>
              <a:t>5</a:t>
            </a:r>
          </a:p>
        </p:txBody>
      </p:sp>
      <p:sp>
        <p:nvSpPr>
          <p:cNvPr id="27" name="Google Shape;1881;p31">
            <a:extLst>
              <a:ext uri="{FF2B5EF4-FFF2-40B4-BE49-F238E27FC236}">
                <a16:creationId xmlns:a16="http://schemas.microsoft.com/office/drawing/2014/main" id="{C42B3479-3CAB-5E86-1F41-0DDD33796E73}"/>
              </a:ext>
            </a:extLst>
          </p:cNvPr>
          <p:cNvSpPr txBox="1">
            <a:spLocks/>
          </p:cNvSpPr>
          <p:nvPr/>
        </p:nvSpPr>
        <p:spPr>
          <a:xfrm>
            <a:off x="446833" y="3318040"/>
            <a:ext cx="6433492" cy="1909645"/>
          </a:xfrm>
          <a:prstGeom prst="rect">
            <a:avLst/>
          </a:prstGeom>
          <a:solidFill>
            <a:schemeClr val="bg1"/>
          </a:solid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26649"/>
                </a:solidFill>
                <a:effectLst/>
                <a:uLnTx/>
                <a:uFillTx/>
                <a:latin typeface="Calibri" panose="020F0502020204030204"/>
                <a:ea typeface="+mn-ea"/>
                <a:cs typeface="Calibri" panose="020F0502020204030204" pitchFamily="34" charset="0"/>
              </a:rPr>
              <a:t>2. </a:t>
            </a:r>
            <a:r>
              <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Calibri" panose="020F0502020204030204" pitchFamily="34" charset="0"/>
              </a:rPr>
              <a:t>1876:</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Alexander Graham Bell invented it. We use it to communicate with our friends and families.</a:t>
            </a:r>
          </a:p>
        </p:txBody>
      </p:sp>
      <p:pic>
        <p:nvPicPr>
          <p:cNvPr id="28" name="Picture 27">
            <a:extLst>
              <a:ext uri="{FF2B5EF4-FFF2-40B4-BE49-F238E27FC236}">
                <a16:creationId xmlns:a16="http://schemas.microsoft.com/office/drawing/2014/main" id="{328F2C3B-C1F3-ADC2-DB92-5A6E0212637D}"/>
              </a:ext>
            </a:extLst>
          </p:cNvPr>
          <p:cNvPicPr>
            <a:picLocks noChangeAspect="1"/>
          </p:cNvPicPr>
          <p:nvPr/>
        </p:nvPicPr>
        <p:blipFill>
          <a:blip r:embed="rId6"/>
          <a:stretch>
            <a:fillRect/>
          </a:stretch>
        </p:blipFill>
        <p:spPr>
          <a:xfrm>
            <a:off x="3122057" y="1942035"/>
            <a:ext cx="1280213" cy="402716"/>
          </a:xfrm>
          <a:prstGeom prst="rect">
            <a:avLst/>
          </a:prstGeom>
        </p:spPr>
      </p:pic>
      <p:sp>
        <p:nvSpPr>
          <p:cNvPr id="6" name="Rectangle 5">
            <a:extLst>
              <a:ext uri="{FF2B5EF4-FFF2-40B4-BE49-F238E27FC236}">
                <a16:creationId xmlns:a16="http://schemas.microsoft.com/office/drawing/2014/main" id="{AA4F9BE9-DF11-DEAC-013A-415464ED6C5A}"/>
              </a:ext>
            </a:extLst>
          </p:cNvPr>
          <p:cNvSpPr/>
          <p:nvPr/>
        </p:nvSpPr>
        <p:spPr>
          <a:xfrm>
            <a:off x="11295875" y="3045019"/>
            <a:ext cx="5260671" cy="1107996"/>
          </a:xfrm>
          <a:prstGeom prst="rect">
            <a:avLst/>
          </a:prstGeom>
          <a:solidFill>
            <a:schemeClr val="bg1"/>
          </a:solidFill>
        </p:spPr>
        <p:txBody>
          <a:bodyPr wrap="none" lIns="91440" tIns="45720" rIns="91440" bIns="45720">
            <a:spAutoFit/>
          </a:bodyPr>
          <a:lstStyle/>
          <a:p>
            <a:pPr algn="ctr"/>
            <a:r>
              <a:rPr lang="en-US" sz="6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The telephone</a:t>
            </a:r>
          </a:p>
        </p:txBody>
      </p:sp>
    </p:spTree>
    <p:extLst>
      <p:ext uri="{BB962C8B-B14F-4D97-AF65-F5344CB8AC3E}">
        <p14:creationId xmlns:p14="http://schemas.microsoft.com/office/powerpoint/2010/main" val="28094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sp>
        <p:nvSpPr>
          <p:cNvPr id="2" name="Freeform 2"/>
          <p:cNvSpPr/>
          <p:nvPr/>
        </p:nvSpPr>
        <p:spPr>
          <a:xfrm>
            <a:off x="12218966" y="-2284863"/>
            <a:ext cx="7315200" cy="4014216"/>
          </a:xfrm>
          <a:custGeom>
            <a:avLst/>
            <a:gdLst/>
            <a:ahLst/>
            <a:cxnLst/>
            <a:rect l="l" t="t" r="r" b="b"/>
            <a:pathLst>
              <a:path w="7315200" h="4014216">
                <a:moveTo>
                  <a:pt x="0" y="0"/>
                </a:moveTo>
                <a:lnTo>
                  <a:pt x="7315200" y="0"/>
                </a:lnTo>
                <a:lnTo>
                  <a:pt x="7315200" y="4014216"/>
                </a:lnTo>
                <a:lnTo>
                  <a:pt x="0" y="40142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a:off x="363024" y="6851142"/>
            <a:ext cx="2756916" cy="4114800"/>
          </a:xfrm>
          <a:custGeom>
            <a:avLst/>
            <a:gdLst/>
            <a:ahLst/>
            <a:cxnLst/>
            <a:rect l="l" t="t" r="r" b="b"/>
            <a:pathLst>
              <a:path w="2756916" h="4114800">
                <a:moveTo>
                  <a:pt x="0" y="0"/>
                </a:moveTo>
                <a:lnTo>
                  <a:pt x="2756916" y="0"/>
                </a:lnTo>
                <a:lnTo>
                  <a:pt x="27569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638507" y="9258300"/>
            <a:ext cx="6662255" cy="3655912"/>
          </a:xfrm>
          <a:custGeom>
            <a:avLst/>
            <a:gdLst/>
            <a:ahLst/>
            <a:cxnLst/>
            <a:rect l="l" t="t" r="r" b="b"/>
            <a:pathLst>
              <a:path w="6662255" h="3655912">
                <a:moveTo>
                  <a:pt x="0" y="0"/>
                </a:moveTo>
                <a:lnTo>
                  <a:pt x="6662255" y="0"/>
                </a:lnTo>
                <a:lnTo>
                  <a:pt x="6662255" y="3655912"/>
                </a:lnTo>
                <a:lnTo>
                  <a:pt x="0" y="36559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2296417" y="2756916"/>
            <a:ext cx="16230384" cy="2409378"/>
          </a:xfrm>
          <a:prstGeom prst="rect">
            <a:avLst/>
          </a:prstGeom>
        </p:spPr>
        <p:txBody>
          <a:bodyPr lIns="0" tIns="0" rIns="0" bIns="0" rtlCol="0" anchor="t">
            <a:spAutoFit/>
          </a:bodyPr>
          <a:lstStyle/>
          <a:p>
            <a:pPr algn="ctr">
              <a:lnSpc>
                <a:spcPts val="9095"/>
              </a:lnSpc>
            </a:pPr>
            <a:r>
              <a:rPr lang="en-US" sz="10700" dirty="0">
                <a:solidFill>
                  <a:srgbClr val="6AC9B4"/>
                </a:solidFill>
                <a:latin typeface="Arista Pro Heavy"/>
              </a:rPr>
              <a:t>LESSON 1: GETTING STARTED</a:t>
            </a:r>
          </a:p>
        </p:txBody>
      </p:sp>
      <p:sp>
        <p:nvSpPr>
          <p:cNvPr id="7" name="Freeform 7"/>
          <p:cNvSpPr/>
          <p:nvPr/>
        </p:nvSpPr>
        <p:spPr>
          <a:xfrm rot="1582714">
            <a:off x="13490133" y="516743"/>
            <a:ext cx="4043040" cy="1991197"/>
          </a:xfrm>
          <a:custGeom>
            <a:avLst/>
            <a:gdLst/>
            <a:ahLst/>
            <a:cxnLst/>
            <a:rect l="l" t="t" r="r" b="b"/>
            <a:pathLst>
              <a:path w="4043040" h="1991197">
                <a:moveTo>
                  <a:pt x="0" y="0"/>
                </a:moveTo>
                <a:lnTo>
                  <a:pt x="4043039" y="0"/>
                </a:lnTo>
                <a:lnTo>
                  <a:pt x="4043039" y="1991197"/>
                </a:lnTo>
                <a:lnTo>
                  <a:pt x="0" y="19911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5579255" y="5023915"/>
            <a:ext cx="9664707" cy="1324273"/>
          </a:xfrm>
          <a:prstGeom prst="rect">
            <a:avLst/>
          </a:prstGeom>
        </p:spPr>
        <p:txBody>
          <a:bodyPr lIns="0" tIns="0" rIns="0" bIns="0" rtlCol="0" anchor="t">
            <a:spAutoFit/>
          </a:bodyPr>
          <a:lstStyle/>
          <a:p>
            <a:pPr algn="ctr">
              <a:lnSpc>
                <a:spcPts val="11200"/>
              </a:lnSpc>
            </a:pPr>
            <a:r>
              <a:rPr lang="en-US" sz="7200" dirty="0">
                <a:solidFill>
                  <a:srgbClr val="FFC663"/>
                </a:solidFill>
                <a:latin typeface="Arista Pro Bold"/>
              </a:rPr>
              <a:t>Great news for students</a:t>
            </a:r>
          </a:p>
        </p:txBody>
      </p:sp>
      <p:sp>
        <p:nvSpPr>
          <p:cNvPr id="9" name="Freeform 9"/>
          <p:cNvSpPr/>
          <p:nvPr/>
        </p:nvSpPr>
        <p:spPr>
          <a:xfrm>
            <a:off x="64128" y="2008865"/>
            <a:ext cx="4774061" cy="9148897"/>
          </a:xfrm>
          <a:custGeom>
            <a:avLst/>
            <a:gdLst/>
            <a:ahLst/>
            <a:cxnLst/>
            <a:rect l="l" t="t" r="r" b="b"/>
            <a:pathLst>
              <a:path w="4774061" h="9148897">
                <a:moveTo>
                  <a:pt x="0" y="0"/>
                </a:moveTo>
                <a:lnTo>
                  <a:pt x="4774061" y="0"/>
                </a:lnTo>
                <a:lnTo>
                  <a:pt x="4774061" y="9148897"/>
                </a:lnTo>
                <a:lnTo>
                  <a:pt x="0" y="91488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1" name="Picture 10">
            <a:extLst>
              <a:ext uri="{FF2B5EF4-FFF2-40B4-BE49-F238E27FC236}">
                <a16:creationId xmlns:a16="http://schemas.microsoft.com/office/drawing/2014/main" id="{375ACEA9-736F-EE98-9212-CE3867EA3A03}"/>
              </a:ext>
            </a:extLst>
          </p:cNvPr>
          <p:cNvPicPr>
            <a:picLocks noChangeAspect="1"/>
          </p:cNvPicPr>
          <p:nvPr/>
        </p:nvPicPr>
        <p:blipFill>
          <a:blip r:embed="rId13"/>
          <a:stretch>
            <a:fillRect/>
          </a:stretch>
        </p:blipFill>
        <p:spPr>
          <a:xfrm>
            <a:off x="6643751" y="6358460"/>
            <a:ext cx="7535714" cy="3442712"/>
          </a:xfrm>
          <a:prstGeom prst="rect">
            <a:avLst/>
          </a:prstGeom>
        </p:spPr>
      </p:pic>
    </p:spTree>
    <p:extLst>
      <p:ext uri="{BB962C8B-B14F-4D97-AF65-F5344CB8AC3E}">
        <p14:creationId xmlns:p14="http://schemas.microsoft.com/office/powerpoint/2010/main" val="2766765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applause.wav"/>
          </p:stSnd>
        </p:sndAc>
      </p:transition>
    </mc:Choice>
    <mc:Fallback xmlns="">
      <p:transition spd="slow">
        <p:fade/>
        <p:sndAc>
          <p:stSnd>
            <p:snd r:embed="rId14" name="applause.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94090" y="1704685"/>
            <a:ext cx="595553" cy="1015663"/>
          </a:xfrm>
          <a:prstGeom prst="rect">
            <a:avLst/>
          </a:prstGeom>
          <a:noFill/>
        </p:spPr>
        <p:txBody>
          <a:bodyPr wrap="square" rtlCol="0">
            <a:spAutoFit/>
          </a:bodyPr>
          <a:lstStyle/>
          <a:p>
            <a:pPr algn="ctr" defTabSz="1371600"/>
            <a:r>
              <a:rPr lang="en-US" sz="6000" b="1" dirty="0">
                <a:solidFill>
                  <a:prstClr val="white"/>
                </a:solidFill>
                <a:latin typeface="Myriad Pro" pitchFamily="34" charset="0"/>
              </a:rPr>
              <a:t>4</a:t>
            </a:r>
          </a:p>
        </p:txBody>
      </p:sp>
      <p:sp>
        <p:nvSpPr>
          <p:cNvPr id="11" name="TextBox 10"/>
          <p:cNvSpPr txBox="1"/>
          <p:nvPr/>
        </p:nvSpPr>
        <p:spPr>
          <a:xfrm>
            <a:off x="730600" y="292448"/>
            <a:ext cx="16871599" cy="923330"/>
          </a:xfrm>
          <a:prstGeom prst="rect">
            <a:avLst/>
          </a:prstGeom>
          <a:noFill/>
          <a:effectLst/>
        </p:spPr>
        <p:txBody>
          <a:bodyPr wrap="square" rtlCol="0">
            <a:spAutoFit/>
          </a:bodyPr>
          <a:lstStyle/>
          <a:p>
            <a:pPr algn="ctr" defTabSz="1371600"/>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sp>
        <p:nvSpPr>
          <p:cNvPr id="2" name="Freeform 3">
            <a:extLst>
              <a:ext uri="{FF2B5EF4-FFF2-40B4-BE49-F238E27FC236}">
                <a16:creationId xmlns:a16="http://schemas.microsoft.com/office/drawing/2014/main" id="{F68EC041-5453-8A6A-0E95-1727A32CEA58}"/>
              </a:ext>
            </a:extLst>
          </p:cNvPr>
          <p:cNvSpPr/>
          <p:nvPr/>
        </p:nvSpPr>
        <p:spPr>
          <a:xfrm rot="-5400000">
            <a:off x="1000757" y="7109864"/>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E308A2A5-1F2B-CCAD-4D2B-CBEF73CCD070}"/>
              </a:ext>
            </a:extLst>
          </p:cNvPr>
          <p:cNvSpPr/>
          <p:nvPr/>
        </p:nvSpPr>
        <p:spPr>
          <a:xfrm rot="10800000">
            <a:off x="16042163"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E654BE28-14B8-B92A-C40E-727C1CABB37F}"/>
              </a:ext>
            </a:extLst>
          </p:cNvPr>
          <p:cNvSpPr/>
          <p:nvPr/>
        </p:nvSpPr>
        <p:spPr>
          <a:xfrm>
            <a:off x="36663" y="0"/>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262E6F1F-17D2-A148-C9C3-BCAC9FF8B109}"/>
              </a:ext>
            </a:extLst>
          </p:cNvPr>
          <p:cNvSpPr/>
          <p:nvPr/>
        </p:nvSpPr>
        <p:spPr>
          <a:xfrm flipH="1">
            <a:off x="15914483"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3">
            <a:extLst>
              <a:ext uri="{FF2B5EF4-FFF2-40B4-BE49-F238E27FC236}">
                <a16:creationId xmlns:a16="http://schemas.microsoft.com/office/drawing/2014/main" id="{E0E8B5B9-C4BB-2558-B5E7-3783911E158F}"/>
              </a:ext>
            </a:extLst>
          </p:cNvPr>
          <p:cNvSpPr/>
          <p:nvPr/>
        </p:nvSpPr>
        <p:spPr>
          <a:xfrm rot="10800000">
            <a:off x="16062946"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3">
            <a:extLst>
              <a:ext uri="{FF2B5EF4-FFF2-40B4-BE49-F238E27FC236}">
                <a16:creationId xmlns:a16="http://schemas.microsoft.com/office/drawing/2014/main" id="{F1A4C16A-614C-DAB7-96EB-C1011EA728E1}"/>
              </a:ext>
            </a:extLst>
          </p:cNvPr>
          <p:cNvSpPr/>
          <p:nvPr/>
        </p:nvSpPr>
        <p:spPr>
          <a:xfrm flipH="1">
            <a:off x="15935266"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0" name="Picture 19">
            <a:extLst>
              <a:ext uri="{FF2B5EF4-FFF2-40B4-BE49-F238E27FC236}">
                <a16:creationId xmlns:a16="http://schemas.microsoft.com/office/drawing/2014/main" id="{13C4880B-97BF-D533-E772-2B2D123375AC}"/>
              </a:ext>
            </a:extLst>
          </p:cNvPr>
          <p:cNvPicPr>
            <a:picLocks noChangeAspect="1"/>
          </p:cNvPicPr>
          <p:nvPr/>
        </p:nvPicPr>
        <p:blipFill rotWithShape="1">
          <a:blip r:embed="rId5"/>
          <a:srcRect l="-385" t="-997" r="385" b="13796"/>
          <a:stretch/>
        </p:blipFill>
        <p:spPr>
          <a:xfrm>
            <a:off x="7290495" y="4035679"/>
            <a:ext cx="5919188" cy="5987085"/>
          </a:xfrm>
          <a:prstGeom prst="rect">
            <a:avLst/>
          </a:prstGeom>
        </p:spPr>
      </p:pic>
      <p:sp>
        <p:nvSpPr>
          <p:cNvPr id="21" name="TextBox 20">
            <a:extLst>
              <a:ext uri="{FF2B5EF4-FFF2-40B4-BE49-F238E27FC236}">
                <a16:creationId xmlns:a16="http://schemas.microsoft.com/office/drawing/2014/main" id="{373AE971-6BBC-1FE7-BC46-012CDCAC2B68}"/>
              </a:ext>
            </a:extLst>
          </p:cNvPr>
          <p:cNvSpPr txBox="1"/>
          <p:nvPr/>
        </p:nvSpPr>
        <p:spPr>
          <a:xfrm>
            <a:off x="4522000" y="1743950"/>
            <a:ext cx="13476299" cy="738664"/>
          </a:xfrm>
          <a:prstGeom prst="rect">
            <a:avLst/>
          </a:prstGeom>
          <a:noFill/>
          <a:effectLst/>
        </p:spPr>
        <p:txBody>
          <a:bodyPr wrap="square" rtlCol="0">
            <a:spAutoFit/>
          </a:bodyPr>
          <a:lstStyle/>
          <a:p>
            <a:pPr algn="just"/>
            <a:r>
              <a:rPr lang="en-US" sz="4200" b="1" dirty="0">
                <a:solidFill>
                  <a:srgbClr val="FF0000"/>
                </a:solidFill>
              </a:rPr>
              <a:t>Do you know what things were invented in these years? </a:t>
            </a:r>
          </a:p>
        </p:txBody>
      </p:sp>
      <p:sp>
        <p:nvSpPr>
          <p:cNvPr id="25" name="TextBox 24">
            <a:extLst>
              <a:ext uri="{FF2B5EF4-FFF2-40B4-BE49-F238E27FC236}">
                <a16:creationId xmlns:a16="http://schemas.microsoft.com/office/drawing/2014/main" id="{C70952D0-8856-EC87-5FD8-20DC4B653548}"/>
              </a:ext>
            </a:extLst>
          </p:cNvPr>
          <p:cNvSpPr txBox="1"/>
          <p:nvPr/>
        </p:nvSpPr>
        <p:spPr>
          <a:xfrm>
            <a:off x="2704239" y="1775727"/>
            <a:ext cx="397035" cy="707886"/>
          </a:xfrm>
          <a:prstGeom prst="rect">
            <a:avLst/>
          </a:prstGeom>
          <a:noFill/>
        </p:spPr>
        <p:txBody>
          <a:bodyPr wrap="square" rtlCol="0">
            <a:spAutoFit/>
          </a:bodyPr>
          <a:lstStyle/>
          <a:p>
            <a:pPr algn="ctr"/>
            <a:r>
              <a:rPr lang="en-US" sz="4000" b="1" dirty="0">
                <a:solidFill>
                  <a:srgbClr val="FF0000"/>
                </a:solidFill>
                <a:latin typeface="Myriad Pro" pitchFamily="34" charset="0"/>
              </a:rPr>
              <a:t>5</a:t>
            </a:r>
          </a:p>
        </p:txBody>
      </p:sp>
      <p:pic>
        <p:nvPicPr>
          <p:cNvPr id="28" name="Picture 27">
            <a:extLst>
              <a:ext uri="{FF2B5EF4-FFF2-40B4-BE49-F238E27FC236}">
                <a16:creationId xmlns:a16="http://schemas.microsoft.com/office/drawing/2014/main" id="{328F2C3B-C1F3-ADC2-DB92-5A6E0212637D}"/>
              </a:ext>
            </a:extLst>
          </p:cNvPr>
          <p:cNvPicPr>
            <a:picLocks noChangeAspect="1"/>
          </p:cNvPicPr>
          <p:nvPr/>
        </p:nvPicPr>
        <p:blipFill>
          <a:blip r:embed="rId6"/>
          <a:stretch>
            <a:fillRect/>
          </a:stretch>
        </p:blipFill>
        <p:spPr>
          <a:xfrm>
            <a:off x="3122057" y="1942035"/>
            <a:ext cx="1280213" cy="402716"/>
          </a:xfrm>
          <a:prstGeom prst="rect">
            <a:avLst/>
          </a:prstGeom>
        </p:spPr>
      </p:pic>
      <p:sp>
        <p:nvSpPr>
          <p:cNvPr id="8" name="TextBox 7">
            <a:extLst>
              <a:ext uri="{FF2B5EF4-FFF2-40B4-BE49-F238E27FC236}">
                <a16:creationId xmlns:a16="http://schemas.microsoft.com/office/drawing/2014/main" id="{037E051E-152B-7835-CE17-D06AF1F84891}"/>
              </a:ext>
            </a:extLst>
          </p:cNvPr>
          <p:cNvSpPr txBox="1"/>
          <p:nvPr/>
        </p:nvSpPr>
        <p:spPr>
          <a:xfrm>
            <a:off x="748449" y="3462869"/>
            <a:ext cx="5728551"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26649"/>
                </a:solidFill>
                <a:effectLst/>
                <a:uLnTx/>
                <a:uFillTx/>
                <a:latin typeface="Calibri" panose="020F0502020204030204"/>
                <a:ea typeface="+mn-ea"/>
                <a:cs typeface="Calibri" panose="020F0502020204030204" pitchFamily="34" charset="0"/>
              </a:rPr>
              <a:t>3. </a:t>
            </a:r>
            <a:r>
              <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Calibri" panose="020F0502020204030204" pitchFamily="34" charset="0"/>
              </a:rPr>
              <a:t>1928:</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Sir Alexander Fleming discovered it. It was the world’s first antibiotic.</a:t>
            </a:r>
          </a:p>
        </p:txBody>
      </p:sp>
      <p:sp>
        <p:nvSpPr>
          <p:cNvPr id="9" name="Rectangle 8">
            <a:extLst>
              <a:ext uri="{FF2B5EF4-FFF2-40B4-BE49-F238E27FC236}">
                <a16:creationId xmlns:a16="http://schemas.microsoft.com/office/drawing/2014/main" id="{C39BB718-521C-99B4-3304-6D18C4E06E04}"/>
              </a:ext>
            </a:extLst>
          </p:cNvPr>
          <p:cNvSpPr/>
          <p:nvPr/>
        </p:nvSpPr>
        <p:spPr>
          <a:xfrm>
            <a:off x="12552815" y="3631689"/>
            <a:ext cx="4018537" cy="1323439"/>
          </a:xfrm>
          <a:prstGeom prst="rect">
            <a:avLst/>
          </a:prstGeom>
          <a:solidFill>
            <a:schemeClr val="bg1"/>
          </a:solidFill>
        </p:spPr>
        <p:txBody>
          <a:bodyPr wrap="non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Penicillin</a:t>
            </a:r>
          </a:p>
        </p:txBody>
      </p:sp>
    </p:spTree>
    <p:extLst>
      <p:ext uri="{BB962C8B-B14F-4D97-AF65-F5344CB8AC3E}">
        <p14:creationId xmlns:p14="http://schemas.microsoft.com/office/powerpoint/2010/main" val="2606212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94090" y="1704685"/>
            <a:ext cx="595553" cy="1015663"/>
          </a:xfrm>
          <a:prstGeom prst="rect">
            <a:avLst/>
          </a:prstGeom>
          <a:noFill/>
        </p:spPr>
        <p:txBody>
          <a:bodyPr wrap="square" rtlCol="0">
            <a:spAutoFit/>
          </a:bodyPr>
          <a:lstStyle/>
          <a:p>
            <a:pPr algn="ctr" defTabSz="1371600"/>
            <a:r>
              <a:rPr lang="en-US" sz="6000" b="1" dirty="0">
                <a:solidFill>
                  <a:prstClr val="white"/>
                </a:solidFill>
                <a:latin typeface="Myriad Pro" pitchFamily="34" charset="0"/>
              </a:rPr>
              <a:t>4</a:t>
            </a:r>
          </a:p>
        </p:txBody>
      </p:sp>
      <p:sp>
        <p:nvSpPr>
          <p:cNvPr id="11" name="TextBox 10"/>
          <p:cNvSpPr txBox="1"/>
          <p:nvPr/>
        </p:nvSpPr>
        <p:spPr>
          <a:xfrm>
            <a:off x="730600" y="292448"/>
            <a:ext cx="16871599" cy="923330"/>
          </a:xfrm>
          <a:prstGeom prst="rect">
            <a:avLst/>
          </a:prstGeom>
          <a:noFill/>
          <a:effectLst/>
        </p:spPr>
        <p:txBody>
          <a:bodyPr wrap="square" rtlCol="0">
            <a:spAutoFit/>
          </a:bodyPr>
          <a:lstStyle/>
          <a:p>
            <a:pPr algn="ctr" defTabSz="1371600"/>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sp>
        <p:nvSpPr>
          <p:cNvPr id="2" name="Freeform 3">
            <a:extLst>
              <a:ext uri="{FF2B5EF4-FFF2-40B4-BE49-F238E27FC236}">
                <a16:creationId xmlns:a16="http://schemas.microsoft.com/office/drawing/2014/main" id="{F68EC041-5453-8A6A-0E95-1727A32CEA58}"/>
              </a:ext>
            </a:extLst>
          </p:cNvPr>
          <p:cNvSpPr/>
          <p:nvPr/>
        </p:nvSpPr>
        <p:spPr>
          <a:xfrm rot="-5400000">
            <a:off x="1000757" y="7109864"/>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E308A2A5-1F2B-CCAD-4D2B-CBEF73CCD070}"/>
              </a:ext>
            </a:extLst>
          </p:cNvPr>
          <p:cNvSpPr/>
          <p:nvPr/>
        </p:nvSpPr>
        <p:spPr>
          <a:xfrm rot="10800000">
            <a:off x="16042163"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E654BE28-14B8-B92A-C40E-727C1CABB37F}"/>
              </a:ext>
            </a:extLst>
          </p:cNvPr>
          <p:cNvSpPr/>
          <p:nvPr/>
        </p:nvSpPr>
        <p:spPr>
          <a:xfrm>
            <a:off x="36663" y="0"/>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262E6F1F-17D2-A148-C9C3-BCAC9FF8B109}"/>
              </a:ext>
            </a:extLst>
          </p:cNvPr>
          <p:cNvSpPr/>
          <p:nvPr/>
        </p:nvSpPr>
        <p:spPr>
          <a:xfrm flipH="1">
            <a:off x="15914483"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3">
            <a:extLst>
              <a:ext uri="{FF2B5EF4-FFF2-40B4-BE49-F238E27FC236}">
                <a16:creationId xmlns:a16="http://schemas.microsoft.com/office/drawing/2014/main" id="{E0E8B5B9-C4BB-2558-B5E7-3783911E158F}"/>
              </a:ext>
            </a:extLst>
          </p:cNvPr>
          <p:cNvSpPr/>
          <p:nvPr/>
        </p:nvSpPr>
        <p:spPr>
          <a:xfrm rot="10800000">
            <a:off x="16062946"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3">
            <a:extLst>
              <a:ext uri="{FF2B5EF4-FFF2-40B4-BE49-F238E27FC236}">
                <a16:creationId xmlns:a16="http://schemas.microsoft.com/office/drawing/2014/main" id="{F1A4C16A-614C-DAB7-96EB-C1011EA728E1}"/>
              </a:ext>
            </a:extLst>
          </p:cNvPr>
          <p:cNvSpPr/>
          <p:nvPr/>
        </p:nvSpPr>
        <p:spPr>
          <a:xfrm flipH="1">
            <a:off x="15935266"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0" name="Picture 19">
            <a:extLst>
              <a:ext uri="{FF2B5EF4-FFF2-40B4-BE49-F238E27FC236}">
                <a16:creationId xmlns:a16="http://schemas.microsoft.com/office/drawing/2014/main" id="{13C4880B-97BF-D533-E772-2B2D123375AC}"/>
              </a:ext>
            </a:extLst>
          </p:cNvPr>
          <p:cNvPicPr>
            <a:picLocks noChangeAspect="1"/>
          </p:cNvPicPr>
          <p:nvPr/>
        </p:nvPicPr>
        <p:blipFill rotWithShape="1">
          <a:blip r:embed="rId5"/>
          <a:srcRect l="-385" t="-997" r="385" b="13796"/>
          <a:stretch/>
        </p:blipFill>
        <p:spPr>
          <a:xfrm>
            <a:off x="7290495" y="4035679"/>
            <a:ext cx="5919188" cy="5987085"/>
          </a:xfrm>
          <a:prstGeom prst="rect">
            <a:avLst/>
          </a:prstGeom>
        </p:spPr>
      </p:pic>
      <p:sp>
        <p:nvSpPr>
          <p:cNvPr id="21" name="TextBox 20">
            <a:extLst>
              <a:ext uri="{FF2B5EF4-FFF2-40B4-BE49-F238E27FC236}">
                <a16:creationId xmlns:a16="http://schemas.microsoft.com/office/drawing/2014/main" id="{373AE971-6BBC-1FE7-BC46-012CDCAC2B68}"/>
              </a:ext>
            </a:extLst>
          </p:cNvPr>
          <p:cNvSpPr txBox="1"/>
          <p:nvPr/>
        </p:nvSpPr>
        <p:spPr>
          <a:xfrm>
            <a:off x="4522000" y="1743950"/>
            <a:ext cx="13476299" cy="738664"/>
          </a:xfrm>
          <a:prstGeom prst="rect">
            <a:avLst/>
          </a:prstGeom>
          <a:noFill/>
          <a:effectLst/>
        </p:spPr>
        <p:txBody>
          <a:bodyPr wrap="square" rtlCol="0">
            <a:spAutoFit/>
          </a:bodyPr>
          <a:lstStyle/>
          <a:p>
            <a:pPr algn="just"/>
            <a:r>
              <a:rPr lang="en-US" sz="4200" b="1" dirty="0">
                <a:solidFill>
                  <a:srgbClr val="FF0000"/>
                </a:solidFill>
              </a:rPr>
              <a:t>Do you know what things were invented in these years? </a:t>
            </a:r>
          </a:p>
        </p:txBody>
      </p:sp>
      <p:sp>
        <p:nvSpPr>
          <p:cNvPr id="25" name="TextBox 24">
            <a:extLst>
              <a:ext uri="{FF2B5EF4-FFF2-40B4-BE49-F238E27FC236}">
                <a16:creationId xmlns:a16="http://schemas.microsoft.com/office/drawing/2014/main" id="{C70952D0-8856-EC87-5FD8-20DC4B653548}"/>
              </a:ext>
            </a:extLst>
          </p:cNvPr>
          <p:cNvSpPr txBox="1"/>
          <p:nvPr/>
        </p:nvSpPr>
        <p:spPr>
          <a:xfrm>
            <a:off x="2704239" y="1775727"/>
            <a:ext cx="397035" cy="707886"/>
          </a:xfrm>
          <a:prstGeom prst="rect">
            <a:avLst/>
          </a:prstGeom>
          <a:noFill/>
        </p:spPr>
        <p:txBody>
          <a:bodyPr wrap="square" rtlCol="0">
            <a:spAutoFit/>
          </a:bodyPr>
          <a:lstStyle/>
          <a:p>
            <a:pPr algn="ctr"/>
            <a:r>
              <a:rPr lang="en-US" sz="4000" b="1" dirty="0">
                <a:solidFill>
                  <a:srgbClr val="FF0000"/>
                </a:solidFill>
                <a:latin typeface="Myriad Pro" pitchFamily="34" charset="0"/>
              </a:rPr>
              <a:t>5</a:t>
            </a:r>
          </a:p>
        </p:txBody>
      </p:sp>
      <p:pic>
        <p:nvPicPr>
          <p:cNvPr id="28" name="Picture 27">
            <a:extLst>
              <a:ext uri="{FF2B5EF4-FFF2-40B4-BE49-F238E27FC236}">
                <a16:creationId xmlns:a16="http://schemas.microsoft.com/office/drawing/2014/main" id="{328F2C3B-C1F3-ADC2-DB92-5A6E0212637D}"/>
              </a:ext>
            </a:extLst>
          </p:cNvPr>
          <p:cNvPicPr>
            <a:picLocks noChangeAspect="1"/>
          </p:cNvPicPr>
          <p:nvPr/>
        </p:nvPicPr>
        <p:blipFill>
          <a:blip r:embed="rId6"/>
          <a:stretch>
            <a:fillRect/>
          </a:stretch>
        </p:blipFill>
        <p:spPr>
          <a:xfrm>
            <a:off x="3122057" y="1942035"/>
            <a:ext cx="1280213" cy="402716"/>
          </a:xfrm>
          <a:prstGeom prst="rect">
            <a:avLst/>
          </a:prstGeom>
        </p:spPr>
      </p:pic>
      <p:sp>
        <p:nvSpPr>
          <p:cNvPr id="6" name="Google Shape;1881;p31">
            <a:extLst>
              <a:ext uri="{FF2B5EF4-FFF2-40B4-BE49-F238E27FC236}">
                <a16:creationId xmlns:a16="http://schemas.microsoft.com/office/drawing/2014/main" id="{2D2D79DC-7190-B853-2EEC-AAA7D5F07809}"/>
              </a:ext>
            </a:extLst>
          </p:cNvPr>
          <p:cNvSpPr txBox="1">
            <a:spLocks/>
          </p:cNvSpPr>
          <p:nvPr/>
        </p:nvSpPr>
        <p:spPr>
          <a:xfrm>
            <a:off x="735558" y="3372804"/>
            <a:ext cx="6046242" cy="1380680"/>
          </a:xfrm>
          <a:prstGeom prst="rect">
            <a:avLst/>
          </a:prstGeom>
          <a:solidFill>
            <a:schemeClr val="bg1"/>
          </a:solid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F26649"/>
                </a:solidFill>
                <a:cs typeface="Calibri" panose="020F0502020204030204" pitchFamily="34" charset="0"/>
              </a:rPr>
              <a:t>4. </a:t>
            </a:r>
            <a:r>
              <a:rPr lang="en-US" sz="4400" b="1" dirty="0">
                <a:solidFill>
                  <a:srgbClr val="7030A0"/>
                </a:solidFill>
                <a:cs typeface="Calibri" panose="020F0502020204030204" pitchFamily="34" charset="0"/>
              </a:rPr>
              <a:t>1989:</a:t>
            </a:r>
            <a:r>
              <a:rPr lang="en-US" sz="4400" dirty="0">
                <a:solidFill>
                  <a:srgbClr val="FF0000"/>
                </a:solidFill>
                <a:cs typeface="Calibri" panose="020F0502020204030204" pitchFamily="34" charset="0"/>
              </a:rPr>
              <a:t> </a:t>
            </a:r>
            <a:r>
              <a:rPr lang="en-US" sz="4400" dirty="0">
                <a:cs typeface="Calibri" panose="020F0502020204030204" pitchFamily="34" charset="0"/>
              </a:rPr>
              <a:t>Tim Berner-Lee invented it. It links information sources so everyone can access them.</a:t>
            </a:r>
          </a:p>
        </p:txBody>
      </p:sp>
      <p:sp>
        <p:nvSpPr>
          <p:cNvPr id="7" name="Rectangle 6">
            <a:extLst>
              <a:ext uri="{FF2B5EF4-FFF2-40B4-BE49-F238E27FC236}">
                <a16:creationId xmlns:a16="http://schemas.microsoft.com/office/drawing/2014/main" id="{437A0BD6-8BD1-47AA-1516-35F02795BE46}"/>
              </a:ext>
            </a:extLst>
          </p:cNvPr>
          <p:cNvSpPr/>
          <p:nvPr/>
        </p:nvSpPr>
        <p:spPr>
          <a:xfrm>
            <a:off x="11260149" y="2959729"/>
            <a:ext cx="5651098" cy="1938992"/>
          </a:xfrm>
          <a:prstGeom prst="rect">
            <a:avLst/>
          </a:prstGeom>
          <a:solidFill>
            <a:schemeClr val="bg1"/>
          </a:solidFill>
        </p:spPr>
        <p:txBody>
          <a:bodyPr wrap="non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The WWW -</a:t>
            </a:r>
            <a:br>
              <a:rPr lang="en-US" sz="6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br>
            <a:r>
              <a:rPr lang="en-US" sz="6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World Wide Web</a:t>
            </a:r>
          </a:p>
        </p:txBody>
      </p:sp>
    </p:spTree>
    <p:extLst>
      <p:ext uri="{BB962C8B-B14F-4D97-AF65-F5344CB8AC3E}">
        <p14:creationId xmlns:p14="http://schemas.microsoft.com/office/powerpoint/2010/main" val="1290229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94090" y="1704685"/>
            <a:ext cx="595553" cy="1015663"/>
          </a:xfrm>
          <a:prstGeom prst="rect">
            <a:avLst/>
          </a:prstGeom>
          <a:noFill/>
        </p:spPr>
        <p:txBody>
          <a:bodyPr wrap="square" rtlCol="0">
            <a:spAutoFit/>
          </a:bodyPr>
          <a:lstStyle/>
          <a:p>
            <a:pPr algn="ctr" defTabSz="1371600"/>
            <a:r>
              <a:rPr lang="en-US" sz="6000" b="1" dirty="0">
                <a:solidFill>
                  <a:prstClr val="white"/>
                </a:solidFill>
                <a:latin typeface="Myriad Pro" pitchFamily="34" charset="0"/>
              </a:rPr>
              <a:t>4</a:t>
            </a:r>
          </a:p>
        </p:txBody>
      </p:sp>
      <p:sp>
        <p:nvSpPr>
          <p:cNvPr id="11" name="TextBox 10"/>
          <p:cNvSpPr txBox="1"/>
          <p:nvPr/>
        </p:nvSpPr>
        <p:spPr>
          <a:xfrm>
            <a:off x="730600" y="292448"/>
            <a:ext cx="16871599" cy="923330"/>
          </a:xfrm>
          <a:prstGeom prst="rect">
            <a:avLst/>
          </a:prstGeom>
          <a:noFill/>
          <a:effectLst/>
        </p:spPr>
        <p:txBody>
          <a:bodyPr wrap="square" rtlCol="0">
            <a:spAutoFit/>
          </a:bodyPr>
          <a:lstStyle/>
          <a:p>
            <a:pPr algn="ctr" defTabSz="1371600"/>
            <a:r>
              <a:rPr lang="en-US" sz="5400" b="1" dirty="0">
                <a:solidFill>
                  <a:srgbClr val="00B050"/>
                </a:solidFill>
                <a:effectLst>
                  <a:glow rad="88900">
                    <a:prstClr val="white"/>
                  </a:glow>
                </a:effectLst>
                <a:latin typeface="Arial" panose="020B0604020202020204" pitchFamily="34" charset="0"/>
                <a:cs typeface="Arial" panose="020B0604020202020204" pitchFamily="34" charset="0"/>
              </a:rPr>
              <a:t>PRACTICE</a:t>
            </a:r>
          </a:p>
        </p:txBody>
      </p:sp>
      <p:sp>
        <p:nvSpPr>
          <p:cNvPr id="2" name="Freeform 3">
            <a:extLst>
              <a:ext uri="{FF2B5EF4-FFF2-40B4-BE49-F238E27FC236}">
                <a16:creationId xmlns:a16="http://schemas.microsoft.com/office/drawing/2014/main" id="{F68EC041-5453-8A6A-0E95-1727A32CEA58}"/>
              </a:ext>
            </a:extLst>
          </p:cNvPr>
          <p:cNvSpPr/>
          <p:nvPr/>
        </p:nvSpPr>
        <p:spPr>
          <a:xfrm rot="-5400000">
            <a:off x="1000757" y="7109864"/>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E308A2A5-1F2B-CCAD-4D2B-CBEF73CCD070}"/>
              </a:ext>
            </a:extLst>
          </p:cNvPr>
          <p:cNvSpPr/>
          <p:nvPr/>
        </p:nvSpPr>
        <p:spPr>
          <a:xfrm rot="10800000">
            <a:off x="16042163"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E654BE28-14B8-B92A-C40E-727C1CABB37F}"/>
              </a:ext>
            </a:extLst>
          </p:cNvPr>
          <p:cNvSpPr/>
          <p:nvPr/>
        </p:nvSpPr>
        <p:spPr>
          <a:xfrm>
            <a:off x="36663" y="0"/>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262E6F1F-17D2-A148-C9C3-BCAC9FF8B109}"/>
              </a:ext>
            </a:extLst>
          </p:cNvPr>
          <p:cNvSpPr/>
          <p:nvPr/>
        </p:nvSpPr>
        <p:spPr>
          <a:xfrm flipH="1">
            <a:off x="15914483"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3">
            <a:extLst>
              <a:ext uri="{FF2B5EF4-FFF2-40B4-BE49-F238E27FC236}">
                <a16:creationId xmlns:a16="http://schemas.microsoft.com/office/drawing/2014/main" id="{E0E8B5B9-C4BB-2558-B5E7-3783911E158F}"/>
              </a:ext>
            </a:extLst>
          </p:cNvPr>
          <p:cNvSpPr/>
          <p:nvPr/>
        </p:nvSpPr>
        <p:spPr>
          <a:xfrm rot="10800000">
            <a:off x="16062946"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3">
            <a:extLst>
              <a:ext uri="{FF2B5EF4-FFF2-40B4-BE49-F238E27FC236}">
                <a16:creationId xmlns:a16="http://schemas.microsoft.com/office/drawing/2014/main" id="{F1A4C16A-614C-DAB7-96EB-C1011EA728E1}"/>
              </a:ext>
            </a:extLst>
          </p:cNvPr>
          <p:cNvSpPr/>
          <p:nvPr/>
        </p:nvSpPr>
        <p:spPr>
          <a:xfrm flipH="1">
            <a:off x="15935266" y="-1"/>
            <a:ext cx="2381653"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0" name="Picture 19">
            <a:extLst>
              <a:ext uri="{FF2B5EF4-FFF2-40B4-BE49-F238E27FC236}">
                <a16:creationId xmlns:a16="http://schemas.microsoft.com/office/drawing/2014/main" id="{13C4880B-97BF-D533-E772-2B2D123375AC}"/>
              </a:ext>
            </a:extLst>
          </p:cNvPr>
          <p:cNvPicPr>
            <a:picLocks noChangeAspect="1"/>
          </p:cNvPicPr>
          <p:nvPr/>
        </p:nvPicPr>
        <p:blipFill rotWithShape="1">
          <a:blip r:embed="rId5"/>
          <a:srcRect l="-385" t="-997" r="385" b="13796"/>
          <a:stretch/>
        </p:blipFill>
        <p:spPr>
          <a:xfrm>
            <a:off x="7290495" y="4035679"/>
            <a:ext cx="5919188" cy="5987085"/>
          </a:xfrm>
          <a:prstGeom prst="rect">
            <a:avLst/>
          </a:prstGeom>
        </p:spPr>
      </p:pic>
      <p:sp>
        <p:nvSpPr>
          <p:cNvPr id="21" name="TextBox 20">
            <a:extLst>
              <a:ext uri="{FF2B5EF4-FFF2-40B4-BE49-F238E27FC236}">
                <a16:creationId xmlns:a16="http://schemas.microsoft.com/office/drawing/2014/main" id="{373AE971-6BBC-1FE7-BC46-012CDCAC2B68}"/>
              </a:ext>
            </a:extLst>
          </p:cNvPr>
          <p:cNvSpPr txBox="1"/>
          <p:nvPr/>
        </p:nvSpPr>
        <p:spPr>
          <a:xfrm>
            <a:off x="4522000" y="1743950"/>
            <a:ext cx="13476299" cy="738664"/>
          </a:xfrm>
          <a:prstGeom prst="rect">
            <a:avLst/>
          </a:prstGeom>
          <a:noFill/>
          <a:effectLst/>
        </p:spPr>
        <p:txBody>
          <a:bodyPr wrap="square" rtlCol="0">
            <a:spAutoFit/>
          </a:bodyPr>
          <a:lstStyle/>
          <a:p>
            <a:pPr algn="just"/>
            <a:r>
              <a:rPr lang="en-US" sz="4200" b="1" dirty="0">
                <a:solidFill>
                  <a:srgbClr val="FF0000"/>
                </a:solidFill>
              </a:rPr>
              <a:t>Do you know what things were invented in these years? </a:t>
            </a:r>
          </a:p>
        </p:txBody>
      </p:sp>
      <p:sp>
        <p:nvSpPr>
          <p:cNvPr id="25" name="TextBox 24">
            <a:extLst>
              <a:ext uri="{FF2B5EF4-FFF2-40B4-BE49-F238E27FC236}">
                <a16:creationId xmlns:a16="http://schemas.microsoft.com/office/drawing/2014/main" id="{C70952D0-8856-EC87-5FD8-20DC4B653548}"/>
              </a:ext>
            </a:extLst>
          </p:cNvPr>
          <p:cNvSpPr txBox="1"/>
          <p:nvPr/>
        </p:nvSpPr>
        <p:spPr>
          <a:xfrm>
            <a:off x="2704239" y="1775727"/>
            <a:ext cx="397035" cy="707886"/>
          </a:xfrm>
          <a:prstGeom prst="rect">
            <a:avLst/>
          </a:prstGeom>
          <a:noFill/>
        </p:spPr>
        <p:txBody>
          <a:bodyPr wrap="square" rtlCol="0">
            <a:spAutoFit/>
          </a:bodyPr>
          <a:lstStyle/>
          <a:p>
            <a:pPr algn="ctr"/>
            <a:r>
              <a:rPr lang="en-US" sz="4000" b="1" dirty="0">
                <a:solidFill>
                  <a:srgbClr val="FF0000"/>
                </a:solidFill>
                <a:latin typeface="Myriad Pro" pitchFamily="34" charset="0"/>
              </a:rPr>
              <a:t>5</a:t>
            </a:r>
          </a:p>
        </p:txBody>
      </p:sp>
      <p:pic>
        <p:nvPicPr>
          <p:cNvPr id="28" name="Picture 27">
            <a:extLst>
              <a:ext uri="{FF2B5EF4-FFF2-40B4-BE49-F238E27FC236}">
                <a16:creationId xmlns:a16="http://schemas.microsoft.com/office/drawing/2014/main" id="{328F2C3B-C1F3-ADC2-DB92-5A6E0212637D}"/>
              </a:ext>
            </a:extLst>
          </p:cNvPr>
          <p:cNvPicPr>
            <a:picLocks noChangeAspect="1"/>
          </p:cNvPicPr>
          <p:nvPr/>
        </p:nvPicPr>
        <p:blipFill>
          <a:blip r:embed="rId6"/>
          <a:stretch>
            <a:fillRect/>
          </a:stretch>
        </p:blipFill>
        <p:spPr>
          <a:xfrm>
            <a:off x="3122057" y="1942035"/>
            <a:ext cx="1280213" cy="402716"/>
          </a:xfrm>
          <a:prstGeom prst="rect">
            <a:avLst/>
          </a:prstGeom>
        </p:spPr>
      </p:pic>
      <p:sp>
        <p:nvSpPr>
          <p:cNvPr id="6" name="Google Shape;1881;p31">
            <a:extLst>
              <a:ext uri="{FF2B5EF4-FFF2-40B4-BE49-F238E27FC236}">
                <a16:creationId xmlns:a16="http://schemas.microsoft.com/office/drawing/2014/main" id="{CF0E7B81-05C2-C7A9-1B29-FEE8AA2E54F7}"/>
              </a:ext>
            </a:extLst>
          </p:cNvPr>
          <p:cNvSpPr txBox="1">
            <a:spLocks/>
          </p:cNvSpPr>
          <p:nvPr/>
        </p:nvSpPr>
        <p:spPr>
          <a:xfrm>
            <a:off x="736099" y="3470973"/>
            <a:ext cx="6642642" cy="1672527"/>
          </a:xfrm>
          <a:prstGeom prst="rect">
            <a:avLst/>
          </a:prstGeom>
          <a:solidFill>
            <a:schemeClr val="bg1"/>
          </a:solid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F26649"/>
                </a:solidFill>
                <a:cs typeface="Calibri" panose="020F0502020204030204" pitchFamily="34" charset="0"/>
              </a:rPr>
              <a:t>5. </a:t>
            </a:r>
            <a:r>
              <a:rPr lang="en-US" sz="4400" b="1" dirty="0">
                <a:solidFill>
                  <a:srgbClr val="7030A0"/>
                </a:solidFill>
                <a:cs typeface="Calibri" panose="020F0502020204030204" pitchFamily="34" charset="0"/>
              </a:rPr>
              <a:t>2000:</a:t>
            </a:r>
            <a:r>
              <a:rPr lang="en-US" sz="4400" dirty="0">
                <a:solidFill>
                  <a:srgbClr val="FF0000"/>
                </a:solidFill>
                <a:cs typeface="Calibri" panose="020F0502020204030204" pitchFamily="34" charset="0"/>
              </a:rPr>
              <a:t> </a:t>
            </a:r>
            <a:r>
              <a:rPr lang="en-US" sz="4400" dirty="0">
                <a:cs typeface="Calibri" panose="020F0502020204030204" pitchFamily="34" charset="0"/>
              </a:rPr>
              <a:t>Honda developed it. It can run, jump, and work as a bartender.</a:t>
            </a:r>
          </a:p>
        </p:txBody>
      </p:sp>
      <p:sp>
        <p:nvSpPr>
          <p:cNvPr id="7" name="Rectangle 6">
            <a:extLst>
              <a:ext uri="{FF2B5EF4-FFF2-40B4-BE49-F238E27FC236}">
                <a16:creationId xmlns:a16="http://schemas.microsoft.com/office/drawing/2014/main" id="{993ECFD4-76E6-CCA5-3CB2-84A655A75948}"/>
              </a:ext>
            </a:extLst>
          </p:cNvPr>
          <p:cNvSpPr/>
          <p:nvPr/>
        </p:nvSpPr>
        <p:spPr>
          <a:xfrm>
            <a:off x="11243234" y="3553671"/>
            <a:ext cx="5379806" cy="1200328"/>
          </a:xfrm>
          <a:prstGeom prst="rect">
            <a:avLst/>
          </a:prstGeom>
          <a:solidFill>
            <a:schemeClr val="bg1"/>
          </a:solidFill>
        </p:spPr>
        <p:txBody>
          <a:bodyPr wrap="none" lIns="91440" tIns="45720" rIns="91440" bIns="45720">
            <a:spAutoFit/>
          </a:bodyPr>
          <a:lstStyle/>
          <a:p>
            <a:pPr algn="ctr"/>
            <a:r>
              <a:rPr lang="en-US" sz="7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Robot ASIMO</a:t>
            </a:r>
          </a:p>
        </p:txBody>
      </p:sp>
    </p:spTree>
    <p:extLst>
      <p:ext uri="{BB962C8B-B14F-4D97-AF65-F5344CB8AC3E}">
        <p14:creationId xmlns:p14="http://schemas.microsoft.com/office/powerpoint/2010/main" val="53325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chemeClr val="accent2"/>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0000"/>
                </a:solidFill>
                <a:highlight>
                  <a:srgbClr val="FFFF00"/>
                </a:highlight>
                <a:latin typeface="Calibri" panose="020F0502020204030204"/>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0000"/>
                </a:solidFill>
                <a:highlight>
                  <a:srgbClr val="FFFF00"/>
                </a:highlight>
                <a:latin typeface="Calibri" panose="020F0502020204030204"/>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0000"/>
                </a:solidFill>
                <a:highlight>
                  <a:srgbClr val="FFFF00"/>
                </a:highlight>
                <a:latin typeface="Calibri" panose="020F0502020204030204"/>
              </a:endParaRPr>
            </a:p>
          </p:txBody>
        </p:sp>
      </p:grpSp>
      <p:sp>
        <p:nvSpPr>
          <p:cNvPr id="11" name="TextBox 10"/>
          <p:cNvSpPr txBox="1"/>
          <p:nvPr/>
        </p:nvSpPr>
        <p:spPr>
          <a:xfrm>
            <a:off x="730600" y="311498"/>
            <a:ext cx="16642999" cy="923330"/>
          </a:xfrm>
          <a:prstGeom prst="rect">
            <a:avLst/>
          </a:prstGeom>
          <a:noFill/>
          <a:effectLst/>
        </p:spPr>
        <p:txBody>
          <a:bodyPr wrap="square" rtlCol="0">
            <a:spAutoFit/>
          </a:bodyPr>
          <a:lstStyle/>
          <a:p>
            <a:pPr algn="ct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WRAP - UP</a:t>
            </a:r>
          </a:p>
        </p:txBody>
      </p:sp>
      <p:sp>
        <p:nvSpPr>
          <p:cNvPr id="9" name="TextBox 8">
            <a:extLst>
              <a:ext uri="{FF2B5EF4-FFF2-40B4-BE49-F238E27FC236}">
                <a16:creationId xmlns:a16="http://schemas.microsoft.com/office/drawing/2014/main" id="{3985D3B7-A40A-4421-9C5F-777653C71BC7}"/>
              </a:ext>
            </a:extLst>
          </p:cNvPr>
          <p:cNvSpPr txBox="1"/>
          <p:nvPr/>
        </p:nvSpPr>
        <p:spPr>
          <a:xfrm>
            <a:off x="550490" y="3472976"/>
            <a:ext cx="17181306" cy="4949496"/>
          </a:xfrm>
          <a:prstGeom prst="rect">
            <a:avLst/>
          </a:prstGeom>
          <a:noFill/>
        </p:spPr>
        <p:txBody>
          <a:bodyPr wrap="square" rtlCol="0">
            <a:spAutoFit/>
          </a:bodyPr>
          <a:lstStyle/>
          <a:p>
            <a:pPr defTabSz="1371600">
              <a:lnSpc>
                <a:spcPct val="150000"/>
              </a:lnSpc>
            </a:pPr>
            <a:r>
              <a:rPr lang="en-US" sz="5400" dirty="0">
                <a:solidFill>
                  <a:prstClr val="black"/>
                </a:solidFill>
                <a:latin typeface="Calibri" panose="020F0502020204030204"/>
              </a:rPr>
              <a:t>What have we learnt in this lesson?</a:t>
            </a:r>
          </a:p>
          <a:p>
            <a:pPr marL="685800" indent="-685800" defTabSz="1371600">
              <a:lnSpc>
                <a:spcPct val="150000"/>
              </a:lnSpc>
              <a:buFont typeface="Wingdings" panose="05000000000000000000" pitchFamily="2" charset="2"/>
              <a:buChar char="ü"/>
            </a:pPr>
            <a:r>
              <a:rPr lang="en-US" sz="5400" dirty="0">
                <a:solidFill>
                  <a:prstClr val="black"/>
                </a:solidFill>
                <a:latin typeface="Calibri" panose="020F0502020204030204"/>
              </a:rPr>
              <a:t>identify the topic of the unit</a:t>
            </a:r>
          </a:p>
          <a:p>
            <a:pPr marL="685800" indent="-685800" defTabSz="1371600">
              <a:lnSpc>
                <a:spcPct val="150000"/>
              </a:lnSpc>
              <a:buFont typeface="Wingdings" panose="05000000000000000000" pitchFamily="2" charset="2"/>
              <a:buChar char="ü"/>
            </a:pPr>
            <a:r>
              <a:rPr lang="en-US" sz="5400" dirty="0">
                <a:solidFill>
                  <a:prstClr val="black"/>
                </a:solidFill>
                <a:latin typeface="Calibri" panose="020F0502020204030204"/>
              </a:rPr>
              <a:t>use lexical items related to science and technology</a:t>
            </a:r>
          </a:p>
          <a:p>
            <a:pPr marL="685800" indent="-685800" defTabSz="1371600">
              <a:lnSpc>
                <a:spcPct val="150000"/>
              </a:lnSpc>
              <a:buFont typeface="Wingdings" panose="05000000000000000000" pitchFamily="2" charset="2"/>
              <a:buChar char="ü"/>
            </a:pPr>
            <a:r>
              <a:rPr lang="en-US" sz="5400" dirty="0">
                <a:solidFill>
                  <a:prstClr val="black"/>
                </a:solidFill>
                <a:latin typeface="Calibri" panose="020F0502020204030204"/>
              </a:rPr>
              <a:t>identify the language features that are covered in the unit</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5277" y="2476500"/>
            <a:ext cx="5881395" cy="395156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254A8831-ED91-21D0-E0FC-AA82511DF986}"/>
              </a:ext>
            </a:extLst>
          </p:cNvPr>
          <p:cNvSpPr/>
          <p:nvPr/>
        </p:nvSpPr>
        <p:spPr>
          <a:xfrm rot="-5400000">
            <a:off x="1000757" y="7109864"/>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9F7FB039-38B4-A819-90B3-E900A3323213}"/>
              </a:ext>
            </a:extLst>
          </p:cNvPr>
          <p:cNvSpPr/>
          <p:nvPr/>
        </p:nvSpPr>
        <p:spPr>
          <a:xfrm rot="10800000">
            <a:off x="16062946" y="6060433"/>
            <a:ext cx="2225054" cy="4226567"/>
          </a:xfrm>
          <a:custGeom>
            <a:avLst/>
            <a:gdLst/>
            <a:ahLst/>
            <a:cxnLst/>
            <a:rect l="l" t="t" r="r" b="b"/>
            <a:pathLst>
              <a:path w="3610393" h="4226567">
                <a:moveTo>
                  <a:pt x="0" y="0"/>
                </a:moveTo>
                <a:lnTo>
                  <a:pt x="3610394" y="0"/>
                </a:lnTo>
                <a:lnTo>
                  <a:pt x="3610394" y="4226567"/>
                </a:lnTo>
                <a:lnTo>
                  <a:pt x="0" y="4226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arn(inVertical)">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chemeClr val="accent2"/>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grpSp>
      <p:sp>
        <p:nvSpPr>
          <p:cNvPr id="11" name="TextBox 10"/>
          <p:cNvSpPr txBox="1"/>
          <p:nvPr/>
        </p:nvSpPr>
        <p:spPr>
          <a:xfrm>
            <a:off x="730600" y="311498"/>
            <a:ext cx="16446053" cy="923330"/>
          </a:xfrm>
          <a:prstGeom prst="rect">
            <a:avLst/>
          </a:prstGeom>
          <a:noFill/>
          <a:effectLst/>
        </p:spPr>
        <p:txBody>
          <a:bodyPr wrap="square" rtlCol="0">
            <a:spAutoFit/>
          </a:bodyPr>
          <a:lstStyle/>
          <a:p>
            <a:pPr algn="ct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HOMEWORK</a:t>
            </a:r>
          </a:p>
        </p:txBody>
      </p:sp>
      <p:sp>
        <p:nvSpPr>
          <p:cNvPr id="2" name="TextBox 1"/>
          <p:cNvSpPr txBox="1"/>
          <p:nvPr/>
        </p:nvSpPr>
        <p:spPr>
          <a:xfrm>
            <a:off x="97713" y="1680484"/>
            <a:ext cx="12224778" cy="5517793"/>
          </a:xfrm>
          <a:prstGeom prst="rect">
            <a:avLst/>
          </a:prstGeom>
          <a:noFill/>
        </p:spPr>
        <p:txBody>
          <a:bodyPr wrap="square" rtlCol="0">
            <a:spAutoFit/>
          </a:bodyPr>
          <a:lstStyle/>
          <a:p>
            <a:pPr defTabSz="1371600">
              <a:lnSpc>
                <a:spcPct val="150000"/>
              </a:lnSpc>
            </a:pPr>
            <a:r>
              <a:rPr lang="en-US" sz="4800" dirty="0">
                <a:solidFill>
                  <a:prstClr val="black"/>
                </a:solidFill>
                <a:latin typeface="Calibri" panose="020F0502020204030204"/>
              </a:rPr>
              <a:t>- Review technologies and inventions learnt in the lesson.</a:t>
            </a:r>
          </a:p>
          <a:p>
            <a:pPr defTabSz="1371600">
              <a:lnSpc>
                <a:spcPct val="150000"/>
              </a:lnSpc>
            </a:pPr>
            <a:r>
              <a:rPr lang="en-US" sz="4800" dirty="0">
                <a:solidFill>
                  <a:prstClr val="black"/>
                </a:solidFill>
                <a:latin typeface="Calibri" panose="020F0502020204030204"/>
              </a:rPr>
              <a:t>- Learn new words and phrases by heart.</a:t>
            </a:r>
          </a:p>
          <a:p>
            <a:pPr defTabSz="1371600">
              <a:lnSpc>
                <a:spcPct val="150000"/>
              </a:lnSpc>
            </a:pPr>
            <a:r>
              <a:rPr lang="en-US" sz="4800" dirty="0">
                <a:solidFill>
                  <a:prstClr val="black"/>
                </a:solidFill>
                <a:latin typeface="Calibri" panose="020F0502020204030204"/>
              </a:rPr>
              <a:t>- Do the exercises in the Workbook.</a:t>
            </a:r>
          </a:p>
          <a:p>
            <a:pPr defTabSz="1371600">
              <a:lnSpc>
                <a:spcPct val="150000"/>
              </a:lnSpc>
            </a:pPr>
            <a:r>
              <a:rPr lang="en-US" sz="4800" dirty="0">
                <a:solidFill>
                  <a:prstClr val="black"/>
                </a:solidFill>
                <a:latin typeface="Calibri" panose="020F0502020204030204"/>
              </a:rPr>
              <a:t>- Start preparing for the project of the unit.</a:t>
            </a:r>
          </a:p>
        </p:txBody>
      </p:sp>
      <p:sp>
        <p:nvSpPr>
          <p:cNvPr id="3" name="Freeform 8">
            <a:extLst>
              <a:ext uri="{FF2B5EF4-FFF2-40B4-BE49-F238E27FC236}">
                <a16:creationId xmlns:a16="http://schemas.microsoft.com/office/drawing/2014/main" id="{D2A8E7DE-0567-8FFC-14CF-54F6DB0A39B5}"/>
              </a:ext>
            </a:extLst>
          </p:cNvPr>
          <p:cNvSpPr/>
          <p:nvPr/>
        </p:nvSpPr>
        <p:spPr>
          <a:xfrm flipH="1">
            <a:off x="11012779" y="816648"/>
            <a:ext cx="3885200" cy="11220794"/>
          </a:xfrm>
          <a:custGeom>
            <a:avLst/>
            <a:gdLst/>
            <a:ahLst/>
            <a:cxnLst/>
            <a:rect l="l" t="t" r="r" b="b"/>
            <a:pathLst>
              <a:path w="3885200" h="11220794">
                <a:moveTo>
                  <a:pt x="3885200" y="0"/>
                </a:moveTo>
                <a:lnTo>
                  <a:pt x="0" y="0"/>
                </a:lnTo>
                <a:lnTo>
                  <a:pt x="0" y="11220794"/>
                </a:lnTo>
                <a:lnTo>
                  <a:pt x="3885200" y="11220794"/>
                </a:lnTo>
                <a:lnTo>
                  <a:pt x="388520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grpSp>
        <p:nvGrpSpPr>
          <p:cNvPr id="2" name="Group 2"/>
          <p:cNvGrpSpPr/>
          <p:nvPr/>
        </p:nvGrpSpPr>
        <p:grpSpPr>
          <a:xfrm>
            <a:off x="11983658" y="4167307"/>
            <a:ext cx="8482777" cy="8481810"/>
            <a:chOff x="0" y="0"/>
            <a:chExt cx="6350013" cy="6349289"/>
          </a:xfrm>
        </p:grpSpPr>
        <p:sp>
          <p:nvSpPr>
            <p:cNvPr id="3" name="Freeform 3"/>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3"/>
              <a:stretch>
                <a:fillRect t="-38898" b="-38898"/>
              </a:stretch>
            </a:blipFill>
          </p:spPr>
        </p:sp>
      </p:grpSp>
      <p:grpSp>
        <p:nvGrpSpPr>
          <p:cNvPr id="6" name="Group 6"/>
          <p:cNvGrpSpPr/>
          <p:nvPr/>
        </p:nvGrpSpPr>
        <p:grpSpPr>
          <a:xfrm>
            <a:off x="-1770860" y="-2064369"/>
            <a:ext cx="4584328" cy="4583805"/>
            <a:chOff x="0" y="0"/>
            <a:chExt cx="6350013" cy="6349289"/>
          </a:xfrm>
        </p:grpSpPr>
        <p:sp>
          <p:nvSpPr>
            <p:cNvPr id="7" name="Freeform 7"/>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3"/>
              <a:stretch>
                <a:fillRect t="-38898" b="-38898"/>
              </a:stretch>
            </a:blipFill>
          </p:spPr>
        </p:sp>
      </p:grpSp>
      <p:grpSp>
        <p:nvGrpSpPr>
          <p:cNvPr id="8" name="Group 8"/>
          <p:cNvGrpSpPr/>
          <p:nvPr/>
        </p:nvGrpSpPr>
        <p:grpSpPr>
          <a:xfrm>
            <a:off x="15720237" y="-556765"/>
            <a:ext cx="2295797" cy="2295535"/>
            <a:chOff x="0" y="0"/>
            <a:chExt cx="6350013" cy="6349289"/>
          </a:xfrm>
        </p:grpSpPr>
        <p:sp>
          <p:nvSpPr>
            <p:cNvPr id="9" name="Freeform 9"/>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4"/>
              <a:stretch>
                <a:fillRect t="-25055" b="-25055"/>
              </a:stretch>
            </a:blipFill>
          </p:spPr>
        </p:sp>
      </p:grpSp>
      <p:grpSp>
        <p:nvGrpSpPr>
          <p:cNvPr id="10" name="Group 10"/>
          <p:cNvGrpSpPr/>
          <p:nvPr/>
        </p:nvGrpSpPr>
        <p:grpSpPr>
          <a:xfrm>
            <a:off x="14379150" y="1317686"/>
            <a:ext cx="1201887" cy="1201750"/>
            <a:chOff x="0" y="0"/>
            <a:chExt cx="6350013" cy="6349289"/>
          </a:xfrm>
        </p:grpSpPr>
        <p:sp>
          <p:nvSpPr>
            <p:cNvPr id="11" name="Freeform 11"/>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5"/>
              <a:stretch>
                <a:fillRect t="-5" b="-5"/>
              </a:stretch>
            </a:blipFill>
          </p:spPr>
        </p:sp>
      </p:grpSp>
      <p:sp>
        <p:nvSpPr>
          <p:cNvPr id="12" name="TextBox 12"/>
          <p:cNvSpPr txBox="1"/>
          <p:nvPr/>
        </p:nvSpPr>
        <p:spPr>
          <a:xfrm>
            <a:off x="1079014" y="3412472"/>
            <a:ext cx="14520054" cy="3193182"/>
          </a:xfrm>
          <a:prstGeom prst="rect">
            <a:avLst/>
          </a:prstGeom>
        </p:spPr>
        <p:txBody>
          <a:bodyPr wrap="square" lIns="0" tIns="0" rIns="0" bIns="0" rtlCol="0" anchor="t">
            <a:spAutoFit/>
          </a:bodyPr>
          <a:lstStyle/>
          <a:p>
            <a:pPr>
              <a:lnSpc>
                <a:spcPts val="7840"/>
              </a:lnSpc>
            </a:pPr>
            <a:r>
              <a:rPr lang="en-US" sz="11500" b="1" dirty="0">
                <a:solidFill>
                  <a:srgbClr val="FF0000"/>
                </a:solidFill>
                <a:latin typeface="Now Medium"/>
              </a:rPr>
              <a:t>THANK YOU FOR </a:t>
            </a:r>
          </a:p>
          <a:p>
            <a:pPr>
              <a:lnSpc>
                <a:spcPts val="7840"/>
              </a:lnSpc>
            </a:pPr>
            <a:endParaRPr lang="en-US" sz="11500" b="1" dirty="0">
              <a:solidFill>
                <a:srgbClr val="FF0000"/>
              </a:solidFill>
              <a:latin typeface="Now Medium"/>
            </a:endParaRPr>
          </a:p>
          <a:p>
            <a:pPr>
              <a:lnSpc>
                <a:spcPts val="7840"/>
              </a:lnSpc>
            </a:pPr>
            <a:r>
              <a:rPr lang="en-US" sz="11500" b="1" dirty="0">
                <a:solidFill>
                  <a:srgbClr val="FF0000"/>
                </a:solidFill>
                <a:latin typeface="Now Medium"/>
              </a:rPr>
              <a:t>WATCHING</a:t>
            </a:r>
          </a:p>
        </p:txBody>
      </p:sp>
      <p:grpSp>
        <p:nvGrpSpPr>
          <p:cNvPr id="13" name="Group 13"/>
          <p:cNvGrpSpPr/>
          <p:nvPr/>
        </p:nvGrpSpPr>
        <p:grpSpPr>
          <a:xfrm>
            <a:off x="16024130" y="2961342"/>
            <a:ext cx="1688011" cy="1687819"/>
            <a:chOff x="0" y="0"/>
            <a:chExt cx="6350013" cy="6349289"/>
          </a:xfrm>
        </p:grpSpPr>
        <p:sp>
          <p:nvSpPr>
            <p:cNvPr id="14" name="Freeform 14"/>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5"/>
              <a:stretch>
                <a:fillRect t="-5" b="-5"/>
              </a:stretch>
            </a:blipFill>
          </p:spPr>
        </p:sp>
      </p:grpSp>
      <p:grpSp>
        <p:nvGrpSpPr>
          <p:cNvPr id="15" name="Group 15"/>
          <p:cNvGrpSpPr/>
          <p:nvPr/>
        </p:nvGrpSpPr>
        <p:grpSpPr>
          <a:xfrm>
            <a:off x="13995426" y="971409"/>
            <a:ext cx="767448" cy="767361"/>
            <a:chOff x="0" y="0"/>
            <a:chExt cx="6350013" cy="6349289"/>
          </a:xfrm>
        </p:grpSpPr>
        <p:sp>
          <p:nvSpPr>
            <p:cNvPr id="16" name="Freeform 16"/>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3"/>
              <a:stretch>
                <a:fillRect t="-38898" b="-38898"/>
              </a:stretch>
            </a:blipFill>
          </p:spPr>
        </p:sp>
      </p:grpSp>
      <p:grpSp>
        <p:nvGrpSpPr>
          <p:cNvPr id="17" name="Group 17"/>
          <p:cNvGrpSpPr/>
          <p:nvPr/>
        </p:nvGrpSpPr>
        <p:grpSpPr>
          <a:xfrm>
            <a:off x="15733438" y="3986885"/>
            <a:ext cx="995498" cy="995385"/>
            <a:chOff x="0" y="0"/>
            <a:chExt cx="6350013" cy="6349289"/>
          </a:xfrm>
        </p:grpSpPr>
        <p:sp>
          <p:nvSpPr>
            <p:cNvPr id="18" name="Freeform 18"/>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4"/>
              <a:stretch>
                <a:fillRect t="-25055" b="-25055"/>
              </a:stretch>
            </a:blipFill>
          </p:spPr>
        </p:sp>
      </p:grpSp>
      <p:sp>
        <p:nvSpPr>
          <p:cNvPr id="19" name="Freeform 19"/>
          <p:cNvSpPr/>
          <p:nvPr/>
        </p:nvSpPr>
        <p:spPr>
          <a:xfrm>
            <a:off x="13995426" y="1681479"/>
            <a:ext cx="4459243" cy="1483712"/>
          </a:xfrm>
          <a:custGeom>
            <a:avLst/>
            <a:gdLst/>
            <a:ahLst/>
            <a:cxnLst/>
            <a:rect l="l" t="t" r="r" b="b"/>
            <a:pathLst>
              <a:path w="4459243" h="1483712">
                <a:moveTo>
                  <a:pt x="0" y="0"/>
                </a:moveTo>
                <a:lnTo>
                  <a:pt x="4459244" y="0"/>
                </a:lnTo>
                <a:lnTo>
                  <a:pt x="4459244" y="1483712"/>
                </a:lnTo>
                <a:lnTo>
                  <a:pt x="0" y="1483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1603101" y="7997397"/>
            <a:ext cx="1018260" cy="821631"/>
            <a:chOff x="0" y="0"/>
            <a:chExt cx="268184" cy="216397"/>
          </a:xfrm>
        </p:grpSpPr>
        <p:sp>
          <p:nvSpPr>
            <p:cNvPr id="24" name="Freeform 24"/>
            <p:cNvSpPr/>
            <p:nvPr/>
          </p:nvSpPr>
          <p:spPr>
            <a:xfrm>
              <a:off x="0" y="0"/>
              <a:ext cx="268184" cy="216397"/>
            </a:xfrm>
            <a:custGeom>
              <a:avLst/>
              <a:gdLst/>
              <a:ahLst/>
              <a:cxnLst/>
              <a:rect l="l" t="t" r="r" b="b"/>
              <a:pathLst>
                <a:path w="268184" h="216397">
                  <a:moveTo>
                    <a:pt x="108198" y="0"/>
                  </a:moveTo>
                  <a:lnTo>
                    <a:pt x="159986" y="0"/>
                  </a:lnTo>
                  <a:cubicBezTo>
                    <a:pt x="219742" y="0"/>
                    <a:pt x="268184" y="48442"/>
                    <a:pt x="268184" y="108198"/>
                  </a:cubicBezTo>
                  <a:lnTo>
                    <a:pt x="268184" y="108198"/>
                  </a:lnTo>
                  <a:cubicBezTo>
                    <a:pt x="268184" y="167955"/>
                    <a:pt x="219742" y="216397"/>
                    <a:pt x="159986" y="216397"/>
                  </a:cubicBezTo>
                  <a:lnTo>
                    <a:pt x="108198" y="216397"/>
                  </a:lnTo>
                  <a:cubicBezTo>
                    <a:pt x="48442" y="216397"/>
                    <a:pt x="0" y="167955"/>
                    <a:pt x="0" y="108198"/>
                  </a:cubicBezTo>
                  <a:lnTo>
                    <a:pt x="0" y="108198"/>
                  </a:lnTo>
                  <a:cubicBezTo>
                    <a:pt x="0" y="48442"/>
                    <a:pt x="48442" y="0"/>
                    <a:pt x="108198" y="0"/>
                  </a:cubicBezTo>
                  <a:close/>
                </a:path>
              </a:pathLst>
            </a:custGeom>
            <a:solidFill>
              <a:srgbClr val="FFBEA3"/>
            </a:solidFill>
          </p:spPr>
        </p:sp>
        <p:sp>
          <p:nvSpPr>
            <p:cNvPr id="25" name="TextBox 25"/>
            <p:cNvSpPr txBox="1"/>
            <p:nvPr/>
          </p:nvSpPr>
          <p:spPr>
            <a:xfrm>
              <a:off x="0" y="-28575"/>
              <a:ext cx="268184" cy="244972"/>
            </a:xfrm>
            <a:prstGeom prst="rect">
              <a:avLst/>
            </a:prstGeom>
          </p:spPr>
          <p:txBody>
            <a:bodyPr lIns="50800" tIns="50800" rIns="50800" bIns="50800" rtlCol="0" anchor="ctr"/>
            <a:lstStyle/>
            <a:p>
              <a:pPr algn="ctr">
                <a:lnSpc>
                  <a:spcPts val="1960"/>
                </a:lnSpc>
              </a:pPr>
              <a:endParaRPr/>
            </a:p>
          </p:txBody>
        </p:sp>
      </p:grpSp>
      <p:sp>
        <p:nvSpPr>
          <p:cNvPr id="27" name="Freeform 5">
            <a:extLst>
              <a:ext uri="{FF2B5EF4-FFF2-40B4-BE49-F238E27FC236}">
                <a16:creationId xmlns:a16="http://schemas.microsoft.com/office/drawing/2014/main" id="{1635EDB1-580D-FBFB-066F-892D95ADFE17}"/>
              </a:ext>
            </a:extLst>
          </p:cNvPr>
          <p:cNvSpPr/>
          <p:nvPr/>
        </p:nvSpPr>
        <p:spPr>
          <a:xfrm>
            <a:off x="12117298" y="1399296"/>
            <a:ext cx="6314195" cy="9477217"/>
          </a:xfrm>
          <a:custGeom>
            <a:avLst/>
            <a:gdLst/>
            <a:ahLst/>
            <a:cxnLst/>
            <a:rect l="l" t="t" r="r" b="b"/>
            <a:pathLst>
              <a:path w="6314195" h="9477217">
                <a:moveTo>
                  <a:pt x="0" y="0"/>
                </a:moveTo>
                <a:lnTo>
                  <a:pt x="6314196" y="0"/>
                </a:lnTo>
                <a:lnTo>
                  <a:pt x="6314196" y="9477217"/>
                </a:lnTo>
                <a:lnTo>
                  <a:pt x="0" y="94772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2" name="applause.wav"/>
          </p:stSnd>
        </p:sndAc>
      </p:transition>
    </mc:Choice>
    <mc:Fallback xmlns="">
      <p:transition spd="slow">
        <p:fade/>
        <p:sndAc>
          <p:stSnd>
            <p:snd r:embed="rId10" name="applaus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61" name="Google Shape;161;p6"/>
          <p:cNvSpPr/>
          <p:nvPr/>
        </p:nvSpPr>
        <p:spPr>
          <a:xfrm>
            <a:off x="543429" y="5636582"/>
            <a:ext cx="8486271" cy="784770"/>
          </a:xfrm>
          <a:prstGeom prst="rect">
            <a:avLst/>
          </a:prstGeom>
          <a:noFill/>
          <a:ln>
            <a:noFill/>
          </a:ln>
        </p:spPr>
        <p:txBody>
          <a:bodyPr spcFirstLastPara="1" wrap="square" lIns="137138" tIns="68550" rIns="137138" bIns="68550" anchor="t" anchorCtr="0">
            <a:spAutoFit/>
          </a:bodyPr>
          <a:lstStyle/>
          <a:p>
            <a:pPr defTabSz="1371600"/>
            <a:r>
              <a:rPr lang="en-US" sz="4200" dirty="0">
                <a:solidFill>
                  <a:prstClr val="black"/>
                </a:solidFill>
                <a:latin typeface="Arial"/>
                <a:ea typeface="Arial"/>
                <a:cs typeface="Arial"/>
                <a:sym typeface="Arial"/>
              </a:rPr>
              <a:t>2. My favourite bird is _ _ _ _ _ _ .</a:t>
            </a:r>
            <a:endParaRPr sz="4200" dirty="0">
              <a:solidFill>
                <a:prstClr val="black"/>
              </a:solidFill>
              <a:latin typeface="Arial"/>
              <a:ea typeface="Arial"/>
              <a:cs typeface="Arial"/>
              <a:sym typeface="Arial"/>
            </a:endParaRPr>
          </a:p>
        </p:txBody>
      </p:sp>
      <p:sp>
        <p:nvSpPr>
          <p:cNvPr id="152" name="Google Shape;152;p6"/>
          <p:cNvSpPr/>
          <p:nvPr/>
        </p:nvSpPr>
        <p:spPr>
          <a:xfrm>
            <a:off x="447357" y="7922694"/>
            <a:ext cx="10439718" cy="784770"/>
          </a:xfrm>
          <a:prstGeom prst="rect">
            <a:avLst/>
          </a:prstGeom>
          <a:noFill/>
          <a:ln>
            <a:noFill/>
          </a:ln>
        </p:spPr>
        <p:txBody>
          <a:bodyPr spcFirstLastPara="1" wrap="square" lIns="137138" tIns="68550" rIns="137138" bIns="68550" anchor="t" anchorCtr="0">
            <a:spAutoFit/>
          </a:bodyPr>
          <a:lstStyle/>
          <a:p>
            <a:pPr defTabSz="1371600"/>
            <a:r>
              <a:rPr lang="en-US" sz="4200" dirty="0">
                <a:solidFill>
                  <a:prstClr val="black"/>
                </a:solidFill>
                <a:latin typeface="Arial"/>
                <a:ea typeface="Arial"/>
                <a:cs typeface="Arial"/>
                <a:sym typeface="Arial"/>
              </a:rPr>
              <a:t>3. I don't have a Facebook _ _ _ _ _ _ </a:t>
            </a:r>
            <a:r>
              <a:rPr lang="en-US" sz="4200">
                <a:solidFill>
                  <a:prstClr val="black"/>
                </a:solidFill>
                <a:latin typeface="Arial"/>
                <a:ea typeface="Arial"/>
                <a:cs typeface="Arial"/>
                <a:sym typeface="Arial"/>
              </a:rPr>
              <a:t>_ .</a:t>
            </a:r>
            <a:endParaRPr sz="4200" dirty="0">
              <a:solidFill>
                <a:prstClr val="black"/>
              </a:solidFill>
              <a:latin typeface="Arial"/>
              <a:ea typeface="Arial"/>
              <a:cs typeface="Arial"/>
              <a:sym typeface="Arial"/>
            </a:endParaRPr>
          </a:p>
        </p:txBody>
      </p:sp>
      <p:sp>
        <p:nvSpPr>
          <p:cNvPr id="155" name="Google Shape;155;p6"/>
          <p:cNvSpPr/>
          <p:nvPr/>
        </p:nvSpPr>
        <p:spPr>
          <a:xfrm>
            <a:off x="1190637" y="2103776"/>
            <a:ext cx="4562843" cy="877103"/>
          </a:xfrm>
          <a:prstGeom prst="rect">
            <a:avLst/>
          </a:prstGeom>
          <a:noFill/>
          <a:ln>
            <a:noFill/>
          </a:ln>
        </p:spPr>
        <p:txBody>
          <a:bodyPr spcFirstLastPara="1" wrap="square" lIns="137138" tIns="68550" rIns="137138" bIns="68550" anchor="t" anchorCtr="0">
            <a:spAutoFit/>
          </a:bodyPr>
          <a:lstStyle/>
          <a:p>
            <a:pPr defTabSz="1371600"/>
            <a:r>
              <a:rPr lang="en-US" sz="4800" dirty="0">
                <a:solidFill>
                  <a:prstClr val="black"/>
                </a:solidFill>
                <a:latin typeface="Arial"/>
                <a:ea typeface="Arial"/>
                <a:cs typeface="Arial"/>
                <a:sym typeface="Arial"/>
              </a:rPr>
              <a:t>1. What is this?</a:t>
            </a:r>
            <a:endParaRPr sz="4800" dirty="0">
              <a:solidFill>
                <a:prstClr val="black"/>
              </a:solidFill>
              <a:latin typeface="Arial"/>
              <a:ea typeface="Arial"/>
              <a:cs typeface="Arial"/>
              <a:sym typeface="Arial"/>
            </a:endParaRPr>
          </a:p>
        </p:txBody>
      </p:sp>
      <p:sp>
        <p:nvSpPr>
          <p:cNvPr id="156" name="Google Shape;156;p6"/>
          <p:cNvSpPr/>
          <p:nvPr/>
        </p:nvSpPr>
        <p:spPr>
          <a:xfrm>
            <a:off x="447359" y="3132114"/>
            <a:ext cx="4977773" cy="877103"/>
          </a:xfrm>
          <a:prstGeom prst="rect">
            <a:avLst/>
          </a:prstGeom>
          <a:noFill/>
          <a:ln>
            <a:noFill/>
          </a:ln>
        </p:spPr>
        <p:txBody>
          <a:bodyPr spcFirstLastPara="1" wrap="square" lIns="137138" tIns="68550" rIns="137138" bIns="68550" anchor="t" anchorCtr="0">
            <a:spAutoFit/>
          </a:bodyPr>
          <a:lstStyle/>
          <a:p>
            <a:pPr defTabSz="1371600"/>
            <a:r>
              <a:rPr lang="en-US" sz="4800" b="1" dirty="0">
                <a:solidFill>
                  <a:srgbClr val="C00000"/>
                </a:solidFill>
                <a:latin typeface="Arial"/>
                <a:ea typeface="Arial"/>
                <a:cs typeface="Arial"/>
                <a:sym typeface="Arial"/>
              </a:rPr>
              <a:t>S</a:t>
            </a:r>
            <a:r>
              <a:rPr lang="en-US" sz="4800" b="1" dirty="0">
                <a:solidFill>
                  <a:prstClr val="black"/>
                </a:solidFill>
                <a:latin typeface="Arial"/>
                <a:ea typeface="Arial"/>
                <a:cs typeface="Arial"/>
                <a:sym typeface="Arial"/>
              </a:rPr>
              <a:t>MARTPHON</a:t>
            </a:r>
            <a:r>
              <a:rPr lang="en-US" sz="4800" b="1" dirty="0">
                <a:solidFill>
                  <a:srgbClr val="C00000"/>
                </a:solidFill>
                <a:latin typeface="Arial"/>
                <a:ea typeface="Arial"/>
                <a:cs typeface="Arial"/>
                <a:sym typeface="Arial"/>
              </a:rPr>
              <a:t>E</a:t>
            </a:r>
            <a:endParaRPr sz="4800" b="1" dirty="0">
              <a:solidFill>
                <a:srgbClr val="C00000"/>
              </a:solidFill>
              <a:latin typeface="Arial"/>
              <a:ea typeface="Arial"/>
              <a:cs typeface="Arial"/>
              <a:sym typeface="Arial"/>
            </a:endParaRPr>
          </a:p>
        </p:txBody>
      </p:sp>
      <p:sp>
        <p:nvSpPr>
          <p:cNvPr id="159" name="Google Shape;159;p6"/>
          <p:cNvSpPr/>
          <p:nvPr/>
        </p:nvSpPr>
        <p:spPr>
          <a:xfrm>
            <a:off x="466409" y="3292998"/>
            <a:ext cx="4958723" cy="784770"/>
          </a:xfrm>
          <a:prstGeom prst="rect">
            <a:avLst/>
          </a:prstGeom>
          <a:noFill/>
          <a:ln>
            <a:noFill/>
          </a:ln>
        </p:spPr>
        <p:txBody>
          <a:bodyPr spcFirstLastPara="1" wrap="square" lIns="137138" tIns="68550" rIns="137138" bIns="68550" anchor="t" anchorCtr="0">
            <a:spAutoFit/>
          </a:bodyPr>
          <a:lstStyle/>
          <a:p>
            <a:pPr defTabSz="1371600"/>
            <a:r>
              <a:rPr lang="en-US" sz="4200" b="1" dirty="0">
                <a:solidFill>
                  <a:prstClr val="black"/>
                </a:solidFill>
                <a:latin typeface="Arial"/>
                <a:ea typeface="Arial"/>
                <a:cs typeface="Arial"/>
                <a:sym typeface="Arial"/>
              </a:rPr>
              <a:t>_ _ _ _ _ _ _ _ _ _</a:t>
            </a:r>
            <a:endParaRPr sz="4200" b="1" dirty="0">
              <a:solidFill>
                <a:prstClr val="black"/>
              </a:solidFill>
              <a:latin typeface="Arial"/>
              <a:ea typeface="Arial"/>
              <a:cs typeface="Arial"/>
              <a:sym typeface="Arial"/>
            </a:endParaRPr>
          </a:p>
        </p:txBody>
      </p:sp>
      <p:sp>
        <p:nvSpPr>
          <p:cNvPr id="160" name="Google Shape;160;p6"/>
          <p:cNvSpPr/>
          <p:nvPr/>
        </p:nvSpPr>
        <p:spPr>
          <a:xfrm>
            <a:off x="5753480" y="5612817"/>
            <a:ext cx="2967641" cy="877103"/>
          </a:xfrm>
          <a:prstGeom prst="rect">
            <a:avLst/>
          </a:prstGeom>
          <a:noFill/>
          <a:ln>
            <a:noFill/>
          </a:ln>
        </p:spPr>
        <p:txBody>
          <a:bodyPr spcFirstLastPara="1" wrap="square" lIns="137138" tIns="68550" rIns="137138" bIns="68550" anchor="t" anchorCtr="0">
            <a:spAutoFit/>
          </a:bodyPr>
          <a:lstStyle/>
          <a:p>
            <a:pPr defTabSz="1371600"/>
            <a:r>
              <a:rPr lang="en-US" sz="4800" b="1" dirty="0">
                <a:solidFill>
                  <a:prstClr val="black"/>
                </a:solidFill>
                <a:latin typeface="Arial"/>
                <a:ea typeface="Arial"/>
                <a:cs typeface="Arial"/>
                <a:sym typeface="Arial"/>
              </a:rPr>
              <a:t>P</a:t>
            </a:r>
            <a:r>
              <a:rPr lang="en-US" sz="4800" b="1" dirty="0">
                <a:solidFill>
                  <a:srgbClr val="C00000"/>
                </a:solidFill>
                <a:latin typeface="Arial"/>
                <a:ea typeface="Arial"/>
                <a:cs typeface="Arial"/>
                <a:sym typeface="Arial"/>
              </a:rPr>
              <a:t>I</a:t>
            </a:r>
            <a:r>
              <a:rPr lang="en-US" sz="4800" b="1" dirty="0">
                <a:solidFill>
                  <a:prstClr val="black"/>
                </a:solidFill>
                <a:latin typeface="Arial"/>
                <a:ea typeface="Arial"/>
                <a:cs typeface="Arial"/>
                <a:sym typeface="Arial"/>
              </a:rPr>
              <a:t>G</a:t>
            </a:r>
            <a:r>
              <a:rPr lang="en-US" sz="4800" b="1" dirty="0">
                <a:solidFill>
                  <a:srgbClr val="C00000"/>
                </a:solidFill>
                <a:latin typeface="Arial"/>
                <a:ea typeface="Arial"/>
                <a:cs typeface="Arial"/>
                <a:sym typeface="Arial"/>
              </a:rPr>
              <a:t>E</a:t>
            </a:r>
            <a:r>
              <a:rPr lang="en-US" sz="4800" b="1" dirty="0">
                <a:solidFill>
                  <a:prstClr val="black"/>
                </a:solidFill>
                <a:latin typeface="Arial"/>
                <a:ea typeface="Arial"/>
                <a:cs typeface="Arial"/>
                <a:sym typeface="Arial"/>
              </a:rPr>
              <a:t>O</a:t>
            </a:r>
            <a:r>
              <a:rPr lang="en-US" sz="4800" b="1" dirty="0">
                <a:solidFill>
                  <a:srgbClr val="C00000"/>
                </a:solidFill>
                <a:latin typeface="Arial"/>
                <a:ea typeface="Arial"/>
                <a:cs typeface="Arial"/>
                <a:sym typeface="Arial"/>
              </a:rPr>
              <a:t>N</a:t>
            </a:r>
            <a:endParaRPr sz="4800" b="1" dirty="0">
              <a:solidFill>
                <a:srgbClr val="C00000"/>
              </a:solidFill>
              <a:latin typeface="Arial"/>
              <a:ea typeface="Arial"/>
              <a:cs typeface="Arial"/>
              <a:sym typeface="Arial"/>
            </a:endParaRPr>
          </a:p>
        </p:txBody>
      </p:sp>
      <p:sp>
        <p:nvSpPr>
          <p:cNvPr id="162" name="Google Shape;162;p6"/>
          <p:cNvSpPr/>
          <p:nvPr/>
        </p:nvSpPr>
        <p:spPr>
          <a:xfrm>
            <a:off x="6857546" y="7858241"/>
            <a:ext cx="3523649" cy="877103"/>
          </a:xfrm>
          <a:prstGeom prst="rect">
            <a:avLst/>
          </a:prstGeom>
          <a:noFill/>
          <a:ln>
            <a:noFill/>
          </a:ln>
        </p:spPr>
        <p:txBody>
          <a:bodyPr spcFirstLastPara="1" wrap="square" lIns="137138" tIns="68550" rIns="137138" bIns="68550" anchor="t" anchorCtr="0">
            <a:spAutoFit/>
          </a:bodyPr>
          <a:lstStyle/>
          <a:p>
            <a:pPr defTabSz="1371600"/>
            <a:r>
              <a:rPr lang="en-US" sz="4800" b="1" dirty="0">
                <a:solidFill>
                  <a:prstClr val="black"/>
                </a:solidFill>
                <a:latin typeface="Arial"/>
                <a:ea typeface="Arial"/>
                <a:cs typeface="Arial"/>
                <a:sym typeface="Arial"/>
              </a:rPr>
              <a:t>A</a:t>
            </a:r>
            <a:r>
              <a:rPr lang="en-US" sz="4800" b="1" dirty="0">
                <a:solidFill>
                  <a:srgbClr val="C00000"/>
                </a:solidFill>
                <a:latin typeface="Arial"/>
                <a:ea typeface="Arial"/>
                <a:cs typeface="Arial"/>
                <a:sym typeface="Arial"/>
              </a:rPr>
              <a:t>CC</a:t>
            </a:r>
            <a:r>
              <a:rPr lang="en-US" sz="4800" b="1" dirty="0">
                <a:solidFill>
                  <a:prstClr val="black"/>
                </a:solidFill>
                <a:latin typeface="Arial"/>
                <a:ea typeface="Arial"/>
                <a:cs typeface="Arial"/>
                <a:sym typeface="Arial"/>
              </a:rPr>
              <a:t>OUNT</a:t>
            </a:r>
            <a:endParaRPr sz="4800" b="1" dirty="0">
              <a:solidFill>
                <a:srgbClr val="C00000"/>
              </a:solidFill>
              <a:latin typeface="Arial"/>
              <a:ea typeface="Arial"/>
              <a:cs typeface="Arial"/>
              <a:sym typeface="Arial"/>
            </a:endParaRPr>
          </a:p>
        </p:txBody>
      </p:sp>
      <p:cxnSp>
        <p:nvCxnSpPr>
          <p:cNvPr id="165" name="Google Shape;165;p6"/>
          <p:cNvCxnSpPr>
            <a:stCxn id="155" idx="3"/>
          </p:cNvCxnSpPr>
          <p:nvPr/>
        </p:nvCxnSpPr>
        <p:spPr>
          <a:xfrm flipV="1">
            <a:off x="5753480" y="2507161"/>
            <a:ext cx="1386337" cy="35167"/>
          </a:xfrm>
          <a:prstGeom prst="straightConnector1">
            <a:avLst/>
          </a:prstGeom>
          <a:noFill/>
          <a:ln w="57150" cap="flat" cmpd="sng">
            <a:solidFill>
              <a:srgbClr val="00A9A5"/>
            </a:solidFill>
            <a:prstDash val="solid"/>
            <a:miter lim="800000"/>
            <a:headEnd type="none" w="sm" len="sm"/>
            <a:tailEnd type="stealth" w="med" len="med"/>
          </a:ln>
        </p:spPr>
      </p:cxnSp>
      <p:pic>
        <p:nvPicPr>
          <p:cNvPr id="2" name="Picture 1"/>
          <p:cNvPicPr>
            <a:picLocks noChangeAspect="1"/>
          </p:cNvPicPr>
          <p:nvPr/>
        </p:nvPicPr>
        <p:blipFill>
          <a:blip r:embed="rId3"/>
          <a:stretch>
            <a:fillRect/>
          </a:stretch>
        </p:blipFill>
        <p:spPr>
          <a:xfrm>
            <a:off x="7227413" y="1599154"/>
            <a:ext cx="2698874" cy="2917701"/>
          </a:xfrm>
          <a:prstGeom prst="rect">
            <a:avLst/>
          </a:prstGeom>
        </p:spPr>
      </p:pic>
      <p:pic>
        <p:nvPicPr>
          <p:cNvPr id="5" name="Picture 4"/>
          <p:cNvPicPr>
            <a:picLocks noChangeAspect="1"/>
          </p:cNvPicPr>
          <p:nvPr/>
        </p:nvPicPr>
        <p:blipFill>
          <a:blip r:embed="rId4"/>
          <a:stretch>
            <a:fillRect/>
          </a:stretch>
        </p:blipFill>
        <p:spPr>
          <a:xfrm>
            <a:off x="9804599" y="4187291"/>
            <a:ext cx="4339830" cy="2893219"/>
          </a:xfrm>
          <a:prstGeom prst="rect">
            <a:avLst/>
          </a:prstGeom>
        </p:spPr>
      </p:pic>
      <p:pic>
        <p:nvPicPr>
          <p:cNvPr id="10" name="Picture 9"/>
          <p:cNvPicPr>
            <a:picLocks noChangeAspect="1"/>
          </p:cNvPicPr>
          <p:nvPr/>
        </p:nvPicPr>
        <p:blipFill>
          <a:blip r:embed="rId5"/>
          <a:stretch>
            <a:fillRect/>
          </a:stretch>
        </p:blipFill>
        <p:spPr>
          <a:xfrm>
            <a:off x="10577806" y="7080510"/>
            <a:ext cx="4559300" cy="2564607"/>
          </a:xfrm>
          <a:prstGeom prst="rect">
            <a:avLst/>
          </a:prstGeom>
        </p:spPr>
      </p:pic>
      <p:sp>
        <p:nvSpPr>
          <p:cNvPr id="29" name="Google Shape;173;p7"/>
          <p:cNvSpPr/>
          <p:nvPr/>
        </p:nvSpPr>
        <p:spPr>
          <a:xfrm>
            <a:off x="11904903" y="1877414"/>
            <a:ext cx="5396190" cy="877103"/>
          </a:xfrm>
          <a:prstGeom prst="rect">
            <a:avLst/>
          </a:prstGeom>
          <a:noFill/>
          <a:ln>
            <a:noFill/>
          </a:ln>
        </p:spPr>
        <p:txBody>
          <a:bodyPr spcFirstLastPara="1" wrap="square" lIns="137138" tIns="68550" rIns="137138" bIns="68550" anchor="t" anchorCtr="0">
            <a:spAutoFit/>
          </a:bodyPr>
          <a:lstStyle/>
          <a:p>
            <a:pPr defTabSz="1371600"/>
            <a:r>
              <a:rPr lang="en-US" sz="4800" b="1" dirty="0">
                <a:solidFill>
                  <a:prstClr val="black"/>
                </a:solidFill>
                <a:latin typeface="Arial"/>
                <a:ea typeface="Arial"/>
                <a:cs typeface="Arial"/>
                <a:sym typeface="Arial"/>
              </a:rPr>
              <a:t>The hidden word:</a:t>
            </a:r>
            <a:endParaRPr sz="4800" b="1" dirty="0">
              <a:solidFill>
                <a:prstClr val="black"/>
              </a:solidFill>
              <a:latin typeface="Arial"/>
              <a:ea typeface="Arial"/>
              <a:cs typeface="Arial"/>
              <a:sym typeface="Arial"/>
            </a:endParaRPr>
          </a:p>
        </p:txBody>
      </p:sp>
      <p:sp>
        <p:nvSpPr>
          <p:cNvPr id="30" name="Google Shape;175;p7"/>
          <p:cNvSpPr/>
          <p:nvPr/>
        </p:nvSpPr>
        <p:spPr>
          <a:xfrm>
            <a:off x="12626800" y="2906057"/>
            <a:ext cx="4263410" cy="1154102"/>
          </a:xfrm>
          <a:prstGeom prst="rect">
            <a:avLst/>
          </a:prstGeom>
          <a:noFill/>
          <a:ln>
            <a:noFill/>
          </a:ln>
        </p:spPr>
        <p:txBody>
          <a:bodyPr spcFirstLastPara="1" wrap="square" lIns="137138" tIns="68550" rIns="137138" bIns="68550" anchor="t" anchorCtr="0">
            <a:spAutoFit/>
          </a:bodyPr>
          <a:lstStyle/>
          <a:p>
            <a:pPr defTabSz="1371600"/>
            <a:r>
              <a:rPr lang="en-US" sz="6600" b="1" dirty="0">
                <a:solidFill>
                  <a:srgbClr val="C00000"/>
                </a:solidFill>
                <a:latin typeface="Arial"/>
                <a:ea typeface="Arial"/>
                <a:cs typeface="Arial"/>
                <a:sym typeface="Arial"/>
              </a:rPr>
              <a:t>SEIENCC</a:t>
            </a:r>
            <a:endParaRPr sz="6600" b="1" dirty="0">
              <a:solidFill>
                <a:srgbClr val="C00000"/>
              </a:solidFill>
              <a:latin typeface="Arial"/>
              <a:ea typeface="Arial"/>
              <a:cs typeface="Arial"/>
              <a:sym typeface="Arial"/>
            </a:endParaRPr>
          </a:p>
        </p:txBody>
      </p:sp>
      <p:sp>
        <p:nvSpPr>
          <p:cNvPr id="22" name="TextBox 21"/>
          <p:cNvSpPr txBox="1"/>
          <p:nvPr/>
        </p:nvSpPr>
        <p:spPr>
          <a:xfrm>
            <a:off x="709906" y="322373"/>
            <a:ext cx="16892293" cy="923330"/>
          </a:xfrm>
          <a:prstGeom prst="rect">
            <a:avLst/>
          </a:prstGeom>
          <a:noFill/>
          <a:effectLst/>
        </p:spPr>
        <p:txBody>
          <a:bodyPr wrap="square" rtlCol="0">
            <a:spAutoFit/>
          </a:bodyPr>
          <a:lstStyle/>
          <a:p>
            <a:pPr algn="ctr" defTabSz="1371600"/>
            <a:r>
              <a:rPr lang="en-US" sz="5400" b="1" dirty="0">
                <a:solidFill>
                  <a:srgbClr val="FF0000"/>
                </a:solidFill>
                <a:effectLst>
                  <a:glow rad="88900">
                    <a:prstClr val="white"/>
                  </a:glow>
                </a:effectLst>
                <a:latin typeface="Arial" panose="020B0604020202020204" pitchFamily="34" charset="0"/>
                <a:cs typeface="Arial" panose="020B0604020202020204" pitchFamily="34" charset="0"/>
              </a:rPr>
              <a:t>WARM-UP</a:t>
            </a:r>
          </a:p>
        </p:txBody>
      </p:sp>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769709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9" name="Google Shape;159;p6"/>
          <p:cNvSpPr/>
          <p:nvPr/>
        </p:nvSpPr>
        <p:spPr>
          <a:xfrm>
            <a:off x="1450465" y="2699372"/>
            <a:ext cx="4321376" cy="784770"/>
          </a:xfrm>
          <a:prstGeom prst="rect">
            <a:avLst/>
          </a:prstGeom>
          <a:noFill/>
          <a:ln>
            <a:noFill/>
          </a:ln>
        </p:spPr>
        <p:txBody>
          <a:bodyPr spcFirstLastPara="1" wrap="square" lIns="137138" tIns="68550" rIns="137138" bIns="68550" anchor="t" anchorCtr="0">
            <a:spAutoFit/>
          </a:bodyPr>
          <a:lstStyle/>
          <a:p>
            <a:pPr defTabSz="1371600"/>
            <a:r>
              <a:rPr lang="en-US" sz="4200" b="1" dirty="0">
                <a:solidFill>
                  <a:prstClr val="black"/>
                </a:solidFill>
                <a:latin typeface="Arial"/>
                <a:ea typeface="Arial"/>
                <a:cs typeface="Arial"/>
                <a:sym typeface="Arial"/>
              </a:rPr>
              <a:t>  _ _ _ _ _ _</a:t>
            </a:r>
            <a:endParaRPr sz="4200" b="1" dirty="0">
              <a:solidFill>
                <a:prstClr val="black"/>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a:off x="14339815" y="6914658"/>
            <a:ext cx="2897306" cy="2897306"/>
          </a:xfrm>
          <a:prstGeom prst="rect">
            <a:avLst/>
          </a:prstGeom>
        </p:spPr>
      </p:pic>
      <p:sp>
        <p:nvSpPr>
          <p:cNvPr id="152" name="Google Shape;152;p6"/>
          <p:cNvSpPr/>
          <p:nvPr/>
        </p:nvSpPr>
        <p:spPr>
          <a:xfrm>
            <a:off x="3294928" y="7457534"/>
            <a:ext cx="6235016" cy="2354430"/>
          </a:xfrm>
          <a:prstGeom prst="rect">
            <a:avLst/>
          </a:prstGeom>
          <a:noFill/>
          <a:ln>
            <a:noFill/>
          </a:ln>
        </p:spPr>
        <p:txBody>
          <a:bodyPr spcFirstLastPara="1" wrap="square" lIns="137138" tIns="68550" rIns="137138" bIns="68550" anchor="t" anchorCtr="0">
            <a:spAutoFit/>
          </a:bodyPr>
          <a:lstStyle/>
          <a:p>
            <a:pPr algn="just" defTabSz="1371600"/>
            <a:r>
              <a:rPr lang="en-US" sz="3200" dirty="0">
                <a:solidFill>
                  <a:prstClr val="black"/>
                </a:solidFill>
                <a:latin typeface="Arial"/>
                <a:ea typeface="Arial"/>
                <a:cs typeface="Arial"/>
                <a:sym typeface="Arial"/>
              </a:rPr>
              <a:t>6. </a:t>
            </a:r>
            <a:r>
              <a:rPr lang="en-US" sz="2800" dirty="0">
                <a:solidFill>
                  <a:prstClr val="black"/>
                </a:solidFill>
                <a:latin typeface="Arial"/>
                <a:ea typeface="Arial"/>
                <a:cs typeface="Arial"/>
                <a:sym typeface="Arial"/>
              </a:rPr>
              <a:t>_ _ _ _ _ _ _ _ _  the direct communication of thoughts or feelings from one person to another without using speech, writing, or any other normal method.</a:t>
            </a:r>
          </a:p>
        </p:txBody>
      </p:sp>
      <p:sp>
        <p:nvSpPr>
          <p:cNvPr id="155" name="Google Shape;155;p6"/>
          <p:cNvSpPr/>
          <p:nvPr/>
        </p:nvSpPr>
        <p:spPr>
          <a:xfrm>
            <a:off x="509220" y="1896866"/>
            <a:ext cx="5491530" cy="877103"/>
          </a:xfrm>
          <a:prstGeom prst="rect">
            <a:avLst/>
          </a:prstGeom>
          <a:noFill/>
          <a:ln>
            <a:noFill/>
          </a:ln>
        </p:spPr>
        <p:txBody>
          <a:bodyPr spcFirstLastPara="1" wrap="square" lIns="137138" tIns="68550" rIns="137138" bIns="68550" anchor="t" anchorCtr="0">
            <a:spAutoFit/>
          </a:bodyPr>
          <a:lstStyle/>
          <a:p>
            <a:pPr defTabSz="1371600"/>
            <a:r>
              <a:rPr lang="en-US" sz="4800" dirty="0">
                <a:solidFill>
                  <a:prstClr val="black"/>
                </a:solidFill>
                <a:latin typeface="Arial"/>
                <a:ea typeface="Arial"/>
                <a:cs typeface="Arial"/>
                <a:sym typeface="Arial"/>
              </a:rPr>
              <a:t>4. What are they?</a:t>
            </a:r>
            <a:endParaRPr sz="4800" dirty="0">
              <a:solidFill>
                <a:prstClr val="black"/>
              </a:solidFill>
              <a:latin typeface="Arial"/>
              <a:ea typeface="Arial"/>
              <a:cs typeface="Arial"/>
              <a:sym typeface="Arial"/>
            </a:endParaRPr>
          </a:p>
        </p:txBody>
      </p:sp>
      <p:sp>
        <p:nvSpPr>
          <p:cNvPr id="156" name="Google Shape;156;p6"/>
          <p:cNvSpPr/>
          <p:nvPr/>
        </p:nvSpPr>
        <p:spPr>
          <a:xfrm>
            <a:off x="1699253" y="2548362"/>
            <a:ext cx="3055662" cy="969436"/>
          </a:xfrm>
          <a:prstGeom prst="rect">
            <a:avLst/>
          </a:prstGeom>
          <a:noFill/>
          <a:ln>
            <a:noFill/>
          </a:ln>
        </p:spPr>
        <p:txBody>
          <a:bodyPr spcFirstLastPara="1" wrap="square" lIns="137138" tIns="68550" rIns="137138" bIns="68550" anchor="t" anchorCtr="0">
            <a:spAutoFit/>
          </a:bodyPr>
          <a:lstStyle/>
          <a:p>
            <a:pPr defTabSz="1371600"/>
            <a:r>
              <a:rPr lang="en-US" sz="5400" b="1" dirty="0">
                <a:solidFill>
                  <a:srgbClr val="C00000"/>
                </a:solidFill>
                <a:latin typeface="Arial"/>
                <a:ea typeface="Arial"/>
                <a:cs typeface="Arial"/>
                <a:sym typeface="Arial"/>
              </a:rPr>
              <a:t>E</a:t>
            </a:r>
            <a:r>
              <a:rPr lang="en-US" sz="5400" b="1" dirty="0">
                <a:solidFill>
                  <a:prstClr val="black"/>
                </a:solidFill>
                <a:latin typeface="Arial"/>
                <a:ea typeface="Arial"/>
                <a:cs typeface="Arial"/>
                <a:sym typeface="Arial"/>
              </a:rPr>
              <a:t>M</a:t>
            </a:r>
            <a:r>
              <a:rPr lang="en-US" sz="5400" b="1" dirty="0">
                <a:solidFill>
                  <a:srgbClr val="C00000"/>
                </a:solidFill>
                <a:latin typeface="Arial"/>
                <a:ea typeface="Arial"/>
                <a:cs typeface="Arial"/>
                <a:sym typeface="Arial"/>
              </a:rPr>
              <a:t>O</a:t>
            </a:r>
            <a:r>
              <a:rPr lang="en-US" sz="5400" b="1" dirty="0">
                <a:solidFill>
                  <a:prstClr val="black"/>
                </a:solidFill>
                <a:latin typeface="Arial"/>
                <a:ea typeface="Arial"/>
                <a:cs typeface="Arial"/>
                <a:sym typeface="Arial"/>
              </a:rPr>
              <a:t>JIS</a:t>
            </a:r>
            <a:endParaRPr sz="5400" b="1" dirty="0">
              <a:solidFill>
                <a:prstClr val="black"/>
              </a:solidFill>
              <a:latin typeface="Arial"/>
              <a:ea typeface="Arial"/>
              <a:cs typeface="Arial"/>
              <a:sym typeface="Arial"/>
            </a:endParaRPr>
          </a:p>
        </p:txBody>
      </p:sp>
      <p:sp>
        <p:nvSpPr>
          <p:cNvPr id="160" name="Google Shape;160;p6"/>
          <p:cNvSpPr/>
          <p:nvPr/>
        </p:nvSpPr>
        <p:spPr>
          <a:xfrm>
            <a:off x="4055518" y="3774379"/>
            <a:ext cx="2967641" cy="830936"/>
          </a:xfrm>
          <a:prstGeom prst="rect">
            <a:avLst/>
          </a:prstGeom>
          <a:noFill/>
          <a:ln>
            <a:noFill/>
          </a:ln>
        </p:spPr>
        <p:txBody>
          <a:bodyPr spcFirstLastPara="1" wrap="square" lIns="137138" tIns="68550" rIns="137138" bIns="68550" anchor="t" anchorCtr="0">
            <a:spAutoFit/>
          </a:bodyPr>
          <a:lstStyle/>
          <a:p>
            <a:pPr defTabSz="1371600"/>
            <a:r>
              <a:rPr lang="en-US" sz="4500" b="1" dirty="0">
                <a:solidFill>
                  <a:srgbClr val="C00000"/>
                </a:solidFill>
                <a:latin typeface="Arial"/>
                <a:ea typeface="Arial"/>
                <a:cs typeface="Arial"/>
                <a:sym typeface="Arial"/>
              </a:rPr>
              <a:t>T</a:t>
            </a:r>
            <a:r>
              <a:rPr lang="en-US" sz="4500" b="1" dirty="0">
                <a:solidFill>
                  <a:prstClr val="black"/>
                </a:solidFill>
                <a:latin typeface="Arial"/>
                <a:ea typeface="Arial"/>
                <a:cs typeface="Arial"/>
                <a:sym typeface="Arial"/>
              </a:rPr>
              <a:t>AB</a:t>
            </a:r>
            <a:r>
              <a:rPr lang="en-US" sz="4500" b="1" dirty="0">
                <a:solidFill>
                  <a:srgbClr val="C00000"/>
                </a:solidFill>
                <a:latin typeface="Arial"/>
                <a:ea typeface="Arial"/>
                <a:cs typeface="Arial"/>
                <a:sym typeface="Arial"/>
              </a:rPr>
              <a:t>L</a:t>
            </a:r>
            <a:r>
              <a:rPr lang="en-US" sz="4500" b="1" dirty="0">
                <a:solidFill>
                  <a:prstClr val="black"/>
                </a:solidFill>
                <a:latin typeface="Arial"/>
                <a:ea typeface="Arial"/>
                <a:cs typeface="Arial"/>
                <a:sym typeface="Arial"/>
              </a:rPr>
              <a:t>ETS</a:t>
            </a:r>
            <a:endParaRPr sz="4500" b="1" dirty="0">
              <a:solidFill>
                <a:srgbClr val="C00000"/>
              </a:solidFill>
              <a:latin typeface="Arial"/>
              <a:ea typeface="Arial"/>
              <a:cs typeface="Arial"/>
              <a:sym typeface="Arial"/>
            </a:endParaRPr>
          </a:p>
        </p:txBody>
      </p:sp>
      <p:sp>
        <p:nvSpPr>
          <p:cNvPr id="161" name="Google Shape;161;p6"/>
          <p:cNvSpPr/>
          <p:nvPr/>
        </p:nvSpPr>
        <p:spPr>
          <a:xfrm>
            <a:off x="509220" y="3865006"/>
            <a:ext cx="9957882" cy="738603"/>
          </a:xfrm>
          <a:prstGeom prst="rect">
            <a:avLst/>
          </a:prstGeom>
          <a:noFill/>
          <a:ln>
            <a:noFill/>
          </a:ln>
        </p:spPr>
        <p:txBody>
          <a:bodyPr spcFirstLastPara="1" wrap="square" lIns="137138" tIns="68550" rIns="137138" bIns="68550" anchor="t" anchorCtr="0">
            <a:spAutoFit/>
          </a:bodyPr>
          <a:lstStyle/>
          <a:p>
            <a:pPr defTabSz="1371600"/>
            <a:r>
              <a:rPr lang="en-US" sz="3900" dirty="0">
                <a:solidFill>
                  <a:prstClr val="black"/>
                </a:solidFill>
                <a:latin typeface="Arial"/>
                <a:ea typeface="Arial"/>
                <a:cs typeface="Arial"/>
                <a:sym typeface="Arial"/>
              </a:rPr>
              <a:t>5. I prefer using </a:t>
            </a:r>
            <a:r>
              <a:rPr lang="en-US" sz="3600" dirty="0">
                <a:solidFill>
                  <a:prstClr val="black"/>
                </a:solidFill>
                <a:latin typeface="Arial"/>
                <a:ea typeface="Arial"/>
                <a:cs typeface="Arial"/>
                <a:sym typeface="Arial"/>
              </a:rPr>
              <a:t>_ _ _ _ _ _ _ to smartphones </a:t>
            </a:r>
            <a:r>
              <a:rPr lang="en-US" sz="3900" dirty="0">
                <a:solidFill>
                  <a:prstClr val="black"/>
                </a:solidFill>
                <a:latin typeface="Arial"/>
                <a:ea typeface="Arial"/>
                <a:cs typeface="Arial"/>
                <a:sym typeface="Arial"/>
              </a:rPr>
              <a:t>.</a:t>
            </a:r>
            <a:endParaRPr sz="3900" dirty="0">
              <a:solidFill>
                <a:prstClr val="black"/>
              </a:solidFill>
              <a:latin typeface="Arial"/>
              <a:ea typeface="Arial"/>
              <a:cs typeface="Arial"/>
              <a:sym typeface="Arial"/>
            </a:endParaRPr>
          </a:p>
        </p:txBody>
      </p:sp>
      <p:sp>
        <p:nvSpPr>
          <p:cNvPr id="162" name="Google Shape;162;p6"/>
          <p:cNvSpPr/>
          <p:nvPr/>
        </p:nvSpPr>
        <p:spPr>
          <a:xfrm>
            <a:off x="3742744" y="7155642"/>
            <a:ext cx="4311998" cy="877103"/>
          </a:xfrm>
          <a:prstGeom prst="rect">
            <a:avLst/>
          </a:prstGeom>
          <a:noFill/>
          <a:ln>
            <a:noFill/>
          </a:ln>
        </p:spPr>
        <p:txBody>
          <a:bodyPr spcFirstLastPara="1" wrap="square" lIns="137138" tIns="68550" rIns="137138" bIns="68550" anchor="t" anchorCtr="0">
            <a:spAutoFit/>
          </a:bodyPr>
          <a:lstStyle/>
          <a:p>
            <a:pPr defTabSz="1371600"/>
            <a:r>
              <a:rPr lang="en-US" sz="4800" b="1" dirty="0">
                <a:solidFill>
                  <a:prstClr val="black"/>
                </a:solidFill>
                <a:latin typeface="Arial"/>
                <a:ea typeface="Arial"/>
                <a:cs typeface="Arial"/>
                <a:sym typeface="Arial"/>
              </a:rPr>
              <a:t>TELEPAT</a:t>
            </a:r>
            <a:r>
              <a:rPr lang="en-US" sz="4800" b="1" dirty="0">
                <a:solidFill>
                  <a:srgbClr val="C00000"/>
                </a:solidFill>
                <a:latin typeface="Arial"/>
                <a:ea typeface="Arial"/>
                <a:cs typeface="Arial"/>
                <a:sym typeface="Arial"/>
              </a:rPr>
              <a:t>HY</a:t>
            </a:r>
            <a:endParaRPr sz="4800" b="1" dirty="0">
              <a:solidFill>
                <a:srgbClr val="C00000"/>
              </a:solidFill>
              <a:latin typeface="Arial"/>
              <a:ea typeface="Arial"/>
              <a:cs typeface="Arial"/>
              <a:sym typeface="Arial"/>
            </a:endParaRPr>
          </a:p>
        </p:txBody>
      </p:sp>
      <p:cxnSp>
        <p:nvCxnSpPr>
          <p:cNvPr id="165" name="Google Shape;165;p6"/>
          <p:cNvCxnSpPr/>
          <p:nvPr/>
        </p:nvCxnSpPr>
        <p:spPr>
          <a:xfrm>
            <a:off x="4787785" y="2428957"/>
            <a:ext cx="1829252" cy="11000"/>
          </a:xfrm>
          <a:prstGeom prst="straightConnector1">
            <a:avLst/>
          </a:prstGeom>
          <a:noFill/>
          <a:ln w="57150" cap="flat" cmpd="sng">
            <a:solidFill>
              <a:srgbClr val="00A9A5"/>
            </a:solidFill>
            <a:prstDash val="solid"/>
            <a:miter lim="800000"/>
            <a:headEnd type="none" w="sm" len="sm"/>
            <a:tailEnd type="stealth" w="med" len="med"/>
          </a:ln>
        </p:spPr>
      </p:cxnSp>
      <p:sp>
        <p:nvSpPr>
          <p:cNvPr id="29" name="Google Shape;173;p7"/>
          <p:cNvSpPr/>
          <p:nvPr/>
        </p:nvSpPr>
        <p:spPr>
          <a:xfrm>
            <a:off x="3747810" y="250175"/>
            <a:ext cx="5396190" cy="877103"/>
          </a:xfrm>
          <a:prstGeom prst="rect">
            <a:avLst/>
          </a:prstGeom>
          <a:noFill/>
          <a:ln>
            <a:noFill/>
          </a:ln>
        </p:spPr>
        <p:txBody>
          <a:bodyPr spcFirstLastPara="1" wrap="square" lIns="137138" tIns="68550" rIns="137138" bIns="68550" anchor="t" anchorCtr="0">
            <a:spAutoFit/>
          </a:bodyPr>
          <a:lstStyle/>
          <a:p>
            <a:pPr defTabSz="1371600"/>
            <a:r>
              <a:rPr lang="en-US" sz="4800" b="1" dirty="0">
                <a:solidFill>
                  <a:prstClr val="black"/>
                </a:solidFill>
                <a:latin typeface="Arial"/>
                <a:ea typeface="Arial"/>
                <a:cs typeface="Arial"/>
                <a:sym typeface="Arial"/>
              </a:rPr>
              <a:t>The hidden word:</a:t>
            </a:r>
            <a:endParaRPr sz="4800" b="1" dirty="0">
              <a:solidFill>
                <a:prstClr val="black"/>
              </a:solidFill>
              <a:latin typeface="Arial"/>
              <a:ea typeface="Arial"/>
              <a:cs typeface="Arial"/>
              <a:sym typeface="Arial"/>
            </a:endParaRPr>
          </a:p>
        </p:txBody>
      </p:sp>
      <p:sp>
        <p:nvSpPr>
          <p:cNvPr id="30" name="Google Shape;175;p7"/>
          <p:cNvSpPr/>
          <p:nvPr/>
        </p:nvSpPr>
        <p:spPr>
          <a:xfrm>
            <a:off x="9144000" y="152527"/>
            <a:ext cx="5788331" cy="1061769"/>
          </a:xfrm>
          <a:prstGeom prst="rect">
            <a:avLst/>
          </a:prstGeom>
          <a:noFill/>
          <a:ln>
            <a:noFill/>
          </a:ln>
        </p:spPr>
        <p:txBody>
          <a:bodyPr spcFirstLastPara="1" wrap="square" lIns="137138" tIns="68550" rIns="137138" bIns="68550" anchor="t" anchorCtr="0">
            <a:spAutoFit/>
          </a:bodyPr>
          <a:lstStyle/>
          <a:p>
            <a:pPr defTabSz="1371600"/>
            <a:r>
              <a:rPr lang="en-US" sz="6000" b="1" dirty="0">
                <a:solidFill>
                  <a:srgbClr val="C00000"/>
                </a:solidFill>
                <a:latin typeface="Arial"/>
                <a:ea typeface="Arial"/>
                <a:cs typeface="Arial"/>
                <a:sym typeface="Arial"/>
              </a:rPr>
              <a:t>EOTLHYGNCO</a:t>
            </a:r>
            <a:endParaRPr sz="6000" b="1" dirty="0">
              <a:solidFill>
                <a:srgbClr val="C00000"/>
              </a:solidFill>
              <a:latin typeface="Arial"/>
              <a:ea typeface="Arial"/>
              <a:cs typeface="Arial"/>
              <a:sym typeface="Arial"/>
            </a:endParaRPr>
          </a:p>
        </p:txBody>
      </p:sp>
      <p:pic>
        <p:nvPicPr>
          <p:cNvPr id="4" name="Picture 3"/>
          <p:cNvPicPr>
            <a:picLocks noChangeAspect="1"/>
          </p:cNvPicPr>
          <p:nvPr/>
        </p:nvPicPr>
        <p:blipFill>
          <a:blip r:embed="rId4"/>
          <a:stretch>
            <a:fillRect/>
          </a:stretch>
        </p:blipFill>
        <p:spPr>
          <a:xfrm>
            <a:off x="6625607" y="1717356"/>
            <a:ext cx="2106915" cy="2106915"/>
          </a:xfrm>
          <a:prstGeom prst="rect">
            <a:avLst/>
          </a:prstGeom>
        </p:spPr>
      </p:pic>
      <p:pic>
        <p:nvPicPr>
          <p:cNvPr id="6" name="Picture 5"/>
          <p:cNvPicPr>
            <a:picLocks noChangeAspect="1"/>
          </p:cNvPicPr>
          <p:nvPr/>
        </p:nvPicPr>
        <p:blipFill>
          <a:blip r:embed="rId5"/>
          <a:stretch>
            <a:fillRect/>
          </a:stretch>
        </p:blipFill>
        <p:spPr>
          <a:xfrm>
            <a:off x="2162586" y="4588349"/>
            <a:ext cx="5600745" cy="2585889"/>
          </a:xfrm>
          <a:prstGeom prst="rect">
            <a:avLst/>
          </a:prstGeom>
        </p:spPr>
      </p:pic>
      <p:sp>
        <p:nvSpPr>
          <p:cNvPr id="24" name="Google Shape;160;p6"/>
          <p:cNvSpPr/>
          <p:nvPr/>
        </p:nvSpPr>
        <p:spPr>
          <a:xfrm>
            <a:off x="11469516" y="2254811"/>
            <a:ext cx="3639528" cy="830936"/>
          </a:xfrm>
          <a:prstGeom prst="rect">
            <a:avLst/>
          </a:prstGeom>
          <a:noFill/>
          <a:ln>
            <a:noFill/>
          </a:ln>
        </p:spPr>
        <p:txBody>
          <a:bodyPr spcFirstLastPara="1" wrap="square" lIns="137138" tIns="68550" rIns="137138" bIns="68550" anchor="t" anchorCtr="0">
            <a:spAutoFit/>
          </a:bodyPr>
          <a:lstStyle/>
          <a:p>
            <a:pPr defTabSz="1371600"/>
            <a:r>
              <a:rPr lang="en-US" sz="4500" b="1" dirty="0">
                <a:solidFill>
                  <a:prstClr val="black"/>
                </a:solidFill>
                <a:latin typeface="Arial"/>
                <a:ea typeface="Arial"/>
                <a:cs typeface="Arial"/>
                <a:sym typeface="Arial"/>
              </a:rPr>
              <a:t>CHAR</a:t>
            </a:r>
            <a:r>
              <a:rPr lang="en-US" sz="4500" b="1" dirty="0">
                <a:solidFill>
                  <a:srgbClr val="C00000"/>
                </a:solidFill>
                <a:latin typeface="Arial"/>
                <a:ea typeface="Arial"/>
                <a:cs typeface="Arial"/>
                <a:sym typeface="Arial"/>
              </a:rPr>
              <a:t>G</a:t>
            </a:r>
            <a:r>
              <a:rPr lang="en-US" sz="4500" b="1" dirty="0">
                <a:solidFill>
                  <a:prstClr val="black"/>
                </a:solidFill>
                <a:latin typeface="Arial"/>
                <a:ea typeface="Arial"/>
                <a:cs typeface="Arial"/>
                <a:sym typeface="Arial"/>
              </a:rPr>
              <a:t>I</a:t>
            </a:r>
            <a:r>
              <a:rPr lang="en-US" sz="4500" b="1" dirty="0">
                <a:solidFill>
                  <a:srgbClr val="C00000"/>
                </a:solidFill>
                <a:latin typeface="Arial"/>
                <a:ea typeface="Arial"/>
                <a:cs typeface="Arial"/>
                <a:sym typeface="Arial"/>
              </a:rPr>
              <a:t>N</a:t>
            </a:r>
            <a:r>
              <a:rPr lang="en-US" sz="4500" b="1" dirty="0">
                <a:solidFill>
                  <a:prstClr val="black"/>
                </a:solidFill>
                <a:latin typeface="Arial"/>
                <a:ea typeface="Arial"/>
                <a:cs typeface="Arial"/>
                <a:sym typeface="Arial"/>
              </a:rPr>
              <a:t>G</a:t>
            </a:r>
            <a:endParaRPr sz="4500" b="1" dirty="0">
              <a:solidFill>
                <a:prstClr val="black"/>
              </a:solidFill>
              <a:latin typeface="Arial"/>
              <a:ea typeface="Arial"/>
              <a:cs typeface="Arial"/>
              <a:sym typeface="Arial"/>
            </a:endParaRPr>
          </a:p>
        </p:txBody>
      </p:sp>
      <p:sp>
        <p:nvSpPr>
          <p:cNvPr id="25" name="Google Shape;161;p6"/>
          <p:cNvSpPr/>
          <p:nvPr/>
        </p:nvSpPr>
        <p:spPr>
          <a:xfrm>
            <a:off x="10651484" y="1715528"/>
            <a:ext cx="7636514" cy="1338767"/>
          </a:xfrm>
          <a:prstGeom prst="rect">
            <a:avLst/>
          </a:prstGeom>
          <a:noFill/>
          <a:ln>
            <a:noFill/>
          </a:ln>
        </p:spPr>
        <p:txBody>
          <a:bodyPr spcFirstLastPara="1" wrap="square" lIns="137138" tIns="68550" rIns="137138" bIns="68550" anchor="t" anchorCtr="0">
            <a:spAutoFit/>
          </a:bodyPr>
          <a:lstStyle/>
          <a:p>
            <a:pPr defTabSz="1371600"/>
            <a:r>
              <a:rPr lang="en-US" sz="3900" dirty="0">
                <a:solidFill>
                  <a:prstClr val="black"/>
                </a:solidFill>
                <a:latin typeface="Arial"/>
                <a:ea typeface="Arial"/>
                <a:cs typeface="Arial"/>
                <a:sym typeface="Arial"/>
              </a:rPr>
              <a:t>7. Don't unplug my phone.</a:t>
            </a:r>
          </a:p>
          <a:p>
            <a:pPr defTabSz="1371600"/>
            <a:r>
              <a:rPr lang="en-US" sz="3900" dirty="0">
                <a:solidFill>
                  <a:prstClr val="black"/>
                </a:solidFill>
                <a:latin typeface="Arial"/>
                <a:ea typeface="Arial"/>
                <a:cs typeface="Arial"/>
                <a:sym typeface="Arial"/>
              </a:rPr>
              <a:t> It's </a:t>
            </a:r>
            <a:r>
              <a:rPr lang="en-US" sz="3600" dirty="0">
                <a:solidFill>
                  <a:prstClr val="black"/>
                </a:solidFill>
                <a:latin typeface="Arial"/>
                <a:ea typeface="Arial"/>
                <a:cs typeface="Arial"/>
                <a:sym typeface="Arial"/>
              </a:rPr>
              <a:t>_ _ _ _ _ _ _ _ </a:t>
            </a:r>
            <a:r>
              <a:rPr lang="en-US" sz="3900" dirty="0">
                <a:solidFill>
                  <a:prstClr val="black"/>
                </a:solidFill>
                <a:latin typeface="Arial"/>
                <a:ea typeface="Arial"/>
                <a:cs typeface="Arial"/>
                <a:sym typeface="Arial"/>
              </a:rPr>
              <a:t>.</a:t>
            </a:r>
            <a:endParaRPr sz="3900" dirty="0">
              <a:solidFill>
                <a:prstClr val="black"/>
              </a:solidFill>
              <a:latin typeface="Arial"/>
              <a:ea typeface="Arial"/>
              <a:cs typeface="Arial"/>
              <a:sym typeface="Arial"/>
            </a:endParaRPr>
          </a:p>
        </p:txBody>
      </p:sp>
      <p:sp>
        <p:nvSpPr>
          <p:cNvPr id="31" name="Google Shape;161;p6"/>
          <p:cNvSpPr/>
          <p:nvPr/>
        </p:nvSpPr>
        <p:spPr>
          <a:xfrm>
            <a:off x="9661575" y="6538337"/>
            <a:ext cx="7331982" cy="1938932"/>
          </a:xfrm>
          <a:prstGeom prst="rect">
            <a:avLst/>
          </a:prstGeom>
          <a:noFill/>
          <a:ln>
            <a:noFill/>
          </a:ln>
        </p:spPr>
        <p:txBody>
          <a:bodyPr spcFirstLastPara="1" wrap="square" lIns="137138" tIns="68550" rIns="137138" bIns="68550" anchor="t" anchorCtr="0">
            <a:spAutoFit/>
          </a:bodyPr>
          <a:lstStyle/>
          <a:p>
            <a:pPr defTabSz="1371600"/>
            <a:r>
              <a:rPr lang="en-US" sz="3900" dirty="0">
                <a:solidFill>
                  <a:prstClr val="black"/>
                </a:solidFill>
                <a:latin typeface="Arial"/>
                <a:ea typeface="Arial"/>
                <a:cs typeface="Arial"/>
                <a:sym typeface="Arial"/>
              </a:rPr>
              <a:t>8. What is this?</a:t>
            </a:r>
          </a:p>
          <a:p>
            <a:pPr defTabSz="1371600"/>
            <a:r>
              <a:rPr lang="en-US" sz="3900" dirty="0">
                <a:solidFill>
                  <a:prstClr val="black"/>
                </a:solidFill>
                <a:latin typeface="Arial"/>
                <a:ea typeface="Arial"/>
                <a:cs typeface="Arial"/>
                <a:sym typeface="Arial"/>
              </a:rPr>
              <a:t> </a:t>
            </a:r>
          </a:p>
          <a:p>
            <a:pPr defTabSz="1371600"/>
            <a:r>
              <a:rPr lang="en-US" sz="3900" dirty="0">
                <a:solidFill>
                  <a:prstClr val="black"/>
                </a:solidFill>
                <a:latin typeface="Arial"/>
                <a:ea typeface="Arial"/>
                <a:cs typeface="Arial"/>
                <a:sym typeface="Arial"/>
              </a:rPr>
              <a:t>It's a _ _ _ _ _ _ _ _ .</a:t>
            </a:r>
            <a:endParaRPr sz="3900" dirty="0">
              <a:solidFill>
                <a:prstClr val="black"/>
              </a:solidFill>
              <a:latin typeface="Arial"/>
              <a:ea typeface="Arial"/>
              <a:cs typeface="Arial"/>
              <a:sym typeface="Arial"/>
            </a:endParaRPr>
          </a:p>
        </p:txBody>
      </p:sp>
      <p:pic>
        <p:nvPicPr>
          <p:cNvPr id="8" name="Picture 7"/>
          <p:cNvPicPr>
            <a:picLocks noChangeAspect="1"/>
          </p:cNvPicPr>
          <p:nvPr/>
        </p:nvPicPr>
        <p:blipFill>
          <a:blip r:embed="rId6"/>
          <a:stretch>
            <a:fillRect/>
          </a:stretch>
        </p:blipFill>
        <p:spPr>
          <a:xfrm>
            <a:off x="11469517" y="3122535"/>
            <a:ext cx="4952048" cy="3215616"/>
          </a:xfrm>
          <a:prstGeom prst="rect">
            <a:avLst/>
          </a:prstGeom>
        </p:spPr>
      </p:pic>
      <p:sp>
        <p:nvSpPr>
          <p:cNvPr id="32" name="Google Shape;162;p6"/>
          <p:cNvSpPr/>
          <p:nvPr/>
        </p:nvSpPr>
        <p:spPr>
          <a:xfrm>
            <a:off x="10804417" y="7578852"/>
            <a:ext cx="3666212" cy="830936"/>
          </a:xfrm>
          <a:prstGeom prst="rect">
            <a:avLst/>
          </a:prstGeom>
          <a:noFill/>
          <a:ln>
            <a:noFill/>
          </a:ln>
        </p:spPr>
        <p:txBody>
          <a:bodyPr spcFirstLastPara="1" wrap="square" lIns="137138" tIns="68550" rIns="137138" bIns="68550" anchor="t" anchorCtr="0">
            <a:spAutoFit/>
          </a:bodyPr>
          <a:lstStyle/>
          <a:p>
            <a:pPr defTabSz="1371600"/>
            <a:r>
              <a:rPr lang="en-US" sz="4500" b="1" dirty="0">
                <a:solidFill>
                  <a:srgbClr val="C00000"/>
                </a:solidFill>
                <a:latin typeface="Arial"/>
                <a:ea typeface="Arial"/>
                <a:cs typeface="Arial"/>
                <a:sym typeface="Arial"/>
              </a:rPr>
              <a:t>CO</a:t>
            </a:r>
            <a:r>
              <a:rPr lang="en-US" sz="4500" b="1" dirty="0">
                <a:solidFill>
                  <a:prstClr val="black"/>
                </a:solidFill>
                <a:latin typeface="Arial"/>
                <a:ea typeface="Arial"/>
                <a:cs typeface="Arial"/>
                <a:sym typeface="Arial"/>
              </a:rPr>
              <a:t>MPUTER</a:t>
            </a:r>
            <a:endParaRPr sz="4500" b="1" dirty="0">
              <a:solidFill>
                <a:srgbClr val="C00000"/>
              </a:solidFill>
              <a:latin typeface="Arial"/>
              <a:ea typeface="Arial"/>
              <a:cs typeface="Arial"/>
              <a:sym typeface="Arial"/>
            </a:endParaRPr>
          </a:p>
        </p:txBody>
      </p:sp>
      <p:cxnSp>
        <p:nvCxnSpPr>
          <p:cNvPr id="33" name="Google Shape;165;p6"/>
          <p:cNvCxnSpPr/>
          <p:nvPr/>
        </p:nvCxnSpPr>
        <p:spPr>
          <a:xfrm>
            <a:off x="13462496" y="6307623"/>
            <a:ext cx="2014490" cy="1065974"/>
          </a:xfrm>
          <a:prstGeom prst="straightConnector1">
            <a:avLst/>
          </a:prstGeom>
          <a:noFill/>
          <a:ln w="57150" cap="flat" cmpd="sng">
            <a:solidFill>
              <a:srgbClr val="00A9A5"/>
            </a:solidFill>
            <a:prstDash val="solid"/>
            <a:miter lim="800000"/>
            <a:headEnd type="none" w="sm" len="sm"/>
            <a:tailEnd type="stealth" w="med" len="med"/>
          </a:ln>
        </p:spPr>
      </p:cxnSp>
      <p:sp>
        <p:nvSpPr>
          <p:cNvPr id="2" name="Freeform 2">
            <a:extLst>
              <a:ext uri="{FF2B5EF4-FFF2-40B4-BE49-F238E27FC236}">
                <a16:creationId xmlns:a16="http://schemas.microsoft.com/office/drawing/2014/main" id="{DC10D3DE-DCB3-CAA7-3465-70F68C3CC53B}"/>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2">
            <a:extLst>
              <a:ext uri="{FF2B5EF4-FFF2-40B4-BE49-F238E27FC236}">
                <a16:creationId xmlns:a16="http://schemas.microsoft.com/office/drawing/2014/main" id="{5A9D167A-2EAA-1A5E-945E-4EE563AFD864}"/>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2">
            <a:extLst>
              <a:ext uri="{FF2B5EF4-FFF2-40B4-BE49-F238E27FC236}">
                <a16:creationId xmlns:a16="http://schemas.microsoft.com/office/drawing/2014/main" id="{631C066E-7EFF-3FFA-3906-20ACDF16E2FA}"/>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2">
            <a:extLst>
              <a:ext uri="{FF2B5EF4-FFF2-40B4-BE49-F238E27FC236}">
                <a16:creationId xmlns:a16="http://schemas.microsoft.com/office/drawing/2014/main" id="{4EC4110B-A003-BB28-276D-3A24BC751238}"/>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038213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3" name="Google Shape;173;p7"/>
          <p:cNvSpPr/>
          <p:nvPr/>
        </p:nvSpPr>
        <p:spPr>
          <a:xfrm>
            <a:off x="5822633" y="1837266"/>
            <a:ext cx="5812428" cy="877103"/>
          </a:xfrm>
          <a:prstGeom prst="rect">
            <a:avLst/>
          </a:prstGeom>
          <a:noFill/>
          <a:ln>
            <a:noFill/>
          </a:ln>
        </p:spPr>
        <p:txBody>
          <a:bodyPr spcFirstLastPara="1" wrap="square" lIns="137138" tIns="68550" rIns="137138" bIns="68550" anchor="t" anchorCtr="0">
            <a:spAutoFit/>
          </a:bodyPr>
          <a:lstStyle/>
          <a:p>
            <a:pPr defTabSz="1371600"/>
            <a:r>
              <a:rPr lang="en-US" sz="4800" b="1" dirty="0">
                <a:solidFill>
                  <a:prstClr val="black"/>
                </a:solidFill>
                <a:latin typeface="Arial"/>
                <a:ea typeface="Arial"/>
                <a:cs typeface="Arial"/>
                <a:sym typeface="Arial"/>
              </a:rPr>
              <a:t>The hidden words:</a:t>
            </a:r>
            <a:endParaRPr sz="4800" b="1" dirty="0">
              <a:solidFill>
                <a:prstClr val="black"/>
              </a:solidFill>
              <a:latin typeface="Arial"/>
              <a:ea typeface="Arial"/>
              <a:cs typeface="Arial"/>
              <a:sym typeface="Arial"/>
            </a:endParaRPr>
          </a:p>
        </p:txBody>
      </p:sp>
      <p:sp>
        <p:nvSpPr>
          <p:cNvPr id="174" name="Google Shape;174;p7"/>
          <p:cNvSpPr/>
          <p:nvPr/>
        </p:nvSpPr>
        <p:spPr>
          <a:xfrm>
            <a:off x="2348186" y="7019778"/>
            <a:ext cx="5805048" cy="1154102"/>
          </a:xfrm>
          <a:prstGeom prst="rect">
            <a:avLst/>
          </a:prstGeom>
          <a:noFill/>
          <a:ln>
            <a:noFill/>
          </a:ln>
        </p:spPr>
        <p:txBody>
          <a:bodyPr spcFirstLastPara="1" wrap="square" lIns="137138" tIns="68550" rIns="137138" bIns="68550" anchor="t" anchorCtr="0">
            <a:spAutoFit/>
          </a:bodyPr>
          <a:lstStyle/>
          <a:p>
            <a:pPr defTabSz="1371600"/>
            <a:r>
              <a:rPr lang="en-US" sz="6600" b="1" dirty="0">
                <a:solidFill>
                  <a:prstClr val="black"/>
                </a:solidFill>
                <a:latin typeface="Arial"/>
                <a:ea typeface="Arial"/>
                <a:cs typeface="Arial"/>
                <a:sym typeface="Arial"/>
              </a:rPr>
              <a:t>_ _ _ _ _ _ _</a:t>
            </a:r>
            <a:endParaRPr sz="6600" b="1" dirty="0">
              <a:solidFill>
                <a:prstClr val="black"/>
              </a:solidFill>
              <a:latin typeface="Arial"/>
              <a:ea typeface="Arial"/>
              <a:cs typeface="Arial"/>
              <a:sym typeface="Arial"/>
            </a:endParaRPr>
          </a:p>
        </p:txBody>
      </p:sp>
      <p:sp>
        <p:nvSpPr>
          <p:cNvPr id="175" name="Google Shape;175;p7"/>
          <p:cNvSpPr/>
          <p:nvPr/>
        </p:nvSpPr>
        <p:spPr>
          <a:xfrm>
            <a:off x="2410703" y="3809778"/>
            <a:ext cx="4347285" cy="1154102"/>
          </a:xfrm>
          <a:prstGeom prst="rect">
            <a:avLst/>
          </a:prstGeom>
          <a:noFill/>
          <a:ln>
            <a:noFill/>
          </a:ln>
        </p:spPr>
        <p:txBody>
          <a:bodyPr spcFirstLastPara="1" wrap="square" lIns="137138" tIns="68550" rIns="137138" bIns="68550" anchor="t" anchorCtr="0">
            <a:spAutoFit/>
          </a:bodyPr>
          <a:lstStyle/>
          <a:p>
            <a:pPr defTabSz="1371600"/>
            <a:r>
              <a:rPr lang="en-US" sz="6600" b="1" dirty="0">
                <a:solidFill>
                  <a:srgbClr val="C00000"/>
                </a:solidFill>
                <a:latin typeface="Arial"/>
                <a:ea typeface="Arial"/>
                <a:cs typeface="Arial"/>
                <a:sym typeface="Arial"/>
              </a:rPr>
              <a:t>SEIENCC</a:t>
            </a:r>
          </a:p>
        </p:txBody>
      </p:sp>
      <p:sp>
        <p:nvSpPr>
          <p:cNvPr id="176" name="Google Shape;176;p7"/>
          <p:cNvSpPr/>
          <p:nvPr/>
        </p:nvSpPr>
        <p:spPr>
          <a:xfrm>
            <a:off x="2348186" y="6788947"/>
            <a:ext cx="6080457" cy="1384934"/>
          </a:xfrm>
          <a:prstGeom prst="rect">
            <a:avLst/>
          </a:prstGeom>
          <a:noFill/>
          <a:ln>
            <a:noFill/>
          </a:ln>
        </p:spPr>
        <p:txBody>
          <a:bodyPr spcFirstLastPara="1" wrap="square" lIns="137138" tIns="68550" rIns="137138" bIns="68550" anchor="t" anchorCtr="0">
            <a:spAutoFit/>
          </a:bodyPr>
          <a:lstStyle/>
          <a:p>
            <a:pPr defTabSz="1371600"/>
            <a:r>
              <a:rPr lang="en-US" sz="8100" b="1" dirty="0">
                <a:solidFill>
                  <a:srgbClr val="00B2A5"/>
                </a:solidFill>
                <a:latin typeface="Arial"/>
                <a:ea typeface="Arial"/>
                <a:cs typeface="Arial"/>
                <a:sym typeface="Arial"/>
              </a:rPr>
              <a:t>SCIENCE</a:t>
            </a:r>
            <a:endParaRPr sz="8100" b="1" dirty="0">
              <a:solidFill>
                <a:srgbClr val="00B2A5"/>
              </a:solidFill>
              <a:latin typeface="Arial"/>
              <a:ea typeface="Arial"/>
              <a:cs typeface="Arial"/>
              <a:sym typeface="Arial"/>
            </a:endParaRPr>
          </a:p>
        </p:txBody>
      </p:sp>
      <p:cxnSp>
        <p:nvCxnSpPr>
          <p:cNvPr id="177" name="Google Shape;177;p7"/>
          <p:cNvCxnSpPr/>
          <p:nvPr/>
        </p:nvCxnSpPr>
        <p:spPr>
          <a:xfrm>
            <a:off x="4485005" y="4931906"/>
            <a:ext cx="0" cy="1759638"/>
          </a:xfrm>
          <a:prstGeom prst="straightConnector1">
            <a:avLst/>
          </a:prstGeom>
          <a:noFill/>
          <a:ln w="76200" cap="flat" cmpd="sng">
            <a:solidFill>
              <a:srgbClr val="00A9A5"/>
            </a:solidFill>
            <a:prstDash val="solid"/>
            <a:miter lim="800000"/>
            <a:headEnd type="none" w="sm" len="sm"/>
            <a:tailEnd type="stealth" w="med" len="med"/>
          </a:ln>
        </p:spPr>
      </p:cxnSp>
      <p:sp>
        <p:nvSpPr>
          <p:cNvPr id="3" name="Rectangle 2"/>
          <p:cNvSpPr/>
          <p:nvPr/>
        </p:nvSpPr>
        <p:spPr>
          <a:xfrm>
            <a:off x="9339210" y="3809718"/>
            <a:ext cx="7961418" cy="1107996"/>
          </a:xfrm>
          <a:prstGeom prst="rect">
            <a:avLst/>
          </a:prstGeom>
        </p:spPr>
        <p:txBody>
          <a:bodyPr wrap="square">
            <a:spAutoFit/>
          </a:bodyPr>
          <a:lstStyle/>
          <a:p>
            <a:pPr defTabSz="1371600"/>
            <a:r>
              <a:rPr lang="en-US" sz="6600" b="1" dirty="0">
                <a:solidFill>
                  <a:srgbClr val="C00000"/>
                </a:solidFill>
                <a:latin typeface="Arial"/>
                <a:ea typeface="Arial"/>
                <a:cs typeface="Arial"/>
              </a:rPr>
              <a:t>EOTLHYGNCO</a:t>
            </a:r>
          </a:p>
        </p:txBody>
      </p:sp>
      <p:sp>
        <p:nvSpPr>
          <p:cNvPr id="11" name="Google Shape;176;p7"/>
          <p:cNvSpPr/>
          <p:nvPr/>
        </p:nvSpPr>
        <p:spPr>
          <a:xfrm>
            <a:off x="9061760" y="6793496"/>
            <a:ext cx="8089638" cy="1384934"/>
          </a:xfrm>
          <a:prstGeom prst="rect">
            <a:avLst/>
          </a:prstGeom>
          <a:noFill/>
          <a:ln>
            <a:noFill/>
          </a:ln>
        </p:spPr>
        <p:txBody>
          <a:bodyPr spcFirstLastPara="1" wrap="square" lIns="137138" tIns="68550" rIns="137138" bIns="68550" anchor="t" anchorCtr="0">
            <a:spAutoFit/>
          </a:bodyPr>
          <a:lstStyle/>
          <a:p>
            <a:pPr defTabSz="1371600"/>
            <a:r>
              <a:rPr lang="en-US" sz="8100" b="1" dirty="0">
                <a:solidFill>
                  <a:srgbClr val="00B2A5"/>
                </a:solidFill>
                <a:latin typeface="Arial"/>
                <a:ea typeface="Arial"/>
                <a:cs typeface="Arial"/>
                <a:sym typeface="Arial"/>
              </a:rPr>
              <a:t>TECHNOLOGY</a:t>
            </a:r>
            <a:endParaRPr sz="8100" b="1" dirty="0">
              <a:solidFill>
                <a:srgbClr val="00B2A5"/>
              </a:solidFill>
              <a:latin typeface="Arial"/>
              <a:ea typeface="Arial"/>
              <a:cs typeface="Arial"/>
              <a:sym typeface="Arial"/>
            </a:endParaRPr>
          </a:p>
        </p:txBody>
      </p:sp>
      <p:cxnSp>
        <p:nvCxnSpPr>
          <p:cNvPr id="12" name="Google Shape;177;p7"/>
          <p:cNvCxnSpPr/>
          <p:nvPr/>
        </p:nvCxnSpPr>
        <p:spPr>
          <a:xfrm>
            <a:off x="12236981" y="4931906"/>
            <a:ext cx="0" cy="1759638"/>
          </a:xfrm>
          <a:prstGeom prst="straightConnector1">
            <a:avLst/>
          </a:prstGeom>
          <a:noFill/>
          <a:ln w="76200" cap="flat" cmpd="sng">
            <a:solidFill>
              <a:srgbClr val="00A9A5"/>
            </a:solidFill>
            <a:prstDash val="solid"/>
            <a:miter lim="800000"/>
            <a:headEnd type="none" w="sm" len="sm"/>
            <a:tailEnd type="stealth" w="med" len="med"/>
          </a:ln>
        </p:spPr>
      </p:cxnSp>
      <p:sp>
        <p:nvSpPr>
          <p:cNvPr id="13" name="Google Shape;174;p7"/>
          <p:cNvSpPr/>
          <p:nvPr/>
        </p:nvSpPr>
        <p:spPr>
          <a:xfrm>
            <a:off x="9275100" y="7027025"/>
            <a:ext cx="8089638" cy="1154102"/>
          </a:xfrm>
          <a:prstGeom prst="rect">
            <a:avLst/>
          </a:prstGeom>
          <a:noFill/>
          <a:ln>
            <a:noFill/>
          </a:ln>
        </p:spPr>
        <p:txBody>
          <a:bodyPr spcFirstLastPara="1" wrap="square" lIns="137138" tIns="68550" rIns="137138" bIns="68550" anchor="t" anchorCtr="0">
            <a:spAutoFit/>
          </a:bodyPr>
          <a:lstStyle/>
          <a:p>
            <a:pPr defTabSz="1371600"/>
            <a:r>
              <a:rPr lang="en-US" sz="6600" b="1" dirty="0">
                <a:solidFill>
                  <a:prstClr val="black"/>
                </a:solidFill>
                <a:latin typeface="Arial"/>
                <a:ea typeface="Arial"/>
                <a:cs typeface="Arial"/>
                <a:sym typeface="Arial"/>
              </a:rPr>
              <a:t>_ _ _ _ _ _ _ _ _ _</a:t>
            </a:r>
            <a:endParaRPr sz="6600" b="1" dirty="0">
              <a:solidFill>
                <a:prstClr val="black"/>
              </a:solidFill>
              <a:latin typeface="Arial"/>
              <a:ea typeface="Arial"/>
              <a:cs typeface="Arial"/>
              <a:sym typeface="Arial"/>
            </a:endParaRPr>
          </a:p>
        </p:txBody>
      </p:sp>
      <p:sp>
        <p:nvSpPr>
          <p:cNvPr id="18" name="TextBox 17"/>
          <p:cNvSpPr txBox="1"/>
          <p:nvPr/>
        </p:nvSpPr>
        <p:spPr>
          <a:xfrm>
            <a:off x="709906" y="322373"/>
            <a:ext cx="16816093" cy="923330"/>
          </a:xfrm>
          <a:prstGeom prst="rect">
            <a:avLst/>
          </a:prstGeom>
          <a:noFill/>
          <a:effectLst/>
        </p:spPr>
        <p:txBody>
          <a:bodyPr wrap="square" rtlCol="0">
            <a:spAutoFit/>
          </a:bodyPr>
          <a:lstStyle/>
          <a:p>
            <a:pPr algn="ctr" defTabSz="1371600"/>
            <a:r>
              <a:rPr lang="en-US" sz="5400" b="1" dirty="0">
                <a:solidFill>
                  <a:srgbClr val="FF0000"/>
                </a:solidFill>
                <a:effectLst>
                  <a:glow rad="88900">
                    <a:prstClr val="white"/>
                  </a:glow>
                </a:effectLst>
                <a:latin typeface="Arial" panose="020B0604020202020204" pitchFamily="34" charset="0"/>
                <a:cs typeface="Arial" panose="020B0604020202020204" pitchFamily="34" charset="0"/>
              </a:rPr>
              <a:t>ANSWERS</a:t>
            </a:r>
          </a:p>
        </p:txBody>
      </p:sp>
      <p:sp>
        <p:nvSpPr>
          <p:cNvPr id="2" name="Freeform 2">
            <a:extLst>
              <a:ext uri="{FF2B5EF4-FFF2-40B4-BE49-F238E27FC236}">
                <a16:creationId xmlns:a16="http://schemas.microsoft.com/office/drawing/2014/main" id="{E01FBA58-EA0C-2CCE-A47C-AD7C03F1722E}"/>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2">
            <a:extLst>
              <a:ext uri="{FF2B5EF4-FFF2-40B4-BE49-F238E27FC236}">
                <a16:creationId xmlns:a16="http://schemas.microsoft.com/office/drawing/2014/main" id="{31A054E7-4D06-50E8-AEF5-9FFFD027C840}"/>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7183CD6A-B62C-4C2E-6546-06B8067256EA}"/>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2">
            <a:extLst>
              <a:ext uri="{FF2B5EF4-FFF2-40B4-BE49-F238E27FC236}">
                <a16:creationId xmlns:a16="http://schemas.microsoft.com/office/drawing/2014/main" id="{EAB6D306-F1B7-7750-2480-AED9773C197F}"/>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953006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Freeform 2">
            <a:extLst>
              <a:ext uri="{FF2B5EF4-FFF2-40B4-BE49-F238E27FC236}">
                <a16:creationId xmlns:a16="http://schemas.microsoft.com/office/drawing/2014/main" id="{ECC26603-E319-40A3-0867-BB32707EE056}"/>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2">
            <a:extLst>
              <a:ext uri="{FF2B5EF4-FFF2-40B4-BE49-F238E27FC236}">
                <a16:creationId xmlns:a16="http://schemas.microsoft.com/office/drawing/2014/main" id="{E353629E-D03E-909A-6192-BC0C707FD26E}"/>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2">
            <a:extLst>
              <a:ext uri="{FF2B5EF4-FFF2-40B4-BE49-F238E27FC236}">
                <a16:creationId xmlns:a16="http://schemas.microsoft.com/office/drawing/2014/main" id="{38A2420A-6B04-E61D-B88A-5E5F3E7D6AFF}"/>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2">
            <a:extLst>
              <a:ext uri="{FF2B5EF4-FFF2-40B4-BE49-F238E27FC236}">
                <a16:creationId xmlns:a16="http://schemas.microsoft.com/office/drawing/2014/main" id="{51F7EB9B-D95E-86CE-0F07-B865A87035E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5">
            <a:extLst>
              <a:ext uri="{FF2B5EF4-FFF2-40B4-BE49-F238E27FC236}">
                <a16:creationId xmlns:a16="http://schemas.microsoft.com/office/drawing/2014/main" id="{4AF66865-BCAC-0D7E-F8AE-DD9B2293424E}"/>
              </a:ext>
            </a:extLst>
          </p:cNvPr>
          <p:cNvSpPr txBox="1"/>
          <p:nvPr/>
        </p:nvSpPr>
        <p:spPr>
          <a:xfrm>
            <a:off x="2286000" y="4936090"/>
            <a:ext cx="16230384" cy="1510029"/>
          </a:xfrm>
          <a:prstGeom prst="rect">
            <a:avLst/>
          </a:prstGeom>
        </p:spPr>
        <p:txBody>
          <a:bodyPr lIns="0" tIns="0" rIns="0" bIns="0" rtlCol="0" anchor="t">
            <a:spAutoFit/>
          </a:bodyPr>
          <a:lstStyle/>
          <a:p>
            <a:pPr algn="ctr">
              <a:lnSpc>
                <a:spcPts val="9095"/>
              </a:lnSpc>
            </a:pPr>
            <a:r>
              <a:rPr lang="en-US" sz="18500" dirty="0">
                <a:solidFill>
                  <a:srgbClr val="6AC9B4"/>
                </a:solidFill>
                <a:latin typeface="Arista Pro Heavy"/>
              </a:rPr>
              <a:t>VOCABULARY</a:t>
            </a:r>
          </a:p>
        </p:txBody>
      </p:sp>
      <p:sp>
        <p:nvSpPr>
          <p:cNvPr id="9" name="Freeform 7">
            <a:extLst>
              <a:ext uri="{FF2B5EF4-FFF2-40B4-BE49-F238E27FC236}">
                <a16:creationId xmlns:a16="http://schemas.microsoft.com/office/drawing/2014/main" id="{6B7F8706-E36C-3062-A3D5-C3FF7712B6E3}"/>
              </a:ext>
            </a:extLst>
          </p:cNvPr>
          <p:cNvSpPr/>
          <p:nvPr/>
        </p:nvSpPr>
        <p:spPr>
          <a:xfrm>
            <a:off x="-1" y="3216502"/>
            <a:ext cx="3563295" cy="6781358"/>
          </a:xfrm>
          <a:custGeom>
            <a:avLst/>
            <a:gdLst/>
            <a:ahLst/>
            <a:cxnLst/>
            <a:rect l="l" t="t" r="r" b="b"/>
            <a:pathLst>
              <a:path w="3563295" h="6781358">
                <a:moveTo>
                  <a:pt x="0" y="0"/>
                </a:moveTo>
                <a:lnTo>
                  <a:pt x="3563295" y="0"/>
                </a:lnTo>
                <a:lnTo>
                  <a:pt x="3563295" y="6781358"/>
                </a:lnTo>
                <a:lnTo>
                  <a:pt x="0" y="67813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05712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11869" y="1527585"/>
            <a:ext cx="10804208"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pPr>
            <a:r>
              <a:rPr lang="en-US" sz="12000" b="1" dirty="0">
                <a:solidFill>
                  <a:srgbClr val="AD4F0F"/>
                </a:solidFill>
                <a:latin typeface="Calibri" panose="020F0502020204030204"/>
              </a:rPr>
              <a:t>technology</a:t>
            </a:r>
            <a:r>
              <a:rPr lang="en-US" sz="6000" b="1" dirty="0">
                <a:solidFill>
                  <a:srgbClr val="AD4F0F"/>
                </a:solidFill>
                <a:latin typeface="Calibri" panose="020F0502020204030204"/>
              </a:rPr>
              <a:t> </a:t>
            </a:r>
            <a:r>
              <a:rPr lang="en-US" sz="9900" b="1" dirty="0">
                <a:solidFill>
                  <a:srgbClr val="AD4F0F"/>
                </a:solidFill>
                <a:latin typeface="Calibri" panose="020F0502020204030204"/>
                <a:cs typeface="Calibri" panose="020F0502020204030204" pitchFamily="34" charset="0"/>
              </a:rPr>
              <a:t>(n)</a:t>
            </a:r>
          </a:p>
        </p:txBody>
      </p:sp>
      <p:sp>
        <p:nvSpPr>
          <p:cNvPr id="12" name="Rectangle 11"/>
          <p:cNvSpPr/>
          <p:nvPr/>
        </p:nvSpPr>
        <p:spPr>
          <a:xfrm>
            <a:off x="1698264" y="6624260"/>
            <a:ext cx="6076338" cy="1200329"/>
          </a:xfrm>
          <a:prstGeom prst="rect">
            <a:avLst/>
          </a:prstGeom>
        </p:spPr>
        <p:txBody>
          <a:bodyPr wrap="square">
            <a:spAutoFit/>
          </a:bodyPr>
          <a:lstStyle/>
          <a:p>
            <a:pPr algn="ctr" defTabSz="1371600"/>
            <a:r>
              <a:rPr lang="en-US" sz="7200" dirty="0" err="1">
                <a:solidFill>
                  <a:prstClr val="black"/>
                </a:solidFill>
                <a:latin typeface="Calibri" panose="020F0502020204030204"/>
              </a:rPr>
              <a:t>công</a:t>
            </a:r>
            <a:r>
              <a:rPr lang="en-US" sz="7200" dirty="0">
                <a:solidFill>
                  <a:prstClr val="black"/>
                </a:solidFill>
                <a:latin typeface="Calibri" panose="020F0502020204030204"/>
              </a:rPr>
              <a:t> </a:t>
            </a:r>
            <a:r>
              <a:rPr lang="en-US" sz="7200" dirty="0" err="1">
                <a:solidFill>
                  <a:prstClr val="black"/>
                </a:solidFill>
                <a:latin typeface="Calibri" panose="020F0502020204030204"/>
              </a:rPr>
              <a:t>nghệ</a:t>
            </a:r>
            <a:endParaRPr lang="en-US" sz="7200" dirty="0">
              <a:solidFill>
                <a:prstClr val="black"/>
              </a:solidFill>
              <a:latin typeface="Calibri" panose="020F0502020204030204"/>
            </a:endParaRPr>
          </a:p>
        </p:txBody>
      </p:sp>
      <p:sp>
        <p:nvSpPr>
          <p:cNvPr id="2" name="Rectangle 1"/>
          <p:cNvSpPr/>
          <p:nvPr/>
        </p:nvSpPr>
        <p:spPr>
          <a:xfrm>
            <a:off x="2091350" y="4529014"/>
            <a:ext cx="5290166" cy="1200329"/>
          </a:xfrm>
          <a:prstGeom prst="rect">
            <a:avLst/>
          </a:prstGeom>
        </p:spPr>
        <p:txBody>
          <a:bodyPr wrap="none">
            <a:spAutoFit/>
          </a:bodyPr>
          <a:lstStyle/>
          <a:p>
            <a:pPr algn="ctr" defTabSz="1371600"/>
            <a:r>
              <a:rPr lang="en-US" sz="7200" b="1" dirty="0">
                <a:solidFill>
                  <a:srgbClr val="4472C4">
                    <a:lumMod val="50000"/>
                  </a:srgbClr>
                </a:solidFill>
                <a:latin typeface="Calibri" panose="020F0502020204030204"/>
              </a:rPr>
              <a:t>/</a:t>
            </a:r>
            <a:r>
              <a:rPr lang="en-US" sz="7200" b="1" dirty="0" err="1">
                <a:solidFill>
                  <a:srgbClr val="4472C4">
                    <a:lumMod val="50000"/>
                  </a:srgbClr>
                </a:solidFill>
                <a:latin typeface="Calibri" panose="020F0502020204030204"/>
              </a:rPr>
              <a:t>tekˈnɒlədʒi</a:t>
            </a:r>
            <a:r>
              <a:rPr lang="en-US" sz="7200" b="1" dirty="0">
                <a:solidFill>
                  <a:srgbClr val="4472C4">
                    <a:lumMod val="50000"/>
                  </a:srgbClr>
                </a:solidFill>
                <a:latin typeface="Calibri" panose="020F0502020204030204"/>
              </a:rPr>
              <a:t>/</a:t>
            </a:r>
          </a:p>
        </p:txBody>
      </p:sp>
      <p:pic>
        <p:nvPicPr>
          <p:cNvPr id="6" name="Picture 5"/>
          <p:cNvPicPr>
            <a:picLocks noChangeAspect="1"/>
          </p:cNvPicPr>
          <p:nvPr/>
        </p:nvPicPr>
        <p:blipFill rotWithShape="1">
          <a:blip r:embed="rId5"/>
          <a:srcRect l="5491" r="5720"/>
          <a:stretch/>
        </p:blipFill>
        <p:spPr>
          <a:xfrm>
            <a:off x="7596541" y="3579888"/>
            <a:ext cx="8151342" cy="5149732"/>
          </a:xfrm>
          <a:prstGeom prst="rect">
            <a:avLst/>
          </a:prstGeom>
        </p:spPr>
      </p:pic>
      <p:pic>
        <p:nvPicPr>
          <p:cNvPr id="3"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866" y="4566050"/>
            <a:ext cx="1209459" cy="1209459"/>
          </a:xfrm>
          <a:prstGeom prst="rect">
            <a:avLst/>
          </a:prstGeom>
        </p:spPr>
      </p:pic>
      <p:sp>
        <p:nvSpPr>
          <p:cNvPr id="4" name="Freeform 2">
            <a:extLst>
              <a:ext uri="{FF2B5EF4-FFF2-40B4-BE49-F238E27FC236}">
                <a16:creationId xmlns:a16="http://schemas.microsoft.com/office/drawing/2014/main" id="{68C09D51-AA8B-D91D-39F8-7A650AD64F8C}"/>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2">
            <a:extLst>
              <a:ext uri="{FF2B5EF4-FFF2-40B4-BE49-F238E27FC236}">
                <a16:creationId xmlns:a16="http://schemas.microsoft.com/office/drawing/2014/main" id="{77CAC487-28C3-7797-D29D-FAE4E380D6C2}"/>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2">
            <a:extLst>
              <a:ext uri="{FF2B5EF4-FFF2-40B4-BE49-F238E27FC236}">
                <a16:creationId xmlns:a16="http://schemas.microsoft.com/office/drawing/2014/main" id="{9A41E4D7-598C-B5A1-8C95-9249D531B048}"/>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2">
            <a:extLst>
              <a:ext uri="{FF2B5EF4-FFF2-40B4-BE49-F238E27FC236}">
                <a16:creationId xmlns:a16="http://schemas.microsoft.com/office/drawing/2014/main" id="{B432D29C-0691-AC34-E07E-2DCC870C6E90}"/>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817977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00"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408485" y="1790700"/>
            <a:ext cx="10981035"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pPr>
            <a:r>
              <a:rPr lang="en-US" sz="12000" b="1" dirty="0">
                <a:solidFill>
                  <a:srgbClr val="AD4F0F"/>
                </a:solidFill>
                <a:latin typeface="Calibri" panose="020F0502020204030204"/>
              </a:rPr>
              <a:t>face to face </a:t>
            </a:r>
            <a:r>
              <a:rPr lang="en-US" sz="9900" b="1" dirty="0">
                <a:solidFill>
                  <a:srgbClr val="AD4F0F"/>
                </a:solidFill>
                <a:latin typeface="Calibri" panose="020F0502020204030204"/>
                <a:cs typeface="Calibri" panose="020F0502020204030204" pitchFamily="34" charset="0"/>
              </a:rPr>
              <a:t>(</a:t>
            </a:r>
            <a:r>
              <a:rPr lang="en-US" sz="9900" b="1" dirty="0" err="1">
                <a:solidFill>
                  <a:srgbClr val="AD4F0F"/>
                </a:solidFill>
                <a:latin typeface="Calibri" panose="020F0502020204030204"/>
                <a:cs typeface="Calibri" panose="020F0502020204030204" pitchFamily="34" charset="0"/>
              </a:rPr>
              <a:t>adj</a:t>
            </a:r>
            <a:r>
              <a:rPr lang="en-US" sz="9900" b="1" dirty="0">
                <a:solidFill>
                  <a:srgbClr val="AD4F0F"/>
                </a:solidFill>
                <a:latin typeface="Calibri" panose="020F0502020204030204"/>
                <a:cs typeface="Calibri" panose="020F0502020204030204" pitchFamily="34" charset="0"/>
              </a:rPr>
              <a:t>)</a:t>
            </a:r>
          </a:p>
        </p:txBody>
      </p:sp>
      <p:sp>
        <p:nvSpPr>
          <p:cNvPr id="12" name="Rectangle 11"/>
          <p:cNvSpPr/>
          <p:nvPr/>
        </p:nvSpPr>
        <p:spPr>
          <a:xfrm>
            <a:off x="2118299" y="6896724"/>
            <a:ext cx="6076338" cy="2308324"/>
          </a:xfrm>
          <a:prstGeom prst="rect">
            <a:avLst/>
          </a:prstGeom>
        </p:spPr>
        <p:txBody>
          <a:bodyPr wrap="square">
            <a:spAutoFit/>
          </a:bodyPr>
          <a:lstStyle/>
          <a:p>
            <a:pPr algn="ctr" defTabSz="1371600"/>
            <a:r>
              <a:rPr lang="en-US" sz="7200">
                <a:solidFill>
                  <a:prstClr val="black"/>
                </a:solidFill>
                <a:latin typeface="Calibri" panose="020F0502020204030204"/>
              </a:rPr>
              <a:t>trực tiếp, </a:t>
            </a:r>
          </a:p>
          <a:p>
            <a:pPr algn="ctr" defTabSz="1371600"/>
            <a:r>
              <a:rPr lang="en-US" sz="7200">
                <a:solidFill>
                  <a:prstClr val="black"/>
                </a:solidFill>
                <a:latin typeface="Calibri" panose="020F0502020204030204"/>
              </a:rPr>
              <a:t>mặt đối mặt</a:t>
            </a:r>
            <a:endParaRPr lang="en-US" sz="7200" dirty="0">
              <a:solidFill>
                <a:prstClr val="black"/>
              </a:solidFill>
              <a:latin typeface="Calibri" panose="020F0502020204030204"/>
            </a:endParaRPr>
          </a:p>
        </p:txBody>
      </p:sp>
      <p:sp>
        <p:nvSpPr>
          <p:cNvPr id="2" name="Rectangle 1"/>
          <p:cNvSpPr/>
          <p:nvPr/>
        </p:nvSpPr>
        <p:spPr>
          <a:xfrm>
            <a:off x="2435210" y="4748987"/>
            <a:ext cx="5538311" cy="1200329"/>
          </a:xfrm>
          <a:prstGeom prst="rect">
            <a:avLst/>
          </a:prstGeom>
        </p:spPr>
        <p:txBody>
          <a:bodyPr wrap="none">
            <a:spAutoFit/>
          </a:bodyPr>
          <a:lstStyle/>
          <a:p>
            <a:pPr algn="ctr" defTabSz="1371600"/>
            <a:r>
              <a:rPr lang="en-US" sz="7200" b="1">
                <a:solidFill>
                  <a:srgbClr val="4472C4">
                    <a:lumMod val="50000"/>
                  </a:srgbClr>
                </a:solidFill>
                <a:latin typeface="Calibri" panose="020F0502020204030204"/>
              </a:rPr>
              <a:t>/ˌfeɪs tə ˈfeɪs/</a:t>
            </a:r>
            <a:endParaRPr lang="en-US" sz="7200" b="1" dirty="0">
              <a:solidFill>
                <a:srgbClr val="4472C4">
                  <a:lumMod val="50000"/>
                </a:srgbClr>
              </a:solidFill>
              <a:latin typeface="Calibri" panose="020F0502020204030204"/>
            </a:endParaRPr>
          </a:p>
        </p:txBody>
      </p:sp>
      <p:pic>
        <p:nvPicPr>
          <p:cNvPr id="3" name="Picture 2"/>
          <p:cNvPicPr>
            <a:picLocks noChangeAspect="1"/>
          </p:cNvPicPr>
          <p:nvPr/>
        </p:nvPicPr>
        <p:blipFill>
          <a:blip r:embed="rId5"/>
          <a:stretch>
            <a:fillRect/>
          </a:stretch>
        </p:blipFill>
        <p:spPr>
          <a:xfrm>
            <a:off x="7743774" y="3979182"/>
            <a:ext cx="7796583" cy="5325117"/>
          </a:xfrm>
          <a:prstGeom prst="rect">
            <a:avLst/>
          </a:prstGeom>
        </p:spPr>
      </p:pic>
      <p:pic>
        <p:nvPicPr>
          <p:cNvPr id="5" name="face to f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227" y="4858831"/>
            <a:ext cx="1026806" cy="1026806"/>
          </a:xfrm>
          <a:prstGeom prst="rect">
            <a:avLst/>
          </a:prstGeom>
        </p:spPr>
      </p:pic>
      <p:sp>
        <p:nvSpPr>
          <p:cNvPr id="4" name="Freeform 2">
            <a:extLst>
              <a:ext uri="{FF2B5EF4-FFF2-40B4-BE49-F238E27FC236}">
                <a16:creationId xmlns:a16="http://schemas.microsoft.com/office/drawing/2014/main" id="{E89F424E-767E-8281-3E8E-390149CADABE}"/>
              </a:ext>
            </a:extLst>
          </p:cNvPr>
          <p:cNvSpPr/>
          <p:nvPr/>
        </p:nvSpPr>
        <p:spPr>
          <a:xfrm rot="16200000">
            <a:off x="-12085" y="-6777"/>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2">
            <a:extLst>
              <a:ext uri="{FF2B5EF4-FFF2-40B4-BE49-F238E27FC236}">
                <a16:creationId xmlns:a16="http://schemas.microsoft.com/office/drawing/2014/main" id="{2CEC1BBE-E6BD-57C9-7E52-7309BA146FAC}"/>
              </a:ext>
            </a:extLst>
          </p:cNvPr>
          <p:cNvSpPr/>
          <p:nvPr/>
        </p:nvSpPr>
        <p:spPr>
          <a:xfrm>
            <a:off x="14607056" y="-11934"/>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2">
            <a:extLst>
              <a:ext uri="{FF2B5EF4-FFF2-40B4-BE49-F238E27FC236}">
                <a16:creationId xmlns:a16="http://schemas.microsoft.com/office/drawing/2014/main" id="{28EEF7B9-B873-1401-CEE4-4F159F698223}"/>
              </a:ext>
            </a:extLst>
          </p:cNvPr>
          <p:cNvSpPr/>
          <p:nvPr/>
        </p:nvSpPr>
        <p:spPr>
          <a:xfrm rot="10800000">
            <a:off x="30635" y="6641741"/>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2">
            <a:extLst>
              <a:ext uri="{FF2B5EF4-FFF2-40B4-BE49-F238E27FC236}">
                <a16:creationId xmlns:a16="http://schemas.microsoft.com/office/drawing/2014/main" id="{F7DE52B4-22E0-88B9-DB69-7C8E9D8CEB93}"/>
              </a:ext>
            </a:extLst>
          </p:cNvPr>
          <p:cNvSpPr/>
          <p:nvPr/>
        </p:nvSpPr>
        <p:spPr>
          <a:xfrm rot="5400000">
            <a:off x="14619141" y="6653826"/>
            <a:ext cx="3669429" cy="3645259"/>
          </a:xfrm>
          <a:custGeom>
            <a:avLst/>
            <a:gdLst/>
            <a:ahLst/>
            <a:cxnLst/>
            <a:rect l="l" t="t" r="r" b="b"/>
            <a:pathLst>
              <a:path w="7141038" h="4993869">
                <a:moveTo>
                  <a:pt x="0" y="0"/>
                </a:moveTo>
                <a:lnTo>
                  <a:pt x="7141039" y="0"/>
                </a:lnTo>
                <a:lnTo>
                  <a:pt x="7141039" y="4993870"/>
                </a:lnTo>
                <a:lnTo>
                  <a:pt x="0" y="499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19893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40"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1297</Words>
  <Application>Microsoft Office PowerPoint</Application>
  <PresentationFormat>Custom</PresentationFormat>
  <Paragraphs>230</Paragraphs>
  <Slides>35</Slides>
  <Notes>22</Notes>
  <HiddenSlides>0</HiddenSlides>
  <MMClips>15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Calibri Light</vt:lpstr>
      <vt:lpstr>Myriad Pro</vt:lpstr>
      <vt:lpstr>ChronicaProMediumIt</vt:lpstr>
      <vt:lpstr>Amasis MT Pro Medium</vt:lpstr>
      <vt:lpstr>Now Medium</vt:lpstr>
      <vt:lpstr>Arista Pro Bold</vt:lpstr>
      <vt:lpstr>Wingdings</vt:lpstr>
      <vt:lpstr>Arial</vt:lpstr>
      <vt:lpstr>Jumble</vt:lpstr>
      <vt:lpstr>Arista Pro Heavy</vt:lpstr>
      <vt:lpstr>Times New Roman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Administrator</cp:lastModifiedBy>
  <cp:revision>11</cp:revision>
  <dcterms:created xsi:type="dcterms:W3CDTF">2006-08-16T00:00:00Z</dcterms:created>
  <dcterms:modified xsi:type="dcterms:W3CDTF">2024-03-17T18:45:35Z</dcterms:modified>
  <dc:identifier>DAF_s589X70</dc:identifier>
</cp:coreProperties>
</file>