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262" r:id="rId3"/>
    <p:sldId id="256" r:id="rId4"/>
    <p:sldId id="258" r:id="rId5"/>
    <p:sldId id="278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313" r:id="rId15"/>
    <p:sldId id="314" r:id="rId16"/>
    <p:sldId id="315" r:id="rId17"/>
    <p:sldId id="316" r:id="rId18"/>
    <p:sldId id="259" r:id="rId19"/>
    <p:sldId id="317" r:id="rId20"/>
    <p:sldId id="319" r:id="rId21"/>
    <p:sldId id="318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x="18288000" cy="10287000"/>
  <p:notesSz cx="6858000" cy="9144000"/>
  <p:embeddedFontLst>
    <p:embeddedFont>
      <p:font typeface="Nanum Pen Script" panose="03040600000000000000" pitchFamily="66" charset="-127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902030302020204" pitchFamily="66" charset="0"/>
      <p:regular r:id="rId40"/>
    </p:embeddedFont>
    <p:embeddedFont>
      <p:font typeface="Garamond" panose="02020404030301010803" pitchFamily="18" charset="0"/>
      <p:regular r:id="rId41"/>
      <p:bold r:id="rId42"/>
      <p:italic r:id="rId43"/>
      <p:boldItalic r:id="rId44"/>
    </p:embeddedFont>
    <p:embeddedFont>
      <p:font typeface="Gill Sans MT" panose="020B0502020104020203" pitchFamily="34" charset="77"/>
      <p:regular r:id="rId45"/>
      <p:bold r:id="rId46"/>
      <p:italic r:id="rId47"/>
      <p:boldItalic r:id="rId48"/>
    </p:embeddedFont>
    <p:embeddedFont>
      <p:font typeface="Josefin Sans Bold" pitchFamily="2" charset="77"/>
      <p:regular r:id="rId49"/>
      <p:bold r:id="rId50"/>
      <p:italic r:id="rId51"/>
      <p:boldItalic r:id="rId52"/>
    </p:embeddedFont>
    <p:embeddedFont>
      <p:font typeface="Nunito" pitchFamily="2" charset="77"/>
      <p:regular r:id="rId53"/>
      <p:bold r:id="rId54"/>
      <p:italic r:id="rId55"/>
      <p:boldItalic r:id="rId56"/>
    </p:embeddedFont>
    <p:embeddedFont>
      <p:font typeface="Open Sans" panose="020B0806030504020204" pitchFamily="34" charset="0"/>
      <p:regular r:id="rId57"/>
      <p:italic r:id="rId58"/>
    </p:embeddedFont>
    <p:embeddedFont>
      <p:font typeface="Open Sans Bold" panose="020B0806030504020204" pitchFamily="34" charset="0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 autoAdjust="0"/>
    <p:restoredTop sz="94607" autoAdjust="0"/>
  </p:normalViewPr>
  <p:slideViewPr>
    <p:cSldViewPr>
      <p:cViewPr>
        <p:scale>
          <a:sx n="74" d="100"/>
          <a:sy n="74" d="100"/>
        </p:scale>
        <p:origin x="1096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FCC23-16C6-FE4D-AF8D-EA3551C9176B}" type="datetimeFigureOut">
              <a:rPr lang="en-VN" smtClean="0"/>
              <a:t>16/04/2023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2FD2C-E19B-6044-BA79-D67DC7B210C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2243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7A4DB58-7BD5-489F-F477-43AD489BA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5F6249-10B7-4583-B33A-05475F1FDE6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047AF017-AB4E-D154-4D59-D48959CB8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A0889E1-EB09-0D93-3A02-341D9E995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A813C67-D756-5187-57B7-8BA2D2675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29EA1B-94E6-449F-858D-53832DD9A71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6C1D77D4-A9D1-0F90-A8C7-D68FF1B49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2E6D3C23-31BE-F9F3-8B27-5AF8E0416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6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7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82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8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E7742D01-F0EB-B90B-F0D3-02190CCF3745}"/>
              </a:ext>
            </a:extLst>
          </p:cNvPr>
          <p:cNvCxnSpPr/>
          <p:nvPr/>
        </p:nvCxnSpPr>
        <p:spPr>
          <a:xfrm>
            <a:off x="4791076" y="5293520"/>
            <a:ext cx="112395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641" y="1203451"/>
            <a:ext cx="11237030" cy="3812146"/>
          </a:xfrm>
        </p:spPr>
        <p:txBody>
          <a:bodyPr bIns="0" anchor="b"/>
          <a:lstStyle>
            <a:lvl1pPr algn="l">
              <a:defRPr sz="8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2641" y="5296808"/>
            <a:ext cx="11237030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400" b="0" cap="all" baseline="0">
                <a:solidFill>
                  <a:schemeClr val="tx1"/>
                </a:solidFill>
              </a:defRPr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6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AA2AF8-A8B9-AC68-49B4-0BBCACEE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BD9E53-C85A-56FB-6330-C413698D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1079" y="492920"/>
            <a:ext cx="6175374" cy="4643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08BF7D-EDB5-0565-09D7-319250C5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0200" y="1197771"/>
            <a:ext cx="1603376" cy="757238"/>
          </a:xfrm>
        </p:spPr>
        <p:txBody>
          <a:bodyPr/>
          <a:lstStyle>
            <a:lvl1pPr>
              <a:defRPr/>
            </a:lvl1pPr>
          </a:lstStyle>
          <a:p>
            <a:fld id="{F2DAE89D-A72A-4988-84A3-52E5D816AEC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29474533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F7E7FF48-DA8A-AC38-1857-D778F9D41AE6}"/>
              </a:ext>
            </a:extLst>
          </p:cNvPr>
          <p:cNvCxnSpPr/>
          <p:nvPr/>
        </p:nvCxnSpPr>
        <p:spPr>
          <a:xfrm>
            <a:off x="2886076" y="2771776"/>
            <a:ext cx="131445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40DC33-7785-3BD8-1B79-A505F174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D59C8F-FFBF-4D1C-7B52-29474409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1E9A5B-4169-A7FC-1686-C5946D74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C55B1-BFD8-4416-AD0F-2D5563975BB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37268643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3C65E045-D48E-D799-04CC-EE3D0E6CDFAE}"/>
              </a:ext>
            </a:extLst>
          </p:cNvPr>
          <p:cNvCxnSpPr/>
          <p:nvPr/>
        </p:nvCxnSpPr>
        <p:spPr>
          <a:xfrm>
            <a:off x="2886076" y="5707858"/>
            <a:ext cx="112363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982" y="2634195"/>
            <a:ext cx="11234004" cy="2831926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6984" y="5709295"/>
            <a:ext cx="11234004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BF2C44-AEC2-98D8-785E-266CEB1F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7F73D3-059A-90C9-16AA-8FB20361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554BB-3B63-505E-B5E9-957F45D3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34B8F-02EB-4323-A4BF-E0661611C20F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41755341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2">
            <a:extLst>
              <a:ext uri="{FF2B5EF4-FFF2-40B4-BE49-F238E27FC236}">
                <a16:creationId xmlns:a16="http://schemas.microsoft.com/office/drawing/2014/main" id="{53294C27-4FB8-D393-3B56-DA2C9984EC39}"/>
              </a:ext>
            </a:extLst>
          </p:cNvPr>
          <p:cNvCxnSpPr/>
          <p:nvPr/>
        </p:nvCxnSpPr>
        <p:spPr>
          <a:xfrm>
            <a:off x="2886076" y="2771776"/>
            <a:ext cx="131445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985" y="1207337"/>
            <a:ext cx="13142686" cy="15889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6981" y="3020904"/>
            <a:ext cx="6251742" cy="515634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8364" y="3020907"/>
            <a:ext cx="6251304" cy="5156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8D412C-0701-4A35-4A3F-A31AF198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D2026F-2E7D-0094-15DD-F769410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458BE75-C1A0-5C8F-B813-63909109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00E39-A8FB-467F-950A-91A6F2E9C79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27971918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E190C61A-CCA3-F251-E526-22353AEC555F}"/>
              </a:ext>
            </a:extLst>
          </p:cNvPr>
          <p:cNvCxnSpPr/>
          <p:nvPr/>
        </p:nvCxnSpPr>
        <p:spPr>
          <a:xfrm>
            <a:off x="2886076" y="2771776"/>
            <a:ext cx="131445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982" y="1206249"/>
            <a:ext cx="13142688" cy="158447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6982" y="3029327"/>
            <a:ext cx="6251532" cy="120291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6982" y="4236407"/>
            <a:ext cx="6251532" cy="396668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78364" y="3034506"/>
            <a:ext cx="6251304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6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78364" y="4232238"/>
            <a:ext cx="6251304" cy="395605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44358EB1-9568-45FC-3F43-84E0F273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B06ACBC-474A-EF16-0202-6DC78BD7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0091CDC-7D38-EDBB-DE1A-C8AD3F69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0BA0-D386-4E47-8E58-01B5016AAE0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6789398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E45F6B7B-122E-47FC-CACC-8B4842BEAF2E}"/>
              </a:ext>
            </a:extLst>
          </p:cNvPr>
          <p:cNvCxnSpPr/>
          <p:nvPr/>
        </p:nvCxnSpPr>
        <p:spPr>
          <a:xfrm>
            <a:off x="2886076" y="2771776"/>
            <a:ext cx="131445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DC5EB2C-D14D-F011-0A6F-74B80999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D565A3-3535-9573-C981-4F9DFA34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A1ABF2-2753-A3A3-A274-67EE594E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9DB7-1740-4F49-8F7A-4708E66E247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8519072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30511F-5591-DE61-AC00-9E9BFECB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FE21A5-78CF-1924-B0A8-501F3373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FE61E1-7CDB-D3C1-032B-066EAABB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4F065-51A3-4C73-951C-B525BA659D8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40824957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DAAC2FB7-D0F2-96D0-C91B-98B59328A6AF}"/>
              </a:ext>
            </a:extLst>
          </p:cNvPr>
          <p:cNvCxnSpPr/>
          <p:nvPr/>
        </p:nvCxnSpPr>
        <p:spPr>
          <a:xfrm>
            <a:off x="2882903" y="4807744"/>
            <a:ext cx="484822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084" y="1198460"/>
            <a:ext cx="4851900" cy="3370676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3312" y="1198460"/>
            <a:ext cx="7656356" cy="6988240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8087" y="4808238"/>
            <a:ext cx="4854738" cy="337227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E47D032-2053-16D9-996A-3516380C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99E405A-2D24-9E6A-33E3-6FCD5CFE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9B4BBE8-B86E-E6FE-A353-939FBFA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4884-4CB1-4378-8CB2-DE46E5CB1F34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30099904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D59D7089-9954-1A9D-943E-9E6DE7050F57}"/>
              </a:ext>
            </a:extLst>
          </p:cNvPr>
          <p:cNvGrpSpPr>
            <a:grpSpLocks/>
          </p:cNvGrpSpPr>
          <p:nvPr/>
        </p:nvGrpSpPr>
        <p:grpSpPr bwMode="auto">
          <a:xfrm>
            <a:off x="9991726" y="723903"/>
            <a:ext cx="7023100" cy="7722394"/>
            <a:chOff x="6852919" y="583365"/>
            <a:chExt cx="4681849" cy="5181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AF73DF-B0DE-36B6-FD9D-6BDB0661D66F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14450D-9CF6-B53A-D999-B0E4B98BE818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07AADB72-930E-CF49-0D35-E548D087A6B3}"/>
              </a:ext>
            </a:extLst>
          </p:cNvPr>
          <p:cNvCxnSpPr/>
          <p:nvPr/>
        </p:nvCxnSpPr>
        <p:spPr>
          <a:xfrm>
            <a:off x="2882903" y="4714876"/>
            <a:ext cx="64833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299" y="1694270"/>
            <a:ext cx="6489870" cy="274587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80256" y="1683817"/>
            <a:ext cx="4469996" cy="5799490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6984" y="4718989"/>
            <a:ext cx="6480572" cy="300561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514350" indent="0">
              <a:buNone/>
              <a:defRPr sz="1576"/>
            </a:lvl2pPr>
            <a:lvl3pPr marL="1028700" indent="0">
              <a:buNone/>
              <a:defRPr sz="1350"/>
            </a:lvl3pPr>
            <a:lvl4pPr marL="1543050" indent="0">
              <a:buNone/>
              <a:defRPr sz="1126"/>
            </a:lvl4pPr>
            <a:lvl5pPr marL="2057400" indent="0">
              <a:buNone/>
              <a:defRPr sz="1126"/>
            </a:lvl5pPr>
            <a:lvl6pPr marL="2571750" indent="0">
              <a:buNone/>
              <a:defRPr sz="1126"/>
            </a:lvl6pPr>
            <a:lvl7pPr marL="3086100" indent="0">
              <a:buNone/>
              <a:defRPr sz="1126"/>
            </a:lvl7pPr>
            <a:lvl8pPr marL="3600450" indent="0">
              <a:buNone/>
              <a:defRPr sz="1126"/>
            </a:lvl8pPr>
            <a:lvl9pPr marL="4114800" indent="0">
              <a:buNone/>
              <a:defRPr sz="1126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5C2D491-43B1-A592-667F-9D3D8B0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3379" y="8205788"/>
            <a:ext cx="6505574" cy="478632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4D5EC47-859F-90A7-7FE2-FDE4ABE4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6550" y="478634"/>
            <a:ext cx="6502400" cy="481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CC90D8B-AF64-B384-9B05-6547793C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36C39-8808-4D61-B509-874AD968C5C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4974656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40252179-79D5-FF3E-A5CF-4177D4E54153}"/>
              </a:ext>
            </a:extLst>
          </p:cNvPr>
          <p:cNvCxnSpPr/>
          <p:nvPr/>
        </p:nvCxnSpPr>
        <p:spPr>
          <a:xfrm>
            <a:off x="2886076" y="2771776"/>
            <a:ext cx="131445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A90C1B-3939-850E-14D8-7D5BDBB7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DB3DC8-C422-DD49-9848-3C0B38F8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2D0807-73EA-7604-9ED2-AAEA383A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72306-43E4-491C-BB6D-3252FF8EC3B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04391916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A5571D6-3C97-6C01-98FF-E4246D8D5437}"/>
              </a:ext>
            </a:extLst>
          </p:cNvPr>
          <p:cNvCxnSpPr/>
          <p:nvPr/>
        </p:nvCxnSpPr>
        <p:spPr>
          <a:xfrm>
            <a:off x="13836650" y="1197771"/>
            <a:ext cx="0" cy="699135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836059" y="1198463"/>
            <a:ext cx="2206054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6985" y="1198463"/>
            <a:ext cx="10602190" cy="6989834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AF4E2-D8C9-DA62-5F42-7508EBD6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74C1E1-D105-10CD-3DC4-54A56CD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C3E166-B3BC-9142-D85F-A025CC01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9EF54-DA58-4E0A-8012-5E718E792CB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88549792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3" y="2867027"/>
            <a:ext cx="15440026" cy="215027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E0312-F633-0DFB-2E8A-36E7EB1322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13716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09036-3B20-4363-2144-472D8DA91A1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13716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C2165-593A-46AC-A8DC-D200BFE9110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BA4F3D-DB81-4EBE-AE22-16AD1F4977E9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64603066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84843F-45EA-956A-71A5-ED7A6C75EFEB}"/>
              </a:ext>
            </a:extLst>
          </p:cNvPr>
          <p:cNvSpPr/>
          <p:nvPr/>
        </p:nvSpPr>
        <p:spPr>
          <a:xfrm>
            <a:off x="0" y="3024188"/>
            <a:ext cx="18288000" cy="61198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4E0DB39C-A052-8630-D3FE-6D7D4521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9144001"/>
            <a:ext cx="18288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EE5931-4135-26BD-2A63-22B863C934B4}"/>
              </a:ext>
            </a:extLst>
          </p:cNvPr>
          <p:cNvCxnSpPr/>
          <p:nvPr/>
        </p:nvCxnSpPr>
        <p:spPr>
          <a:xfrm>
            <a:off x="0" y="9151144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F1727-604C-9EB4-6F84-EBF5D0C2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076" y="1207297"/>
            <a:ext cx="13144500" cy="1574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76BB67B2-87C2-D4A0-8C18-E0B21D11A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86076" y="3024187"/>
            <a:ext cx="13144500" cy="517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3DB3-AFD9-BF2A-672B-AB652C7C8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93476" y="495302"/>
            <a:ext cx="4737100" cy="46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33E1-2765-0B6A-661C-4BE5E2E5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6079" y="492920"/>
            <a:ext cx="8067674" cy="464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12C1-235B-30D1-6943-875E77068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4729" y="1197771"/>
            <a:ext cx="1590674" cy="7572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4200">
                <a:solidFill>
                  <a:schemeClr val="accent1"/>
                </a:solidFill>
              </a:defRPr>
            </a:lvl1pPr>
          </a:lstStyle>
          <a:p>
            <a:fld id="{C02726FA-954A-4FBB-98A1-D251E324A74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454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ircle/>
  </p:transition>
  <p:txStyles>
    <p:titleStyle>
      <a:lvl1pPr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2pPr>
      <a:lvl3pPr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3pPr>
      <a:lvl4pPr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4pPr>
      <a:lvl5pPr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5pPr>
      <a:lvl6pPr marL="6858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6pPr>
      <a:lvl7pPr marL="13716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7pPr>
      <a:lvl8pPr marL="20574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8pPr>
      <a:lvl9pPr marL="27432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342900" indent="-342900" algn="l" defTabSz="1028700" rtl="0" fontAlgn="base">
        <a:lnSpc>
          <a:spcPct val="120000"/>
        </a:lnSpc>
        <a:spcBef>
          <a:spcPts val="1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02870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02870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02870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02870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47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48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5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52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53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image" Target="../media/image19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18" Type="http://schemas.openxmlformats.org/officeDocument/2006/relationships/image" Target="../media/image22.sv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19.svg"/><Relationship Id="rId17" Type="http://schemas.openxmlformats.org/officeDocument/2006/relationships/image" Target="../media/image21.png"/><Relationship Id="rId2" Type="http://schemas.openxmlformats.org/officeDocument/2006/relationships/image" Target="../media/image67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8.png"/><Relationship Id="rId5" Type="http://schemas.openxmlformats.org/officeDocument/2006/relationships/image" Target="../media/image70.sv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17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9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svg"/><Relationship Id="rId7" Type="http://schemas.openxmlformats.org/officeDocument/2006/relationships/image" Target="../media/image59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25.sv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9389" y="506670"/>
            <a:ext cx="338722" cy="230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15325450" y="11142483"/>
            <a:ext cx="5580146" cy="3449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785717" y="1711890"/>
            <a:ext cx="9367496" cy="7013010"/>
            <a:chOff x="0" y="0"/>
            <a:chExt cx="1773004" cy="11756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73004" cy="1175658"/>
            </a:xfrm>
            <a:custGeom>
              <a:avLst/>
              <a:gdLst/>
              <a:ahLst/>
              <a:cxnLst/>
              <a:rect l="l" t="t" r="r" b="b"/>
              <a:pathLst>
                <a:path w="1773004" h="1175658">
                  <a:moveTo>
                    <a:pt x="0" y="0"/>
                  </a:moveTo>
                  <a:lnTo>
                    <a:pt x="1773004" y="0"/>
                  </a:lnTo>
                  <a:lnTo>
                    <a:pt x="1773004" y="1175658"/>
                  </a:lnTo>
                  <a:lnTo>
                    <a:pt x="0" y="1175658"/>
                  </a:lnTo>
                  <a:close/>
                </a:path>
              </a:pathLst>
            </a:custGeom>
            <a:solidFill>
              <a:srgbClr val="0A124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0047" y="513325"/>
            <a:ext cx="972542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BORCELLE</a:t>
            </a:r>
          </a:p>
        </p:txBody>
      </p:sp>
      <p:sp>
        <p:nvSpPr>
          <p:cNvPr id="11" name="TextBox 11"/>
          <p:cNvSpPr txBox="1"/>
          <p:nvPr/>
        </p:nvSpPr>
        <p:spPr>
          <a:xfrm rot="5400000">
            <a:off x="16488789" y="6715137"/>
            <a:ext cx="3074546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46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ESPORT PRESENTATION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4800" y="2171700"/>
            <a:ext cx="7099396" cy="15628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Draw a 3x3 table </a:t>
            </a:r>
          </a:p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in your workbook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78721" y="246482"/>
            <a:ext cx="8608731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efin Sans Bold"/>
                <a:ea typeface="+mn-ea"/>
                <a:cs typeface="+mn-cs"/>
              </a:rPr>
              <a:t>BINGO VOCABULARY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51852" y="421533"/>
            <a:ext cx="630935" cy="6309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689844" y="430872"/>
            <a:ext cx="630935" cy="63093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3767320" y="9712886"/>
            <a:ext cx="3385893" cy="714116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7531579D-8612-116E-AA27-01921EF72E8E}"/>
              </a:ext>
            </a:extLst>
          </p:cNvPr>
          <p:cNvSpPr txBox="1"/>
          <p:nvPr/>
        </p:nvSpPr>
        <p:spPr>
          <a:xfrm>
            <a:off x="304800" y="4093490"/>
            <a:ext cx="7099396" cy="15628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99" dirty="0">
                <a:solidFill>
                  <a:schemeClr val="tx1"/>
                </a:solidFill>
                <a:latin typeface="Open Sans Bold"/>
              </a:rPr>
              <a:t>Write these words randomly in each box</a:t>
            </a:r>
            <a:endParaRPr kumimoji="0" lang="en-US" sz="44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F85224-55DC-FC49-509B-D6F30188C5F2}"/>
              </a:ext>
            </a:extLst>
          </p:cNvPr>
          <p:cNvCxnSpPr/>
          <p:nvPr/>
        </p:nvCxnSpPr>
        <p:spPr>
          <a:xfrm>
            <a:off x="10820400" y="1711890"/>
            <a:ext cx="0" cy="70130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827F8E-CA36-9797-D52E-A5495E3F4133}"/>
              </a:ext>
            </a:extLst>
          </p:cNvPr>
          <p:cNvCxnSpPr/>
          <p:nvPr/>
        </p:nvCxnSpPr>
        <p:spPr>
          <a:xfrm>
            <a:off x="14256919" y="1727388"/>
            <a:ext cx="0" cy="70130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7E3AB4-9E43-A9A2-51F0-1CDB344843C2}"/>
              </a:ext>
            </a:extLst>
          </p:cNvPr>
          <p:cNvCxnSpPr>
            <a:cxnSpLocks/>
          </p:cNvCxnSpPr>
          <p:nvPr/>
        </p:nvCxnSpPr>
        <p:spPr>
          <a:xfrm>
            <a:off x="7801131" y="3924300"/>
            <a:ext cx="93520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148FEA-80A8-9010-47BB-128D76FDD717}"/>
              </a:ext>
            </a:extLst>
          </p:cNvPr>
          <p:cNvCxnSpPr>
            <a:cxnSpLocks/>
          </p:cNvCxnSpPr>
          <p:nvPr/>
        </p:nvCxnSpPr>
        <p:spPr>
          <a:xfrm>
            <a:off x="7801131" y="6362700"/>
            <a:ext cx="935208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972124C-6ECE-2227-2C92-615F2B6BBF3C}"/>
              </a:ext>
            </a:extLst>
          </p:cNvPr>
          <p:cNvSpPr txBox="1"/>
          <p:nvPr/>
        </p:nvSpPr>
        <p:spPr>
          <a:xfrm>
            <a:off x="304800" y="6058679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strong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35689D-1FB2-D583-703D-363529F103E1}"/>
              </a:ext>
            </a:extLst>
          </p:cNvPr>
          <p:cNvSpPr txBox="1"/>
          <p:nvPr/>
        </p:nvSpPr>
        <p:spPr>
          <a:xfrm>
            <a:off x="2502315" y="6058679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5EA498-CDA1-0FCE-F2D2-FED11469557E}"/>
              </a:ext>
            </a:extLst>
          </p:cNvPr>
          <p:cNvSpPr txBox="1"/>
          <p:nvPr/>
        </p:nvSpPr>
        <p:spPr>
          <a:xfrm>
            <a:off x="4679166" y="6058679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big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37AFA6-E841-10D3-837D-095A3893AF84}"/>
              </a:ext>
            </a:extLst>
          </p:cNvPr>
          <p:cNvSpPr txBox="1"/>
          <p:nvPr/>
        </p:nvSpPr>
        <p:spPr>
          <a:xfrm>
            <a:off x="304800" y="7112564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cheap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939DE9-F531-B22C-115D-E0F214DA4380}"/>
              </a:ext>
            </a:extLst>
          </p:cNvPr>
          <p:cNvSpPr txBox="1"/>
          <p:nvPr/>
        </p:nvSpPr>
        <p:spPr>
          <a:xfrm>
            <a:off x="2502315" y="7112564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small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0842FC-0002-7582-E8F9-5A917D02531F}"/>
              </a:ext>
            </a:extLst>
          </p:cNvPr>
          <p:cNvSpPr txBox="1"/>
          <p:nvPr/>
        </p:nvSpPr>
        <p:spPr>
          <a:xfrm>
            <a:off x="4679166" y="7112564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fast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8AC3B-ECCB-78BE-63F8-9E863BD5DFCA}"/>
              </a:ext>
            </a:extLst>
          </p:cNvPr>
          <p:cNvSpPr txBox="1"/>
          <p:nvPr/>
        </p:nvSpPr>
        <p:spPr>
          <a:xfrm>
            <a:off x="304800" y="8166449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noisy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F22D67-8EF5-F004-752B-1E2A3BF39513}"/>
              </a:ext>
            </a:extLst>
          </p:cNvPr>
          <p:cNvSpPr txBox="1"/>
          <p:nvPr/>
        </p:nvSpPr>
        <p:spPr>
          <a:xfrm>
            <a:off x="2502315" y="8166449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nice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0631A1-E9CD-EF3E-E3E0-CDB86BE8AC7A}"/>
              </a:ext>
            </a:extLst>
          </p:cNvPr>
          <p:cNvSpPr txBox="1"/>
          <p:nvPr/>
        </p:nvSpPr>
        <p:spPr>
          <a:xfrm>
            <a:off x="4679166" y="8166449"/>
            <a:ext cx="247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chemeClr val="bg1"/>
                </a:solidFill>
              </a:rPr>
              <a:t>quiet</a:t>
            </a:r>
          </a:p>
        </p:txBody>
      </p:sp>
      <p:sp>
        <p:nvSpPr>
          <p:cNvPr id="54" name="TextBox 12">
            <a:extLst>
              <a:ext uri="{FF2B5EF4-FFF2-40B4-BE49-F238E27FC236}">
                <a16:creationId xmlns:a16="http://schemas.microsoft.com/office/drawing/2014/main" id="{A0B87512-07A4-9239-25F4-182B3FE1FD76}"/>
              </a:ext>
            </a:extLst>
          </p:cNvPr>
          <p:cNvSpPr txBox="1"/>
          <p:nvPr/>
        </p:nvSpPr>
        <p:spPr>
          <a:xfrm>
            <a:off x="304800" y="2073562"/>
            <a:ext cx="7099396" cy="39699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The first student to get three words in a row, either horizontally, vertically, or diagonally, shouts "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Bingo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!" and wins.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3D4E9C-F5E8-684D-A7BE-8546C14A7FDF}"/>
              </a:ext>
            </a:extLst>
          </p:cNvPr>
          <p:cNvCxnSpPr>
            <a:cxnSpLocks/>
          </p:cNvCxnSpPr>
          <p:nvPr/>
        </p:nvCxnSpPr>
        <p:spPr>
          <a:xfrm>
            <a:off x="9107525" y="2793429"/>
            <a:ext cx="6678160" cy="4734633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701325E-105E-7586-1872-B1B2973CA88C}"/>
              </a:ext>
            </a:extLst>
          </p:cNvPr>
          <p:cNvCxnSpPr>
            <a:cxnSpLocks/>
          </p:cNvCxnSpPr>
          <p:nvPr/>
        </p:nvCxnSpPr>
        <p:spPr>
          <a:xfrm>
            <a:off x="9147551" y="5170893"/>
            <a:ext cx="6638134" cy="0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3F100FC-377A-9BD4-91C2-8A7716BC8498}"/>
              </a:ext>
            </a:extLst>
          </p:cNvPr>
          <p:cNvCxnSpPr>
            <a:cxnSpLocks/>
          </p:cNvCxnSpPr>
          <p:nvPr/>
        </p:nvCxnSpPr>
        <p:spPr>
          <a:xfrm flipV="1">
            <a:off x="9053532" y="2781300"/>
            <a:ext cx="6732153" cy="4876800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10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  <p:bldP spid="41" grpId="0"/>
      <p:bldP spid="41" grpId="1"/>
      <p:bldP spid="42" grpId="0"/>
      <p:bldP spid="42" grpId="1"/>
      <p:bldP spid="43" grpId="0"/>
      <p:bldP spid="43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4286250" y="1459708"/>
            <a:ext cx="10644188" cy="6974680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2700">
              <a:solidFill>
                <a:prstClr val="white"/>
              </a:solidFill>
              <a:latin typeface="Gill Sans MT" panose="020B0502020104020203"/>
              <a:sym typeface="Arial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9311F6B2-CC8A-4868-AFA0-8DB712AB144E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3838577" y="2324101"/>
            <a:ext cx="10351294" cy="4817270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18A56748-BCE9-F3EB-FF79-C082BA3A77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F395E2D1-F7F2-E869-9C27-9D38E38BA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AAB73B4F-F1C8-8947-6ED1-83F47679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C8BA078F-6A7B-73C7-ACAC-445D78D03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74B6553B-420D-384D-9970-489B3AAF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04C05ABF-0BEF-B4D8-FF47-AA65962F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22437263-03CD-C67E-B569-BF8523F92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5777E678-2948-3361-5574-13121849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16B16DFD-EAB3-8AC2-9391-DE5D4A6F9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E0C59D2-BF7D-003F-7F76-9ED32A6C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EEB2F937-00BC-9157-0200-95C0E98A4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4428BC23-8BEF-A0D8-F697-DB0AC538B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ECACDC48-5400-3AB6-7C08-2E773B15D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</p:grpSp>
      <p:sp>
        <p:nvSpPr>
          <p:cNvPr id="14340" name="Text Box 22">
            <a:extLst>
              <a:ext uri="{FF2B5EF4-FFF2-40B4-BE49-F238E27FC236}">
                <a16:creationId xmlns:a16="http://schemas.microsoft.com/office/drawing/2014/main" id="{B13C2CC1-CC6A-C149-413B-FE1835A1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24" y="462407"/>
            <a:ext cx="131778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73894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5400" b="1" dirty="0">
                <a:solidFill>
                  <a:srgbClr val="000066"/>
                </a:solidFill>
                <a:latin typeface="Garamond" panose="02020404030301010803" pitchFamily="18" charset="0"/>
                <a:ea typeface="Open Sans Condensed" panose="020B0806030504020204" pitchFamily="34" charset="0"/>
                <a:cs typeface="Open Sans Condensed" panose="020B0806030504020204" pitchFamily="34" charset="0"/>
                <a:sym typeface="Arial"/>
              </a:rPr>
              <a:t>COMPARATIVES OR SUPERLATIVE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51D809-EE3A-E5B1-B4EB-88D23ED5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8179595" y="4607721"/>
            <a:ext cx="6496050" cy="162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65" y="3562351"/>
            <a:ext cx="4788694" cy="6191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9544050" y="5579270"/>
            <a:ext cx="1574008" cy="92868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2700">
              <a:solidFill>
                <a:prstClr val="white"/>
              </a:solidFill>
              <a:latin typeface="Gill Sans MT" panose="020B0502020104020203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4B6EDE53-3548-1DE1-286B-CB8C9C619CA2}"/>
              </a:ext>
            </a:extLst>
          </p:cNvPr>
          <p:cNvGrpSpPr>
            <a:grpSpLocks/>
          </p:cNvGrpSpPr>
          <p:nvPr/>
        </p:nvGrpSpPr>
        <p:grpSpPr bwMode="auto">
          <a:xfrm>
            <a:off x="2824162" y="285750"/>
            <a:ext cx="12639676" cy="7746208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white"/>
                </a:solidFill>
                <a:latin typeface="Gill Sans MT" panose="020B0502020104020203"/>
                <a:sym typeface="Arial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black"/>
                </a:solidFill>
                <a:latin typeface="Gill Sans MT" panose="020B0502020104020203"/>
                <a:sym typeface="Arial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458777E-07B9-FAFD-CB65-C3E90FFED3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26633" y="3848100"/>
            <a:ext cx="11334750" cy="2400300"/>
          </a:xfrm>
        </p:spPr>
        <p:txBody>
          <a:bodyPr/>
          <a:lstStyle/>
          <a:p>
            <a:pPr marL="511970" indent="-511970"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s-ES" altLang="en-US" sz="3600" dirty="0">
                <a:latin typeface="Comic Sans MS" panose="030F0702030302020204" pitchFamily="66" charset="0"/>
              </a:rPr>
              <a:t>&gt; Bart has </a:t>
            </a:r>
            <a:r>
              <a:rPr lang="es-ES" altLang="en-US" sz="36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3600" dirty="0">
                <a:latin typeface="Comic Sans MS" panose="030F0702030302020204" pitchFamily="66" charset="0"/>
              </a:rPr>
              <a:t> </a:t>
            </a:r>
            <a:r>
              <a:rPr lang="es-ES" altLang="en-US" sz="3600" dirty="0" err="1">
                <a:latin typeface="Comic Sans MS" panose="030F0702030302020204" pitchFamily="66" charset="0"/>
              </a:rPr>
              <a:t>some</a:t>
            </a:r>
            <a:r>
              <a:rPr lang="es-ES" altLang="en-US" sz="3600" dirty="0">
                <a:latin typeface="Comic Sans MS" panose="030F0702030302020204" pitchFamily="66" charset="0"/>
              </a:rPr>
              <a:t> </a:t>
            </a:r>
            <a:r>
              <a:rPr lang="es-ES" altLang="en-US" sz="3600" dirty="0" err="1">
                <a:latin typeface="Comic Sans MS" panose="030F0702030302020204" pitchFamily="66" charset="0"/>
              </a:rPr>
              <a:t>words</a:t>
            </a:r>
            <a:r>
              <a:rPr lang="es-ES" altLang="en-US" sz="3600" dirty="0">
                <a:latin typeface="Comic Sans MS" panose="030F0702030302020204" pitchFamily="66" charset="0"/>
              </a:rPr>
              <a:t>.</a:t>
            </a:r>
          </a:p>
          <a:p>
            <a:pPr marL="511970" indent="-511970"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s-ES" altLang="en-US" sz="3600" dirty="0">
                <a:latin typeface="Comic Sans MS" panose="030F0702030302020204" pitchFamily="66" charset="0"/>
              </a:rPr>
              <a:t>&gt; </a:t>
            </a:r>
            <a:r>
              <a:rPr lang="es-ES" altLang="en-US" sz="3600" dirty="0" err="1">
                <a:latin typeface="Comic Sans MS" panose="030F0702030302020204" pitchFamily="66" charset="0"/>
              </a:rPr>
              <a:t>Guess</a:t>
            </a:r>
            <a:r>
              <a:rPr lang="es-ES" altLang="en-US" sz="3600" dirty="0">
                <a:latin typeface="Comic Sans MS" panose="030F0702030302020204" pitchFamily="66" charset="0"/>
              </a:rPr>
              <a:t> </a:t>
            </a:r>
            <a:r>
              <a:rPr lang="es-ES" altLang="en-US" sz="3600" dirty="0" err="1">
                <a:latin typeface="Comic Sans MS" panose="030F0702030302020204" pitchFamily="66" charset="0"/>
              </a:rPr>
              <a:t>the</a:t>
            </a:r>
            <a:r>
              <a:rPr lang="es-ES" altLang="en-US" sz="3600" dirty="0">
                <a:latin typeface="Comic Sans MS" panose="030F0702030302020204" pitchFamily="66" charset="0"/>
              </a:rPr>
              <a:t> </a:t>
            </a:r>
            <a:r>
              <a:rPr lang="es-ES" altLang="en-US" sz="36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3600" dirty="0">
                <a:latin typeface="Comic Sans MS" panose="030F0702030302020204" pitchFamily="66" charset="0"/>
              </a:rPr>
              <a:t> </a:t>
            </a:r>
            <a:r>
              <a:rPr lang="es-ES" altLang="en-US" sz="3600" dirty="0" err="1">
                <a:latin typeface="Comic Sans MS" panose="030F0702030302020204" pitchFamily="66" charset="0"/>
              </a:rPr>
              <a:t>adjective</a:t>
            </a:r>
            <a:r>
              <a:rPr lang="es-ES" altLang="en-US" sz="3600" dirty="0">
                <a:latin typeface="Comic Sans MS" panose="030F0702030302020204" pitchFamily="66" charset="0"/>
              </a:rPr>
              <a:t> </a:t>
            </a:r>
            <a:r>
              <a:rPr lang="es-ES" altLang="en-US" sz="36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3600" dirty="0">
                <a:latin typeface="Comic Sans MS" panose="030F0702030302020204" pitchFamily="66" charset="0"/>
              </a:rPr>
              <a:t> </a:t>
            </a:r>
            <a:r>
              <a:rPr lang="es-ES" altLang="en-US" sz="3600" dirty="0" err="1">
                <a:latin typeface="Comic Sans MS" panose="030F0702030302020204" pitchFamily="66" charset="0"/>
              </a:rPr>
              <a:t>the</a:t>
            </a:r>
            <a:r>
              <a:rPr lang="es-ES" altLang="en-US" sz="3600" dirty="0">
                <a:latin typeface="Comic Sans MS" panose="030F0702030302020204" pitchFamily="66" charset="0"/>
              </a:rPr>
              <a:t> time </a:t>
            </a:r>
            <a:r>
              <a:rPr lang="es-ES" altLang="en-US" sz="3600" dirty="0" err="1">
                <a:latin typeface="Comic Sans MS" panose="030F0702030302020204" pitchFamily="66" charset="0"/>
              </a:rPr>
              <a:t>limit</a:t>
            </a:r>
            <a:r>
              <a:rPr lang="es-ES" altLang="en-US" sz="3600" dirty="0">
                <a:latin typeface="Comic Sans MS" panose="030F0702030302020204" pitchFamily="66" charset="0"/>
              </a:rPr>
              <a:t> (12 </a:t>
            </a:r>
            <a:r>
              <a:rPr lang="es-ES" altLang="en-US" sz="36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3600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16388" name="Text Box 22">
            <a:extLst>
              <a:ext uri="{FF2B5EF4-FFF2-40B4-BE49-F238E27FC236}">
                <a16:creationId xmlns:a16="http://schemas.microsoft.com/office/drawing/2014/main" id="{F483CFC5-8AC7-50F9-18C4-73E7AFAA3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893" y="3063116"/>
            <a:ext cx="8748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673894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4000" b="1" dirty="0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Comparatives </a:t>
            </a:r>
            <a:r>
              <a:rPr lang="es-ES" altLang="es-ES" sz="4000" b="1" dirty="0" err="1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or</a:t>
            </a:r>
            <a:r>
              <a:rPr lang="es-ES" altLang="es-ES" sz="4000" b="1" dirty="0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 Superlatives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81E3BD89-9487-F794-185C-3CE7A09A98A7}"/>
              </a:ext>
            </a:extLst>
          </p:cNvPr>
          <p:cNvGrpSpPr>
            <a:grpSpLocks/>
          </p:cNvGrpSpPr>
          <p:nvPr/>
        </p:nvGrpSpPr>
        <p:grpSpPr bwMode="auto">
          <a:xfrm>
            <a:off x="4407697" y="1059657"/>
            <a:ext cx="9536906" cy="1893094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6753496A-ACA5-D9A4-F667-173B64FC1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Gill Sans MT" panose="020B0502020104020203" pitchFamily="34" charset="0"/>
                <a:cs typeface="Arial"/>
                <a:sym typeface="Arial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0F681700-D3D9-8C2C-6F15-FB048073C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9A3EE67-05A4-8C8C-457C-CE4F7E83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FE028F11-1E31-9B52-6CD6-87BD1A7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3347E755-D326-5B1B-9213-A3BFD44AAE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2EC81195-9652-6D3B-8B69-E5A572F4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E3F19295-F20E-D21B-D6D0-383E4268F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D4EFFC06-4A79-8303-B38A-7925CD6F2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AF8F81CA-3B9B-7D6E-2AB1-A9ADA00E6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1A9454C3-239B-2EAB-DAFD-34B16C084E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59D2582A-8738-33A3-880C-E366788A5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A37F66F8-4B80-AB8F-471C-2A6CF3141D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90667D77-C1CA-7516-4F26-FDB67AE40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70B626A8-F32A-E416-2C3C-02F719947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Gill Sans MT" panose="020B0502020104020203" pitchFamily="34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B253057F-0535-A6E3-6697-E612E9BD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A24344B4-CFD4-EF6A-D3F8-39B26149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3406468A-0791-3964-B965-054A3185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5644F0A-EE80-A551-2FCB-0302BA3F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1574772B-C68A-D227-44EE-D8278D7E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8D60773A-B8C5-CD14-90B3-5E74FE30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7AB59972-CCF5-BD84-6E04-B0E80361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972FB735-F3BC-6698-24BA-8DFC0AD1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E0E77246-A4D3-A1C2-CAFF-E9F26904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9D205518-F797-6138-AD5B-ACC42E7D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1E31961A-F676-18EB-FE86-AB06BFB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F8E5E1BD-CC48-E227-C310-9381C7C2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7816D521-5A19-4BA2-9C69-A62C3F11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2389" y="7353300"/>
            <a:ext cx="2355058" cy="240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CF1B5C-5D18-4432-9EF1-9E02AA7C02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826" y="5417347"/>
            <a:ext cx="3252788" cy="4479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3312321" y="400050"/>
            <a:ext cx="11556206" cy="7641432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white"/>
                </a:solidFill>
                <a:latin typeface="Gill Sans MT" panose="020B0502020104020203"/>
                <a:sym typeface="Arial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black"/>
                </a:solidFill>
                <a:latin typeface="Gill Sans MT" panose="020B0502020104020203"/>
                <a:sym typeface="Arial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24263" y="5239881"/>
            <a:ext cx="11039474" cy="1245394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My brother's room is </a:t>
            </a:r>
            <a:r>
              <a:rPr lang="en-US" sz="4400" b="1" dirty="0">
                <a:solidFill>
                  <a:srgbClr val="C00000"/>
                </a:solidFill>
              </a:rPr>
              <a:t>tidier</a:t>
            </a:r>
            <a:r>
              <a:rPr lang="en-US" sz="4400" dirty="0"/>
              <a:t> than mine. (tidy)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9227" y="642938"/>
            <a:ext cx="1747838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5000" tIns="70200" rIns="135000" bIns="702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511970" indent="-511970" algn="r" defTabSz="673894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s-ES" altLang="es-ES" sz="30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3829" y="1407080"/>
            <a:ext cx="43743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673894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4200" b="1" dirty="0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457231"/>
            <a:ext cx="1263378" cy="6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3862872" y="6547656"/>
            <a:ext cx="2688840" cy="9721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4200" b="1" dirty="0">
                <a:solidFill>
                  <a:prstClr val="white"/>
                </a:solidFill>
                <a:latin typeface="Gill Sans MT" panose="020B0502020104020203"/>
                <a:sym typeface="Arial"/>
              </a:rPr>
              <a:t>CHECK</a:t>
            </a:r>
            <a:endParaRPr lang="es-ES" sz="2700" b="1" dirty="0">
              <a:solidFill>
                <a:prstClr val="white"/>
              </a:solidFill>
              <a:latin typeface="Gill Sans MT" panose="020B0502020104020203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832" y="5343526"/>
            <a:ext cx="3252788" cy="4479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390617" y="4038127"/>
            <a:ext cx="6148388" cy="62650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oom Design gießen rooom - roomeon Community">
            <a:extLst>
              <a:ext uri="{FF2B5EF4-FFF2-40B4-BE49-F238E27FC236}">
                <a16:creationId xmlns:a16="http://schemas.microsoft.com/office/drawing/2014/main" id="{59EE8B67-9006-3399-1854-EB61ACB3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45" y="1333026"/>
            <a:ext cx="6223480" cy="34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3312321" y="400050"/>
            <a:ext cx="11556206" cy="7641432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white"/>
                </a:solidFill>
                <a:latin typeface="Gill Sans MT" panose="020B0502020104020203"/>
                <a:sym typeface="Arial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black"/>
                </a:solidFill>
                <a:latin typeface="Gill Sans MT" panose="020B0502020104020203"/>
                <a:sym typeface="Arial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05787" y="5448235"/>
            <a:ext cx="11039474" cy="1245394"/>
          </a:xfrm>
        </p:spPr>
        <p:txBody>
          <a:bodyPr/>
          <a:lstStyle/>
          <a:p>
            <a:pPr marL="511970" indent="-511970" algn="ctr">
              <a:lnSpc>
                <a:spcPct val="100000"/>
              </a:lnSpc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n-US" altLang="es-ES" sz="4200" dirty="0">
                <a:latin typeface="+mj-lt"/>
              </a:rPr>
              <a:t>The </a:t>
            </a:r>
            <a:r>
              <a:rPr lang="en-US" altLang="es-ES" sz="4200" b="1" dirty="0">
                <a:solidFill>
                  <a:srgbClr val="C00000"/>
                </a:solidFill>
                <a:latin typeface="+mj-lt"/>
              </a:rPr>
              <a:t>hottest</a:t>
            </a:r>
            <a:r>
              <a:rPr lang="en-US" altLang="es-ES" sz="4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s-ES" sz="4200" dirty="0">
                <a:latin typeface="+mj-lt"/>
              </a:rPr>
              <a:t>desert of all is the Sahara </a:t>
            </a:r>
          </a:p>
          <a:p>
            <a:pPr marL="511970" indent="-511970" algn="ctr">
              <a:lnSpc>
                <a:spcPct val="100000"/>
              </a:lnSpc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n-US" altLang="es-ES" sz="4200" dirty="0">
                <a:latin typeface="+mj-lt"/>
              </a:rPr>
              <a:t>and it's in Africa. (hot)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9227" y="642938"/>
            <a:ext cx="1747838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5000" tIns="70200" rIns="135000" bIns="702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511970" indent="-511970" algn="r" defTabSz="673894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s-ES" altLang="es-ES" sz="30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646" y="904874"/>
            <a:ext cx="8748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673894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4200" b="1" dirty="0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Superlatives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61173"/>
            <a:ext cx="1858323" cy="90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3862872" y="6547656"/>
            <a:ext cx="2688840" cy="9721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4200" b="1" dirty="0">
                <a:solidFill>
                  <a:prstClr val="white"/>
                </a:solidFill>
                <a:latin typeface="Gill Sans MT" panose="020B0502020104020203"/>
                <a:sym typeface="Arial"/>
              </a:rPr>
              <a:t>CHECK</a:t>
            </a:r>
            <a:endParaRPr lang="es-ES" sz="2700" b="1" dirty="0">
              <a:solidFill>
                <a:prstClr val="white"/>
              </a:solidFill>
              <a:latin typeface="Gill Sans MT" panose="020B0502020104020203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832" y="5343526"/>
            <a:ext cx="3252788" cy="4479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2762903" y="4021930"/>
            <a:ext cx="6148388" cy="62650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What is the largest and hottest desert in the world? - Quora">
            <a:extLst>
              <a:ext uri="{FF2B5EF4-FFF2-40B4-BE49-F238E27FC236}">
                <a16:creationId xmlns:a16="http://schemas.microsoft.com/office/drawing/2014/main" id="{17FF8F13-E022-F115-2451-1054B1A6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70" y="1643538"/>
            <a:ext cx="4570077" cy="345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ew crustacean identified in the world's hottest desert • Earth.com">
            <a:extLst>
              <a:ext uri="{FF2B5EF4-FFF2-40B4-BE49-F238E27FC236}">
                <a16:creationId xmlns:a16="http://schemas.microsoft.com/office/drawing/2014/main" id="{F9402323-DB45-5497-D404-4B3534D6C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91" y="1623383"/>
            <a:ext cx="4903186" cy="343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780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3312321" y="400050"/>
            <a:ext cx="11556206" cy="7641432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white"/>
                </a:solidFill>
                <a:latin typeface="Gill Sans MT" panose="020B0502020104020203"/>
                <a:sym typeface="Arial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black"/>
                </a:solidFill>
                <a:latin typeface="Gill Sans MT" panose="020B0502020104020203"/>
                <a:sym typeface="Arial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69483" y="5126205"/>
            <a:ext cx="11039474" cy="1245394"/>
          </a:xfrm>
        </p:spPr>
        <p:txBody>
          <a:bodyPr/>
          <a:lstStyle/>
          <a:p>
            <a:pPr marL="511970" indent="-511970" algn="ctr">
              <a:lnSpc>
                <a:spcPct val="100000"/>
              </a:lnSpc>
              <a:spcBef>
                <a:spcPts val="0"/>
              </a:spcBef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n-US" altLang="es-ES" sz="4200" dirty="0">
                <a:latin typeface="+mj-lt"/>
              </a:rPr>
              <a:t>Travelling by plane is </a:t>
            </a:r>
            <a:r>
              <a:rPr lang="en-US" altLang="es-ES" sz="4200" b="1" dirty="0">
                <a:solidFill>
                  <a:srgbClr val="C00000"/>
                </a:solidFill>
                <a:latin typeface="+mj-lt"/>
              </a:rPr>
              <a:t>faster </a:t>
            </a:r>
            <a:r>
              <a:rPr lang="en-US" altLang="es-ES" sz="4200" dirty="0">
                <a:latin typeface="+mj-lt"/>
              </a:rPr>
              <a:t>than</a:t>
            </a:r>
          </a:p>
          <a:p>
            <a:pPr marL="511970" indent="-511970" algn="ctr">
              <a:lnSpc>
                <a:spcPct val="100000"/>
              </a:lnSpc>
              <a:spcBef>
                <a:spcPts val="0"/>
              </a:spcBef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n-US" altLang="es-ES" sz="4200" dirty="0">
                <a:latin typeface="+mj-lt"/>
              </a:rPr>
              <a:t> going by car. (fast)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13396" y="7279482"/>
            <a:ext cx="2355056" cy="240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9227" y="642938"/>
            <a:ext cx="1747838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5000" tIns="70200" rIns="135000" bIns="702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511970" indent="-511970" algn="r" defTabSz="673894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s-ES" altLang="es-ES" sz="30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646" y="904874"/>
            <a:ext cx="8748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673894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4200" b="1" dirty="0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214233"/>
            <a:ext cx="1429627" cy="6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3862872" y="6547656"/>
            <a:ext cx="2688840" cy="9721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4200" b="1" dirty="0">
                <a:solidFill>
                  <a:prstClr val="white"/>
                </a:solidFill>
                <a:latin typeface="Gill Sans MT" panose="020B0502020104020203"/>
                <a:sym typeface="Arial"/>
              </a:rPr>
              <a:t>CHECK</a:t>
            </a:r>
            <a:endParaRPr lang="es-ES" sz="2700" b="1" dirty="0">
              <a:solidFill>
                <a:prstClr val="white"/>
              </a:solidFill>
              <a:latin typeface="Gill Sans MT" panose="020B0502020104020203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832" y="5343526"/>
            <a:ext cx="3252788" cy="4479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6539307" y="3992729"/>
            <a:ext cx="6148388" cy="62650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Boeing 737 cargo plane makes emergency landing in ocean off Hawaii | World  News | Sky News">
            <a:extLst>
              <a:ext uri="{FF2B5EF4-FFF2-40B4-BE49-F238E27FC236}">
                <a16:creationId xmlns:a16="http://schemas.microsoft.com/office/drawing/2014/main" id="{8EF75134-D34A-215A-AF28-700452D7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72" y="2043587"/>
            <a:ext cx="5034123" cy="28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est Cars of 2023 - Top-Rated New Cars Ranked | KBB.com">
            <a:extLst>
              <a:ext uri="{FF2B5EF4-FFF2-40B4-BE49-F238E27FC236}">
                <a16:creationId xmlns:a16="http://schemas.microsoft.com/office/drawing/2014/main" id="{3A972E42-3A39-F1AD-41ED-459F554B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684" y="2808084"/>
            <a:ext cx="4562428" cy="18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8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3312321" y="400050"/>
            <a:ext cx="11556206" cy="7641432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white"/>
                </a:solidFill>
                <a:latin typeface="Gill Sans MT" panose="020B0502020104020203"/>
                <a:sym typeface="Arial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black"/>
                </a:solidFill>
                <a:latin typeface="Gill Sans MT" panose="020B0502020104020203"/>
                <a:sym typeface="Arial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2331" y="5413531"/>
            <a:ext cx="11196636" cy="1245394"/>
          </a:xfrm>
        </p:spPr>
        <p:txBody>
          <a:bodyPr/>
          <a:lstStyle/>
          <a:p>
            <a:pPr marL="511970" indent="-511970" algn="ctr">
              <a:lnSpc>
                <a:spcPct val="100000"/>
              </a:lnSpc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n-US" altLang="es-ES" sz="4800" dirty="0">
                <a:latin typeface="+mj-lt"/>
              </a:rPr>
              <a:t>Who is the </a:t>
            </a:r>
            <a:r>
              <a:rPr lang="en-US" altLang="es-ES" sz="4800" b="1" dirty="0">
                <a:solidFill>
                  <a:srgbClr val="C00000"/>
                </a:solidFill>
                <a:latin typeface="+mj-lt"/>
              </a:rPr>
              <a:t>tallest </a:t>
            </a:r>
            <a:r>
              <a:rPr lang="en-US" altLang="es-ES" sz="4800" dirty="0">
                <a:latin typeface="+mj-lt"/>
              </a:rPr>
              <a:t>in your family? (tall)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13170" y="7499073"/>
            <a:ext cx="2355056" cy="240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9227" y="642938"/>
            <a:ext cx="1747838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5000" tIns="70200" rIns="135000" bIns="702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511970" indent="-511970" algn="r" defTabSz="673894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s-ES" altLang="es-ES" sz="30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663" y="5592573"/>
            <a:ext cx="1438761" cy="70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3862872" y="6547656"/>
            <a:ext cx="2688840" cy="9721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4200" b="1" dirty="0">
                <a:solidFill>
                  <a:prstClr val="white"/>
                </a:solidFill>
                <a:latin typeface="Gill Sans MT" panose="020B0502020104020203"/>
                <a:sym typeface="Arial"/>
              </a:rPr>
              <a:t>CHECK</a:t>
            </a:r>
            <a:endParaRPr lang="es-ES" sz="2700" b="1" dirty="0">
              <a:solidFill>
                <a:prstClr val="white"/>
              </a:solidFill>
              <a:latin typeface="Gill Sans MT" panose="020B0502020104020203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069" y="5592573"/>
            <a:ext cx="3252788" cy="4479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16">
            <a:extLst>
              <a:ext uri="{FF2B5EF4-FFF2-40B4-BE49-F238E27FC236}">
                <a16:creationId xmlns:a16="http://schemas.microsoft.com/office/drawing/2014/main" id="{0DD40F3D-1FF5-2145-2E93-6620296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904875"/>
            <a:ext cx="43743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673894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4200" b="1" dirty="0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Superlatives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368515" y="4021930"/>
            <a:ext cx="6148388" cy="62650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amily Standing Together Near the Empty Wall Stock Image - Image of loving,  family: 15163909">
            <a:extLst>
              <a:ext uri="{FF2B5EF4-FFF2-40B4-BE49-F238E27FC236}">
                <a16:creationId xmlns:a16="http://schemas.microsoft.com/office/drawing/2014/main" id="{C656F5F9-032E-F4A7-F94F-9DCC51511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4"/>
          <a:stretch/>
        </p:blipFill>
        <p:spPr bwMode="auto">
          <a:xfrm>
            <a:off x="4147811" y="1230421"/>
            <a:ext cx="5151214" cy="389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5584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3312321" y="400050"/>
            <a:ext cx="11556206" cy="7641432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white"/>
                </a:solidFill>
                <a:latin typeface="Gill Sans MT" panose="020B0502020104020203"/>
                <a:sym typeface="Arial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2700">
                <a:solidFill>
                  <a:prstClr val="black"/>
                </a:solidFill>
                <a:latin typeface="Gill Sans MT" panose="020B0502020104020203"/>
                <a:sym typeface="Arial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92779" y="5205696"/>
            <a:ext cx="11196636" cy="1245394"/>
          </a:xfrm>
        </p:spPr>
        <p:txBody>
          <a:bodyPr/>
          <a:lstStyle/>
          <a:p>
            <a:pPr marL="511970" indent="-511970" algn="ctr"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n-US" altLang="es-ES" sz="4800" dirty="0">
                <a:latin typeface="+mj-lt"/>
              </a:rPr>
              <a:t>I think dogs are </a:t>
            </a:r>
            <a:r>
              <a:rPr lang="en-US" altLang="es-ES" sz="4800" b="1" dirty="0">
                <a:solidFill>
                  <a:srgbClr val="C00000"/>
                </a:solidFill>
                <a:latin typeface="+mj-lt"/>
              </a:rPr>
              <a:t>smarter</a:t>
            </a:r>
            <a:r>
              <a:rPr lang="en-US" altLang="es-ES" sz="4800" dirty="0">
                <a:latin typeface="+mj-lt"/>
              </a:rPr>
              <a:t> than cats. (smart)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5361" y="7517747"/>
            <a:ext cx="2355056" cy="2400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9227" y="642938"/>
            <a:ext cx="1747838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5000" tIns="70200" rIns="135000" bIns="702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511970" indent="-511970" algn="r" defTabSz="673894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1366838" algn="l"/>
                <a:tab pos="2738438" algn="l"/>
                <a:tab pos="4110038" algn="l"/>
                <a:tab pos="5481638" algn="l"/>
                <a:tab pos="6853238" algn="l"/>
                <a:tab pos="8224838" algn="l"/>
                <a:tab pos="9596438" algn="l"/>
                <a:tab pos="10968038" algn="l"/>
                <a:tab pos="12339638" algn="l"/>
                <a:tab pos="13711238" algn="l"/>
                <a:tab pos="15082838" algn="l"/>
              </a:tabLst>
            </a:pPr>
            <a:r>
              <a:rPr lang="es-ES" altLang="es-ES" sz="30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55" y="5306018"/>
            <a:ext cx="2324100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3862872" y="6547656"/>
            <a:ext cx="2688840" cy="9721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4200" b="1" dirty="0">
                <a:solidFill>
                  <a:prstClr val="white"/>
                </a:solidFill>
                <a:latin typeface="Gill Sans MT" panose="020B0502020104020203"/>
                <a:sym typeface="Arial"/>
              </a:rPr>
              <a:t>CHECK</a:t>
            </a:r>
            <a:endParaRPr lang="es-ES" sz="2700" b="1" dirty="0">
              <a:solidFill>
                <a:prstClr val="white"/>
              </a:solidFill>
              <a:latin typeface="Gill Sans MT" panose="020B0502020104020203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97" y="5581791"/>
            <a:ext cx="3252788" cy="4479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7B322D5A-28AC-995A-0C04-9D09129D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646" y="904874"/>
            <a:ext cx="8748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673894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4200" b="1" dirty="0">
                <a:solidFill>
                  <a:srgbClr val="3333CC"/>
                </a:solidFill>
                <a:latin typeface="Comic Sans MS" panose="030F0702030302020204" pitchFamily="66" charset="0"/>
                <a:cs typeface="Arial"/>
                <a:sym typeface="Arial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823223" y="4074034"/>
            <a:ext cx="6148388" cy="62650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8BEE7-847C-79DC-33B5-4A4080892AC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49342" y="1643538"/>
            <a:ext cx="97536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3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53787" y="419530"/>
            <a:ext cx="1594420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Josefin Sans Bold"/>
              </a:rPr>
              <a:t>Work in pairs. Look at the information of the three robots: M10, H9, and A3 and talk about each of them, </a:t>
            </a:r>
          </a:p>
          <a:p>
            <a:pPr algn="ctr"/>
            <a:r>
              <a:rPr lang="en-US" sz="4400" dirty="0">
                <a:solidFill>
                  <a:srgbClr val="FFFFFF"/>
                </a:solidFill>
                <a:latin typeface="Josefin Sans Bold"/>
              </a:rPr>
              <a:t>using superlative adjectives.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84744" y="571499"/>
            <a:ext cx="630935" cy="630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571500"/>
            <a:ext cx="630935" cy="63093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2647C63-F6D1-EAFE-6FDA-6BA9C8C6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" y="4573910"/>
            <a:ext cx="3297555" cy="457200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8D93AAB-2171-227A-E3A9-95BF84FB0C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4599502"/>
            <a:ext cx="3040380" cy="45720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B57CFEC-34FD-E182-BAA9-0BD7023A82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01600" y="4615831"/>
            <a:ext cx="3714750" cy="45720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A827E74-58EA-B96B-D70E-D9F8533D660F}"/>
              </a:ext>
            </a:extLst>
          </p:cNvPr>
          <p:cNvSpPr/>
          <p:nvPr/>
        </p:nvSpPr>
        <p:spPr>
          <a:xfrm>
            <a:off x="7603583" y="3372852"/>
            <a:ext cx="2006414" cy="866177"/>
          </a:xfrm>
          <a:prstGeom prst="roundRect">
            <a:avLst/>
          </a:prstGeom>
          <a:solidFill>
            <a:srgbClr val="ED1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H9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9B9E78A-EC13-A8E0-D0B5-2249E8DB6576}"/>
              </a:ext>
            </a:extLst>
          </p:cNvPr>
          <p:cNvSpPr/>
          <p:nvPr/>
        </p:nvSpPr>
        <p:spPr>
          <a:xfrm rot="20513824">
            <a:off x="520792" y="3615773"/>
            <a:ext cx="2006414" cy="866177"/>
          </a:xfrm>
          <a:prstGeom prst="roundRect">
            <a:avLst/>
          </a:prstGeom>
          <a:solidFill>
            <a:srgbClr val="4D3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M10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0F39482-FC3D-31DA-B1C3-22986398EFAF}"/>
              </a:ext>
            </a:extLst>
          </p:cNvPr>
          <p:cNvSpPr/>
          <p:nvPr/>
        </p:nvSpPr>
        <p:spPr>
          <a:xfrm rot="1184843">
            <a:off x="15721933" y="3680897"/>
            <a:ext cx="2006414" cy="866177"/>
          </a:xfrm>
          <a:prstGeom prst="roundRect">
            <a:avLst/>
          </a:prstGeom>
          <a:solidFill>
            <a:srgbClr val="DF6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A3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53787" y="419530"/>
            <a:ext cx="1594420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efin Sans Bold"/>
                <a:ea typeface="+mn-ea"/>
                <a:cs typeface="+mn-cs"/>
              </a:rPr>
              <a:t>Work in pairs. Look at the information of the three robots: M10, H9, and A3 and talk about each of them, using superlative adjectives.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84744" y="571499"/>
            <a:ext cx="630935" cy="630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571500"/>
            <a:ext cx="630935" cy="63093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2647C63-F6D1-EAFE-6FDA-6BA9C8C6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0" y="5630408"/>
            <a:ext cx="2535555" cy="3515501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8D93AAB-2171-227A-E3A9-95BF84FB0C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89172" y="5656000"/>
            <a:ext cx="2337808" cy="3515501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B57CFEC-34FD-E182-BAA9-0BD7023A82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60006" y="5672331"/>
            <a:ext cx="2856344" cy="35155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A827E74-58EA-B96B-D70E-D9F8533D660F}"/>
              </a:ext>
            </a:extLst>
          </p:cNvPr>
          <p:cNvSpPr/>
          <p:nvPr/>
        </p:nvSpPr>
        <p:spPr>
          <a:xfrm>
            <a:off x="8221885" y="9420904"/>
            <a:ext cx="1472381" cy="651760"/>
          </a:xfrm>
          <a:prstGeom prst="roundRect">
            <a:avLst/>
          </a:prstGeom>
          <a:solidFill>
            <a:srgbClr val="ED1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H9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9B9E78A-EC13-A8E0-D0B5-2249E8DB6576}"/>
              </a:ext>
            </a:extLst>
          </p:cNvPr>
          <p:cNvSpPr/>
          <p:nvPr/>
        </p:nvSpPr>
        <p:spPr>
          <a:xfrm rot="20513824">
            <a:off x="1289022" y="8556522"/>
            <a:ext cx="1472381" cy="651760"/>
          </a:xfrm>
          <a:prstGeom prst="roundRect">
            <a:avLst/>
          </a:prstGeom>
          <a:solidFill>
            <a:srgbClr val="4D3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0F39482-FC3D-31DA-B1C3-22986398EFAF}"/>
              </a:ext>
            </a:extLst>
          </p:cNvPr>
          <p:cNvSpPr/>
          <p:nvPr/>
        </p:nvSpPr>
        <p:spPr>
          <a:xfrm rot="1184843">
            <a:off x="16238385" y="5304528"/>
            <a:ext cx="1472381" cy="651760"/>
          </a:xfrm>
          <a:prstGeom prst="roundRect">
            <a:avLst/>
          </a:prstGeom>
          <a:solidFill>
            <a:srgbClr val="DF6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A3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79863A9-D1BA-6EE3-229F-EEADF7ADD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016448"/>
              </p:ext>
            </p:extLst>
          </p:nvPr>
        </p:nvGraphicFramePr>
        <p:xfrm>
          <a:off x="925066" y="1759866"/>
          <a:ext cx="16852512" cy="3200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213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3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3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3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45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M10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H9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A3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Age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Weight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 kg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45 kg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 kg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 cm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 cm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cm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$1.800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$1.000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$1.500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217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E1CC36AF-C0AC-904F-57FA-8AB1EF1657D2}"/>
              </a:ext>
            </a:extLst>
          </p:cNvPr>
          <p:cNvSpPr txBox="1"/>
          <p:nvPr/>
        </p:nvSpPr>
        <p:spPr>
          <a:xfrm>
            <a:off x="1905000" y="619763"/>
            <a:ext cx="15621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efin Sans Bold"/>
                <a:ea typeface="+mn-ea"/>
                <a:cs typeface="+mn-cs"/>
              </a:rPr>
              <a:t>Ex 5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efin Sans Bold"/>
                <a:ea typeface="+mn-ea"/>
                <a:cs typeface="+mn-cs"/>
              </a:rPr>
              <a:t>pg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efin Sans Bold"/>
                <a:ea typeface="+mn-ea"/>
                <a:cs typeface="+mn-cs"/>
              </a:rPr>
              <a:t> 61). </a:t>
            </a:r>
            <a:r>
              <a:rPr lang="en-US" sz="4800" dirty="0">
                <a:solidFill>
                  <a:srgbClr val="FFFFFF"/>
                </a:solidFill>
                <a:latin typeface="Josefin Sans Bold"/>
              </a:rPr>
              <a:t>Find someone who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osefin Sans Bold"/>
              <a:ea typeface="+mn-ea"/>
              <a:cs typeface="+mn-cs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DF246EA2-9F16-4049-D214-5E291E4FC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990600" y="673628"/>
            <a:ext cx="630935" cy="630935"/>
          </a:xfrm>
          <a:prstGeom prst="rect">
            <a:avLst/>
          </a:prstGeom>
        </p:spPr>
      </p:pic>
      <p:graphicFrame>
        <p:nvGraphicFramePr>
          <p:cNvPr id="13" name="Google Shape;1026;p39">
            <a:extLst>
              <a:ext uri="{FF2B5EF4-FFF2-40B4-BE49-F238E27FC236}">
                <a16:creationId xmlns:a16="http://schemas.microsoft.com/office/drawing/2014/main" id="{F8C80B83-9876-EDC0-5B04-460B25428E0A}"/>
              </a:ext>
            </a:extLst>
          </p:cNvPr>
          <p:cNvGraphicFramePr/>
          <p:nvPr/>
        </p:nvGraphicFramePr>
        <p:xfrm>
          <a:off x="838200" y="1790700"/>
          <a:ext cx="13563600" cy="7680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82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4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6000" b="1" dirty="0">
                          <a:solidFill>
                            <a:schemeClr val="lt1"/>
                          </a:solidFill>
                          <a:latin typeface="Nanum Pen Script"/>
                          <a:ea typeface="Nanum Pen Script"/>
                          <a:cs typeface="Nanum Pen Script"/>
                          <a:sym typeface="Nanum Pen Script"/>
                        </a:rPr>
                        <a:t>Find someone who is</a:t>
                      </a:r>
                      <a:endParaRPr sz="6000" b="1" dirty="0">
                        <a:solidFill>
                          <a:schemeClr val="lt1"/>
                        </a:solidFill>
                        <a:latin typeface="Nanum Pen Script"/>
                        <a:ea typeface="Nanum Pen Script"/>
                        <a:cs typeface="Nanum Pen Script"/>
                        <a:sym typeface="Nanum Pen Script"/>
                      </a:endParaRPr>
                    </a:p>
                  </a:txBody>
                  <a:tcPr marL="182850" marR="182850" marT="182850" marB="182850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0" b="1" dirty="0">
                          <a:solidFill>
                            <a:schemeClr val="lt1"/>
                          </a:solidFill>
                          <a:latin typeface="Nanum Pen Script"/>
                          <a:ea typeface="Nanum Pen Script"/>
                          <a:cs typeface="Nanum Pen Script"/>
                          <a:sym typeface="Nanum Pen Script"/>
                        </a:rPr>
                        <a:t>Name</a:t>
                      </a:r>
                      <a:endParaRPr sz="6000" b="1" dirty="0">
                        <a:solidFill>
                          <a:schemeClr val="lt1"/>
                        </a:solidFill>
                        <a:latin typeface="Nanum Pen Script"/>
                        <a:ea typeface="Nanum Pen Script"/>
                        <a:cs typeface="Nanum Pen Script"/>
                        <a:sym typeface="Nanum Pen Script"/>
                      </a:endParaRPr>
                    </a:p>
                  </a:txBody>
                  <a:tcPr marL="182850" marR="182850" marT="182850" marB="18285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2"/>
                          </a:solidFill>
                          <a:effectLst/>
                          <a:latin typeface="Nunito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tallest</a:t>
                      </a:r>
                    </a:p>
                  </a:txBody>
                  <a:tcPr marL="0" marR="0" marT="0" marB="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82850" marR="182850" marT="182850" marB="18285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2"/>
                          </a:solidFill>
                          <a:effectLst/>
                          <a:latin typeface="Nunito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oldest</a:t>
                      </a:r>
                    </a:p>
                  </a:txBody>
                  <a:tcPr marL="0" marR="0" marT="0" marB="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82850" marR="182850" marT="182850" marB="18285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2"/>
                          </a:solidFill>
                          <a:effectLst/>
                          <a:latin typeface="Nunito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smartest</a:t>
                      </a:r>
                    </a:p>
                  </a:txBody>
                  <a:tcPr marL="0" marR="0" marT="0" marB="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82850" marR="182850" marT="182850" marB="18285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2"/>
                          </a:solidFill>
                          <a:effectLst/>
                          <a:latin typeface="Nunito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shortest</a:t>
                      </a:r>
                    </a:p>
                  </a:txBody>
                  <a:tcPr marL="0" marR="0" marT="0" marB="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82850" marR="182850" marT="182850" marB="18285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2"/>
                          </a:solidFill>
                          <a:effectLst/>
                          <a:latin typeface="Nunito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biggest</a:t>
                      </a:r>
                    </a:p>
                  </a:txBody>
                  <a:tcPr marL="0" marR="0" marT="0" marB="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82850" marR="182850" marT="182850" marB="18285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2"/>
                          </a:solidFill>
                          <a:effectLst/>
                          <a:latin typeface="Nunito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smallest</a:t>
                      </a:r>
                    </a:p>
                  </a:txBody>
                  <a:tcPr marL="0" marR="0" marT="0" marB="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82850" marR="182850" marT="182850" marB="18285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" name="Timer for Kids 10 Minutes! Timer with Music for Classroom, Children! Instrumental Music for Kids!">
            <a:hlinkClick r:id="" action="ppaction://media"/>
            <a:extLst>
              <a:ext uri="{FF2B5EF4-FFF2-40B4-BE49-F238E27FC236}">
                <a16:creationId xmlns:a16="http://schemas.microsoft.com/office/drawing/2014/main" id="{F673B691-6C0D-21C8-2A85-F8AEF4B9AF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3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81220" y="426702"/>
            <a:ext cx="3510988" cy="19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3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4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32404" y="3503426"/>
            <a:ext cx="13423191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0000" dirty="0">
                <a:solidFill>
                  <a:srgbClr val="FFFFFF"/>
                </a:solidFill>
                <a:latin typeface="Josefin Sans Bold"/>
              </a:rPr>
              <a:t>Lesson 3 </a:t>
            </a:r>
          </a:p>
          <a:p>
            <a:pPr algn="ctr">
              <a:spcBef>
                <a:spcPct val="0"/>
              </a:spcBef>
            </a:pPr>
            <a:r>
              <a:rPr lang="en-US" sz="10000" dirty="0">
                <a:solidFill>
                  <a:srgbClr val="FFFFFF"/>
                </a:solidFill>
                <a:latin typeface="Josefin Sans Bold"/>
              </a:rPr>
              <a:t>A closer look 2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04739" y="-521440"/>
            <a:ext cx="4499598" cy="14644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83662" y="-521440"/>
            <a:ext cx="4499598" cy="14644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383662" y="9353550"/>
            <a:ext cx="4499598" cy="1464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13404739" y="9353550"/>
            <a:ext cx="4499598" cy="14644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2584" y="6617450"/>
            <a:ext cx="2875898" cy="962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643925" y="6617450"/>
            <a:ext cx="2875898" cy="96211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00707" y="6834628"/>
            <a:ext cx="9086586" cy="584913"/>
            <a:chOff x="0" y="0"/>
            <a:chExt cx="2393175" cy="1540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93175" cy="154051"/>
            </a:xfrm>
            <a:custGeom>
              <a:avLst/>
              <a:gdLst/>
              <a:ahLst/>
              <a:cxnLst/>
              <a:rect l="l" t="t" r="r" b="b"/>
              <a:pathLst>
                <a:path w="2393175" h="154051">
                  <a:moveTo>
                    <a:pt x="0" y="0"/>
                  </a:moveTo>
                  <a:lnTo>
                    <a:pt x="2393175" y="0"/>
                  </a:lnTo>
                  <a:lnTo>
                    <a:pt x="2393175" y="154051"/>
                  </a:lnTo>
                  <a:lnTo>
                    <a:pt x="0" y="154051"/>
                  </a:lnTo>
                  <a:close/>
                </a:path>
              </a:pathLst>
            </a:custGeom>
            <a:solidFill>
              <a:srgbClr val="FFBF1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45123" y="2802682"/>
            <a:ext cx="2052643" cy="205264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00707" y="7055905"/>
            <a:ext cx="9086586" cy="33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6"/>
              </a:lnSpc>
              <a:spcBef>
                <a:spcPct val="0"/>
              </a:spcBef>
            </a:pPr>
            <a:r>
              <a:rPr lang="en-US" sz="3200" b="1" spc="300" dirty="0">
                <a:solidFill>
                  <a:srgbClr val="050A27"/>
                </a:solidFill>
                <a:latin typeface="Open Sans"/>
              </a:rPr>
              <a:t>ENGLISH 6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490234" y="2802682"/>
            <a:ext cx="2052643" cy="205264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600707" y="2886196"/>
            <a:ext cx="9086586" cy="61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6"/>
              </a:lnSpc>
              <a:spcBef>
                <a:spcPct val="0"/>
              </a:spcBef>
            </a:pPr>
            <a:r>
              <a:rPr lang="en-US" sz="11500" b="1" dirty="0">
                <a:solidFill>
                  <a:srgbClr val="FFBF10"/>
                </a:solidFill>
                <a:latin typeface="Open Sans"/>
              </a:rPr>
              <a:t>Unit 12: Robots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4DB2529-03A1-0CDC-BF1D-13BBE2A99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7999" y="6689967"/>
            <a:ext cx="854225" cy="79656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A95BAFD-1308-19FF-5CCC-8ED210A1D8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9911101">
            <a:off x="14708257" y="5300034"/>
            <a:ext cx="2015486" cy="2609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E1CC36AF-C0AC-904F-57FA-8AB1EF1657D2}"/>
              </a:ext>
            </a:extLst>
          </p:cNvPr>
          <p:cNvSpPr txBox="1"/>
          <p:nvPr/>
        </p:nvSpPr>
        <p:spPr>
          <a:xfrm>
            <a:off x="1905000" y="619763"/>
            <a:ext cx="15621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efin Sans Bold"/>
                <a:ea typeface="+mn-ea"/>
                <a:cs typeface="+mn-cs"/>
              </a:rPr>
              <a:t>RECAP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DF246EA2-9F16-4049-D214-5E291E4FC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990600" y="673628"/>
            <a:ext cx="630935" cy="630935"/>
          </a:xfrm>
          <a:prstGeom prst="rect">
            <a:avLst/>
          </a:prstGeom>
        </p:spPr>
      </p:pic>
      <p:sp>
        <p:nvSpPr>
          <p:cNvPr id="21" name="Google Shape;885;p36">
            <a:extLst>
              <a:ext uri="{FF2B5EF4-FFF2-40B4-BE49-F238E27FC236}">
                <a16:creationId xmlns:a16="http://schemas.microsoft.com/office/drawing/2014/main" id="{81C138D3-D9AD-6C20-B348-F0D410E1330F}"/>
              </a:ext>
            </a:extLst>
          </p:cNvPr>
          <p:cNvSpPr txBox="1">
            <a:spLocks/>
          </p:cNvSpPr>
          <p:nvPr/>
        </p:nvSpPr>
        <p:spPr>
          <a:xfrm flipH="1">
            <a:off x="990599" y="1562100"/>
            <a:ext cx="12649200" cy="6753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C000"/>
                </a:solidFill>
              </a:rPr>
              <a:t>1. </a:t>
            </a:r>
            <a:r>
              <a:rPr lang="en-US" sz="4800" b="1" dirty="0">
                <a:solidFill>
                  <a:schemeClr val="bg1"/>
                </a:solidFill>
              </a:rPr>
              <a:t>What do we add after short adjective to make a superlative?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</a:rPr>
              <a:t>	short adj + </a:t>
            </a:r>
            <a:r>
              <a:rPr lang="en-US" sz="4800" b="1" dirty="0">
                <a:solidFill>
                  <a:srgbClr val="FFC000"/>
                </a:solidFill>
              </a:rPr>
              <a:t>er</a:t>
            </a:r>
            <a:r>
              <a:rPr lang="en-US" sz="4800" b="1" dirty="0">
                <a:solidFill>
                  <a:schemeClr val="bg1"/>
                </a:solidFill>
              </a:rPr>
              <a:t>			short adj + </a:t>
            </a:r>
            <a:r>
              <a:rPr lang="en-US" sz="4800" b="1" dirty="0" err="1">
                <a:solidFill>
                  <a:srgbClr val="FFC000"/>
                </a:solidFill>
              </a:rPr>
              <a:t>est</a:t>
            </a:r>
            <a:endParaRPr lang="en-US" sz="4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sz="4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FFC000"/>
                </a:solidFill>
              </a:rPr>
              <a:t>2. </a:t>
            </a:r>
            <a:r>
              <a:rPr lang="en-US" sz="4800" b="1" dirty="0">
                <a:solidFill>
                  <a:schemeClr val="bg1"/>
                </a:solidFill>
              </a:rPr>
              <a:t>We use superlative to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FFC000"/>
                </a:solidFill>
              </a:rPr>
              <a:t>	</a:t>
            </a:r>
            <a:r>
              <a:rPr lang="en-US" sz="4800" b="1" dirty="0">
                <a:solidFill>
                  <a:schemeClr val="bg1"/>
                </a:solidFill>
              </a:rPr>
              <a:t>compare two people or things.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</a:rPr>
              <a:t>	compare three or more people or things.</a:t>
            </a:r>
          </a:p>
          <a:p>
            <a:pPr marL="0" indent="0">
              <a:lnSpc>
                <a:spcPct val="115000"/>
              </a:lnSpc>
              <a:buNone/>
            </a:pP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13B798-2D0D-4DBB-C710-86B98A175CBB}"/>
              </a:ext>
            </a:extLst>
          </p:cNvPr>
          <p:cNvSpPr/>
          <p:nvPr/>
        </p:nvSpPr>
        <p:spPr>
          <a:xfrm>
            <a:off x="1219200" y="3577936"/>
            <a:ext cx="685800" cy="685800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A964D22-3DE9-F05C-669B-ABF864C62449}"/>
              </a:ext>
            </a:extLst>
          </p:cNvPr>
          <p:cNvSpPr/>
          <p:nvPr/>
        </p:nvSpPr>
        <p:spPr>
          <a:xfrm>
            <a:off x="6719455" y="3577936"/>
            <a:ext cx="685800" cy="685800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82E4918-A864-47D7-8A8D-460F93FCA5B9}"/>
              </a:ext>
            </a:extLst>
          </p:cNvPr>
          <p:cNvSpPr/>
          <p:nvPr/>
        </p:nvSpPr>
        <p:spPr>
          <a:xfrm>
            <a:off x="1233054" y="6224154"/>
            <a:ext cx="685800" cy="685800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20D9BCE-5FC0-5ADE-9381-5A5DCFA5CD66}"/>
              </a:ext>
            </a:extLst>
          </p:cNvPr>
          <p:cNvSpPr/>
          <p:nvPr/>
        </p:nvSpPr>
        <p:spPr>
          <a:xfrm>
            <a:off x="1233054" y="7914409"/>
            <a:ext cx="685800" cy="685800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1167D7A5-73D0-FB9C-0FE4-36C920D2B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3200" y="3390900"/>
            <a:ext cx="988977" cy="98897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C30BD8D1-41E0-92CE-9C28-A517CA7CC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773119"/>
            <a:ext cx="988977" cy="9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92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80823" y="3463159"/>
            <a:ext cx="12126354" cy="216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69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4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efin Sans Bold"/>
                <a:ea typeface="+mn-ea"/>
                <a:cs typeface="+mn-cs"/>
              </a:rPr>
              <a:t>THANK YOU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04739" y="-521440"/>
            <a:ext cx="4499598" cy="14644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83662" y="-521440"/>
            <a:ext cx="4499598" cy="14644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383662" y="9353550"/>
            <a:ext cx="4499598" cy="1464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13404739" y="9353550"/>
            <a:ext cx="4499598" cy="14644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600707" y="5670168"/>
            <a:ext cx="9086586" cy="584913"/>
            <a:chOff x="0" y="0"/>
            <a:chExt cx="2393175" cy="1540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93175" cy="154051"/>
            </a:xfrm>
            <a:custGeom>
              <a:avLst/>
              <a:gdLst/>
              <a:ahLst/>
              <a:cxnLst/>
              <a:rect l="l" t="t" r="r" b="b"/>
              <a:pathLst>
                <a:path w="2393175" h="154051">
                  <a:moveTo>
                    <a:pt x="0" y="0"/>
                  </a:moveTo>
                  <a:lnTo>
                    <a:pt x="2393175" y="0"/>
                  </a:lnTo>
                  <a:lnTo>
                    <a:pt x="2393175" y="154051"/>
                  </a:lnTo>
                  <a:lnTo>
                    <a:pt x="0" y="154051"/>
                  </a:lnTo>
                  <a:close/>
                </a:path>
              </a:pathLst>
            </a:custGeom>
            <a:solidFill>
              <a:srgbClr val="FFBF1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45123" y="2501901"/>
            <a:ext cx="2052643" cy="20526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490234" y="2501901"/>
            <a:ext cx="2052643" cy="205264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8470548" y="7766049"/>
            <a:ext cx="1346905" cy="47625"/>
            <a:chOff x="0" y="0"/>
            <a:chExt cx="354740" cy="125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4740" cy="12543"/>
            </a:xfrm>
            <a:custGeom>
              <a:avLst/>
              <a:gdLst/>
              <a:ahLst/>
              <a:cxnLst/>
              <a:rect l="l" t="t" r="r" b="b"/>
              <a:pathLst>
                <a:path w="354740" h="12543">
                  <a:moveTo>
                    <a:pt x="0" y="0"/>
                  </a:moveTo>
                  <a:lnTo>
                    <a:pt x="354740" y="0"/>
                  </a:lnTo>
                  <a:lnTo>
                    <a:pt x="354740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FFBF1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600707" y="5807955"/>
            <a:ext cx="9086586" cy="28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0" b="0" i="0" u="none" strike="noStrike" kern="1200" cap="none" spc="1142" normalizeH="0" baseline="0" noProof="0">
                <a:ln>
                  <a:noFill/>
                </a:ln>
                <a:solidFill>
                  <a:srgbClr val="050A2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ESPORT PRESENTATION TEMPLATE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00707" y="2633040"/>
            <a:ext cx="9086586" cy="28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0" b="0" i="0" u="none" strike="noStrike" kern="1200" cap="none" spc="1142" normalizeH="0" baseline="0" noProof="0">
                <a:ln>
                  <a:noFill/>
                </a:ln>
                <a:solidFill>
                  <a:srgbClr val="FFBF1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WWW.REALLYGREATSITE.COM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12464" y="6837160"/>
            <a:ext cx="11063072" cy="540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Lorem ipsum dolor sit amet, consectetur adipiscing elit, sed do eiusmod tempor incididunt ut labore et dolore magna aliqua. Ut enim ad minim veniam, quis nostrud exercitation</a:t>
            </a:r>
          </a:p>
        </p:txBody>
      </p:sp>
    </p:spTree>
    <p:extLst>
      <p:ext uri="{BB962C8B-B14F-4D97-AF65-F5344CB8AC3E}">
        <p14:creationId xmlns:p14="http://schemas.microsoft.com/office/powerpoint/2010/main" val="1664966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2600" y="1028700"/>
            <a:ext cx="5935599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22199" y="788929"/>
            <a:ext cx="547268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7557" y="1028700"/>
            <a:ext cx="668655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86500" y="1028700"/>
            <a:ext cx="109728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3654" y="622996"/>
            <a:ext cx="3502723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90443" y="426820"/>
            <a:ext cx="370332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33112" y="1028700"/>
            <a:ext cx="834059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9172" y="579402"/>
            <a:ext cx="418809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12494" y="579402"/>
            <a:ext cx="513183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83515" y="797375"/>
            <a:ext cx="434279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43218" y="4694202"/>
            <a:ext cx="353124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01321" y="5143500"/>
            <a:ext cx="314267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02468" y="4694202"/>
            <a:ext cx="317868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25475" y="3086100"/>
            <a:ext cx="3837051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963666" y="2187504"/>
            <a:ext cx="4942703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764506" y="4694202"/>
            <a:ext cx="372576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30644"/>
            <a:ext cx="441265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60054" y="819173"/>
            <a:ext cx="551397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1839" y="5143500"/>
            <a:ext cx="7315200" cy="37241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56537" y="1211526"/>
            <a:ext cx="292524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35753" y="5326326"/>
            <a:ext cx="358361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237946" y="5143500"/>
            <a:ext cx="434383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91024"/>
            <a:ext cx="7315200" cy="2852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71497" y="530414"/>
            <a:ext cx="7315200" cy="28135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3957995"/>
            <a:ext cx="57150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18915" y="4317421"/>
            <a:ext cx="7315200" cy="40934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535807"/>
            <a:ext cx="395535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5527406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7744" y="535807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87744" y="5834023"/>
            <a:ext cx="4592220" cy="35015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9389" y="506670"/>
            <a:ext cx="338722" cy="230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15325450" y="11142483"/>
            <a:ext cx="5580146" cy="3449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3600739">
            <a:off x="12295924" y="-1407828"/>
            <a:ext cx="6005809" cy="8948593"/>
            <a:chOff x="0" y="0"/>
            <a:chExt cx="1581777" cy="23568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77" cy="2356831"/>
            </a:xfrm>
            <a:custGeom>
              <a:avLst/>
              <a:gdLst/>
              <a:ahLst/>
              <a:cxnLst/>
              <a:rect l="l" t="t" r="r" b="b"/>
              <a:pathLst>
                <a:path w="1581777" h="2356831">
                  <a:moveTo>
                    <a:pt x="0" y="0"/>
                  </a:moveTo>
                  <a:lnTo>
                    <a:pt x="1581777" y="0"/>
                  </a:lnTo>
                  <a:lnTo>
                    <a:pt x="1581777" y="2356831"/>
                  </a:lnTo>
                  <a:lnTo>
                    <a:pt x="0" y="2356831"/>
                  </a:lnTo>
                  <a:close/>
                </a:path>
              </a:pathLst>
            </a:custGeom>
            <a:solidFill>
              <a:srgbClr val="FFBF1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66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752352" y="1070926"/>
            <a:ext cx="5994296" cy="6921819"/>
            <a:chOff x="0" y="0"/>
            <a:chExt cx="54991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23441" y="6083563"/>
            <a:ext cx="2652117" cy="3086100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BF1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6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0047" y="513325"/>
            <a:ext cx="972542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Bold"/>
              </a:rPr>
              <a:t>BORCELLE</a:t>
            </a:r>
          </a:p>
        </p:txBody>
      </p:sp>
      <p:sp>
        <p:nvSpPr>
          <p:cNvPr id="13" name="TextBox 13"/>
          <p:cNvSpPr txBox="1"/>
          <p:nvPr/>
        </p:nvSpPr>
        <p:spPr>
          <a:xfrm rot="5400000">
            <a:off x="16488789" y="6715137"/>
            <a:ext cx="3074546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en-US" sz="1200" spc="462">
                <a:solidFill>
                  <a:srgbClr val="FFFFFF"/>
                </a:solidFill>
                <a:latin typeface="Open Sans"/>
              </a:rPr>
              <a:t>ESPORT 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87813" y="2164122"/>
            <a:ext cx="6312350" cy="108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8000" dirty="0">
                <a:solidFill>
                  <a:srgbClr val="FFFFFF"/>
                </a:solidFill>
                <a:latin typeface="Josefin Sans Bold"/>
              </a:rPr>
              <a:t>Objectives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44049" y="1798384"/>
            <a:ext cx="630935" cy="63093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691392" y="7261004"/>
            <a:ext cx="2146474" cy="81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6"/>
              </a:lnSpc>
              <a:spcBef>
                <a:spcPct val="0"/>
              </a:spcBef>
            </a:pPr>
            <a:r>
              <a:rPr lang="en-US" sz="4500" dirty="0">
                <a:solidFill>
                  <a:srgbClr val="050A27"/>
                </a:solidFill>
                <a:latin typeface="Open Sans Bold"/>
              </a:rPr>
              <a:t>Robots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2252" y="3787042"/>
            <a:ext cx="710378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FFBF10"/>
                </a:solidFill>
                <a:latin typeface="Open Sans Bold"/>
              </a:rPr>
              <a:t>By the end of this lesson, students will be able to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63256" y="5664213"/>
            <a:ext cx="677239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(Body)"/>
              </a:rPr>
              <a:t>u</a:t>
            </a:r>
            <a:r>
              <a:rPr lang="vi-VN" sz="4000" dirty="0">
                <a:solidFill>
                  <a:schemeClr val="bg1"/>
                </a:solidFill>
                <a:latin typeface="Calibri (Body)"/>
              </a:rPr>
              <a:t>nderstand the use of superlative with short adjectives</a:t>
            </a:r>
            <a:endParaRPr lang="en-US" sz="40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562747" y="7177196"/>
            <a:ext cx="677239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MyriadPro"/>
              </a:rPr>
              <a:t>compare people and things using superlative adjectives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954196" y="9169663"/>
            <a:ext cx="3385893" cy="71411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33612" y="-84259"/>
            <a:ext cx="2169563" cy="7060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450A7E4-0FF3-E173-1916-5825DA5FCD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0767" y="5510470"/>
            <a:ext cx="1037819" cy="1146186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CF4A860-0222-6736-C21C-BCC06BE4BD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43803" y="7070329"/>
            <a:ext cx="1037819" cy="1146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325450" y="11142483"/>
            <a:ext cx="5580146" cy="344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5400000">
            <a:off x="16488789" y="6715137"/>
            <a:ext cx="3074546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46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ESPORT PRESENTATION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43832" y="395828"/>
            <a:ext cx="630935" cy="6309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873407" y="9760634"/>
            <a:ext cx="3385893" cy="714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3579409-A791-7E6A-ABFA-776429934C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1"/>
          <a:stretch/>
        </p:blipFill>
        <p:spPr>
          <a:xfrm>
            <a:off x="10192296" y="1814433"/>
            <a:ext cx="8095704" cy="63914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8A2BB0F-8F35-23DD-E79B-8A77947E2DC4}"/>
              </a:ext>
            </a:extLst>
          </p:cNvPr>
          <p:cNvSpPr txBox="1"/>
          <p:nvPr/>
        </p:nvSpPr>
        <p:spPr>
          <a:xfrm>
            <a:off x="11811000" y="1334539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FFC000"/>
                </a:solidFill>
              </a:rPr>
              <a:t>Tom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8FB179-88AA-ACFC-8530-E4E49A318AB7}"/>
              </a:ext>
            </a:extLst>
          </p:cNvPr>
          <p:cNvSpPr txBox="1"/>
          <p:nvPr/>
        </p:nvSpPr>
        <p:spPr>
          <a:xfrm>
            <a:off x="14016284" y="8370500"/>
            <a:ext cx="3100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h</a:t>
            </a:r>
            <a:r>
              <a:rPr lang="en-VN" sz="4400" b="1" dirty="0">
                <a:solidFill>
                  <a:srgbClr val="FFC000"/>
                </a:solidFill>
              </a:rPr>
              <a:t>is friends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50C2CB-2330-3D28-7D12-7B5F7134A800}"/>
              </a:ext>
            </a:extLst>
          </p:cNvPr>
          <p:cNvSpPr txBox="1"/>
          <p:nvPr/>
        </p:nvSpPr>
        <p:spPr>
          <a:xfrm>
            <a:off x="13661352" y="396091"/>
            <a:ext cx="1905000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tall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AC77836-B04A-2477-3101-01C77C24941C}"/>
              </a:ext>
            </a:extLst>
          </p:cNvPr>
          <p:cNvSpPr/>
          <p:nvPr/>
        </p:nvSpPr>
        <p:spPr>
          <a:xfrm>
            <a:off x="1094873" y="7411258"/>
            <a:ext cx="9982201" cy="2028761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We use superlative adjectives to compare </a:t>
            </a:r>
            <a:r>
              <a:rPr lang="en-US" sz="4000" b="1" dirty="0">
                <a:solidFill>
                  <a:srgbClr val="0070C0"/>
                </a:solidFill>
              </a:rPr>
              <a:t>three</a:t>
            </a:r>
            <a:r>
              <a:rPr lang="en-US" sz="4000" dirty="0"/>
              <a:t> or </a:t>
            </a:r>
            <a:r>
              <a:rPr lang="en-US" sz="4000" b="1" dirty="0">
                <a:solidFill>
                  <a:srgbClr val="0070C0"/>
                </a:solidFill>
              </a:rPr>
              <a:t>more </a:t>
            </a:r>
            <a:r>
              <a:rPr lang="en-US" sz="4000" dirty="0"/>
              <a:t>people or things.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E58C3A41-65F3-898F-B4FC-D3D0066866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4826" y="6554738"/>
            <a:ext cx="3364038" cy="1293861"/>
          </a:xfrm>
          <a:prstGeom prst="rect">
            <a:avLst/>
          </a:prstGeom>
        </p:spPr>
      </p:pic>
      <p:sp>
        <p:nvSpPr>
          <p:cNvPr id="22" name="Hình chữ nhật 2">
            <a:extLst>
              <a:ext uri="{FF2B5EF4-FFF2-40B4-BE49-F238E27FC236}">
                <a16:creationId xmlns:a16="http://schemas.microsoft.com/office/drawing/2014/main" id="{38936C33-5E6D-943F-595B-D7BF3FC10F8A}"/>
              </a:ext>
            </a:extLst>
          </p:cNvPr>
          <p:cNvSpPr/>
          <p:nvPr/>
        </p:nvSpPr>
        <p:spPr>
          <a:xfrm>
            <a:off x="566590" y="969495"/>
            <a:ext cx="1743058" cy="1102955"/>
          </a:xfrm>
          <a:prstGeom prst="rect">
            <a:avLst/>
          </a:prstGeom>
          <a:solidFill>
            <a:srgbClr val="E06666">
              <a:lumMod val="20000"/>
              <a:lumOff val="80000"/>
            </a:srgbClr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Tom </a:t>
            </a:r>
            <a:endParaRPr kumimoji="0" lang="vi-VN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Bong bóng Lời nói: Hình chữ nhật với Góc Tròn 11">
            <a:extLst>
              <a:ext uri="{FF2B5EF4-FFF2-40B4-BE49-F238E27FC236}">
                <a16:creationId xmlns:a16="http://schemas.microsoft.com/office/drawing/2014/main" id="{5A1200E3-2E47-8A42-D6BC-911AFF031395}"/>
              </a:ext>
            </a:extLst>
          </p:cNvPr>
          <p:cNvSpPr/>
          <p:nvPr/>
        </p:nvSpPr>
        <p:spPr>
          <a:xfrm>
            <a:off x="4462913" y="2875742"/>
            <a:ext cx="3246120" cy="1102954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tall + </a:t>
            </a:r>
            <a:r>
              <a:rPr kumimoji="0" lang="en-US" sz="6000" b="0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est</a:t>
            </a:r>
            <a:endParaRPr kumimoji="0" lang="vi-VN" sz="60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Hộp Văn bản 12">
            <a:extLst>
              <a:ext uri="{FF2B5EF4-FFF2-40B4-BE49-F238E27FC236}">
                <a16:creationId xmlns:a16="http://schemas.microsoft.com/office/drawing/2014/main" id="{A7BCCEE9-8217-3972-21C2-CDE81D70C6AE}"/>
              </a:ext>
            </a:extLst>
          </p:cNvPr>
          <p:cNvSpPr txBox="1"/>
          <p:nvPr/>
        </p:nvSpPr>
        <p:spPr>
          <a:xfrm>
            <a:off x="762000" y="3104053"/>
            <a:ext cx="308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short adjective </a:t>
            </a:r>
            <a:endParaRPr lang="vi-VN" sz="3600" b="1" kern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Hình chữ nhật 2">
            <a:extLst>
              <a:ext uri="{FF2B5EF4-FFF2-40B4-BE49-F238E27FC236}">
                <a16:creationId xmlns:a16="http://schemas.microsoft.com/office/drawing/2014/main" id="{C6C6531B-C7A3-5436-566F-E4C867DB341B}"/>
              </a:ext>
            </a:extLst>
          </p:cNvPr>
          <p:cNvSpPr/>
          <p:nvPr/>
        </p:nvSpPr>
        <p:spPr>
          <a:xfrm>
            <a:off x="2442687" y="969496"/>
            <a:ext cx="1406177" cy="1118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</a:t>
            </a:r>
            <a:endParaRPr kumimoji="0" lang="vi-VN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Hình chữ nhật 2">
            <a:extLst>
              <a:ext uri="{FF2B5EF4-FFF2-40B4-BE49-F238E27FC236}">
                <a16:creationId xmlns:a16="http://schemas.microsoft.com/office/drawing/2014/main" id="{DA47E456-9BD7-0B5B-0417-2E970E937362}"/>
              </a:ext>
            </a:extLst>
          </p:cNvPr>
          <p:cNvSpPr/>
          <p:nvPr/>
        </p:nvSpPr>
        <p:spPr>
          <a:xfrm>
            <a:off x="3986439" y="969494"/>
            <a:ext cx="2962258" cy="1102955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he tallest</a:t>
            </a:r>
            <a:endParaRPr kumimoji="0" lang="vi-VN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Hình chữ nhật 2">
            <a:extLst>
              <a:ext uri="{FF2B5EF4-FFF2-40B4-BE49-F238E27FC236}">
                <a16:creationId xmlns:a16="http://schemas.microsoft.com/office/drawing/2014/main" id="{711A233F-5D35-883C-CDB0-9C4842F2B820}"/>
              </a:ext>
            </a:extLst>
          </p:cNvPr>
          <p:cNvSpPr/>
          <p:nvPr/>
        </p:nvSpPr>
        <p:spPr>
          <a:xfrm>
            <a:off x="7086272" y="969493"/>
            <a:ext cx="3106024" cy="11029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 his class.</a:t>
            </a:r>
            <a:endParaRPr kumimoji="0" lang="vi-VN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Hộp Văn bản 14">
            <a:extLst>
              <a:ext uri="{FF2B5EF4-FFF2-40B4-BE49-F238E27FC236}">
                <a16:creationId xmlns:a16="http://schemas.microsoft.com/office/drawing/2014/main" id="{FCD25A3B-109A-614A-5D78-3836E23C372E}"/>
              </a:ext>
            </a:extLst>
          </p:cNvPr>
          <p:cNvSpPr txBox="1"/>
          <p:nvPr/>
        </p:nvSpPr>
        <p:spPr>
          <a:xfrm>
            <a:off x="3429000" y="4863995"/>
            <a:ext cx="4940391" cy="7694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adjective + </a:t>
            </a:r>
            <a:r>
              <a:rPr lang="en-US" sz="4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endParaRPr lang="vi-VN" sz="44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 animBg="1"/>
      <p:bldP spid="45" grpId="0" animBg="1"/>
      <p:bldP spid="22" grpId="0" animBg="1"/>
      <p:bldP spid="26" grpId="0" animBg="1"/>
      <p:bldP spid="28" grpId="0"/>
      <p:bldP spid="29" grpId="0" animBg="1"/>
      <p:bldP spid="31" grpId="0" animBg="1"/>
      <p:bldP spid="31" grpId="1" animBg="1"/>
      <p:bldP spid="33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5325450" y="11142483"/>
            <a:ext cx="5580146" cy="344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5400000">
            <a:off x="16488789" y="6715137"/>
            <a:ext cx="3074546" cy="19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46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ESPORT PRESENTATION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43832" y="395828"/>
            <a:ext cx="630935" cy="6309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873407" y="9760634"/>
            <a:ext cx="3385893" cy="7141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50C2CB-2330-3D28-7D12-7B5F7134A800}"/>
              </a:ext>
            </a:extLst>
          </p:cNvPr>
          <p:cNvSpPr txBox="1"/>
          <p:nvPr/>
        </p:nvSpPr>
        <p:spPr>
          <a:xfrm>
            <a:off x="14478000" y="7797398"/>
            <a:ext cx="1905000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</a:p>
        </p:txBody>
      </p:sp>
      <p:sp>
        <p:nvSpPr>
          <p:cNvPr id="22" name="Hình chữ nhật 2">
            <a:extLst>
              <a:ext uri="{FF2B5EF4-FFF2-40B4-BE49-F238E27FC236}">
                <a16:creationId xmlns:a16="http://schemas.microsoft.com/office/drawing/2014/main" id="{38936C33-5E6D-943F-595B-D7BF3FC10F8A}"/>
              </a:ext>
            </a:extLst>
          </p:cNvPr>
          <p:cNvSpPr/>
          <p:nvPr/>
        </p:nvSpPr>
        <p:spPr>
          <a:xfrm>
            <a:off x="566590" y="969495"/>
            <a:ext cx="1743058" cy="1102955"/>
          </a:xfrm>
          <a:prstGeom prst="rect">
            <a:avLst/>
          </a:prstGeom>
          <a:solidFill>
            <a:srgbClr val="E06666">
              <a:lumMod val="20000"/>
              <a:lumOff val="80000"/>
            </a:srgbClr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This</a:t>
            </a:r>
            <a:endParaRPr kumimoji="0" lang="vi-VN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Bong bóng Lời nói: Hình chữ nhật với Góc Tròn 11">
            <a:extLst>
              <a:ext uri="{FF2B5EF4-FFF2-40B4-BE49-F238E27FC236}">
                <a16:creationId xmlns:a16="http://schemas.microsoft.com/office/drawing/2014/main" id="{5A1200E3-2E47-8A42-D6BC-911AFF031395}"/>
              </a:ext>
            </a:extLst>
          </p:cNvPr>
          <p:cNvSpPr/>
          <p:nvPr/>
        </p:nvSpPr>
        <p:spPr>
          <a:xfrm>
            <a:off x="4953000" y="2890784"/>
            <a:ext cx="3535528" cy="1102954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big</a:t>
            </a:r>
            <a:r>
              <a:rPr kumimoji="0" lang="en-US" sz="6000" b="1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6000" b="0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+ </a:t>
            </a:r>
            <a:r>
              <a:rPr kumimoji="0" lang="en-US" sz="6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est</a:t>
            </a:r>
            <a:endParaRPr kumimoji="0" lang="vi-VN" sz="6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Hộp Văn bản 12">
            <a:extLst>
              <a:ext uri="{FF2B5EF4-FFF2-40B4-BE49-F238E27FC236}">
                <a16:creationId xmlns:a16="http://schemas.microsoft.com/office/drawing/2014/main" id="{A7BCCEE9-8217-3972-21C2-CDE81D70C6AE}"/>
              </a:ext>
            </a:extLst>
          </p:cNvPr>
          <p:cNvSpPr txBox="1"/>
          <p:nvPr/>
        </p:nvSpPr>
        <p:spPr>
          <a:xfrm>
            <a:off x="762000" y="3104053"/>
            <a:ext cx="308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short adjective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Hình chữ nhật 2">
            <a:extLst>
              <a:ext uri="{FF2B5EF4-FFF2-40B4-BE49-F238E27FC236}">
                <a16:creationId xmlns:a16="http://schemas.microsoft.com/office/drawing/2014/main" id="{C6C6531B-C7A3-5436-566F-E4C867DB341B}"/>
              </a:ext>
            </a:extLst>
          </p:cNvPr>
          <p:cNvSpPr/>
          <p:nvPr/>
        </p:nvSpPr>
        <p:spPr>
          <a:xfrm>
            <a:off x="2442687" y="969496"/>
            <a:ext cx="1406177" cy="1118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is</a:t>
            </a:r>
            <a:endParaRPr kumimoji="0" lang="vi-VN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Hình chữ nhật 2">
            <a:extLst>
              <a:ext uri="{FF2B5EF4-FFF2-40B4-BE49-F238E27FC236}">
                <a16:creationId xmlns:a16="http://schemas.microsoft.com/office/drawing/2014/main" id="{DA47E456-9BD7-0B5B-0417-2E970E937362}"/>
              </a:ext>
            </a:extLst>
          </p:cNvPr>
          <p:cNvSpPr/>
          <p:nvPr/>
        </p:nvSpPr>
        <p:spPr>
          <a:xfrm>
            <a:off x="3986438" y="969494"/>
            <a:ext cx="3535529" cy="1102955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he biggest</a:t>
            </a:r>
            <a:endParaRPr kumimoji="0" lang="vi-VN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Hình chữ nhật 2">
            <a:extLst>
              <a:ext uri="{FF2B5EF4-FFF2-40B4-BE49-F238E27FC236}">
                <a16:creationId xmlns:a16="http://schemas.microsoft.com/office/drawing/2014/main" id="{711A233F-5D35-883C-CDB0-9C4842F2B820}"/>
              </a:ext>
            </a:extLst>
          </p:cNvPr>
          <p:cNvSpPr/>
          <p:nvPr/>
        </p:nvSpPr>
        <p:spPr>
          <a:xfrm>
            <a:off x="7659541" y="985261"/>
            <a:ext cx="5256051" cy="11029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rgbClr val="FFC6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0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 the three bags.</a:t>
            </a:r>
            <a:endParaRPr kumimoji="0" lang="vi-VN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Hộp Văn bản 14">
            <a:extLst>
              <a:ext uri="{FF2B5EF4-FFF2-40B4-BE49-F238E27FC236}">
                <a16:creationId xmlns:a16="http://schemas.microsoft.com/office/drawing/2014/main" id="{FCD25A3B-109A-614A-5D78-3836E23C372E}"/>
              </a:ext>
            </a:extLst>
          </p:cNvPr>
          <p:cNvSpPr txBox="1"/>
          <p:nvPr/>
        </p:nvSpPr>
        <p:spPr>
          <a:xfrm>
            <a:off x="2537938" y="4512127"/>
            <a:ext cx="8686800" cy="14465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ords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end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a vowel + a consonant =&gt; double the consonant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B81FE4-FC37-E717-FAAA-86D2D60AD3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8" y="3573234"/>
            <a:ext cx="7183029" cy="455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2" grpId="0" animBg="1"/>
      <p:bldP spid="26" grpId="0" animBg="1"/>
      <p:bldP spid="28" grpId="0"/>
      <p:bldP spid="29" grpId="0" animBg="1"/>
      <p:bldP spid="31" grpId="0" animBg="1"/>
      <p:bldP spid="31" grpId="1" animBg="1"/>
      <p:bldP spid="33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Group 39">
            <a:extLst>
              <a:ext uri="{FF2B5EF4-FFF2-40B4-BE49-F238E27FC236}">
                <a16:creationId xmlns:a16="http://schemas.microsoft.com/office/drawing/2014/main" id="{5A5F80AB-CC69-39BC-53E9-C125452DD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081608"/>
              </p:ext>
            </p:extLst>
          </p:nvPr>
        </p:nvGraphicFramePr>
        <p:xfrm>
          <a:off x="485774" y="435769"/>
          <a:ext cx="16583026" cy="92035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1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5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2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u="sng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</a:rPr>
                        <a:t>Adjectives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</a:rPr>
                        <a:t>Superlative adjectives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1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8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2192754"/>
                  </a:ext>
                </a:extLst>
              </a:tr>
              <a:tr h="1838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Rectangle 52">
            <a:extLst>
              <a:ext uri="{FF2B5EF4-FFF2-40B4-BE49-F238E27FC236}">
                <a16:creationId xmlns:a16="http://schemas.microsoft.com/office/drawing/2014/main" id="{9925E971-864E-E6B9-3F33-27F6C006B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61642"/>
            <a:ext cx="4781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One syllable </a:t>
            </a:r>
          </a:p>
        </p:txBody>
      </p:sp>
      <p:sp>
        <p:nvSpPr>
          <p:cNvPr id="39" name="Rectangle 52">
            <a:extLst>
              <a:ext uri="{FF2B5EF4-FFF2-40B4-BE49-F238E27FC236}">
                <a16:creationId xmlns:a16="http://schemas.microsoft.com/office/drawing/2014/main" id="{EF2E2A8D-F94D-4479-D52B-E5F555954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015" y="2679532"/>
            <a:ext cx="41508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heav</a:t>
            </a:r>
            <a:r>
              <a:rPr kumimoji="0" lang="en-US" alt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41" name="Rectangle 52">
            <a:extLst>
              <a:ext uri="{FF2B5EF4-FFF2-40B4-BE49-F238E27FC236}">
                <a16:creationId xmlns:a16="http://schemas.microsoft.com/office/drawing/2014/main" id="{E976EAF7-C94C-9438-3C1F-18512000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0413" y="2679532"/>
            <a:ext cx="47316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heaviest</a:t>
            </a:r>
            <a:endParaRPr kumimoji="0" lang="en-US" alt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Rectangle 52">
            <a:extLst>
              <a:ext uri="{FF2B5EF4-FFF2-40B4-BE49-F238E27FC236}">
                <a16:creationId xmlns:a16="http://schemas.microsoft.com/office/drawing/2014/main" id="{9B3ABD93-DFAE-B913-8AD4-26E3D2AEA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015" y="4546431"/>
            <a:ext cx="41508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noisy</a:t>
            </a:r>
            <a:endParaRPr kumimoji="0" lang="en-US" alt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Rectangle 52">
            <a:extLst>
              <a:ext uri="{FF2B5EF4-FFF2-40B4-BE49-F238E27FC236}">
                <a16:creationId xmlns:a16="http://schemas.microsoft.com/office/drawing/2014/main" id="{E4D3064E-2BFC-23C8-738C-03569258E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0413" y="4546431"/>
            <a:ext cx="47316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noisiest</a:t>
            </a:r>
            <a:endParaRPr kumimoji="0" lang="en-US" alt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 52">
            <a:extLst>
              <a:ext uri="{FF2B5EF4-FFF2-40B4-BE49-F238E27FC236}">
                <a16:creationId xmlns:a16="http://schemas.microsoft.com/office/drawing/2014/main" id="{F84FB538-882B-639D-0807-B029B964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015" y="6413330"/>
            <a:ext cx="41508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busy</a:t>
            </a:r>
            <a:endParaRPr kumimoji="0" lang="en-US" alt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Rectangle 52">
            <a:extLst>
              <a:ext uri="{FF2B5EF4-FFF2-40B4-BE49-F238E27FC236}">
                <a16:creationId xmlns:a16="http://schemas.microsoft.com/office/drawing/2014/main" id="{89B1D05F-A50D-C0B4-DFAC-DBD5B4B48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0413" y="6413330"/>
            <a:ext cx="47316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busiest</a:t>
            </a:r>
            <a:endParaRPr kumimoji="0" lang="en-US" alt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52">
            <a:extLst>
              <a:ext uri="{FF2B5EF4-FFF2-40B4-BE49-F238E27FC236}">
                <a16:creationId xmlns:a16="http://schemas.microsoft.com/office/drawing/2014/main" id="{5BFCFE42-5DA3-DC2B-00B3-E15A9EEB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975" y="8164421"/>
            <a:ext cx="4781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Except:</a:t>
            </a:r>
          </a:p>
        </p:txBody>
      </p:sp>
      <p:sp>
        <p:nvSpPr>
          <p:cNvPr id="12" name="Rectangle 52">
            <a:extLst>
              <a:ext uri="{FF2B5EF4-FFF2-40B4-BE49-F238E27FC236}">
                <a16:creationId xmlns:a16="http://schemas.microsoft.com/office/drawing/2014/main" id="{AC8E479A-BDEC-5631-2C4F-928BDFA78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015" y="8175628"/>
            <a:ext cx="41508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quiet</a:t>
            </a:r>
            <a:endParaRPr kumimoji="0" lang="en-US" alt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52">
            <a:extLst>
              <a:ext uri="{FF2B5EF4-FFF2-40B4-BE49-F238E27FC236}">
                <a16:creationId xmlns:a16="http://schemas.microsoft.com/office/drawing/2014/main" id="{D42D1271-362A-3F30-82B9-E1CCC4583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8424" y="7835964"/>
            <a:ext cx="44445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quietest/ more quiet</a:t>
            </a:r>
            <a:endParaRPr kumimoji="0" lang="en-US" alt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11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  <p:bldP spid="43" grpId="0"/>
      <p:bldP spid="44" grpId="0"/>
      <p:bldP spid="45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E1CC36AF-C0AC-904F-57FA-8AB1EF1657D2}"/>
              </a:ext>
            </a:extLst>
          </p:cNvPr>
          <p:cNvSpPr txBox="1"/>
          <p:nvPr/>
        </p:nvSpPr>
        <p:spPr>
          <a:xfrm>
            <a:off x="1905000" y="487036"/>
            <a:ext cx="6312350" cy="1004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600" dirty="0">
                <a:solidFill>
                  <a:srgbClr val="FFFFFF"/>
                </a:solidFill>
                <a:latin typeface="Josefin Sans Bold"/>
              </a:rPr>
              <a:t>Hot seat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DF246EA2-9F16-4049-D214-5E291E4FC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990600" y="673628"/>
            <a:ext cx="630935" cy="630935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67BA4F3D-D8E9-0B12-3361-D0C00FC98DD5}"/>
              </a:ext>
            </a:extLst>
          </p:cNvPr>
          <p:cNvSpPr txBox="1"/>
          <p:nvPr/>
        </p:nvSpPr>
        <p:spPr>
          <a:xfrm>
            <a:off x="876300" y="1712156"/>
            <a:ext cx="16535400" cy="73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Choose one student to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sit </a:t>
            </a:r>
            <a:r>
              <a:rPr lang="en-US" sz="4000" dirty="0">
                <a:solidFill>
                  <a:schemeClr val="bg1"/>
                </a:solidFill>
                <a:latin typeface="Open Sans Bold"/>
              </a:rPr>
              <a:t>on ”Hot seat”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FB7ABB7-CC49-B880-D965-02A2507711F5}"/>
              </a:ext>
            </a:extLst>
          </p:cNvPr>
          <p:cNvSpPr txBox="1"/>
          <p:nvPr/>
        </p:nvSpPr>
        <p:spPr>
          <a:xfrm>
            <a:off x="876300" y="2791867"/>
            <a:ext cx="16535400" cy="73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  <a:latin typeface="Open Sans Bold"/>
              </a:rPr>
              <a:t>Other student describe the word on the board.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983ABD3-56A3-30B8-80F4-04B9E00220F9}"/>
              </a:ext>
            </a:extLst>
          </p:cNvPr>
          <p:cNvSpPr txBox="1"/>
          <p:nvPr/>
        </p:nvSpPr>
        <p:spPr>
          <a:xfrm>
            <a:off x="876300" y="3806010"/>
            <a:ext cx="16535400" cy="73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  <a:latin typeface="Open Sans Bold"/>
              </a:rPr>
              <a:t>Student has to say the word in superlative form.</a:t>
            </a:r>
          </a:p>
        </p:txBody>
      </p:sp>
      <p:pic>
        <p:nvPicPr>
          <p:cNvPr id="1026" name="Picture 2" descr="Boy student sitting at desk in classroom side Vector Image">
            <a:extLst>
              <a:ext uri="{FF2B5EF4-FFF2-40B4-BE49-F238E27FC236}">
                <a16:creationId xmlns:a16="http://schemas.microsoft.com/office/drawing/2014/main" id="{FADE0EB3-D4FF-C50A-6E44-D3A6CB58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5727325"/>
            <a:ext cx="5334000" cy="47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ian female teacher standing near blackboard flat vector illustration.  Smiling tutor pointing at blank chalkboard in classroom cartoon character.  Educational process. School lesson, tutor explaining Stock Vector | Adobe  Stock">
            <a:extLst>
              <a:ext uri="{FF2B5EF4-FFF2-40B4-BE49-F238E27FC236}">
                <a16:creationId xmlns:a16="http://schemas.microsoft.com/office/drawing/2014/main" id="{695C3D4C-8C0D-2FAC-5908-368CF2F6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58" y="4631064"/>
            <a:ext cx="7579032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05B65C-ED0E-453A-CA84-E15F33526086}"/>
              </a:ext>
            </a:extLst>
          </p:cNvPr>
          <p:cNvSpPr txBox="1"/>
          <p:nvPr/>
        </p:nvSpPr>
        <p:spPr>
          <a:xfrm>
            <a:off x="5076990" y="5642772"/>
            <a:ext cx="2478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b="1" dirty="0">
                <a:solidFill>
                  <a:schemeClr val="bg1"/>
                </a:solidFill>
              </a:rPr>
              <a:t>fast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AA43D205-E150-3F42-4FA9-E171CE137BBF}"/>
              </a:ext>
            </a:extLst>
          </p:cNvPr>
          <p:cNvSpPr/>
          <p:nvPr/>
        </p:nvSpPr>
        <p:spPr>
          <a:xfrm>
            <a:off x="12192000" y="5319204"/>
            <a:ext cx="4038600" cy="2093685"/>
          </a:xfrm>
          <a:prstGeom prst="wedgeRoundRectCallout">
            <a:avLst>
              <a:gd name="adj1" fmla="val -84641"/>
              <a:gd name="adj2" fmla="val 62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8000" b="1" dirty="0"/>
              <a:t>fast</a:t>
            </a:r>
            <a:r>
              <a:rPr lang="en-VN" sz="8000" b="1" dirty="0">
                <a:solidFill>
                  <a:srgbClr val="FF0000"/>
                </a:solidFill>
              </a:rPr>
              <a:t>est</a:t>
            </a:r>
          </a:p>
        </p:txBody>
      </p:sp>
    </p:spTree>
    <p:extLst>
      <p:ext uri="{BB962C8B-B14F-4D97-AF65-F5344CB8AC3E}">
        <p14:creationId xmlns:p14="http://schemas.microsoft.com/office/powerpoint/2010/main" val="277529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0" grpId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E1CC36AF-C0AC-904F-57FA-8AB1EF1657D2}"/>
              </a:ext>
            </a:extLst>
          </p:cNvPr>
          <p:cNvSpPr txBox="1"/>
          <p:nvPr/>
        </p:nvSpPr>
        <p:spPr>
          <a:xfrm>
            <a:off x="1905000" y="487036"/>
            <a:ext cx="6312350" cy="1004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600" dirty="0">
                <a:solidFill>
                  <a:srgbClr val="FFFFFF"/>
                </a:solidFill>
                <a:latin typeface="Josefin Sans Bold"/>
              </a:rPr>
              <a:t>Hot seat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DF246EA2-9F16-4049-D214-5E291E4FC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990600" y="673628"/>
            <a:ext cx="630935" cy="63093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9143CD-96CA-895C-8C43-2C4B0149F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696006"/>
              </p:ext>
            </p:extLst>
          </p:nvPr>
        </p:nvGraphicFramePr>
        <p:xfrm>
          <a:off x="990599" y="1802477"/>
          <a:ext cx="14643100" cy="78108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061016">
                  <a:extLst>
                    <a:ext uri="{9D8B030D-6E8A-4147-A177-3AD203B41FA5}">
                      <a16:colId xmlns:a16="http://schemas.microsoft.com/office/drawing/2014/main" val="3806789048"/>
                    </a:ext>
                  </a:extLst>
                </a:gridCol>
                <a:gridCol w="7582084">
                  <a:extLst>
                    <a:ext uri="{9D8B030D-6E8A-4147-A177-3AD203B41FA5}">
                      <a16:colId xmlns:a16="http://schemas.microsoft.com/office/drawing/2014/main" val="3315282970"/>
                    </a:ext>
                  </a:extLst>
                </a:gridCol>
              </a:tblGrid>
              <a:tr h="814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</a:rPr>
                        <a:t>Adjectives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</a:rPr>
                        <a:t>Superlative adjectives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061183"/>
                  </a:ext>
                </a:extLst>
              </a:tr>
              <a:tr h="766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5071219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908156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5413512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771363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477401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5196841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1472034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0784749"/>
                  </a:ext>
                </a:extLst>
              </a:tr>
              <a:tr h="76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178261"/>
                  </a:ext>
                </a:extLst>
              </a:tr>
            </a:tbl>
          </a:graphicData>
        </a:graphic>
      </p:graphicFrame>
      <p:sp>
        <p:nvSpPr>
          <p:cNvPr id="19" name="Rectangle 52">
            <a:extLst>
              <a:ext uri="{FF2B5EF4-FFF2-40B4-BE49-F238E27FC236}">
                <a16:creationId xmlns:a16="http://schemas.microsoft.com/office/drawing/2014/main" id="{0FB05E6A-4F0A-6652-9A3E-192335C8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28900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E900-7665-6ABA-6032-99F25299B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291" y="2078553"/>
            <a:ext cx="5740400" cy="4787900"/>
          </a:xfrm>
          <a:prstGeom prst="rect">
            <a:avLst/>
          </a:prstGeom>
        </p:spPr>
      </p:pic>
      <p:sp>
        <p:nvSpPr>
          <p:cNvPr id="22" name="Rectangle 52">
            <a:extLst>
              <a:ext uri="{FF2B5EF4-FFF2-40B4-BE49-F238E27FC236}">
                <a16:creationId xmlns:a16="http://schemas.microsoft.com/office/drawing/2014/main" id="{3B121F8E-CA70-FD5B-EA52-A941A5DDD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74" y="3392829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tall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 52">
            <a:extLst>
              <a:ext uri="{FF2B5EF4-FFF2-40B4-BE49-F238E27FC236}">
                <a16:creationId xmlns:a16="http://schemas.microsoft.com/office/drawing/2014/main" id="{294B7E45-0C4B-ACBB-A5D3-9ACEE2321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149" y="4191483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4800" b="1" noProof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 52">
            <a:extLst>
              <a:ext uri="{FF2B5EF4-FFF2-40B4-BE49-F238E27FC236}">
                <a16:creationId xmlns:a16="http://schemas.microsoft.com/office/drawing/2014/main" id="{4FF6C103-F4D4-5A11-E261-22D0228C6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724" y="4955412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nice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 52">
            <a:extLst>
              <a:ext uri="{FF2B5EF4-FFF2-40B4-BE49-F238E27FC236}">
                <a16:creationId xmlns:a16="http://schemas.microsoft.com/office/drawing/2014/main" id="{FCB7E90F-9AA6-F0B9-3831-4E2272E7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724" y="5754065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 52">
            <a:extLst>
              <a:ext uri="{FF2B5EF4-FFF2-40B4-BE49-F238E27FC236}">
                <a16:creationId xmlns:a16="http://schemas.microsoft.com/office/drawing/2014/main" id="{806DE813-719C-DBF0-F48F-D3525C8E5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724" y="6506420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light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id="{114B1B50-2769-E888-0217-5536A1162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75" y="7212476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quiet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 52">
            <a:extLst>
              <a:ext uri="{FF2B5EF4-FFF2-40B4-BE49-F238E27FC236}">
                <a16:creationId xmlns:a16="http://schemas.microsoft.com/office/drawing/2014/main" id="{AD91DAA5-1EDD-30B2-13F3-2FE4988FE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75" y="8057428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heavy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 52">
            <a:extLst>
              <a:ext uri="{FF2B5EF4-FFF2-40B4-BE49-F238E27FC236}">
                <a16:creationId xmlns:a16="http://schemas.microsoft.com/office/drawing/2014/main" id="{0C12D948-D523-43F3-023C-095275D4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75" y="8856081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large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 52">
            <a:extLst>
              <a:ext uri="{FF2B5EF4-FFF2-40B4-BE49-F238E27FC236}">
                <a16:creationId xmlns:a16="http://schemas.microsoft.com/office/drawing/2014/main" id="{1AAF80F4-DE7E-5848-1A52-0F32D65A0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628900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fastest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52">
            <a:extLst>
              <a:ext uri="{FF2B5EF4-FFF2-40B4-BE49-F238E27FC236}">
                <a16:creationId xmlns:a16="http://schemas.microsoft.com/office/drawing/2014/main" id="{97357558-3016-9C49-D77A-90BCC33C0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574" y="3392829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tallest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52">
            <a:extLst>
              <a:ext uri="{FF2B5EF4-FFF2-40B4-BE49-F238E27FC236}">
                <a16:creationId xmlns:a16="http://schemas.microsoft.com/office/drawing/2014/main" id="{2200F418-C575-4CF3-7E26-D120B08A8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149" y="4191483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4800" b="1" noProof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19418902-0551-C20F-A921-2103B4ECC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0724" y="4955412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098E6AA2-800C-C798-A376-B70030A3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0724" y="5754065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hottest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52">
            <a:extLst>
              <a:ext uri="{FF2B5EF4-FFF2-40B4-BE49-F238E27FC236}">
                <a16:creationId xmlns:a16="http://schemas.microsoft.com/office/drawing/2014/main" id="{7023D2EB-F051-5780-3AA4-859F013E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0724" y="6506420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lightest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52">
            <a:extLst>
              <a:ext uri="{FF2B5EF4-FFF2-40B4-BE49-F238E27FC236}">
                <a16:creationId xmlns:a16="http://schemas.microsoft.com/office/drawing/2014/main" id="{D1DBC9B4-763C-01E3-764D-F41C17C2D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886" y="7249580"/>
            <a:ext cx="6465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uietest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more quiet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tangle 52">
            <a:extLst>
              <a:ext uri="{FF2B5EF4-FFF2-40B4-BE49-F238E27FC236}">
                <a16:creationId xmlns:a16="http://schemas.microsoft.com/office/drawing/2014/main" id="{EC0B09D2-CCE6-FFBB-0D82-4CFB7F05B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575" y="8057428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heaviest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ectangle 52">
            <a:extLst>
              <a:ext uri="{FF2B5EF4-FFF2-40B4-BE49-F238E27FC236}">
                <a16:creationId xmlns:a16="http://schemas.microsoft.com/office/drawing/2014/main" id="{F0F4A854-DA4F-79EA-4503-0AF8FAF14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575" y="8856081"/>
            <a:ext cx="4150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88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E1CC36AF-C0AC-904F-57FA-8AB1EF1657D2}"/>
              </a:ext>
            </a:extLst>
          </p:cNvPr>
          <p:cNvSpPr txBox="1"/>
          <p:nvPr/>
        </p:nvSpPr>
        <p:spPr>
          <a:xfrm>
            <a:off x="1774490" y="438175"/>
            <a:ext cx="155229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dirty="0">
                <a:solidFill>
                  <a:srgbClr val="FFFFFF"/>
                </a:solidFill>
                <a:latin typeface="Josefin Sans Bold"/>
              </a:rPr>
              <a:t>Ex 2 (pg. 61) Complete the following sentences with superlative form of the adjectives in brackets. 1 is an example.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DF246EA2-9F16-4049-D214-5E291E4FC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1164890" y="514626"/>
            <a:ext cx="381000" cy="381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07E5126-F5DB-461C-59FF-360C2892106F}"/>
              </a:ext>
            </a:extLst>
          </p:cNvPr>
          <p:cNvSpPr txBox="1"/>
          <p:nvPr/>
        </p:nvSpPr>
        <p:spPr>
          <a:xfrm>
            <a:off x="849145" y="2017865"/>
            <a:ext cx="16589710" cy="701730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5400" b="1" dirty="0">
                <a:solidFill>
                  <a:srgbClr val="FFC000"/>
                </a:solidFill>
              </a:rPr>
              <a:t>1</a:t>
            </a:r>
            <a:r>
              <a:rPr lang="en-US" sz="5400" dirty="0">
                <a:solidFill>
                  <a:schemeClr val="bg1"/>
                </a:solidFill>
              </a:rPr>
              <a:t>. Bonbon can move 10 tons; it’s the </a:t>
            </a:r>
            <a:r>
              <a:rPr lang="en-US" sz="5400" b="1" dirty="0">
                <a:solidFill>
                  <a:srgbClr val="FFC000"/>
                </a:solidFill>
              </a:rPr>
              <a:t>strongest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i="1" u="sng" dirty="0">
                <a:solidFill>
                  <a:schemeClr val="bg1"/>
                </a:solidFill>
              </a:rPr>
              <a:t>of all</a:t>
            </a:r>
            <a:r>
              <a:rPr lang="en-US" sz="5400" dirty="0">
                <a:solidFill>
                  <a:schemeClr val="bg1"/>
                </a:solidFill>
              </a:rPr>
              <a:t>. (strong)</a:t>
            </a:r>
          </a:p>
          <a:p>
            <a:pPr>
              <a:lnSpc>
                <a:spcPts val="6000"/>
              </a:lnSpc>
            </a:pPr>
            <a:r>
              <a:rPr lang="en-US" sz="5400" b="1" dirty="0">
                <a:solidFill>
                  <a:srgbClr val="FFC000"/>
                </a:solidFill>
              </a:rPr>
              <a:t>2</a:t>
            </a:r>
            <a:r>
              <a:rPr lang="en-US" sz="5400" dirty="0">
                <a:solidFill>
                  <a:schemeClr val="bg1"/>
                </a:solidFill>
              </a:rPr>
              <a:t>. This robot can understand all of what we say. It’s the __________ in the robot show. (smart) </a:t>
            </a:r>
          </a:p>
          <a:p>
            <a:pPr>
              <a:lnSpc>
                <a:spcPts val="6000"/>
              </a:lnSpc>
            </a:pPr>
            <a:r>
              <a:rPr lang="en-US" sz="5400" b="1" dirty="0">
                <a:solidFill>
                  <a:srgbClr val="FFC000"/>
                </a:solidFill>
              </a:rPr>
              <a:t>3</a:t>
            </a:r>
            <a:r>
              <a:rPr lang="en-US" sz="5400" dirty="0">
                <a:solidFill>
                  <a:schemeClr val="bg1"/>
                </a:solidFill>
              </a:rPr>
              <a:t>. He is the _____  in our class; he is about 1.8 m tall. (tall) </a:t>
            </a:r>
          </a:p>
          <a:p>
            <a:pPr>
              <a:lnSpc>
                <a:spcPts val="6000"/>
              </a:lnSpc>
            </a:pPr>
            <a:r>
              <a:rPr lang="en-US" sz="5400" b="1" dirty="0">
                <a:solidFill>
                  <a:srgbClr val="FFC000"/>
                </a:solidFill>
              </a:rPr>
              <a:t>4</a:t>
            </a:r>
            <a:r>
              <a:rPr lang="en-US" sz="5400" dirty="0">
                <a:solidFill>
                  <a:schemeClr val="bg1"/>
                </a:solidFill>
              </a:rPr>
              <a:t>. This is the __________  of all home robots; we can put it in our bag. (small) </a:t>
            </a:r>
          </a:p>
          <a:p>
            <a:pPr>
              <a:lnSpc>
                <a:spcPts val="6000"/>
              </a:lnSpc>
            </a:pPr>
            <a:r>
              <a:rPr lang="en-US" sz="5400" b="1" dirty="0">
                <a:solidFill>
                  <a:srgbClr val="FFC000"/>
                </a:solidFill>
              </a:rPr>
              <a:t>5</a:t>
            </a:r>
            <a:r>
              <a:rPr lang="en-US" sz="5400" dirty="0">
                <a:solidFill>
                  <a:schemeClr val="bg1"/>
                </a:solidFill>
              </a:rPr>
              <a:t>. This robot is only 200 dollars. It's the __________ in our shop. (cheap)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4119A-A7FB-D7E1-2C4C-EC9C3AE67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0" y="-114300"/>
            <a:ext cx="5308600" cy="52959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DB09ECF-7302-EF1D-9D4B-DE303290F4E2}"/>
              </a:ext>
            </a:extLst>
          </p:cNvPr>
          <p:cNvSpPr txBox="1"/>
          <p:nvPr/>
        </p:nvSpPr>
        <p:spPr>
          <a:xfrm>
            <a:off x="457200" y="4220170"/>
            <a:ext cx="4426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smartest</a:t>
            </a:r>
            <a:endParaRPr lang="en-VN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F3F8B0-1C10-AC50-175D-B31C629D7C9C}"/>
              </a:ext>
            </a:extLst>
          </p:cNvPr>
          <p:cNvSpPr txBox="1"/>
          <p:nvPr/>
        </p:nvSpPr>
        <p:spPr>
          <a:xfrm>
            <a:off x="2964997" y="4982170"/>
            <a:ext cx="4426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tallest</a:t>
            </a:r>
            <a:endParaRPr lang="en-V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67459E-ADC4-3161-CB20-D7648504EF2C}"/>
              </a:ext>
            </a:extLst>
          </p:cNvPr>
          <p:cNvSpPr txBox="1"/>
          <p:nvPr/>
        </p:nvSpPr>
        <p:spPr>
          <a:xfrm>
            <a:off x="4140654" y="5782270"/>
            <a:ext cx="4426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smallest</a:t>
            </a:r>
            <a:endParaRPr lang="en-VN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BB5655-3730-D118-89BE-B263F4387255}"/>
              </a:ext>
            </a:extLst>
          </p:cNvPr>
          <p:cNvSpPr txBox="1"/>
          <p:nvPr/>
        </p:nvSpPr>
        <p:spPr>
          <a:xfrm>
            <a:off x="11504840" y="7284498"/>
            <a:ext cx="4426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cheapest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9123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699</Words>
  <Application>Microsoft Macintosh PowerPoint</Application>
  <PresentationFormat>Custom</PresentationFormat>
  <Paragraphs>180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Times New Roman</vt:lpstr>
      <vt:lpstr>Garamond</vt:lpstr>
      <vt:lpstr>Arial</vt:lpstr>
      <vt:lpstr>Josefin Sans Bold</vt:lpstr>
      <vt:lpstr>Nunito</vt:lpstr>
      <vt:lpstr>Gill Sans MT</vt:lpstr>
      <vt:lpstr>Open Sans Bold</vt:lpstr>
      <vt:lpstr>Calibri (Body)</vt:lpstr>
      <vt:lpstr>Open Sans</vt:lpstr>
      <vt:lpstr>Comic Sans MS</vt:lpstr>
      <vt:lpstr>MyriadPro</vt:lpstr>
      <vt:lpstr>Wingdings</vt:lpstr>
      <vt:lpstr>Calibri</vt:lpstr>
      <vt:lpstr>Nanum Pen Script</vt:lpstr>
      <vt:lpstr>Office Theme</vt:lpstr>
      <vt:lpstr>Galería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Hanh Nguyen</cp:lastModifiedBy>
  <cp:revision>5</cp:revision>
  <dcterms:created xsi:type="dcterms:W3CDTF">2006-08-16T00:00:00Z</dcterms:created>
  <dcterms:modified xsi:type="dcterms:W3CDTF">2023-04-16T17:25:52Z</dcterms:modified>
  <dc:identifier>DAFf5lwPFn0</dc:identifier>
</cp:coreProperties>
</file>