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28"/>
  </p:notesMasterIdLst>
  <p:sldIdLst>
    <p:sldId id="328" r:id="rId2"/>
    <p:sldId id="329" r:id="rId3"/>
    <p:sldId id="330" r:id="rId4"/>
    <p:sldId id="256" r:id="rId5"/>
    <p:sldId id="309" r:id="rId6"/>
    <p:sldId id="271" r:id="rId7"/>
    <p:sldId id="310" r:id="rId8"/>
    <p:sldId id="312" r:id="rId9"/>
    <p:sldId id="311" r:id="rId10"/>
    <p:sldId id="313" r:id="rId11"/>
    <p:sldId id="314" r:id="rId12"/>
    <p:sldId id="308" r:id="rId13"/>
    <p:sldId id="316" r:id="rId14"/>
    <p:sldId id="317" r:id="rId15"/>
    <p:sldId id="318" r:id="rId16"/>
    <p:sldId id="315" r:id="rId17"/>
    <p:sldId id="319" r:id="rId18"/>
    <p:sldId id="321" r:id="rId19"/>
    <p:sldId id="320" r:id="rId20"/>
    <p:sldId id="323" r:id="rId21"/>
    <p:sldId id="324" r:id="rId22"/>
    <p:sldId id="325" r:id="rId23"/>
    <p:sldId id="326" r:id="rId24"/>
    <p:sldId id="327" r:id="rId25"/>
    <p:sldId id="322" r:id="rId26"/>
    <p:sldId id="273" r:id="rId27"/>
  </p:sldIdLst>
  <p:sldSz cx="9144000" cy="5143500" type="screen16x9"/>
  <p:notesSz cx="6858000" cy="9144000"/>
  <p:embeddedFontLst>
    <p:embeddedFont>
      <p:font typeface="Arvo" panose="020B0604020202020204" charset="0"/>
      <p:regular r:id="rId29"/>
      <p:bold r:id="rId30"/>
      <p:italic r:id="rId31"/>
      <p:boldItalic r:id="rId32"/>
    </p:embeddedFont>
    <p:embeddedFont>
      <p:font typeface="Squada One" panose="020B0604020202020204" charset="0"/>
      <p:regular r:id="rId33"/>
    </p:embeddedFont>
    <p:embeddedFont>
      <p:font typeface="Harlow Solid Italic" panose="04030604020F02020D02" pitchFamily="82" charset="0"/>
      <p:italic r:id="rId34"/>
    </p:embeddedFont>
    <p:embeddedFont>
      <p:font typeface="Nunito Light" panose="020B060402020202020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Microsoft New Tai Lue" panose="020B0502040204020203" pitchFamily="3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Warm up 1" id="{3CB94F05-8078-4EBC-99F2-E45C58F8C642}">
          <p14:sldIdLst>
            <p14:sldId id="328"/>
            <p14:sldId id="329"/>
          </p14:sldIdLst>
        </p14:section>
        <p14:section name="Warm up 2" id="{BBB4B45A-75AA-4899-9BE1-3B1D8C0169B5}">
          <p14:sldIdLst>
            <p14:sldId id="330"/>
          </p14:sldIdLst>
        </p14:section>
        <p14:section name="A closer look 1" id="{02361617-F990-4D9E-94EC-83DB03F70304}">
          <p14:sldIdLst>
            <p14:sldId id="256"/>
            <p14:sldId id="309"/>
            <p14:sldId id="271"/>
            <p14:sldId id="310"/>
            <p14:sldId id="312"/>
            <p14:sldId id="311"/>
            <p14:sldId id="313"/>
            <p14:sldId id="314"/>
            <p14:sldId id="308"/>
            <p14:sldId id="316"/>
            <p14:sldId id="317"/>
            <p14:sldId id="318"/>
            <p14:sldId id="315"/>
            <p14:sldId id="319"/>
            <p14:sldId id="321"/>
            <p14:sldId id="320"/>
            <p14:sldId id="323"/>
            <p14:sldId id="324"/>
            <p14:sldId id="325"/>
            <p14:sldId id="326"/>
            <p14:sldId id="327"/>
            <p14:sldId id="322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4C"/>
    <a:srgbClr val="F6E1CA"/>
    <a:srgbClr val="FFAB24"/>
    <a:srgbClr val="007F6E"/>
    <a:srgbClr val="FF69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935" autoAdjust="0"/>
  </p:normalViewPr>
  <p:slideViewPr>
    <p:cSldViewPr snapToGrid="0">
      <p:cViewPr varScale="1">
        <p:scale>
          <a:sx n="81" d="100"/>
          <a:sy n="81" d="100"/>
        </p:scale>
        <p:origin x="6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10451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khóa</a:t>
            </a:r>
            <a:r>
              <a:rPr lang="en-US" baseline="0" dirty="0" smtClean="0"/>
              <a:t> EQUIPMENT</a:t>
            </a:r>
          </a:p>
          <a:p>
            <a:pPr marL="158750" indent="0">
              <a:buNone/>
            </a:pPr>
            <a:r>
              <a:rPr lang="en-US" baseline="0" dirty="0" smtClean="0"/>
              <a:t>GV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616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1439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5de68260be_3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5de68260be_3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420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5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1875" y="981300"/>
            <a:ext cx="3180900" cy="3180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" name="Google Shape;10;p2"/>
          <p:cNvCxnSpPr/>
          <p:nvPr/>
        </p:nvCxnSpPr>
        <p:spPr>
          <a:xfrm>
            <a:off x="8115300" y="-114300"/>
            <a:ext cx="0" cy="5257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1;p2"/>
          <p:cNvSpPr/>
          <p:nvPr/>
        </p:nvSpPr>
        <p:spPr>
          <a:xfrm flipH="1">
            <a:off x="7848750" y="540000"/>
            <a:ext cx="399900" cy="281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481927" y="648250"/>
            <a:ext cx="40737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164300" y="2340475"/>
            <a:ext cx="23916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CUSTOM_15_2">
    <p:bg>
      <p:bgPr>
        <a:solidFill>
          <a:schemeClr val="accent4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p7"/>
          <p:cNvCxnSpPr/>
          <p:nvPr/>
        </p:nvCxnSpPr>
        <p:spPr>
          <a:xfrm>
            <a:off x="923925" y="-114300"/>
            <a:ext cx="0" cy="5257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Google Shape;65;p7"/>
          <p:cNvSpPr/>
          <p:nvPr/>
        </p:nvSpPr>
        <p:spPr>
          <a:xfrm>
            <a:off x="790575" y="1885950"/>
            <a:ext cx="399900" cy="13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ctrTitle"/>
          </p:nvPr>
        </p:nvSpPr>
        <p:spPr>
          <a:xfrm>
            <a:off x="615225" y="2098650"/>
            <a:ext cx="18804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CUSTOM_18">
    <p:bg>
      <p:bgPr>
        <a:solidFill>
          <a:schemeClr val="accen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7" name="Google Shape;157;p15"/>
          <p:cNvCxnSpPr/>
          <p:nvPr/>
        </p:nvCxnSpPr>
        <p:spPr>
          <a:xfrm>
            <a:off x="8115300" y="-114300"/>
            <a:ext cx="0" cy="52578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15"/>
          <p:cNvSpPr/>
          <p:nvPr/>
        </p:nvSpPr>
        <p:spPr>
          <a:xfrm flipH="1">
            <a:off x="7848750" y="827025"/>
            <a:ext cx="399900" cy="198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5440793" y="481850"/>
            <a:ext cx="3080100" cy="110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>
            <a:off x="5236618" y="1583650"/>
            <a:ext cx="3284400" cy="11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_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9">
    <p:bg>
      <p:bgPr>
        <a:noFill/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DF0A126C-AB7F-4684-AEE0-D2643F8E0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505B0-18E1-415F-A2A0-CBADF55016A1}" type="datetimeFigureOut">
              <a:rPr lang="en-US"/>
              <a:pPr>
                <a:defRPr/>
              </a:pPr>
              <a:t>14-Feb-23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17D1F809-3A3A-47CA-9FAF-60C6466C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785F793C-022E-4C26-8794-EE862DA2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D5B0F-630B-40B4-ABB2-4589E92EC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7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14-Feb-23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94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bg>
      <p:bgPr>
        <a:solidFill>
          <a:schemeClr val="accent4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13"/>
          <p:cNvCxnSpPr/>
          <p:nvPr/>
        </p:nvCxnSpPr>
        <p:spPr>
          <a:xfrm>
            <a:off x="923925" y="-114300"/>
            <a:ext cx="0" cy="5257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3631838" y="1012975"/>
            <a:ext cx="18804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2"/>
          </p:nvPr>
        </p:nvSpPr>
        <p:spPr>
          <a:xfrm>
            <a:off x="3631838" y="2355085"/>
            <a:ext cx="18804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/>
          </p:nvPr>
        </p:nvSpPr>
        <p:spPr>
          <a:xfrm>
            <a:off x="3446100" y="750463"/>
            <a:ext cx="22518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ctrTitle" idx="3"/>
          </p:nvPr>
        </p:nvSpPr>
        <p:spPr>
          <a:xfrm>
            <a:off x="3446100" y="2092568"/>
            <a:ext cx="22518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4"/>
          </p:nvPr>
        </p:nvSpPr>
        <p:spPr>
          <a:xfrm>
            <a:off x="3631838" y="3700272"/>
            <a:ext cx="18804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5"/>
          </p:nvPr>
        </p:nvSpPr>
        <p:spPr>
          <a:xfrm>
            <a:off x="3446100" y="3437749"/>
            <a:ext cx="22518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/>
          <p:nvPr/>
        </p:nvSpPr>
        <p:spPr>
          <a:xfrm>
            <a:off x="790575" y="1885950"/>
            <a:ext cx="399900" cy="13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ctrTitle" idx="6"/>
          </p:nvPr>
        </p:nvSpPr>
        <p:spPr>
          <a:xfrm>
            <a:off x="615225" y="2098650"/>
            <a:ext cx="20313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2797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61" r:id="rId3"/>
    <p:sldLayoutId id="2147483663" r:id="rId4"/>
    <p:sldLayoutId id="2147483664" r:id="rId5"/>
    <p:sldLayoutId id="2147483668" r:id="rId6"/>
    <p:sldLayoutId id="2147483669" r:id="rId7"/>
    <p:sldLayoutId id="214748367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microsoft.com/office/2007/relationships/media" Target="../media/media4.mp3"/><Relationship Id="rId12" Type="http://schemas.openxmlformats.org/officeDocument/2006/relationships/image" Target="../media/image20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audio" Target="../media/media2.mp3"/><Relationship Id="rId11" Type="http://schemas.openxmlformats.org/officeDocument/2006/relationships/slideLayout" Target="../slideLayouts/slideLayout2.xml"/><Relationship Id="rId5" Type="http://schemas.microsoft.com/office/2007/relationships/media" Target="../media/media2.mp3"/><Relationship Id="rId15" Type="http://schemas.openxmlformats.org/officeDocument/2006/relationships/image" Target="../media/image22.png"/><Relationship Id="rId10" Type="http://schemas.openxmlformats.org/officeDocument/2006/relationships/audio" Target="../media/media5.mp3"/><Relationship Id="rId4" Type="http://schemas.openxmlformats.org/officeDocument/2006/relationships/audio" Target="../media/media3.mp3"/><Relationship Id="rId9" Type="http://schemas.microsoft.com/office/2007/relationships/media" Target="../media/media5.mp3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8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7.mp3"/><Relationship Id="rId7" Type="http://schemas.openxmlformats.org/officeDocument/2006/relationships/image" Target="../media/image26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7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4" Type="http://schemas.openxmlformats.org/officeDocument/2006/relationships/audio" Target="../media/media7.mp3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7.mp3"/><Relationship Id="rId7" Type="http://schemas.microsoft.com/office/2007/relationships/media" Target="../media/media8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9.mp3"/><Relationship Id="rId11" Type="http://schemas.openxmlformats.org/officeDocument/2006/relationships/image" Target="../media/image18.png"/><Relationship Id="rId5" Type="http://schemas.microsoft.com/office/2007/relationships/media" Target="../media/media9.mp3"/><Relationship Id="rId10" Type="http://schemas.openxmlformats.org/officeDocument/2006/relationships/image" Target="../media/image28.jpe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0" Type="http://schemas.openxmlformats.org/officeDocument/2006/relationships/image" Target="../media/image10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wav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442" y="373334"/>
            <a:ext cx="7346883" cy="36317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11500" b="1" kern="1200" dirty="0" err="1" smtClean="0">
                <a:ln w="31550" cmpd="sng">
                  <a:solidFill>
                    <a:srgbClr val="F6E1CA"/>
                  </a:solidFill>
                  <a:prstDash val="solid"/>
                </a:ln>
                <a:solidFill>
                  <a:srgbClr val="FFAB24"/>
                </a:solidFill>
                <a:latin typeface="Harlow Solid Italic" pitchFamily="82" charset="0"/>
                <a:cs typeface="Microsoft New Tai Lue" pitchFamily="34" charset="0"/>
              </a:rPr>
              <a:t>Pelmanism</a:t>
            </a:r>
            <a:endParaRPr lang="en-US" sz="11500" b="1" kern="1200" dirty="0" smtClean="0">
              <a:ln w="31550" cmpd="sng">
                <a:solidFill>
                  <a:srgbClr val="F6E1CA"/>
                </a:solidFill>
                <a:prstDash val="solid"/>
              </a:ln>
              <a:solidFill>
                <a:srgbClr val="FFAB24"/>
              </a:solidFill>
              <a:latin typeface="Harlow Solid Italic" pitchFamily="82" charset="0"/>
              <a:cs typeface="Microsoft New Tai Lue" pitchFamily="34" charset="0"/>
            </a:endParaRPr>
          </a:p>
          <a:p>
            <a:pPr algn="ctr">
              <a:buClrTx/>
              <a:buFontTx/>
              <a:buNone/>
              <a:defRPr/>
            </a:pPr>
            <a:r>
              <a:rPr lang="en-US" sz="11500" b="1" kern="1200" dirty="0" smtClean="0">
                <a:ln w="31550" cmpd="sng">
                  <a:solidFill>
                    <a:srgbClr val="F6E1CA"/>
                  </a:solidFill>
                  <a:prstDash val="solid"/>
                </a:ln>
                <a:solidFill>
                  <a:srgbClr val="FFAB24"/>
                </a:solidFill>
                <a:latin typeface="Harlow Solid Italic" pitchFamily="82" charset="0"/>
                <a:cs typeface="Microsoft New Tai Lue" pitchFamily="34" charset="0"/>
              </a:rPr>
              <a:t>Sports </a:t>
            </a:r>
            <a:r>
              <a:rPr lang="en-US" sz="11500" b="1" kern="1200" dirty="0">
                <a:ln w="31550" cmpd="sng">
                  <a:solidFill>
                    <a:srgbClr val="F6E1CA"/>
                  </a:solidFill>
                  <a:prstDash val="solid"/>
                </a:ln>
                <a:solidFill>
                  <a:srgbClr val="FFAB24"/>
                </a:solidFill>
                <a:latin typeface="Harlow Solid Italic" pitchFamily="82" charset="0"/>
                <a:cs typeface="Microsoft New Tai Lue" pitchFamily="34" charset="0"/>
              </a:rPr>
              <a:t>g</a:t>
            </a:r>
            <a:r>
              <a:rPr lang="en-US" sz="11500" b="1" kern="1200" dirty="0" smtClean="0">
                <a:ln w="31550" cmpd="sng">
                  <a:solidFill>
                    <a:srgbClr val="F6E1CA"/>
                  </a:solidFill>
                  <a:prstDash val="solid"/>
                </a:ln>
                <a:solidFill>
                  <a:srgbClr val="FFAB24"/>
                </a:solidFill>
                <a:latin typeface="Harlow Solid Italic" pitchFamily="82" charset="0"/>
                <a:cs typeface="Microsoft New Tai Lue" pitchFamily="34" charset="0"/>
              </a:rPr>
              <a:t>ame</a:t>
            </a:r>
            <a:endParaRPr lang="en-US" sz="11500" b="1" kern="1200" dirty="0">
              <a:ln w="31550" cmpd="sng">
                <a:solidFill>
                  <a:srgbClr val="F6E1CA"/>
                </a:solidFill>
                <a:prstDash val="solid"/>
              </a:ln>
              <a:solidFill>
                <a:srgbClr val="FFAB24"/>
              </a:solidFill>
              <a:latin typeface="Harlow Solid Italic" pitchFamily="82" charset="0"/>
              <a:cs typeface="Microsoft New Tai Lue" pitchFamily="34" charset="0"/>
            </a:endParaRPr>
          </a:p>
        </p:txBody>
      </p:sp>
      <p:pic>
        <p:nvPicPr>
          <p:cNvPr id="205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7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28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81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85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147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22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66" y="424576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19" y="4244579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2" y="4249341"/>
            <a:ext cx="442913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63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s.sachmem.vn/public/images/v2/TA6SHS2TD/U8-L2-1-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85" y="839850"/>
            <a:ext cx="5678476" cy="37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7812" y="16669"/>
            <a:ext cx="2251140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Rectangle 3"/>
          <p:cNvSpPr/>
          <p:nvPr/>
        </p:nvSpPr>
        <p:spPr>
          <a:xfrm>
            <a:off x="2248086" y="16669"/>
            <a:ext cx="224809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/>
          <p:cNvSpPr/>
          <p:nvPr/>
        </p:nvSpPr>
        <p:spPr>
          <a:xfrm>
            <a:off x="4505697" y="16670"/>
            <a:ext cx="222901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 5"/>
          <p:cNvSpPr/>
          <p:nvPr/>
        </p:nvSpPr>
        <p:spPr>
          <a:xfrm>
            <a:off x="6729954" y="28575"/>
            <a:ext cx="240205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/>
          <p:cNvSpPr/>
          <p:nvPr/>
        </p:nvSpPr>
        <p:spPr>
          <a:xfrm>
            <a:off x="-22100" y="1285876"/>
            <a:ext cx="2251140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2229040" y="1293018"/>
            <a:ext cx="224809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4510464" y="1285876"/>
            <a:ext cx="222901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6744999" y="1297781"/>
            <a:ext cx="240205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-17342" y="2569369"/>
            <a:ext cx="2251140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/>
          <p:cNvSpPr/>
          <p:nvPr/>
        </p:nvSpPr>
        <p:spPr>
          <a:xfrm>
            <a:off x="2248086" y="2569368"/>
            <a:ext cx="2248095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4505697" y="2569369"/>
            <a:ext cx="222901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6740232" y="2581274"/>
            <a:ext cx="240205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/>
          <p:cNvSpPr/>
          <p:nvPr/>
        </p:nvSpPr>
        <p:spPr>
          <a:xfrm>
            <a:off x="-22100" y="3838575"/>
            <a:ext cx="2251140" cy="12954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/>
          <p:cNvSpPr/>
          <p:nvPr/>
        </p:nvSpPr>
        <p:spPr>
          <a:xfrm>
            <a:off x="2243328" y="3838574"/>
            <a:ext cx="2248095" cy="12954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4500939" y="3838575"/>
            <a:ext cx="2229015" cy="12954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/>
          <p:cNvSpPr/>
          <p:nvPr/>
        </p:nvSpPr>
        <p:spPr>
          <a:xfrm>
            <a:off x="6744999" y="3850480"/>
            <a:ext cx="2402055" cy="12954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ounded Rectangle 18"/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KEY</a:t>
            </a:r>
            <a:endParaRPr lang="en-US" sz="105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goggles</a:t>
            </a:r>
          </a:p>
        </p:txBody>
      </p:sp>
      <p:sp>
        <p:nvSpPr>
          <p:cNvPr id="21" name="Rounded Rectangle 23">
            <a:extLst>
              <a:ext uri="{FF2B5EF4-FFF2-40B4-BE49-F238E27FC236}">
                <a16:creationId xmlns=""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1200912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SHOW</a:t>
            </a:r>
            <a:endParaRPr lang="en-US" sz="1050" b="1" dirty="0"/>
          </a:p>
        </p:txBody>
      </p:sp>
      <p:pic>
        <p:nvPicPr>
          <p:cNvPr id="22" name="goggles">
            <a:hlinkClick r:id="" action="ppaction://media"/>
            <a:extLst>
              <a:ext uri="{FF2B5EF4-FFF2-40B4-BE49-F238E27FC236}">
                <a16:creationId xmlns="" xmlns:a16="http://schemas.microsoft.com/office/drawing/2014/main" id="{3FB69EE6-755A-4D12-BF0A-79C995DDC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1343" y="403904"/>
            <a:ext cx="317004" cy="31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7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184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s.sachmem.vn/public/images/v2/TA6SHS2TD/U8-L2-1-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918" y="957423"/>
            <a:ext cx="5603279" cy="374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7812" y="16669"/>
            <a:ext cx="2251140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Rectangle 3"/>
          <p:cNvSpPr/>
          <p:nvPr/>
        </p:nvSpPr>
        <p:spPr>
          <a:xfrm>
            <a:off x="2248086" y="16669"/>
            <a:ext cx="224809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/>
          <p:cNvSpPr/>
          <p:nvPr/>
        </p:nvSpPr>
        <p:spPr>
          <a:xfrm>
            <a:off x="4505697" y="16670"/>
            <a:ext cx="222901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 5"/>
          <p:cNvSpPr/>
          <p:nvPr/>
        </p:nvSpPr>
        <p:spPr>
          <a:xfrm>
            <a:off x="6749757" y="28575"/>
            <a:ext cx="240205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/>
          <p:cNvSpPr/>
          <p:nvPr/>
        </p:nvSpPr>
        <p:spPr>
          <a:xfrm>
            <a:off x="-22100" y="1285876"/>
            <a:ext cx="2251140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2229040" y="1293018"/>
            <a:ext cx="224809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4510464" y="1285876"/>
            <a:ext cx="222901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6744999" y="1297781"/>
            <a:ext cx="240205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-17342" y="2569369"/>
            <a:ext cx="2251140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/>
          <p:cNvSpPr/>
          <p:nvPr/>
        </p:nvSpPr>
        <p:spPr>
          <a:xfrm>
            <a:off x="2248086" y="2569368"/>
            <a:ext cx="2248095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4505697" y="2569369"/>
            <a:ext cx="222901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6740232" y="2581274"/>
            <a:ext cx="240205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/>
          <p:cNvSpPr/>
          <p:nvPr/>
        </p:nvSpPr>
        <p:spPr>
          <a:xfrm>
            <a:off x="-22100" y="3838575"/>
            <a:ext cx="2251140" cy="12954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/>
          <p:cNvSpPr/>
          <p:nvPr/>
        </p:nvSpPr>
        <p:spPr>
          <a:xfrm>
            <a:off x="2243328" y="3838574"/>
            <a:ext cx="2248095" cy="12954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4500939" y="3838575"/>
            <a:ext cx="2229015" cy="12954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/>
          <p:cNvSpPr/>
          <p:nvPr/>
        </p:nvSpPr>
        <p:spPr>
          <a:xfrm>
            <a:off x="6744999" y="3850480"/>
            <a:ext cx="2402055" cy="12954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ounded Rectangle 18"/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KEY</a:t>
            </a:r>
            <a:endParaRPr lang="en-US" sz="105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racket</a:t>
            </a:r>
            <a:endParaRPr lang="en-US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Rounded Rectangle 23">
            <a:extLst>
              <a:ext uri="{FF2B5EF4-FFF2-40B4-BE49-F238E27FC236}">
                <a16:creationId xmlns=""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1200912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SHOW</a:t>
            </a:r>
            <a:endParaRPr lang="en-US" sz="1050" b="1" dirty="0"/>
          </a:p>
        </p:txBody>
      </p:sp>
      <p:pic>
        <p:nvPicPr>
          <p:cNvPr id="22" name="a racket">
            <a:hlinkClick r:id="" action="ppaction://media"/>
            <a:extLst>
              <a:ext uri="{FF2B5EF4-FFF2-40B4-BE49-F238E27FC236}">
                <a16:creationId xmlns="" xmlns:a16="http://schemas.microsoft.com/office/drawing/2014/main" id="{D7F6BA98-5217-4967-8546-7A3845825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70625"/>
            <a:ext cx="304872" cy="3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0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231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62371DD9-0E66-459E-900D-60CC07DDE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155098" y="2258093"/>
            <a:ext cx="1529942" cy="588854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C918820-EEB9-41F8-BF75-096C0CEF7F4C}"/>
              </a:ext>
            </a:extLst>
          </p:cNvPr>
          <p:cNvSpPr/>
          <p:nvPr/>
        </p:nvSpPr>
        <p:spPr>
          <a:xfrm>
            <a:off x="1120656" y="67193"/>
            <a:ext cx="76314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>
              <a:defRPr/>
            </a:pPr>
            <a:r>
              <a:rPr lang="en-US" sz="20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Ex1 (p.18) Write the right words under the pictures.</a:t>
            </a:r>
            <a:endParaRPr lang="en-US" sz="2000" b="1" spc="-113" dirty="0">
              <a:solidFill>
                <a:srgbClr val="FF695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s.sachmem.vn/public/images/v2/TA6SHS2TD/U8-L2-1-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56" y="1056025"/>
            <a:ext cx="2326615" cy="155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6SHS2TD/U8-L2-1-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363" y="1049739"/>
            <a:ext cx="2336026" cy="156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images/v2/TA6SHS2TD/U8-L2-1-3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481" y="1049739"/>
            <a:ext cx="2336026" cy="156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images/v2/TA6SHS2TD/U8-L2-1-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55" y="3083890"/>
            <a:ext cx="2326615" cy="155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images/v2/TA6SHS2TD/U8-L2-1-5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364" y="3083890"/>
            <a:ext cx="2336026" cy="156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120655" y="474403"/>
            <a:ext cx="7777106" cy="4240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ball 	boat	racket		</a:t>
            </a:r>
            <a:r>
              <a:rPr lang="en-US" sz="1800" b="1" dirty="0" smtClean="0"/>
              <a:t>goggles </a:t>
            </a:r>
            <a:r>
              <a:rPr lang="en-US" sz="1800" b="1" dirty="0"/>
              <a:t>	sport shoes</a:t>
            </a:r>
          </a:p>
        </p:txBody>
      </p:sp>
      <p:sp>
        <p:nvSpPr>
          <p:cNvPr id="11" name="Rectangle 16">
            <a:extLst>
              <a:ext uri="{FF2B5EF4-FFF2-40B4-BE49-F238E27FC236}">
                <a16:creationId xmlns="" xmlns:a16="http://schemas.microsoft.com/office/drawing/2014/main" id="{AFDCD869-EBB4-4AF7-A1AB-DCD64C456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785" y="2706367"/>
            <a:ext cx="777820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_____________ 		2. _____________  		3. _______________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="" xmlns:a16="http://schemas.microsoft.com/office/drawing/2014/main" id="{AFDCD869-EBB4-4AF7-A1AB-DCD64C456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786" y="4692095"/>
            <a:ext cx="51726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_____________ 		5. _____________ 		</a:t>
            </a:r>
          </a:p>
        </p:txBody>
      </p:sp>
      <p:pic>
        <p:nvPicPr>
          <p:cNvPr id="13" name="sport sho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62928" y="540247"/>
            <a:ext cx="289185" cy="289185"/>
          </a:xfrm>
          <a:prstGeom prst="rect">
            <a:avLst/>
          </a:prstGeom>
        </p:spPr>
      </p:pic>
      <p:pic>
        <p:nvPicPr>
          <p:cNvPr id="14" name="a bal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94767" y="563799"/>
            <a:ext cx="314022" cy="314022"/>
          </a:xfrm>
          <a:prstGeom prst="rect">
            <a:avLst/>
          </a:prstGeom>
        </p:spPr>
      </p:pic>
      <p:pic>
        <p:nvPicPr>
          <p:cNvPr id="15" name="a bo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71833" y="548316"/>
            <a:ext cx="311068" cy="311068"/>
          </a:xfrm>
          <a:prstGeom prst="rect">
            <a:avLst/>
          </a:prstGeom>
        </p:spPr>
      </p:pic>
      <p:pic>
        <p:nvPicPr>
          <p:cNvPr id="16" name="goggl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08389" y="542380"/>
            <a:ext cx="317004" cy="317004"/>
          </a:xfrm>
          <a:prstGeom prst="rect">
            <a:avLst/>
          </a:prstGeom>
        </p:spPr>
      </p:pic>
      <p:pic>
        <p:nvPicPr>
          <p:cNvPr id="17" name="a rack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14472" y="548446"/>
            <a:ext cx="304872" cy="304872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="" xmlns:a16="http://schemas.microsoft.com/office/drawing/2014/main" id="{67ECDA15-9A7F-4387-9562-D80DF02981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BCCDBAE-BCB7-42DD-B9DE-4C505C26D1D8}"/>
              </a:ext>
            </a:extLst>
          </p:cNvPr>
          <p:cNvSpPr txBox="1"/>
          <p:nvPr/>
        </p:nvSpPr>
        <p:spPr>
          <a:xfrm>
            <a:off x="1267204" y="2640633"/>
            <a:ext cx="906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ball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3ACF7B6-CD93-4C92-9C1E-C38EB68BB808}"/>
              </a:ext>
            </a:extLst>
          </p:cNvPr>
          <p:cNvSpPr txBox="1"/>
          <p:nvPr/>
        </p:nvSpPr>
        <p:spPr>
          <a:xfrm>
            <a:off x="4056124" y="2640633"/>
            <a:ext cx="164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sport shoes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BE2CE84-BC62-42B9-B995-FEB1624B7842}"/>
              </a:ext>
            </a:extLst>
          </p:cNvPr>
          <p:cNvSpPr txBox="1"/>
          <p:nvPr/>
        </p:nvSpPr>
        <p:spPr>
          <a:xfrm>
            <a:off x="6791704" y="2640633"/>
            <a:ext cx="164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boat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FAC49E0-F9DF-4AB1-B593-C5D856D2790D}"/>
              </a:ext>
            </a:extLst>
          </p:cNvPr>
          <p:cNvSpPr txBox="1"/>
          <p:nvPr/>
        </p:nvSpPr>
        <p:spPr>
          <a:xfrm>
            <a:off x="1267204" y="4629453"/>
            <a:ext cx="906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racket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EC82298-7B6D-40B8-BCBF-FB79054498E3}"/>
              </a:ext>
            </a:extLst>
          </p:cNvPr>
          <p:cNvSpPr txBox="1"/>
          <p:nvPr/>
        </p:nvSpPr>
        <p:spPr>
          <a:xfrm>
            <a:off x="4056124" y="4629453"/>
            <a:ext cx="164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goggles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6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8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62371DD9-0E66-459E-900D-60CC07DDE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155098" y="2258093"/>
            <a:ext cx="1529942" cy="588854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120656" y="288462"/>
            <a:ext cx="5228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What sports are these things for? </a:t>
            </a:r>
            <a:endParaRPr lang="en-US" sz="2400" b="1" spc="-23" dirty="0">
              <a:solidFill>
                <a:srgbClr val="FF695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0" descr="https://s.sachmem.vn/public/images/v2/TA6SHS2TD/U8-L2-1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56" y="980026"/>
            <a:ext cx="3075006" cy="20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120656" y="3263590"/>
            <a:ext cx="3075006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goggles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383575" y="1873405"/>
            <a:ext cx="1018478" cy="386575"/>
          </a:xfrm>
          <a:prstGeom prst="rightArrow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40" name="Picture 16" descr="Swim Central Swimming Programs for Adults Tickets - Giá tốt nhất tại  Traveloka Xperi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66" y="986771"/>
            <a:ext cx="3411532" cy="204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5589966" y="3263590"/>
            <a:ext cx="3411532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swimming</a:t>
            </a:r>
          </a:p>
        </p:txBody>
      </p:sp>
    </p:spTree>
    <p:extLst>
      <p:ext uri="{BB962C8B-B14F-4D97-AF65-F5344CB8AC3E}">
        <p14:creationId xmlns:p14="http://schemas.microsoft.com/office/powerpoint/2010/main" val="138804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62371DD9-0E66-459E-900D-60CC07DDE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155098" y="2258093"/>
            <a:ext cx="1529942" cy="588854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150392" y="103911"/>
            <a:ext cx="7880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Ex 2 (p.18) What sports are these things for? Match. </a:t>
            </a:r>
            <a:endParaRPr lang="en-US" sz="2400" b="1" spc="-23" dirty="0">
              <a:solidFill>
                <a:srgbClr val="FF695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45677" y="2565822"/>
            <a:ext cx="1766597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3. boat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645677" y="1840757"/>
            <a:ext cx="1766597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2. ball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645677" y="1115692"/>
            <a:ext cx="1766597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1. bicycle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645677" y="3290887"/>
            <a:ext cx="1766597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4. goggles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45677" y="4010907"/>
            <a:ext cx="1766597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5. racket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180505" y="2565822"/>
            <a:ext cx="2168838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c. cycling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80505" y="1840757"/>
            <a:ext cx="2168838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b. swimming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180505" y="1115692"/>
            <a:ext cx="2168838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a. boating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180505" y="3290887"/>
            <a:ext cx="2168838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d. ball games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180505" y="4010907"/>
            <a:ext cx="2168838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e. badminton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551837" y="565576"/>
            <a:ext cx="1741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 algn="ctr">
              <a:defRPr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2400" b="1" spc="-23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6123837" y="565576"/>
            <a:ext cx="1741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 algn="ctr">
              <a:defRPr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2400" b="1" spc="-23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>
            <a:stCxn id="7" idx="3"/>
            <a:endCxn id="10" idx="1"/>
          </p:cNvCxnSpPr>
          <p:nvPr/>
        </p:nvCxnSpPr>
        <p:spPr>
          <a:xfrm>
            <a:off x="3412274" y="1349868"/>
            <a:ext cx="2768231" cy="1450130"/>
          </a:xfrm>
          <a:prstGeom prst="line">
            <a:avLst/>
          </a:prstGeom>
          <a:ln w="57150">
            <a:solidFill>
              <a:srgbClr val="002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3"/>
            <a:endCxn id="13" idx="1"/>
          </p:cNvCxnSpPr>
          <p:nvPr/>
        </p:nvCxnSpPr>
        <p:spPr>
          <a:xfrm>
            <a:off x="3412274" y="2074933"/>
            <a:ext cx="2768231" cy="1450130"/>
          </a:xfrm>
          <a:prstGeom prst="line">
            <a:avLst/>
          </a:prstGeom>
          <a:ln w="57150">
            <a:solidFill>
              <a:srgbClr val="002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5" idx="3"/>
            <a:endCxn id="12" idx="1"/>
          </p:cNvCxnSpPr>
          <p:nvPr/>
        </p:nvCxnSpPr>
        <p:spPr>
          <a:xfrm flipV="1">
            <a:off x="3412274" y="1349868"/>
            <a:ext cx="2768231" cy="1450130"/>
          </a:xfrm>
          <a:prstGeom prst="line">
            <a:avLst/>
          </a:prstGeom>
          <a:ln w="57150">
            <a:solidFill>
              <a:srgbClr val="002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3"/>
            <a:endCxn id="11" idx="1"/>
          </p:cNvCxnSpPr>
          <p:nvPr/>
        </p:nvCxnSpPr>
        <p:spPr>
          <a:xfrm flipV="1">
            <a:off x="3412274" y="2074933"/>
            <a:ext cx="2768231" cy="1450130"/>
          </a:xfrm>
          <a:prstGeom prst="line">
            <a:avLst/>
          </a:prstGeom>
          <a:ln w="57150">
            <a:solidFill>
              <a:srgbClr val="002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3"/>
            <a:endCxn id="14" idx="1"/>
          </p:cNvCxnSpPr>
          <p:nvPr/>
        </p:nvCxnSpPr>
        <p:spPr>
          <a:xfrm>
            <a:off x="3412274" y="4245083"/>
            <a:ext cx="2768231" cy="0"/>
          </a:xfrm>
          <a:prstGeom prst="line">
            <a:avLst/>
          </a:prstGeom>
          <a:ln w="57150">
            <a:solidFill>
              <a:srgbClr val="002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14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62371DD9-0E66-459E-900D-60CC07DDE72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-1"/>
            <a:ext cx="2186310" cy="628041"/>
          </a:xfrm>
          <a:solidFill>
            <a:srgbClr val="007F6E"/>
          </a:solidFill>
          <a:ln>
            <a:solidFill>
              <a:srgbClr val="007F6E"/>
            </a:solidFill>
          </a:ln>
        </p:spPr>
        <p:txBody>
          <a:bodyPr/>
          <a:lstStyle/>
          <a:p>
            <a:pPr algn="ctr"/>
            <a:r>
              <a:rPr lang="en-US" sz="3200" b="1" dirty="0">
                <a:solidFill>
                  <a:srgbClr val="F6E1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93" y="54178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1. champion 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622" y="657269"/>
            <a:ext cx="13787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= winner  </a:t>
            </a:r>
          </a:p>
        </p:txBody>
      </p:sp>
      <p:pic>
        <p:nvPicPr>
          <p:cNvPr id="1028" name="Picture 4" descr="https://pbs.twimg.com/media/E2lcsXXXIAg9wD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898" y="1169821"/>
            <a:ext cx="6121610" cy="375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ampion_n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52" y="684902"/>
            <a:ext cx="406400" cy="40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657269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nhà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vô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địch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85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371DD9-0E66-459E-900D-60CC07DDE72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-1"/>
            <a:ext cx="2186310" cy="628041"/>
          </a:xfrm>
          <a:solidFill>
            <a:srgbClr val="007F6E"/>
          </a:solidFill>
          <a:ln>
            <a:solidFill>
              <a:srgbClr val="007F6E"/>
            </a:solidFill>
          </a:ln>
        </p:spPr>
        <p:txBody>
          <a:bodyPr/>
          <a:lstStyle/>
          <a:p>
            <a:pPr algn="ctr"/>
            <a:r>
              <a:rPr lang="en-US" sz="3200" b="1" dirty="0">
                <a:solidFill>
                  <a:srgbClr val="F6E1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93" y="54178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1. champion 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93" y="98399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2. competition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2002" y="541780"/>
            <a:ext cx="2186131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= winner  </a:t>
            </a:r>
          </a:p>
        </p:txBody>
      </p:sp>
      <p:pic>
        <p:nvPicPr>
          <p:cNvPr id="7" name="Picture 10" descr="Vòng chung kết cuộc thi HANOI ACADEMY&amp;#39;S SPEAK OUT 2019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7"/>
          <a:stretch/>
        </p:blipFill>
        <p:spPr bwMode="auto">
          <a:xfrm>
            <a:off x="500991" y="1590374"/>
            <a:ext cx="4280729" cy="344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OMPETITION] 🌎 THAM GIA CUỘC THI VIẾT LUẬN QUỐC TẾ - TSL 2020  International Essay Competition 🌎 – HannahE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 b="15070"/>
          <a:stretch/>
        </p:blipFill>
        <p:spPr bwMode="auto">
          <a:xfrm>
            <a:off x="5005159" y="1590374"/>
            <a:ext cx="3660929" cy="344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hampion_n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652" y="684902"/>
            <a:ext cx="406400" cy="406400"/>
          </a:xfrm>
          <a:prstGeom prst="rect">
            <a:avLst/>
          </a:prstGeom>
        </p:spPr>
      </p:pic>
      <p:pic>
        <p:nvPicPr>
          <p:cNvPr id="9" name="competition02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22" y="1194500"/>
            <a:ext cx="406400" cy="406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657269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nhà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vô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địch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1118377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c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uộc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thi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10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62371DD9-0E66-459E-900D-60CC07DDE726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2186310" cy="628041"/>
          </a:xfrm>
          <a:prstGeom prst="rect">
            <a:avLst/>
          </a:prstGeom>
          <a:solidFill>
            <a:srgbClr val="007F6E"/>
          </a:solidFill>
          <a:ln>
            <a:solidFill>
              <a:srgbClr val="007F6E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0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200" b="1">
                <a:solidFill>
                  <a:srgbClr val="F6E1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  <a:endParaRPr lang="en-US" sz="3200" b="1" dirty="0">
              <a:solidFill>
                <a:srgbClr val="F6E1C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93" y="54178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1. champion 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93" y="98399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2. competition</a:t>
            </a:r>
          </a:p>
        </p:txBody>
      </p:sp>
      <p:pic>
        <p:nvPicPr>
          <p:cNvPr id="3074" name="Picture 2" descr="https://cdn2.vectorstock.com/i/1000x1000/38/46/congratulations-card-happy-people-congratulate-vector-3226384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6" b="18646"/>
          <a:stretch/>
        </p:blipFill>
        <p:spPr bwMode="auto">
          <a:xfrm>
            <a:off x="1798242" y="2155921"/>
            <a:ext cx="5118374" cy="290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93" y="1514448"/>
            <a:ext cx="2660227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3. congratulations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2002" y="541780"/>
            <a:ext cx="2186131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= winner  </a:t>
            </a:r>
          </a:p>
        </p:txBody>
      </p:sp>
      <p:pic>
        <p:nvPicPr>
          <p:cNvPr id="14" name="champion_n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52" y="684902"/>
            <a:ext cx="406400" cy="406400"/>
          </a:xfrm>
          <a:prstGeom prst="rect">
            <a:avLst/>
          </a:prstGeom>
        </p:spPr>
      </p:pic>
      <p:pic>
        <p:nvPicPr>
          <p:cNvPr id="15" name="competition02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22" y="1194500"/>
            <a:ext cx="406400" cy="406400"/>
          </a:xfrm>
          <a:prstGeom prst="rect">
            <a:avLst/>
          </a:prstGeom>
        </p:spPr>
      </p:pic>
      <p:pic>
        <p:nvPicPr>
          <p:cNvPr id="2" name="ld42congratulati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22" y="1704098"/>
            <a:ext cx="406400" cy="4064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657269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nhà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vô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địch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1118377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c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uộc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thi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1626377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chúc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mừng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75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371DD9-0E66-459E-900D-60CC07DDE726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2186310" cy="628041"/>
          </a:xfrm>
          <a:prstGeom prst="rect">
            <a:avLst/>
          </a:prstGeom>
          <a:solidFill>
            <a:srgbClr val="007F6E"/>
          </a:solidFill>
          <a:ln>
            <a:solidFill>
              <a:srgbClr val="007F6E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0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200" b="1">
                <a:solidFill>
                  <a:srgbClr val="F6E1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  <a:endParaRPr lang="en-US" sz="3200" b="1" dirty="0">
              <a:solidFill>
                <a:srgbClr val="F6E1C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57" y="54178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1. champion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2002" y="541780"/>
            <a:ext cx="2186131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= winner  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57" y="98399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2.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56" y="1852114"/>
            <a:ext cx="2660227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4. marathon</a:t>
            </a:r>
          </a:p>
        </p:txBody>
      </p:sp>
      <p:pic>
        <p:nvPicPr>
          <p:cNvPr id="1028" name="Picture 4" descr="https://i.cbc.ca/1.5297616.1596120770!/fileImage/httpImage/montreal-maratho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310" y="2448606"/>
            <a:ext cx="4653220" cy="26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167" y="1877499"/>
            <a:ext cx="3551031" cy="59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200" b="1" dirty="0">
                <a:solidFill>
                  <a:srgbClr val="002A4C"/>
                </a:solidFill>
                <a:cs typeface="Calibri" panose="020F0502020204030204" pitchFamily="34" charset="0"/>
              </a:rPr>
              <a:t>= long race of about 42 km  </a:t>
            </a:r>
          </a:p>
        </p:txBody>
      </p:sp>
      <p:pic>
        <p:nvPicPr>
          <p:cNvPr id="13" name="champion_n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652" y="684902"/>
            <a:ext cx="406400" cy="406400"/>
          </a:xfrm>
          <a:prstGeom prst="rect">
            <a:avLst/>
          </a:prstGeom>
        </p:spPr>
      </p:pic>
      <p:pic>
        <p:nvPicPr>
          <p:cNvPr id="14" name="competition02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22" y="1127112"/>
            <a:ext cx="406400" cy="406400"/>
          </a:xfrm>
          <a:prstGeom prst="rect">
            <a:avLst/>
          </a:prstGeom>
        </p:spPr>
      </p:pic>
      <p:pic>
        <p:nvPicPr>
          <p:cNvPr id="8" name="brelasdemarath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805" y="2070750"/>
            <a:ext cx="406400" cy="406400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57" y="1418628"/>
            <a:ext cx="2660227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3. congratulations</a:t>
            </a:r>
          </a:p>
        </p:txBody>
      </p:sp>
      <p:pic>
        <p:nvPicPr>
          <p:cNvPr id="16" name="ld42congratulatio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22" y="1600776"/>
            <a:ext cx="345548" cy="34554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1626377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chúc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mừng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657269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nhà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vô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địch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6498" y="1118377"/>
            <a:ext cx="1699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c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uộc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thi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252" y="2016262"/>
            <a:ext cx="361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002A4C"/>
                </a:solidFill>
                <a:cs typeface="Calibri" panose="020F0502020204030204" pitchFamily="34" charset="0"/>
              </a:rPr>
              <a:t>c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uộc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thi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chạy</a:t>
            </a:r>
            <a:r>
              <a:rPr lang="en-US" altLang="en-US" sz="2400" dirty="0" smtClean="0">
                <a:solidFill>
                  <a:srgbClr val="002A4C"/>
                </a:solidFill>
                <a:cs typeface="Calibri" panose="020F0502020204030204" pitchFamily="34" charset="0"/>
              </a:rPr>
              <a:t> ma-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ra</a:t>
            </a:r>
            <a:r>
              <a:rPr lang="en-US" altLang="en-US" sz="2400" dirty="0">
                <a:solidFill>
                  <a:srgbClr val="002A4C"/>
                </a:solidFill>
                <a:cs typeface="Calibri" panose="020F0502020204030204" pitchFamily="34" charset="0"/>
              </a:rPr>
              <a:t>-</a:t>
            </a:r>
            <a:r>
              <a:rPr lang="en-US" altLang="en-US" sz="2400" dirty="0" err="1" smtClean="0">
                <a:solidFill>
                  <a:srgbClr val="002A4C"/>
                </a:solidFill>
                <a:cs typeface="Calibri" panose="020F0502020204030204" pitchFamily="34" charset="0"/>
              </a:rPr>
              <a:t>tông</a:t>
            </a:r>
            <a:endParaRPr lang="en-US" altLang="en-US" sz="2400" dirty="0">
              <a:solidFill>
                <a:srgbClr val="002A4C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50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10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62371DD9-0E66-459E-900D-60CC07DDE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155098" y="2258093"/>
            <a:ext cx="1529942" cy="588854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150392" y="103911"/>
            <a:ext cx="7880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Ex 3 (p.18) Fill in the blank. </a:t>
            </a:r>
            <a:endParaRPr lang="en-US" sz="2400" b="1" spc="-23" dirty="0">
              <a:solidFill>
                <a:srgbClr val="FF695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0392" y="1254551"/>
            <a:ext cx="77184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1. She won an international sports _________.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2. He became the world tennis ____________ when he was very young.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3. "Can you send my ______________ to the winner of the contest?"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4. My friend David is very _________. He does exercise every day.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5. The first _____________ took place in 1896.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20586" y="565577"/>
            <a:ext cx="6041571" cy="691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/>
              <a:t>champion 	competition 	sporty 	</a:t>
            </a:r>
          </a:p>
          <a:p>
            <a:r>
              <a:rPr lang="en-US" sz="2000" b="1" dirty="0"/>
              <a:t>	marathon 		congratulations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9650" y="1066869"/>
            <a:ext cx="1746371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competition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7573" y="1577293"/>
            <a:ext cx="1746371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champion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166" y="2454552"/>
            <a:ext cx="2228851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congratulations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117" y="3351115"/>
            <a:ext cx="1068720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sporty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497" y="4216716"/>
            <a:ext cx="1491546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marathon</a:t>
            </a:r>
          </a:p>
        </p:txBody>
      </p:sp>
    </p:spTree>
    <p:extLst>
      <p:ext uri="{BB962C8B-B14F-4D97-AF65-F5344CB8AC3E}">
        <p14:creationId xmlns:p14="http://schemas.microsoft.com/office/powerpoint/2010/main" val="203819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621361"/>
            <a:ext cx="1081088" cy="102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31640" y="620916"/>
            <a:ext cx="1080120" cy="1080119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483556" y="621425"/>
            <a:ext cx="1088444" cy="1079611"/>
          </a:xfrm>
          <a:prstGeom prst="ellipse">
            <a:avLst/>
          </a:prstGeom>
          <a:solidFill>
            <a:srgbClr val="FF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72000" y="621425"/>
            <a:ext cx="1080120" cy="1079611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04229" y="944951"/>
            <a:ext cx="1015663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Jogging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0" y="620916"/>
            <a:ext cx="1080120" cy="1080119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97" y="621362"/>
            <a:ext cx="1079897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652120" y="620916"/>
            <a:ext cx="1080120" cy="1080119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94" y="621362"/>
            <a:ext cx="1081088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732240" y="621425"/>
            <a:ext cx="1080120" cy="1079611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31640" y="1701035"/>
            <a:ext cx="1080120" cy="1080120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85701" y="1809047"/>
            <a:ext cx="995530" cy="73866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Ice</a:t>
            </a:r>
          </a:p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Hockey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31640" y="1701035"/>
            <a:ext cx="1080120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411760" y="1701035"/>
            <a:ext cx="1071797" cy="1080120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89879" y="2035908"/>
            <a:ext cx="1095108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Football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411760" y="1701035"/>
            <a:ext cx="1071797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652120" y="1701035"/>
            <a:ext cx="1080120" cy="1080120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71292" y="2025071"/>
            <a:ext cx="1083438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Bowling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52120" y="1701035"/>
            <a:ext cx="1080120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94" y="1701258"/>
            <a:ext cx="1081088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6732240" y="1701035"/>
            <a:ext cx="1080120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2788299"/>
            <a:ext cx="1081088" cy="107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1331641" y="2787815"/>
            <a:ext cx="1080119" cy="1073461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411761" y="2787815"/>
            <a:ext cx="1071796" cy="1073461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43484" y="2889167"/>
            <a:ext cx="999633" cy="73866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Ice</a:t>
            </a:r>
          </a:p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Skating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411761" y="2781155"/>
            <a:ext cx="1071796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479811" y="965022"/>
            <a:ext cx="1074653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Kung Fu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83556" y="621425"/>
            <a:ext cx="1088444" cy="1079611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3861052"/>
            <a:ext cx="1081088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1331640" y="3861275"/>
            <a:ext cx="1080120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19" y="2781156"/>
            <a:ext cx="1069181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3483556" y="2781155"/>
            <a:ext cx="1088444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4572001" y="2787815"/>
            <a:ext cx="1023389" cy="1073461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5652120" y="2787815"/>
            <a:ext cx="1080120" cy="1073461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716537" y="3105191"/>
            <a:ext cx="951287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Cricket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652120" y="2781155"/>
            <a:ext cx="1080120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06" y="621362"/>
            <a:ext cx="1090613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2411760" y="620916"/>
            <a:ext cx="1071797" cy="1080119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603548" y="2983677"/>
            <a:ext cx="925639" cy="73866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Basket</a:t>
            </a:r>
          </a:p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Ball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572000" y="2787815"/>
            <a:ext cx="1080120" cy="1073461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460" y="2781156"/>
            <a:ext cx="1089422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6732241" y="2781156"/>
            <a:ext cx="1080119" cy="1080119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2411761" y="3861276"/>
            <a:ext cx="1071796" cy="1080119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511047" y="4205127"/>
            <a:ext cx="892360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Tennis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411760" y="3861275"/>
            <a:ext cx="1071797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94" y="3861052"/>
            <a:ext cx="10810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ectangle 56"/>
          <p:cNvSpPr/>
          <p:nvPr/>
        </p:nvSpPr>
        <p:spPr>
          <a:xfrm>
            <a:off x="6723795" y="3861276"/>
            <a:ext cx="1088565" cy="1076612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3502694" y="3861276"/>
            <a:ext cx="1069307" cy="1076612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702208" y="4203375"/>
            <a:ext cx="651140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Golf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483556" y="3861275"/>
            <a:ext cx="1088444" cy="1076613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861052"/>
            <a:ext cx="1079897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62"/>
          <p:cNvSpPr/>
          <p:nvPr/>
        </p:nvSpPr>
        <p:spPr>
          <a:xfrm>
            <a:off x="4572001" y="3861275"/>
            <a:ext cx="1080119" cy="1080120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5652120" y="3861276"/>
            <a:ext cx="1071675" cy="1076612"/>
          </a:xfrm>
          <a:prstGeom prst="ellipse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751932" y="4185311"/>
            <a:ext cx="880497" cy="41549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100" b="1" kern="120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cs typeface="+mn-cs"/>
              </a:rPr>
              <a:t>Rugby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652120" y="3861276"/>
            <a:ext cx="1080120" cy="1080119"/>
          </a:xfrm>
          <a:prstGeom prst="rect">
            <a:avLst/>
          </a:prstGeom>
          <a:solidFill>
            <a:srgbClr val="F6E1CA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Tx/>
              <a:buFontTx/>
              <a:buNone/>
              <a:defRPr/>
            </a:pPr>
            <a:endParaRPr lang="th-TH" sz="2100" kern="1200">
              <a:solidFill>
                <a:prstClr val="white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475099" y="-56394"/>
            <a:ext cx="6017994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ClrTx/>
              <a:buFontTx/>
              <a:buNone/>
              <a:defRPr/>
            </a:pPr>
            <a:r>
              <a:rPr lang="en-US" sz="4000" b="1" kern="1200" dirty="0">
                <a:ln w="6350">
                  <a:solidFill>
                    <a:srgbClr val="F6E1CA"/>
                  </a:solidFill>
                </a:ln>
                <a:solidFill>
                  <a:srgbClr val="FFAB24"/>
                </a:solidFill>
                <a:latin typeface="Calibri"/>
                <a:cs typeface="+mn-cs"/>
              </a:rPr>
              <a:t>A       </a:t>
            </a:r>
            <a:r>
              <a:rPr lang="en-US" sz="4000" b="1" kern="1200" dirty="0" smtClean="0">
                <a:ln w="6350">
                  <a:solidFill>
                    <a:srgbClr val="F6E1CA"/>
                  </a:solidFill>
                </a:ln>
                <a:solidFill>
                  <a:srgbClr val="FFAB24"/>
                </a:solidFill>
                <a:latin typeface="Calibri"/>
                <a:cs typeface="+mn-cs"/>
              </a:rPr>
              <a:t>B       C        D      E        F</a:t>
            </a:r>
            <a:endParaRPr lang="en-US" sz="4000" b="1" kern="1200" dirty="0">
              <a:ln w="6350">
                <a:solidFill>
                  <a:srgbClr val="F6E1CA"/>
                </a:solidFill>
              </a:ln>
              <a:solidFill>
                <a:srgbClr val="FFAB24"/>
              </a:solidFill>
              <a:latin typeface="Calibri"/>
              <a:cs typeface="+mn-cs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76772" y="811510"/>
            <a:ext cx="44435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4000" b="1" kern="1200" dirty="0">
                <a:ln w="6350">
                  <a:solidFill>
                    <a:srgbClr val="F6E1CA"/>
                  </a:solidFill>
                </a:ln>
                <a:solidFill>
                  <a:srgbClr val="FFAB24"/>
                </a:solidFill>
                <a:latin typeface="Calibri"/>
                <a:cs typeface="+mn-cs"/>
              </a:rPr>
              <a:t>1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76772" y="1891375"/>
            <a:ext cx="44435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4000" b="1" kern="1200" dirty="0">
                <a:ln w="6350">
                  <a:solidFill>
                    <a:srgbClr val="F6E1CA"/>
                  </a:solidFill>
                </a:ln>
                <a:solidFill>
                  <a:srgbClr val="FFAB24"/>
                </a:solidFill>
                <a:latin typeface="Calibri"/>
                <a:cs typeface="+mn-cs"/>
              </a:rPr>
              <a:t>2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76772" y="2974825"/>
            <a:ext cx="44435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4000" b="1" kern="1200" dirty="0">
                <a:ln w="6350">
                  <a:solidFill>
                    <a:srgbClr val="F6E1CA"/>
                  </a:solidFill>
                </a:ln>
                <a:solidFill>
                  <a:srgbClr val="FFAB24"/>
                </a:solidFill>
                <a:latin typeface="Calibri"/>
                <a:cs typeface="+mn-cs"/>
              </a:rPr>
              <a:t>3</a:t>
            </a:r>
          </a:p>
        </p:txBody>
      </p:sp>
      <p:sp>
        <p:nvSpPr>
          <p:cNvPr id="72" name="Rectangle 71"/>
          <p:cNvSpPr/>
          <p:nvPr/>
        </p:nvSpPr>
        <p:spPr>
          <a:xfrm>
            <a:off x="776772" y="4031799"/>
            <a:ext cx="44435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Tx/>
              <a:buFontTx/>
              <a:buNone/>
              <a:defRPr/>
            </a:pPr>
            <a:r>
              <a:rPr lang="en-US" sz="4000" b="1" kern="1200" dirty="0">
                <a:ln w="6350">
                  <a:solidFill>
                    <a:srgbClr val="F6E1CA"/>
                  </a:solidFill>
                </a:ln>
                <a:solidFill>
                  <a:srgbClr val="FFAB24"/>
                </a:solidFill>
                <a:latin typeface="Calibri"/>
                <a:cs typeface="+mn-cs"/>
              </a:rPr>
              <a:t>4</a:t>
            </a:r>
          </a:p>
        </p:txBody>
      </p:sp>
      <p:sp>
        <p:nvSpPr>
          <p:cNvPr id="67" name="Rectangle 66"/>
          <p:cNvSpPr/>
          <p:nvPr/>
        </p:nvSpPr>
        <p:spPr>
          <a:xfrm>
            <a:off x="3477184" y="1703491"/>
            <a:ext cx="2180405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3200" b="1" kern="1200" dirty="0" err="1" smtClean="0">
                <a:ln w="12700" cmpd="sng">
                  <a:solidFill>
                    <a:srgbClr val="F6E1CA"/>
                  </a:solidFill>
                  <a:prstDash val="solid"/>
                </a:ln>
                <a:solidFill>
                  <a:srgbClr val="FFAB24"/>
                </a:solidFill>
                <a:latin typeface="Harlow Solid Italic" pitchFamily="82" charset="0"/>
                <a:cs typeface="Microsoft New Tai Lue" pitchFamily="34" charset="0"/>
              </a:rPr>
              <a:t>Pelmanism</a:t>
            </a:r>
            <a:endParaRPr lang="en-US" sz="3200" b="1" kern="1200" dirty="0" smtClean="0">
              <a:ln w="12700" cmpd="sng">
                <a:solidFill>
                  <a:srgbClr val="F6E1CA"/>
                </a:solidFill>
                <a:prstDash val="solid"/>
              </a:ln>
              <a:solidFill>
                <a:srgbClr val="FFAB24"/>
              </a:solidFill>
              <a:latin typeface="Harlow Solid Italic" pitchFamily="82" charset="0"/>
              <a:cs typeface="Microsoft New Tai Lue" pitchFamily="34" charset="0"/>
            </a:endParaRPr>
          </a:p>
          <a:p>
            <a:pPr algn="ctr">
              <a:buClrTx/>
              <a:buFontTx/>
              <a:buNone/>
              <a:defRPr/>
            </a:pPr>
            <a:r>
              <a:rPr lang="en-US" sz="3200" kern="1200" dirty="0" smtClean="0">
                <a:ln w="12700" cmpd="sng">
                  <a:solidFill>
                    <a:srgbClr val="F6E1CA"/>
                  </a:solidFill>
                  <a:prstDash val="solid"/>
                </a:ln>
                <a:solidFill>
                  <a:srgbClr val="FFAB24"/>
                </a:solidFill>
                <a:latin typeface="Harlow Solid Italic" pitchFamily="82" charset="0"/>
                <a:cs typeface="Microsoft New Tai Lue" pitchFamily="34" charset="0"/>
              </a:rPr>
              <a:t>Sports</a:t>
            </a:r>
            <a:r>
              <a:rPr lang="en-US" sz="3200" b="1" kern="1200" dirty="0" smtClean="0">
                <a:ln w="12700" cmpd="sng">
                  <a:solidFill>
                    <a:srgbClr val="F6E1CA"/>
                  </a:solidFill>
                  <a:prstDash val="solid"/>
                </a:ln>
                <a:solidFill>
                  <a:srgbClr val="FFAB24"/>
                </a:solidFill>
                <a:latin typeface="Harlow Solid Italic" pitchFamily="82" charset="0"/>
                <a:cs typeface="Microsoft New Tai Lue" pitchFamily="34" charset="0"/>
              </a:rPr>
              <a:t> </a:t>
            </a:r>
            <a:r>
              <a:rPr lang="en-US" sz="3200" b="1" kern="1200" dirty="0">
                <a:ln w="12700" cmpd="sng">
                  <a:solidFill>
                    <a:srgbClr val="F6E1CA"/>
                  </a:solidFill>
                  <a:prstDash val="solid"/>
                </a:ln>
                <a:solidFill>
                  <a:srgbClr val="FFAB24"/>
                </a:solidFill>
                <a:latin typeface="Harlow Solid Italic" pitchFamily="82" charset="0"/>
                <a:cs typeface="Microsoft New Tai Lue" pitchFamily="34" charset="0"/>
              </a:rPr>
              <a:t>g</a:t>
            </a:r>
            <a:r>
              <a:rPr lang="en-US" sz="3200" b="1" kern="1200" dirty="0" smtClean="0">
                <a:ln w="12700" cmpd="sng">
                  <a:solidFill>
                    <a:srgbClr val="F6E1CA"/>
                  </a:solidFill>
                  <a:prstDash val="solid"/>
                </a:ln>
                <a:solidFill>
                  <a:srgbClr val="FFAB24"/>
                </a:solidFill>
                <a:latin typeface="Harlow Solid Italic" pitchFamily="82" charset="0"/>
                <a:cs typeface="Microsoft New Tai Lue" pitchFamily="34" charset="0"/>
              </a:rPr>
              <a:t>ame</a:t>
            </a:r>
            <a:endParaRPr lang="en-US" sz="3200" b="1" kern="1200" dirty="0">
              <a:ln w="12700" cmpd="sng">
                <a:solidFill>
                  <a:srgbClr val="F6E1CA"/>
                </a:solidFill>
                <a:prstDash val="solid"/>
              </a:ln>
              <a:solidFill>
                <a:srgbClr val="FFAB24"/>
              </a:solidFill>
              <a:latin typeface="Harlow Solid Italic" pitchFamily="82" charset="0"/>
              <a:cs typeface="Microsoft New Tai Lu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64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 nodeType="clickPar">
                      <p:stCondLst>
                        <p:cond delay="0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 nodeType="clickPar">
                      <p:stCondLst>
                        <p:cond delay="0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 nodeType="clickPar">
                      <p:stCondLst>
                        <p:cond delay="0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 nodeType="clickPar">
                      <p:stCondLst>
                        <p:cond delay="0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 nodeType="clickPar">
                      <p:stCondLst>
                        <p:cond delay="0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 nodeType="clickPar">
                      <p:stCondLst>
                        <p:cond delay="0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 nodeType="clickPar">
                      <p:stCondLst>
                        <p:cond delay="0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 nodeType="clickPar">
                      <p:stCondLst>
                        <p:cond delay="0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 nodeType="clickPar">
                      <p:stCondLst>
                        <p:cond delay="0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 nodeType="clickPar">
                      <p:stCondLst>
                        <p:cond delay="0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 nodeType="clickPar">
                      <p:stCondLst>
                        <p:cond delay="0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 nodeType="clickPar">
                      <p:stCondLst>
                        <p:cond delay="0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 nodeType="clickPar">
                      <p:stCondLst>
                        <p:cond delay="0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 nodeType="clickPar">
                      <p:stCondLst>
                        <p:cond delay="0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 nodeType="clickPar">
                      <p:stCondLst>
                        <p:cond delay="0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 nodeType="clickPar">
                      <p:stCondLst>
                        <p:cond delay="0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 nodeType="clickPar">
                      <p:stCondLst>
                        <p:cond delay="0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 nodeType="clickPar">
                      <p:stCondLst>
                        <p:cond delay="0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 nodeType="clickPar">
                      <p:stCondLst>
                        <p:cond delay="0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 nodeType="clickPar">
                      <p:stCondLst>
                        <p:cond delay="0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 nodeType="clickPar">
                      <p:stCondLst>
                        <p:cond delay="0"/>
                      </p:stCondLst>
                      <p:childTnLst>
                        <p:par>
                          <p:cTn id="2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34796FA2-083B-43C2-8311-0D02133745BD}"/>
              </a:ext>
            </a:extLst>
          </p:cNvPr>
          <p:cNvSpPr txBox="1">
            <a:spLocks/>
          </p:cNvSpPr>
          <p:nvPr/>
        </p:nvSpPr>
        <p:spPr>
          <a:xfrm rot="16200000">
            <a:off x="-343023" y="1857044"/>
            <a:ext cx="2171443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vo"/>
              <a:buNone/>
              <a:defRPr sz="1800" b="1" i="0" u="none" strike="noStrike" cap="none">
                <a:solidFill>
                  <a:schemeClr val="accent2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150392" y="177389"/>
            <a:ext cx="2686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Guess the word.</a:t>
            </a:r>
          </a:p>
        </p:txBody>
      </p:sp>
      <p:pic>
        <p:nvPicPr>
          <p:cNvPr id="4108" name="Picture 12" descr="https://s.sachmem.vn/public/images/v2/TA6SHS2TD/U8-L1-3-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8" t="12012" r="15040"/>
          <a:stretch/>
        </p:blipFill>
        <p:spPr bwMode="auto">
          <a:xfrm>
            <a:off x="1150392" y="852536"/>
            <a:ext cx="3873152" cy="244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s.sachmem.vn/public/images/v2/TA6SHS2TD/U8-L2-1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505" y="852535"/>
            <a:ext cx="3657187" cy="244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803" y="3295014"/>
            <a:ext cx="10150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002A4C"/>
                </a:solidFill>
                <a:cs typeface="Calibri" panose="020F0502020204030204" pitchFamily="34" charset="0"/>
              </a:rPr>
              <a:t>ch</a:t>
            </a:r>
            <a:r>
              <a:rPr lang="en-US" altLang="en-US" sz="2800" b="1" u="sng" dirty="0">
                <a:solidFill>
                  <a:srgbClr val="002A4C"/>
                </a:solidFill>
                <a:cs typeface="Calibri" panose="020F0502020204030204" pitchFamily="34" charset="0"/>
              </a:rPr>
              <a:t>e</a:t>
            </a:r>
            <a:r>
              <a:rPr lang="en-US" altLang="en-US" sz="2800" b="1" dirty="0">
                <a:solidFill>
                  <a:srgbClr val="002A4C"/>
                </a:solidFill>
                <a:cs typeface="Calibri" panose="020F0502020204030204" pitchFamily="34" charset="0"/>
              </a:rPr>
              <a:t>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238" y="3295014"/>
            <a:ext cx="14341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002A4C"/>
                </a:solidFill>
                <a:cs typeface="Calibri" panose="020F0502020204030204" pitchFamily="34" charset="0"/>
              </a:rPr>
              <a:t>r</a:t>
            </a:r>
            <a:r>
              <a:rPr lang="en-US" altLang="en-US" sz="2800" b="1" u="sng" dirty="0">
                <a:solidFill>
                  <a:srgbClr val="002A4C"/>
                </a:solidFill>
                <a:cs typeface="Calibri" panose="020F0502020204030204" pitchFamily="34" charset="0"/>
              </a:rPr>
              <a:t>a</a:t>
            </a:r>
            <a:r>
              <a:rPr lang="en-US" altLang="en-US" sz="2800" b="1" dirty="0">
                <a:solidFill>
                  <a:srgbClr val="002A4C"/>
                </a:solidFill>
                <a:cs typeface="Calibri" panose="020F0502020204030204" pitchFamily="34" charset="0"/>
              </a:rPr>
              <a:t>cket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781" y="3748238"/>
            <a:ext cx="10150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/e/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6433" y="3748238"/>
            <a:ext cx="10150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/æ/</a:t>
            </a:r>
          </a:p>
        </p:txBody>
      </p:sp>
    </p:spTree>
    <p:extLst>
      <p:ext uri="{BB962C8B-B14F-4D97-AF65-F5344CB8AC3E}">
        <p14:creationId xmlns:p14="http://schemas.microsoft.com/office/powerpoint/2010/main" val="247665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9236" y="0"/>
            <a:ext cx="10150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/e/</a:t>
            </a:r>
          </a:p>
        </p:txBody>
      </p:sp>
      <p:pic>
        <p:nvPicPr>
          <p:cNvPr id="4" name="English Pronunciation – Short Vowel - -e- - ‘dress’, ‘head’ &amp; ‘bed’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195" y="619913"/>
            <a:ext cx="8702924" cy="437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1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2259" y="0"/>
            <a:ext cx="10150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/æ/</a:t>
            </a:r>
          </a:p>
        </p:txBody>
      </p:sp>
      <p:pic>
        <p:nvPicPr>
          <p:cNvPr id="3" name="English Pronunciation – Short Vowel - -æ- - ‘trap’, ‘stamp’ &amp; ‘back’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353" y="619913"/>
            <a:ext cx="8774852" cy="440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4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34796FA2-083B-43C2-8311-0D02133745BD}"/>
              </a:ext>
            </a:extLst>
          </p:cNvPr>
          <p:cNvSpPr txBox="1">
            <a:spLocks/>
          </p:cNvSpPr>
          <p:nvPr/>
        </p:nvSpPr>
        <p:spPr>
          <a:xfrm rot="16200000">
            <a:off x="-343023" y="1857044"/>
            <a:ext cx="2171443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vo"/>
              <a:buNone/>
              <a:defRPr sz="1800" b="1" i="0" u="none" strike="noStrike" cap="none">
                <a:solidFill>
                  <a:schemeClr val="accent2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742698" y="113779"/>
            <a:ext cx="7993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Ex 4 (p.17) Listen and repeat. Pay attention to the sounds </a:t>
            </a:r>
            <a:r>
              <a:rPr lang="en-US" sz="2400" b="1" dirty="0">
                <a:solidFill>
                  <a:srgbClr val="007F6E"/>
                </a:solidFill>
                <a:latin typeface="Arial" pitchFamily="34" charset="0"/>
                <a:cs typeface="Arial" pitchFamily="34" charset="0"/>
              </a:rPr>
              <a:t>/e/</a:t>
            </a: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2400" b="1" dirty="0">
                <a:solidFill>
                  <a:srgbClr val="007F6E"/>
                </a:solidFill>
                <a:latin typeface="Arial" pitchFamily="34" charset="0"/>
                <a:cs typeface="Arial" pitchFamily="34" charset="0"/>
              </a:rPr>
              <a:t>/æ/</a:t>
            </a: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742698" y="1013589"/>
            <a:ext cx="840130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1. /e/ 	</a:t>
            </a:r>
          </a:p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ss	t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nnis		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xercise 		cont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742698" y="2341868"/>
            <a:ext cx="840130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2. /æ/ 	</a:t>
            </a:r>
          </a:p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cket	m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tch		m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rathon 		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ctive</a:t>
            </a:r>
          </a:p>
        </p:txBody>
      </p:sp>
      <p:pic>
        <p:nvPicPr>
          <p:cNvPr id="7" name="B2_09">
            <a:hlinkClick r:id="" action="ppaction://media"/>
            <a:extLst>
              <a:ext uri="{FF2B5EF4-FFF2-40B4-BE49-F238E27FC236}">
                <a16:creationId xmlns="" xmlns:a16="http://schemas.microsoft.com/office/drawing/2014/main" id="{F91B57DE-5714-49E3-9472-F30960AA0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4637" y="5054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0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34796FA2-083B-43C2-8311-0D02133745BD}"/>
              </a:ext>
            </a:extLst>
          </p:cNvPr>
          <p:cNvSpPr txBox="1">
            <a:spLocks/>
          </p:cNvSpPr>
          <p:nvPr/>
        </p:nvSpPr>
        <p:spPr>
          <a:xfrm rot="16200000">
            <a:off x="-343023" y="1857044"/>
            <a:ext cx="2171443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vo"/>
              <a:buNone/>
              <a:defRPr sz="1800" b="1" i="0" u="none" strike="noStrike" cap="none">
                <a:solidFill>
                  <a:schemeClr val="accent2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742698" y="113779"/>
            <a:ext cx="7993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Ex 5 (p.17) Listen and repeat. Underline the words having the sounds </a:t>
            </a:r>
            <a:r>
              <a:rPr lang="en-US" sz="2400" b="1" dirty="0">
                <a:solidFill>
                  <a:srgbClr val="007F6E"/>
                </a:solidFill>
                <a:latin typeface="Arial" pitchFamily="34" charset="0"/>
                <a:cs typeface="Arial" pitchFamily="34" charset="0"/>
              </a:rPr>
              <a:t>/e/</a:t>
            </a: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2400" b="1" dirty="0">
                <a:solidFill>
                  <a:srgbClr val="007F6E"/>
                </a:solidFill>
                <a:latin typeface="Arial" pitchFamily="34" charset="0"/>
                <a:cs typeface="Arial" pitchFamily="34" charset="0"/>
              </a:rPr>
              <a:t>/æ/</a:t>
            </a: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742698" y="1013589"/>
            <a:ext cx="840130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1. They cannot take part in this contest. </a:t>
            </a:r>
          </a:p>
          <a:p>
            <a:pPr marL="33218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2. They began the match very late. </a:t>
            </a:r>
          </a:p>
          <a:p>
            <a:pPr marL="33218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3. Please get the racket for me. </a:t>
            </a:r>
          </a:p>
          <a:p>
            <a:pPr marL="33218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4. We play chess every Saturday. </a:t>
            </a:r>
          </a:p>
          <a:p>
            <a:pPr marL="33218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5. My grandpa is old, but he's active.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289976" y="1510748"/>
            <a:ext cx="10018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2046711" y="112765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839976" y="1525221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289976" y="2210463"/>
            <a:ext cx="9064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2414835" y="183281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2236362" y="216927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808674" y="2210463"/>
            <a:ext cx="9308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3671141" y="183281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3468814" y="216927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826441" y="2210463"/>
            <a:ext cx="6043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4554758" y="183281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4407068" y="216927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/e/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557957" y="2902226"/>
            <a:ext cx="5009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2317645" y="253051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2169955" y="2866975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/e/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3329235" y="2532532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3126908" y="2868991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3627841" y="2902226"/>
            <a:ext cx="9269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743200" y="3610620"/>
            <a:ext cx="8846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2666908" y="3232974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2519218" y="361242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/e/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3722981" y="3610620"/>
            <a:ext cx="7842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3263255" y="3232974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3115565" y="361242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/e/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4356555" y="323224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4154228" y="356870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4587564" y="3602669"/>
            <a:ext cx="13043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898723" y="3930888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696396" y="426734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65" name="Straight Connector 64"/>
          <p:cNvCxnSpPr/>
          <p:nvPr/>
        </p:nvCxnSpPr>
        <p:spPr>
          <a:xfrm>
            <a:off x="2014731" y="4301310"/>
            <a:ext cx="11936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5079245" y="3930888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=""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4943349" y="426734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5465462" y="4301310"/>
            <a:ext cx="9035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B2_10">
            <a:hlinkClick r:id="" action="ppaction://media"/>
            <a:extLst>
              <a:ext uri="{FF2B5EF4-FFF2-40B4-BE49-F238E27FC236}">
                <a16:creationId xmlns="" xmlns:a16="http://schemas.microsoft.com/office/drawing/2014/main" id="{289802B5-A777-469E-B376-C0763509CB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43" end="25707.30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521" y="1000740"/>
            <a:ext cx="487363" cy="487363"/>
          </a:xfrm>
          <a:prstGeom prst="rect">
            <a:avLst/>
          </a:prstGeom>
        </p:spPr>
      </p:pic>
      <p:pic>
        <p:nvPicPr>
          <p:cNvPr id="40" name="B2_10">
            <a:hlinkClick r:id="" action="ppaction://media"/>
            <a:extLst>
              <a:ext uri="{FF2B5EF4-FFF2-40B4-BE49-F238E27FC236}">
                <a16:creationId xmlns="" xmlns:a16="http://schemas.microsoft.com/office/drawing/2014/main" id="{CCD85684-B2A6-4E71-B150-50FAB1025F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00" end="19907.30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545" y="1702371"/>
            <a:ext cx="487363" cy="487363"/>
          </a:xfrm>
          <a:prstGeom prst="rect">
            <a:avLst/>
          </a:prstGeom>
        </p:spPr>
      </p:pic>
      <p:pic>
        <p:nvPicPr>
          <p:cNvPr id="41" name="B2_10">
            <a:hlinkClick r:id="" action="ppaction://media"/>
            <a:extLst>
              <a:ext uri="{FF2B5EF4-FFF2-40B4-BE49-F238E27FC236}">
                <a16:creationId xmlns="" xmlns:a16="http://schemas.microsoft.com/office/drawing/2014/main" id="{82F4A34C-E867-49D7-8459-507A8149D0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00" end="13837.30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241" y="2400108"/>
            <a:ext cx="487363" cy="487363"/>
          </a:xfrm>
          <a:prstGeom prst="rect">
            <a:avLst/>
          </a:prstGeom>
        </p:spPr>
      </p:pic>
      <p:pic>
        <p:nvPicPr>
          <p:cNvPr id="42" name="B2_10">
            <a:hlinkClick r:id="" action="ppaction://media"/>
            <a:extLst>
              <a:ext uri="{FF2B5EF4-FFF2-40B4-BE49-F238E27FC236}">
                <a16:creationId xmlns="" xmlns:a16="http://schemas.microsoft.com/office/drawing/2014/main" id="{FDF3985A-7B0F-467E-B546-781988CCCF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16" end="8313.30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521" y="3222620"/>
            <a:ext cx="487363" cy="487363"/>
          </a:xfrm>
          <a:prstGeom prst="rect">
            <a:avLst/>
          </a:prstGeom>
        </p:spPr>
      </p:pic>
      <p:pic>
        <p:nvPicPr>
          <p:cNvPr id="43" name="B2_10">
            <a:hlinkClick r:id="" action="ppaction://media"/>
            <a:extLst>
              <a:ext uri="{FF2B5EF4-FFF2-40B4-BE49-F238E27FC236}">
                <a16:creationId xmlns="" xmlns:a16="http://schemas.microsoft.com/office/drawing/2014/main" id="{3E8E214A-CBE1-49BA-8274-56DA93BA32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65" end="1570.30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183" y="38988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0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535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4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457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47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47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9" grpId="0"/>
      <p:bldP spid="10" grpId="0"/>
      <p:bldP spid="13" grpId="0"/>
      <p:bldP spid="14" grpId="0"/>
      <p:bldP spid="17" grpId="0"/>
      <p:bldP spid="18" grpId="0"/>
      <p:bldP spid="21" grpId="0"/>
      <p:bldP spid="22" grpId="0"/>
      <p:bldP spid="25" grpId="0"/>
      <p:bldP spid="26" grpId="0"/>
      <p:bldP spid="27" grpId="0"/>
      <p:bldP spid="28" grpId="0"/>
      <p:bldP spid="37" grpId="0"/>
      <p:bldP spid="38" grpId="0"/>
      <p:bldP spid="48" grpId="0"/>
      <p:bldP spid="49" grpId="0"/>
      <p:bldP spid="55" grpId="0"/>
      <p:bldP spid="56" grpId="0"/>
      <p:bldP spid="63" grpId="0"/>
      <p:bldP spid="64" grpId="0"/>
      <p:bldP spid="66" grpId="0"/>
      <p:bldP spid="6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58790" y="536751"/>
            <a:ext cx="3080100" cy="1101900"/>
          </a:xfrm>
        </p:spPr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21285" y="1638651"/>
            <a:ext cx="7342844" cy="637410"/>
          </a:xfrm>
        </p:spPr>
        <p:txBody>
          <a:bodyPr/>
          <a:lstStyle/>
          <a:p>
            <a:pPr algn="l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have been able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to:</a:t>
            </a: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621285" y="2173584"/>
            <a:ext cx="7342844" cy="1896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pPr marL="152400" indent="0" algn="l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 lexical items related to the topic “Sports and games“</a:t>
            </a:r>
          </a:p>
          <a:p>
            <a:pPr marL="152400" indent="0" algn="l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P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ronounce the sounds /e/ and /æ/ correctly in words and sentences.  </a:t>
            </a:r>
          </a:p>
        </p:txBody>
      </p:sp>
    </p:spTree>
    <p:extLst>
      <p:ext uri="{BB962C8B-B14F-4D97-AF65-F5344CB8AC3E}">
        <p14:creationId xmlns:p14="http://schemas.microsoft.com/office/powerpoint/2010/main" val="270883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8"/>
          <p:cNvSpPr/>
          <p:nvPr/>
        </p:nvSpPr>
        <p:spPr>
          <a:xfrm>
            <a:off x="1057925" y="787650"/>
            <a:ext cx="3977100" cy="3977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8"/>
          <p:cNvSpPr txBox="1">
            <a:spLocks noGrp="1"/>
          </p:cNvSpPr>
          <p:nvPr>
            <p:ph type="ctrTitle"/>
          </p:nvPr>
        </p:nvSpPr>
        <p:spPr>
          <a:xfrm>
            <a:off x="5440793" y="481850"/>
            <a:ext cx="3080100" cy="110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THANKS</a:t>
            </a:r>
            <a:endParaRPr/>
          </a:p>
        </p:txBody>
      </p:sp>
      <p:pic>
        <p:nvPicPr>
          <p:cNvPr id="697" name="Google Shape;697;p38"/>
          <p:cNvPicPr preferRelativeResize="0"/>
          <p:nvPr/>
        </p:nvPicPr>
        <p:blipFill rotWithShape="1">
          <a:blip r:embed="rId3">
            <a:alphaModFix/>
          </a:blip>
          <a:srcRect l="1266" r="1276"/>
          <a:stretch/>
        </p:blipFill>
        <p:spPr>
          <a:xfrm>
            <a:off x="-3300" y="73575"/>
            <a:ext cx="6343144" cy="523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70;p36"/>
          <p:cNvSpPr txBox="1">
            <a:spLocks noGrp="1"/>
          </p:cNvSpPr>
          <p:nvPr>
            <p:ph type="ctrTitle" idx="4294967295"/>
          </p:nvPr>
        </p:nvSpPr>
        <p:spPr>
          <a:xfrm>
            <a:off x="2200967" y="288234"/>
            <a:ext cx="5415930" cy="5951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Hang man</a:t>
            </a:r>
            <a:endParaRPr sz="44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1237510" y="3995530"/>
            <a:ext cx="7342844" cy="54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pPr marL="152400" indent="0" algn="l"/>
            <a:r>
              <a:rPr lang="en-US" sz="2800" b="1" dirty="0" smtClean="0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the </a:t>
            </a:r>
            <a:r>
              <a:rPr lang="en-US" sz="2800" b="1" dirty="0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tools, machines </a:t>
            </a:r>
            <a:r>
              <a:rPr lang="en-US" sz="2800" b="1" dirty="0" err="1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etc</a:t>
            </a:r>
            <a:r>
              <a:rPr lang="en-US" sz="2800" b="1" dirty="0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that you need to </a:t>
            </a:r>
            <a:r>
              <a:rPr lang="en-US" sz="2800" b="1" dirty="0" smtClean="0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 </a:t>
            </a:r>
            <a:r>
              <a:rPr lang="en-US" sz="2800" b="1" dirty="0" err="1" smtClean="0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sth</a:t>
            </a:r>
            <a:endParaRPr lang="en-US" sz="2800" b="1" dirty="0">
              <a:solidFill>
                <a:srgbClr val="002A4C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3048488" y="1086090"/>
            <a:ext cx="5531865" cy="1478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pPr marL="152400" indent="0" algn="l"/>
            <a:r>
              <a:rPr lang="en-US" sz="2800" dirty="0" smtClean="0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 group </a:t>
            </a:r>
          </a:p>
          <a:p>
            <a:pPr marL="152400" indent="0" algn="l"/>
            <a:r>
              <a:rPr lang="en-US" sz="2800" dirty="0" smtClean="0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Guess the word and save the man.</a:t>
            </a:r>
          </a:p>
          <a:p>
            <a:pPr marL="152400" indent="0" algn="l"/>
            <a:r>
              <a:rPr lang="en-US" sz="2800" dirty="0" smtClean="0">
                <a:solidFill>
                  <a:srgbClr val="002A4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Every time you can say a letter.</a:t>
            </a:r>
            <a:endParaRPr lang="en-US" sz="2800" dirty="0">
              <a:solidFill>
                <a:srgbClr val="002A4C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37510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072396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Q</a:t>
            </a:r>
            <a:endParaRPr lang="en-US" sz="32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907282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U</a:t>
            </a:r>
            <a:endParaRPr lang="en-US" sz="32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3742168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</a:t>
            </a:r>
            <a:endParaRPr lang="en-US" sz="32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4577054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P</a:t>
            </a:r>
            <a:endParaRPr lang="en-US" sz="32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405421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M</a:t>
            </a:r>
            <a:endParaRPr lang="en-US" sz="32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6240307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E</a:t>
            </a:r>
            <a:endParaRPr lang="en-US" sz="32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7068677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N</a:t>
            </a:r>
            <a:endParaRPr lang="en-US" sz="32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7903560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T</a:t>
            </a:r>
            <a:endParaRPr lang="en-US" sz="32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1237510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1</a:t>
            </a:r>
            <a:endParaRPr lang="en-US" sz="32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2072396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2</a:t>
            </a:r>
            <a:endParaRPr lang="en-US" sz="32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2907282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3</a:t>
            </a:r>
            <a:endParaRPr lang="en-US" sz="320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3742168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4</a:t>
            </a:r>
            <a:endParaRPr lang="en-US" sz="32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577054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5</a:t>
            </a:r>
            <a:endParaRPr lang="en-US" sz="3200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5405421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6</a:t>
            </a:r>
            <a:endParaRPr lang="en-US" sz="320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6240307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7</a:t>
            </a:r>
            <a:endParaRPr lang="en-US" sz="32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7068677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8</a:t>
            </a:r>
            <a:endParaRPr lang="en-US" sz="3200" b="1" dirty="0"/>
          </a:p>
        </p:txBody>
      </p:sp>
      <p:sp>
        <p:nvSpPr>
          <p:cNvPr id="25" name="Rounded Rectangle 24"/>
          <p:cNvSpPr/>
          <p:nvPr/>
        </p:nvSpPr>
        <p:spPr>
          <a:xfrm>
            <a:off x="7903560" y="3011557"/>
            <a:ext cx="834886" cy="8348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9</a:t>
            </a:r>
            <a:endParaRPr lang="en-US" sz="3200" b="1" dirty="0"/>
          </a:p>
        </p:txBody>
      </p:sp>
      <p:pic>
        <p:nvPicPr>
          <p:cNvPr id="1026" name="Picture 2" descr="Hangman Icon | IconBr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038" y="957475"/>
            <a:ext cx="1791858" cy="179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13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/>
          <p:cNvPicPr preferRelativeResize="0"/>
          <p:nvPr/>
        </p:nvPicPr>
        <p:blipFill rotWithShape="1">
          <a:blip r:embed="rId3">
            <a:alphaModFix/>
          </a:blip>
          <a:srcRect t="4897" b="4906"/>
          <a:stretch/>
        </p:blipFill>
        <p:spPr>
          <a:xfrm>
            <a:off x="766075" y="370325"/>
            <a:ext cx="5805924" cy="440285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1"/>
          <p:cNvSpPr txBox="1">
            <a:spLocks noGrp="1"/>
          </p:cNvSpPr>
          <p:nvPr>
            <p:ph type="ctrTitle"/>
          </p:nvPr>
        </p:nvSpPr>
        <p:spPr>
          <a:xfrm>
            <a:off x="4775676" y="905442"/>
            <a:ext cx="4001361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UNIT 8: Sports and games</a:t>
            </a:r>
            <a:r>
              <a:rPr lang="es" sz="4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4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1"/>
          </p:nvPr>
        </p:nvSpPr>
        <p:spPr>
          <a:xfrm>
            <a:off x="5038944" y="2062539"/>
            <a:ext cx="3738094" cy="11211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2: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closer look 1</a:t>
            </a:r>
            <a:endParaRPr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58790" y="536751"/>
            <a:ext cx="3080100" cy="1101900"/>
          </a:xfrm>
        </p:spPr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21285" y="1638651"/>
            <a:ext cx="6772573" cy="1192800"/>
          </a:xfrm>
        </p:spPr>
        <p:txBody>
          <a:bodyPr/>
          <a:lstStyle/>
          <a:p>
            <a:pPr algn="l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will be able to:</a:t>
            </a: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621285" y="2173584"/>
            <a:ext cx="7342844" cy="1896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pPr marL="152400" indent="0" algn="l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 lexical items related to the topic “Sports and games“</a:t>
            </a:r>
          </a:p>
          <a:p>
            <a:pPr marL="152400" indent="0" algn="l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P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ronounce the sounds /e/ and /æ/ correctly in words and sentences.  </a:t>
            </a:r>
          </a:p>
        </p:txBody>
      </p:sp>
    </p:spTree>
    <p:extLst>
      <p:ext uri="{BB962C8B-B14F-4D97-AF65-F5344CB8AC3E}">
        <p14:creationId xmlns:p14="http://schemas.microsoft.com/office/powerpoint/2010/main" val="306692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6"/>
          <p:cNvSpPr/>
          <p:nvPr/>
        </p:nvSpPr>
        <p:spPr>
          <a:xfrm>
            <a:off x="6417775" y="2518925"/>
            <a:ext cx="3774300" cy="37743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9" name="Google Shape;669;p36"/>
          <p:cNvPicPr preferRelativeResize="0"/>
          <p:nvPr/>
        </p:nvPicPr>
        <p:blipFill rotWithShape="1">
          <a:blip r:embed="rId3">
            <a:alphaModFix/>
          </a:blip>
          <a:srcRect t="9" b="9"/>
          <a:stretch/>
        </p:blipFill>
        <p:spPr>
          <a:xfrm>
            <a:off x="5393582" y="750942"/>
            <a:ext cx="3233948" cy="3821904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36"/>
          <p:cNvSpPr txBox="1">
            <a:spLocks noGrp="1"/>
          </p:cNvSpPr>
          <p:nvPr>
            <p:ph type="ctrTitle" idx="6"/>
          </p:nvPr>
        </p:nvSpPr>
        <p:spPr>
          <a:xfrm>
            <a:off x="2766866" y="931126"/>
            <a:ext cx="4787111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Hidden picture</a:t>
            </a: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71" name="Google Shape;671;p36"/>
          <p:cNvPicPr preferRelativeResize="0"/>
          <p:nvPr/>
        </p:nvPicPr>
        <p:blipFill rotWithShape="1">
          <a:blip r:embed="rId4">
            <a:alphaModFix/>
          </a:blip>
          <a:srcRect l="79" r="89"/>
          <a:stretch/>
        </p:blipFill>
        <p:spPr>
          <a:xfrm>
            <a:off x="923925" y="625475"/>
            <a:ext cx="1435698" cy="12518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2" name="Google Shape;672;p36"/>
          <p:cNvCxnSpPr/>
          <p:nvPr/>
        </p:nvCxnSpPr>
        <p:spPr>
          <a:xfrm>
            <a:off x="923925" y="-114300"/>
            <a:ext cx="0" cy="1656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9ABBABB9-A8B5-451B-BE82-C633F3DB6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8796" y="1891360"/>
            <a:ext cx="2962856" cy="613530"/>
          </a:xfrm>
        </p:spPr>
        <p:txBody>
          <a:bodyPr/>
          <a:lstStyle/>
          <a:p>
            <a:pPr algn="l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Look and guess.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F65CA7E-6C41-4D03-AD8A-95B69A19C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-437777" y="2045825"/>
            <a:ext cx="1880400" cy="9462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s.sachmem.vn/public/images/v2/TA6SHS2TD/U8-L2-1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32" y="775494"/>
            <a:ext cx="5793335" cy="386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812" y="16669"/>
            <a:ext cx="2251140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/>
          <p:cNvSpPr/>
          <p:nvPr/>
        </p:nvSpPr>
        <p:spPr>
          <a:xfrm>
            <a:off x="2248086" y="16669"/>
            <a:ext cx="224809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4505697" y="16670"/>
            <a:ext cx="222901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6749756" y="28575"/>
            <a:ext cx="240205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-22100" y="1285876"/>
            <a:ext cx="2251140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2229040" y="1293018"/>
            <a:ext cx="224809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/>
          <p:cNvSpPr/>
          <p:nvPr/>
        </p:nvSpPr>
        <p:spPr>
          <a:xfrm>
            <a:off x="4477135" y="1308496"/>
            <a:ext cx="222901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6744999" y="1297781"/>
            <a:ext cx="240205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-17342" y="2569369"/>
            <a:ext cx="2251140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/>
          <p:cNvSpPr/>
          <p:nvPr/>
        </p:nvSpPr>
        <p:spPr>
          <a:xfrm>
            <a:off x="2248086" y="2569368"/>
            <a:ext cx="2248095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/>
          <p:cNvSpPr/>
          <p:nvPr/>
        </p:nvSpPr>
        <p:spPr>
          <a:xfrm>
            <a:off x="4505697" y="2569369"/>
            <a:ext cx="222901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6740232" y="2581274"/>
            <a:ext cx="240205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/>
          <p:cNvSpPr/>
          <p:nvPr/>
        </p:nvSpPr>
        <p:spPr>
          <a:xfrm>
            <a:off x="-22100" y="3838575"/>
            <a:ext cx="2251140" cy="12954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ectangle 18"/>
          <p:cNvSpPr/>
          <p:nvPr/>
        </p:nvSpPr>
        <p:spPr>
          <a:xfrm>
            <a:off x="2243328" y="3838574"/>
            <a:ext cx="2248095" cy="12954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Rectangle 19"/>
          <p:cNvSpPr/>
          <p:nvPr/>
        </p:nvSpPr>
        <p:spPr>
          <a:xfrm>
            <a:off x="4500939" y="3838575"/>
            <a:ext cx="2229015" cy="12954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Rectangle 20"/>
          <p:cNvSpPr/>
          <p:nvPr/>
        </p:nvSpPr>
        <p:spPr>
          <a:xfrm>
            <a:off x="6744999" y="3850480"/>
            <a:ext cx="2402055" cy="12954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Rounded Rectangle 21"/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KEY</a:t>
            </a:r>
            <a:endParaRPr lang="en-US" sz="105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sports shoes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=""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1200912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SHOW</a:t>
            </a:r>
            <a:endParaRPr lang="en-US" sz="1050" b="1" dirty="0"/>
          </a:p>
        </p:txBody>
      </p:sp>
      <p:pic>
        <p:nvPicPr>
          <p:cNvPr id="25" name="sport shoes">
            <a:hlinkClick r:id="" action="ppaction://media"/>
            <a:extLst>
              <a:ext uri="{FF2B5EF4-FFF2-40B4-BE49-F238E27FC236}">
                <a16:creationId xmlns="" xmlns:a16="http://schemas.microsoft.com/office/drawing/2014/main" id="{E3EB2FF9-197A-4779-8BD1-8810DB1D8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8567" y="360896"/>
            <a:ext cx="289185" cy="28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6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216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s.sachmem.vn/public/images/v2/TA6SHS2TD/U8-L2-1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05" y="733801"/>
            <a:ext cx="5918835" cy="39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7812" y="16669"/>
            <a:ext cx="2251140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Rectangle 3"/>
          <p:cNvSpPr/>
          <p:nvPr/>
        </p:nvSpPr>
        <p:spPr>
          <a:xfrm>
            <a:off x="2248086" y="16669"/>
            <a:ext cx="224809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/>
          <p:cNvSpPr/>
          <p:nvPr/>
        </p:nvSpPr>
        <p:spPr>
          <a:xfrm>
            <a:off x="4505697" y="16670"/>
            <a:ext cx="222901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 5"/>
          <p:cNvSpPr/>
          <p:nvPr/>
        </p:nvSpPr>
        <p:spPr>
          <a:xfrm>
            <a:off x="6751442" y="28575"/>
            <a:ext cx="240205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/>
          <p:cNvSpPr/>
          <p:nvPr/>
        </p:nvSpPr>
        <p:spPr>
          <a:xfrm>
            <a:off x="-22100" y="1285876"/>
            <a:ext cx="2251140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2229040" y="1293018"/>
            <a:ext cx="224809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4510464" y="1285876"/>
            <a:ext cx="222901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6744999" y="1297781"/>
            <a:ext cx="240205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-17342" y="2569369"/>
            <a:ext cx="2251140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/>
          <p:cNvSpPr/>
          <p:nvPr/>
        </p:nvSpPr>
        <p:spPr>
          <a:xfrm>
            <a:off x="2248086" y="2569368"/>
            <a:ext cx="2248095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4505697" y="2569369"/>
            <a:ext cx="222901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6740232" y="2581274"/>
            <a:ext cx="240205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/>
          <p:cNvSpPr/>
          <p:nvPr/>
        </p:nvSpPr>
        <p:spPr>
          <a:xfrm>
            <a:off x="-22100" y="3838575"/>
            <a:ext cx="2251140" cy="12954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/>
          <p:cNvSpPr/>
          <p:nvPr/>
        </p:nvSpPr>
        <p:spPr>
          <a:xfrm>
            <a:off x="2243328" y="3838574"/>
            <a:ext cx="2248095" cy="12954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4500939" y="3838575"/>
            <a:ext cx="2229015" cy="12954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/>
          <p:cNvSpPr/>
          <p:nvPr/>
        </p:nvSpPr>
        <p:spPr>
          <a:xfrm>
            <a:off x="6744999" y="3850480"/>
            <a:ext cx="2402055" cy="12954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ounded Rectangle 18"/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KEY</a:t>
            </a:r>
            <a:endParaRPr lang="en-US" sz="105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boat</a:t>
            </a:r>
            <a:endParaRPr lang="en-US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Rounded Rectangle 23">
            <a:extLst>
              <a:ext uri="{FF2B5EF4-FFF2-40B4-BE49-F238E27FC236}">
                <a16:creationId xmlns=""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1200912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SHOW</a:t>
            </a:r>
            <a:endParaRPr lang="en-US" sz="1050" b="1" dirty="0"/>
          </a:p>
        </p:txBody>
      </p:sp>
      <p:pic>
        <p:nvPicPr>
          <p:cNvPr id="22" name="a boat">
            <a:hlinkClick r:id="" action="ppaction://media"/>
            <a:extLst>
              <a:ext uri="{FF2B5EF4-FFF2-40B4-BE49-F238E27FC236}">
                <a16:creationId xmlns="" xmlns:a16="http://schemas.microsoft.com/office/drawing/2014/main" id="{75F2531F-468C-48F4-A896-48D0A2FA5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2532" y="461586"/>
            <a:ext cx="311068" cy="3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1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20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.sachmem.vn/public/images/v2/TA6SHS2TD/U8-L2-1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58" y="671013"/>
            <a:ext cx="5878284" cy="392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-7812" y="16669"/>
            <a:ext cx="2251140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Rectangle 26"/>
          <p:cNvSpPr/>
          <p:nvPr/>
        </p:nvSpPr>
        <p:spPr>
          <a:xfrm>
            <a:off x="2248086" y="16669"/>
            <a:ext cx="224809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Rectangle 27"/>
          <p:cNvSpPr/>
          <p:nvPr/>
        </p:nvSpPr>
        <p:spPr>
          <a:xfrm>
            <a:off x="4505697" y="16670"/>
            <a:ext cx="222901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Rectangle 28"/>
          <p:cNvSpPr/>
          <p:nvPr/>
        </p:nvSpPr>
        <p:spPr>
          <a:xfrm>
            <a:off x="6740232" y="28575"/>
            <a:ext cx="240205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Rectangle 29"/>
          <p:cNvSpPr/>
          <p:nvPr/>
        </p:nvSpPr>
        <p:spPr>
          <a:xfrm>
            <a:off x="-22100" y="1285876"/>
            <a:ext cx="2251140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Rectangle 30"/>
          <p:cNvSpPr/>
          <p:nvPr/>
        </p:nvSpPr>
        <p:spPr>
          <a:xfrm>
            <a:off x="2229040" y="1293018"/>
            <a:ext cx="224809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Rectangle 31"/>
          <p:cNvSpPr/>
          <p:nvPr/>
        </p:nvSpPr>
        <p:spPr>
          <a:xfrm>
            <a:off x="4510464" y="1285876"/>
            <a:ext cx="222901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Rectangle 32"/>
          <p:cNvSpPr/>
          <p:nvPr/>
        </p:nvSpPr>
        <p:spPr>
          <a:xfrm>
            <a:off x="6744999" y="1297781"/>
            <a:ext cx="240205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4" name="Rectangle 33"/>
          <p:cNvSpPr/>
          <p:nvPr/>
        </p:nvSpPr>
        <p:spPr>
          <a:xfrm>
            <a:off x="-17342" y="2569369"/>
            <a:ext cx="2251140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5" name="Rectangle 34"/>
          <p:cNvSpPr/>
          <p:nvPr/>
        </p:nvSpPr>
        <p:spPr>
          <a:xfrm>
            <a:off x="2248086" y="2569368"/>
            <a:ext cx="2248095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" name="Rectangle 35"/>
          <p:cNvSpPr/>
          <p:nvPr/>
        </p:nvSpPr>
        <p:spPr>
          <a:xfrm>
            <a:off x="4505697" y="2569369"/>
            <a:ext cx="222901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Rectangle 36"/>
          <p:cNvSpPr/>
          <p:nvPr/>
        </p:nvSpPr>
        <p:spPr>
          <a:xfrm>
            <a:off x="6740232" y="2581274"/>
            <a:ext cx="240205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8" name="Rectangle 37"/>
          <p:cNvSpPr/>
          <p:nvPr/>
        </p:nvSpPr>
        <p:spPr>
          <a:xfrm>
            <a:off x="-22100" y="3838575"/>
            <a:ext cx="2251140" cy="12954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9" name="Rectangle 38"/>
          <p:cNvSpPr/>
          <p:nvPr/>
        </p:nvSpPr>
        <p:spPr>
          <a:xfrm>
            <a:off x="2243328" y="3838574"/>
            <a:ext cx="2248095" cy="12954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0" name="Rectangle 39"/>
          <p:cNvSpPr/>
          <p:nvPr/>
        </p:nvSpPr>
        <p:spPr>
          <a:xfrm>
            <a:off x="4500939" y="3838575"/>
            <a:ext cx="2229015" cy="12954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1" name="Rectangle 40"/>
          <p:cNvSpPr/>
          <p:nvPr/>
        </p:nvSpPr>
        <p:spPr>
          <a:xfrm>
            <a:off x="6744999" y="3850480"/>
            <a:ext cx="2402055" cy="12954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2" name="Rounded Rectangle 41"/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KEY</a:t>
            </a:r>
            <a:endParaRPr lang="en-US" sz="105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ball</a:t>
            </a:r>
            <a:endParaRPr lang="en-US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44" name="Rounded Rectangle 23">
            <a:extLst>
              <a:ext uri="{FF2B5EF4-FFF2-40B4-BE49-F238E27FC236}">
                <a16:creationId xmlns=""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1200912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SHOW</a:t>
            </a:r>
            <a:endParaRPr lang="en-US" sz="1050" b="1" dirty="0"/>
          </a:p>
        </p:txBody>
      </p:sp>
      <p:pic>
        <p:nvPicPr>
          <p:cNvPr id="45" name="a ba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21771" y="3107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7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184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3" grpId="0" animBg="1"/>
    </p:bldLst>
  </p:timing>
</p:sld>
</file>

<file path=ppt/theme/theme1.xml><?xml version="1.0" encoding="utf-8"?>
<a:theme xmlns:a="http://schemas.openxmlformats.org/drawingml/2006/main" name="P.E. Center Template">
  <a:themeElements>
    <a:clrScheme name="Simple Light">
      <a:dk1>
        <a:srgbClr val="002A4C"/>
      </a:dk1>
      <a:lt1>
        <a:srgbClr val="FFFFFF"/>
      </a:lt1>
      <a:dk2>
        <a:srgbClr val="595959"/>
      </a:dk2>
      <a:lt2>
        <a:srgbClr val="EEEEEE"/>
      </a:lt2>
      <a:accent1>
        <a:srgbClr val="007F6E"/>
      </a:accent1>
      <a:accent2>
        <a:srgbClr val="FF695F"/>
      </a:accent2>
      <a:accent3>
        <a:srgbClr val="FFAB24"/>
      </a:accent3>
      <a:accent4>
        <a:srgbClr val="F6E1CA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2181</TotalTime>
  <Words>627</Words>
  <Application>Microsoft Office PowerPoint</Application>
  <PresentationFormat>On-screen Show (16:9)</PresentationFormat>
  <Paragraphs>193</Paragraphs>
  <Slides>26</Slides>
  <Notes>4</Notes>
  <HiddenSlides>0</HiddenSlides>
  <MMClips>28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Cordia New</vt:lpstr>
      <vt:lpstr>Arvo</vt:lpstr>
      <vt:lpstr>Squada One</vt:lpstr>
      <vt:lpstr>Harlow Solid Italic</vt:lpstr>
      <vt:lpstr>Nunito Light</vt:lpstr>
      <vt:lpstr>Calibri</vt:lpstr>
      <vt:lpstr>Microsoft New Tai Lue</vt:lpstr>
      <vt:lpstr>Wingdings</vt:lpstr>
      <vt:lpstr>P.E. Center Template</vt:lpstr>
      <vt:lpstr>PowerPoint Presentation</vt:lpstr>
      <vt:lpstr>PowerPoint Presentation</vt:lpstr>
      <vt:lpstr>GAME: Hang man</vt:lpstr>
      <vt:lpstr>UNIT 8: Sports and games </vt:lpstr>
      <vt:lpstr>OBJECTIVES</vt:lpstr>
      <vt:lpstr>Hidden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Vocabulary</vt:lpstr>
      <vt:lpstr>Vocabulary</vt:lpstr>
      <vt:lpstr>Vocabulary</vt:lpstr>
      <vt:lpstr>Vocabulary</vt:lpstr>
      <vt:lpstr>PowerPoint Presentation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OBJECTIVES</vt:lpstr>
      <vt:lpstr>THANKS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8: Sports and games</dc:title>
  <dc:creator>Admin</dc:creator>
  <cp:lastModifiedBy>Microsoft account</cp:lastModifiedBy>
  <cp:revision>107</cp:revision>
  <dcterms:modified xsi:type="dcterms:W3CDTF">2023-02-14T01:50:12Z</dcterms:modified>
</cp:coreProperties>
</file>