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5" r:id="rId4"/>
    <p:sldId id="266" r:id="rId5"/>
    <p:sldId id="259" r:id="rId6"/>
    <p:sldId id="262" r:id="rId7"/>
    <p:sldId id="258" r:id="rId8"/>
    <p:sldId id="263" r:id="rId9"/>
    <p:sldId id="264" r:id="rId10"/>
    <p:sldId id="260" r:id="rId11"/>
    <p:sldId id="265" r:id="rId12"/>
    <p:sldId id="270" r:id="rId13"/>
    <p:sldId id="272" r:id="rId14"/>
    <p:sldId id="274" r:id="rId15"/>
    <p:sldId id="276" r:id="rId16"/>
    <p:sldId id="269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70" d="100"/>
          <a:sy n="70" d="100"/>
        </p:scale>
        <p:origin x="-72" y="-1050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89D-0714-4515-8C73-6838A28AE6F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7259-7C77-4005-9D3F-CDF4E2687D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0C33-92F6-4804-B8E4-D2D752DFB39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032D-86B3-4303-AC8C-80313E1A4B1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73C7-A260-4E39-BE9B-C820906129C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07ED-D7A6-4C2A-8869-49A0FA48ADD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A0EF-46BE-474D-AB0F-61B4E256FCAB}" type="datetimeFigureOut">
              <a:rPr lang="en-US"/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5054-4225-4334-9E1A-6375C980AA0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C795-AE3E-4EB5-BECD-D8FD852CE98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519B-BC70-4E32-8B86-EA37751885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C94C-060A-4F49-B7AB-A1E4502195C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FF67-58C2-4D84-ABCC-7F3506EAB3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7028-6302-45C7-966D-F2CAF41D48A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829C-3A27-413D-A0A0-1FD0679277C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355A-6C98-4034-9709-1948ACF4F98F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2342-2E96-479B-A558-F33DC0F705E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D605-6F73-408F-89BB-55D25D3D6BD8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C68F-2075-4828-9F9F-86C6F7C4837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7E7A-705C-46F1-A1E9-D71FD107C009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5F67-ECB7-4B28-BF93-7310AC68BC5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9B1F-BF82-406B-90CC-11E327AD3C62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BF87-3D01-4B95-9B8C-790E3F49EB8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1CF3-0909-4987-AD33-25D04F89ED6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8951-9E0F-4574-9B83-FEB912FC6EC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D6C0-9114-4D89-B5B9-D4A5425E3DFC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268E-8886-41F7-8581-14F4BDBD4C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FB21-EA32-4FF6-89A2-C27CFCBFB797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1B8B-A773-48D4-978B-75D62272F19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8642-D426-4673-A4C5-C3DF57A0CA5F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1969-BB22-4335-92E6-C07D255D89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  <a:endParaRPr lang="en-US" sz="8000" dirty="0">
              <a:latin typeface="+mn-lt"/>
              <a:cs typeface="+mn-cs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  <a:endParaRPr lang="en-US" sz="80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CF82-BCB8-4DB6-8A8C-C6F99C5B7F52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1037-9227-49DB-8B4A-641EBDACAB2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82BF-C743-45B6-8DB7-1669D37C5B2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828E-757D-43C0-B35D-4CD7B0DCEFD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  <a:endParaRPr lang="en-US" sz="8000" dirty="0">
              <a:latin typeface="+mn-lt"/>
              <a:cs typeface="+mn-cs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  <a:endParaRPr lang="en-US" sz="80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4C76-344B-4A74-8CC4-F6E760342AD6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FBC8-75E1-4B73-87DF-5477B351C86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2582-6F0E-4CF7-BA1B-FDE64FE96ADF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0002-635A-4AEA-A502-8237A6E87C9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437B-042E-429A-B2C1-78C80B75609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B15A-E851-4C9C-BF79-890C76648F3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2D95-72F6-4D02-9DC0-1386884696F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4533-CBC2-4D1F-A0F5-87DE8EA090C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CA56-AB51-41F7-B390-6A75D74BB89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4E7E-6473-49A8-AF8C-731F9745736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CDAA-AB04-415C-B9F4-B63AC3CA2752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E99E-F6F9-433C-B758-D2B3E4C670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8163-D33F-4FEC-AAE7-4025E59CF002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C5546-ACAC-4054-8177-E109D4E22B3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BF4E-C953-4929-882B-C3C6BBC071B6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A350-688F-4642-93E7-CCA8A49640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6D97-4421-4F9E-8D01-72EB1AACFF3F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BB62-CCA5-4045-A5C0-F2E8D6B1F16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1C96-B1B1-4653-9760-1FD827122DE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BF7A-7B14-438F-BD46-B255C2782C3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829D-D3C5-4FE6-8DC7-29970250113A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EED6-C64C-424C-B956-8E84DD9B227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D4C08-4710-49D2-A7C9-D0E4F639E78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1BACF9-E2F9-436B-A594-A86E0722AF0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/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E15A10B-6851-4233-957A-255D44E701B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2545D60-F73C-43FB-91B3-8284E8C1C603}" type="slidenum">
              <a:rPr lang="en-US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0" y="2212975"/>
            <a:ext cx="11988800" cy="464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00FF00"/>
                  </a:solidFill>
                  <a:round/>
                </a:ln>
                <a:solidFill>
                  <a:srgbClr val="FF0000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Tahoma" panose="020B0604030504040204"/>
                <a:cs typeface="Tahoma" panose="020B0604030504040204"/>
              </a:rPr>
              <a:t>CÁC THẦY CÔ VÀ CÁC EM THAM DỰ TIẾT HỌC HÔM NAY</a:t>
            </a:r>
            <a:endParaRPr lang="en-US" sz="3200" b="1" kern="10">
              <a:ln w="12700">
                <a:solidFill>
                  <a:srgbClr val="00FF00"/>
                </a:solidFill>
                <a:round/>
              </a:ln>
              <a:solidFill>
                <a:srgbClr val="FF0000"/>
              </a:solidFill>
              <a:effectLst>
                <a:outerShdw dist="28398" dir="1593903" algn="ctr" rotWithShape="0">
                  <a:schemeClr val="tx1"/>
                </a:outerShdw>
              </a:effectLst>
              <a:latin typeface="Tahoma" panose="020B0604030504040204"/>
              <a:cs typeface="Tahoma" panose="020B0604030504040204"/>
            </a:endParaRPr>
          </a:p>
          <a:p>
            <a:pPr algn="ctr"/>
            <a:endParaRPr lang="en-US" sz="3200" b="1" kern="10">
              <a:ln w="12700">
                <a:solidFill>
                  <a:srgbClr val="00FF00"/>
                </a:solidFill>
                <a:round/>
              </a:ln>
              <a:solidFill>
                <a:srgbClr val="FF0000"/>
              </a:solidFill>
              <a:effectLst>
                <a:outerShdw dist="28398" dir="1593903" algn="ctr" rotWithShape="0">
                  <a:schemeClr val="tx1"/>
                </a:outerShdw>
              </a:effectLst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2206625" y="0"/>
            <a:ext cx="7396163" cy="2328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125724" dir="18900000" algn="ctr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</a:t>
            </a:r>
            <a:endParaRPr lang="en-US" sz="3600" kern="10" spc="-360">
              <a:ln w="1270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125724" dir="18900000" algn="ctr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0903" name="Picture 7" descr="M0AV9R2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4100" y="498475"/>
            <a:ext cx="863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bồ câ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83237" flipH="1">
            <a:off x="10514013" y="1628775"/>
            <a:ext cx="819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3" descr="bồ câ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3965">
            <a:off x="711200" y="1828800"/>
            <a:ext cx="14398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M0AV9R2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53675" y="587375"/>
            <a:ext cx="863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0650" y="889000"/>
            <a:ext cx="11833225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487363" y="473075"/>
            <a:ext cx="62960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Tập đọc từng câu: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28800" y="3552825"/>
            <a:ext cx="4494213" cy="39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02463" y="3552825"/>
            <a:ext cx="4675187" cy="396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1109663" y="5341938"/>
            <a:ext cx="5500687" cy="39687"/>
          </a:xfrm>
          <a:prstGeom prst="line">
            <a:avLst/>
          </a:prstGeom>
          <a:noFill/>
          <a:ln w="38100" algn="ctr">
            <a:solidFill>
              <a:srgbClr val="008000"/>
            </a:solidFill>
            <a:miter lim="800000"/>
          </a:ln>
        </p:spPr>
      </p:cxnSp>
      <p:cxnSp>
        <p:nvCxnSpPr>
          <p:cNvPr id="13" name="Straight Connector 12"/>
          <p:cNvCxnSpPr/>
          <p:nvPr/>
        </p:nvCxnSpPr>
        <p:spPr>
          <a:xfrm>
            <a:off x="7237413" y="5341938"/>
            <a:ext cx="444023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" y="1162050"/>
            <a:ext cx="11988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487363" y="473075"/>
            <a:ext cx="73167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Tập đọc cả bài kết hợp gõ đệm theo phách: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1470025" y="3743325"/>
            <a:ext cx="103901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>
                <a:latin typeface="Calibri" panose="020F0502020204030204" pitchFamily="34" charset="0"/>
              </a:rPr>
              <a:t>      1               2              3          4                         1234         1                2                 3           4                   1234</a:t>
            </a: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666750" y="5424488"/>
            <a:ext cx="110728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>
                <a:latin typeface="Calibri" panose="020F0502020204030204" pitchFamily="34" charset="0"/>
              </a:rPr>
              <a:t>      1               2              3                  4                   1        2      34           1              2                 3         4                1234 </a:t>
            </a:r>
            <a:endParaRPr 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8"/>
          <p:cNvGrpSpPr/>
          <p:nvPr/>
        </p:nvGrpSpPr>
        <p:grpSpPr bwMode="auto">
          <a:xfrm>
            <a:off x="195263" y="14288"/>
            <a:ext cx="11666537" cy="6843712"/>
            <a:chOff x="195938" y="13648"/>
            <a:chExt cx="11665137" cy="6844351"/>
          </a:xfrm>
        </p:grpSpPr>
        <p:pic>
          <p:nvPicPr>
            <p:cNvPr id="43011" name="Picture 16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95938" y="13648"/>
              <a:ext cx="11665137" cy="417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2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5938" y="4189862"/>
              <a:ext cx="11665137" cy="266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195263" y="-82550"/>
            <a:ext cx="27622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Ôn bài hát: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body" idx="1"/>
          </p:nvPr>
        </p:nvSpPr>
        <p:spPr>
          <a:xfrm>
            <a:off x="0" y="2513013"/>
            <a:ext cx="12182475" cy="1846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smtClean="0"/>
              <a:t>Hát thuộc bài hát Thầy cô là tất cả kết hợp vận động phụ họa </a:t>
            </a:r>
            <a:endParaRPr lang="en-US" sz="3600" smtClean="0"/>
          </a:p>
          <a:p>
            <a:pPr>
              <a:lnSpc>
                <a:spcPct val="80000"/>
              </a:lnSpc>
            </a:pPr>
            <a:r>
              <a:rPr lang="en-US" sz="3600" smtClean="0"/>
              <a:t>Đọc bài đọc nhạc số 2 kết hợp đánh nhịp</a:t>
            </a:r>
            <a:endParaRPr lang="en-US" sz="360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3600" smtClean="0"/>
          </a:p>
        </p:txBody>
      </p:sp>
      <p:pic>
        <p:nvPicPr>
          <p:cNvPr id="44034" name="Picture 3" descr="BDRLC08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-304800"/>
            <a:ext cx="3556000" cy="23923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16000" y="914400"/>
            <a:ext cx="2540000" cy="5794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DẶN DÒ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44036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0" y="5867400"/>
            <a:ext cx="406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-122238" y="6589713"/>
            <a:ext cx="244476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ChangeArrowheads="1"/>
          </p:cNvSpPr>
          <p:nvPr/>
        </p:nvSpPr>
        <p:spPr bwMode="auto">
          <a:xfrm>
            <a:off x="0" y="2201863"/>
            <a:ext cx="6505575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giỏi! </a:t>
            </a:r>
            <a:endParaRPr lang="en-US" sz="32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058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65850" y="0"/>
            <a:ext cx="6026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2"/>
          <p:cNvGrpSpPr/>
          <p:nvPr/>
        </p:nvGrpSpPr>
        <p:grpSpPr bwMode="auto">
          <a:xfrm>
            <a:off x="0" y="365125"/>
            <a:ext cx="12217400" cy="7732713"/>
            <a:chOff x="-11828" y="0"/>
            <a:chExt cx="12218125" cy="6858001"/>
          </a:xfrm>
        </p:grpSpPr>
        <p:sp>
          <p:nvSpPr>
            <p:cNvPr id="5" name="Rectangle 4"/>
            <p:cNvSpPr/>
            <p:nvPr/>
          </p:nvSpPr>
          <p:spPr>
            <a:xfrm>
              <a:off x="-714" y="0"/>
              <a:ext cx="12192723" cy="186831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800" b="1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3.</a:t>
              </a:r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NHỚ ƠN THẦY CÔ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800" b="1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11:</a:t>
              </a:r>
              <a:endParaRPr lang="en-US" sz="2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- Lí thuyết âm nhạc: Nhịp      (C) 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- Đọc nhạc: Bài đọc nhạc số 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- Ôn tập bài hát: Thầy cô là tất cả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defRPr/>
              </a:pPr>
              <a:endParaRPr lang="en-US" sz="32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2774" name="Picture 5" descr="AN.gif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39783" y="271213"/>
              <a:ext cx="1219200" cy="132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5" descr="AN.gif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0628811" y="287385"/>
              <a:ext cx="1219200" cy="132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9383" y="1867988"/>
              <a:ext cx="10068342" cy="499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48975" y="1867987"/>
              <a:ext cx="134302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63272" y="4343401"/>
              <a:ext cx="134302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0" y="1867987"/>
              <a:ext cx="134302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-11828" y="4343398"/>
              <a:ext cx="1343025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0" name="Group 13"/>
          <p:cNvGrpSpPr/>
          <p:nvPr/>
        </p:nvGrpSpPr>
        <p:grpSpPr bwMode="auto">
          <a:xfrm>
            <a:off x="7659688" y="1011238"/>
            <a:ext cx="342900" cy="792162"/>
            <a:chOff x="5891349" y="4049486"/>
            <a:chExt cx="343292" cy="792773"/>
          </a:xfrm>
        </p:grpSpPr>
        <p:sp>
          <p:nvSpPr>
            <p:cNvPr id="32771" name="TextBox 14"/>
            <p:cNvSpPr txBox="1">
              <a:spLocks noChangeArrowheads="1"/>
            </p:cNvSpPr>
            <p:nvPr/>
          </p:nvSpPr>
          <p:spPr bwMode="auto">
            <a:xfrm>
              <a:off x="5891349" y="4049486"/>
              <a:ext cx="336935" cy="457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72" name="TextBox 15"/>
            <p:cNvSpPr txBox="1">
              <a:spLocks noChangeArrowheads="1"/>
            </p:cNvSpPr>
            <p:nvPr/>
          </p:nvSpPr>
          <p:spPr bwMode="auto">
            <a:xfrm>
              <a:off x="5897706" y="4384707"/>
              <a:ext cx="336935" cy="457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5625" y="2382838"/>
            <a:ext cx="112664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555625" y="982663"/>
            <a:ext cx="9299575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đọc và đếm số phách trong mỗi nhịp: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1096963" y="3175000"/>
            <a:ext cx="107251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G           G              G             G                  A       A        A        A       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1633538" y="2024063"/>
            <a:ext cx="99536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>
                <a:latin typeface="Calibri" panose="020F0502020204030204" pitchFamily="34" charset="0"/>
              </a:rPr>
              <a:t>      1                 2                   3                   4                         1                          2                       3           4</a:t>
            </a: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555625" y="285750"/>
            <a:ext cx="54800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Lí thuyết âm nhạc: Nhịp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8" name="Group 10"/>
          <p:cNvGrpSpPr/>
          <p:nvPr/>
        </p:nvGrpSpPr>
        <p:grpSpPr bwMode="auto">
          <a:xfrm>
            <a:off x="4789488" y="0"/>
            <a:ext cx="393700" cy="915988"/>
            <a:chOff x="5891349" y="4049486"/>
            <a:chExt cx="394609" cy="915887"/>
          </a:xfrm>
        </p:grpSpPr>
        <p:sp>
          <p:nvSpPr>
            <p:cNvPr id="33805" name="TextBox 8"/>
            <p:cNvSpPr txBox="1">
              <a:spLocks noChangeArrowheads="1"/>
            </p:cNvSpPr>
            <p:nvPr/>
          </p:nvSpPr>
          <p:spPr bwMode="auto">
            <a:xfrm>
              <a:off x="5891349" y="4049486"/>
              <a:ext cx="388244" cy="5793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6" name="TextBox 9"/>
            <p:cNvSpPr txBox="1">
              <a:spLocks noChangeArrowheads="1"/>
            </p:cNvSpPr>
            <p:nvPr/>
          </p:nvSpPr>
          <p:spPr bwMode="auto">
            <a:xfrm>
              <a:off x="5897714" y="4385999"/>
              <a:ext cx="388244" cy="5793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5625" y="3887788"/>
            <a:ext cx="2382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Khái niêm: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 bwMode="auto">
          <a:xfrm>
            <a:off x="868363" y="4333875"/>
            <a:ext cx="10633075" cy="1571625"/>
            <a:chOff x="868543" y="4333108"/>
            <a:chExt cx="10633165" cy="1572066"/>
          </a:xfrm>
        </p:grpSpPr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868543" y="4520179"/>
              <a:ext cx="10633165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     (nhịp C) gồm 4 phách trong mỗi ô nhịp, mỗi phách có giá trị trường độ bằng một nốt nốt đen. Phách 1 mạnh, phách 2 nhẹ, phách 3 mạnh vừa, phách 4 nhẹ.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802" name="Group 13"/>
            <p:cNvGrpSpPr/>
            <p:nvPr/>
          </p:nvGrpSpPr>
          <p:grpSpPr bwMode="auto">
            <a:xfrm>
              <a:off x="1672046" y="4333108"/>
              <a:ext cx="344881" cy="797539"/>
              <a:chOff x="5891349" y="4049486"/>
              <a:chExt cx="344881" cy="797539"/>
            </a:xfrm>
          </p:grpSpPr>
          <p:sp>
            <p:nvSpPr>
              <p:cNvPr id="33803" name="TextBox 14"/>
              <p:cNvSpPr txBox="1">
                <a:spLocks noChangeArrowheads="1"/>
              </p:cNvSpPr>
              <p:nvPr/>
            </p:nvSpPr>
            <p:spPr bwMode="auto">
              <a:xfrm>
                <a:off x="5891349" y="404948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04" name="TextBox 15"/>
              <p:cNvSpPr txBox="1">
                <a:spLocks noChangeArrowheads="1"/>
              </p:cNvSpPr>
              <p:nvPr/>
            </p:nvSpPr>
            <p:spPr bwMode="auto">
              <a:xfrm>
                <a:off x="5897676" y="4385360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698500" y="547688"/>
            <a:ext cx="37512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Cách đánh nhịp   :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18" name="Group 141"/>
          <p:cNvGrpSpPr/>
          <p:nvPr/>
        </p:nvGrpSpPr>
        <p:grpSpPr bwMode="auto">
          <a:xfrm>
            <a:off x="1304925" y="1284288"/>
            <a:ext cx="4029075" cy="4113212"/>
            <a:chOff x="1304726" y="1283930"/>
            <a:chExt cx="4028815" cy="411382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555535" y="3425785"/>
              <a:ext cx="3657364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57232" y="1582424"/>
              <a:ext cx="0" cy="3658142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474578" y="3411495"/>
              <a:ext cx="1828682" cy="18163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427077" y="1582424"/>
              <a:ext cx="1830269" cy="18163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843" name="TextBox 16"/>
            <p:cNvSpPr txBox="1">
              <a:spLocks noChangeArrowheads="1"/>
            </p:cNvSpPr>
            <p:nvPr/>
          </p:nvSpPr>
          <p:spPr bwMode="auto">
            <a:xfrm>
              <a:off x="3556061" y="1283930"/>
              <a:ext cx="39305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Calibri" panose="020F0502020204030204" pitchFamily="34" charset="0"/>
                </a:rPr>
                <a:t>4</a:t>
              </a:r>
              <a:endParaRPr lang="en-US" sz="3200">
                <a:latin typeface="Calibri" panose="020F0502020204030204" pitchFamily="34" charset="0"/>
              </a:endParaRPr>
            </a:p>
          </p:txBody>
        </p:sp>
        <p:sp>
          <p:nvSpPr>
            <p:cNvPr id="34844" name="TextBox 17"/>
            <p:cNvSpPr txBox="1">
              <a:spLocks noChangeArrowheads="1"/>
            </p:cNvSpPr>
            <p:nvPr/>
          </p:nvSpPr>
          <p:spPr bwMode="auto">
            <a:xfrm>
              <a:off x="1304726" y="3617757"/>
              <a:ext cx="39305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Calibri" panose="020F0502020204030204" pitchFamily="34" charset="0"/>
                </a:rPr>
                <a:t>2</a:t>
              </a:r>
              <a:endParaRPr lang="en-US" sz="320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9866" y="3398794"/>
              <a:ext cx="393675" cy="584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>
                  <a:solidFill>
                    <a:schemeClr val="accent4"/>
                  </a:solidFill>
                  <a:latin typeface="+mn-lt"/>
                  <a:cs typeface="+mn-cs"/>
                </a:rPr>
                <a:t>3</a:t>
              </a:r>
              <a:endParaRPr lang="en-US" sz="3200">
                <a:solidFill>
                  <a:schemeClr val="accent4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1370" y="4813465"/>
              <a:ext cx="392087" cy="584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>
                  <a:solidFill>
                    <a:schemeClr val="accent4"/>
                  </a:solidFill>
                  <a:latin typeface="+mn-lt"/>
                  <a:cs typeface="+mn-cs"/>
                </a:rPr>
                <a:t>1</a:t>
              </a:r>
              <a:endParaRPr lang="en-US" sz="3200">
                <a:solidFill>
                  <a:schemeClr val="accent4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4819" name="Group 140"/>
          <p:cNvGrpSpPr/>
          <p:nvPr/>
        </p:nvGrpSpPr>
        <p:grpSpPr bwMode="auto">
          <a:xfrm>
            <a:off x="6011863" y="1338263"/>
            <a:ext cx="4687887" cy="5588000"/>
            <a:chOff x="6012239" y="1338881"/>
            <a:chExt cx="4687606" cy="5587789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8872743" y="1624620"/>
              <a:ext cx="33335" cy="2701823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709239" y="4326443"/>
              <a:ext cx="393676" cy="584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>
                  <a:solidFill>
                    <a:schemeClr val="accent4"/>
                  </a:solidFill>
                  <a:latin typeface="+mn-lt"/>
                  <a:cs typeface="+mn-cs"/>
                </a:rPr>
                <a:t>1</a:t>
              </a:r>
              <a:endParaRPr lang="en-US" sz="3200">
                <a:solidFill>
                  <a:schemeClr val="accent4"/>
                </a:solidFill>
                <a:latin typeface="+mn-lt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140818" y="4340730"/>
              <a:ext cx="45590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826" name="Group 66"/>
            <p:cNvGrpSpPr/>
            <p:nvPr/>
          </p:nvGrpSpPr>
          <p:grpSpPr bwMode="auto">
            <a:xfrm>
              <a:off x="6012239" y="3922844"/>
              <a:ext cx="3621186" cy="3003826"/>
              <a:chOff x="6022891" y="4815364"/>
              <a:chExt cx="3621186" cy="3003826"/>
            </a:xfrm>
          </p:grpSpPr>
          <p:sp>
            <p:nvSpPr>
              <p:cNvPr id="61" name="Arc 60"/>
              <p:cNvSpPr/>
              <p:nvPr/>
            </p:nvSpPr>
            <p:spPr>
              <a:xfrm rot="18791142">
                <a:off x="6331608" y="4507036"/>
                <a:ext cx="3003437" cy="3620870"/>
              </a:xfrm>
              <a:prstGeom prst="arc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H="1">
                <a:off x="6395931" y="5011008"/>
                <a:ext cx="180964" cy="231766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27" name="Group 71"/>
            <p:cNvGrpSpPr/>
            <p:nvPr/>
          </p:nvGrpSpPr>
          <p:grpSpPr bwMode="auto">
            <a:xfrm>
              <a:off x="6318913" y="3434612"/>
              <a:ext cx="4344943" cy="908739"/>
              <a:chOff x="6318913" y="4335358"/>
              <a:chExt cx="4344943" cy="908739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6318608" y="4335048"/>
                <a:ext cx="4339965" cy="909603"/>
              </a:xfrm>
              <a:custGeom>
                <a:avLst/>
                <a:gdLst>
                  <a:gd name="connsiteX0" fmla="*/ 0 w 4339988"/>
                  <a:gd name="connsiteY0" fmla="*/ 891735 h 908739"/>
                  <a:gd name="connsiteX1" fmla="*/ 736980 w 4339988"/>
                  <a:gd name="connsiteY1" fmla="*/ 18278 h 908739"/>
                  <a:gd name="connsiteX2" fmla="*/ 2374711 w 4339988"/>
                  <a:gd name="connsiteY2" fmla="*/ 345824 h 908739"/>
                  <a:gd name="connsiteX3" fmla="*/ 3889612 w 4339988"/>
                  <a:gd name="connsiteY3" fmla="*/ 905382 h 908739"/>
                  <a:gd name="connsiteX4" fmla="*/ 4339988 w 4339988"/>
                  <a:gd name="connsiteY4" fmla="*/ 536893 h 90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9988" h="908739">
                    <a:moveTo>
                      <a:pt x="0" y="891735"/>
                    </a:moveTo>
                    <a:cubicBezTo>
                      <a:pt x="170597" y="500499"/>
                      <a:pt x="341195" y="109263"/>
                      <a:pt x="736980" y="18278"/>
                    </a:cubicBezTo>
                    <a:cubicBezTo>
                      <a:pt x="1132765" y="-72707"/>
                      <a:pt x="1849272" y="197973"/>
                      <a:pt x="2374711" y="345824"/>
                    </a:cubicBezTo>
                    <a:cubicBezTo>
                      <a:pt x="2900150" y="493675"/>
                      <a:pt x="3562066" y="873537"/>
                      <a:pt x="3889612" y="905382"/>
                    </a:cubicBezTo>
                    <a:cubicBezTo>
                      <a:pt x="4217158" y="937227"/>
                      <a:pt x="4278573" y="737060"/>
                      <a:pt x="4339988" y="536893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flipV="1">
                <a:off x="10596665" y="4849379"/>
                <a:ext cx="66671" cy="19525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28" name="Group 136"/>
            <p:cNvGrpSpPr/>
            <p:nvPr/>
          </p:nvGrpSpPr>
          <p:grpSpPr bwMode="auto">
            <a:xfrm>
              <a:off x="8966234" y="1631269"/>
              <a:ext cx="1685327" cy="2500710"/>
              <a:chOff x="8966234" y="1631269"/>
              <a:chExt cx="1685327" cy="2500710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H="1" flipV="1">
                <a:off x="8966399" y="1630970"/>
                <a:ext cx="784178" cy="19858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Freeform 132"/>
              <p:cNvSpPr/>
              <p:nvPr/>
            </p:nvSpPr>
            <p:spPr>
              <a:xfrm>
                <a:off x="9742640" y="3597808"/>
                <a:ext cx="836562" cy="533380"/>
              </a:xfrm>
              <a:custGeom>
                <a:avLst/>
                <a:gdLst>
                  <a:gd name="connsiteX0" fmla="*/ 0 w 836706"/>
                  <a:gd name="connsiteY0" fmla="*/ 0 h 534143"/>
                  <a:gd name="connsiteX1" fmla="*/ 227106 w 836706"/>
                  <a:gd name="connsiteY1" fmla="*/ 412377 h 534143"/>
                  <a:gd name="connsiteX2" fmla="*/ 513976 w 836706"/>
                  <a:gd name="connsiteY2" fmla="*/ 531906 h 534143"/>
                  <a:gd name="connsiteX3" fmla="*/ 741082 w 836706"/>
                  <a:gd name="connsiteY3" fmla="*/ 484094 h 534143"/>
                  <a:gd name="connsiteX4" fmla="*/ 836706 w 836706"/>
                  <a:gd name="connsiteY4" fmla="*/ 406400 h 53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706" h="534143">
                    <a:moveTo>
                      <a:pt x="0" y="0"/>
                    </a:moveTo>
                    <a:cubicBezTo>
                      <a:pt x="70721" y="161863"/>
                      <a:pt x="141443" y="323726"/>
                      <a:pt x="227106" y="412377"/>
                    </a:cubicBezTo>
                    <a:cubicBezTo>
                      <a:pt x="312769" y="501028"/>
                      <a:pt x="428313" y="519953"/>
                      <a:pt x="513976" y="531906"/>
                    </a:cubicBezTo>
                    <a:cubicBezTo>
                      <a:pt x="599639" y="543859"/>
                      <a:pt x="687294" y="505012"/>
                      <a:pt x="741082" y="484094"/>
                    </a:cubicBezTo>
                    <a:cubicBezTo>
                      <a:pt x="794870" y="463176"/>
                      <a:pt x="815788" y="434788"/>
                      <a:pt x="836706" y="40640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>
              <a:xfrm flipV="1">
                <a:off x="10582377" y="3875611"/>
                <a:ext cx="69846" cy="13175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829" name="TextBox 137"/>
            <p:cNvSpPr txBox="1">
              <a:spLocks noChangeArrowheads="1"/>
            </p:cNvSpPr>
            <p:nvPr/>
          </p:nvSpPr>
          <p:spPr bwMode="auto">
            <a:xfrm>
              <a:off x="6278965" y="4389567"/>
              <a:ext cx="39305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Calibri" panose="020F0502020204030204" pitchFamily="34" charset="0"/>
                </a:rPr>
                <a:t>2</a:t>
              </a:r>
              <a:endParaRPr lang="en-US" sz="3200">
                <a:latin typeface="Calibri" panose="020F050202020403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0177589" y="4288345"/>
              <a:ext cx="392088" cy="5857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>
                  <a:solidFill>
                    <a:schemeClr val="accent4"/>
                  </a:solidFill>
                  <a:latin typeface="+mn-lt"/>
                  <a:cs typeface="+mn-cs"/>
                </a:rPr>
                <a:t>3</a:t>
              </a:r>
              <a:endParaRPr lang="en-US" sz="3200">
                <a:solidFill>
                  <a:schemeClr val="accent4"/>
                </a:solidFill>
                <a:latin typeface="+mn-lt"/>
                <a:cs typeface="+mn-cs"/>
              </a:endParaRPr>
            </a:p>
          </p:txBody>
        </p:sp>
        <p:sp>
          <p:nvSpPr>
            <p:cNvPr id="34831" name="TextBox 139"/>
            <p:cNvSpPr txBox="1">
              <a:spLocks noChangeArrowheads="1"/>
            </p:cNvSpPr>
            <p:nvPr/>
          </p:nvSpPr>
          <p:spPr bwMode="auto">
            <a:xfrm>
              <a:off x="9118601" y="1338881"/>
              <a:ext cx="39305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Calibri" panose="020F0502020204030204" pitchFamily="34" charset="0"/>
                </a:rPr>
                <a:t>4</a:t>
              </a:r>
              <a:endParaRPr lang="en-US" sz="3200">
                <a:latin typeface="Calibri" panose="020F0502020204030204" pitchFamily="34" charset="0"/>
              </a:endParaRPr>
            </a:p>
          </p:txBody>
        </p:sp>
      </p:grpSp>
      <p:grpSp>
        <p:nvGrpSpPr>
          <p:cNvPr id="34820" name="Group 142"/>
          <p:cNvGrpSpPr/>
          <p:nvPr/>
        </p:nvGrpSpPr>
        <p:grpSpPr bwMode="auto">
          <a:xfrm>
            <a:off x="3560763" y="390525"/>
            <a:ext cx="371475" cy="860425"/>
            <a:chOff x="5891349" y="4049486"/>
            <a:chExt cx="370529" cy="859094"/>
          </a:xfrm>
        </p:grpSpPr>
        <p:sp>
          <p:nvSpPr>
            <p:cNvPr id="34821" name="TextBox 143"/>
            <p:cNvSpPr txBox="1">
              <a:spLocks noChangeArrowheads="1"/>
            </p:cNvSpPr>
            <p:nvPr/>
          </p:nvSpPr>
          <p:spPr bwMode="auto">
            <a:xfrm>
              <a:off x="5891349" y="404948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22" name="TextBox 144"/>
            <p:cNvSpPr txBox="1">
              <a:spLocks noChangeArrowheads="1"/>
            </p:cNvSpPr>
            <p:nvPr/>
          </p:nvSpPr>
          <p:spPr bwMode="auto">
            <a:xfrm>
              <a:off x="5897676" y="438536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1938" y="1384300"/>
            <a:ext cx="1161573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581025" y="635000"/>
            <a:ext cx="70088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Ứng dụng nhịp 4/4 vào bài đọc nhạc số 2: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555625" y="285750"/>
            <a:ext cx="27606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NHẠC: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6550" y="801688"/>
            <a:ext cx="11617325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850" y="-246063"/>
            <a:ext cx="112172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419225" y="1350963"/>
            <a:ext cx="668338" cy="887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25563" y="4887913"/>
            <a:ext cx="81073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- Trường độ: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81163" y="5526088"/>
            <a:ext cx="10879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Cao độ: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741988" y="1612900"/>
            <a:ext cx="749300" cy="525463"/>
          </a:xfrm>
          <a:prstGeom prst="ellipse">
            <a:avLst/>
          </a:prstGeom>
          <a:noFill/>
          <a:ln w="28575" algn="ctr">
            <a:solidFill>
              <a:srgbClr val="0000FF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655050" y="1531938"/>
            <a:ext cx="749300" cy="793750"/>
          </a:xfrm>
          <a:prstGeom prst="ellipse">
            <a:avLst/>
          </a:prstGeom>
          <a:noFill/>
          <a:ln w="28575" algn="ctr">
            <a:solidFill>
              <a:srgbClr val="0000FF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545013" y="2881313"/>
            <a:ext cx="749300" cy="793750"/>
          </a:xfrm>
          <a:prstGeom prst="ellipse">
            <a:avLst/>
          </a:prstGeom>
          <a:noFill/>
          <a:ln w="28575" algn="ctr">
            <a:solidFill>
              <a:srgbClr val="0000FF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116638" y="2922588"/>
            <a:ext cx="749300" cy="795337"/>
          </a:xfrm>
          <a:prstGeom prst="ellipse">
            <a:avLst/>
          </a:prstGeom>
          <a:noFill/>
          <a:ln w="28575" algn="ctr">
            <a:solidFill>
              <a:srgbClr val="0000FF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Oval 20"/>
          <p:cNvSpPr>
            <a:spLocks noChangeArrowheads="1"/>
          </p:cNvSpPr>
          <p:nvPr/>
        </p:nvSpPr>
        <p:spPr bwMode="auto">
          <a:xfrm>
            <a:off x="11264900" y="2938463"/>
            <a:ext cx="407988" cy="795337"/>
          </a:xfrm>
          <a:prstGeom prst="ellipse">
            <a:avLst/>
          </a:prstGeom>
          <a:noFill/>
          <a:ln w="28575" algn="ctr">
            <a:solidFill>
              <a:srgbClr val="008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922338" y="2981325"/>
            <a:ext cx="395287" cy="795338"/>
          </a:xfrm>
          <a:prstGeom prst="ellipse">
            <a:avLst/>
          </a:prstGeom>
          <a:noFill/>
          <a:ln w="28575" algn="ctr">
            <a:solidFill>
              <a:srgbClr val="008000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362325" y="4891088"/>
            <a:ext cx="81073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Nốt tròn, nốt trắng, nốt đen, nốt mốc đơn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3198813" y="5588000"/>
            <a:ext cx="108791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Đô, Rê, Mi, Pha, Son, La, Si.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2" grpId="0" animBg="1"/>
      <p:bldP spid="14" grpId="0" animBg="1"/>
      <p:bldP spid="15" grpId="0" animBg="1"/>
      <p:bldP spid="21" grpId="0" animBg="1"/>
      <p:bldP spid="3" grpId="0" animBg="1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5438" y="1316038"/>
            <a:ext cx="116395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4084638"/>
            <a:ext cx="1186021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541338" y="490538"/>
            <a:ext cx="64595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Đọc gam đô trưởng và trục của gam: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6588" y="3287713"/>
            <a:ext cx="30353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Luyện quãng 3: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1228725" y="2497138"/>
            <a:ext cx="103997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                  D                   E                   F                   G                   A                    H                     C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5105400"/>
            <a:ext cx="113553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           E           D            F           E             G            F              A               G            H            A               C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5"/>
          <p:cNvSpPr txBox="1">
            <a:spLocks noChangeArrowheads="1"/>
          </p:cNvSpPr>
          <p:nvPr/>
        </p:nvSpPr>
        <p:spPr bwMode="auto">
          <a:xfrm>
            <a:off x="487363" y="473075"/>
            <a:ext cx="62960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Luyện tập tiết tấu: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55" descr="12 luyen tiet ta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55713" y="1789113"/>
            <a:ext cx="962501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1933</Words>
  <Application>WPS Presentation</Application>
  <PresentationFormat>Custom</PresentationFormat>
  <Paragraphs>99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Century Gothic</vt:lpstr>
      <vt:lpstr>Wingdings 3</vt:lpstr>
      <vt:lpstr>Tahoma</vt:lpstr>
      <vt:lpstr>Times New Roman</vt:lpstr>
      <vt:lpstr>Times New Roman</vt:lpstr>
      <vt:lpstr>Calibri</vt:lpstr>
      <vt:lpstr>Microsoft YaHei</vt:lpstr>
      <vt:lpstr>Arial Unicode MS</vt:lpstr>
      <vt:lpstr>Office Theme</vt:lpstr>
      <vt:lpstr>Slice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97</cp:revision>
  <dcterms:created xsi:type="dcterms:W3CDTF">2021-11-13T09:01:00Z</dcterms:created>
  <dcterms:modified xsi:type="dcterms:W3CDTF">2024-10-09T03:41:25Z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16EE8E64D24A497DAA75BF99CD114380_13</vt:lpwstr>
  </property>
  <property fmtid="{D5CDD505-2E9C-101B-9397-08002B2CF9AE}" pid="3" name="KSOProductBuildVer">
    <vt:lpwstr>1033-12.2.0.18283</vt:lpwstr>
  </property>
</Properties>
</file>