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9" r:id="rId4"/>
    <p:sldId id="260" r:id="rId5"/>
    <p:sldId id="261" r:id="rId6"/>
    <p:sldId id="262" r:id="rId7"/>
    <p:sldId id="263" r:id="rId8"/>
    <p:sldId id="264" r:id="rId9"/>
    <p:sldId id="265" r:id="rId10"/>
    <p:sldId id="266" r:id="rId11"/>
    <p:sldId id="267" r:id="rId12"/>
    <p:sldId id="268" r:id="rId13"/>
    <p:sldId id="270" r:id="rId14"/>
    <p:sldId id="269" r:id="rId15"/>
    <p:sldId id="273" r:id="rId16"/>
    <p:sldId id="274" r:id="rId17"/>
    <p:sldId id="275" r:id="rId1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29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50" d="100"/>
          <a:sy n="50" d="100"/>
        </p:scale>
        <p:origin x="510" y="60"/>
      </p:cViewPr>
      <p:guideLst>
        <p:guide orient="horz" pos="2167"/>
        <p:guide pos="29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EA00407-F51B-47C8-984D-14027F943BD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EA00407-F51B-47C8-984D-14027F943BD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EA00407-F51B-47C8-984D-14027F943BD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DEA00407-F51B-47C8-984D-14027F943BD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EA00407-F51B-47C8-984D-14027F943BDC}"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DEA00407-F51B-47C8-984D-14027F943BD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DEA00407-F51B-47C8-984D-14027F943BDC}"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EA00407-F51B-47C8-984D-14027F943BDC}"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A00407-F51B-47C8-984D-14027F943BDC}"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EA00407-F51B-47C8-984D-14027F943BD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EA00407-F51B-47C8-984D-14027F943BDC}"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B52935A-65AB-4D3F-9F32-D2A0C6BDA459}"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00407-F51B-47C8-984D-14027F943BDC}" type="datetimeFigureOut">
              <a:rPr lang="vi-VN" smtClean="0"/>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52935A-65AB-4D3F-9F32-D2A0C6BDA459}"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jpeg"/><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476672"/>
            <a:ext cx="8856984" cy="1470025"/>
          </a:xfrm>
          <a:solidFill>
            <a:schemeClr val="accent6">
              <a:lumMod val="20000"/>
              <a:lumOff val="80000"/>
            </a:schemeClr>
          </a:solidFill>
        </p:spPr>
        <p:txBody>
          <a:bodyPr>
            <a:normAutofit/>
          </a:bodyPr>
          <a:lstStyle/>
          <a:p>
            <a:r>
              <a:rPr lang="en-US" sz="4000" b="1" dirty="0" err="1">
                <a:solidFill>
                  <a:srgbClr val="FF0000"/>
                </a:solidFill>
                <a:latin typeface="Times New Roman" panose="02020603050405020304" pitchFamily="18" charset="0"/>
                <a:cs typeface="Times New Roman" panose="02020603050405020304" pitchFamily="18" charset="0"/>
              </a:rPr>
              <a:t>KÍNH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QUÝ</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THẦY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TIẾT</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HỌC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ÂM</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NHẠC</a:t>
            </a:r>
            <a:r>
              <a:rPr lang="en-US" sz="4000" b="1" dirty="0">
                <a:solidFill>
                  <a:srgbClr val="00B050"/>
                </a:solidFill>
                <a:latin typeface="Times New Roman" panose="02020603050405020304" pitchFamily="18" charset="0"/>
                <a:cs typeface="Times New Roman" panose="02020603050405020304" pitchFamily="18" charset="0"/>
              </a:rPr>
              <a:t> !</a:t>
            </a:r>
            <a:endParaRPr lang="vi-VN" sz="4000" b="1" dirty="0">
              <a:solidFill>
                <a:srgbClr val="00B05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331640" y="2564904"/>
            <a:ext cx="6400800" cy="1752600"/>
          </a:xfrm>
        </p:spPr>
        <p:txBody>
          <a:bodyPr/>
          <a:lstStyle/>
          <a:p>
            <a:endParaRPr lang="vi-VN" dirty="0"/>
          </a:p>
        </p:txBody>
      </p:sp>
      <p:pic>
        <p:nvPicPr>
          <p:cNvPr id="6" name="Toccata.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426896" y="0"/>
            <a:ext cx="609600" cy="609600"/>
          </a:xfrm>
          <a:prstGeom prst="rect">
            <a:avLst/>
          </a:prstGeom>
        </p:spPr>
      </p:pic>
      <p:pic>
        <p:nvPicPr>
          <p:cNvPr id="1026" name="Picture 2" descr="D:\ẢNH NHẠC CỤ\cac-loai-nhac-cu-bang-tieng-anh-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10888"/>
            <a:ext cx="8856984" cy="47584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43708" y="2564904"/>
            <a:ext cx="5328592" cy="1200329"/>
          </a:xfrm>
          <a:prstGeom prst="rect">
            <a:avLst/>
          </a:prstGeom>
          <a:noFill/>
        </p:spPr>
        <p:txBody>
          <a:bodyPr wrap="square" rtlCol="0">
            <a:spAutoFit/>
          </a:bodyPr>
          <a:lstStyle/>
          <a:p>
            <a:pPr algn="ctr"/>
            <a:r>
              <a:rPr lang="en-US" sz="7200" b="1" dirty="0">
                <a:solidFill>
                  <a:srgbClr val="FFFF00"/>
                </a:solidFill>
                <a:latin typeface="Times New Roman" panose="02020603050405020304" pitchFamily="18" charset="0"/>
                <a:cs typeface="Times New Roman" panose="02020603050405020304" pitchFamily="18" charset="0"/>
              </a:rPr>
              <a:t>GUITARS</a:t>
            </a:r>
            <a:endParaRPr lang="vi-VN" sz="72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6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0"/>
            <a:ext cx="9144000" cy="645333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r>
              <a:rPr lang="vi-VN" sz="2800" b="1" dirty="0">
                <a:solidFill>
                  <a:srgbClr val="C00000"/>
                </a:solidFill>
              </a:rPr>
              <a:t>*HÁT KẾT HỢP VẬN ĐỘNG THEO TRỌNG ÂM</a:t>
            </a:r>
            <a:endParaRPr lang="vi-VN" sz="2800" b="1" dirty="0">
              <a:solidFill>
                <a:srgbClr val="C00000"/>
              </a:solidFill>
            </a:endParaRPr>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125538"/>
            <a:ext cx="9143999" cy="5399806"/>
          </a:xfrm>
        </p:spPr>
      </p:pic>
      <mc:AlternateContent xmlns:mc="http://schemas.openxmlformats.org/markup-compatibility/2006">
        <mc:Choice xmlns:a14="http://schemas.microsoft.com/office/drawing/2010/main" Requires="a14">
          <p:sp>
            <p:nvSpPr>
              <p:cNvPr id="6" name="TextBox 5"/>
              <p:cNvSpPr txBox="1"/>
              <p:nvPr/>
            </p:nvSpPr>
            <p:spPr>
              <a:xfrm>
                <a:off x="4114800" y="2971800"/>
                <a:ext cx="457200" cy="369332"/>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vi-VN" i="1" smtClean="0">
                          <a:latin typeface="Cambria Math" panose="02040503050406030204"/>
                          <a:ea typeface="Cambria Math" panose="02040503050406030204"/>
                        </a:rPr>
                        <m:t>≫</m:t>
                      </m:r>
                    </m:oMath>
                  </m:oMathPara>
                </a14:m>
                <a:endParaRPr lang="vi-VN" dirty="0"/>
              </a:p>
            </p:txBody>
          </p:sp>
        </mc:Choice>
        <mc:Fallback>
          <p:sp>
            <p:nvSpPr>
              <p:cNvPr id="6" name="TextBox 5"/>
              <p:cNvSpPr txBox="1">
                <a:spLocks noRot="1" noChangeAspect="1" noMove="1" noResize="1" noEditPoints="1" noAdjustHandles="1" noChangeArrowheads="1" noChangeShapeType="1" noTextEdit="1"/>
              </p:cNvSpPr>
              <p:nvPr/>
            </p:nvSpPr>
            <p:spPr>
              <a:xfrm>
                <a:off x="4114800" y="2971800"/>
                <a:ext cx="457200" cy="369332"/>
              </a:xfrm>
              <a:prstGeom prst="rect">
                <a:avLst/>
              </a:prstGeom>
              <a:blipFill rotWithShape="1">
                <a:blip r:embed="rId2"/>
                <a:stretch>
                  <a:fillRect b="107"/>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4114800" y="2971800"/>
                <a:ext cx="453970"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vi-VN" i="1" smtClean="0">
                          <a:latin typeface="Cambria Math" panose="02040503050406030204"/>
                          <a:ea typeface="Cambria Math" panose="02040503050406030204"/>
                        </a:rPr>
                        <m:t>≫</m:t>
                      </m:r>
                    </m:oMath>
                  </m:oMathPara>
                </a14:m>
                <a:endParaRPr lang="vi-VN" dirty="0"/>
              </a:p>
            </p:txBody>
          </p:sp>
        </mc:Choice>
        <mc:Fallback>
          <p:sp>
            <p:nvSpPr>
              <p:cNvPr id="7" name="TextBox 6"/>
              <p:cNvSpPr txBox="1">
                <a:spLocks noRot="1" noChangeAspect="1" noMove="1" noResize="1" noEditPoints="1" noAdjustHandles="1" noChangeArrowheads="1" noChangeShapeType="1" noTextEdit="1"/>
              </p:cNvSpPr>
              <p:nvPr/>
            </p:nvSpPr>
            <p:spPr>
              <a:xfrm>
                <a:off x="4114800" y="2971800"/>
                <a:ext cx="453970" cy="369332"/>
              </a:xfrm>
              <a:prstGeom prst="rect">
                <a:avLst/>
              </a:prstGeom>
              <a:blipFill rotWithShape="1">
                <a:blip r:embed="rId2"/>
                <a:stretch>
                  <a:fillRect r="128" b="107"/>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1916832"/>
            <a:ext cx="8280920" cy="4392488"/>
          </a:xfrm>
          <a:solidFill>
            <a:schemeClr val="accent6">
              <a:lumMod val="40000"/>
              <a:lumOff val="60000"/>
            </a:schemeClr>
          </a:solidFill>
        </p:spPr>
        <p:txBody>
          <a:bodyPr>
            <a:noAutofit/>
          </a:bodyPr>
          <a:lstStyle/>
          <a:p>
            <a:pPr algn="just"/>
            <a:r>
              <a:rPr lang="vi-VN" b="1" dirty="0">
                <a:solidFill>
                  <a:schemeClr val="accent2">
                    <a:lumMod val="50000"/>
                  </a:schemeClr>
                </a:solidFill>
                <a:latin typeface="+mj-lt"/>
              </a:rPr>
              <a:t>* Vài nét về giai điệu và lời ca của bài hát:</a:t>
            </a:r>
            <a:endParaRPr lang="vi-VN" b="1" dirty="0">
              <a:solidFill>
                <a:schemeClr val="accent2">
                  <a:lumMod val="50000"/>
                </a:schemeClr>
              </a:solidFill>
              <a:latin typeface="+mj-lt"/>
            </a:endParaRPr>
          </a:p>
          <a:p>
            <a:pPr algn="just"/>
            <a:r>
              <a:rPr lang="vi-VN" b="1" dirty="0">
                <a:solidFill>
                  <a:schemeClr val="accent2">
                    <a:lumMod val="50000"/>
                  </a:schemeClr>
                </a:solidFill>
                <a:latin typeface="+mj-lt"/>
              </a:rPr>
              <a:t>Bài hát Nhớ ơn Thầy cô của Nhạc sĩ Nguyễn Ngọc Thiện với giai điệu vui tươi nói về những kỉ niệm của thời Học sinh cùng những hồi tưởng khi được trở về thăm lại trường xưa. Hình bóng cô thầy đều được khắc họa trong bài hát với ca từ gần gủi thể hiện được những kỉ niệm và công ơn của thầy cô dành cho các em học sinh</a:t>
            </a:r>
            <a:endParaRPr lang="vi-VN" b="1" dirty="0">
              <a:solidFill>
                <a:schemeClr val="accent2">
                  <a:lumMod val="50000"/>
                </a:schemeClr>
              </a:solidFill>
              <a:latin typeface="+mj-lt"/>
            </a:endParaRPr>
          </a:p>
        </p:txBody>
      </p:sp>
      <p:sp>
        <p:nvSpPr>
          <p:cNvPr id="4" name="Title 1"/>
          <p:cNvSpPr>
            <a:spLocks noGrp="1"/>
          </p:cNvSpPr>
          <p:nvPr>
            <p:ph type="ctrTitle"/>
          </p:nvPr>
        </p:nvSpPr>
        <p:spPr>
          <a:xfrm>
            <a:off x="0" y="0"/>
            <a:ext cx="9144000" cy="1844824"/>
          </a:xfrm>
          <a:solidFill>
            <a:srgbClr val="FFFF00"/>
          </a:solidFill>
        </p:spPr>
        <p:txBody>
          <a:bodyPr>
            <a:normAutofit fontScale="90000"/>
          </a:bodyPr>
          <a:lstStyle/>
          <a:p>
            <a:br>
              <a:rPr lang="vi-VN" sz="4000" b="1" dirty="0">
                <a:solidFill>
                  <a:srgbClr val="C00000"/>
                </a:solidFill>
              </a:rPr>
            </a:br>
            <a:br>
              <a:rPr lang="vi-VN" sz="4000" b="1" dirty="0">
                <a:solidFill>
                  <a:srgbClr val="C00000"/>
                </a:solidFill>
              </a:rPr>
            </a:br>
            <a:r>
              <a:rPr lang="vi-VN" sz="4000" b="1" dirty="0">
                <a:solidFill>
                  <a:srgbClr val="C00000"/>
                </a:solidFill>
              </a:rPr>
              <a:t>II. Nghe nhạc: </a:t>
            </a:r>
            <a:br>
              <a:rPr lang="vi-VN" sz="4000" b="1" dirty="0">
                <a:solidFill>
                  <a:srgbClr val="C00000"/>
                </a:solidFill>
              </a:rPr>
            </a:br>
            <a:r>
              <a:rPr lang="vi-VN" sz="4000" b="1" dirty="0">
                <a:solidFill>
                  <a:srgbClr val="C00000"/>
                </a:solidFill>
              </a:rPr>
              <a:t>Nghe bài hát Nhớ ơn Thầy cô</a:t>
            </a:r>
            <a:br>
              <a:rPr lang="vi-VN" sz="4000" b="1" dirty="0">
                <a:solidFill>
                  <a:srgbClr val="C00000"/>
                </a:solidFill>
              </a:rPr>
            </a:br>
            <a:endParaRPr lang="vi-VN"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27386"/>
          </a:xfrm>
          <a:solidFill>
            <a:srgbClr val="FFFF00"/>
          </a:solidFill>
        </p:spPr>
        <p:txBody>
          <a:bodyPr>
            <a:normAutofit fontScale="90000"/>
          </a:bodyPr>
          <a:lstStyle/>
          <a:p>
            <a:br>
              <a:rPr lang="vi-VN" sz="4000" b="1" dirty="0">
                <a:solidFill>
                  <a:srgbClr val="C00000"/>
                </a:solidFill>
              </a:rPr>
            </a:br>
            <a:br>
              <a:rPr lang="vi-VN" sz="4000" b="1" dirty="0">
                <a:solidFill>
                  <a:srgbClr val="C00000"/>
                </a:solidFill>
              </a:rPr>
            </a:br>
            <a:r>
              <a:rPr lang="vi-VN" sz="4000" b="1" dirty="0">
                <a:solidFill>
                  <a:srgbClr val="C00000"/>
                </a:solidFill>
              </a:rPr>
              <a:t>II. Nghe nhạc: </a:t>
            </a:r>
            <a:br>
              <a:rPr lang="vi-VN" sz="4000" b="1" dirty="0">
                <a:solidFill>
                  <a:srgbClr val="C00000"/>
                </a:solidFill>
              </a:rPr>
            </a:br>
            <a:r>
              <a:rPr lang="vi-VN" sz="3100" b="1" dirty="0">
                <a:solidFill>
                  <a:srgbClr val="C00000"/>
                </a:solidFill>
              </a:rPr>
              <a:t>Lắng nghe và cảm nhận bài hát Nhớ ơn Thầy cô</a:t>
            </a:r>
            <a:br>
              <a:rPr lang="vi-VN" sz="3100" b="1" dirty="0">
                <a:solidFill>
                  <a:srgbClr val="C00000"/>
                </a:solidFill>
              </a:rPr>
            </a:br>
            <a:br>
              <a:rPr lang="vi-VN" b="1" dirty="0">
                <a:solidFill>
                  <a:srgbClr val="C00000"/>
                </a:solidFill>
              </a:rPr>
            </a:br>
            <a:endParaRPr lang="vi-VN" b="1" dirty="0">
              <a:solidFill>
                <a:srgbClr val="C00000"/>
              </a:solidFill>
            </a:endParaRPr>
          </a:p>
        </p:txBody>
      </p:sp>
      <p:pic>
        <p:nvPicPr>
          <p:cNvPr id="7" name="Content Placeholder 6"/>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1268760"/>
            <a:ext cx="9143999" cy="5400600"/>
          </a:xfrm>
        </p:spPr>
      </p:pic>
      <p:pic>
        <p:nvPicPr>
          <p:cNvPr id="8" name="Nhớ Ơn Thầy Cô.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316416" y="26064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304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26570"/>
          </a:xfrm>
        </p:spPr>
        <p:txBody>
          <a:bodyPr>
            <a:normAutofit/>
          </a:bodyPr>
          <a:lstStyle/>
          <a:p>
            <a:pPr algn="l"/>
            <a:r>
              <a:rPr lang="vi-VN" sz="2400" b="1" dirty="0"/>
              <a:t>1/ Liệt kê những ca từ gợi cho em cảm xúc khi nghe bài hát ?</a:t>
            </a:r>
            <a:br>
              <a:rPr lang="vi-VN" sz="2400" b="1" dirty="0"/>
            </a:br>
            <a:br>
              <a:rPr lang="vi-VN" sz="2400" dirty="0"/>
            </a:br>
            <a:r>
              <a:rPr lang="vi-VN" sz="2400" b="1" dirty="0"/>
              <a:t>2/ Cảm nhận về giai điệu ?</a:t>
            </a:r>
            <a:br>
              <a:rPr lang="vi-VN" sz="2400" b="1" dirty="0"/>
            </a:br>
            <a:br>
              <a:rPr lang="vi-VN" sz="2400" b="1" dirty="0"/>
            </a:br>
            <a:r>
              <a:rPr lang="vi-VN" sz="2400" b="1" dirty="0"/>
              <a:t>3/ Em có thích bài hát này không ? Vì sao ?</a:t>
            </a:r>
            <a:br>
              <a:rPr lang="vi-VN" sz="2400" b="1" dirty="0"/>
            </a:br>
            <a:br>
              <a:rPr lang="vi-VN" sz="2400" b="1" dirty="0"/>
            </a:br>
            <a:r>
              <a:rPr lang="vi-VN" sz="2400" b="1" dirty="0"/>
              <a:t>4/ Em hãy sáng tạo một vài động tác vận động cơ thể minh họa cho bài hát.</a:t>
            </a:r>
            <a:br>
              <a:rPr lang="vi-VN" sz="2400" b="1" dirty="0"/>
            </a:br>
            <a:br>
              <a:rPr lang="vi-VN" sz="2400" b="1" dirty="0"/>
            </a:br>
            <a:br>
              <a:rPr lang="vi-VN" sz="1400" b="1" dirty="0"/>
            </a:br>
            <a:br>
              <a:rPr lang="vi-VN" sz="1400" dirty="0"/>
            </a:br>
            <a:endParaRPr lang="vi-VN" sz="14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612845"/>
            <a:ext cx="7704856" cy="5663089"/>
          </a:xfrm>
          <a:prstGeom prst="rect">
            <a:avLst/>
          </a:prstGeom>
        </p:spPr>
        <p:txBody>
          <a:bodyPr wrap="square">
            <a:spAutoFit/>
          </a:bodyPr>
          <a:lstStyle/>
          <a:p>
            <a:r>
              <a:rPr lang="vi-VN" sz="2800" b="1" dirty="0">
                <a:latin typeface="+mj-lt"/>
              </a:rPr>
              <a:t>Nhớ Ơn Thầy Cô</a:t>
            </a:r>
            <a:endParaRPr lang="vi-VN" sz="2800" b="1" dirty="0">
              <a:latin typeface="+mj-lt"/>
            </a:endParaRPr>
          </a:p>
          <a:p>
            <a:r>
              <a:rPr lang="vi-VN" sz="2000" i="1" dirty="0">
                <a:latin typeface="+mj-lt"/>
              </a:rPr>
              <a:t>Tác giả: Nguyễn Ngọc Thiện</a:t>
            </a:r>
            <a:endParaRPr lang="vi-VN" sz="2000" i="1" dirty="0">
              <a:latin typeface="+mj-lt"/>
            </a:endParaRPr>
          </a:p>
          <a:p>
            <a:endParaRPr lang="vi-VN" sz="2000" i="1" dirty="0">
              <a:latin typeface="+mj-lt"/>
            </a:endParaRPr>
          </a:p>
          <a:p>
            <a:r>
              <a:rPr lang="vi-VN" sz="2100" b="1" dirty="0">
                <a:latin typeface="+mj-lt"/>
              </a:rPr>
              <a:t>Về lại trường xưa với bao kỷ niệm</a:t>
            </a:r>
            <a:endParaRPr lang="vi-VN" sz="2100" b="1" dirty="0">
              <a:latin typeface="+mj-lt"/>
            </a:endParaRPr>
          </a:p>
          <a:p>
            <a:r>
              <a:rPr lang="vi-VN" sz="2100" b="1" dirty="0">
                <a:latin typeface="+mj-lt"/>
              </a:rPr>
              <a:t>Bóng dáng cô thầy vấn vương không rời.</a:t>
            </a:r>
            <a:endParaRPr lang="vi-VN" sz="2100" b="1" dirty="0">
              <a:latin typeface="+mj-lt"/>
            </a:endParaRPr>
          </a:p>
          <a:p>
            <a:r>
              <a:rPr lang="vi-VN" sz="2100" b="1" dirty="0">
                <a:latin typeface="+mj-lt"/>
              </a:rPr>
              <a:t>Một thời tuổi thơ trôi theo cánh phượng</a:t>
            </a:r>
            <a:endParaRPr lang="vi-VN" sz="2100" b="1" dirty="0">
              <a:latin typeface="+mj-lt"/>
            </a:endParaRPr>
          </a:p>
          <a:p>
            <a:r>
              <a:rPr lang="vi-VN" sz="2100" b="1" dirty="0">
                <a:latin typeface="+mj-lt"/>
              </a:rPr>
              <a:t>Lời thầy cô vọng mãi...</a:t>
            </a:r>
            <a:endParaRPr lang="vi-VN" sz="2100" b="1" dirty="0">
              <a:latin typeface="+mj-lt"/>
            </a:endParaRPr>
          </a:p>
          <a:p>
            <a:endParaRPr lang="vi-VN" sz="2100" b="1" dirty="0">
              <a:latin typeface="+mj-lt"/>
            </a:endParaRPr>
          </a:p>
          <a:p>
            <a:r>
              <a:rPr lang="vi-VN" sz="2100" b="1" dirty="0">
                <a:latin typeface="+mj-lt"/>
              </a:rPr>
              <a:t>Con nhớ cô thầy</a:t>
            </a:r>
            <a:endParaRPr lang="vi-VN" sz="2100" b="1" dirty="0">
              <a:latin typeface="+mj-lt"/>
            </a:endParaRPr>
          </a:p>
          <a:p>
            <a:r>
              <a:rPr lang="vi-VN" sz="2100" b="1" dirty="0">
                <a:latin typeface="+mj-lt"/>
              </a:rPr>
              <a:t>Dìu dắt con nên người</a:t>
            </a:r>
            <a:endParaRPr lang="vi-VN" sz="2100" b="1" dirty="0">
              <a:latin typeface="+mj-lt"/>
            </a:endParaRPr>
          </a:p>
          <a:p>
            <a:r>
              <a:rPr lang="vi-VN" sz="2100" b="1" dirty="0">
                <a:latin typeface="+mj-lt"/>
              </a:rPr>
              <a:t>Đưa con bay khắp phương trời.</a:t>
            </a:r>
            <a:endParaRPr lang="vi-VN" sz="2100" b="1" dirty="0">
              <a:latin typeface="+mj-lt"/>
            </a:endParaRPr>
          </a:p>
          <a:p>
            <a:endParaRPr lang="vi-VN" sz="2100" b="1" dirty="0">
              <a:latin typeface="+mj-lt"/>
            </a:endParaRPr>
          </a:p>
          <a:p>
            <a:r>
              <a:rPr lang="vi-VN" sz="2100" b="1" dirty="0">
                <a:latin typeface="+mj-lt"/>
              </a:rPr>
              <a:t>Bây giờ con về thăm ngôi trường xưa giờ già hơn trước.</a:t>
            </a:r>
            <a:endParaRPr lang="vi-VN" sz="2100" b="1" dirty="0">
              <a:latin typeface="+mj-lt"/>
            </a:endParaRPr>
          </a:p>
          <a:p>
            <a:r>
              <a:rPr lang="vi-VN" sz="2100" b="1" dirty="0">
                <a:latin typeface="+mj-lt"/>
              </a:rPr>
              <a:t>Con tìm cô thầy sau bao nhiêu năm tóc đã bạc phơ.</a:t>
            </a:r>
            <a:endParaRPr lang="vi-VN" sz="2100" b="1" dirty="0">
              <a:latin typeface="+mj-lt"/>
            </a:endParaRPr>
          </a:p>
          <a:p>
            <a:r>
              <a:rPr lang="vi-VN" sz="2100" b="1" dirty="0">
                <a:latin typeface="+mj-lt"/>
              </a:rPr>
              <a:t>Con về thăm lại ôi sân trường xưa một thời mơ ước.</a:t>
            </a:r>
            <a:endParaRPr lang="vi-VN" sz="2100" b="1" dirty="0">
              <a:latin typeface="+mj-lt"/>
            </a:endParaRPr>
          </a:p>
          <a:p>
            <a:r>
              <a:rPr lang="vi-VN" sz="2100" b="1" dirty="0">
                <a:latin typeface="+mj-lt"/>
              </a:rPr>
              <a:t>Cô thầy đâu rồi?</a:t>
            </a:r>
            <a:endParaRPr lang="vi-VN" sz="2100" b="1" dirty="0">
              <a:latin typeface="+mj-lt"/>
            </a:endParaRPr>
          </a:p>
          <a:p>
            <a:r>
              <a:rPr lang="vi-VN" sz="2100" b="1" dirty="0">
                <a:latin typeface="+mj-lt"/>
              </a:rPr>
              <a:t>Nghe trong tim con vang tiếng cô thầy.</a:t>
            </a:r>
            <a:endParaRPr lang="vi-VN" sz="21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3008313" cy="491654"/>
          </a:xfrm>
          <a:solidFill>
            <a:srgbClr val="FFFF00"/>
          </a:solidFill>
        </p:spPr>
        <p:txBody>
          <a:bodyPr>
            <a:noAutofit/>
          </a:bodyPr>
          <a:lstStyle/>
          <a:p>
            <a:r>
              <a:rPr lang="vi-VN" sz="2800" dirty="0">
                <a:solidFill>
                  <a:srgbClr val="C00000"/>
                </a:solidFill>
              </a:rPr>
              <a:t>III. LUYỆN TẬP:</a:t>
            </a:r>
            <a:endParaRPr lang="vi-VN" sz="2800" dirty="0">
              <a:solidFill>
                <a:srgbClr val="C00000"/>
              </a:solidFill>
            </a:endParaRPr>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575050" y="0"/>
            <a:ext cx="5568950" cy="6525344"/>
          </a:xfrm>
        </p:spPr>
      </p:pic>
      <p:sp>
        <p:nvSpPr>
          <p:cNvPr id="4" name="Text Placeholder 3"/>
          <p:cNvSpPr>
            <a:spLocks noGrp="1"/>
          </p:cNvSpPr>
          <p:nvPr>
            <p:ph type="body" sz="half" idx="2"/>
          </p:nvPr>
        </p:nvSpPr>
        <p:spPr>
          <a:xfrm>
            <a:off x="467544" y="692696"/>
            <a:ext cx="3008313" cy="6165304"/>
          </a:xfrm>
        </p:spPr>
        <p:txBody>
          <a:bodyPr>
            <a:noAutofit/>
          </a:bodyPr>
          <a:lstStyle/>
          <a:p>
            <a:r>
              <a:rPr lang="vi-VN" sz="2400" b="1" dirty="0">
                <a:solidFill>
                  <a:srgbClr val="C00000"/>
                </a:solidFill>
                <a:latin typeface="+mj-lt"/>
              </a:rPr>
              <a:t> 1. Hát lĩnh xướng</a:t>
            </a:r>
            <a:endParaRPr lang="vi-VN" sz="2400" b="1" dirty="0">
              <a:solidFill>
                <a:srgbClr val="C00000"/>
              </a:solidFill>
              <a:latin typeface="+mj-lt"/>
            </a:endParaRPr>
          </a:p>
          <a:p>
            <a:r>
              <a:rPr lang="vi-VN" sz="2400" dirty="0">
                <a:latin typeface="+mj-lt"/>
              </a:rPr>
              <a:t>( 1 người - cả lớp )</a:t>
            </a:r>
            <a:endParaRPr lang="vi-VN" sz="2400" dirty="0">
              <a:latin typeface="+mj-lt"/>
            </a:endParaRPr>
          </a:p>
          <a:p>
            <a:r>
              <a:rPr lang="vi-VN" sz="2400" b="1" dirty="0">
                <a:solidFill>
                  <a:srgbClr val="C00000"/>
                </a:solidFill>
                <a:latin typeface="+mj-lt"/>
              </a:rPr>
              <a:t>2. Hát đối đáp và hòa giọng  </a:t>
            </a:r>
            <a:endParaRPr lang="vi-VN" sz="2400" b="1" dirty="0">
              <a:solidFill>
                <a:srgbClr val="C00000"/>
              </a:solidFill>
              <a:latin typeface="+mj-lt"/>
            </a:endParaRPr>
          </a:p>
          <a:p>
            <a:r>
              <a:rPr lang="vi-VN" sz="2400" dirty="0">
                <a:latin typeface="+mj-lt"/>
              </a:rPr>
              <a:t>( Nhóm 1 &amp; Nhóm 2 )</a:t>
            </a:r>
            <a:endParaRPr lang="vi-VN" sz="2400" dirty="0">
              <a:latin typeface="+mj-lt"/>
            </a:endParaRPr>
          </a:p>
          <a:p>
            <a:r>
              <a:rPr lang="vi-VN" sz="2400" b="1" dirty="0">
                <a:latin typeface="+mj-lt"/>
              </a:rPr>
              <a:t>- Nhóm 1:</a:t>
            </a:r>
            <a:r>
              <a:rPr lang="vi-VN" sz="2400" dirty="0">
                <a:latin typeface="+mj-lt"/>
              </a:rPr>
              <a:t> hát lời 1 đoạn 1</a:t>
            </a:r>
            <a:endParaRPr lang="vi-VN" sz="2400" dirty="0">
              <a:latin typeface="+mj-lt"/>
            </a:endParaRPr>
          </a:p>
          <a:p>
            <a:r>
              <a:rPr lang="vi-VN" sz="2400" b="1" dirty="0">
                <a:latin typeface="+mj-lt"/>
              </a:rPr>
              <a:t>- Nhóm 2: </a:t>
            </a:r>
            <a:r>
              <a:rPr lang="vi-VN" sz="2400" dirty="0">
                <a:latin typeface="+mj-lt"/>
              </a:rPr>
              <a:t>hát lời 2 đoạn 1</a:t>
            </a:r>
            <a:endParaRPr lang="vi-VN" sz="2400" dirty="0">
              <a:latin typeface="+mj-lt"/>
            </a:endParaRPr>
          </a:p>
          <a:p>
            <a:r>
              <a:rPr lang="vi-VN" sz="2400" dirty="0">
                <a:latin typeface="+mj-lt"/>
              </a:rPr>
              <a:t>&gt; </a:t>
            </a:r>
            <a:r>
              <a:rPr lang="vi-VN" sz="2400" b="1" dirty="0">
                <a:latin typeface="+mj-lt"/>
              </a:rPr>
              <a:t>Cả lớp hát hòa giọng đoạn 2 </a:t>
            </a:r>
            <a:r>
              <a:rPr lang="vi-VN" sz="2400" dirty="0">
                <a:latin typeface="+mj-lt"/>
              </a:rPr>
              <a:t>( C1: Thầy cô...tuổi thơ; C2: tiếp theo...hết bài )</a:t>
            </a:r>
            <a:endParaRPr lang="vi-VN" sz="2400" dirty="0">
              <a:latin typeface="+mj-lt"/>
            </a:endParaRPr>
          </a:p>
          <a:p>
            <a:r>
              <a:rPr lang="vi-VN" sz="2400" b="1" dirty="0">
                <a:solidFill>
                  <a:srgbClr val="C00000"/>
                </a:solidFill>
                <a:latin typeface="+mj-lt"/>
              </a:rPr>
              <a:t>3. Hát có vận động </a:t>
            </a:r>
            <a:r>
              <a:rPr lang="vi-VN" sz="2400" b="1">
                <a:solidFill>
                  <a:srgbClr val="C00000"/>
                </a:solidFill>
                <a:latin typeface="+mj-lt"/>
              </a:rPr>
              <a:t>phụ họa ( 2 nhóm )</a:t>
            </a:r>
            <a:endParaRPr lang="vi-VN" sz="2400" b="1" dirty="0">
              <a:solidFill>
                <a:srgbClr val="C00000"/>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circle(in)">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circle(in)">
                                      <p:cBhvr>
                                        <p:cTn id="32" dur="20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circle(in)">
                                      <p:cBhvr>
                                        <p:cTn id="37" dur="2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circle(in)">
                                      <p:cBhvr>
                                        <p:cTn id="47" dur="20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circle(in)">
                                      <p:cBhvr>
                                        <p:cTn id="5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76672"/>
            <a:ext cx="8136904" cy="5509200"/>
          </a:xfrm>
          <a:prstGeom prst="rect">
            <a:avLst/>
          </a:prstGeom>
        </p:spPr>
        <p:txBody>
          <a:bodyPr wrap="square">
            <a:spAutoFit/>
          </a:bodyPr>
          <a:lstStyle/>
          <a:p>
            <a:pPr algn="just"/>
            <a:r>
              <a:rPr lang="vi-VN" sz="3200" b="1" dirty="0">
                <a:solidFill>
                  <a:srgbClr val="7030A0"/>
                </a:solidFill>
                <a:latin typeface="Times New Roman" panose="02020603050405020304" pitchFamily="18" charset="0"/>
                <a:cs typeface="Times New Roman" panose="02020603050405020304" pitchFamily="18" charset="0"/>
              </a:rPr>
              <a:t>Có một nghề lặng thầm trong những đêm thâu. Bên đèn khuya miệt mài trang giáo án. Giọt mồ hôi rơi nhòe trang giấy. Đó là nghề, nghề giáo tôi yêu. Tất cả vì một mục tiêu vì một thế hệ trẻ những người thầy người cô giáo vẫn lặng thầm miệt mài từng trang giấy để dạy các em thành tài thành những thế hệ chủ tương lai của đất nước qua ca khúc Thầy cô là tất cả của nhạc sĩ Bùi Anh Tú đã nói lên phần nào những nỗi niềm của thầy cô giáo và lòng biết ơn quý trọng của các thế hệ học trò</a:t>
            </a:r>
            <a:r>
              <a:rPr lang="vi-VN" sz="3200" dirty="0">
                <a:solidFill>
                  <a:srgbClr val="7030A0"/>
                </a:solidFill>
              </a:rPr>
              <a:t> !</a:t>
            </a:r>
            <a:endParaRPr lang="vi-VN" sz="32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vi-VN" sz="3600" b="1" dirty="0">
                <a:solidFill>
                  <a:srgbClr val="C00000"/>
                </a:solidFill>
              </a:rPr>
              <a:t>I. HỌC HÁT: THẦY CÔ LÀ TẤT CẢ</a:t>
            </a:r>
            <a:br>
              <a:rPr lang="vi-VN" sz="3600" b="1" dirty="0">
                <a:solidFill>
                  <a:srgbClr val="C00000"/>
                </a:solidFill>
              </a:rPr>
            </a:br>
            <a:r>
              <a:rPr lang="vi-VN" sz="3600" b="1" dirty="0">
                <a:solidFill>
                  <a:srgbClr val="C00000"/>
                </a:solidFill>
              </a:rPr>
              <a:t>Mời các em nghe bài hát !</a:t>
            </a:r>
            <a:endParaRPr lang="vi-VN" sz="3600" b="1" dirty="0">
              <a:solidFill>
                <a:srgbClr val="C00000"/>
              </a:solidFill>
            </a:endParaRPr>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11560" y="1412776"/>
            <a:ext cx="8136904" cy="5112568"/>
          </a:xfrm>
        </p:spPr>
      </p:pic>
      <p:pic>
        <p:nvPicPr>
          <p:cNvPr id="6" name="Thầy Cô Là Tất Cả.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028384" y="58052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61600"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88640"/>
            <a:ext cx="8424936" cy="1077218"/>
          </a:xfrm>
          <a:prstGeom prst="rect">
            <a:avLst/>
          </a:prstGeom>
          <a:solidFill>
            <a:srgbClr val="FFFF00"/>
          </a:solidFill>
        </p:spPr>
        <p:txBody>
          <a:bodyPr wrap="square" rtlCol="0">
            <a:spAutoFit/>
          </a:bodyPr>
          <a:lstStyle/>
          <a:p>
            <a:pPr marL="342900" indent="-342900">
              <a:buAutoNum type="arabicPeriod"/>
            </a:pPr>
            <a:r>
              <a:rPr lang="vi-VN" sz="3600" b="1" dirty="0">
                <a:solidFill>
                  <a:srgbClr val="C00000"/>
                </a:solidFill>
                <a:latin typeface="Times New Roman" panose="02020603050405020304" pitchFamily="18" charset="0"/>
                <a:cs typeface="Times New Roman" panose="02020603050405020304" pitchFamily="18" charset="0"/>
              </a:rPr>
              <a:t>Học hát:</a:t>
            </a:r>
            <a:endParaRPr lang="vi-VN" sz="3600" b="1" dirty="0">
              <a:solidFill>
                <a:srgbClr val="C0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 Giới thiệu tác giả:</a:t>
            </a:r>
            <a:endParaRPr lang="vi-VN"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23528" y="1265858"/>
            <a:ext cx="8424936" cy="526297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 Nhạc sĩ Bùi Anh Tú sinh năm 1959 quê ở tỉnh Thái Bình, hiện sống và làm việc tại Hà Nội. Ông đã tham gia hoạt động âm nhạc ở nhiều lĩnh vực khác nhau: Nhạc công, biên tập âm nhạc, sáng tác nhạc, giảng dạy âm nhạc... Ông sáng tác ở nhiều thể loại khác nhau như : Ca khúc, giao hưởng, tứ tấu...</a:t>
            </a:r>
            <a:endParaRPr lang="vi-VN" sz="2800" b="1"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 Một số tác phẩm đã được công chúng đón nhận như: Anh hãy về quê em, Thái Bình quê hương tôi,... đặc biết là những ca khúc viết về thầy cô và mái trường như: Khúc ca người giáo viên, Nghề giáo tôi yêu (Thơ. Đinh Văn Nhã), Chim cúc cu (Thơ. Nghiêm Thị Hằng), Thầy cô là tất cả (Thơ. Nguyễn Trọng Sửu)</a:t>
            </a:r>
            <a:endParaRPr lang="vi-VN"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686800" cy="864096"/>
          </a:xfrm>
          <a:solidFill>
            <a:srgbClr val="FFFF00"/>
          </a:solidFill>
        </p:spPr>
        <p:txBody>
          <a:bodyPr>
            <a:normAutofit/>
          </a:bodyPr>
          <a:lstStyle/>
          <a:p>
            <a:pPr algn="just"/>
            <a:r>
              <a:rPr lang="vi-VN" sz="3200" b="1" dirty="0">
                <a:solidFill>
                  <a:srgbClr val="C00000"/>
                </a:solidFill>
              </a:rPr>
              <a:t>1.b. Tìm hiểu bài hát</a:t>
            </a:r>
            <a:endParaRPr lang="vi-VN" sz="3200" b="1" dirty="0">
              <a:solidFill>
                <a:srgbClr val="C00000"/>
              </a:solidFill>
            </a:endParaRPr>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980728"/>
            <a:ext cx="9144000" cy="5544616"/>
          </a:xfr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35670"/>
          </a:xfrm>
          <a:solidFill>
            <a:srgbClr val="FFFF00"/>
          </a:solidFill>
        </p:spPr>
        <p:txBody>
          <a:bodyPr>
            <a:normAutofit/>
          </a:bodyPr>
          <a:lstStyle/>
          <a:p>
            <a:r>
              <a:rPr lang="vi-VN" sz="2400" dirty="0">
                <a:solidFill>
                  <a:srgbClr val="C00000"/>
                </a:solidFill>
              </a:rPr>
              <a:t>1.b. Tìm hiểu bài hát</a:t>
            </a:r>
            <a:endParaRPr lang="vi-VN" sz="2400" dirty="0">
              <a:solidFill>
                <a:srgbClr val="C00000"/>
              </a:solidFill>
            </a:endParaRPr>
          </a:p>
        </p:txBody>
      </p:sp>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3575050" y="1"/>
            <a:ext cx="5317430" cy="6453335"/>
          </a:xfrm>
        </p:spPr>
      </p:pic>
      <mc:AlternateContent xmlns:mc="http://schemas.openxmlformats.org/markup-compatibility/2006">
        <mc:Choice xmlns:a14="http://schemas.microsoft.com/office/drawing/2010/main" Requires="a14">
          <p:sp>
            <p:nvSpPr>
              <p:cNvPr id="4" name="Text Placeholder 3"/>
              <p:cNvSpPr>
                <a:spLocks noGrp="1"/>
              </p:cNvSpPr>
              <p:nvPr>
                <p:ph type="body" sz="half" idx="2"/>
              </p:nvPr>
            </p:nvSpPr>
            <p:spPr>
              <a:xfrm>
                <a:off x="467544" y="1052736"/>
                <a:ext cx="3008313" cy="5400600"/>
              </a:xfrm>
              <a:solidFill>
                <a:schemeClr val="accent6">
                  <a:lumMod val="60000"/>
                  <a:lumOff val="40000"/>
                </a:schemeClr>
              </a:solidFill>
            </p:spPr>
            <p:txBody>
              <a:bodyPr>
                <a:noAutofit/>
              </a:bodyPr>
              <a:lstStyle/>
              <a:p>
                <a:r>
                  <a:rPr lang="vi-VN" sz="2000" b="1" dirty="0">
                    <a:solidFill>
                      <a:srgbClr val="C00000"/>
                    </a:solidFill>
                    <a:latin typeface="+mj-lt"/>
                  </a:rPr>
                  <a:t>+ Bài hát viết ở nhịp gì ?</a:t>
                </a:r>
                <a:endParaRPr lang="vi-VN" sz="2000" b="1" dirty="0">
                  <a:solidFill>
                    <a:srgbClr val="C00000"/>
                  </a:solidFill>
                  <a:latin typeface="+mj-lt"/>
                </a:endParaRPr>
              </a:p>
              <a:p>
                <a:r>
                  <a:rPr lang="vi-VN" sz="2000" b="1" dirty="0">
                    <a:latin typeface="+mj-lt"/>
                  </a:rPr>
                  <a:t>Nhịp </a:t>
                </a:r>
                <a14:m>
                  <m:oMath xmlns:m="http://schemas.openxmlformats.org/officeDocument/2006/math">
                    <m:m>
                      <m:mPr>
                        <m:mcs>
                          <m:mc>
                            <m:mcPr>
                              <m:count m:val="1"/>
                              <m:mcJc m:val="center"/>
                            </m:mcPr>
                          </m:mc>
                        </m:mcs>
                        <m:ctrlPr>
                          <a:rPr lang="vi-VN" sz="2000" b="1" i="1" smtClean="0">
                            <a:latin typeface="Cambria Math" panose="02040503050406030204" pitchFamily="18" charset="0"/>
                          </a:rPr>
                        </m:ctrlPr>
                      </m:mPr>
                      <m:mr>
                        <m:e>
                          <m:r>
                            <m:rPr>
                              <m:brk m:alnAt="7"/>
                            </m:rPr>
                            <a:rPr lang="vi-VN" sz="2000" b="1" i="1" smtClean="0">
                              <a:latin typeface="Cambria Math" panose="02040503050406030204"/>
                            </a:rPr>
                            <m:t>𝟒</m:t>
                          </m:r>
                        </m:e>
                      </m:mr>
                      <m:mr>
                        <m:e>
                          <m:r>
                            <a:rPr lang="vi-VN" sz="2000" b="1" i="1" smtClean="0">
                              <a:latin typeface="Cambria Math" panose="02040503050406030204"/>
                            </a:rPr>
                            <m:t>𝟒</m:t>
                          </m:r>
                        </m:e>
                      </m:mr>
                    </m:m>
                  </m:oMath>
                </a14:m>
                <a:r>
                  <a:rPr lang="vi-VN" sz="2000" b="1" dirty="0">
                    <a:latin typeface="+mj-lt"/>
                  </a:rPr>
                  <a:t> , còn gọi là nhịp C</a:t>
                </a:r>
                <a:endParaRPr lang="vi-VN" sz="2000" b="1" dirty="0">
                  <a:latin typeface="+mj-lt"/>
                </a:endParaRPr>
              </a:p>
              <a:p>
                <a:endParaRPr lang="vi-VN" sz="2000" b="1" dirty="0">
                  <a:latin typeface="+mj-lt"/>
                </a:endParaRPr>
              </a:p>
              <a:p>
                <a:r>
                  <a:rPr lang="vi-VN" sz="2000" b="1" dirty="0">
                    <a:solidFill>
                      <a:srgbClr val="C00000"/>
                    </a:solidFill>
                    <a:latin typeface="+mj-lt"/>
                  </a:rPr>
                  <a:t>+ Bài hát có mấy đoạn ?</a:t>
                </a:r>
                <a:endParaRPr lang="vi-VN" sz="2000" b="1" dirty="0">
                  <a:solidFill>
                    <a:srgbClr val="C00000"/>
                  </a:solidFill>
                  <a:latin typeface="+mj-lt"/>
                </a:endParaRPr>
              </a:p>
              <a:p>
                <a:pPr marL="285750" indent="-285750">
                  <a:buFontTx/>
                  <a:buChar char="-"/>
                </a:pPr>
                <a:r>
                  <a:rPr lang="vi-VN" sz="2000" b="1" dirty="0">
                    <a:latin typeface="+mj-lt"/>
                  </a:rPr>
                  <a:t>Đoạn 1: Từ đầu ....?</a:t>
                </a:r>
                <a:endParaRPr lang="vi-VN" sz="2000" b="1" dirty="0">
                  <a:latin typeface="+mj-lt"/>
                </a:endParaRPr>
              </a:p>
              <a:p>
                <a:pPr marL="342900" indent="-342900">
                  <a:buFontTx/>
                  <a:buChar char="-"/>
                </a:pPr>
                <a:r>
                  <a:rPr lang="vi-VN" sz="2000" b="1" dirty="0">
                    <a:latin typeface="+mj-lt"/>
                  </a:rPr>
                  <a:t>Đoạn 2: Từ...đến ...?</a:t>
                </a:r>
                <a:endParaRPr lang="vi-VN" sz="2000" b="1" dirty="0">
                  <a:latin typeface="+mj-lt"/>
                </a:endParaRPr>
              </a:p>
              <a:p>
                <a:pPr marL="342900" indent="-342900">
                  <a:buFontTx/>
                  <a:buChar char="-"/>
                </a:pPr>
                <a:r>
                  <a:rPr lang="vi-VN" sz="2000" b="1" dirty="0">
                    <a:solidFill>
                      <a:srgbClr val="C00000"/>
                    </a:solidFill>
                    <a:latin typeface="+mj-lt"/>
                  </a:rPr>
                  <a:t>Đoạn 1: </a:t>
                </a:r>
                <a:r>
                  <a:rPr lang="vi-VN" sz="2000" b="1" dirty="0">
                    <a:latin typeface="+mj-lt"/>
                  </a:rPr>
                  <a:t>Từ đầu...tấm</a:t>
                </a:r>
                <a:endParaRPr lang="vi-VN" sz="2000" b="1" dirty="0">
                  <a:latin typeface="+mj-lt"/>
                </a:endParaRPr>
              </a:p>
              <a:p>
                <a:r>
                  <a:rPr lang="vi-VN" sz="2000" b="1" dirty="0">
                    <a:latin typeface="+mj-lt"/>
                  </a:rPr>
                  <a:t>lòng Thầy cô</a:t>
                </a:r>
                <a:endParaRPr lang="vi-VN" sz="2000" b="1" dirty="0">
                  <a:latin typeface="+mj-lt"/>
                </a:endParaRPr>
              </a:p>
              <a:p>
                <a:pPr marL="342900" indent="-342900">
                  <a:buFontTx/>
                  <a:buChar char="-"/>
                </a:pPr>
                <a:r>
                  <a:rPr lang="vi-VN" sz="2000" b="1" dirty="0">
                    <a:solidFill>
                      <a:srgbClr val="C00000"/>
                    </a:solidFill>
                    <a:latin typeface="+mj-lt"/>
                  </a:rPr>
                  <a:t>Đoạn 2: </a:t>
                </a:r>
                <a:r>
                  <a:rPr lang="vi-VN" sz="2000" b="1" dirty="0">
                    <a:latin typeface="+mj-lt"/>
                  </a:rPr>
                  <a:t>Thầy cô là </a:t>
                </a:r>
                <a:endParaRPr lang="vi-VN" sz="2000" b="1" dirty="0">
                  <a:latin typeface="+mj-lt"/>
                </a:endParaRPr>
              </a:p>
              <a:p>
                <a:r>
                  <a:rPr lang="vi-VN" sz="2000" b="1" dirty="0">
                    <a:latin typeface="+mj-lt"/>
                  </a:rPr>
                  <a:t>vầng trăng...nâng bước em vào đời</a:t>
                </a:r>
                <a:endParaRPr lang="vi-VN" sz="2000" b="1" dirty="0">
                  <a:latin typeface="+mj-lt"/>
                </a:endParaRPr>
              </a:p>
              <a:p>
                <a:r>
                  <a:rPr lang="vi-VN" sz="2000" b="1" dirty="0">
                    <a:solidFill>
                      <a:srgbClr val="C00000"/>
                    </a:solidFill>
                    <a:latin typeface="+mj-lt"/>
                  </a:rPr>
                  <a:t>Lưu ý: có dấu nhắc lại</a:t>
                </a:r>
                <a:endParaRPr lang="vi-VN" sz="2000" b="1" dirty="0">
                  <a:solidFill>
                    <a:srgbClr val="C00000"/>
                  </a:solidFill>
                  <a:latin typeface="+mj-lt"/>
                </a:endParaRPr>
              </a:p>
              <a:p>
                <a:pPr marL="342900" indent="-342900">
                  <a:buFontTx/>
                  <a:buChar char="-"/>
                </a:pPr>
                <a:endParaRPr lang="vi-VN" sz="2000" b="1" dirty="0">
                  <a:latin typeface="+mj-lt"/>
                </a:endParaRPr>
              </a:p>
            </p:txBody>
          </p:sp>
        </mc:Choice>
        <mc:Fallback>
          <p:sp>
            <p:nvSpPr>
              <p:cNvPr id="4" name="Text Placeholder 3"/>
              <p:cNvSpPr>
                <a:spLocks noRot="1" noChangeAspect="1" noMove="1" noResize="1" noEditPoints="1" noAdjustHandles="1" noChangeArrowheads="1" noChangeShapeType="1" noTextEdit="1"/>
              </p:cNvSpPr>
              <p:nvPr>
                <p:ph type="body" sz="half" idx="2"/>
              </p:nvPr>
            </p:nvSpPr>
            <p:spPr>
              <a:xfrm>
                <a:off x="467544" y="1052736"/>
                <a:ext cx="3008313" cy="5400600"/>
              </a:xfrm>
              <a:blipFill rotWithShape="1">
                <a:blip r:embed="rId2"/>
                <a:stretch>
                  <a:fillRect l="-6" t="-10" r="17" b="9"/>
                </a:stretch>
              </a:blipFill>
            </p:spPr>
            <p:txBody>
              <a:bodyPr/>
              <a:lstStyle/>
              <a:p>
                <a:r>
                  <a:rPr lang="en-US" alt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5766911"/>
            <a:ext cx="3113647" cy="6480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circle(in)">
                                      <p:cBhvr>
                                        <p:cTn id="17" dur="20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circle(in)">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circle(in)">
                                      <p:cBhvr>
                                        <p:cTn id="27" dur="2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circle(in)">
                                      <p:cBhvr>
                                        <p:cTn id="32" dur="20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circle(in)">
                                      <p:cBhvr>
                                        <p:cTn id="37" dur="2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circle(in)">
                                      <p:cBhvr>
                                        <p:cTn id="47" dur="20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4">
                                            <p:txEl>
                                              <p:pRg st="7" end="7"/>
                                            </p:txEl>
                                          </p:spTgt>
                                        </p:tgtEl>
                                        <p:attrNameLst>
                                          <p:attrName>style.visibility</p:attrName>
                                        </p:attrNameLst>
                                      </p:cBhvr>
                                      <p:to>
                                        <p:strVal val="visible"/>
                                      </p:to>
                                    </p:set>
                                    <p:animEffect transition="in" filter="circle(in)">
                                      <p:cBhvr>
                                        <p:cTn id="52" dur="2000"/>
                                        <p:tgtEl>
                                          <p:spTgt spid="4">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Effect transition="in" filter="circle(in)">
                                      <p:cBhvr>
                                        <p:cTn id="57" dur="2000"/>
                                        <p:tgtEl>
                                          <p:spTgt spid="4">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circle(in)">
                                      <p:cBhvr>
                                        <p:cTn id="62" dur="2000"/>
                                        <p:tgtEl>
                                          <p:spTgt spid="4">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Effect transition="in" filter="circle(in)">
                                      <p:cBhvr>
                                        <p:cTn id="67" dur="2000"/>
                                        <p:tgtEl>
                                          <p:spTgt spid="4">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circle(in)">
                                      <p:cBhvr>
                                        <p:cTn id="7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vi-VN" b="1" dirty="0">
                <a:solidFill>
                  <a:srgbClr val="C00000"/>
                </a:solidFill>
              </a:rPr>
              <a:t>2. Khởi động giọng:</a:t>
            </a:r>
            <a:endParaRPr lang="vi-VN" b="1" dirty="0">
              <a:solidFill>
                <a:srgbClr val="C00000"/>
              </a:solidFill>
            </a:endParaRPr>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83568" y="1412776"/>
            <a:ext cx="7848872" cy="3744416"/>
          </a:xfrm>
        </p:spPr>
      </p:pic>
      <mc:AlternateContent xmlns:mc="http://schemas.openxmlformats.org/markup-compatibility/2006">
        <mc:Choice xmlns:a14="http://schemas.microsoft.com/office/drawing/2010/main" Requires="a14">
          <p:sp>
            <p:nvSpPr>
              <p:cNvPr id="5" name="TextBox 4"/>
              <p:cNvSpPr txBox="1"/>
              <p:nvPr/>
            </p:nvSpPr>
            <p:spPr>
              <a:xfrm>
                <a:off x="2267744" y="2943112"/>
                <a:ext cx="4273624" cy="923330"/>
              </a:xfrm>
              <a:prstGeom prst="rect">
                <a:avLst/>
              </a:prstGeom>
              <a:noFill/>
            </p:spPr>
            <p:txBody>
              <a:bodyPr wrap="square" rtlCol="0">
                <a:spAutoFit/>
              </a:bodyPr>
              <a:lstStyle/>
              <a:p>
                <a:r>
                  <a:rPr lang="vi-VN" sz="5400" dirty="0">
                    <a:solidFill>
                      <a:srgbClr val="C00000"/>
                    </a:solidFill>
                    <a:latin typeface="+mj-lt"/>
                    <a:ea typeface="Cambria Math" panose="02040503050406030204"/>
                  </a:rPr>
                  <a:t>Đọc đi lên </a:t>
                </a:r>
                <a14:m>
                  <m:oMath xmlns:m="http://schemas.openxmlformats.org/officeDocument/2006/math">
                    <m:r>
                      <a:rPr lang="vi-VN" sz="5400" b="0" i="1" smtClean="0">
                        <a:solidFill>
                          <a:srgbClr val="C00000"/>
                        </a:solidFill>
                        <a:latin typeface="Cambria Math" panose="02040503050406030204"/>
                        <a:ea typeface="Cambria Math" panose="02040503050406030204"/>
                      </a:rPr>
                      <m:t>↑</m:t>
                    </m:r>
                  </m:oMath>
                </a14:m>
                <a:endParaRPr lang="vi-VN" sz="5400" dirty="0">
                  <a:solidFill>
                    <a:srgbClr val="C00000"/>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2267744" y="2943112"/>
                <a:ext cx="4273624" cy="923330"/>
              </a:xfrm>
              <a:prstGeom prst="rect">
                <a:avLst/>
              </a:prstGeom>
              <a:blipFill rotWithShape="1">
                <a:blip r:embed="rId2"/>
                <a:stretch>
                  <a:fillRect l="-4" t="-57" r="5" b="6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2267744" y="5539114"/>
                <a:ext cx="4451860" cy="923330"/>
              </a:xfrm>
              <a:prstGeom prst="rect">
                <a:avLst/>
              </a:prstGeom>
              <a:noFill/>
            </p:spPr>
            <p:txBody>
              <a:bodyPr wrap="none" rtlCol="0">
                <a:spAutoFit/>
              </a:bodyPr>
              <a:lstStyle/>
              <a:p>
                <a:r>
                  <a:rPr lang="vi-VN" sz="5400" dirty="0">
                    <a:solidFill>
                      <a:srgbClr val="C00000"/>
                    </a:solidFill>
                    <a:latin typeface="+mj-lt"/>
                    <a:ea typeface="Cambria Math" panose="02040503050406030204"/>
                  </a:rPr>
                  <a:t>Đọc đi xuống </a:t>
                </a:r>
                <a14:m>
                  <m:oMath xmlns:m="http://schemas.openxmlformats.org/officeDocument/2006/math">
                    <m:r>
                      <a:rPr lang="vi-VN" sz="5400" i="1" smtClean="0">
                        <a:solidFill>
                          <a:srgbClr val="C00000"/>
                        </a:solidFill>
                        <a:latin typeface="Cambria Math" panose="02040503050406030204"/>
                        <a:ea typeface="Cambria Math" panose="02040503050406030204"/>
                      </a:rPr>
                      <m:t>↓</m:t>
                    </m:r>
                  </m:oMath>
                </a14:m>
                <a:endParaRPr lang="vi-VN" sz="5400" dirty="0">
                  <a:solidFill>
                    <a:srgbClr val="C00000"/>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2267744" y="5539114"/>
                <a:ext cx="4451860" cy="923330"/>
              </a:xfrm>
              <a:prstGeom prst="rect">
                <a:avLst/>
              </a:prstGeom>
              <a:blipFill rotWithShape="1">
                <a:blip r:embed="rId3"/>
                <a:stretch>
                  <a:fillRect l="-4" t="-1" r="-399" b="5"/>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Description: Description: C:\Users\Administrator\Desktop\tải xuống.png"/>
          <p:cNvPicPr>
            <a:picLocks noChangeAspect="1" noChangeArrowheads="1"/>
          </p:cNvPicPr>
          <p:nvPr/>
        </p:nvPicPr>
        <p:blipFill>
          <a:blip r:embed="rId1">
            <a:extLst>
              <a:ext uri="{28A0092B-C50C-407E-A947-70E740481C1C}">
                <a14:useLocalDpi xmlns:a14="http://schemas.microsoft.com/office/drawing/2010/main" val="0"/>
              </a:ext>
            </a:extLst>
          </a:blip>
          <a:srcRect l="7201" t="71735" r="4141" b="4800"/>
          <a:stretch>
            <a:fillRect/>
          </a:stretch>
        </p:blipFill>
        <p:spPr bwMode="auto">
          <a:xfrm>
            <a:off x="179512" y="476672"/>
            <a:ext cx="8784976"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6632"/>
            <a:ext cx="9144000" cy="938535"/>
          </a:xfrm>
          <a:solidFill>
            <a:srgbClr val="FFFF00"/>
          </a:solidFill>
        </p:spPr>
        <p:txBody>
          <a:bodyPr/>
          <a:lstStyle/>
          <a:p>
            <a:r>
              <a:rPr lang="vi-VN" b="1" dirty="0">
                <a:solidFill>
                  <a:srgbClr val="C00000"/>
                </a:solidFill>
              </a:rPr>
              <a:t>3. Tập hát:</a:t>
            </a:r>
            <a:endParaRPr lang="vi-VN" b="1" dirty="0">
              <a:solidFill>
                <a:srgbClr val="C00000"/>
              </a:solidFill>
            </a:endParaRPr>
          </a:p>
        </p:txBody>
      </p:sp>
      <p:sp>
        <p:nvSpPr>
          <p:cNvPr id="3" name="Subtitle 2"/>
          <p:cNvSpPr>
            <a:spLocks noGrp="1"/>
          </p:cNvSpPr>
          <p:nvPr>
            <p:ph type="subTitle" idx="1"/>
          </p:nvPr>
        </p:nvSpPr>
        <p:spPr>
          <a:xfrm>
            <a:off x="251520" y="1196752"/>
            <a:ext cx="8640960" cy="5184576"/>
          </a:xfrm>
          <a:solidFill>
            <a:schemeClr val="accent2">
              <a:lumMod val="40000"/>
              <a:lumOff val="60000"/>
            </a:schemeClr>
          </a:solidFill>
        </p:spPr>
        <p:txBody>
          <a:bodyPr>
            <a:normAutofit lnSpcReduction="10000"/>
          </a:bodyPr>
          <a:lstStyle/>
          <a:p>
            <a:pPr marL="457200" indent="-457200" algn="just">
              <a:buFont typeface="Arial" panose="020B0604020202020204" pitchFamily="34" charset="0"/>
              <a:buChar char="•"/>
            </a:pPr>
            <a:r>
              <a:rPr lang="vi-VN" b="1" dirty="0">
                <a:solidFill>
                  <a:srgbClr val="C00000"/>
                </a:solidFill>
                <a:latin typeface="+mj-lt"/>
              </a:rPr>
              <a:t>Bài hát có 2 đoạn nhạc và có 4 câu nhạc</a:t>
            </a:r>
            <a:endParaRPr lang="vi-VN" b="1" dirty="0">
              <a:solidFill>
                <a:srgbClr val="C00000"/>
              </a:solidFill>
              <a:latin typeface="+mj-lt"/>
            </a:endParaRPr>
          </a:p>
          <a:p>
            <a:pPr algn="just"/>
            <a:r>
              <a:rPr lang="vi-VN" b="1" dirty="0">
                <a:solidFill>
                  <a:schemeClr val="bg2">
                    <a:lumMod val="10000"/>
                  </a:schemeClr>
                </a:solidFill>
                <a:latin typeface="+mj-lt"/>
              </a:rPr>
              <a:t>+ Đoạn 1 gồm 2 câu:</a:t>
            </a:r>
            <a:endParaRPr lang="vi-VN" b="1" dirty="0">
              <a:solidFill>
                <a:schemeClr val="bg2">
                  <a:lumMod val="10000"/>
                </a:schemeClr>
              </a:solidFill>
              <a:latin typeface="+mj-lt"/>
            </a:endParaRPr>
          </a:p>
          <a:p>
            <a:pPr marL="457200" indent="-457200" algn="just">
              <a:buFontTx/>
              <a:buChar char="-"/>
            </a:pPr>
            <a:r>
              <a:rPr lang="vi-VN" b="1" dirty="0">
                <a:solidFill>
                  <a:schemeClr val="bg2">
                    <a:lumMod val="10000"/>
                  </a:schemeClr>
                </a:solidFill>
                <a:latin typeface="+mj-lt"/>
              </a:rPr>
              <a:t>Câu 1: Từ đầu ... trang sách học trò.</a:t>
            </a:r>
            <a:endParaRPr lang="vi-VN" b="1" dirty="0">
              <a:solidFill>
                <a:schemeClr val="bg2">
                  <a:lumMod val="10000"/>
                </a:schemeClr>
              </a:solidFill>
              <a:latin typeface="+mj-lt"/>
            </a:endParaRPr>
          </a:p>
          <a:p>
            <a:pPr marL="457200" indent="-457200" algn="just">
              <a:buFontTx/>
              <a:buChar char="-"/>
            </a:pPr>
            <a:r>
              <a:rPr lang="vi-VN" b="1" dirty="0">
                <a:solidFill>
                  <a:schemeClr val="bg2">
                    <a:lumMod val="10000"/>
                  </a:schemeClr>
                </a:solidFill>
                <a:latin typeface="+mj-lt"/>
              </a:rPr>
              <a:t>Câu 2: Có bao điều...giấc mơ tuổi thơ.</a:t>
            </a:r>
            <a:endParaRPr lang="vi-VN" b="1" dirty="0">
              <a:solidFill>
                <a:schemeClr val="bg2">
                  <a:lumMod val="10000"/>
                </a:schemeClr>
              </a:solidFill>
              <a:latin typeface="+mj-lt"/>
            </a:endParaRPr>
          </a:p>
          <a:p>
            <a:pPr marL="457200" indent="-457200" algn="just">
              <a:buFontTx/>
              <a:buChar char="-"/>
            </a:pPr>
            <a:endParaRPr lang="vi-VN" b="1" dirty="0">
              <a:solidFill>
                <a:schemeClr val="bg2">
                  <a:lumMod val="10000"/>
                </a:schemeClr>
              </a:solidFill>
              <a:latin typeface="+mj-lt"/>
            </a:endParaRPr>
          </a:p>
          <a:p>
            <a:pPr algn="just"/>
            <a:r>
              <a:rPr lang="vi-VN" b="1" dirty="0">
                <a:solidFill>
                  <a:schemeClr val="bg2">
                    <a:lumMod val="10000"/>
                  </a:schemeClr>
                </a:solidFill>
                <a:latin typeface="+mj-lt"/>
              </a:rPr>
              <a:t>+ Đoạn 2 gồm 2 câu:</a:t>
            </a:r>
            <a:endParaRPr lang="vi-VN" b="1" dirty="0">
              <a:solidFill>
                <a:schemeClr val="bg2">
                  <a:lumMod val="10000"/>
                </a:schemeClr>
              </a:solidFill>
              <a:latin typeface="+mj-lt"/>
            </a:endParaRPr>
          </a:p>
          <a:p>
            <a:pPr marL="457200" indent="-457200" algn="just">
              <a:buFontTx/>
              <a:buChar char="-"/>
            </a:pPr>
            <a:r>
              <a:rPr lang="vi-VN" b="1" dirty="0">
                <a:solidFill>
                  <a:schemeClr val="bg2">
                    <a:lumMod val="10000"/>
                  </a:schemeClr>
                </a:solidFill>
                <a:latin typeface="+mj-lt"/>
              </a:rPr>
              <a:t>Câu 1: Thầy cô là...trưa hè tuổi thơ.</a:t>
            </a:r>
            <a:endParaRPr lang="vi-VN" b="1" dirty="0">
              <a:solidFill>
                <a:schemeClr val="bg2">
                  <a:lumMod val="10000"/>
                </a:schemeClr>
              </a:solidFill>
              <a:latin typeface="+mj-lt"/>
            </a:endParaRPr>
          </a:p>
          <a:p>
            <a:pPr marL="457200" indent="-457200" algn="just">
              <a:buFontTx/>
              <a:buChar char="-"/>
            </a:pPr>
            <a:r>
              <a:rPr lang="vi-VN" b="1" dirty="0">
                <a:solidFill>
                  <a:schemeClr val="bg2">
                    <a:lumMod val="10000"/>
                  </a:schemeClr>
                </a:solidFill>
                <a:latin typeface="+mj-lt"/>
              </a:rPr>
              <a:t>Câu 2: Thầy cô là bài thơ... Em vào đời.</a:t>
            </a:r>
            <a:endParaRPr lang="vi-VN" b="1" dirty="0">
              <a:solidFill>
                <a:schemeClr val="bg2">
                  <a:lumMod val="10000"/>
                </a:schemeClr>
              </a:solidFill>
              <a:latin typeface="+mj-lt"/>
            </a:endParaRPr>
          </a:p>
          <a:p>
            <a:pPr marL="457200" indent="-457200" algn="just">
              <a:buFontTx/>
              <a:buChar char="-"/>
            </a:pPr>
            <a:r>
              <a:rPr lang="vi-VN" b="1" dirty="0">
                <a:solidFill>
                  <a:schemeClr val="bg2">
                    <a:lumMod val="10000"/>
                  </a:schemeClr>
                </a:solidFill>
                <a:latin typeface="+mj-lt"/>
              </a:rPr>
              <a:t>&gt; Hát cả bài</a:t>
            </a:r>
            <a:endParaRPr lang="vi-VN" b="1" dirty="0">
              <a:solidFill>
                <a:schemeClr val="bg2">
                  <a:lumMod val="10000"/>
                </a:schemeClr>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circle(in)">
                                      <p:cBhvr>
                                        <p:cTn id="47" dur="2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circle(in)">
                                      <p:cBhvr>
                                        <p:cTn id="5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3221</Words>
  <Application>WPS Presentation</Application>
  <PresentationFormat>On-screen Show (4:3)</PresentationFormat>
  <Paragraphs>93</Paragraphs>
  <Slides>16</Slides>
  <Notes>0</Notes>
  <HiddenSlides>0</HiddenSlides>
  <MMClips>6</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16</vt:i4>
      </vt:variant>
    </vt:vector>
  </HeadingPairs>
  <TitlesOfParts>
    <vt:vector size="26" baseType="lpstr">
      <vt:lpstr>Arial</vt:lpstr>
      <vt:lpstr>SimSun</vt:lpstr>
      <vt:lpstr>Wingdings</vt:lpstr>
      <vt:lpstr>Times New Roman</vt:lpstr>
      <vt:lpstr>Cambria Math</vt:lpstr>
      <vt:lpstr>Cambria Math</vt:lpstr>
      <vt:lpstr>Calibri</vt:lpstr>
      <vt:lpstr>Microsoft YaHei</vt:lpstr>
      <vt:lpstr>Arial Unicode MS</vt:lpstr>
      <vt:lpstr>Office Theme</vt:lpstr>
      <vt:lpstr>KÍNH CHÀO QUÝ THẦY CÔ VỀ DỰ GIỜ TIẾT HỌC ÂM NHẠC !</vt:lpstr>
      <vt:lpstr>PowerPoint 演示文稿</vt:lpstr>
      <vt:lpstr>I. HỌC HÁT: THẦY CÔ LÀ TẤT CẢ Mời các em nghe bài hát !</vt:lpstr>
      <vt:lpstr>PowerPoint 演示文稿</vt:lpstr>
      <vt:lpstr>1.b. Tìm hiểu bài hát</vt:lpstr>
      <vt:lpstr>1.b. Tìm hiểu bài hát</vt:lpstr>
      <vt:lpstr>2. Khởi động giọng:</vt:lpstr>
      <vt:lpstr>PowerPoint 演示文稿</vt:lpstr>
      <vt:lpstr>3. Tập hát:</vt:lpstr>
      <vt:lpstr>PowerPoint 演示文稿</vt:lpstr>
      <vt:lpstr>*HÁT KẾT HỢP VẬN ĐỘNG THEO TRỌNG ÂM</vt:lpstr>
      <vt:lpstr>  II. Nghe nhạc:  Nghe bài hát Nhớ ơn Thầy cô </vt:lpstr>
      <vt:lpstr>  II. Nghe nhạc:  Lắng nghe và cảm nhận bài hát Nhớ ơn Thầy cô  </vt:lpstr>
      <vt:lpstr>1/ Liệt kê những ca từ gợi cho em cảm xúc khi nghe bài hát ?  2/ Cảm nhận về giai điệu ?  3/ Em có thích bài hát này không ? Vì sao ?  4/ Em hãy sáng tạo một vài động tác vận động cơ thể minh họa cho bài hát.    </vt:lpstr>
      <vt:lpstr>PowerPoint 演示文稿</vt:lpstr>
      <vt:lpstr>III. LUYỆN TẬP: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KÍNH CHÀO QUÝ THẦY CÔ VỀ DỰ GIỜ TIẾT HỌC ÂM NHẠC !</dc:title>
  <dc:creator>21AK22</dc:creator>
  <cp:lastModifiedBy>Techsi.vn</cp:lastModifiedBy>
  <cp:revision>40</cp:revision>
  <dcterms:created xsi:type="dcterms:W3CDTF">2021-08-25T13:29:00Z</dcterms:created>
  <dcterms:modified xsi:type="dcterms:W3CDTF">2024-10-09T03:37:50Z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60CB66187B1341FDB3C4726434B5AB88_13</vt:lpwstr>
  </property>
  <property fmtid="{D5CDD505-2E9C-101B-9397-08002B2CF9AE}" pid="3" name="KSOProductBuildVer">
    <vt:lpwstr>1033-12.2.0.18283</vt:lpwstr>
  </property>
</Properties>
</file>