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3.svg" ContentType="image/svg+xml"/>
  <Override PartName="/ppt/media/image30.svg" ContentType="image/svg+xml"/>
  <Override PartName="/ppt/media/image40.svg" ContentType="image/svg+xml"/>
  <Override PartName="/ppt/media/image42.svg" ContentType="image/svg+xml"/>
  <Override PartName="/ppt/media/image47.svg" ContentType="image/svg+xml"/>
  <Override PartName="/ppt/media/image5.svg" ContentType="image/svg+xml"/>
  <Override PartName="/ppt/media/image50.svg" ContentType="image/svg+xml"/>
  <Override PartName="/ppt/media/image55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1" r:id="rId6"/>
    <p:sldId id="262" r:id="rId7"/>
    <p:sldId id="259" r:id="rId8"/>
    <p:sldId id="263" r:id="rId9"/>
    <p:sldId id="264" r:id="rId10"/>
    <p:sldId id="265" r:id="rId11"/>
    <p:sldId id="267" r:id="rId12"/>
    <p:sldId id="268" r:id="rId13"/>
    <p:sldId id="271" r:id="rId14"/>
    <p:sldId id="270" r:id="rId15"/>
    <p:sldId id="272" r:id="rId16"/>
    <p:sldId id="269" r:id="rId17"/>
    <p:sldId id="266" r:id="rId18"/>
    <p:sldId id="273" r:id="rId19"/>
    <p:sldId id="274" r:id="rId20"/>
    <p:sldId id="279" r:id="rId21"/>
    <p:sldId id="275" r:id="rId22"/>
    <p:sldId id="277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83038-754D-4938-816A-17F2F13E510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858FD-5EF1-4D25-86B3-8BFEEBFE6B5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svg"/><Relationship Id="rId7" Type="http://schemas.openxmlformats.org/officeDocument/2006/relationships/image" Target="../media/image2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8.png"/><Relationship Id="rId12" Type="http://schemas.openxmlformats.org/officeDocument/2006/relationships/image" Target="../media/image27.svg"/><Relationship Id="rId11" Type="http://schemas.openxmlformats.org/officeDocument/2006/relationships/image" Target="../media/image26.png"/><Relationship Id="rId10" Type="http://schemas.openxmlformats.org/officeDocument/2006/relationships/image" Target="../media/image25.sv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NULL" TargetMode="External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NULL" TargetMode="External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NULL" TargetMode="External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34.png"/><Relationship Id="rId7" Type="http://schemas.microsoft.com/office/2007/relationships/media" Target="../media/media3.mp4"/><Relationship Id="rId6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3" Type="http://schemas.openxmlformats.org/officeDocument/2006/relationships/image" Target="../media/image35.png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media" Target="../media/media3.mp4"/><Relationship Id="rId3" Type="http://schemas.openxmlformats.org/officeDocument/2006/relationships/video" Target="NULL" TargetMode="External"/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microsoft.com/office/2007/relationships/media" Target="../media/media3.mp4"/><Relationship Id="rId3" Type="http://schemas.openxmlformats.org/officeDocument/2006/relationships/video" Target="NULL" TargetMode="External"/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6.png"/><Relationship Id="rId7" Type="http://schemas.openxmlformats.org/officeDocument/2006/relationships/image" Target="../media/image4.png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0.png"/><Relationship Id="rId13" Type="http://schemas.microsoft.com/office/2007/relationships/media" Target="../media/media4.mp3"/><Relationship Id="rId12" Type="http://schemas.openxmlformats.org/officeDocument/2006/relationships/audio" Target="../media/media4.mp3"/><Relationship Id="rId11" Type="http://schemas.openxmlformats.org/officeDocument/2006/relationships/image" Target="../media/image26.png"/><Relationship Id="rId10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6.png"/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56.png"/><Relationship Id="rId11" Type="http://schemas.openxmlformats.org/officeDocument/2006/relationships/image" Target="../media/image55.svg"/><Relationship Id="rId10" Type="http://schemas.openxmlformats.org/officeDocument/2006/relationships/image" Target="../media/image54.png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svg"/><Relationship Id="rId7" Type="http://schemas.openxmlformats.org/officeDocument/2006/relationships/image" Target="../media/image63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43.png"/><Relationship Id="rId13" Type="http://schemas.openxmlformats.org/officeDocument/2006/relationships/image" Target="../media/image42.svg"/><Relationship Id="rId12" Type="http://schemas.openxmlformats.org/officeDocument/2006/relationships/image" Target="../media/image41.png"/><Relationship Id="rId11" Type="http://schemas.openxmlformats.org/officeDocument/2006/relationships/image" Target="../media/image67.png"/><Relationship Id="rId10" Type="http://schemas.openxmlformats.org/officeDocument/2006/relationships/image" Target="../media/image66.sv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9.svg"/><Relationship Id="rId7" Type="http://schemas.openxmlformats.org/officeDocument/2006/relationships/image" Target="../media/image8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microsoft.com/office/2007/relationships/media" Target="../media/media1.mp3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hyperlink" Target="https://vi.wikipedia.org/wiki/M%C3%B9a_xu%C3%A2n_%C6%A1i" TargetMode="External"/><Relationship Id="rId7" Type="http://schemas.openxmlformats.org/officeDocument/2006/relationships/hyperlink" Target="https://vi.wikipedia.org/w/index.php?title=C%C6%A1n_m%C6%B0a_lao_xao&amp;action=edit&amp;redlink=1" TargetMode="External"/><Relationship Id="rId6" Type="http://schemas.openxmlformats.org/officeDocument/2006/relationships/hyperlink" Target="https://vi.wikipedia.org/w/index.php?title=C%C3%B4_b%C3%A9_d%E1%BB%97i_h%E1%BB%9Dn&amp;action=edit&amp;redlink=1" TargetMode="External"/><Relationship Id="rId5" Type="http://schemas.openxmlformats.org/officeDocument/2006/relationships/hyperlink" Target="https://vi.wikipedia.org/wiki/Nh%E1%BA%A1c_s%C4%A9" TargetMode="External"/><Relationship Id="rId4" Type="http://schemas.openxmlformats.org/officeDocument/2006/relationships/hyperlink" Target="https://vi.wikipedia.org/wiki/Nh%E1%BA%A1c_tr%E1%BB%AF_t%C3%ACnh" TargetMode="External"/><Relationship Id="rId3" Type="http://schemas.openxmlformats.org/officeDocument/2006/relationships/hyperlink" Target="https://vi.wikipedia.org/wiki/Nh%E1%BA%A1c_nh%E1%BA%B9" TargetMode="External"/><Relationship Id="rId2" Type="http://schemas.openxmlformats.org/officeDocument/2006/relationships/hyperlink" Target="https://vi.wikipedia.org/wiki/Th%E1%BB%83_lo%E1%BA%A1i_nh%E1%BA%A1c" TargetMode="Externa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13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0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svg"/><Relationship Id="rId7" Type="http://schemas.openxmlformats.org/officeDocument/2006/relationships/image" Target="../media/image16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7.svg"/><Relationship Id="rId17" Type="http://schemas.openxmlformats.org/officeDocument/2006/relationships/image" Target="../media/image26.png"/><Relationship Id="rId16" Type="http://schemas.openxmlformats.org/officeDocument/2006/relationships/image" Target="../media/image25.svg"/><Relationship Id="rId15" Type="http://schemas.openxmlformats.org/officeDocument/2006/relationships/image" Target="../media/image24.png"/><Relationship Id="rId14" Type="http://schemas.openxmlformats.org/officeDocument/2006/relationships/image" Target="../media/image23.svg"/><Relationship Id="rId13" Type="http://schemas.openxmlformats.org/officeDocument/2006/relationships/image" Target="../media/image22.png"/><Relationship Id="rId12" Type="http://schemas.openxmlformats.org/officeDocument/2006/relationships/image" Target="../media/image21.svg"/><Relationship Id="rId11" Type="http://schemas.openxmlformats.org/officeDocument/2006/relationships/image" Target="../media/image20.png"/><Relationship Id="rId10" Type="http://schemas.openxmlformats.org/officeDocument/2006/relationships/image" Target="../media/image19.sv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10" Type="http://schemas.openxmlformats.org/officeDocument/2006/relationships/image" Target="../media/image27.sv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61950"/>
            <a:ext cx="11087100" cy="560070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 HỌC</a:t>
            </a:r>
            <a:b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6400" y="431800"/>
            <a:ext cx="397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d) Khởi động giọng</a:t>
            </a:r>
            <a:endParaRPr lang="en-US" sz="3200" b="1" dirty="0"/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13600" y="6305028"/>
            <a:ext cx="343817" cy="343817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615245">
            <a:off x="628159" y="5765458"/>
            <a:ext cx="427988" cy="140069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141450" y="3891161"/>
            <a:ext cx="529900" cy="52990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1233321" y="5276347"/>
            <a:ext cx="515480" cy="446405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842154" y="1173929"/>
            <a:ext cx="50064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000" b="1" dirty="0">
                <a:solidFill>
                  <a:srgbClr val="FF0000"/>
                </a:solidFill>
              </a:rPr>
              <a:t>Cả lớp khởi động giọng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67" y="1885281"/>
            <a:ext cx="8417881" cy="4268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87596" y="49342"/>
            <a:ext cx="3597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628159" y="5765458"/>
            <a:ext cx="427988" cy="140069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141450" y="3891161"/>
            <a:ext cx="529900" cy="52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00" y="1111256"/>
            <a:ext cx="50561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2368" y="4241800"/>
            <a:ext cx="3055417" cy="2616200"/>
          </a:xfrm>
          <a:prstGeom prst="rect">
            <a:avLst/>
          </a:prstGeom>
        </p:spPr>
      </p:pic>
      <p:pic>
        <p:nvPicPr>
          <p:cNvPr id="3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>
                  <p14:trim st="11858.000000" end="148192.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5625" y="886819"/>
            <a:ext cx="6308257" cy="4961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664011" y="4179168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87596" y="49342"/>
            <a:ext cx="3597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628159" y="5765458"/>
            <a:ext cx="427988" cy="140069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141450" y="3891161"/>
            <a:ext cx="529900" cy="52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00" y="1111256"/>
            <a:ext cx="50561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2568" y="3716363"/>
            <a:ext cx="3055417" cy="2616200"/>
          </a:xfrm>
          <a:prstGeom prst="rect">
            <a:avLst/>
          </a:prstGeom>
        </p:spPr>
      </p:pic>
      <p:pic>
        <p:nvPicPr>
          <p:cNvPr id="5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>
                  <p14:trim st="22497.000000" end="140476.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62510" y="857250"/>
            <a:ext cx="6729490" cy="520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87596" y="49342"/>
            <a:ext cx="3597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628159" y="5765458"/>
            <a:ext cx="427988" cy="140069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141450" y="3891161"/>
            <a:ext cx="529900" cy="52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00" y="1111256"/>
            <a:ext cx="50561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dìu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con bay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2368" y="4241800"/>
            <a:ext cx="3055417" cy="2616200"/>
          </a:xfrm>
          <a:prstGeom prst="rect">
            <a:avLst/>
          </a:prstGeom>
        </p:spPr>
      </p:pic>
      <p:pic>
        <p:nvPicPr>
          <p:cNvPr id="5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>
                  <p14:trim st="30252.000000" end="132727.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76900" y="838200"/>
            <a:ext cx="6191250" cy="495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77341" y="-33097"/>
            <a:ext cx="2961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628159" y="5765458"/>
            <a:ext cx="427988" cy="140069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141450" y="3891161"/>
            <a:ext cx="529900" cy="529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49" y="341730"/>
            <a:ext cx="5436283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dìu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con bay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>
                  <p14:trim st="11454.000000" end="131452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47476" y="723900"/>
            <a:ext cx="6444523" cy="567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6220" y="0"/>
            <a:ext cx="3597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439.000000" end="116791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915150" y="584774"/>
            <a:ext cx="5124450" cy="56636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5300" y="3086100"/>
            <a:ext cx="5600700" cy="3524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31372"/>
            <a:ext cx="711368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Bây</a:t>
            </a:r>
            <a:r>
              <a:rPr lang="en-US" sz="3600" dirty="0" smtClean="0"/>
              <a:t> </a:t>
            </a:r>
            <a:r>
              <a:rPr lang="en-US" sz="3600" dirty="0" err="1" smtClean="0"/>
              <a:t>giờ</a:t>
            </a:r>
            <a:r>
              <a:rPr lang="en-US" sz="3600" dirty="0" smtClean="0"/>
              <a:t> con </a:t>
            </a:r>
            <a:r>
              <a:rPr lang="en-US" sz="3600" dirty="0" err="1" smtClean="0"/>
              <a:t>về</a:t>
            </a:r>
            <a:r>
              <a:rPr lang="en-US" sz="3600" dirty="0" smtClean="0"/>
              <a:t> </a:t>
            </a:r>
            <a:r>
              <a:rPr lang="en-US" sz="3600" dirty="0" err="1" smtClean="0"/>
              <a:t>thăm</a:t>
            </a:r>
            <a:r>
              <a:rPr lang="en-US" sz="3600" dirty="0" smtClean="0"/>
              <a:t> </a:t>
            </a:r>
            <a:r>
              <a:rPr lang="en-US" sz="3600" dirty="0" err="1" smtClean="0"/>
              <a:t>ngôi</a:t>
            </a:r>
            <a:r>
              <a:rPr lang="en-US" sz="3600" dirty="0" smtClean="0"/>
              <a:t> </a:t>
            </a:r>
            <a:r>
              <a:rPr lang="en-US" sz="3600" dirty="0" err="1" smtClean="0"/>
              <a:t>trường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xưa</a:t>
            </a:r>
            <a:r>
              <a:rPr lang="en-US" sz="3600" dirty="0" smtClean="0"/>
              <a:t> </a:t>
            </a:r>
            <a:endParaRPr lang="en-US" sz="3600" dirty="0" smtClean="0"/>
          </a:p>
          <a:p>
            <a:r>
              <a:rPr lang="en-US" sz="3600" dirty="0" err="1" smtClean="0"/>
              <a:t>giờ</a:t>
            </a:r>
            <a:r>
              <a:rPr lang="en-US" sz="3600" dirty="0" smtClean="0"/>
              <a:t> </a:t>
            </a:r>
            <a:r>
              <a:rPr lang="en-US" sz="3600" dirty="0" err="1" smtClean="0"/>
              <a:t>già</a:t>
            </a:r>
            <a:r>
              <a:rPr lang="en-US" sz="3600" dirty="0" smtClean="0"/>
              <a:t> </a:t>
            </a:r>
            <a:r>
              <a:rPr lang="en-US" sz="3600" dirty="0" err="1" smtClean="0"/>
              <a:t>hơn</a:t>
            </a:r>
            <a:r>
              <a:rPr lang="en-US" sz="3600" dirty="0" smtClean="0"/>
              <a:t> </a:t>
            </a:r>
            <a:r>
              <a:rPr lang="en-US" sz="3600" dirty="0" err="1" smtClean="0"/>
              <a:t>trước</a:t>
            </a:r>
            <a:r>
              <a:rPr lang="en-US" sz="3600" dirty="0" smtClean="0"/>
              <a:t>. Con </a:t>
            </a:r>
            <a:r>
              <a:rPr lang="en-US" sz="3600" dirty="0" err="1" smtClean="0"/>
              <a:t>tìm</a:t>
            </a:r>
            <a:r>
              <a:rPr lang="en-US" sz="3600" dirty="0" smtClean="0"/>
              <a:t> </a:t>
            </a:r>
            <a:r>
              <a:rPr lang="en-US" sz="3600" dirty="0" err="1" smtClean="0"/>
              <a:t>cô</a:t>
            </a:r>
            <a:r>
              <a:rPr lang="en-US" sz="3600" dirty="0" smtClean="0"/>
              <a:t> </a:t>
            </a:r>
            <a:r>
              <a:rPr lang="en-US" sz="3600" dirty="0" err="1" smtClean="0"/>
              <a:t>thầy</a:t>
            </a:r>
            <a:r>
              <a:rPr lang="en-US" sz="3600" dirty="0" smtClean="0"/>
              <a:t> </a:t>
            </a:r>
            <a:endParaRPr lang="en-US" sz="3600" dirty="0" smtClean="0"/>
          </a:p>
          <a:p>
            <a:r>
              <a:rPr lang="en-US" sz="3600" dirty="0" err="1" smtClean="0"/>
              <a:t>xa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nam</a:t>
            </a:r>
            <a:r>
              <a:rPr lang="en-US" sz="3600" dirty="0" smtClean="0"/>
              <a:t> </a:t>
            </a:r>
            <a:r>
              <a:rPr lang="en-US" sz="3600" dirty="0" err="1" smtClean="0"/>
              <a:t>tóc</a:t>
            </a:r>
            <a:r>
              <a:rPr lang="en-US" sz="3600" dirty="0" smtClean="0"/>
              <a:t> </a:t>
            </a:r>
            <a:r>
              <a:rPr lang="en-US" sz="3600" dirty="0" err="1" smtClean="0"/>
              <a:t>đã</a:t>
            </a:r>
            <a:r>
              <a:rPr lang="en-US" sz="3600" dirty="0" smtClean="0"/>
              <a:t> </a:t>
            </a:r>
            <a:r>
              <a:rPr lang="en-US" sz="3600" dirty="0" err="1" smtClean="0"/>
              <a:t>bạc</a:t>
            </a:r>
            <a:r>
              <a:rPr lang="en-US" sz="3600" dirty="0" smtClean="0"/>
              <a:t> </a:t>
            </a:r>
            <a:r>
              <a:rPr lang="en-US" sz="3600" dirty="0" err="1" smtClean="0"/>
              <a:t>phơ</a:t>
            </a:r>
            <a:r>
              <a:rPr lang="en-US" sz="3600" dirty="0" smtClean="0"/>
              <a:t>.</a:t>
            </a:r>
            <a:endParaRPr lang="en-US" sz="36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28602" y="3081278"/>
            <a:ext cx="5327914" cy="33385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4401.000000" end="102066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1700" y="476250"/>
            <a:ext cx="621030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1" y="838200"/>
            <a:ext cx="61531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thăm</a:t>
            </a:r>
            <a:r>
              <a:rPr lang="en-US" sz="3200" dirty="0" smtClean="0"/>
              <a:t> </a:t>
            </a:r>
            <a:r>
              <a:rPr lang="en-US" sz="3200" dirty="0" err="1" smtClean="0"/>
              <a:t>lại</a:t>
            </a:r>
            <a:r>
              <a:rPr lang="en-US" sz="3200" dirty="0" smtClean="0"/>
              <a:t> </a:t>
            </a:r>
            <a:r>
              <a:rPr lang="en-US" sz="3200" dirty="0" err="1" smtClean="0"/>
              <a:t>ôi</a:t>
            </a:r>
            <a:r>
              <a:rPr lang="en-US" sz="3200" dirty="0" smtClean="0"/>
              <a:t> </a:t>
            </a:r>
            <a:r>
              <a:rPr lang="en-US" sz="3200" dirty="0" err="1" smtClean="0"/>
              <a:t>sân</a:t>
            </a:r>
            <a:r>
              <a:rPr lang="en-US" sz="3200" dirty="0" smtClean="0"/>
              <a:t> </a:t>
            </a:r>
            <a:r>
              <a:rPr lang="en-US" sz="3200" dirty="0" err="1" smtClean="0"/>
              <a:t>trường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xưa</a:t>
            </a:r>
            <a:endParaRPr lang="en-US" sz="3200" dirty="0" smtClean="0"/>
          </a:p>
          <a:p>
            <a:r>
              <a:rPr lang="en-US" sz="3200" dirty="0" err="1" smtClean="0"/>
              <a:t>giờ</a:t>
            </a:r>
            <a:r>
              <a:rPr lang="en-US" sz="3200" dirty="0" smtClean="0"/>
              <a:t> </a:t>
            </a:r>
            <a:r>
              <a:rPr lang="en-US" sz="3200" dirty="0" err="1" smtClean="0"/>
              <a:t>già</a:t>
            </a:r>
            <a:r>
              <a:rPr lang="en-US" sz="3200" dirty="0" smtClean="0"/>
              <a:t> </a:t>
            </a:r>
            <a:r>
              <a:rPr lang="en-US" sz="3200" dirty="0" err="1" smtClean="0"/>
              <a:t>hơn</a:t>
            </a:r>
            <a:r>
              <a:rPr lang="en-US" sz="3200" dirty="0" smtClean="0"/>
              <a:t> </a:t>
            </a:r>
            <a:r>
              <a:rPr lang="en-US" sz="3200" dirty="0" err="1" smtClean="0"/>
              <a:t>trước</a:t>
            </a:r>
            <a:r>
              <a:rPr lang="en-US" sz="3200" dirty="0" smtClean="0"/>
              <a:t>. </a:t>
            </a:r>
            <a:r>
              <a:rPr lang="en-US" sz="3200" dirty="0" err="1" smtClean="0"/>
              <a:t>Cô</a:t>
            </a:r>
            <a:r>
              <a:rPr lang="en-US" sz="3200" dirty="0" smtClean="0"/>
              <a:t> </a:t>
            </a:r>
            <a:r>
              <a:rPr lang="en-US" sz="3200" dirty="0" err="1" smtClean="0"/>
              <a:t>thầy</a:t>
            </a:r>
            <a:r>
              <a:rPr lang="en-US" sz="3200" dirty="0" smtClean="0"/>
              <a:t> </a:t>
            </a:r>
            <a:r>
              <a:rPr lang="en-US" sz="3200" dirty="0" err="1" smtClean="0"/>
              <a:t>đâu</a:t>
            </a:r>
            <a:r>
              <a:rPr lang="en-US" sz="3200" dirty="0" smtClean="0"/>
              <a:t> </a:t>
            </a:r>
            <a:r>
              <a:rPr lang="en-US" sz="3200" dirty="0" err="1" smtClean="0"/>
              <a:t>rồi</a:t>
            </a:r>
            <a:r>
              <a:rPr lang="en-US" sz="3200" dirty="0" smtClean="0"/>
              <a:t> </a:t>
            </a:r>
            <a:endParaRPr lang="en-US" sz="3200" dirty="0" smtClean="0"/>
          </a:p>
          <a:p>
            <a:r>
              <a:rPr lang="en-US" sz="3200" dirty="0" err="1" smtClean="0"/>
              <a:t>nghe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tim</a:t>
            </a:r>
            <a:r>
              <a:rPr lang="en-US" sz="3200" dirty="0" smtClean="0"/>
              <a:t> con </a:t>
            </a:r>
            <a:r>
              <a:rPr lang="en-US" sz="3200" dirty="0" err="1" smtClean="0"/>
              <a:t>vang</a:t>
            </a:r>
            <a:r>
              <a:rPr lang="en-US" sz="3200" dirty="0" smtClean="0"/>
              <a:t> </a:t>
            </a:r>
            <a:r>
              <a:rPr lang="en-US" sz="3200" dirty="0" err="1" smtClean="0"/>
              <a:t>tiếng</a:t>
            </a:r>
            <a:r>
              <a:rPr lang="en-US" sz="3200" dirty="0" smtClean="0"/>
              <a:t> </a:t>
            </a:r>
            <a:r>
              <a:rPr lang="en-US" sz="3200" dirty="0" err="1" smtClean="0"/>
              <a:t>cô</a:t>
            </a:r>
            <a:r>
              <a:rPr lang="en-US" sz="3200" dirty="0" smtClean="0"/>
              <a:t> </a:t>
            </a:r>
            <a:r>
              <a:rPr lang="en-US" sz="3200" dirty="0" err="1" smtClean="0"/>
              <a:t>thầy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59055" y="72450"/>
            <a:ext cx="35974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71550" y="4241800"/>
            <a:ext cx="4362450" cy="2273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77341" y="-33097"/>
            <a:ext cx="2961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5167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/>
              <a:t>Bây</a:t>
            </a:r>
            <a:r>
              <a:rPr lang="en-US" sz="3200" dirty="0"/>
              <a:t> </a:t>
            </a:r>
            <a:r>
              <a:rPr lang="en-US" sz="3200" dirty="0" err="1"/>
              <a:t>giờ</a:t>
            </a:r>
            <a:r>
              <a:rPr lang="en-US" sz="3200" dirty="0"/>
              <a:t> con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ngôi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xưa</a:t>
            </a:r>
            <a:r>
              <a:rPr lang="en-US" sz="3200" dirty="0"/>
              <a:t> </a:t>
            </a:r>
            <a:endParaRPr lang="en-US" sz="3200" dirty="0"/>
          </a:p>
          <a:p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già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. Con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thầy</a:t>
            </a:r>
            <a:r>
              <a:rPr lang="en-US" sz="3200" dirty="0"/>
              <a:t> </a:t>
            </a:r>
            <a:endParaRPr lang="en-US" sz="3200" dirty="0"/>
          </a:p>
          <a:p>
            <a:r>
              <a:rPr lang="en-US" sz="3200" dirty="0" err="1"/>
              <a:t>xa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nam</a:t>
            </a:r>
            <a:r>
              <a:rPr lang="en-US" sz="3200" dirty="0"/>
              <a:t> </a:t>
            </a:r>
            <a:r>
              <a:rPr lang="en-US" sz="3200" dirty="0" err="1"/>
              <a:t>tóc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bạc</a:t>
            </a:r>
            <a:r>
              <a:rPr lang="en-US" sz="3200" dirty="0"/>
              <a:t> </a:t>
            </a:r>
            <a:r>
              <a:rPr lang="en-US" sz="3200" dirty="0" err="1"/>
              <a:t>phơ</a:t>
            </a:r>
            <a:r>
              <a:rPr lang="en-US" sz="3200" dirty="0" smtClean="0"/>
              <a:t>.</a:t>
            </a:r>
            <a:endParaRPr lang="en-US" sz="3200" dirty="0" smtClean="0"/>
          </a:p>
          <a:p>
            <a:r>
              <a:rPr lang="en-US" sz="3200" dirty="0"/>
              <a:t>Con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ôi</a:t>
            </a:r>
            <a:r>
              <a:rPr lang="en-US" sz="3200" dirty="0"/>
              <a:t> </a:t>
            </a:r>
            <a:r>
              <a:rPr lang="en-US" sz="3200" dirty="0" err="1"/>
              <a:t>sân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xưa</a:t>
            </a:r>
            <a:endParaRPr lang="en-US" sz="3200" dirty="0"/>
          </a:p>
          <a:p>
            <a:r>
              <a:rPr lang="en-US" sz="3200" dirty="0" err="1"/>
              <a:t>giờ</a:t>
            </a:r>
            <a:r>
              <a:rPr lang="en-US" sz="3200" dirty="0"/>
              <a:t> </a:t>
            </a:r>
            <a:r>
              <a:rPr lang="en-US" sz="3200" dirty="0" err="1"/>
              <a:t>già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.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thầy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endParaRPr lang="en-US" sz="3200" dirty="0"/>
          </a:p>
          <a:p>
            <a:r>
              <a:rPr lang="en-US" sz="3200" dirty="0" err="1"/>
              <a:t>nghe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r>
              <a:rPr lang="en-US" sz="3200" dirty="0"/>
              <a:t> con </a:t>
            </a:r>
            <a:r>
              <a:rPr lang="en-US" sz="3200" dirty="0" err="1"/>
              <a:t>vang</a:t>
            </a:r>
            <a:r>
              <a:rPr lang="en-US" sz="3200" dirty="0"/>
              <a:t> </a:t>
            </a:r>
            <a:r>
              <a:rPr lang="en-US" sz="3200" dirty="0" err="1"/>
              <a:t>tiếng</a:t>
            </a:r>
            <a:r>
              <a:rPr lang="en-US" sz="3200" dirty="0"/>
              <a:t>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thầy</a:t>
            </a:r>
            <a:r>
              <a:rPr lang="en-US" sz="3200" dirty="0"/>
              <a:t>.</a:t>
            </a:r>
            <a:endParaRPr lang="en-US" sz="3200" dirty="0"/>
          </a:p>
          <a:p>
            <a:endParaRPr lang="en-US" dirty="0"/>
          </a:p>
          <a:p>
            <a:endParaRPr lang="en-US" sz="1400" dirty="0"/>
          </a:p>
        </p:txBody>
      </p:sp>
      <p:pic>
        <p:nvPicPr>
          <p:cNvPr id="5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8433.000000" end="101641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551678"/>
            <a:ext cx="6324600" cy="5811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0"/>
            <a:ext cx="2497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cả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bài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85800" y="609600"/>
            <a:ext cx="10820400" cy="539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677" y="293231"/>
            <a:ext cx="3973559" cy="2262350"/>
            <a:chOff x="0" y="0"/>
            <a:chExt cx="3080402" cy="1753830"/>
          </a:xfrm>
        </p:grpSpPr>
        <p:sp>
          <p:nvSpPr>
            <p:cNvPr id="3" name="Freeform 3"/>
            <p:cNvSpPr/>
            <p:nvPr/>
          </p:nvSpPr>
          <p:spPr>
            <a:xfrm>
              <a:off x="-5580" y="-3142"/>
              <a:ext cx="3086424" cy="1763425"/>
            </a:xfrm>
            <a:custGeom>
              <a:avLst/>
              <a:gdLst/>
              <a:ahLst/>
              <a:cxnLst/>
              <a:rect l="l" t="t" r="r" b="b"/>
              <a:pathLst>
                <a:path w="3086424" h="1763425">
                  <a:moveTo>
                    <a:pt x="3085975" y="1124274"/>
                  </a:moveTo>
                  <a:cubicBezTo>
                    <a:pt x="3085528" y="1304586"/>
                    <a:pt x="3072989" y="1426679"/>
                    <a:pt x="3072989" y="1426679"/>
                  </a:cubicBezTo>
                  <a:cubicBezTo>
                    <a:pt x="3072720" y="1536124"/>
                    <a:pt x="3084705" y="1638717"/>
                    <a:pt x="2722002" y="1630905"/>
                  </a:cubicBezTo>
                  <a:cubicBezTo>
                    <a:pt x="2722002" y="1630905"/>
                    <a:pt x="2181957" y="1612312"/>
                    <a:pt x="1800905" y="1617839"/>
                  </a:cubicBezTo>
                  <a:cubicBezTo>
                    <a:pt x="1758971" y="1618448"/>
                    <a:pt x="1711137" y="1619083"/>
                    <a:pt x="1659185" y="1619732"/>
                  </a:cubicBezTo>
                  <a:cubicBezTo>
                    <a:pt x="1633611" y="1655680"/>
                    <a:pt x="1603561" y="1696929"/>
                    <a:pt x="1595244" y="1704234"/>
                  </a:cubicBezTo>
                  <a:cubicBezTo>
                    <a:pt x="1589217" y="1709528"/>
                    <a:pt x="1578738" y="1723333"/>
                    <a:pt x="1568277" y="1738083"/>
                  </a:cubicBezTo>
                  <a:cubicBezTo>
                    <a:pt x="1551308" y="1762006"/>
                    <a:pt x="1516305" y="1763425"/>
                    <a:pt x="1497318" y="1741071"/>
                  </a:cubicBezTo>
                  <a:cubicBezTo>
                    <a:pt x="1478257" y="1718631"/>
                    <a:pt x="1457170" y="1692331"/>
                    <a:pt x="1446450" y="1674057"/>
                  </a:cubicBezTo>
                  <a:cubicBezTo>
                    <a:pt x="1436312" y="1656776"/>
                    <a:pt x="1427269" y="1638849"/>
                    <a:pt x="1419656" y="1622528"/>
                  </a:cubicBezTo>
                  <a:cubicBezTo>
                    <a:pt x="976795" y="1627416"/>
                    <a:pt x="433245" y="1632199"/>
                    <a:pt x="433245" y="1632199"/>
                  </a:cubicBezTo>
                  <a:cubicBezTo>
                    <a:pt x="187246" y="1631595"/>
                    <a:pt x="3350" y="1545174"/>
                    <a:pt x="9970" y="1372905"/>
                  </a:cubicBezTo>
                  <a:cubicBezTo>
                    <a:pt x="9970" y="1372905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1124274"/>
                  </a:cubicBezTo>
                  <a:close/>
                </a:path>
              </a:pathLst>
            </a:custGeom>
            <a:solidFill>
              <a:srgbClr val="D0E7E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5174" y="2538647"/>
            <a:ext cx="3224287" cy="39761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19043" y="5511800"/>
            <a:ext cx="436055" cy="6682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48181" y="3794597"/>
            <a:ext cx="506993" cy="7770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46282" y="1730028"/>
            <a:ext cx="369356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vi-VN" sz="4265" b="1" dirty="0"/>
              <a:t>LUYỆN TẬP</a:t>
            </a:r>
            <a:endParaRPr lang="en-US" sz="4265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439849" y="341730"/>
            <a:ext cx="745376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000" b="1" dirty="0">
                <a:solidFill>
                  <a:schemeClr val="accent5">
                    <a:lumMod val="50000"/>
                  </a:schemeClr>
                </a:solidFill>
              </a:rPr>
              <a:t>Hát theo hình thức</a:t>
            </a:r>
            <a:endParaRPr lang="vi-VN" sz="3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 smtClean="0">
                <a:solidFill>
                  <a:srgbClr val="FF0000"/>
                </a:solidFill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lĩnh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xướng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hòa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giọng</a:t>
            </a:r>
            <a:r>
              <a:rPr lang="vi-VN" sz="2800" b="1" dirty="0" smtClean="0">
                <a:solidFill>
                  <a:srgbClr val="FF0000"/>
                </a:solidFill>
              </a:rPr>
              <a:t>:</a:t>
            </a:r>
            <a:endParaRPr lang="vi-VN" sz="2800" b="1" dirty="0">
              <a:solidFill>
                <a:srgbClr val="FF0000"/>
              </a:solidFill>
            </a:endParaRPr>
          </a:p>
          <a:p>
            <a:pPr marL="1066800" lvl="2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 smtClean="0"/>
              <a:t>Nhóm </a:t>
            </a:r>
            <a:r>
              <a:rPr lang="vi-VN" sz="2800" dirty="0"/>
              <a:t>1: </a:t>
            </a:r>
            <a:r>
              <a:rPr lang="en-US" sz="2800" i="1" dirty="0" err="1" smtClean="0"/>
              <a:t>Về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lại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trường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xưa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với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bao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kỉ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niệm</a:t>
            </a:r>
            <a:r>
              <a:rPr lang="vi-VN" sz="2800" i="1" dirty="0" smtClean="0"/>
              <a:t> </a:t>
            </a:r>
            <a:r>
              <a:rPr lang="vi-VN" sz="2800" i="1" dirty="0"/>
              <a:t>... </a:t>
            </a:r>
            <a:r>
              <a:rPr lang="en-US" sz="2800" i="1" dirty="0" err="1" smtClean="0"/>
              <a:t>Lời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thầy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cô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vọng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mãi</a:t>
            </a:r>
            <a:r>
              <a:rPr lang="vi-VN" sz="2800" i="1" dirty="0" smtClean="0"/>
              <a:t>.</a:t>
            </a:r>
            <a:endParaRPr lang="vi-VN" sz="2800" i="1" dirty="0"/>
          </a:p>
          <a:p>
            <a:pPr marL="1066800" lvl="2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800" dirty="0"/>
              <a:t>Nhóm 2: </a:t>
            </a:r>
            <a:r>
              <a:rPr lang="en-US" sz="2800" i="1" dirty="0" smtClean="0"/>
              <a:t>Con </a:t>
            </a:r>
            <a:r>
              <a:rPr lang="en-US" sz="2800" i="1" dirty="0" err="1" smtClean="0"/>
              <a:t>nhớ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cô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thầy</a:t>
            </a:r>
            <a:r>
              <a:rPr lang="vi-VN" sz="2800" i="1" dirty="0" smtClean="0"/>
              <a:t>...</a:t>
            </a:r>
            <a:r>
              <a:rPr lang="en-US" sz="2800" i="1" dirty="0" err="1" smtClean="0"/>
              <a:t>phương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trời</a:t>
            </a:r>
            <a:endParaRPr lang="vi-VN" sz="2800" i="1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800" b="1" dirty="0">
                <a:solidFill>
                  <a:srgbClr val="FF0000"/>
                </a:solidFill>
              </a:rPr>
              <a:t>Hòa giọng: </a:t>
            </a:r>
            <a:r>
              <a:rPr lang="en-US" sz="2800" i="1" dirty="0" err="1" smtClean="0"/>
              <a:t>Bây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giờ</a:t>
            </a:r>
            <a:r>
              <a:rPr lang="en-US" sz="2800" i="1" dirty="0" smtClean="0"/>
              <a:t> con </a:t>
            </a:r>
            <a:r>
              <a:rPr lang="en-US" sz="2800" i="1" dirty="0" err="1" smtClean="0"/>
              <a:t>về</a:t>
            </a:r>
            <a:r>
              <a:rPr lang="en-US" sz="2800" i="1" dirty="0" smtClean="0"/>
              <a:t> </a:t>
            </a:r>
            <a:r>
              <a:rPr lang="vi-VN" sz="2800" i="1" dirty="0" smtClean="0"/>
              <a:t>...</a:t>
            </a:r>
            <a:r>
              <a:rPr lang="en-US" sz="2800" i="1" dirty="0" err="1" smtClean="0"/>
              <a:t>vang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tiếng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cô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thầy</a:t>
            </a:r>
            <a:r>
              <a:rPr lang="en-US" sz="2800" i="1" dirty="0" smtClean="0"/>
              <a:t>.</a:t>
            </a:r>
            <a:endParaRPr lang="en-US" sz="2800" i="1" dirty="0"/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8800" y="6089062"/>
            <a:ext cx="343817" cy="343817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6118901" y="6362844"/>
            <a:ext cx="427988" cy="140069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9495773" y="626816"/>
            <a:ext cx="529900" cy="529900"/>
          </a:xfrm>
          <a:prstGeom prst="rect">
            <a:avLst/>
          </a:prstGeom>
        </p:spPr>
      </p:pic>
      <p:grpSp>
        <p:nvGrpSpPr>
          <p:cNvPr id="26" name="Group 15"/>
          <p:cNvGrpSpPr>
            <a:grpSpLocks noChangeAspect="1"/>
          </p:cNvGrpSpPr>
          <p:nvPr/>
        </p:nvGrpSpPr>
        <p:grpSpPr>
          <a:xfrm rot="-1741362">
            <a:off x="11233321" y="5664451"/>
            <a:ext cx="515480" cy="446405"/>
            <a:chOff x="0" y="0"/>
            <a:chExt cx="6350000" cy="5499100"/>
          </a:xfrm>
        </p:grpSpPr>
        <p:sp>
          <p:nvSpPr>
            <p:cNvPr id="27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6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07031" y="47522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1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378" y="978794"/>
            <a:ext cx="7664495" cy="5576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7594" y="257577"/>
            <a:ext cx="2156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KHỞI ĐỘNG</a:t>
            </a:r>
            <a:endParaRPr lang="en-US" sz="32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77209" y="1635617"/>
            <a:ext cx="34143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cảm</a:t>
            </a:r>
            <a:r>
              <a:rPr lang="en-US" sz="3200" dirty="0" smtClean="0"/>
              <a:t> </a:t>
            </a:r>
            <a:r>
              <a:rPr lang="en-US" sz="3200" dirty="0" err="1" smtClean="0"/>
              <a:t>xúc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endParaRPr lang="en-US" sz="3200" dirty="0" smtClean="0"/>
          </a:p>
          <a:p>
            <a:pPr algn="just"/>
            <a:r>
              <a:rPr lang="en-US" sz="3200" dirty="0" smtClean="0"/>
              <a:t> </a:t>
            </a:r>
            <a:r>
              <a:rPr lang="en-US" sz="3200" dirty="0" err="1" smtClean="0"/>
              <a:t>thế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xem</a:t>
            </a:r>
            <a:endParaRPr lang="en-US" sz="3200" dirty="0" smtClean="0"/>
          </a:p>
          <a:p>
            <a:pPr algn="just"/>
            <a:r>
              <a:rPr lang="en-US" sz="3200" dirty="0" smtClean="0"/>
              <a:t> </a:t>
            </a:r>
            <a:r>
              <a:rPr lang="en-US" sz="3200" dirty="0" err="1" smtClean="0"/>
              <a:t>bức</a:t>
            </a:r>
            <a:r>
              <a:rPr lang="en-US" sz="3200" dirty="0" smtClean="0"/>
              <a:t> </a:t>
            </a:r>
            <a:r>
              <a:rPr lang="en-US" sz="3200" dirty="0" err="1" smtClean="0"/>
              <a:t>tranh</a:t>
            </a:r>
            <a:r>
              <a:rPr lang="en-US" sz="3200" dirty="0" smtClean="0"/>
              <a:t> </a:t>
            </a:r>
            <a:r>
              <a:rPr lang="en-US" sz="3200" dirty="0" err="1" smtClean="0"/>
              <a:t>này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0300" y="171450"/>
            <a:ext cx="9220200" cy="5410200"/>
          </a:xfrm>
          <a:prstGeom prst="rect">
            <a:avLst/>
          </a:prstGeom>
        </p:spPr>
      </p:pic>
      <p:pic>
        <p:nvPicPr>
          <p:cNvPr id="4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2750" y="5276850"/>
            <a:ext cx="609600" cy="609600"/>
          </a:xfrm>
          <a:prstGeom prst="rect">
            <a:avLst/>
          </a:prstGeom>
        </p:spPr>
      </p:pic>
      <p:grpSp>
        <p:nvGrpSpPr>
          <p:cNvPr id="5" name="Group 2"/>
          <p:cNvGrpSpPr/>
          <p:nvPr/>
        </p:nvGrpSpPr>
        <p:grpSpPr>
          <a:xfrm>
            <a:off x="0" y="293231"/>
            <a:ext cx="2190749" cy="2278520"/>
            <a:chOff x="0" y="0"/>
            <a:chExt cx="3080402" cy="1753830"/>
          </a:xfrm>
        </p:grpSpPr>
        <p:sp>
          <p:nvSpPr>
            <p:cNvPr id="6" name="Freeform 3"/>
            <p:cNvSpPr/>
            <p:nvPr/>
          </p:nvSpPr>
          <p:spPr>
            <a:xfrm>
              <a:off x="-5580" y="-3142"/>
              <a:ext cx="3086424" cy="1763425"/>
            </a:xfrm>
            <a:custGeom>
              <a:avLst/>
              <a:gdLst/>
              <a:ahLst/>
              <a:cxnLst/>
              <a:rect l="l" t="t" r="r" b="b"/>
              <a:pathLst>
                <a:path w="3086424" h="1763425">
                  <a:moveTo>
                    <a:pt x="3085975" y="1124274"/>
                  </a:moveTo>
                  <a:cubicBezTo>
                    <a:pt x="3085528" y="1304586"/>
                    <a:pt x="3072989" y="1426679"/>
                    <a:pt x="3072989" y="1426679"/>
                  </a:cubicBezTo>
                  <a:cubicBezTo>
                    <a:pt x="3072720" y="1536124"/>
                    <a:pt x="3084705" y="1638717"/>
                    <a:pt x="2722002" y="1630905"/>
                  </a:cubicBezTo>
                  <a:cubicBezTo>
                    <a:pt x="2722002" y="1630905"/>
                    <a:pt x="2181957" y="1612312"/>
                    <a:pt x="1800905" y="1617839"/>
                  </a:cubicBezTo>
                  <a:cubicBezTo>
                    <a:pt x="1758971" y="1618448"/>
                    <a:pt x="1711137" y="1619083"/>
                    <a:pt x="1659185" y="1619732"/>
                  </a:cubicBezTo>
                  <a:cubicBezTo>
                    <a:pt x="1633611" y="1655680"/>
                    <a:pt x="1603561" y="1696929"/>
                    <a:pt x="1595244" y="1704234"/>
                  </a:cubicBezTo>
                  <a:cubicBezTo>
                    <a:pt x="1589217" y="1709528"/>
                    <a:pt x="1578738" y="1723333"/>
                    <a:pt x="1568277" y="1738083"/>
                  </a:cubicBezTo>
                  <a:cubicBezTo>
                    <a:pt x="1551308" y="1762006"/>
                    <a:pt x="1516305" y="1763425"/>
                    <a:pt x="1497318" y="1741071"/>
                  </a:cubicBezTo>
                  <a:cubicBezTo>
                    <a:pt x="1478257" y="1718631"/>
                    <a:pt x="1457170" y="1692331"/>
                    <a:pt x="1446450" y="1674057"/>
                  </a:cubicBezTo>
                  <a:cubicBezTo>
                    <a:pt x="1436312" y="1656776"/>
                    <a:pt x="1427269" y="1638849"/>
                    <a:pt x="1419656" y="1622528"/>
                  </a:cubicBezTo>
                  <a:cubicBezTo>
                    <a:pt x="976795" y="1627416"/>
                    <a:pt x="433245" y="1632199"/>
                    <a:pt x="433245" y="1632199"/>
                  </a:cubicBezTo>
                  <a:cubicBezTo>
                    <a:pt x="187246" y="1631595"/>
                    <a:pt x="3350" y="1545174"/>
                    <a:pt x="9970" y="1372905"/>
                  </a:cubicBezTo>
                  <a:cubicBezTo>
                    <a:pt x="9970" y="1372905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1124274"/>
                  </a:cubicBezTo>
                  <a:close/>
                </a:path>
              </a:pathLst>
            </a:custGeom>
            <a:solidFill>
              <a:srgbClr val="D0E7E8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190500" y="838200"/>
            <a:ext cx="2209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247650"/>
            <a:ext cx="10496550" cy="5410200"/>
          </a:xfrm>
          <a:prstGeom prst="rect">
            <a:avLst/>
          </a:prstGeom>
        </p:spPr>
      </p:pic>
      <p:pic>
        <p:nvPicPr>
          <p:cNvPr id="3" name="Nhớ ơn thầy cô karaoke - Lớp 7 - KẾT NỐI TRI THỨC VỚI CUỘC SỐNG - Hà Lực 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1350" y="5353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981571" y="1313598"/>
            <a:ext cx="2566816" cy="29846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265125" y="3296077"/>
            <a:ext cx="1450540" cy="3407462"/>
            <a:chOff x="0" y="0"/>
            <a:chExt cx="1712938" cy="4023861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1727269" cy="4055915"/>
            </a:xfrm>
            <a:custGeom>
              <a:avLst/>
              <a:gdLst/>
              <a:ahLst/>
              <a:cxnLst/>
              <a:rect l="l" t="t" r="r" b="b"/>
              <a:pathLst>
                <a:path w="1727269" h="4055915">
                  <a:moveTo>
                    <a:pt x="63030" y="3462362"/>
                  </a:moveTo>
                  <a:cubicBezTo>
                    <a:pt x="63030" y="3462362"/>
                    <a:pt x="0" y="321579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204163"/>
                    <a:pt x="1700206" y="3399766"/>
                    <a:pt x="1700206" y="3399766"/>
                  </a:cubicBezTo>
                  <a:cubicBezTo>
                    <a:pt x="1683524" y="3615498"/>
                    <a:pt x="1568880" y="3826110"/>
                    <a:pt x="1372011" y="3937734"/>
                  </a:cubicBezTo>
                  <a:cubicBezTo>
                    <a:pt x="1221660" y="4022983"/>
                    <a:pt x="1023629" y="4038081"/>
                    <a:pt x="803168" y="4027339"/>
                  </a:cubicBezTo>
                  <a:lnTo>
                    <a:pt x="803168" y="4027339"/>
                  </a:lnTo>
                  <a:cubicBezTo>
                    <a:pt x="645952" y="4022062"/>
                    <a:pt x="384604" y="4055915"/>
                    <a:pt x="254278" y="3946757"/>
                  </a:cubicBezTo>
                  <a:cubicBezTo>
                    <a:pt x="145767" y="3855872"/>
                    <a:pt x="81795" y="3662561"/>
                    <a:pt x="63030" y="3462362"/>
                  </a:cubicBezTo>
                  <a:close/>
                </a:path>
              </a:pathLst>
            </a:custGeom>
            <a:solidFill>
              <a:srgbClr val="F6C496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119386" y="3147214"/>
            <a:ext cx="1450540" cy="3407462"/>
            <a:chOff x="0" y="0"/>
            <a:chExt cx="1712938" cy="4023861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727269" cy="4055915"/>
            </a:xfrm>
            <a:custGeom>
              <a:avLst/>
              <a:gdLst/>
              <a:ahLst/>
              <a:cxnLst/>
              <a:rect l="l" t="t" r="r" b="b"/>
              <a:pathLst>
                <a:path w="1727269" h="4055915">
                  <a:moveTo>
                    <a:pt x="63030" y="3462362"/>
                  </a:moveTo>
                  <a:cubicBezTo>
                    <a:pt x="63030" y="3462362"/>
                    <a:pt x="0" y="321579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204163"/>
                    <a:pt x="1700206" y="3399766"/>
                    <a:pt x="1700206" y="3399766"/>
                  </a:cubicBezTo>
                  <a:cubicBezTo>
                    <a:pt x="1683524" y="3615498"/>
                    <a:pt x="1568880" y="3826110"/>
                    <a:pt x="1372011" y="3937734"/>
                  </a:cubicBezTo>
                  <a:cubicBezTo>
                    <a:pt x="1221660" y="4022983"/>
                    <a:pt x="1023629" y="4038081"/>
                    <a:pt x="803168" y="4027339"/>
                  </a:cubicBezTo>
                  <a:lnTo>
                    <a:pt x="803168" y="4027339"/>
                  </a:lnTo>
                  <a:cubicBezTo>
                    <a:pt x="645952" y="4022062"/>
                    <a:pt x="384604" y="4055915"/>
                    <a:pt x="254278" y="3946757"/>
                  </a:cubicBezTo>
                  <a:cubicBezTo>
                    <a:pt x="145767" y="3855872"/>
                    <a:pt x="81795" y="3662561"/>
                    <a:pt x="63030" y="3462362"/>
                  </a:cubicBezTo>
                  <a:close/>
                </a:path>
              </a:pathLst>
            </a:custGeom>
            <a:solidFill>
              <a:srgbClr val="FDE5A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087947">
            <a:off x="-453102" y="-1996696"/>
            <a:ext cx="4956536" cy="43887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07488">
            <a:off x="141139" y="-2089596"/>
            <a:ext cx="2177699" cy="345168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78122" y="4029106"/>
            <a:ext cx="269162" cy="26916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41031">
            <a:off x="3856949" y="6069985"/>
            <a:ext cx="362931" cy="36293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598910">
            <a:off x="3340666" y="827096"/>
            <a:ext cx="592697" cy="1939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00000">
            <a:off x="11292935" y="3625702"/>
            <a:ext cx="643605" cy="210634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-1214619">
            <a:off x="9286641" y="271452"/>
            <a:ext cx="325476" cy="281862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-1214619">
            <a:off x="377976" y="2602620"/>
            <a:ext cx="380141" cy="329202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09035" y="5725078"/>
            <a:ext cx="3954162" cy="27432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07488">
            <a:off x="-822722" y="4988147"/>
            <a:ext cx="2177699" cy="3451685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451123" y="4701816"/>
            <a:ext cx="3027094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5"/>
              </a:lnSpc>
            </a:pPr>
            <a:r>
              <a:rPr lang="vi-VN" sz="4265" b="1" dirty="0"/>
              <a:t>VẬN DỤNG</a:t>
            </a:r>
            <a:endParaRPr lang="en-US" sz="4265" b="1" dirty="0"/>
          </a:p>
        </p:txBody>
      </p:sp>
      <p:sp>
        <p:nvSpPr>
          <p:cNvPr id="28" name="TextBox 28"/>
          <p:cNvSpPr txBox="1"/>
          <p:nvPr/>
        </p:nvSpPr>
        <p:spPr>
          <a:xfrm>
            <a:off x="4239614" y="763140"/>
            <a:ext cx="722416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000" dirty="0"/>
              <a:t>Nêu những hình ảnh được nhắc đến trong bài hát </a:t>
            </a:r>
            <a:r>
              <a:rPr lang="en-US" sz="3000" b="1" i="1" dirty="0" err="1" smtClean="0"/>
              <a:t>Nhớ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ơn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thầy</a:t>
            </a:r>
            <a:r>
              <a:rPr lang="en-US" sz="3000" b="1" i="1" dirty="0" smtClean="0"/>
              <a:t> </a:t>
            </a:r>
            <a:r>
              <a:rPr lang="en-US" sz="3000" b="1" i="1" dirty="0" err="1" smtClean="0"/>
              <a:t>cô</a:t>
            </a:r>
            <a:r>
              <a:rPr lang="vi-VN" sz="3000" dirty="0" smtClean="0"/>
              <a:t>. </a:t>
            </a:r>
            <a:endParaRPr lang="en-US" sz="3000" dirty="0"/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000" dirty="0"/>
              <a:t>Em có ấn tượng với hình ảnh nào nhất? Vì sao?</a:t>
            </a:r>
            <a:endParaRPr lang="en-US" sz="3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>
            <a:fillRect/>
          </a:stretch>
        </p:blipFill>
        <p:spPr>
          <a:xfrm>
            <a:off x="4447284" y="2978393"/>
            <a:ext cx="7016499" cy="386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630841" y="1605802"/>
            <a:ext cx="6245410" cy="4893995"/>
            <a:chOff x="8446261" y="2408703"/>
            <a:chExt cx="9368115" cy="7340992"/>
          </a:xfrm>
        </p:grpSpPr>
        <p:grpSp>
          <p:nvGrpSpPr>
            <p:cNvPr id="22" name="Group 21"/>
            <p:cNvGrpSpPr/>
            <p:nvPr/>
          </p:nvGrpSpPr>
          <p:grpSpPr>
            <a:xfrm>
              <a:off x="8446261" y="3296908"/>
              <a:ext cx="8991600" cy="6452787"/>
              <a:chOff x="179244" y="3780090"/>
              <a:chExt cx="8991600" cy="6452787"/>
            </a:xfrm>
          </p:grpSpPr>
          <p:grpSp>
            <p:nvGrpSpPr>
              <p:cNvPr id="23" name="Group 6"/>
              <p:cNvGrpSpPr/>
              <p:nvPr/>
            </p:nvGrpSpPr>
            <p:grpSpPr>
              <a:xfrm rot="5400000">
                <a:off x="1448650" y="2510684"/>
                <a:ext cx="6452787" cy="8991600"/>
                <a:chOff x="-5580" y="-407780"/>
                <a:chExt cx="3519223" cy="4969666"/>
              </a:xfrm>
            </p:grpSpPr>
            <p:sp>
              <p:nvSpPr>
                <p:cNvPr id="25" name="Freeform 7"/>
                <p:cNvSpPr/>
                <p:nvPr/>
              </p:nvSpPr>
              <p:spPr>
                <a:xfrm>
                  <a:off x="-5580" y="-407780"/>
                  <a:ext cx="3519223" cy="4969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424" h="4052713">
                      <a:moveTo>
                        <a:pt x="3085975" y="3375713"/>
                      </a:moveTo>
                      <a:cubicBezTo>
                        <a:pt x="3085528" y="3593874"/>
                        <a:pt x="3072989" y="3715967"/>
                        <a:pt x="3072989" y="3715967"/>
                      </a:cubicBezTo>
                      <a:cubicBezTo>
                        <a:pt x="3072720" y="3825412"/>
                        <a:pt x="3084705" y="3928005"/>
                        <a:pt x="2722002" y="3920193"/>
                      </a:cubicBezTo>
                      <a:cubicBezTo>
                        <a:pt x="2722002" y="3920193"/>
                        <a:pt x="2181957" y="3901601"/>
                        <a:pt x="1800905" y="3907128"/>
                      </a:cubicBezTo>
                      <a:cubicBezTo>
                        <a:pt x="1758971" y="3907736"/>
                        <a:pt x="1711137" y="3908371"/>
                        <a:pt x="1659185" y="3909020"/>
                      </a:cubicBezTo>
                      <a:cubicBezTo>
                        <a:pt x="1633611" y="3944968"/>
                        <a:pt x="1603561" y="3986217"/>
                        <a:pt x="1595244" y="3993522"/>
                      </a:cubicBezTo>
                      <a:cubicBezTo>
                        <a:pt x="1589217" y="3998816"/>
                        <a:pt x="1578738" y="4012621"/>
                        <a:pt x="1568277" y="4027371"/>
                      </a:cubicBezTo>
                      <a:cubicBezTo>
                        <a:pt x="1551308" y="4051294"/>
                        <a:pt x="1516305" y="4052713"/>
                        <a:pt x="1497318" y="4030359"/>
                      </a:cubicBezTo>
                      <a:cubicBezTo>
                        <a:pt x="1478257" y="4007918"/>
                        <a:pt x="1457170" y="3981619"/>
                        <a:pt x="1446450" y="3963345"/>
                      </a:cubicBezTo>
                      <a:cubicBezTo>
                        <a:pt x="1436312" y="3946065"/>
                        <a:pt x="1427269" y="3928137"/>
                        <a:pt x="1419656" y="3911817"/>
                      </a:cubicBezTo>
                      <a:cubicBezTo>
                        <a:pt x="976795" y="3916705"/>
                        <a:pt x="433245" y="3921487"/>
                        <a:pt x="433245" y="3921487"/>
                      </a:cubicBezTo>
                      <a:cubicBezTo>
                        <a:pt x="187246" y="3920883"/>
                        <a:pt x="3350" y="3834462"/>
                        <a:pt x="9970" y="3662193"/>
                      </a:cubicBezTo>
                      <a:cubicBezTo>
                        <a:pt x="9970" y="3662193"/>
                        <a:pt x="12587" y="1060658"/>
                        <a:pt x="6292" y="811162"/>
                      </a:cubicBezTo>
                      <a:cubicBezTo>
                        <a:pt x="0" y="561665"/>
                        <a:pt x="37410" y="278447"/>
                        <a:pt x="37410" y="278447"/>
                      </a:cubicBezTo>
                      <a:cubicBezTo>
                        <a:pt x="40125" y="125326"/>
                        <a:pt x="207220" y="12052"/>
                        <a:pt x="400787" y="12527"/>
                      </a:cubicBezTo>
                      <a:cubicBezTo>
                        <a:pt x="400787" y="12527"/>
                        <a:pt x="587688" y="21467"/>
                        <a:pt x="873338" y="10733"/>
                      </a:cubicBezTo>
                      <a:cubicBezTo>
                        <a:pt x="1158989" y="0"/>
                        <a:pt x="2701800" y="3791"/>
                        <a:pt x="2701800" y="3791"/>
                      </a:cubicBezTo>
                      <a:cubicBezTo>
                        <a:pt x="2895367" y="4266"/>
                        <a:pt x="3063152" y="87415"/>
                        <a:pt x="3063983" y="223609"/>
                      </a:cubicBezTo>
                      <a:cubicBezTo>
                        <a:pt x="3063983" y="223609"/>
                        <a:pt x="3086424" y="1052068"/>
                        <a:pt x="3085975" y="3375713"/>
                      </a:cubicBezTo>
                      <a:close/>
                    </a:path>
                  </a:pathLst>
                </a:custGeom>
                <a:solidFill>
                  <a:srgbClr val="FDE5A4"/>
                </a:solidFill>
              </p:spPr>
            </p:sp>
          </p:grpSp>
          <p:sp>
            <p:nvSpPr>
              <p:cNvPr id="24" name="TextBox 18"/>
              <p:cNvSpPr txBox="1"/>
              <p:nvPr/>
            </p:nvSpPr>
            <p:spPr>
              <a:xfrm>
                <a:off x="722321" y="4745769"/>
                <a:ext cx="8192489" cy="129949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hiểu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dung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nhắc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quay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lai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rot="555377">
              <a:off x="16667304" y="2408703"/>
              <a:ext cx="1147072" cy="136852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82948" y="1841416"/>
            <a:ext cx="4670833" cy="4674157"/>
            <a:chOff x="1088696" y="2738461"/>
            <a:chExt cx="7006250" cy="7011235"/>
          </a:xfrm>
        </p:grpSpPr>
        <p:grpSp>
          <p:nvGrpSpPr>
            <p:cNvPr id="21" name="Group 20"/>
            <p:cNvGrpSpPr/>
            <p:nvPr/>
          </p:nvGrpSpPr>
          <p:grpSpPr>
            <a:xfrm>
              <a:off x="1106176" y="3296911"/>
              <a:ext cx="6988770" cy="6452785"/>
              <a:chOff x="1106176" y="3296911"/>
              <a:chExt cx="6988770" cy="6452785"/>
            </a:xfrm>
          </p:grpSpPr>
          <p:grpSp>
            <p:nvGrpSpPr>
              <p:cNvPr id="6" name="Group 6"/>
              <p:cNvGrpSpPr/>
              <p:nvPr/>
            </p:nvGrpSpPr>
            <p:grpSpPr>
              <a:xfrm rot="5400000">
                <a:off x="1374168" y="3028919"/>
                <a:ext cx="6452785" cy="6988770"/>
                <a:chOff x="-269096" y="186870"/>
                <a:chExt cx="3519222" cy="38627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-269096" y="186870"/>
                  <a:ext cx="3519222" cy="38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424" h="4052713">
                      <a:moveTo>
                        <a:pt x="3085975" y="3375713"/>
                      </a:moveTo>
                      <a:cubicBezTo>
                        <a:pt x="3085528" y="3593874"/>
                        <a:pt x="3072989" y="3715967"/>
                        <a:pt x="3072989" y="3715967"/>
                      </a:cubicBezTo>
                      <a:cubicBezTo>
                        <a:pt x="3072720" y="3825412"/>
                        <a:pt x="3084705" y="3928005"/>
                        <a:pt x="2722002" y="3920193"/>
                      </a:cubicBezTo>
                      <a:cubicBezTo>
                        <a:pt x="2722002" y="3920193"/>
                        <a:pt x="2181957" y="3901601"/>
                        <a:pt x="1800905" y="3907128"/>
                      </a:cubicBezTo>
                      <a:cubicBezTo>
                        <a:pt x="1758971" y="3907736"/>
                        <a:pt x="1711137" y="3908371"/>
                        <a:pt x="1659185" y="3909020"/>
                      </a:cubicBezTo>
                      <a:cubicBezTo>
                        <a:pt x="1633611" y="3944968"/>
                        <a:pt x="1603561" y="3986217"/>
                        <a:pt x="1595244" y="3993522"/>
                      </a:cubicBezTo>
                      <a:cubicBezTo>
                        <a:pt x="1589217" y="3998816"/>
                        <a:pt x="1578738" y="4012621"/>
                        <a:pt x="1568277" y="4027371"/>
                      </a:cubicBezTo>
                      <a:cubicBezTo>
                        <a:pt x="1551308" y="4051294"/>
                        <a:pt x="1516305" y="4052713"/>
                        <a:pt x="1497318" y="4030359"/>
                      </a:cubicBezTo>
                      <a:cubicBezTo>
                        <a:pt x="1478257" y="4007918"/>
                        <a:pt x="1457170" y="3981619"/>
                        <a:pt x="1446450" y="3963345"/>
                      </a:cubicBezTo>
                      <a:cubicBezTo>
                        <a:pt x="1436312" y="3946065"/>
                        <a:pt x="1427269" y="3928137"/>
                        <a:pt x="1419656" y="3911817"/>
                      </a:cubicBezTo>
                      <a:cubicBezTo>
                        <a:pt x="976795" y="3916705"/>
                        <a:pt x="433245" y="3921487"/>
                        <a:pt x="433245" y="3921487"/>
                      </a:cubicBezTo>
                      <a:cubicBezTo>
                        <a:pt x="187246" y="3920883"/>
                        <a:pt x="3350" y="3834462"/>
                        <a:pt x="9970" y="3662193"/>
                      </a:cubicBezTo>
                      <a:cubicBezTo>
                        <a:pt x="9970" y="3662193"/>
                        <a:pt x="12587" y="1060658"/>
                        <a:pt x="6292" y="811162"/>
                      </a:cubicBezTo>
                      <a:cubicBezTo>
                        <a:pt x="0" y="561665"/>
                        <a:pt x="37410" y="278447"/>
                        <a:pt x="37410" y="278447"/>
                      </a:cubicBezTo>
                      <a:cubicBezTo>
                        <a:pt x="40125" y="125326"/>
                        <a:pt x="207220" y="12052"/>
                        <a:pt x="400787" y="12527"/>
                      </a:cubicBezTo>
                      <a:cubicBezTo>
                        <a:pt x="400787" y="12527"/>
                        <a:pt x="587688" y="21467"/>
                        <a:pt x="873338" y="10733"/>
                      </a:cubicBezTo>
                      <a:cubicBezTo>
                        <a:pt x="1158989" y="0"/>
                        <a:pt x="2701800" y="3791"/>
                        <a:pt x="2701800" y="3791"/>
                      </a:cubicBezTo>
                      <a:cubicBezTo>
                        <a:pt x="2895367" y="4266"/>
                        <a:pt x="3063152" y="87415"/>
                        <a:pt x="3063983" y="223609"/>
                      </a:cubicBezTo>
                      <a:cubicBezTo>
                        <a:pt x="3063983" y="223609"/>
                        <a:pt x="3086424" y="1052068"/>
                        <a:pt x="3085975" y="3375713"/>
                      </a:cubicBezTo>
                      <a:close/>
                    </a:path>
                  </a:pathLst>
                </a:custGeom>
                <a:solidFill>
                  <a:srgbClr val="FDE5A4"/>
                </a:solid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1460811" y="3570901"/>
                <a:ext cx="6314909" cy="55399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04800" indent="-3048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vi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uyện hát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nhuần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nhuyễn</a:t>
                </a:r>
                <a:r>
                  <a:rPr lang="vi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bài hát </a:t>
                </a:r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Nhớ</a:t>
                </a:r>
                <a:r>
                  <a:rPr lang="en-US" sz="20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ơn</a:t>
                </a:r>
                <a:r>
                  <a:rPr lang="en-US" sz="20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tầy</a:t>
                </a:r>
                <a:r>
                  <a:rPr lang="en-US" sz="20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0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04800" indent="-3048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vi-V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áng tạo phong phú, đa dạng thể hiện, trình diễn bài </a:t>
                </a:r>
                <a:r>
                  <a:rPr lang="vi-VN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endParaRPr lang="en-US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Sưa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tầm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luyện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thầy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mái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  sang </a:t>
                </a:r>
                <a:r>
                  <a:rPr lang="en-US" sz="2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endParaRPr lang="vi-V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82399">
              <a:off x="1088696" y="2738461"/>
              <a:ext cx="1039933" cy="1629525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85464">
            <a:off x="-141652" y="-1987159"/>
            <a:ext cx="1755417" cy="34760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25803">
            <a:off x="11013893" y="6068526"/>
            <a:ext cx="1866863" cy="19446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541832">
            <a:off x="-1160754" y="-76647"/>
            <a:ext cx="2767263" cy="21987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28400" y="5989351"/>
            <a:ext cx="3043040" cy="17372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87129" y="567823"/>
            <a:ext cx="6518871" cy="1248328"/>
            <a:chOff x="5080693" y="851735"/>
            <a:chExt cx="9778307" cy="1872492"/>
          </a:xfrm>
        </p:grpSpPr>
        <p:grpSp>
          <p:nvGrpSpPr>
            <p:cNvPr id="4" name="Group 4"/>
            <p:cNvGrpSpPr/>
            <p:nvPr/>
          </p:nvGrpSpPr>
          <p:grpSpPr>
            <a:xfrm>
              <a:off x="5080693" y="851735"/>
              <a:ext cx="9778307" cy="1872492"/>
              <a:chOff x="0" y="0"/>
              <a:chExt cx="8943693" cy="23617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8950084" cy="2368305"/>
              </a:xfrm>
              <a:custGeom>
                <a:avLst/>
                <a:gdLst/>
                <a:ahLst/>
                <a:cxnLst/>
                <a:rect l="l" t="t" r="r" b="b"/>
                <a:pathLst>
                  <a:path w="8950084" h="2368305">
                    <a:moveTo>
                      <a:pt x="8322306" y="2313827"/>
                    </a:moveTo>
                    <a:cubicBezTo>
                      <a:pt x="8322306" y="2313827"/>
                      <a:pt x="7591431" y="2368305"/>
                      <a:pt x="6406198" y="2365683"/>
                    </a:cubicBezTo>
                    <a:cubicBezTo>
                      <a:pt x="3404966" y="2363520"/>
                      <a:pt x="1057074" y="2355696"/>
                      <a:pt x="1057074" y="2355696"/>
                    </a:cubicBezTo>
                    <a:cubicBezTo>
                      <a:pt x="812932" y="2346862"/>
                      <a:pt x="449110" y="2325631"/>
                      <a:pt x="282371" y="2267454"/>
                    </a:cubicBezTo>
                    <a:cubicBezTo>
                      <a:pt x="4469" y="2170491"/>
                      <a:pt x="0" y="1997212"/>
                      <a:pt x="0" y="1593501"/>
                    </a:cubicBezTo>
                    <a:lnTo>
                      <a:pt x="0" y="1593488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45679" y="15681"/>
                      <a:pt x="5299543" y="7673"/>
                    </a:cubicBezTo>
                    <a:cubicBezTo>
                      <a:pt x="7372503" y="0"/>
                      <a:pt x="8089237" y="6979"/>
                      <a:pt x="8089237" y="6979"/>
                    </a:cubicBezTo>
                    <a:cubicBezTo>
                      <a:pt x="8457544" y="14458"/>
                      <a:pt x="8595804" y="42638"/>
                      <a:pt x="8793545" y="165219"/>
                    </a:cubicBezTo>
                    <a:cubicBezTo>
                      <a:pt x="8944562" y="258836"/>
                      <a:pt x="8950084" y="476157"/>
                      <a:pt x="8940943" y="1593488"/>
                    </a:cubicBezTo>
                    <a:lnTo>
                      <a:pt x="8940943" y="1593501"/>
                    </a:lnTo>
                    <a:cubicBezTo>
                      <a:pt x="8940943" y="2115177"/>
                      <a:pt x="8898158" y="2263765"/>
                      <a:pt x="8322306" y="2313827"/>
                    </a:cubicBezTo>
                    <a:close/>
                  </a:path>
                </a:pathLst>
              </a:custGeom>
              <a:solidFill>
                <a:srgbClr val="EB8198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5687436" y="1126148"/>
              <a:ext cx="8883345" cy="13465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960"/>
                </a:lnSpc>
              </a:pPr>
              <a:r>
                <a:rPr lang="vi-VN" sz="4265" b="1" dirty="0">
                  <a:solidFill>
                    <a:srgbClr val="F9FFFF"/>
                  </a:solidFill>
                </a:rPr>
                <a:t>HƯỚNG DẪN VỀ NHÀ</a:t>
              </a:r>
              <a:endParaRPr lang="en-US" sz="4265" b="1" dirty="0">
                <a:solidFill>
                  <a:srgbClr val="F9FFFF"/>
                </a:solidFill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54462" y="1101607"/>
            <a:ext cx="436055" cy="66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074006" y="815485"/>
            <a:ext cx="506993" cy="777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1350" y="0"/>
            <a:ext cx="86808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CHỦ ĐỀ 3: THẦY CÔ VÀ MÁI TRƯỜNG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774" y="712314"/>
            <a:ext cx="97281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HỌC HÁT: BÀI NHỚ ƠN THẦY CÔ</a:t>
            </a:r>
            <a:endParaRPr lang="en-US" sz="4000" dirty="0" smtClean="0">
              <a:solidFill>
                <a:schemeClr val="accent2"/>
              </a:solidFill>
            </a:endParaRPr>
          </a:p>
          <a:p>
            <a:r>
              <a:rPr lang="en-US" sz="4000" dirty="0" smtClean="0">
                <a:solidFill>
                  <a:schemeClr val="accent2"/>
                </a:solidFill>
              </a:rPr>
              <a:t>                        </a:t>
            </a:r>
            <a:r>
              <a:rPr lang="en-US" sz="4000" dirty="0" err="1" smtClean="0">
                <a:solidFill>
                  <a:schemeClr val="accent2"/>
                </a:solidFill>
              </a:rPr>
              <a:t>Nhạc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và</a:t>
            </a:r>
            <a:r>
              <a:rPr lang="en-US" sz="4000" dirty="0" smtClean="0">
                <a:solidFill>
                  <a:schemeClr val="accent2"/>
                </a:solidFill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</a:rPr>
              <a:t>lời</a:t>
            </a:r>
            <a:r>
              <a:rPr lang="en-US" sz="4000" dirty="0" smtClean="0">
                <a:solidFill>
                  <a:schemeClr val="accent2"/>
                </a:solidFill>
              </a:rPr>
              <a:t>: 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</a:t>
            </a:r>
            <a:endParaRPr lang="en-US" sz="4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377" y="2158865"/>
            <a:ext cx="10555505" cy="4699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91785" y="750532"/>
            <a:ext cx="5854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a) Hát mẫu, cảm thụ âm nhạc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89099" y="1511589"/>
            <a:ext cx="8813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0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4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0255" y="3475233"/>
            <a:ext cx="10371490" cy="3267019"/>
          </a:xfrm>
          <a:prstGeom prst="rect">
            <a:avLst/>
          </a:prstGeom>
        </p:spPr>
      </p:pic>
      <p:pic>
        <p:nvPicPr>
          <p:cNvPr id="2" name="NHỚ ƠN THẦY CÔ - có lời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1745" y="207010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106566" y="590433"/>
            <a:ext cx="4025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/>
              <a:t>b) Giới thiệu tác giả</a:t>
            </a:r>
            <a:endParaRPr lang="en-US" sz="3200" b="1" dirty="0"/>
          </a:p>
        </p:txBody>
      </p:sp>
      <p:sp>
        <p:nvSpPr>
          <p:cNvPr id="23" name="Rectangle 22"/>
          <p:cNvSpPr/>
          <p:nvPr/>
        </p:nvSpPr>
        <p:spPr>
          <a:xfrm>
            <a:off x="6785805" y="2187151"/>
            <a:ext cx="41531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94400" y="3120896"/>
            <a:ext cx="525999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sz="3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vài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Nguyễn</a:t>
            </a:r>
            <a:r>
              <a:rPr lang="fr-FR" sz="3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ngọc</a:t>
            </a:r>
            <a:r>
              <a:rPr lang="fr-FR" sz="3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fr-FR" sz="3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3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sưu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73" y="1164391"/>
            <a:ext cx="5342763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ểu sử tác giả Nguyễn Ngọc Thiện - Hợp Âm Việ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4" y="323851"/>
            <a:ext cx="5087816" cy="643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36096" y="323850"/>
          <a:ext cx="6668088" cy="6438903"/>
        </p:xfrm>
        <a:graphic>
          <a:graphicData uri="http://schemas.openxmlformats.org/drawingml/2006/table">
            <a:tbl>
              <a:tblPr/>
              <a:tblGrid>
                <a:gridCol w="3334044"/>
                <a:gridCol w="3334044"/>
              </a:tblGrid>
              <a:tr h="94437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b="1" dirty="0" err="1" smtClean="0">
                          <a:solidFill>
                            <a:srgbClr val="000000"/>
                          </a:solidFill>
                          <a:effectLst/>
                        </a:rPr>
                        <a:t>Nguyễn</a:t>
                      </a:r>
                      <a:r>
                        <a:rPr lang="en-US" b="1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00"/>
                          </a:solidFill>
                          <a:effectLst/>
                        </a:rPr>
                        <a:t>Ngọc</a:t>
                      </a:r>
                      <a:r>
                        <a:rPr lang="en-US" b="1" dirty="0" smtClean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b="1" dirty="0" err="1" smtClean="0">
                          <a:solidFill>
                            <a:srgbClr val="000000"/>
                          </a:solidFill>
                          <a:effectLst/>
                        </a:rPr>
                        <a:t>Thiện</a:t>
                      </a:r>
                      <a:endParaRPr lang="en-US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114300" marR="114300" marT="114300" marB="114300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F92"/>
                    </a:solidFill>
                  </a:tcPr>
                </a:tc>
                <a:tc hMerge="1">
                  <a:tcPr/>
                </a:tc>
              </a:tr>
              <a:tr h="686817">
                <a:tc>
                  <a:txBody>
                    <a:bodyPr/>
                    <a:lstStyle/>
                    <a:p>
                      <a:pPr algn="l" fontAlgn="t"/>
                      <a:r>
                        <a:rPr lang="en-US" smtClean="0">
                          <a:effectLst/>
                        </a:rPr>
                        <a:t>Tên khai sinh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Nguyễn Ngọc Thiện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201928">
                <a:tc>
                  <a:txBody>
                    <a:bodyPr/>
                    <a:lstStyle/>
                    <a:p>
                      <a:pPr algn="l" fontAlgn="t"/>
                      <a:r>
                        <a:rPr lang="en-US" smtClean="0">
                          <a:effectLst/>
                        </a:rPr>
                        <a:t>Sinh ngày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20 </a:t>
                      </a:r>
                      <a:r>
                        <a:rPr lang="en-US" dirty="0" err="1">
                          <a:effectLst/>
                        </a:rPr>
                        <a:t>tháng</a:t>
                      </a:r>
                      <a:r>
                        <a:rPr lang="en-US" dirty="0">
                          <a:effectLst/>
                        </a:rPr>
                        <a:t> 11, 1951 (70 </a:t>
                      </a:r>
                      <a:r>
                        <a:rPr lang="en-US" dirty="0" err="1">
                          <a:effectLst/>
                        </a:rPr>
                        <a:t>tuổi</a:t>
                      </a:r>
                      <a:r>
                        <a:rPr lang="en-US" dirty="0">
                          <a:effectLst/>
                        </a:rPr>
                        <a:t>)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201928"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strike="noStrike" smtClean="0">
                          <a:solidFill>
                            <a:srgbClr val="3366CC"/>
                          </a:solidFill>
                          <a:effectLst/>
                          <a:hlinkClick r:id="rId2" tooltip="Thể loại nhạc"/>
                        </a:rPr>
                        <a:t>Dòng nhạc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3" tooltip="Nhạc nhẹ"/>
                        </a:rPr>
                        <a:t>Nhạc nhẹ</a:t>
                      </a:r>
                      <a:br>
                        <a:rPr lang="en-US">
                          <a:effectLst/>
                        </a:rPr>
                      </a:br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4" tooltip="Nhạc trữ tình"/>
                        </a:rPr>
                        <a:t>Nhạc trữ tình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686817">
                <a:tc>
                  <a:txBody>
                    <a:bodyPr/>
                    <a:lstStyle/>
                    <a:p>
                      <a:pPr algn="l" fontAlgn="t"/>
                      <a:r>
                        <a:rPr lang="en-US" smtClean="0">
                          <a:effectLst/>
                        </a:rPr>
                        <a:t>Nghề nghiệp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u="none" strike="noStrike">
                          <a:solidFill>
                            <a:srgbClr val="3366CC"/>
                          </a:solidFill>
                          <a:effectLst/>
                          <a:hlinkClick r:id="rId5" tooltip="Nhạc sĩ"/>
                        </a:rPr>
                        <a:t>Nhạc sĩ</a:t>
                      </a:r>
                      <a:endParaRPr lang="en-US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17170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smtClean="0">
                          <a:effectLst/>
                        </a:rPr>
                        <a:t>Ca </a:t>
                      </a:r>
                      <a:r>
                        <a:rPr lang="en-US" dirty="0" err="1" smtClean="0">
                          <a:effectLst/>
                        </a:rPr>
                        <a:t>khúc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  <a:r>
                        <a:rPr lang="en-US" dirty="0" err="1" smtClean="0">
                          <a:effectLst/>
                        </a:rPr>
                        <a:t>tiêu</a:t>
                      </a:r>
                      <a:r>
                        <a:rPr lang="en-US" dirty="0" smtClean="0">
                          <a:effectLst/>
                        </a:rPr>
                        <a:t> </a:t>
                      </a:r>
                      <a:r>
                        <a:rPr lang="en-US" dirty="0" err="1" smtClean="0">
                          <a:effectLst/>
                        </a:rPr>
                        <a:t>biểu</a:t>
                      </a:r>
                      <a:endParaRPr lang="en-US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i="1" u="none" strike="noStrike" dirty="0">
                          <a:solidFill>
                            <a:srgbClr val="DD3333"/>
                          </a:solidFill>
                          <a:effectLst/>
                          <a:hlinkClick r:id="rId6" tooltip="Cô bé dỗi hờn (trang không tồn tại)"/>
                        </a:rPr>
                        <a:t>Cô bé dỗi hờn</a:t>
                      </a:r>
                      <a:br>
                        <a:rPr lang="vi-VN" dirty="0">
                          <a:effectLst/>
                        </a:rPr>
                      </a:br>
                      <a:r>
                        <a:rPr lang="vi-VN" i="1" u="none" strike="noStrike" dirty="0">
                          <a:solidFill>
                            <a:srgbClr val="DD3333"/>
                          </a:solidFill>
                          <a:effectLst/>
                          <a:hlinkClick r:id="rId7" tooltip="Cơn mưa lao xao (trang không tồn tại)"/>
                        </a:rPr>
                        <a:t>Cơn mưa lao xao</a:t>
                      </a:r>
                      <a:br>
                        <a:rPr lang="vi-VN" dirty="0">
                          <a:effectLst/>
                        </a:rPr>
                      </a:br>
                      <a:r>
                        <a:rPr lang="vi-VN" i="1" u="none" strike="noStrike" dirty="0">
                          <a:solidFill>
                            <a:srgbClr val="3366CC"/>
                          </a:solidFill>
                          <a:effectLst/>
                          <a:hlinkClick r:id="rId8" tooltip="Mùa xuân ơi"/>
                        </a:rPr>
                        <a:t>Mùa xuân ơi</a:t>
                      </a:r>
                      <a:endParaRPr lang="vi-VN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10450" y="5962650"/>
            <a:ext cx="37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Nguyễn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ngọc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Thiện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1155169"/>
            <a:ext cx="65341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</a:t>
            </a:r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fr-FR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fr-FR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fr-FR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fr-FR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3"/>
          <a:stretch>
            <a:fillRect/>
          </a:stretch>
        </p:blipFill>
        <p:spPr>
          <a:xfrm>
            <a:off x="982963" y="2634231"/>
            <a:ext cx="5113037" cy="3944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51" y="228639"/>
            <a:ext cx="378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c) Tìm hiểu bài hát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HAI TRƯỜNG -L7 CÓ LỜI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5600" y="177800"/>
            <a:ext cx="412750" cy="412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7031" y="381000"/>
            <a:ext cx="5694969" cy="6197600"/>
          </a:xfrm>
          <a:prstGeom prst="rect">
            <a:avLst/>
          </a:prstGeom>
        </p:spPr>
      </p:pic>
      <p:pic>
        <p:nvPicPr>
          <p:cNvPr id="8" name="NHỚ ƠN THẦY CÔ - có lời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34681" y="53530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258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0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80356" y="1557123"/>
            <a:ext cx="24497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51905" y="1812128"/>
            <a:ext cx="4586095" cy="36023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7787" y="2163373"/>
            <a:ext cx="5935831" cy="1965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v"/>
            </a:pPr>
            <a:r>
              <a:rPr lang="vi-VN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vi-VN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5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2665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5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ơn</a:t>
            </a:r>
            <a:r>
              <a:rPr lang="en-US" sz="2665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5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2665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5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endParaRPr lang="en-US" sz="2665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fr-FR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665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vi-VN" sz="2665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5745" y="4710472"/>
            <a:ext cx="1722473" cy="1662969"/>
          </a:xfrm>
          <a:prstGeom prst="rect">
            <a:avLst/>
          </a:prstGeom>
        </p:spPr>
      </p:pic>
      <p:pic>
        <p:nvPicPr>
          <p:cNvPr id="14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36403">
            <a:off x="5132891" y="4327630"/>
            <a:ext cx="1217375" cy="1471551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905703" y="6150973"/>
            <a:ext cx="343817" cy="343817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6615245">
            <a:off x="769146" y="5360841"/>
            <a:ext cx="427988" cy="140069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700000">
            <a:off x="203709" y="1433226"/>
            <a:ext cx="529900" cy="529900"/>
          </a:xfrm>
          <a:prstGeom prst="rect">
            <a:avLst/>
          </a:prstGeom>
        </p:spPr>
      </p:pic>
      <p:grpSp>
        <p:nvGrpSpPr>
          <p:cNvPr id="21" name="Group 15"/>
          <p:cNvGrpSpPr>
            <a:grpSpLocks noChangeAspect="1"/>
          </p:cNvGrpSpPr>
          <p:nvPr/>
        </p:nvGrpSpPr>
        <p:grpSpPr>
          <a:xfrm rot="-1741362">
            <a:off x="7279634" y="5267804"/>
            <a:ext cx="515480" cy="446405"/>
            <a:chOff x="0" y="0"/>
            <a:chExt cx="6350000" cy="5499100"/>
          </a:xfrm>
        </p:grpSpPr>
        <p:sp>
          <p:nvSpPr>
            <p:cNvPr id="23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2" name="TextBox 1"/>
          <p:cNvSpPr txBox="1"/>
          <p:nvPr/>
        </p:nvSpPr>
        <p:spPr>
          <a:xfrm>
            <a:off x="4229997" y="459779"/>
            <a:ext cx="378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c) Tìm hiểu bài hát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9730680" y="-1029870"/>
            <a:ext cx="41880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201331" y="5105337"/>
            <a:ext cx="2899023" cy="27432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159316" y="4813257"/>
            <a:ext cx="2318634" cy="36750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1298321" y="-1309923"/>
            <a:ext cx="1611123" cy="2553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79034" y="898779"/>
            <a:ext cx="59938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00" indent="-3810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của bài hát: thể hiện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mái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endParaRPr lang="vi-VN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00" indent="-3810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được chia làm 2 đoạn:</a:t>
            </a:r>
            <a:endParaRPr lang="vi-VN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00" indent="-3810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1: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xưa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vi-VN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….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vi-VN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00" indent="-3810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2: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Bây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….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Vang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24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4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615245">
            <a:off x="3681445" y="5178868"/>
            <a:ext cx="427988" cy="140069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700000">
            <a:off x="1871942" y="5364303"/>
            <a:ext cx="529900" cy="52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5439" y="189999"/>
            <a:ext cx="3780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950" y="930116"/>
            <a:ext cx="4817084" cy="5589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2857</Words>
  <Application>WPS Presentation</Application>
  <PresentationFormat>Widescreen</PresentationFormat>
  <Paragraphs>141</Paragraphs>
  <Slides>23</Slides>
  <Notes>0</Notes>
  <HiddenSlides>0</HiddenSlides>
  <MMClips>14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CHÀO MỪNG CÁC EM HỌC SINH ĐẾN VỚI GIỜ HỌC  ÂM NHẠC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 ĐẾN VỚI GIỜ HỌC ÂM NHẠC</dc:title>
  <dc:creator>Admin</dc:creator>
  <cp:lastModifiedBy>Techsi.vn</cp:lastModifiedBy>
  <cp:revision>34</cp:revision>
  <dcterms:created xsi:type="dcterms:W3CDTF">2022-11-04T05:50:00Z</dcterms:created>
  <dcterms:modified xsi:type="dcterms:W3CDTF">2024-10-09T03:53:15Z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F95972C4085F47B7826EAE35E70D8856_13</vt:lpwstr>
  </property>
  <property fmtid="{D5CDD505-2E9C-101B-9397-08002B2CF9AE}" pid="3" name="KSOProductBuildVer">
    <vt:lpwstr>1033-12.2.0.18283</vt:lpwstr>
  </property>
</Properties>
</file>