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78" r:id="rId3"/>
    <p:sldId id="276" r:id="rId4"/>
    <p:sldId id="282" r:id="rId5"/>
    <p:sldId id="281" r:id="rId6"/>
    <p:sldId id="280" r:id="rId7"/>
    <p:sldId id="279" r:id="rId8"/>
    <p:sldId id="283" r:id="rId9"/>
    <p:sldId id="284" r:id="rId10"/>
    <p:sldId id="285" r:id="rId11"/>
    <p:sldId id="286" r:id="rId12"/>
    <p:sldId id="287" r:id="rId13"/>
    <p:sldId id="288" r:id="rId14"/>
    <p:sldId id="289" r:id="rId15"/>
    <p:sldId id="290" r:id="rId16"/>
    <p:sldId id="291" r:id="rId17"/>
    <p:sldId id="259" r:id="rId18"/>
    <p:sldId id="292" r:id="rId19"/>
    <p:sldId id="293" r:id="rId20"/>
    <p:sldId id="256" r:id="rId21"/>
    <p:sldId id="260" r:id="rId22"/>
    <p:sldId id="273" r:id="rId23"/>
    <p:sldId id="274" r:id="rId24"/>
    <p:sldId id="275" r:id="rId25"/>
  </p:sldIdLst>
  <p:sldSz cx="18288000" cy="10287000"/>
  <p:notesSz cx="6858000" cy="9144000"/>
  <p:embeddedFontLst>
    <p:embeddedFont>
      <p:font typeface="Abadi" panose="020F0502020204030204" pitchFamily="34" charset="0"/>
      <p:regular r:id="rId26"/>
    </p:embeddedFont>
    <p:embeddedFont>
      <p:font typeface="Amasis MT Pro Black" panose="020F0502020204030204" pitchFamily="18" charset="0"/>
      <p:bold r:id="rId27"/>
      <p:boldItalic r:id="rId28"/>
    </p:embeddedFont>
    <p:embeddedFont>
      <p:font typeface="Arial Narrow" panose="020B0606020202030204" pitchFamily="34" charset="0"/>
      <p:regular r:id="rId29"/>
      <p:bold r:id="rId30"/>
      <p:italic r:id="rId31"/>
      <p:boldItalic r:id="rId32"/>
    </p:embeddedFont>
    <p:embeddedFont>
      <p:font typeface="Bauhaus 93" panose="04030905020B02020C02" pitchFamily="82" charset="0"/>
      <p:regular r:id="rId33"/>
    </p:embeddedFont>
    <p:embeddedFont>
      <p:font typeface="Broadway" panose="04040905080002020502" pitchFamily="82" charset="0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Public Sans Bold" panose="020B0604020202020204" charset="0"/>
      <p:regular r:id="rId39"/>
    </p:embeddedFont>
    <p:embeddedFont>
      <p:font typeface="Sniglet" panose="020B0604020202020204" charset="0"/>
      <p:regular r:id="rId40"/>
    </p:embeddedFont>
    <p:embeddedFont>
      <p:font typeface="Tropika" panose="020B0604020202020204" charset="0"/>
      <p:regular r:id="rId41"/>
    </p:embeddedFont>
    <p:embeddedFont>
      <p:font typeface="Wedges" panose="020B0604020202020204" charset="0"/>
      <p:regular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86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784028-9459-48F9-BB57-AB814F1CAA60}" v="296" dt="2023-06-19T02:12:43.8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41" autoAdjust="0"/>
    <p:restoredTop sz="94622" autoAdjust="0"/>
  </p:normalViewPr>
  <p:slideViewPr>
    <p:cSldViewPr>
      <p:cViewPr varScale="1">
        <p:scale>
          <a:sx n="51" d="100"/>
          <a:sy n="51" d="100"/>
        </p:scale>
        <p:origin x="31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video" Target="../media/media4.mp4"/><Relationship Id="rId11" Type="http://schemas.openxmlformats.org/officeDocument/2006/relationships/image" Target="../media/image39.png"/><Relationship Id="rId5" Type="http://schemas.microsoft.com/office/2007/relationships/media" Target="../media/media4.mp4"/><Relationship Id="rId10" Type="http://schemas.openxmlformats.org/officeDocument/2006/relationships/image" Target="../media/image27.svg"/><Relationship Id="rId4" Type="http://schemas.openxmlformats.org/officeDocument/2006/relationships/audio" Target="../media/media3.mp3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video" Target="../media/media4.mp4"/><Relationship Id="rId11" Type="http://schemas.openxmlformats.org/officeDocument/2006/relationships/image" Target="../media/image39.png"/><Relationship Id="rId5" Type="http://schemas.microsoft.com/office/2007/relationships/media" Target="../media/media4.mp4"/><Relationship Id="rId10" Type="http://schemas.openxmlformats.org/officeDocument/2006/relationships/image" Target="../media/image27.svg"/><Relationship Id="rId4" Type="http://schemas.openxmlformats.org/officeDocument/2006/relationships/audio" Target="../media/media3.mp3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video" Target="../media/media4.mp4"/><Relationship Id="rId11" Type="http://schemas.openxmlformats.org/officeDocument/2006/relationships/image" Target="../media/image39.png"/><Relationship Id="rId5" Type="http://schemas.microsoft.com/office/2007/relationships/media" Target="../media/media4.mp4"/><Relationship Id="rId10" Type="http://schemas.openxmlformats.org/officeDocument/2006/relationships/image" Target="../media/image27.svg"/><Relationship Id="rId4" Type="http://schemas.openxmlformats.org/officeDocument/2006/relationships/audio" Target="../media/media3.mp3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video" Target="../media/media4.mp4"/><Relationship Id="rId11" Type="http://schemas.openxmlformats.org/officeDocument/2006/relationships/image" Target="../media/image39.png"/><Relationship Id="rId5" Type="http://schemas.microsoft.com/office/2007/relationships/media" Target="../media/media4.mp4"/><Relationship Id="rId10" Type="http://schemas.openxmlformats.org/officeDocument/2006/relationships/image" Target="../media/image27.svg"/><Relationship Id="rId4" Type="http://schemas.openxmlformats.org/officeDocument/2006/relationships/audio" Target="../media/media3.mp3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video" Target="../media/media4.mp4"/><Relationship Id="rId11" Type="http://schemas.openxmlformats.org/officeDocument/2006/relationships/image" Target="../media/image39.png"/><Relationship Id="rId5" Type="http://schemas.microsoft.com/office/2007/relationships/media" Target="../media/media4.mp4"/><Relationship Id="rId10" Type="http://schemas.openxmlformats.org/officeDocument/2006/relationships/image" Target="../media/image27.svg"/><Relationship Id="rId4" Type="http://schemas.openxmlformats.org/officeDocument/2006/relationships/audio" Target="../media/media3.mp3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47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svg"/><Relationship Id="rId7" Type="http://schemas.openxmlformats.org/officeDocument/2006/relationships/image" Target="../media/image56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sv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svg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2.svg"/><Relationship Id="rId18" Type="http://schemas.openxmlformats.org/officeDocument/2006/relationships/image" Target="../media/image44.png"/><Relationship Id="rId26" Type="http://schemas.openxmlformats.org/officeDocument/2006/relationships/image" Target="../media/image77.png"/><Relationship Id="rId39" Type="http://schemas.openxmlformats.org/officeDocument/2006/relationships/image" Target="../media/image2.svg"/><Relationship Id="rId21" Type="http://schemas.openxmlformats.org/officeDocument/2006/relationships/image" Target="../media/image76.svg"/><Relationship Id="rId34" Type="http://schemas.openxmlformats.org/officeDocument/2006/relationships/image" Target="../media/image65.png"/><Relationship Id="rId7" Type="http://schemas.openxmlformats.org/officeDocument/2006/relationships/image" Target="../media/image16.svg"/><Relationship Id="rId2" Type="http://schemas.openxmlformats.org/officeDocument/2006/relationships/image" Target="../media/image3.png"/><Relationship Id="rId16" Type="http://schemas.openxmlformats.org/officeDocument/2006/relationships/image" Target="../media/image11.png"/><Relationship Id="rId20" Type="http://schemas.openxmlformats.org/officeDocument/2006/relationships/image" Target="../media/image75.png"/><Relationship Id="rId29" Type="http://schemas.openxmlformats.org/officeDocument/2006/relationships/image" Target="../media/image80.svg"/><Relationship Id="rId41" Type="http://schemas.openxmlformats.org/officeDocument/2006/relationships/image" Target="../media/image8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9.svg"/><Relationship Id="rId24" Type="http://schemas.openxmlformats.org/officeDocument/2006/relationships/image" Target="../media/image5.png"/><Relationship Id="rId32" Type="http://schemas.openxmlformats.org/officeDocument/2006/relationships/image" Target="../media/image61.png"/><Relationship Id="rId37" Type="http://schemas.openxmlformats.org/officeDocument/2006/relationships/image" Target="../media/image24.svg"/><Relationship Id="rId40" Type="http://schemas.openxmlformats.org/officeDocument/2006/relationships/image" Target="../media/image81.png"/><Relationship Id="rId5" Type="http://schemas.openxmlformats.org/officeDocument/2006/relationships/image" Target="../media/image68.svg"/><Relationship Id="rId15" Type="http://schemas.openxmlformats.org/officeDocument/2006/relationships/image" Target="../media/image74.svg"/><Relationship Id="rId23" Type="http://schemas.openxmlformats.org/officeDocument/2006/relationships/image" Target="../media/image22.svg"/><Relationship Id="rId28" Type="http://schemas.openxmlformats.org/officeDocument/2006/relationships/image" Target="../media/image79.png"/><Relationship Id="rId36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image" Target="../media/image45.svg"/><Relationship Id="rId31" Type="http://schemas.openxmlformats.org/officeDocument/2006/relationships/image" Target="../media/image58.svg"/><Relationship Id="rId4" Type="http://schemas.openxmlformats.org/officeDocument/2006/relationships/image" Target="../media/image67.png"/><Relationship Id="rId9" Type="http://schemas.openxmlformats.org/officeDocument/2006/relationships/image" Target="../media/image70.svg"/><Relationship Id="rId14" Type="http://schemas.openxmlformats.org/officeDocument/2006/relationships/image" Target="../media/image73.png"/><Relationship Id="rId22" Type="http://schemas.openxmlformats.org/officeDocument/2006/relationships/image" Target="../media/image21.png"/><Relationship Id="rId27" Type="http://schemas.openxmlformats.org/officeDocument/2006/relationships/image" Target="../media/image78.svg"/><Relationship Id="rId30" Type="http://schemas.openxmlformats.org/officeDocument/2006/relationships/image" Target="../media/image57.png"/><Relationship Id="rId35" Type="http://schemas.openxmlformats.org/officeDocument/2006/relationships/image" Target="../media/image66.svg"/><Relationship Id="rId8" Type="http://schemas.openxmlformats.org/officeDocument/2006/relationships/image" Target="../media/image69.png"/><Relationship Id="rId3" Type="http://schemas.openxmlformats.org/officeDocument/2006/relationships/image" Target="../media/image4.svg"/><Relationship Id="rId12" Type="http://schemas.openxmlformats.org/officeDocument/2006/relationships/image" Target="../media/image71.png"/><Relationship Id="rId17" Type="http://schemas.openxmlformats.org/officeDocument/2006/relationships/image" Target="../media/image12.svg"/><Relationship Id="rId25" Type="http://schemas.openxmlformats.org/officeDocument/2006/relationships/image" Target="../media/image6.svg"/><Relationship Id="rId33" Type="http://schemas.openxmlformats.org/officeDocument/2006/relationships/image" Target="../media/image62.svg"/><Relationship Id="rId38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12" Type="http://schemas.openxmlformats.org/officeDocument/2006/relationships/image" Target="../media/image33.gif"/><Relationship Id="rId2" Type="http://schemas.microsoft.com/office/2007/relationships/media" Target="../media/media1.mp4"/><Relationship Id="rId16" Type="http://schemas.openxmlformats.org/officeDocument/2006/relationships/image" Target="../media/image37.svg"/><Relationship Id="rId1" Type="http://schemas.openxmlformats.org/officeDocument/2006/relationships/video" Target="NULL" TargetMode="External"/><Relationship Id="rId6" Type="http://schemas.openxmlformats.org/officeDocument/2006/relationships/image" Target="../media/image27.svg"/><Relationship Id="rId11" Type="http://schemas.openxmlformats.org/officeDocument/2006/relationships/image" Target="../media/image32.gif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svg"/><Relationship Id="rId4" Type="http://schemas.openxmlformats.org/officeDocument/2006/relationships/image" Target="../media/image25.jpeg"/><Relationship Id="rId9" Type="http://schemas.openxmlformats.org/officeDocument/2006/relationships/image" Target="../media/image30.png"/><Relationship Id="rId14" Type="http://schemas.openxmlformats.org/officeDocument/2006/relationships/image" Target="../media/image3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5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44452" y="595639"/>
            <a:ext cx="16721928" cy="8751636"/>
            <a:chOff x="0" y="0"/>
            <a:chExt cx="5656553" cy="29604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56553" cy="2960430"/>
            </a:xfrm>
            <a:custGeom>
              <a:avLst/>
              <a:gdLst/>
              <a:ahLst/>
              <a:cxnLst/>
              <a:rect l="l" t="t" r="r" b="b"/>
              <a:pathLst>
                <a:path w="5656553" h="2960430">
                  <a:moveTo>
                    <a:pt x="0" y="0"/>
                  </a:moveTo>
                  <a:lnTo>
                    <a:pt x="5656553" y="0"/>
                  </a:lnTo>
                  <a:lnTo>
                    <a:pt x="5656553" y="2960430"/>
                  </a:lnTo>
                  <a:lnTo>
                    <a:pt x="0" y="2960430"/>
                  </a:lnTo>
                  <a:close/>
                </a:path>
              </a:pathLst>
            </a:custGeom>
            <a:solidFill>
              <a:srgbClr val="F6EABE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721620" y="5609174"/>
            <a:ext cx="4344006" cy="4114800"/>
          </a:xfrm>
          <a:custGeom>
            <a:avLst/>
            <a:gdLst/>
            <a:ahLst/>
            <a:cxnLst/>
            <a:rect l="l" t="t" r="r" b="b"/>
            <a:pathLst>
              <a:path w="4344006" h="4114800">
                <a:moveTo>
                  <a:pt x="0" y="0"/>
                </a:moveTo>
                <a:lnTo>
                  <a:pt x="4344007" y="0"/>
                </a:lnTo>
                <a:lnTo>
                  <a:pt x="43440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 rot="935681">
            <a:off x="2326848" y="7039513"/>
            <a:ext cx="1781172" cy="1929740"/>
            <a:chOff x="0" y="0"/>
            <a:chExt cx="1370330" cy="1484630"/>
          </a:xfrm>
        </p:grpSpPr>
        <p:sp>
          <p:nvSpPr>
            <p:cNvPr id="8" name="Freeform 8"/>
            <p:cNvSpPr/>
            <p:nvPr/>
          </p:nvSpPr>
          <p:spPr>
            <a:xfrm>
              <a:off x="-24130" y="-29210"/>
              <a:ext cx="1398270" cy="1512570"/>
            </a:xfrm>
            <a:custGeom>
              <a:avLst/>
              <a:gdLst/>
              <a:ahLst/>
              <a:cxnLst/>
              <a:rect l="l" t="t" r="r" b="b"/>
              <a:pathLst>
                <a:path w="1398270" h="1512570">
                  <a:moveTo>
                    <a:pt x="128270" y="111760"/>
                  </a:moveTo>
                  <a:cubicBezTo>
                    <a:pt x="236220" y="11430"/>
                    <a:pt x="425450" y="0"/>
                    <a:pt x="546100" y="88900"/>
                  </a:cubicBezTo>
                  <a:cubicBezTo>
                    <a:pt x="676910" y="185420"/>
                    <a:pt x="707390" y="358140"/>
                    <a:pt x="727710" y="514350"/>
                  </a:cubicBezTo>
                  <a:cubicBezTo>
                    <a:pt x="782320" y="407670"/>
                    <a:pt x="836930" y="295910"/>
                    <a:pt x="932180" y="217170"/>
                  </a:cubicBezTo>
                  <a:cubicBezTo>
                    <a:pt x="1027430" y="139700"/>
                    <a:pt x="1177290" y="106680"/>
                    <a:pt x="1280160" y="175260"/>
                  </a:cubicBezTo>
                  <a:cubicBezTo>
                    <a:pt x="1377950" y="240030"/>
                    <a:pt x="1398270" y="368300"/>
                    <a:pt x="1393190" y="481330"/>
                  </a:cubicBezTo>
                  <a:cubicBezTo>
                    <a:pt x="1372870" y="922020"/>
                    <a:pt x="1061720" y="1334770"/>
                    <a:pt x="637540" y="1512570"/>
                  </a:cubicBezTo>
                  <a:cubicBezTo>
                    <a:pt x="563880" y="1320800"/>
                    <a:pt x="462280" y="1137920"/>
                    <a:pt x="337820" y="970280"/>
                  </a:cubicBezTo>
                  <a:cubicBezTo>
                    <a:pt x="238760" y="839470"/>
                    <a:pt x="124460" y="715010"/>
                    <a:pt x="62230" y="565150"/>
                  </a:cubicBezTo>
                  <a:cubicBezTo>
                    <a:pt x="0" y="415290"/>
                    <a:pt x="6350" y="224790"/>
                    <a:pt x="128270" y="111760"/>
                  </a:cubicBezTo>
                  <a:close/>
                </a:path>
              </a:pathLst>
            </a:custGeom>
            <a:solidFill>
              <a:srgbClr val="FF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93242" y="1599966"/>
            <a:ext cx="16224348" cy="19040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291"/>
              </a:lnSpc>
            </a:pPr>
            <a:r>
              <a:rPr lang="en-US" sz="14600" dirty="0">
                <a:solidFill>
                  <a:srgbClr val="FF0000"/>
                </a:solidFill>
                <a:latin typeface="Tropika"/>
              </a:rPr>
              <a:t>Welcome to our class!</a:t>
            </a:r>
          </a:p>
        </p:txBody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id="{C65A73E7-4ACF-5430-5BEF-EAB31DE0B35C}"/>
              </a:ext>
            </a:extLst>
          </p:cNvPr>
          <p:cNvSpPr/>
          <p:nvPr/>
        </p:nvSpPr>
        <p:spPr>
          <a:xfrm flipH="1">
            <a:off x="12257823" y="4050742"/>
            <a:ext cx="5335872" cy="5422514"/>
          </a:xfrm>
          <a:custGeom>
            <a:avLst/>
            <a:gdLst/>
            <a:ahLst/>
            <a:cxnLst/>
            <a:rect l="l" t="t" r="r" b="b"/>
            <a:pathLst>
              <a:path w="4948913" h="5264801">
                <a:moveTo>
                  <a:pt x="4948912" y="0"/>
                </a:moveTo>
                <a:lnTo>
                  <a:pt x="0" y="0"/>
                </a:lnTo>
                <a:lnTo>
                  <a:pt x="0" y="5264800"/>
                </a:lnTo>
                <a:lnTo>
                  <a:pt x="4948912" y="5264800"/>
                </a:lnTo>
                <a:lnTo>
                  <a:pt x="494891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C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five charming ancient villages in Hanoi - Hanoi Travel">
            <a:extLst>
              <a:ext uri="{FF2B5EF4-FFF2-40B4-BE49-F238E27FC236}">
                <a16:creationId xmlns:a16="http://schemas.microsoft.com/office/drawing/2014/main" id="{17F681D8-FD45-C817-45AF-C4A9754D5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94" y="31600"/>
            <a:ext cx="7258192" cy="922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loud 21">
            <a:extLst>
              <a:ext uri="{FF2B5EF4-FFF2-40B4-BE49-F238E27FC236}">
                <a16:creationId xmlns:a16="http://schemas.microsoft.com/office/drawing/2014/main" id="{B92FDA27-15B7-0327-F911-8235062A378E}"/>
              </a:ext>
            </a:extLst>
          </p:cNvPr>
          <p:cNvSpPr/>
          <p:nvPr/>
        </p:nvSpPr>
        <p:spPr>
          <a:xfrm>
            <a:off x="6693492" y="-265989"/>
            <a:ext cx="11049000" cy="4719210"/>
          </a:xfrm>
          <a:prstGeom prst="cloud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828800" y="9258300"/>
            <a:ext cx="7315200" cy="1316736"/>
          </a:xfrm>
          <a:custGeom>
            <a:avLst/>
            <a:gdLst/>
            <a:ahLst/>
            <a:cxnLst/>
            <a:rect l="l" t="t" r="r" b="b"/>
            <a:pathLst>
              <a:path w="7315200" h="1316736">
                <a:moveTo>
                  <a:pt x="0" y="0"/>
                </a:moveTo>
                <a:lnTo>
                  <a:pt x="7315200" y="0"/>
                </a:lnTo>
                <a:lnTo>
                  <a:pt x="7315200" y="1316736"/>
                </a:lnTo>
                <a:lnTo>
                  <a:pt x="0" y="1316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486400" y="9258300"/>
            <a:ext cx="7315200" cy="1316736"/>
          </a:xfrm>
          <a:custGeom>
            <a:avLst/>
            <a:gdLst/>
            <a:ahLst/>
            <a:cxnLst/>
            <a:rect l="l" t="t" r="r" b="b"/>
            <a:pathLst>
              <a:path w="7315200" h="1316736">
                <a:moveTo>
                  <a:pt x="0" y="0"/>
                </a:moveTo>
                <a:lnTo>
                  <a:pt x="7315200" y="0"/>
                </a:lnTo>
                <a:lnTo>
                  <a:pt x="7315200" y="1316736"/>
                </a:lnTo>
                <a:lnTo>
                  <a:pt x="0" y="1316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801600" y="9258300"/>
            <a:ext cx="7315200" cy="1316736"/>
          </a:xfrm>
          <a:custGeom>
            <a:avLst/>
            <a:gdLst/>
            <a:ahLst/>
            <a:cxnLst/>
            <a:rect l="l" t="t" r="r" b="b"/>
            <a:pathLst>
              <a:path w="7315200" h="1316736">
                <a:moveTo>
                  <a:pt x="0" y="0"/>
                </a:moveTo>
                <a:lnTo>
                  <a:pt x="7315200" y="0"/>
                </a:lnTo>
                <a:lnTo>
                  <a:pt x="7315200" y="1316736"/>
                </a:lnTo>
                <a:lnTo>
                  <a:pt x="0" y="1316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9799285" y="4382351"/>
            <a:ext cx="5653989" cy="1294549"/>
            <a:chOff x="0" y="0"/>
            <a:chExt cx="1489116" cy="34095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89116" cy="340951"/>
            </a:xfrm>
            <a:custGeom>
              <a:avLst/>
              <a:gdLst/>
              <a:ahLst/>
              <a:cxnLst/>
              <a:rect l="l" t="t" r="r" b="b"/>
              <a:pathLst>
                <a:path w="1489116" h="340951">
                  <a:moveTo>
                    <a:pt x="36971" y="0"/>
                  </a:moveTo>
                  <a:lnTo>
                    <a:pt x="1452146" y="0"/>
                  </a:lnTo>
                  <a:cubicBezTo>
                    <a:pt x="1461951" y="0"/>
                    <a:pt x="1471355" y="3895"/>
                    <a:pt x="1478288" y="10828"/>
                  </a:cubicBezTo>
                  <a:cubicBezTo>
                    <a:pt x="1485221" y="17762"/>
                    <a:pt x="1489116" y="27165"/>
                    <a:pt x="1489116" y="36971"/>
                  </a:cubicBezTo>
                  <a:lnTo>
                    <a:pt x="1489116" y="303981"/>
                  </a:lnTo>
                  <a:cubicBezTo>
                    <a:pt x="1489116" y="313786"/>
                    <a:pt x="1485221" y="323189"/>
                    <a:pt x="1478288" y="330123"/>
                  </a:cubicBezTo>
                  <a:cubicBezTo>
                    <a:pt x="1471355" y="337056"/>
                    <a:pt x="1461951" y="340951"/>
                    <a:pt x="1452146" y="340951"/>
                  </a:cubicBezTo>
                  <a:lnTo>
                    <a:pt x="36971" y="340951"/>
                  </a:lnTo>
                  <a:cubicBezTo>
                    <a:pt x="27165" y="340951"/>
                    <a:pt x="17762" y="337056"/>
                    <a:pt x="10828" y="330123"/>
                  </a:cubicBezTo>
                  <a:cubicBezTo>
                    <a:pt x="3895" y="323189"/>
                    <a:pt x="0" y="313786"/>
                    <a:pt x="0" y="303981"/>
                  </a:cubicBezTo>
                  <a:lnTo>
                    <a:pt x="0" y="36971"/>
                  </a:lnTo>
                  <a:cubicBezTo>
                    <a:pt x="0" y="27165"/>
                    <a:pt x="3895" y="17762"/>
                    <a:pt x="10828" y="10828"/>
                  </a:cubicBezTo>
                  <a:cubicBezTo>
                    <a:pt x="17762" y="3895"/>
                    <a:pt x="27165" y="0"/>
                    <a:pt x="36971" y="0"/>
                  </a:cubicBezTo>
                  <a:close/>
                </a:path>
              </a:pathLst>
            </a:custGeom>
            <a:solidFill>
              <a:srgbClr val="692822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828638" y="5981700"/>
            <a:ext cx="5653989" cy="1294549"/>
            <a:chOff x="0" y="0"/>
            <a:chExt cx="1489116" cy="34095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489116" cy="340951"/>
            </a:xfrm>
            <a:custGeom>
              <a:avLst/>
              <a:gdLst/>
              <a:ahLst/>
              <a:cxnLst/>
              <a:rect l="l" t="t" r="r" b="b"/>
              <a:pathLst>
                <a:path w="1489116" h="340951">
                  <a:moveTo>
                    <a:pt x="36971" y="0"/>
                  </a:moveTo>
                  <a:lnTo>
                    <a:pt x="1452146" y="0"/>
                  </a:lnTo>
                  <a:cubicBezTo>
                    <a:pt x="1461951" y="0"/>
                    <a:pt x="1471355" y="3895"/>
                    <a:pt x="1478288" y="10828"/>
                  </a:cubicBezTo>
                  <a:cubicBezTo>
                    <a:pt x="1485221" y="17762"/>
                    <a:pt x="1489116" y="27165"/>
                    <a:pt x="1489116" y="36971"/>
                  </a:cubicBezTo>
                  <a:lnTo>
                    <a:pt x="1489116" y="303981"/>
                  </a:lnTo>
                  <a:cubicBezTo>
                    <a:pt x="1489116" y="313786"/>
                    <a:pt x="1485221" y="323189"/>
                    <a:pt x="1478288" y="330123"/>
                  </a:cubicBezTo>
                  <a:cubicBezTo>
                    <a:pt x="1471355" y="337056"/>
                    <a:pt x="1461951" y="340951"/>
                    <a:pt x="1452146" y="340951"/>
                  </a:cubicBezTo>
                  <a:lnTo>
                    <a:pt x="36971" y="340951"/>
                  </a:lnTo>
                  <a:cubicBezTo>
                    <a:pt x="27165" y="340951"/>
                    <a:pt x="17762" y="337056"/>
                    <a:pt x="10828" y="330123"/>
                  </a:cubicBezTo>
                  <a:cubicBezTo>
                    <a:pt x="3895" y="323189"/>
                    <a:pt x="0" y="313786"/>
                    <a:pt x="0" y="303981"/>
                  </a:cubicBezTo>
                  <a:lnTo>
                    <a:pt x="0" y="36971"/>
                  </a:lnTo>
                  <a:cubicBezTo>
                    <a:pt x="0" y="27165"/>
                    <a:pt x="3895" y="17762"/>
                    <a:pt x="10828" y="10828"/>
                  </a:cubicBezTo>
                  <a:cubicBezTo>
                    <a:pt x="17762" y="3895"/>
                    <a:pt x="27165" y="0"/>
                    <a:pt x="36971" y="0"/>
                  </a:cubicBezTo>
                  <a:close/>
                </a:path>
              </a:pathLst>
            </a:custGeom>
            <a:solidFill>
              <a:srgbClr val="692822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794786" y="7658951"/>
            <a:ext cx="5653989" cy="1294549"/>
            <a:chOff x="0" y="0"/>
            <a:chExt cx="1489116" cy="34095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489116" cy="340951"/>
            </a:xfrm>
            <a:custGeom>
              <a:avLst/>
              <a:gdLst/>
              <a:ahLst/>
              <a:cxnLst/>
              <a:rect l="l" t="t" r="r" b="b"/>
              <a:pathLst>
                <a:path w="1489116" h="340951">
                  <a:moveTo>
                    <a:pt x="36971" y="0"/>
                  </a:moveTo>
                  <a:lnTo>
                    <a:pt x="1452146" y="0"/>
                  </a:lnTo>
                  <a:cubicBezTo>
                    <a:pt x="1461951" y="0"/>
                    <a:pt x="1471355" y="3895"/>
                    <a:pt x="1478288" y="10828"/>
                  </a:cubicBezTo>
                  <a:cubicBezTo>
                    <a:pt x="1485221" y="17762"/>
                    <a:pt x="1489116" y="27165"/>
                    <a:pt x="1489116" y="36971"/>
                  </a:cubicBezTo>
                  <a:lnTo>
                    <a:pt x="1489116" y="303981"/>
                  </a:lnTo>
                  <a:cubicBezTo>
                    <a:pt x="1489116" y="313786"/>
                    <a:pt x="1485221" y="323189"/>
                    <a:pt x="1478288" y="330123"/>
                  </a:cubicBezTo>
                  <a:cubicBezTo>
                    <a:pt x="1471355" y="337056"/>
                    <a:pt x="1461951" y="340951"/>
                    <a:pt x="1452146" y="340951"/>
                  </a:cubicBezTo>
                  <a:lnTo>
                    <a:pt x="36971" y="340951"/>
                  </a:lnTo>
                  <a:cubicBezTo>
                    <a:pt x="27165" y="340951"/>
                    <a:pt x="17762" y="337056"/>
                    <a:pt x="10828" y="330123"/>
                  </a:cubicBezTo>
                  <a:cubicBezTo>
                    <a:pt x="3895" y="323189"/>
                    <a:pt x="0" y="313786"/>
                    <a:pt x="0" y="303981"/>
                  </a:cubicBezTo>
                  <a:lnTo>
                    <a:pt x="0" y="36971"/>
                  </a:lnTo>
                  <a:cubicBezTo>
                    <a:pt x="0" y="27165"/>
                    <a:pt x="3895" y="17762"/>
                    <a:pt x="10828" y="10828"/>
                  </a:cubicBezTo>
                  <a:cubicBezTo>
                    <a:pt x="17762" y="3895"/>
                    <a:pt x="27165" y="0"/>
                    <a:pt x="36971" y="0"/>
                  </a:cubicBezTo>
                  <a:close/>
                </a:path>
              </a:pathLst>
            </a:custGeom>
            <a:solidFill>
              <a:srgbClr val="692822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8528870" y="239571"/>
            <a:ext cx="8704034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5400" dirty="0">
                <a:solidFill>
                  <a:srgbClr val="C00000"/>
                </a:solidFill>
                <a:effectLst/>
                <a:latin typeface="Broadway" panose="04040905080B02020502" pitchFamily="82" charset="0"/>
              </a:rPr>
              <a:t>1. </a:t>
            </a:r>
            <a:r>
              <a:rPr lang="en-US" sz="6000" dirty="0">
                <a:effectLst/>
                <a:latin typeface="Arial Narrow" panose="020B0606020202030204" pitchFamily="34" charset="0"/>
              </a:rPr>
              <a:t>I love ______, so in my leisure time, I go to some villages near Ha </a:t>
            </a:r>
            <a:r>
              <a:rPr lang="en-US" sz="6000" dirty="0" err="1">
                <a:effectLst/>
                <a:latin typeface="Arial Narrow" panose="020B0606020202030204" pitchFamily="34" charset="0"/>
              </a:rPr>
              <a:t>Noi</a:t>
            </a:r>
            <a:r>
              <a:rPr lang="en-US" sz="6000" dirty="0">
                <a:effectLst/>
                <a:latin typeface="Arial Narrow" panose="020B0606020202030204" pitchFamily="34" charset="0"/>
              </a:rPr>
              <a:t> to relax and enjoy the outdoors. </a:t>
            </a:r>
            <a:endParaRPr lang="en-US" sz="5400" dirty="0">
              <a:effectLst/>
              <a:latin typeface="Arial Narrow" panose="020B0606020202030204" pitchFamily="34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9765947" y="4587954"/>
            <a:ext cx="5653989" cy="831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1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ublic Sans Bold"/>
                <a:ea typeface="+mn-ea"/>
                <a:cs typeface="+mn-cs"/>
              </a:rPr>
              <a:t>A. </a:t>
            </a:r>
            <a:r>
              <a:rPr lang="en-US" sz="5100" dirty="0">
                <a:solidFill>
                  <a:srgbClr val="FFFFFF"/>
                </a:solidFill>
                <a:latin typeface="Public Sans Bold"/>
              </a:rPr>
              <a:t>travelling</a:t>
            </a:r>
            <a:endParaRPr kumimoji="0" lang="en-US" sz="5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ublic Sans Bold"/>
              <a:ea typeface="+mn-ea"/>
              <a:cs typeface="+mn-cs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9775472" y="6154682"/>
            <a:ext cx="5653989" cy="831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1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ublic Sans Bold"/>
                <a:ea typeface="+mn-ea"/>
                <a:cs typeface="+mn-cs"/>
              </a:rPr>
              <a:t>B. travelled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794786" y="7813783"/>
            <a:ext cx="5653989" cy="831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1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ublic Sans Bold"/>
                <a:ea typeface="+mn-ea"/>
                <a:cs typeface="+mn-cs"/>
              </a:rPr>
              <a:t>C. to travel </a:t>
            </a:r>
          </a:p>
        </p:txBody>
      </p:sp>
      <p:pic>
        <p:nvPicPr>
          <p:cNvPr id="23" name="wrong">
            <a:hlinkClick r:id="" action="ppaction://media"/>
            <a:extLst>
              <a:ext uri="{FF2B5EF4-FFF2-40B4-BE49-F238E27FC236}">
                <a16:creationId xmlns:a16="http://schemas.microsoft.com/office/drawing/2014/main" id="{80BCDDF1-1BE2-B4A4-3A7C-158CDDBBFF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516600" y="4656137"/>
            <a:ext cx="487363" cy="487363"/>
          </a:xfrm>
          <a:prstGeom prst="rect">
            <a:avLst/>
          </a:prstGeom>
        </p:spPr>
      </p:pic>
      <p:pic>
        <p:nvPicPr>
          <p:cNvPr id="24" name="wrong">
            <a:hlinkClick r:id="" action="ppaction://media"/>
            <a:extLst>
              <a:ext uri="{FF2B5EF4-FFF2-40B4-BE49-F238E27FC236}">
                <a16:creationId xmlns:a16="http://schemas.microsoft.com/office/drawing/2014/main" id="{680EDB11-31F1-B67B-C527-86FC853114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516599" y="5756251"/>
            <a:ext cx="487363" cy="487363"/>
          </a:xfrm>
          <a:prstGeom prst="rect">
            <a:avLst/>
          </a:prstGeom>
        </p:spPr>
      </p:pic>
      <p:pic>
        <p:nvPicPr>
          <p:cNvPr id="25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4CBE5382-29E0-84AA-2DD2-84AD3D9015D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540026" y="3623366"/>
            <a:ext cx="487363" cy="487363"/>
          </a:xfrm>
          <a:prstGeom prst="rect">
            <a:avLst/>
          </a:prstGeom>
        </p:spPr>
      </p:pic>
      <p:pic>
        <p:nvPicPr>
          <p:cNvPr id="26" name="Đồng hồ bấm giờ 5s">
            <a:hlinkClick r:id="" action="ppaction://media"/>
            <a:extLst>
              <a:ext uri="{FF2B5EF4-FFF2-40B4-BE49-F238E27FC236}">
                <a16:creationId xmlns:a16="http://schemas.microsoft.com/office/drawing/2014/main" id="{C17F1B83-9270-9988-1C2E-4B9072A43583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2"/>
          <a:srcRect l="18313" t="12500" r="25354" b="6760"/>
          <a:stretch/>
        </p:blipFill>
        <p:spPr>
          <a:xfrm>
            <a:off x="16720287" y="8023438"/>
            <a:ext cx="1529417" cy="12348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3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08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65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65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3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C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five charming ancient villages in Hanoi - Hanoi Travel">
            <a:extLst>
              <a:ext uri="{FF2B5EF4-FFF2-40B4-BE49-F238E27FC236}">
                <a16:creationId xmlns:a16="http://schemas.microsoft.com/office/drawing/2014/main" id="{17F681D8-FD45-C817-45AF-C4A9754D5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94" y="31600"/>
            <a:ext cx="7258192" cy="922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loud 21">
            <a:extLst>
              <a:ext uri="{FF2B5EF4-FFF2-40B4-BE49-F238E27FC236}">
                <a16:creationId xmlns:a16="http://schemas.microsoft.com/office/drawing/2014/main" id="{B92FDA27-15B7-0327-F911-8235062A378E}"/>
              </a:ext>
            </a:extLst>
          </p:cNvPr>
          <p:cNvSpPr/>
          <p:nvPr/>
        </p:nvSpPr>
        <p:spPr>
          <a:xfrm>
            <a:off x="6693492" y="-265989"/>
            <a:ext cx="11049000" cy="4719210"/>
          </a:xfrm>
          <a:prstGeom prst="cloud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1828800" y="9258300"/>
            <a:ext cx="7315200" cy="1316736"/>
          </a:xfrm>
          <a:custGeom>
            <a:avLst/>
            <a:gdLst/>
            <a:ahLst/>
            <a:cxnLst/>
            <a:rect l="l" t="t" r="r" b="b"/>
            <a:pathLst>
              <a:path w="7315200" h="1316736">
                <a:moveTo>
                  <a:pt x="0" y="0"/>
                </a:moveTo>
                <a:lnTo>
                  <a:pt x="7315200" y="0"/>
                </a:lnTo>
                <a:lnTo>
                  <a:pt x="7315200" y="1316736"/>
                </a:lnTo>
                <a:lnTo>
                  <a:pt x="0" y="1316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486400" y="9258300"/>
            <a:ext cx="7315200" cy="1316736"/>
          </a:xfrm>
          <a:custGeom>
            <a:avLst/>
            <a:gdLst/>
            <a:ahLst/>
            <a:cxnLst/>
            <a:rect l="l" t="t" r="r" b="b"/>
            <a:pathLst>
              <a:path w="7315200" h="1316736">
                <a:moveTo>
                  <a:pt x="0" y="0"/>
                </a:moveTo>
                <a:lnTo>
                  <a:pt x="7315200" y="0"/>
                </a:lnTo>
                <a:lnTo>
                  <a:pt x="7315200" y="1316736"/>
                </a:lnTo>
                <a:lnTo>
                  <a:pt x="0" y="1316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801600" y="9258300"/>
            <a:ext cx="7315200" cy="1316736"/>
          </a:xfrm>
          <a:custGeom>
            <a:avLst/>
            <a:gdLst/>
            <a:ahLst/>
            <a:cxnLst/>
            <a:rect l="l" t="t" r="r" b="b"/>
            <a:pathLst>
              <a:path w="7315200" h="1316736">
                <a:moveTo>
                  <a:pt x="0" y="0"/>
                </a:moveTo>
                <a:lnTo>
                  <a:pt x="7315200" y="0"/>
                </a:lnTo>
                <a:lnTo>
                  <a:pt x="7315200" y="1316736"/>
                </a:lnTo>
                <a:lnTo>
                  <a:pt x="0" y="1316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9799285" y="4382351"/>
            <a:ext cx="5653989" cy="1294549"/>
            <a:chOff x="0" y="0"/>
            <a:chExt cx="1489116" cy="34095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89116" cy="340951"/>
            </a:xfrm>
            <a:custGeom>
              <a:avLst/>
              <a:gdLst/>
              <a:ahLst/>
              <a:cxnLst/>
              <a:rect l="l" t="t" r="r" b="b"/>
              <a:pathLst>
                <a:path w="1489116" h="340951">
                  <a:moveTo>
                    <a:pt x="36971" y="0"/>
                  </a:moveTo>
                  <a:lnTo>
                    <a:pt x="1452146" y="0"/>
                  </a:lnTo>
                  <a:cubicBezTo>
                    <a:pt x="1461951" y="0"/>
                    <a:pt x="1471355" y="3895"/>
                    <a:pt x="1478288" y="10828"/>
                  </a:cubicBezTo>
                  <a:cubicBezTo>
                    <a:pt x="1485221" y="17762"/>
                    <a:pt x="1489116" y="27165"/>
                    <a:pt x="1489116" y="36971"/>
                  </a:cubicBezTo>
                  <a:lnTo>
                    <a:pt x="1489116" y="303981"/>
                  </a:lnTo>
                  <a:cubicBezTo>
                    <a:pt x="1489116" y="313786"/>
                    <a:pt x="1485221" y="323189"/>
                    <a:pt x="1478288" y="330123"/>
                  </a:cubicBezTo>
                  <a:cubicBezTo>
                    <a:pt x="1471355" y="337056"/>
                    <a:pt x="1461951" y="340951"/>
                    <a:pt x="1452146" y="340951"/>
                  </a:cubicBezTo>
                  <a:lnTo>
                    <a:pt x="36971" y="340951"/>
                  </a:lnTo>
                  <a:cubicBezTo>
                    <a:pt x="27165" y="340951"/>
                    <a:pt x="17762" y="337056"/>
                    <a:pt x="10828" y="330123"/>
                  </a:cubicBezTo>
                  <a:cubicBezTo>
                    <a:pt x="3895" y="323189"/>
                    <a:pt x="0" y="313786"/>
                    <a:pt x="0" y="303981"/>
                  </a:cubicBezTo>
                  <a:lnTo>
                    <a:pt x="0" y="36971"/>
                  </a:lnTo>
                  <a:cubicBezTo>
                    <a:pt x="0" y="27165"/>
                    <a:pt x="3895" y="17762"/>
                    <a:pt x="10828" y="10828"/>
                  </a:cubicBezTo>
                  <a:cubicBezTo>
                    <a:pt x="17762" y="3895"/>
                    <a:pt x="27165" y="0"/>
                    <a:pt x="36971" y="0"/>
                  </a:cubicBezTo>
                  <a:close/>
                </a:path>
              </a:pathLst>
            </a:custGeom>
            <a:solidFill>
              <a:srgbClr val="692822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828638" y="5981700"/>
            <a:ext cx="5653989" cy="1294549"/>
            <a:chOff x="0" y="0"/>
            <a:chExt cx="1489116" cy="34095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489116" cy="340951"/>
            </a:xfrm>
            <a:custGeom>
              <a:avLst/>
              <a:gdLst/>
              <a:ahLst/>
              <a:cxnLst/>
              <a:rect l="l" t="t" r="r" b="b"/>
              <a:pathLst>
                <a:path w="1489116" h="340951">
                  <a:moveTo>
                    <a:pt x="36971" y="0"/>
                  </a:moveTo>
                  <a:lnTo>
                    <a:pt x="1452146" y="0"/>
                  </a:lnTo>
                  <a:cubicBezTo>
                    <a:pt x="1461951" y="0"/>
                    <a:pt x="1471355" y="3895"/>
                    <a:pt x="1478288" y="10828"/>
                  </a:cubicBezTo>
                  <a:cubicBezTo>
                    <a:pt x="1485221" y="17762"/>
                    <a:pt x="1489116" y="27165"/>
                    <a:pt x="1489116" y="36971"/>
                  </a:cubicBezTo>
                  <a:lnTo>
                    <a:pt x="1489116" y="303981"/>
                  </a:lnTo>
                  <a:cubicBezTo>
                    <a:pt x="1489116" y="313786"/>
                    <a:pt x="1485221" y="323189"/>
                    <a:pt x="1478288" y="330123"/>
                  </a:cubicBezTo>
                  <a:cubicBezTo>
                    <a:pt x="1471355" y="337056"/>
                    <a:pt x="1461951" y="340951"/>
                    <a:pt x="1452146" y="340951"/>
                  </a:cubicBezTo>
                  <a:lnTo>
                    <a:pt x="36971" y="340951"/>
                  </a:lnTo>
                  <a:cubicBezTo>
                    <a:pt x="27165" y="340951"/>
                    <a:pt x="17762" y="337056"/>
                    <a:pt x="10828" y="330123"/>
                  </a:cubicBezTo>
                  <a:cubicBezTo>
                    <a:pt x="3895" y="323189"/>
                    <a:pt x="0" y="313786"/>
                    <a:pt x="0" y="303981"/>
                  </a:cubicBezTo>
                  <a:lnTo>
                    <a:pt x="0" y="36971"/>
                  </a:lnTo>
                  <a:cubicBezTo>
                    <a:pt x="0" y="27165"/>
                    <a:pt x="3895" y="17762"/>
                    <a:pt x="10828" y="10828"/>
                  </a:cubicBezTo>
                  <a:cubicBezTo>
                    <a:pt x="17762" y="3895"/>
                    <a:pt x="27165" y="0"/>
                    <a:pt x="36971" y="0"/>
                  </a:cubicBezTo>
                  <a:close/>
                </a:path>
              </a:pathLst>
            </a:custGeom>
            <a:solidFill>
              <a:srgbClr val="692822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794786" y="7658951"/>
            <a:ext cx="5653989" cy="1294549"/>
            <a:chOff x="0" y="0"/>
            <a:chExt cx="1489116" cy="34095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489116" cy="340951"/>
            </a:xfrm>
            <a:custGeom>
              <a:avLst/>
              <a:gdLst/>
              <a:ahLst/>
              <a:cxnLst/>
              <a:rect l="l" t="t" r="r" b="b"/>
              <a:pathLst>
                <a:path w="1489116" h="340951">
                  <a:moveTo>
                    <a:pt x="36971" y="0"/>
                  </a:moveTo>
                  <a:lnTo>
                    <a:pt x="1452146" y="0"/>
                  </a:lnTo>
                  <a:cubicBezTo>
                    <a:pt x="1461951" y="0"/>
                    <a:pt x="1471355" y="3895"/>
                    <a:pt x="1478288" y="10828"/>
                  </a:cubicBezTo>
                  <a:cubicBezTo>
                    <a:pt x="1485221" y="17762"/>
                    <a:pt x="1489116" y="27165"/>
                    <a:pt x="1489116" y="36971"/>
                  </a:cubicBezTo>
                  <a:lnTo>
                    <a:pt x="1489116" y="303981"/>
                  </a:lnTo>
                  <a:cubicBezTo>
                    <a:pt x="1489116" y="313786"/>
                    <a:pt x="1485221" y="323189"/>
                    <a:pt x="1478288" y="330123"/>
                  </a:cubicBezTo>
                  <a:cubicBezTo>
                    <a:pt x="1471355" y="337056"/>
                    <a:pt x="1461951" y="340951"/>
                    <a:pt x="1452146" y="340951"/>
                  </a:cubicBezTo>
                  <a:lnTo>
                    <a:pt x="36971" y="340951"/>
                  </a:lnTo>
                  <a:cubicBezTo>
                    <a:pt x="27165" y="340951"/>
                    <a:pt x="17762" y="337056"/>
                    <a:pt x="10828" y="330123"/>
                  </a:cubicBezTo>
                  <a:cubicBezTo>
                    <a:pt x="3895" y="323189"/>
                    <a:pt x="0" y="313786"/>
                    <a:pt x="0" y="303981"/>
                  </a:cubicBezTo>
                  <a:lnTo>
                    <a:pt x="0" y="36971"/>
                  </a:lnTo>
                  <a:cubicBezTo>
                    <a:pt x="0" y="27165"/>
                    <a:pt x="3895" y="17762"/>
                    <a:pt x="10828" y="10828"/>
                  </a:cubicBezTo>
                  <a:cubicBezTo>
                    <a:pt x="17762" y="3895"/>
                    <a:pt x="27165" y="0"/>
                    <a:pt x="36971" y="0"/>
                  </a:cubicBezTo>
                  <a:close/>
                </a:path>
              </a:pathLst>
            </a:custGeom>
            <a:solidFill>
              <a:srgbClr val="692822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8240924" y="1080511"/>
            <a:ext cx="8704034" cy="26776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roadway" panose="04040905080B02020502" pitchFamily="82" charset="0"/>
              </a:rPr>
              <a:t>2. </a:t>
            </a:r>
            <a:r>
              <a:rPr lang="en-US" sz="6000" dirty="0">
                <a:effectLst/>
                <a:latin typeface="Arial Narrow" panose="020B0606020202030204" pitchFamily="34" charset="0"/>
              </a:rPr>
              <a:t>Tom enjoys ______ puzzles, especially Sudoku.</a:t>
            </a:r>
            <a:br>
              <a:rPr lang="en-US" sz="6000" dirty="0">
                <a:effectLst/>
                <a:latin typeface="Arial Narrow" panose="020B0606020202030204" pitchFamily="34" charset="0"/>
              </a:rPr>
            </a:b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9765947" y="4587954"/>
            <a:ext cx="5653989" cy="831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1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ublic Sans Bold"/>
                <a:ea typeface="+mn-ea"/>
                <a:cs typeface="+mn-cs"/>
              </a:rPr>
              <a:t>A. doing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775472" y="6154682"/>
            <a:ext cx="5653989" cy="831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1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ublic Sans Bold"/>
                <a:ea typeface="+mn-ea"/>
                <a:cs typeface="+mn-cs"/>
              </a:rPr>
              <a:t>B. do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794786" y="7813783"/>
            <a:ext cx="5653989" cy="831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1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ublic Sans Bold"/>
                <a:ea typeface="+mn-ea"/>
                <a:cs typeface="+mn-cs"/>
              </a:rPr>
              <a:t>C. to do</a:t>
            </a:r>
          </a:p>
        </p:txBody>
      </p:sp>
      <p:pic>
        <p:nvPicPr>
          <p:cNvPr id="23" name="wrong">
            <a:hlinkClick r:id="" action="ppaction://media"/>
            <a:extLst>
              <a:ext uri="{FF2B5EF4-FFF2-40B4-BE49-F238E27FC236}">
                <a16:creationId xmlns:a16="http://schemas.microsoft.com/office/drawing/2014/main" id="{80BCDDF1-1BE2-B4A4-3A7C-158CDDBBFF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516600" y="4656137"/>
            <a:ext cx="487363" cy="487363"/>
          </a:xfrm>
          <a:prstGeom prst="rect">
            <a:avLst/>
          </a:prstGeom>
        </p:spPr>
      </p:pic>
      <p:pic>
        <p:nvPicPr>
          <p:cNvPr id="24" name="wrong">
            <a:hlinkClick r:id="" action="ppaction://media"/>
            <a:extLst>
              <a:ext uri="{FF2B5EF4-FFF2-40B4-BE49-F238E27FC236}">
                <a16:creationId xmlns:a16="http://schemas.microsoft.com/office/drawing/2014/main" id="{680EDB11-31F1-B67B-C527-86FC853114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516599" y="5756251"/>
            <a:ext cx="487363" cy="487363"/>
          </a:xfrm>
          <a:prstGeom prst="rect">
            <a:avLst/>
          </a:prstGeom>
        </p:spPr>
      </p:pic>
      <p:pic>
        <p:nvPicPr>
          <p:cNvPr id="25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4CBE5382-29E0-84AA-2DD2-84AD3D9015D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540026" y="3623366"/>
            <a:ext cx="487363" cy="487363"/>
          </a:xfrm>
          <a:prstGeom prst="rect">
            <a:avLst/>
          </a:prstGeom>
        </p:spPr>
      </p:pic>
      <p:pic>
        <p:nvPicPr>
          <p:cNvPr id="26" name="Đồng hồ bấm giờ 5s">
            <a:hlinkClick r:id="" action="ppaction://media"/>
            <a:extLst>
              <a:ext uri="{FF2B5EF4-FFF2-40B4-BE49-F238E27FC236}">
                <a16:creationId xmlns:a16="http://schemas.microsoft.com/office/drawing/2014/main" id="{C17F1B83-9270-9988-1C2E-4B9072A43583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2"/>
          <a:srcRect l="18313" t="12500" r="25354" b="6760"/>
          <a:stretch/>
        </p:blipFill>
        <p:spPr>
          <a:xfrm>
            <a:off x="16720287" y="8023438"/>
            <a:ext cx="1529417" cy="123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31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3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08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65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65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3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C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five charming ancient villages in Hanoi - Hanoi Travel">
            <a:extLst>
              <a:ext uri="{FF2B5EF4-FFF2-40B4-BE49-F238E27FC236}">
                <a16:creationId xmlns:a16="http://schemas.microsoft.com/office/drawing/2014/main" id="{17F681D8-FD45-C817-45AF-C4A9754D5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94" y="31600"/>
            <a:ext cx="7258192" cy="922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loud 21">
            <a:extLst>
              <a:ext uri="{FF2B5EF4-FFF2-40B4-BE49-F238E27FC236}">
                <a16:creationId xmlns:a16="http://schemas.microsoft.com/office/drawing/2014/main" id="{B92FDA27-15B7-0327-F911-8235062A378E}"/>
              </a:ext>
            </a:extLst>
          </p:cNvPr>
          <p:cNvSpPr/>
          <p:nvPr/>
        </p:nvSpPr>
        <p:spPr>
          <a:xfrm>
            <a:off x="6693492" y="-265989"/>
            <a:ext cx="11049000" cy="4719210"/>
          </a:xfrm>
          <a:prstGeom prst="cloud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1828800" y="9258300"/>
            <a:ext cx="7315200" cy="1316736"/>
          </a:xfrm>
          <a:custGeom>
            <a:avLst/>
            <a:gdLst/>
            <a:ahLst/>
            <a:cxnLst/>
            <a:rect l="l" t="t" r="r" b="b"/>
            <a:pathLst>
              <a:path w="7315200" h="1316736">
                <a:moveTo>
                  <a:pt x="0" y="0"/>
                </a:moveTo>
                <a:lnTo>
                  <a:pt x="7315200" y="0"/>
                </a:lnTo>
                <a:lnTo>
                  <a:pt x="7315200" y="1316736"/>
                </a:lnTo>
                <a:lnTo>
                  <a:pt x="0" y="1316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486400" y="9258300"/>
            <a:ext cx="7315200" cy="1316736"/>
          </a:xfrm>
          <a:custGeom>
            <a:avLst/>
            <a:gdLst/>
            <a:ahLst/>
            <a:cxnLst/>
            <a:rect l="l" t="t" r="r" b="b"/>
            <a:pathLst>
              <a:path w="7315200" h="1316736">
                <a:moveTo>
                  <a:pt x="0" y="0"/>
                </a:moveTo>
                <a:lnTo>
                  <a:pt x="7315200" y="0"/>
                </a:lnTo>
                <a:lnTo>
                  <a:pt x="7315200" y="1316736"/>
                </a:lnTo>
                <a:lnTo>
                  <a:pt x="0" y="1316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801600" y="9258300"/>
            <a:ext cx="7315200" cy="1316736"/>
          </a:xfrm>
          <a:custGeom>
            <a:avLst/>
            <a:gdLst/>
            <a:ahLst/>
            <a:cxnLst/>
            <a:rect l="l" t="t" r="r" b="b"/>
            <a:pathLst>
              <a:path w="7315200" h="1316736">
                <a:moveTo>
                  <a:pt x="0" y="0"/>
                </a:moveTo>
                <a:lnTo>
                  <a:pt x="7315200" y="0"/>
                </a:lnTo>
                <a:lnTo>
                  <a:pt x="7315200" y="1316736"/>
                </a:lnTo>
                <a:lnTo>
                  <a:pt x="0" y="1316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9776153" y="7568919"/>
            <a:ext cx="5653989" cy="1294549"/>
            <a:chOff x="0" y="0"/>
            <a:chExt cx="1489116" cy="34095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89116" cy="340951"/>
            </a:xfrm>
            <a:custGeom>
              <a:avLst/>
              <a:gdLst/>
              <a:ahLst/>
              <a:cxnLst/>
              <a:rect l="l" t="t" r="r" b="b"/>
              <a:pathLst>
                <a:path w="1489116" h="340951">
                  <a:moveTo>
                    <a:pt x="36971" y="0"/>
                  </a:moveTo>
                  <a:lnTo>
                    <a:pt x="1452146" y="0"/>
                  </a:lnTo>
                  <a:cubicBezTo>
                    <a:pt x="1461951" y="0"/>
                    <a:pt x="1471355" y="3895"/>
                    <a:pt x="1478288" y="10828"/>
                  </a:cubicBezTo>
                  <a:cubicBezTo>
                    <a:pt x="1485221" y="17762"/>
                    <a:pt x="1489116" y="27165"/>
                    <a:pt x="1489116" y="36971"/>
                  </a:cubicBezTo>
                  <a:lnTo>
                    <a:pt x="1489116" y="303981"/>
                  </a:lnTo>
                  <a:cubicBezTo>
                    <a:pt x="1489116" y="313786"/>
                    <a:pt x="1485221" y="323189"/>
                    <a:pt x="1478288" y="330123"/>
                  </a:cubicBezTo>
                  <a:cubicBezTo>
                    <a:pt x="1471355" y="337056"/>
                    <a:pt x="1461951" y="340951"/>
                    <a:pt x="1452146" y="340951"/>
                  </a:cubicBezTo>
                  <a:lnTo>
                    <a:pt x="36971" y="340951"/>
                  </a:lnTo>
                  <a:cubicBezTo>
                    <a:pt x="27165" y="340951"/>
                    <a:pt x="17762" y="337056"/>
                    <a:pt x="10828" y="330123"/>
                  </a:cubicBezTo>
                  <a:cubicBezTo>
                    <a:pt x="3895" y="323189"/>
                    <a:pt x="0" y="313786"/>
                    <a:pt x="0" y="303981"/>
                  </a:cubicBezTo>
                  <a:lnTo>
                    <a:pt x="0" y="36971"/>
                  </a:lnTo>
                  <a:cubicBezTo>
                    <a:pt x="0" y="27165"/>
                    <a:pt x="3895" y="17762"/>
                    <a:pt x="10828" y="10828"/>
                  </a:cubicBezTo>
                  <a:cubicBezTo>
                    <a:pt x="17762" y="3895"/>
                    <a:pt x="27165" y="0"/>
                    <a:pt x="36971" y="0"/>
                  </a:cubicBezTo>
                  <a:close/>
                </a:path>
              </a:pathLst>
            </a:custGeom>
            <a:solidFill>
              <a:srgbClr val="692822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828638" y="5981700"/>
            <a:ext cx="5653989" cy="1294549"/>
            <a:chOff x="0" y="0"/>
            <a:chExt cx="1489116" cy="34095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489116" cy="340951"/>
            </a:xfrm>
            <a:custGeom>
              <a:avLst/>
              <a:gdLst/>
              <a:ahLst/>
              <a:cxnLst/>
              <a:rect l="l" t="t" r="r" b="b"/>
              <a:pathLst>
                <a:path w="1489116" h="340951">
                  <a:moveTo>
                    <a:pt x="36971" y="0"/>
                  </a:moveTo>
                  <a:lnTo>
                    <a:pt x="1452146" y="0"/>
                  </a:lnTo>
                  <a:cubicBezTo>
                    <a:pt x="1461951" y="0"/>
                    <a:pt x="1471355" y="3895"/>
                    <a:pt x="1478288" y="10828"/>
                  </a:cubicBezTo>
                  <a:cubicBezTo>
                    <a:pt x="1485221" y="17762"/>
                    <a:pt x="1489116" y="27165"/>
                    <a:pt x="1489116" y="36971"/>
                  </a:cubicBezTo>
                  <a:lnTo>
                    <a:pt x="1489116" y="303981"/>
                  </a:lnTo>
                  <a:cubicBezTo>
                    <a:pt x="1489116" y="313786"/>
                    <a:pt x="1485221" y="323189"/>
                    <a:pt x="1478288" y="330123"/>
                  </a:cubicBezTo>
                  <a:cubicBezTo>
                    <a:pt x="1471355" y="337056"/>
                    <a:pt x="1461951" y="340951"/>
                    <a:pt x="1452146" y="340951"/>
                  </a:cubicBezTo>
                  <a:lnTo>
                    <a:pt x="36971" y="340951"/>
                  </a:lnTo>
                  <a:cubicBezTo>
                    <a:pt x="27165" y="340951"/>
                    <a:pt x="17762" y="337056"/>
                    <a:pt x="10828" y="330123"/>
                  </a:cubicBezTo>
                  <a:cubicBezTo>
                    <a:pt x="3895" y="323189"/>
                    <a:pt x="0" y="313786"/>
                    <a:pt x="0" y="303981"/>
                  </a:cubicBezTo>
                  <a:lnTo>
                    <a:pt x="0" y="36971"/>
                  </a:lnTo>
                  <a:cubicBezTo>
                    <a:pt x="0" y="27165"/>
                    <a:pt x="3895" y="17762"/>
                    <a:pt x="10828" y="10828"/>
                  </a:cubicBezTo>
                  <a:cubicBezTo>
                    <a:pt x="17762" y="3895"/>
                    <a:pt x="27165" y="0"/>
                    <a:pt x="36971" y="0"/>
                  </a:cubicBezTo>
                  <a:close/>
                </a:path>
              </a:pathLst>
            </a:custGeom>
            <a:solidFill>
              <a:srgbClr val="692822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775472" y="4394481"/>
            <a:ext cx="5653989" cy="1294549"/>
            <a:chOff x="0" y="0"/>
            <a:chExt cx="1489116" cy="34095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489116" cy="340951"/>
            </a:xfrm>
            <a:custGeom>
              <a:avLst/>
              <a:gdLst/>
              <a:ahLst/>
              <a:cxnLst/>
              <a:rect l="l" t="t" r="r" b="b"/>
              <a:pathLst>
                <a:path w="1489116" h="340951">
                  <a:moveTo>
                    <a:pt x="36971" y="0"/>
                  </a:moveTo>
                  <a:lnTo>
                    <a:pt x="1452146" y="0"/>
                  </a:lnTo>
                  <a:cubicBezTo>
                    <a:pt x="1461951" y="0"/>
                    <a:pt x="1471355" y="3895"/>
                    <a:pt x="1478288" y="10828"/>
                  </a:cubicBezTo>
                  <a:cubicBezTo>
                    <a:pt x="1485221" y="17762"/>
                    <a:pt x="1489116" y="27165"/>
                    <a:pt x="1489116" y="36971"/>
                  </a:cubicBezTo>
                  <a:lnTo>
                    <a:pt x="1489116" y="303981"/>
                  </a:lnTo>
                  <a:cubicBezTo>
                    <a:pt x="1489116" y="313786"/>
                    <a:pt x="1485221" y="323189"/>
                    <a:pt x="1478288" y="330123"/>
                  </a:cubicBezTo>
                  <a:cubicBezTo>
                    <a:pt x="1471355" y="337056"/>
                    <a:pt x="1461951" y="340951"/>
                    <a:pt x="1452146" y="340951"/>
                  </a:cubicBezTo>
                  <a:lnTo>
                    <a:pt x="36971" y="340951"/>
                  </a:lnTo>
                  <a:cubicBezTo>
                    <a:pt x="27165" y="340951"/>
                    <a:pt x="17762" y="337056"/>
                    <a:pt x="10828" y="330123"/>
                  </a:cubicBezTo>
                  <a:cubicBezTo>
                    <a:pt x="3895" y="323189"/>
                    <a:pt x="0" y="313786"/>
                    <a:pt x="0" y="303981"/>
                  </a:cubicBezTo>
                  <a:lnTo>
                    <a:pt x="0" y="36971"/>
                  </a:lnTo>
                  <a:cubicBezTo>
                    <a:pt x="0" y="27165"/>
                    <a:pt x="3895" y="17762"/>
                    <a:pt x="10828" y="10828"/>
                  </a:cubicBezTo>
                  <a:cubicBezTo>
                    <a:pt x="17762" y="3895"/>
                    <a:pt x="27165" y="0"/>
                    <a:pt x="36971" y="0"/>
                  </a:cubicBezTo>
                  <a:close/>
                </a:path>
              </a:pathLst>
            </a:custGeom>
            <a:solidFill>
              <a:srgbClr val="692822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8016253" y="1154312"/>
            <a:ext cx="8704034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roadway" panose="04040905080B02020502" pitchFamily="82" charset="0"/>
                <a:ea typeface="+mn-ea"/>
                <a:cs typeface="+mn-cs"/>
              </a:rPr>
              <a:t>3. </a:t>
            </a:r>
            <a:r>
              <a:rPr lang="en-US" sz="6000" dirty="0">
                <a:effectLst/>
                <a:latin typeface="Arial Narrow" panose="020B0606020202030204" pitchFamily="34" charset="0"/>
              </a:rPr>
              <a:t>When do you like ______ TV?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9742815" y="7774522"/>
            <a:ext cx="5653989" cy="831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1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ublic Sans Bold"/>
                <a:ea typeface="+mn-ea"/>
                <a:cs typeface="+mn-cs"/>
              </a:rPr>
              <a:t>C. to watch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775472" y="6154682"/>
            <a:ext cx="5653989" cy="831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1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ublic Sans Bold"/>
                <a:ea typeface="+mn-ea"/>
                <a:cs typeface="+mn-cs"/>
              </a:rPr>
              <a:t>B. </a:t>
            </a:r>
            <a:r>
              <a:rPr lang="en-US" sz="5100" dirty="0">
                <a:solidFill>
                  <a:srgbClr val="FFFFFF"/>
                </a:solidFill>
                <a:latin typeface="Public Sans Bold"/>
              </a:rPr>
              <a:t>w</a:t>
            </a:r>
            <a:r>
              <a:rPr kumimoji="0" lang="en-US" sz="51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ublic Sans Bold"/>
                <a:ea typeface="+mn-ea"/>
                <a:cs typeface="+mn-cs"/>
              </a:rPr>
              <a:t>atch</a:t>
            </a:r>
            <a:r>
              <a:rPr kumimoji="0" lang="en-US" sz="51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ublic Sans Bold"/>
                <a:ea typeface="+mn-ea"/>
                <a:cs typeface="+mn-cs"/>
              </a:rPr>
              <a:t> </a:t>
            </a:r>
            <a:endParaRPr kumimoji="0" lang="en-US" sz="5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ublic Sans Bold"/>
              <a:ea typeface="+mn-ea"/>
              <a:cs typeface="+mn-cs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9775472" y="4549313"/>
            <a:ext cx="5653989" cy="831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1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ublic Sans Bold"/>
                <a:ea typeface="+mn-ea"/>
                <a:cs typeface="+mn-cs"/>
              </a:rPr>
              <a:t>A. </a:t>
            </a:r>
            <a:r>
              <a:rPr lang="en-US" sz="5100" noProof="0" dirty="0">
                <a:solidFill>
                  <a:srgbClr val="FFFFFF"/>
                </a:solidFill>
                <a:latin typeface="Public Sans Bold"/>
              </a:rPr>
              <a:t>watched</a:t>
            </a:r>
            <a:endParaRPr kumimoji="0" lang="en-US" sz="5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ublic Sans Bold"/>
              <a:ea typeface="+mn-ea"/>
              <a:cs typeface="+mn-cs"/>
            </a:endParaRPr>
          </a:p>
        </p:txBody>
      </p:sp>
      <p:pic>
        <p:nvPicPr>
          <p:cNvPr id="23" name="wrong">
            <a:hlinkClick r:id="" action="ppaction://media"/>
            <a:extLst>
              <a:ext uri="{FF2B5EF4-FFF2-40B4-BE49-F238E27FC236}">
                <a16:creationId xmlns:a16="http://schemas.microsoft.com/office/drawing/2014/main" id="{80BCDDF1-1BE2-B4A4-3A7C-158CDDBBFF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516600" y="4656137"/>
            <a:ext cx="487363" cy="487363"/>
          </a:xfrm>
          <a:prstGeom prst="rect">
            <a:avLst/>
          </a:prstGeom>
        </p:spPr>
      </p:pic>
      <p:pic>
        <p:nvPicPr>
          <p:cNvPr id="24" name="wrong">
            <a:hlinkClick r:id="" action="ppaction://media"/>
            <a:extLst>
              <a:ext uri="{FF2B5EF4-FFF2-40B4-BE49-F238E27FC236}">
                <a16:creationId xmlns:a16="http://schemas.microsoft.com/office/drawing/2014/main" id="{680EDB11-31F1-B67B-C527-86FC853114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516599" y="5756251"/>
            <a:ext cx="487363" cy="487363"/>
          </a:xfrm>
          <a:prstGeom prst="rect">
            <a:avLst/>
          </a:prstGeom>
        </p:spPr>
      </p:pic>
      <p:pic>
        <p:nvPicPr>
          <p:cNvPr id="25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4CBE5382-29E0-84AA-2DD2-84AD3D9015D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540026" y="3623366"/>
            <a:ext cx="487363" cy="487363"/>
          </a:xfrm>
          <a:prstGeom prst="rect">
            <a:avLst/>
          </a:prstGeom>
        </p:spPr>
      </p:pic>
      <p:pic>
        <p:nvPicPr>
          <p:cNvPr id="26" name="Đồng hồ bấm giờ 5s">
            <a:hlinkClick r:id="" action="ppaction://media"/>
            <a:extLst>
              <a:ext uri="{FF2B5EF4-FFF2-40B4-BE49-F238E27FC236}">
                <a16:creationId xmlns:a16="http://schemas.microsoft.com/office/drawing/2014/main" id="{C17F1B83-9270-9988-1C2E-4B9072A43583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2"/>
          <a:srcRect l="18313" t="12500" r="25354" b="6760"/>
          <a:stretch/>
        </p:blipFill>
        <p:spPr>
          <a:xfrm>
            <a:off x="16720287" y="8023438"/>
            <a:ext cx="1529417" cy="123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52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3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61111E-6 -1.97531E-6 L 3.61111E-6 -0.07207 " pathEditMode="relative" rAng="0" ptsTypes="AA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08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65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65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3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C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five charming ancient villages in Hanoi - Hanoi Travel">
            <a:extLst>
              <a:ext uri="{FF2B5EF4-FFF2-40B4-BE49-F238E27FC236}">
                <a16:creationId xmlns:a16="http://schemas.microsoft.com/office/drawing/2014/main" id="{17F681D8-FD45-C817-45AF-C4A9754D5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94" y="31600"/>
            <a:ext cx="7258192" cy="922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loud 21">
            <a:extLst>
              <a:ext uri="{FF2B5EF4-FFF2-40B4-BE49-F238E27FC236}">
                <a16:creationId xmlns:a16="http://schemas.microsoft.com/office/drawing/2014/main" id="{B92FDA27-15B7-0327-F911-8235062A378E}"/>
              </a:ext>
            </a:extLst>
          </p:cNvPr>
          <p:cNvSpPr/>
          <p:nvPr/>
        </p:nvSpPr>
        <p:spPr>
          <a:xfrm>
            <a:off x="6693492" y="-265989"/>
            <a:ext cx="11049000" cy="4719210"/>
          </a:xfrm>
          <a:prstGeom prst="cloud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1828800" y="9258300"/>
            <a:ext cx="7315200" cy="1316736"/>
          </a:xfrm>
          <a:custGeom>
            <a:avLst/>
            <a:gdLst/>
            <a:ahLst/>
            <a:cxnLst/>
            <a:rect l="l" t="t" r="r" b="b"/>
            <a:pathLst>
              <a:path w="7315200" h="1316736">
                <a:moveTo>
                  <a:pt x="0" y="0"/>
                </a:moveTo>
                <a:lnTo>
                  <a:pt x="7315200" y="0"/>
                </a:lnTo>
                <a:lnTo>
                  <a:pt x="7315200" y="1316736"/>
                </a:lnTo>
                <a:lnTo>
                  <a:pt x="0" y="1316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486400" y="9258300"/>
            <a:ext cx="7315200" cy="1316736"/>
          </a:xfrm>
          <a:custGeom>
            <a:avLst/>
            <a:gdLst/>
            <a:ahLst/>
            <a:cxnLst/>
            <a:rect l="l" t="t" r="r" b="b"/>
            <a:pathLst>
              <a:path w="7315200" h="1316736">
                <a:moveTo>
                  <a:pt x="0" y="0"/>
                </a:moveTo>
                <a:lnTo>
                  <a:pt x="7315200" y="0"/>
                </a:lnTo>
                <a:lnTo>
                  <a:pt x="7315200" y="1316736"/>
                </a:lnTo>
                <a:lnTo>
                  <a:pt x="0" y="1316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801600" y="9258300"/>
            <a:ext cx="7315200" cy="1316736"/>
          </a:xfrm>
          <a:custGeom>
            <a:avLst/>
            <a:gdLst/>
            <a:ahLst/>
            <a:cxnLst/>
            <a:rect l="l" t="t" r="r" b="b"/>
            <a:pathLst>
              <a:path w="7315200" h="1316736">
                <a:moveTo>
                  <a:pt x="0" y="0"/>
                </a:moveTo>
                <a:lnTo>
                  <a:pt x="7315200" y="0"/>
                </a:lnTo>
                <a:lnTo>
                  <a:pt x="7315200" y="1316736"/>
                </a:lnTo>
                <a:lnTo>
                  <a:pt x="0" y="1316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9803171" y="6067284"/>
            <a:ext cx="5653989" cy="1294549"/>
            <a:chOff x="0" y="0"/>
            <a:chExt cx="1489116" cy="34095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89116" cy="340951"/>
            </a:xfrm>
            <a:custGeom>
              <a:avLst/>
              <a:gdLst/>
              <a:ahLst/>
              <a:cxnLst/>
              <a:rect l="l" t="t" r="r" b="b"/>
              <a:pathLst>
                <a:path w="1489116" h="340951">
                  <a:moveTo>
                    <a:pt x="36971" y="0"/>
                  </a:moveTo>
                  <a:lnTo>
                    <a:pt x="1452146" y="0"/>
                  </a:lnTo>
                  <a:cubicBezTo>
                    <a:pt x="1461951" y="0"/>
                    <a:pt x="1471355" y="3895"/>
                    <a:pt x="1478288" y="10828"/>
                  </a:cubicBezTo>
                  <a:cubicBezTo>
                    <a:pt x="1485221" y="17762"/>
                    <a:pt x="1489116" y="27165"/>
                    <a:pt x="1489116" y="36971"/>
                  </a:cubicBezTo>
                  <a:lnTo>
                    <a:pt x="1489116" y="303981"/>
                  </a:lnTo>
                  <a:cubicBezTo>
                    <a:pt x="1489116" y="313786"/>
                    <a:pt x="1485221" y="323189"/>
                    <a:pt x="1478288" y="330123"/>
                  </a:cubicBezTo>
                  <a:cubicBezTo>
                    <a:pt x="1471355" y="337056"/>
                    <a:pt x="1461951" y="340951"/>
                    <a:pt x="1452146" y="340951"/>
                  </a:cubicBezTo>
                  <a:lnTo>
                    <a:pt x="36971" y="340951"/>
                  </a:lnTo>
                  <a:cubicBezTo>
                    <a:pt x="27165" y="340951"/>
                    <a:pt x="17762" y="337056"/>
                    <a:pt x="10828" y="330123"/>
                  </a:cubicBezTo>
                  <a:cubicBezTo>
                    <a:pt x="3895" y="323189"/>
                    <a:pt x="0" y="313786"/>
                    <a:pt x="0" y="303981"/>
                  </a:cubicBezTo>
                  <a:lnTo>
                    <a:pt x="0" y="36971"/>
                  </a:lnTo>
                  <a:cubicBezTo>
                    <a:pt x="0" y="27165"/>
                    <a:pt x="3895" y="17762"/>
                    <a:pt x="10828" y="10828"/>
                  </a:cubicBezTo>
                  <a:cubicBezTo>
                    <a:pt x="17762" y="3895"/>
                    <a:pt x="27165" y="0"/>
                    <a:pt x="36971" y="0"/>
                  </a:cubicBezTo>
                  <a:close/>
                </a:path>
              </a:pathLst>
            </a:custGeom>
            <a:solidFill>
              <a:srgbClr val="692822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795233" y="4499586"/>
            <a:ext cx="5653989" cy="1294549"/>
            <a:chOff x="0" y="0"/>
            <a:chExt cx="1489116" cy="34095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489116" cy="340951"/>
            </a:xfrm>
            <a:custGeom>
              <a:avLst/>
              <a:gdLst/>
              <a:ahLst/>
              <a:cxnLst/>
              <a:rect l="l" t="t" r="r" b="b"/>
              <a:pathLst>
                <a:path w="1489116" h="340951">
                  <a:moveTo>
                    <a:pt x="36971" y="0"/>
                  </a:moveTo>
                  <a:lnTo>
                    <a:pt x="1452146" y="0"/>
                  </a:lnTo>
                  <a:cubicBezTo>
                    <a:pt x="1461951" y="0"/>
                    <a:pt x="1471355" y="3895"/>
                    <a:pt x="1478288" y="10828"/>
                  </a:cubicBezTo>
                  <a:cubicBezTo>
                    <a:pt x="1485221" y="17762"/>
                    <a:pt x="1489116" y="27165"/>
                    <a:pt x="1489116" y="36971"/>
                  </a:cubicBezTo>
                  <a:lnTo>
                    <a:pt x="1489116" y="303981"/>
                  </a:lnTo>
                  <a:cubicBezTo>
                    <a:pt x="1489116" y="313786"/>
                    <a:pt x="1485221" y="323189"/>
                    <a:pt x="1478288" y="330123"/>
                  </a:cubicBezTo>
                  <a:cubicBezTo>
                    <a:pt x="1471355" y="337056"/>
                    <a:pt x="1461951" y="340951"/>
                    <a:pt x="1452146" y="340951"/>
                  </a:cubicBezTo>
                  <a:lnTo>
                    <a:pt x="36971" y="340951"/>
                  </a:lnTo>
                  <a:cubicBezTo>
                    <a:pt x="27165" y="340951"/>
                    <a:pt x="17762" y="337056"/>
                    <a:pt x="10828" y="330123"/>
                  </a:cubicBezTo>
                  <a:cubicBezTo>
                    <a:pt x="3895" y="323189"/>
                    <a:pt x="0" y="313786"/>
                    <a:pt x="0" y="303981"/>
                  </a:cubicBezTo>
                  <a:lnTo>
                    <a:pt x="0" y="36971"/>
                  </a:lnTo>
                  <a:cubicBezTo>
                    <a:pt x="0" y="27165"/>
                    <a:pt x="3895" y="17762"/>
                    <a:pt x="10828" y="10828"/>
                  </a:cubicBezTo>
                  <a:cubicBezTo>
                    <a:pt x="17762" y="3895"/>
                    <a:pt x="27165" y="0"/>
                    <a:pt x="36971" y="0"/>
                  </a:cubicBezTo>
                  <a:close/>
                </a:path>
              </a:pathLst>
            </a:custGeom>
            <a:solidFill>
              <a:srgbClr val="692822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794786" y="7658951"/>
            <a:ext cx="5653989" cy="1294549"/>
            <a:chOff x="0" y="0"/>
            <a:chExt cx="1489116" cy="34095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489116" cy="340951"/>
            </a:xfrm>
            <a:custGeom>
              <a:avLst/>
              <a:gdLst/>
              <a:ahLst/>
              <a:cxnLst/>
              <a:rect l="l" t="t" r="r" b="b"/>
              <a:pathLst>
                <a:path w="1489116" h="340951">
                  <a:moveTo>
                    <a:pt x="36971" y="0"/>
                  </a:moveTo>
                  <a:lnTo>
                    <a:pt x="1452146" y="0"/>
                  </a:lnTo>
                  <a:cubicBezTo>
                    <a:pt x="1461951" y="0"/>
                    <a:pt x="1471355" y="3895"/>
                    <a:pt x="1478288" y="10828"/>
                  </a:cubicBezTo>
                  <a:cubicBezTo>
                    <a:pt x="1485221" y="17762"/>
                    <a:pt x="1489116" y="27165"/>
                    <a:pt x="1489116" y="36971"/>
                  </a:cubicBezTo>
                  <a:lnTo>
                    <a:pt x="1489116" y="303981"/>
                  </a:lnTo>
                  <a:cubicBezTo>
                    <a:pt x="1489116" y="313786"/>
                    <a:pt x="1485221" y="323189"/>
                    <a:pt x="1478288" y="330123"/>
                  </a:cubicBezTo>
                  <a:cubicBezTo>
                    <a:pt x="1471355" y="337056"/>
                    <a:pt x="1461951" y="340951"/>
                    <a:pt x="1452146" y="340951"/>
                  </a:cubicBezTo>
                  <a:lnTo>
                    <a:pt x="36971" y="340951"/>
                  </a:lnTo>
                  <a:cubicBezTo>
                    <a:pt x="27165" y="340951"/>
                    <a:pt x="17762" y="337056"/>
                    <a:pt x="10828" y="330123"/>
                  </a:cubicBezTo>
                  <a:cubicBezTo>
                    <a:pt x="3895" y="323189"/>
                    <a:pt x="0" y="313786"/>
                    <a:pt x="0" y="303981"/>
                  </a:cubicBezTo>
                  <a:lnTo>
                    <a:pt x="0" y="36971"/>
                  </a:lnTo>
                  <a:cubicBezTo>
                    <a:pt x="0" y="27165"/>
                    <a:pt x="3895" y="17762"/>
                    <a:pt x="10828" y="10828"/>
                  </a:cubicBezTo>
                  <a:cubicBezTo>
                    <a:pt x="17762" y="3895"/>
                    <a:pt x="27165" y="0"/>
                    <a:pt x="36971" y="0"/>
                  </a:cubicBezTo>
                  <a:close/>
                </a:path>
              </a:pathLst>
            </a:custGeom>
            <a:solidFill>
              <a:srgbClr val="692822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8250449" y="1028700"/>
            <a:ext cx="8704034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roadway" panose="04040905080B02020502" pitchFamily="82" charset="0"/>
                <a:ea typeface="+mn-ea"/>
                <a:cs typeface="+mn-cs"/>
              </a:rPr>
              <a:t>4. </a:t>
            </a:r>
            <a:r>
              <a:rPr lang="en-US" sz="6000" dirty="0">
                <a:effectLst/>
                <a:latin typeface="Arial Narrow" panose="020B0606020202030204" pitchFamily="34" charset="0"/>
              </a:rPr>
              <a:t>Do you fancy ______ to the cinema this weekend?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9769833" y="6272887"/>
            <a:ext cx="5653989" cy="831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1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ublic Sans Bold"/>
                <a:ea typeface="+mn-ea"/>
                <a:cs typeface="+mn-cs"/>
              </a:rPr>
              <a:t>B. going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742067" y="4672568"/>
            <a:ext cx="5653989" cy="831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1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ublic Sans Bold"/>
                <a:ea typeface="+mn-ea"/>
                <a:cs typeface="+mn-cs"/>
              </a:rPr>
              <a:t>A. go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794786" y="7813783"/>
            <a:ext cx="5653989" cy="831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1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ublic Sans Bold"/>
                <a:ea typeface="+mn-ea"/>
                <a:cs typeface="+mn-cs"/>
              </a:rPr>
              <a:t>C. to go </a:t>
            </a:r>
          </a:p>
        </p:txBody>
      </p:sp>
      <p:pic>
        <p:nvPicPr>
          <p:cNvPr id="23" name="wrong">
            <a:hlinkClick r:id="" action="ppaction://media"/>
            <a:extLst>
              <a:ext uri="{FF2B5EF4-FFF2-40B4-BE49-F238E27FC236}">
                <a16:creationId xmlns:a16="http://schemas.microsoft.com/office/drawing/2014/main" id="{80BCDDF1-1BE2-B4A4-3A7C-158CDDBBFF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516600" y="4656137"/>
            <a:ext cx="487363" cy="487363"/>
          </a:xfrm>
          <a:prstGeom prst="rect">
            <a:avLst/>
          </a:prstGeom>
        </p:spPr>
      </p:pic>
      <p:pic>
        <p:nvPicPr>
          <p:cNvPr id="24" name="wrong">
            <a:hlinkClick r:id="" action="ppaction://media"/>
            <a:extLst>
              <a:ext uri="{FF2B5EF4-FFF2-40B4-BE49-F238E27FC236}">
                <a16:creationId xmlns:a16="http://schemas.microsoft.com/office/drawing/2014/main" id="{680EDB11-31F1-B67B-C527-86FC853114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516599" y="5756251"/>
            <a:ext cx="487363" cy="487363"/>
          </a:xfrm>
          <a:prstGeom prst="rect">
            <a:avLst/>
          </a:prstGeom>
        </p:spPr>
      </p:pic>
      <p:pic>
        <p:nvPicPr>
          <p:cNvPr id="25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4CBE5382-29E0-84AA-2DD2-84AD3D9015D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540026" y="3623366"/>
            <a:ext cx="487363" cy="487363"/>
          </a:xfrm>
          <a:prstGeom prst="rect">
            <a:avLst/>
          </a:prstGeom>
        </p:spPr>
      </p:pic>
      <p:pic>
        <p:nvPicPr>
          <p:cNvPr id="26" name="Đồng hồ bấm giờ 5s">
            <a:hlinkClick r:id="" action="ppaction://media"/>
            <a:extLst>
              <a:ext uri="{FF2B5EF4-FFF2-40B4-BE49-F238E27FC236}">
                <a16:creationId xmlns:a16="http://schemas.microsoft.com/office/drawing/2014/main" id="{C17F1B83-9270-9988-1C2E-4B9072A43583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2"/>
          <a:srcRect l="18313" t="12500" r="25354" b="6760"/>
          <a:stretch/>
        </p:blipFill>
        <p:spPr>
          <a:xfrm>
            <a:off x="16720287" y="8023438"/>
            <a:ext cx="1529417" cy="123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37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3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6 -4.32099E-6 L -2.08333E-6 -0.07206 " pathEditMode="relative" rAng="0" ptsTypes="AA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08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65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65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3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C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five charming ancient villages in Hanoi - Hanoi Travel">
            <a:extLst>
              <a:ext uri="{FF2B5EF4-FFF2-40B4-BE49-F238E27FC236}">
                <a16:creationId xmlns:a16="http://schemas.microsoft.com/office/drawing/2014/main" id="{17F681D8-FD45-C817-45AF-C4A9754D5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94" y="31600"/>
            <a:ext cx="7258192" cy="922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loud 21">
            <a:extLst>
              <a:ext uri="{FF2B5EF4-FFF2-40B4-BE49-F238E27FC236}">
                <a16:creationId xmlns:a16="http://schemas.microsoft.com/office/drawing/2014/main" id="{B92FDA27-15B7-0327-F911-8235062A378E}"/>
              </a:ext>
            </a:extLst>
          </p:cNvPr>
          <p:cNvSpPr/>
          <p:nvPr/>
        </p:nvSpPr>
        <p:spPr>
          <a:xfrm>
            <a:off x="6693492" y="-265989"/>
            <a:ext cx="11049000" cy="4719210"/>
          </a:xfrm>
          <a:prstGeom prst="cloud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1828800" y="9258300"/>
            <a:ext cx="7315200" cy="1316736"/>
          </a:xfrm>
          <a:custGeom>
            <a:avLst/>
            <a:gdLst/>
            <a:ahLst/>
            <a:cxnLst/>
            <a:rect l="l" t="t" r="r" b="b"/>
            <a:pathLst>
              <a:path w="7315200" h="1316736">
                <a:moveTo>
                  <a:pt x="0" y="0"/>
                </a:moveTo>
                <a:lnTo>
                  <a:pt x="7315200" y="0"/>
                </a:lnTo>
                <a:lnTo>
                  <a:pt x="7315200" y="1316736"/>
                </a:lnTo>
                <a:lnTo>
                  <a:pt x="0" y="1316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486400" y="9258300"/>
            <a:ext cx="7315200" cy="1316736"/>
          </a:xfrm>
          <a:custGeom>
            <a:avLst/>
            <a:gdLst/>
            <a:ahLst/>
            <a:cxnLst/>
            <a:rect l="l" t="t" r="r" b="b"/>
            <a:pathLst>
              <a:path w="7315200" h="1316736">
                <a:moveTo>
                  <a:pt x="0" y="0"/>
                </a:moveTo>
                <a:lnTo>
                  <a:pt x="7315200" y="0"/>
                </a:lnTo>
                <a:lnTo>
                  <a:pt x="7315200" y="1316736"/>
                </a:lnTo>
                <a:lnTo>
                  <a:pt x="0" y="1316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801600" y="9258300"/>
            <a:ext cx="7315200" cy="1316736"/>
          </a:xfrm>
          <a:custGeom>
            <a:avLst/>
            <a:gdLst/>
            <a:ahLst/>
            <a:cxnLst/>
            <a:rect l="l" t="t" r="r" b="b"/>
            <a:pathLst>
              <a:path w="7315200" h="1316736">
                <a:moveTo>
                  <a:pt x="0" y="0"/>
                </a:moveTo>
                <a:lnTo>
                  <a:pt x="7315200" y="0"/>
                </a:lnTo>
                <a:lnTo>
                  <a:pt x="7315200" y="1316736"/>
                </a:lnTo>
                <a:lnTo>
                  <a:pt x="0" y="1316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9799285" y="4382351"/>
            <a:ext cx="5653989" cy="1294549"/>
            <a:chOff x="0" y="0"/>
            <a:chExt cx="1489116" cy="34095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89116" cy="340951"/>
            </a:xfrm>
            <a:custGeom>
              <a:avLst/>
              <a:gdLst/>
              <a:ahLst/>
              <a:cxnLst/>
              <a:rect l="l" t="t" r="r" b="b"/>
              <a:pathLst>
                <a:path w="1489116" h="340951">
                  <a:moveTo>
                    <a:pt x="36971" y="0"/>
                  </a:moveTo>
                  <a:lnTo>
                    <a:pt x="1452146" y="0"/>
                  </a:lnTo>
                  <a:cubicBezTo>
                    <a:pt x="1461951" y="0"/>
                    <a:pt x="1471355" y="3895"/>
                    <a:pt x="1478288" y="10828"/>
                  </a:cubicBezTo>
                  <a:cubicBezTo>
                    <a:pt x="1485221" y="17762"/>
                    <a:pt x="1489116" y="27165"/>
                    <a:pt x="1489116" y="36971"/>
                  </a:cubicBezTo>
                  <a:lnTo>
                    <a:pt x="1489116" y="303981"/>
                  </a:lnTo>
                  <a:cubicBezTo>
                    <a:pt x="1489116" y="313786"/>
                    <a:pt x="1485221" y="323189"/>
                    <a:pt x="1478288" y="330123"/>
                  </a:cubicBezTo>
                  <a:cubicBezTo>
                    <a:pt x="1471355" y="337056"/>
                    <a:pt x="1461951" y="340951"/>
                    <a:pt x="1452146" y="340951"/>
                  </a:cubicBezTo>
                  <a:lnTo>
                    <a:pt x="36971" y="340951"/>
                  </a:lnTo>
                  <a:cubicBezTo>
                    <a:pt x="27165" y="340951"/>
                    <a:pt x="17762" y="337056"/>
                    <a:pt x="10828" y="330123"/>
                  </a:cubicBezTo>
                  <a:cubicBezTo>
                    <a:pt x="3895" y="323189"/>
                    <a:pt x="0" y="313786"/>
                    <a:pt x="0" y="303981"/>
                  </a:cubicBezTo>
                  <a:lnTo>
                    <a:pt x="0" y="36971"/>
                  </a:lnTo>
                  <a:cubicBezTo>
                    <a:pt x="0" y="27165"/>
                    <a:pt x="3895" y="17762"/>
                    <a:pt x="10828" y="10828"/>
                  </a:cubicBezTo>
                  <a:cubicBezTo>
                    <a:pt x="17762" y="3895"/>
                    <a:pt x="27165" y="0"/>
                    <a:pt x="36971" y="0"/>
                  </a:cubicBezTo>
                  <a:close/>
                </a:path>
              </a:pathLst>
            </a:custGeom>
            <a:solidFill>
              <a:srgbClr val="692822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828638" y="5981700"/>
            <a:ext cx="5653989" cy="1294549"/>
            <a:chOff x="0" y="0"/>
            <a:chExt cx="1489116" cy="34095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489116" cy="340951"/>
            </a:xfrm>
            <a:custGeom>
              <a:avLst/>
              <a:gdLst/>
              <a:ahLst/>
              <a:cxnLst/>
              <a:rect l="l" t="t" r="r" b="b"/>
              <a:pathLst>
                <a:path w="1489116" h="340951">
                  <a:moveTo>
                    <a:pt x="36971" y="0"/>
                  </a:moveTo>
                  <a:lnTo>
                    <a:pt x="1452146" y="0"/>
                  </a:lnTo>
                  <a:cubicBezTo>
                    <a:pt x="1461951" y="0"/>
                    <a:pt x="1471355" y="3895"/>
                    <a:pt x="1478288" y="10828"/>
                  </a:cubicBezTo>
                  <a:cubicBezTo>
                    <a:pt x="1485221" y="17762"/>
                    <a:pt x="1489116" y="27165"/>
                    <a:pt x="1489116" y="36971"/>
                  </a:cubicBezTo>
                  <a:lnTo>
                    <a:pt x="1489116" y="303981"/>
                  </a:lnTo>
                  <a:cubicBezTo>
                    <a:pt x="1489116" y="313786"/>
                    <a:pt x="1485221" y="323189"/>
                    <a:pt x="1478288" y="330123"/>
                  </a:cubicBezTo>
                  <a:cubicBezTo>
                    <a:pt x="1471355" y="337056"/>
                    <a:pt x="1461951" y="340951"/>
                    <a:pt x="1452146" y="340951"/>
                  </a:cubicBezTo>
                  <a:lnTo>
                    <a:pt x="36971" y="340951"/>
                  </a:lnTo>
                  <a:cubicBezTo>
                    <a:pt x="27165" y="340951"/>
                    <a:pt x="17762" y="337056"/>
                    <a:pt x="10828" y="330123"/>
                  </a:cubicBezTo>
                  <a:cubicBezTo>
                    <a:pt x="3895" y="323189"/>
                    <a:pt x="0" y="313786"/>
                    <a:pt x="0" y="303981"/>
                  </a:cubicBezTo>
                  <a:lnTo>
                    <a:pt x="0" y="36971"/>
                  </a:lnTo>
                  <a:cubicBezTo>
                    <a:pt x="0" y="27165"/>
                    <a:pt x="3895" y="17762"/>
                    <a:pt x="10828" y="10828"/>
                  </a:cubicBezTo>
                  <a:cubicBezTo>
                    <a:pt x="17762" y="3895"/>
                    <a:pt x="27165" y="0"/>
                    <a:pt x="36971" y="0"/>
                  </a:cubicBezTo>
                  <a:close/>
                </a:path>
              </a:pathLst>
            </a:custGeom>
            <a:solidFill>
              <a:srgbClr val="692822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794786" y="7658951"/>
            <a:ext cx="5653989" cy="1294549"/>
            <a:chOff x="0" y="0"/>
            <a:chExt cx="1489116" cy="34095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489116" cy="340951"/>
            </a:xfrm>
            <a:custGeom>
              <a:avLst/>
              <a:gdLst/>
              <a:ahLst/>
              <a:cxnLst/>
              <a:rect l="l" t="t" r="r" b="b"/>
              <a:pathLst>
                <a:path w="1489116" h="340951">
                  <a:moveTo>
                    <a:pt x="36971" y="0"/>
                  </a:moveTo>
                  <a:lnTo>
                    <a:pt x="1452146" y="0"/>
                  </a:lnTo>
                  <a:cubicBezTo>
                    <a:pt x="1461951" y="0"/>
                    <a:pt x="1471355" y="3895"/>
                    <a:pt x="1478288" y="10828"/>
                  </a:cubicBezTo>
                  <a:cubicBezTo>
                    <a:pt x="1485221" y="17762"/>
                    <a:pt x="1489116" y="27165"/>
                    <a:pt x="1489116" y="36971"/>
                  </a:cubicBezTo>
                  <a:lnTo>
                    <a:pt x="1489116" y="303981"/>
                  </a:lnTo>
                  <a:cubicBezTo>
                    <a:pt x="1489116" y="313786"/>
                    <a:pt x="1485221" y="323189"/>
                    <a:pt x="1478288" y="330123"/>
                  </a:cubicBezTo>
                  <a:cubicBezTo>
                    <a:pt x="1471355" y="337056"/>
                    <a:pt x="1461951" y="340951"/>
                    <a:pt x="1452146" y="340951"/>
                  </a:cubicBezTo>
                  <a:lnTo>
                    <a:pt x="36971" y="340951"/>
                  </a:lnTo>
                  <a:cubicBezTo>
                    <a:pt x="27165" y="340951"/>
                    <a:pt x="17762" y="337056"/>
                    <a:pt x="10828" y="330123"/>
                  </a:cubicBezTo>
                  <a:cubicBezTo>
                    <a:pt x="3895" y="323189"/>
                    <a:pt x="0" y="313786"/>
                    <a:pt x="0" y="303981"/>
                  </a:cubicBezTo>
                  <a:lnTo>
                    <a:pt x="0" y="36971"/>
                  </a:lnTo>
                  <a:cubicBezTo>
                    <a:pt x="0" y="27165"/>
                    <a:pt x="3895" y="17762"/>
                    <a:pt x="10828" y="10828"/>
                  </a:cubicBezTo>
                  <a:cubicBezTo>
                    <a:pt x="17762" y="3895"/>
                    <a:pt x="27165" y="0"/>
                    <a:pt x="36971" y="0"/>
                  </a:cubicBezTo>
                  <a:close/>
                </a:path>
              </a:pathLst>
            </a:custGeom>
            <a:solidFill>
              <a:srgbClr val="692822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8449583" y="1116918"/>
            <a:ext cx="8704034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roadway" panose="04040905080B02020502" pitchFamily="82" charset="0"/>
                <a:ea typeface="+mn-ea"/>
                <a:cs typeface="+mn-cs"/>
              </a:rPr>
              <a:t>5. </a:t>
            </a:r>
            <a:r>
              <a:rPr lang="en-US" sz="6000" dirty="0">
                <a:effectLst/>
                <a:latin typeface="Arial Narrow" panose="020B0606020202030204" pitchFamily="34" charset="0"/>
              </a:rPr>
              <a:t>I detest ______. I think it’s cruel to harm animals.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9765947" y="4587954"/>
            <a:ext cx="5653989" cy="831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1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ublic Sans Bold"/>
                <a:ea typeface="+mn-ea"/>
                <a:cs typeface="+mn-cs"/>
              </a:rPr>
              <a:t>A. hunting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775472" y="6154682"/>
            <a:ext cx="5653989" cy="831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1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ublic Sans Bold"/>
                <a:ea typeface="+mn-ea"/>
                <a:cs typeface="+mn-cs"/>
              </a:rPr>
              <a:t>B. to hunt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794786" y="7813783"/>
            <a:ext cx="5653989" cy="831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1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ublic Sans Bold"/>
                <a:ea typeface="+mn-ea"/>
                <a:cs typeface="+mn-cs"/>
              </a:rPr>
              <a:t>C. hunt</a:t>
            </a:r>
          </a:p>
        </p:txBody>
      </p:sp>
      <p:pic>
        <p:nvPicPr>
          <p:cNvPr id="23" name="wrong">
            <a:hlinkClick r:id="" action="ppaction://media"/>
            <a:extLst>
              <a:ext uri="{FF2B5EF4-FFF2-40B4-BE49-F238E27FC236}">
                <a16:creationId xmlns:a16="http://schemas.microsoft.com/office/drawing/2014/main" id="{80BCDDF1-1BE2-B4A4-3A7C-158CDDBBFF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516600" y="4656137"/>
            <a:ext cx="487363" cy="487363"/>
          </a:xfrm>
          <a:prstGeom prst="rect">
            <a:avLst/>
          </a:prstGeom>
        </p:spPr>
      </p:pic>
      <p:pic>
        <p:nvPicPr>
          <p:cNvPr id="24" name="wrong">
            <a:hlinkClick r:id="" action="ppaction://media"/>
            <a:extLst>
              <a:ext uri="{FF2B5EF4-FFF2-40B4-BE49-F238E27FC236}">
                <a16:creationId xmlns:a16="http://schemas.microsoft.com/office/drawing/2014/main" id="{680EDB11-31F1-B67B-C527-86FC853114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516599" y="5756251"/>
            <a:ext cx="487363" cy="487363"/>
          </a:xfrm>
          <a:prstGeom prst="rect">
            <a:avLst/>
          </a:prstGeom>
        </p:spPr>
      </p:pic>
      <p:pic>
        <p:nvPicPr>
          <p:cNvPr id="25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4CBE5382-29E0-84AA-2DD2-84AD3D9015D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540026" y="3623366"/>
            <a:ext cx="487363" cy="487363"/>
          </a:xfrm>
          <a:prstGeom prst="rect">
            <a:avLst/>
          </a:prstGeom>
        </p:spPr>
      </p:pic>
      <p:pic>
        <p:nvPicPr>
          <p:cNvPr id="26" name="Đồng hồ bấm giờ 5s">
            <a:hlinkClick r:id="" action="ppaction://media"/>
            <a:extLst>
              <a:ext uri="{FF2B5EF4-FFF2-40B4-BE49-F238E27FC236}">
                <a16:creationId xmlns:a16="http://schemas.microsoft.com/office/drawing/2014/main" id="{C17F1B83-9270-9988-1C2E-4B9072A43583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2"/>
          <a:srcRect l="18313" t="12500" r="25354" b="6760"/>
          <a:stretch/>
        </p:blipFill>
        <p:spPr>
          <a:xfrm>
            <a:off x="16720287" y="8023438"/>
            <a:ext cx="1529417" cy="123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08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3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08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65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65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3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0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5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3036" y="673225"/>
            <a:ext cx="16721928" cy="8751636"/>
            <a:chOff x="0" y="0"/>
            <a:chExt cx="5656553" cy="29604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56553" cy="2960430"/>
            </a:xfrm>
            <a:custGeom>
              <a:avLst/>
              <a:gdLst/>
              <a:ahLst/>
              <a:cxnLst/>
              <a:rect l="l" t="t" r="r" b="b"/>
              <a:pathLst>
                <a:path w="5656553" h="2960430">
                  <a:moveTo>
                    <a:pt x="0" y="0"/>
                  </a:moveTo>
                  <a:lnTo>
                    <a:pt x="5656553" y="0"/>
                  </a:lnTo>
                  <a:lnTo>
                    <a:pt x="5656553" y="2960430"/>
                  </a:lnTo>
                  <a:lnTo>
                    <a:pt x="0" y="2960430"/>
                  </a:lnTo>
                  <a:close/>
                </a:path>
              </a:pathLst>
            </a:custGeom>
            <a:solidFill>
              <a:srgbClr val="F6EABE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958255" y="673225"/>
            <a:ext cx="16169184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rgbClr val="FF0000"/>
                </a:solidFill>
                <a:latin typeface="Tropika"/>
              </a:rPr>
              <a:t>Look at the answer again.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ropika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0AB376-65B1-FCEF-5D5A-38DDFEA88269}"/>
              </a:ext>
            </a:extLst>
          </p:cNvPr>
          <p:cNvSpPr txBox="1"/>
          <p:nvPr/>
        </p:nvSpPr>
        <p:spPr>
          <a:xfrm>
            <a:off x="939205" y="1714500"/>
            <a:ext cx="16721927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0702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0702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 love ______, so in my leisure time, I go to some villages near Ha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relax and enjoy the outdoors.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A. travelling 			B. travelled 			C. to travel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0702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0702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Tom enjoys ______ puzzles, especially Sudoku.</a:t>
            </a: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A. doing 				B. do 				C. to do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AA6372-B315-18D0-3D3E-9DCBFEE0AED0}"/>
              </a:ext>
            </a:extLst>
          </p:cNvPr>
          <p:cNvSpPr txBox="1"/>
          <p:nvPr/>
        </p:nvSpPr>
        <p:spPr>
          <a:xfrm>
            <a:off x="939205" y="4860786"/>
            <a:ext cx="1627795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0702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3.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When do you like ______ TV?</a:t>
            </a: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A. watched 			B. watch 			C. to watch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0702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4.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 you fancy ______ to the cinema this weekend?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A. go 				B. going 				C. to go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0702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5.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detest ______. I think it’s cruel to harm animals.</a:t>
            </a: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A. hunting 			B. to hunt 			C. hunt </a:t>
            </a:r>
          </a:p>
        </p:txBody>
      </p:sp>
      <p:sp>
        <p:nvSpPr>
          <p:cNvPr id="17" name="Freeform 19">
            <a:extLst>
              <a:ext uri="{FF2B5EF4-FFF2-40B4-BE49-F238E27FC236}">
                <a16:creationId xmlns:a16="http://schemas.microsoft.com/office/drawing/2014/main" id="{D101FC77-6310-88BF-7F5C-17DE616B7C9D}"/>
              </a:ext>
            </a:extLst>
          </p:cNvPr>
          <p:cNvSpPr/>
          <p:nvPr/>
        </p:nvSpPr>
        <p:spPr>
          <a:xfrm>
            <a:off x="14218724" y="5849749"/>
            <a:ext cx="3281477" cy="3575112"/>
          </a:xfrm>
          <a:custGeom>
            <a:avLst/>
            <a:gdLst/>
            <a:ahLst/>
            <a:cxnLst/>
            <a:rect l="l" t="t" r="r" b="b"/>
            <a:pathLst>
              <a:path w="1998153" h="2020632">
                <a:moveTo>
                  <a:pt x="0" y="0"/>
                </a:moveTo>
                <a:lnTo>
                  <a:pt x="1998153" y="0"/>
                </a:lnTo>
                <a:lnTo>
                  <a:pt x="1998153" y="2020632"/>
                </a:lnTo>
                <a:lnTo>
                  <a:pt x="0" y="20206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12">
            <a:extLst>
              <a:ext uri="{FF2B5EF4-FFF2-40B4-BE49-F238E27FC236}">
                <a16:creationId xmlns:a16="http://schemas.microsoft.com/office/drawing/2014/main" id="{5A18275D-513D-134E-34B0-78E079C1DC1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21350" y="3009900"/>
            <a:ext cx="1062551" cy="642843"/>
          </a:xfrm>
          <a:prstGeom prst="rect">
            <a:avLst/>
          </a:prstGeom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5461AE7A-9E86-0E57-9DCF-4311E516ECE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21350" y="4217943"/>
            <a:ext cx="1062551" cy="642843"/>
          </a:xfrm>
          <a:prstGeom prst="rect">
            <a:avLst/>
          </a:prstGeom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56A9F461-CBEE-F7A0-C00E-7A03752BA80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515600" y="5527442"/>
            <a:ext cx="1062551" cy="642843"/>
          </a:xfrm>
          <a:prstGeom prst="rect">
            <a:avLst/>
          </a:prstGeom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id="{3040D6FD-13A8-A541-E232-B1321A1F541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985138" y="6758807"/>
            <a:ext cx="1062551" cy="642843"/>
          </a:xfrm>
          <a:prstGeom prst="rect">
            <a:avLst/>
          </a:prstGeom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26B40328-2C2E-98D9-FD35-56CA1922989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21350" y="7929657"/>
            <a:ext cx="1062551" cy="64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956829"/>
      </p:ext>
    </p:extLst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5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62581" y="687935"/>
            <a:ext cx="16721928" cy="8751636"/>
            <a:chOff x="0" y="0"/>
            <a:chExt cx="5656553" cy="29604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56553" cy="2960430"/>
            </a:xfrm>
            <a:custGeom>
              <a:avLst/>
              <a:gdLst/>
              <a:ahLst/>
              <a:cxnLst/>
              <a:rect l="l" t="t" r="r" b="b"/>
              <a:pathLst>
                <a:path w="5656553" h="2960430">
                  <a:moveTo>
                    <a:pt x="0" y="0"/>
                  </a:moveTo>
                  <a:lnTo>
                    <a:pt x="5656553" y="0"/>
                  </a:lnTo>
                  <a:lnTo>
                    <a:pt x="5656553" y="2960430"/>
                  </a:lnTo>
                  <a:lnTo>
                    <a:pt x="0" y="2960430"/>
                  </a:lnTo>
                  <a:close/>
                </a:path>
              </a:pathLst>
            </a:custGeom>
            <a:solidFill>
              <a:srgbClr val="F6EABE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 rot="-739788">
            <a:off x="12263867" y="2991380"/>
            <a:ext cx="4813401" cy="2617287"/>
          </a:xfrm>
          <a:custGeom>
            <a:avLst/>
            <a:gdLst/>
            <a:ahLst/>
            <a:cxnLst/>
            <a:rect l="l" t="t" r="r" b="b"/>
            <a:pathLst>
              <a:path w="4813401" h="2617287">
                <a:moveTo>
                  <a:pt x="0" y="0"/>
                </a:moveTo>
                <a:lnTo>
                  <a:pt x="4813401" y="0"/>
                </a:lnTo>
                <a:lnTo>
                  <a:pt x="4813401" y="2617287"/>
                </a:lnTo>
                <a:lnTo>
                  <a:pt x="0" y="26172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31415" y="6172200"/>
            <a:ext cx="3441469" cy="4114800"/>
          </a:xfrm>
          <a:custGeom>
            <a:avLst/>
            <a:gdLst/>
            <a:ahLst/>
            <a:cxnLst/>
            <a:rect l="l" t="t" r="r" b="b"/>
            <a:pathLst>
              <a:path w="3441469" h="4114800">
                <a:moveTo>
                  <a:pt x="0" y="0"/>
                </a:moveTo>
                <a:lnTo>
                  <a:pt x="3441469" y="0"/>
                </a:lnTo>
                <a:lnTo>
                  <a:pt x="34414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B620CD65-5A41-9479-2CA8-B47D62648860}"/>
              </a:ext>
            </a:extLst>
          </p:cNvPr>
          <p:cNvSpPr txBox="1"/>
          <p:nvPr/>
        </p:nvSpPr>
        <p:spPr>
          <a:xfrm>
            <a:off x="938953" y="767682"/>
            <a:ext cx="16169184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opika"/>
                <a:ea typeface="+mn-ea"/>
                <a:cs typeface="+mn-cs"/>
              </a:rPr>
              <a:t>3. Look at the pictures and complete the sentences, using the verbs in brackets in their suitable form.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60EBDE-3C2D-5D25-8867-4EAA2EFFC15A}"/>
              </a:ext>
            </a:extLst>
          </p:cNvPr>
          <p:cNvSpPr txBox="1"/>
          <p:nvPr/>
        </p:nvSpPr>
        <p:spPr>
          <a:xfrm>
            <a:off x="1168749" y="2695212"/>
            <a:ext cx="1562628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</a:rPr>
              <a:t>1.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</a:rPr>
              <a:t>Mark ___________________________. (like)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4C2F057-C7F5-67A1-C6C1-FB8A88C0ADE7}"/>
              </a:ext>
            </a:extLst>
          </p:cNvPr>
          <p:cNvSpPr txBox="1"/>
          <p:nvPr/>
        </p:nvSpPr>
        <p:spPr>
          <a:xfrm>
            <a:off x="1168749" y="3858069"/>
            <a:ext cx="102586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</a:rPr>
              <a:t>2.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</a:rPr>
              <a:t>The girls ____________. (enjoy)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4540E3-B9E5-CFC2-C978-8102180852D7}"/>
              </a:ext>
            </a:extLst>
          </p:cNvPr>
          <p:cNvSpPr txBox="1"/>
          <p:nvPr/>
        </p:nvSpPr>
        <p:spPr>
          <a:xfrm>
            <a:off x="1154462" y="5116541"/>
            <a:ext cx="98491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latin typeface="Abadi" panose="020B0604020104020204" pitchFamily="34" charset="0"/>
              </a:rPr>
              <a:t>3</a:t>
            </a:r>
            <a:r>
              <a:rPr lang="en-US" sz="4000" dirty="0">
                <a:effectLst/>
                <a:latin typeface="Abadi" panose="020B0604020104020204" pitchFamily="34" charset="0"/>
              </a:rPr>
              <a:t>. My cousin __________</a:t>
            </a:r>
            <a:r>
              <a:rPr lang="en-US" sz="4000" dirty="0">
                <a:latin typeface="Abadi" panose="020B0604020104020204" pitchFamily="34" charset="0"/>
              </a:rPr>
              <a:t>____</a:t>
            </a:r>
            <a:r>
              <a:rPr lang="en-US" sz="4000" dirty="0">
                <a:effectLst/>
                <a:latin typeface="Abadi" panose="020B0604020104020204" pitchFamily="34" charset="0"/>
              </a:rPr>
              <a:t>. (dislike) </a:t>
            </a:r>
            <a:endParaRPr lang="en-US" sz="4000" dirty="0">
              <a:latin typeface="Abadi" panose="020B06040201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BC0695-61AC-4818-94AD-A34F4985191A}"/>
              </a:ext>
            </a:extLst>
          </p:cNvPr>
          <p:cNvSpPr txBox="1"/>
          <p:nvPr/>
        </p:nvSpPr>
        <p:spPr>
          <a:xfrm>
            <a:off x="3210054" y="6591300"/>
            <a:ext cx="112679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effectLst/>
                <a:latin typeface="Abadi" panose="020B0604020104020204" pitchFamily="34" charset="0"/>
              </a:rPr>
              <a:t>4. </a:t>
            </a:r>
            <a:r>
              <a:rPr lang="en-US" sz="4000" dirty="0">
                <a:effectLst/>
                <a:latin typeface="Abadi" panose="020B0604020104020204" pitchFamily="34" charset="0"/>
              </a:rPr>
              <a:t>My father________________________. (</a:t>
            </a:r>
            <a:r>
              <a:rPr lang="en-US" sz="4000" dirty="0">
                <a:latin typeface="Abadi" panose="020B0604020104020204" pitchFamily="34" charset="0"/>
              </a:rPr>
              <a:t>hate</a:t>
            </a:r>
            <a:r>
              <a:rPr lang="en-US" sz="4000" dirty="0">
                <a:effectLst/>
                <a:latin typeface="Abadi" panose="020B0604020104020204" pitchFamily="34" charset="0"/>
              </a:rPr>
              <a:t>) </a:t>
            </a:r>
            <a:endParaRPr lang="en-US" sz="4000" dirty="0">
              <a:latin typeface="Abadi" panose="020B06040201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69BE26-6944-18DB-C069-37A232DB5175}"/>
              </a:ext>
            </a:extLst>
          </p:cNvPr>
          <p:cNvSpPr txBox="1"/>
          <p:nvPr/>
        </p:nvSpPr>
        <p:spPr>
          <a:xfrm>
            <a:off x="3210054" y="7963678"/>
            <a:ext cx="127157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latin typeface="Abadi" panose="020B0604020104020204" pitchFamily="34" charset="0"/>
              </a:rPr>
              <a:t>5</a:t>
            </a:r>
            <a:r>
              <a:rPr lang="en-US" sz="4000" b="1" dirty="0">
                <a:effectLst/>
                <a:latin typeface="Abadi" panose="020B0604020104020204" pitchFamily="34" charset="0"/>
              </a:rPr>
              <a:t>. </a:t>
            </a:r>
            <a:r>
              <a:rPr lang="en-US" sz="4000" dirty="0">
                <a:effectLst/>
                <a:latin typeface="Abadi" panose="020B0604020104020204" pitchFamily="34" charset="0"/>
              </a:rPr>
              <a:t>Tom and his sister ______________________. (</a:t>
            </a:r>
            <a:r>
              <a:rPr lang="en-US" sz="4000" dirty="0">
                <a:latin typeface="Abadi" panose="020B0604020104020204" pitchFamily="34" charset="0"/>
              </a:rPr>
              <a:t>prefer</a:t>
            </a:r>
            <a:r>
              <a:rPr lang="en-US" sz="4000" dirty="0">
                <a:effectLst/>
                <a:latin typeface="Abadi" panose="020B0604020104020204" pitchFamily="34" charset="0"/>
              </a:rPr>
              <a:t>) </a:t>
            </a:r>
            <a:endParaRPr lang="en-US" sz="4000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844363"/>
      </p:ext>
    </p:extLst>
  </p:cSld>
  <p:clrMapOvr>
    <a:masterClrMapping/>
  </p:clrMapOvr>
  <p:transition spd="slow">
    <p:cov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5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8152" y="771411"/>
            <a:ext cx="16721928" cy="8751636"/>
            <a:chOff x="0" y="0"/>
            <a:chExt cx="5656553" cy="29604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56553" cy="2960430"/>
            </a:xfrm>
            <a:custGeom>
              <a:avLst/>
              <a:gdLst/>
              <a:ahLst/>
              <a:cxnLst/>
              <a:rect l="l" t="t" r="r" b="b"/>
              <a:pathLst>
                <a:path w="5656553" h="2960430">
                  <a:moveTo>
                    <a:pt x="0" y="0"/>
                  </a:moveTo>
                  <a:lnTo>
                    <a:pt x="5656553" y="0"/>
                  </a:lnTo>
                  <a:lnTo>
                    <a:pt x="5656553" y="2960430"/>
                  </a:lnTo>
                  <a:lnTo>
                    <a:pt x="0" y="2960430"/>
                  </a:lnTo>
                  <a:close/>
                </a:path>
              </a:pathLst>
            </a:custGeom>
            <a:solidFill>
              <a:srgbClr val="F6EABE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 rot="-739788">
            <a:off x="12663347" y="7185974"/>
            <a:ext cx="4813401" cy="2617287"/>
          </a:xfrm>
          <a:custGeom>
            <a:avLst/>
            <a:gdLst/>
            <a:ahLst/>
            <a:cxnLst/>
            <a:rect l="l" t="t" r="r" b="b"/>
            <a:pathLst>
              <a:path w="4813401" h="2617287">
                <a:moveTo>
                  <a:pt x="0" y="0"/>
                </a:moveTo>
                <a:lnTo>
                  <a:pt x="4813401" y="0"/>
                </a:lnTo>
                <a:lnTo>
                  <a:pt x="4813401" y="2617287"/>
                </a:lnTo>
                <a:lnTo>
                  <a:pt x="0" y="26172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14304" y="6173485"/>
            <a:ext cx="3441469" cy="4114800"/>
          </a:xfrm>
          <a:custGeom>
            <a:avLst/>
            <a:gdLst/>
            <a:ahLst/>
            <a:cxnLst/>
            <a:rect l="l" t="t" r="r" b="b"/>
            <a:pathLst>
              <a:path w="3441469" h="4114800">
                <a:moveTo>
                  <a:pt x="0" y="0"/>
                </a:moveTo>
                <a:lnTo>
                  <a:pt x="3441469" y="0"/>
                </a:lnTo>
                <a:lnTo>
                  <a:pt x="34414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B620CD65-5A41-9479-2CA8-B47D62648860}"/>
              </a:ext>
            </a:extLst>
          </p:cNvPr>
          <p:cNvSpPr txBox="1"/>
          <p:nvPr/>
        </p:nvSpPr>
        <p:spPr>
          <a:xfrm>
            <a:off x="938953" y="767682"/>
            <a:ext cx="16169184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rgbClr val="FF0000"/>
                </a:solidFill>
                <a:latin typeface="Tropika"/>
              </a:rPr>
              <a:t>3. Look at the pictures and complete the sentences, using the verbs in brackets in their suitable form.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ropika"/>
              <a:ea typeface="+mn-ea"/>
              <a:cs typeface="+mn-cs"/>
            </a:endParaRP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D56AD007-B9E8-5F57-E7A4-B2ED2E483C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8"/>
          <a:stretch/>
        </p:blipFill>
        <p:spPr bwMode="auto">
          <a:xfrm>
            <a:off x="3431928" y="6043131"/>
            <a:ext cx="4859386" cy="3209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Where to Find the 6 Best Math Videos for Kids">
            <a:extLst>
              <a:ext uri="{FF2B5EF4-FFF2-40B4-BE49-F238E27FC236}">
                <a16:creationId xmlns:a16="http://schemas.microsoft.com/office/drawing/2014/main" id="{97776AAB-6387-2DC6-0AC1-0F14F9E59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2400" y="2458948"/>
            <a:ext cx="5261270" cy="3373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A60EBDE-3C2D-5D25-8867-4EAA2EFFC15A}"/>
              </a:ext>
            </a:extLst>
          </p:cNvPr>
          <p:cNvSpPr txBox="1"/>
          <p:nvPr/>
        </p:nvSpPr>
        <p:spPr>
          <a:xfrm>
            <a:off x="838152" y="2687618"/>
            <a:ext cx="1004693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effectLst/>
              </a:rPr>
              <a:t>1. </a:t>
            </a:r>
            <a:r>
              <a:rPr lang="en-US" sz="4800" dirty="0">
                <a:effectLst/>
              </a:rPr>
              <a:t>Mark ___________________________. (like) </a:t>
            </a:r>
            <a:endParaRPr lang="en-US" sz="4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4C2F057-C7F5-67A1-C6C1-FB8A88C0ADE7}"/>
              </a:ext>
            </a:extLst>
          </p:cNvPr>
          <p:cNvSpPr txBox="1"/>
          <p:nvPr/>
        </p:nvSpPr>
        <p:spPr>
          <a:xfrm>
            <a:off x="8291313" y="6275209"/>
            <a:ext cx="88168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/>
              <a:t>2</a:t>
            </a:r>
            <a:r>
              <a:rPr lang="en-US" sz="4800" b="1" dirty="0">
                <a:effectLst/>
              </a:rPr>
              <a:t>. </a:t>
            </a:r>
            <a:r>
              <a:rPr lang="en-US" sz="4800" dirty="0">
                <a:effectLst/>
              </a:rPr>
              <a:t>The girls ____________. (enjoy) </a:t>
            </a:r>
            <a:endParaRPr lang="en-US" sz="48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EA3C73-4BD9-2F09-8567-E64654C230EB}"/>
              </a:ext>
            </a:extLst>
          </p:cNvPr>
          <p:cNvSpPr txBox="1"/>
          <p:nvPr/>
        </p:nvSpPr>
        <p:spPr>
          <a:xfrm>
            <a:off x="828627" y="3319836"/>
            <a:ext cx="87490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likes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dirty="0">
                <a:solidFill>
                  <a:srgbClr val="FF0000"/>
                </a:solidFill>
              </a:rPr>
              <a:t>s</a:t>
            </a:r>
            <a:r>
              <a:rPr lang="en-US" sz="4800" dirty="0">
                <a:solidFill>
                  <a:srgbClr val="FF0000"/>
                </a:solidFill>
                <a:effectLst/>
              </a:rPr>
              <a:t>urfing / to surf the Internet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3E2C69-13C8-6F72-802A-6F5860F8A90C}"/>
              </a:ext>
            </a:extLst>
          </p:cNvPr>
          <p:cNvSpPr txBox="1"/>
          <p:nvPr/>
        </p:nvSpPr>
        <p:spPr>
          <a:xfrm>
            <a:off x="11222840" y="6248576"/>
            <a:ext cx="40741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enjoy knitting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5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27919" y="637321"/>
            <a:ext cx="16721928" cy="8751636"/>
            <a:chOff x="0" y="0"/>
            <a:chExt cx="5656553" cy="29604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56553" cy="2960430"/>
            </a:xfrm>
            <a:custGeom>
              <a:avLst/>
              <a:gdLst/>
              <a:ahLst/>
              <a:cxnLst/>
              <a:rect l="l" t="t" r="r" b="b"/>
              <a:pathLst>
                <a:path w="5656553" h="2960430">
                  <a:moveTo>
                    <a:pt x="0" y="0"/>
                  </a:moveTo>
                  <a:lnTo>
                    <a:pt x="5656553" y="0"/>
                  </a:lnTo>
                  <a:lnTo>
                    <a:pt x="5656553" y="2960430"/>
                  </a:lnTo>
                  <a:lnTo>
                    <a:pt x="0" y="2960430"/>
                  </a:lnTo>
                  <a:close/>
                </a:path>
              </a:pathLst>
            </a:custGeom>
            <a:solidFill>
              <a:srgbClr val="F6EABE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 rot="-739788">
            <a:off x="12663347" y="7185974"/>
            <a:ext cx="4813401" cy="2617287"/>
          </a:xfrm>
          <a:custGeom>
            <a:avLst/>
            <a:gdLst/>
            <a:ahLst/>
            <a:cxnLst/>
            <a:rect l="l" t="t" r="r" b="b"/>
            <a:pathLst>
              <a:path w="4813401" h="2617287">
                <a:moveTo>
                  <a:pt x="0" y="0"/>
                </a:moveTo>
                <a:lnTo>
                  <a:pt x="4813401" y="0"/>
                </a:lnTo>
                <a:lnTo>
                  <a:pt x="4813401" y="2617287"/>
                </a:lnTo>
                <a:lnTo>
                  <a:pt x="0" y="26172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B620CD65-5A41-9479-2CA8-B47D62648860}"/>
              </a:ext>
            </a:extLst>
          </p:cNvPr>
          <p:cNvSpPr txBox="1"/>
          <p:nvPr/>
        </p:nvSpPr>
        <p:spPr>
          <a:xfrm>
            <a:off x="938953" y="767682"/>
            <a:ext cx="16169184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opika"/>
                <a:ea typeface="+mn-ea"/>
                <a:cs typeface="+mn-cs"/>
              </a:rPr>
              <a:t>3. Look at the pictures and complete the sentences, using the verbs in brackets in their suitable form.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23DD4F-E5BA-24CA-4A6F-B2BAE157E0EE}"/>
              </a:ext>
            </a:extLst>
          </p:cNvPr>
          <p:cNvSpPr txBox="1"/>
          <p:nvPr/>
        </p:nvSpPr>
        <p:spPr>
          <a:xfrm>
            <a:off x="1000355" y="2598078"/>
            <a:ext cx="112849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latin typeface="Abadi" panose="020B0604020104020204" pitchFamily="34" charset="0"/>
              </a:rPr>
              <a:t>3</a:t>
            </a:r>
            <a:r>
              <a:rPr lang="en-US" sz="4800" dirty="0">
                <a:effectLst/>
                <a:latin typeface="Abadi" panose="020B0604020104020204" pitchFamily="34" charset="0"/>
              </a:rPr>
              <a:t>. My cousin __________</a:t>
            </a:r>
            <a:r>
              <a:rPr lang="en-US" sz="4800" dirty="0">
                <a:latin typeface="Abadi" panose="020B0604020104020204" pitchFamily="34" charset="0"/>
              </a:rPr>
              <a:t>____</a:t>
            </a:r>
            <a:r>
              <a:rPr lang="en-US" sz="4800" dirty="0">
                <a:effectLst/>
                <a:latin typeface="Abadi" panose="020B0604020104020204" pitchFamily="34" charset="0"/>
              </a:rPr>
              <a:t>. (dislike) </a:t>
            </a:r>
            <a:endParaRPr lang="en-US" sz="4800" dirty="0">
              <a:latin typeface="Abadi" panose="020B06040201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74E0F9-3F26-9D70-7DDD-9F3D62DC74E4}"/>
              </a:ext>
            </a:extLst>
          </p:cNvPr>
          <p:cNvSpPr txBox="1"/>
          <p:nvPr/>
        </p:nvSpPr>
        <p:spPr>
          <a:xfrm>
            <a:off x="5858959" y="5917405"/>
            <a:ext cx="1133705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effectLst/>
                <a:latin typeface="Abadi" panose="020B0604020104020204" pitchFamily="34" charset="0"/>
              </a:rPr>
              <a:t>4. </a:t>
            </a:r>
            <a:r>
              <a:rPr lang="en-US" sz="4800" dirty="0">
                <a:effectLst/>
                <a:latin typeface="Abadi" panose="020B0604020104020204" pitchFamily="34" charset="0"/>
              </a:rPr>
              <a:t>My father_________________________. (</a:t>
            </a:r>
            <a:r>
              <a:rPr lang="en-US" sz="4800" dirty="0">
                <a:latin typeface="Abadi" panose="020B0604020104020204" pitchFamily="34" charset="0"/>
              </a:rPr>
              <a:t>hate</a:t>
            </a:r>
            <a:r>
              <a:rPr lang="en-US" sz="4800" dirty="0">
                <a:effectLst/>
                <a:latin typeface="Abadi" panose="020B0604020104020204" pitchFamily="34" charset="0"/>
              </a:rPr>
              <a:t>) </a:t>
            </a:r>
            <a:endParaRPr lang="en-US" sz="4800" dirty="0">
              <a:latin typeface="Abadi" panose="020B06040201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844CB1-A26D-4822-B968-1DEA68B8017A}"/>
              </a:ext>
            </a:extLst>
          </p:cNvPr>
          <p:cNvSpPr txBox="1"/>
          <p:nvPr/>
        </p:nvSpPr>
        <p:spPr>
          <a:xfrm>
            <a:off x="4532228" y="2540616"/>
            <a:ext cx="48935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badi" panose="020B0604020104020204" pitchFamily="34" charset="0"/>
              </a:rPr>
              <a:t>dislikes cooking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2C2EFB-DF0E-2625-4AC1-5132014289F2}"/>
              </a:ext>
            </a:extLst>
          </p:cNvPr>
          <p:cNvSpPr txBox="1"/>
          <p:nvPr/>
        </p:nvSpPr>
        <p:spPr>
          <a:xfrm>
            <a:off x="9033653" y="5850418"/>
            <a:ext cx="80363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badi" panose="020B0604020104020204" pitchFamily="34" charset="0"/>
              </a:rPr>
              <a:t>hates going / to go shopping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8394BD-FEB8-EDB3-7AAF-07E7EEC370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800" y="1828543"/>
            <a:ext cx="4995456" cy="3314957"/>
          </a:xfrm>
          <a:prstGeom prst="rect">
            <a:avLst/>
          </a:prstGeom>
        </p:spPr>
      </p:pic>
      <p:pic>
        <p:nvPicPr>
          <p:cNvPr id="9" name="Picture 2" descr="15,568 Father Daughter Shopping Images, Stock Photos &amp; Vectors |  Shutterstock">
            <a:extLst>
              <a:ext uri="{FF2B5EF4-FFF2-40B4-BE49-F238E27FC236}">
                <a16:creationId xmlns:a16="http://schemas.microsoft.com/office/drawing/2014/main" id="{EF9A5B74-0A40-1CF5-8549-07C11D242A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89"/>
          <a:stretch/>
        </p:blipFill>
        <p:spPr bwMode="auto">
          <a:xfrm>
            <a:off x="915140" y="5953341"/>
            <a:ext cx="4953344" cy="3243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31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5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8152" y="771411"/>
            <a:ext cx="16721928" cy="8751636"/>
            <a:chOff x="0" y="0"/>
            <a:chExt cx="5656553" cy="29604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56553" cy="2960430"/>
            </a:xfrm>
            <a:custGeom>
              <a:avLst/>
              <a:gdLst/>
              <a:ahLst/>
              <a:cxnLst/>
              <a:rect l="l" t="t" r="r" b="b"/>
              <a:pathLst>
                <a:path w="5656553" h="2960430">
                  <a:moveTo>
                    <a:pt x="0" y="0"/>
                  </a:moveTo>
                  <a:lnTo>
                    <a:pt x="5656553" y="0"/>
                  </a:lnTo>
                  <a:lnTo>
                    <a:pt x="5656553" y="2960430"/>
                  </a:lnTo>
                  <a:lnTo>
                    <a:pt x="0" y="2960430"/>
                  </a:lnTo>
                  <a:close/>
                </a:path>
              </a:pathLst>
            </a:custGeom>
            <a:solidFill>
              <a:srgbClr val="F6EABE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4">
            <a:extLst>
              <a:ext uri="{FF2B5EF4-FFF2-40B4-BE49-F238E27FC236}">
                <a16:creationId xmlns:a16="http://schemas.microsoft.com/office/drawing/2014/main" id="{B620CD65-5A41-9479-2CA8-B47D62648860}"/>
              </a:ext>
            </a:extLst>
          </p:cNvPr>
          <p:cNvSpPr txBox="1"/>
          <p:nvPr/>
        </p:nvSpPr>
        <p:spPr>
          <a:xfrm>
            <a:off x="938953" y="767682"/>
            <a:ext cx="16169184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opika"/>
                <a:ea typeface="+mn-ea"/>
                <a:cs typeface="+mn-cs"/>
              </a:rPr>
              <a:t>3. Look at the pictures and complete the sentences, using the verbs in brackets in their suitable form. </a:t>
            </a: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F3868087-5363-F74F-845F-D23C29532786}"/>
              </a:ext>
            </a:extLst>
          </p:cNvPr>
          <p:cNvSpPr/>
          <p:nvPr/>
        </p:nvSpPr>
        <p:spPr>
          <a:xfrm>
            <a:off x="524214" y="5509281"/>
            <a:ext cx="3766798" cy="4013766"/>
          </a:xfrm>
          <a:custGeom>
            <a:avLst/>
            <a:gdLst/>
            <a:ahLst/>
            <a:cxnLst/>
            <a:rect l="l" t="t" r="r" b="b"/>
            <a:pathLst>
              <a:path w="1891677" h="2020237">
                <a:moveTo>
                  <a:pt x="0" y="0"/>
                </a:moveTo>
                <a:lnTo>
                  <a:pt x="1891677" y="0"/>
                </a:lnTo>
                <a:lnTo>
                  <a:pt x="1891677" y="2020237"/>
                </a:lnTo>
                <a:lnTo>
                  <a:pt x="0" y="2020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77A13B-E231-EA0F-BDD6-72B7930533C0}"/>
              </a:ext>
            </a:extLst>
          </p:cNvPr>
          <p:cNvSpPr txBox="1"/>
          <p:nvPr/>
        </p:nvSpPr>
        <p:spPr>
          <a:xfrm>
            <a:off x="1281643" y="3118280"/>
            <a:ext cx="944724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latin typeface="Abadi" panose="020B0604020104020204" pitchFamily="34" charset="0"/>
              </a:rPr>
              <a:t>5</a:t>
            </a:r>
            <a:r>
              <a:rPr lang="en-US" sz="4800" b="1" dirty="0">
                <a:effectLst/>
                <a:latin typeface="Abadi" panose="020B0604020104020204" pitchFamily="34" charset="0"/>
              </a:rPr>
              <a:t>. </a:t>
            </a:r>
            <a:r>
              <a:rPr lang="en-US" sz="4800" dirty="0">
                <a:effectLst/>
                <a:latin typeface="Abadi" panose="020B0604020104020204" pitchFamily="34" charset="0"/>
              </a:rPr>
              <a:t>Tom and his sister __________________________. (</a:t>
            </a:r>
            <a:r>
              <a:rPr lang="en-US" sz="4800" dirty="0">
                <a:latin typeface="Abadi" panose="020B0604020104020204" pitchFamily="34" charset="0"/>
              </a:rPr>
              <a:t>prefer</a:t>
            </a:r>
            <a:r>
              <a:rPr lang="en-US" sz="4800" dirty="0">
                <a:effectLst/>
                <a:latin typeface="Abadi" panose="020B0604020104020204" pitchFamily="34" charset="0"/>
              </a:rPr>
              <a:t>) </a:t>
            </a:r>
            <a:endParaRPr lang="en-US" sz="4800" dirty="0">
              <a:latin typeface="Abadi" panose="020B06040201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D77A94-F60A-D13B-0018-D1006199C118}"/>
              </a:ext>
            </a:extLst>
          </p:cNvPr>
          <p:cNvSpPr txBox="1"/>
          <p:nvPr/>
        </p:nvSpPr>
        <p:spPr>
          <a:xfrm>
            <a:off x="1447800" y="3771900"/>
            <a:ext cx="82111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badi" panose="020B0604020104020204" pitchFamily="34" charset="0"/>
              </a:rPr>
              <a:t>prefer</a:t>
            </a:r>
            <a:r>
              <a:rPr lang="en-US" sz="4800" b="1" dirty="0">
                <a:solidFill>
                  <a:srgbClr val="FF0000"/>
                </a:solidFill>
                <a:latin typeface="Abadi" panose="020B0604020104020204" pitchFamily="34" charset="0"/>
              </a:rPr>
              <a:t> </a:t>
            </a:r>
            <a:r>
              <a:rPr lang="en-US" sz="4800" dirty="0">
                <a:solidFill>
                  <a:srgbClr val="FF0000"/>
                </a:solidFill>
                <a:latin typeface="Abadi" panose="020B0604020104020204" pitchFamily="34" charset="0"/>
              </a:rPr>
              <a:t>doing / to do puzzles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39317CC-B08E-F439-2862-36104B812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9921" y="3220306"/>
            <a:ext cx="5510657" cy="413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379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5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44452" y="721620"/>
            <a:ext cx="16721928" cy="8751636"/>
            <a:chOff x="0" y="0"/>
            <a:chExt cx="5656553" cy="29604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56553" cy="2960430"/>
            </a:xfrm>
            <a:custGeom>
              <a:avLst/>
              <a:gdLst/>
              <a:ahLst/>
              <a:cxnLst/>
              <a:rect l="l" t="t" r="r" b="b"/>
              <a:pathLst>
                <a:path w="5656553" h="2960430">
                  <a:moveTo>
                    <a:pt x="0" y="0"/>
                  </a:moveTo>
                  <a:lnTo>
                    <a:pt x="5656553" y="0"/>
                  </a:lnTo>
                  <a:lnTo>
                    <a:pt x="5656553" y="2960430"/>
                  </a:lnTo>
                  <a:lnTo>
                    <a:pt x="0" y="2960430"/>
                  </a:lnTo>
                  <a:close/>
                </a:path>
              </a:pathLst>
            </a:custGeom>
            <a:solidFill>
              <a:srgbClr val="F6EABE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 flipH="1">
            <a:off x="14011949" y="5423423"/>
            <a:ext cx="4948913" cy="5264801"/>
          </a:xfrm>
          <a:custGeom>
            <a:avLst/>
            <a:gdLst/>
            <a:ahLst/>
            <a:cxnLst/>
            <a:rect l="l" t="t" r="r" b="b"/>
            <a:pathLst>
              <a:path w="4948913" h="5264801">
                <a:moveTo>
                  <a:pt x="4948912" y="0"/>
                </a:moveTo>
                <a:lnTo>
                  <a:pt x="0" y="0"/>
                </a:lnTo>
                <a:lnTo>
                  <a:pt x="0" y="5264800"/>
                </a:lnTo>
                <a:lnTo>
                  <a:pt x="4948912" y="5264800"/>
                </a:lnTo>
                <a:lnTo>
                  <a:pt x="494891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5502162"/>
            <a:ext cx="5154181" cy="5107324"/>
          </a:xfrm>
          <a:custGeom>
            <a:avLst/>
            <a:gdLst/>
            <a:ahLst/>
            <a:cxnLst/>
            <a:rect l="l" t="t" r="r" b="b"/>
            <a:pathLst>
              <a:path w="5154181" h="5107324">
                <a:moveTo>
                  <a:pt x="0" y="0"/>
                </a:moveTo>
                <a:lnTo>
                  <a:pt x="5154181" y="0"/>
                </a:lnTo>
                <a:lnTo>
                  <a:pt x="5154181" y="5107324"/>
                </a:lnTo>
                <a:lnTo>
                  <a:pt x="0" y="51073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977484">
            <a:off x="14515067" y="-427529"/>
            <a:ext cx="4395041" cy="4758411"/>
          </a:xfrm>
          <a:custGeom>
            <a:avLst/>
            <a:gdLst/>
            <a:ahLst/>
            <a:cxnLst/>
            <a:rect l="l" t="t" r="r" b="b"/>
            <a:pathLst>
              <a:path w="4395041" h="4758411">
                <a:moveTo>
                  <a:pt x="0" y="0"/>
                </a:moveTo>
                <a:lnTo>
                  <a:pt x="4395041" y="0"/>
                </a:lnTo>
                <a:lnTo>
                  <a:pt x="4395041" y="4758411"/>
                </a:lnTo>
                <a:lnTo>
                  <a:pt x="0" y="47584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550030" y="307080"/>
            <a:ext cx="3972652" cy="4114800"/>
          </a:xfrm>
          <a:custGeom>
            <a:avLst/>
            <a:gdLst/>
            <a:ahLst/>
            <a:cxnLst/>
            <a:rect l="l" t="t" r="r" b="b"/>
            <a:pathLst>
              <a:path w="3972652" h="4114800">
                <a:moveTo>
                  <a:pt x="0" y="0"/>
                </a:moveTo>
                <a:lnTo>
                  <a:pt x="3972653" y="0"/>
                </a:lnTo>
                <a:lnTo>
                  <a:pt x="3972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436296" y="664909"/>
            <a:ext cx="15397871" cy="2597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2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edges"/>
                <a:ea typeface="+mn-ea"/>
                <a:cs typeface="+mn-cs"/>
              </a:rPr>
              <a:t>CHAIN GAME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6B1519-BE49-5FD0-936F-7FBABF4520F2}"/>
              </a:ext>
            </a:extLst>
          </p:cNvPr>
          <p:cNvSpPr txBox="1"/>
          <p:nvPr/>
        </p:nvSpPr>
        <p:spPr>
          <a:xfrm>
            <a:off x="4950600" y="3256069"/>
            <a:ext cx="12249674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6000" b="0" dirty="0">
                <a:solidFill>
                  <a:srgbClr val="4CAFFF"/>
                </a:solidFill>
                <a:effectLst/>
              </a:rPr>
              <a:t>Example: </a:t>
            </a:r>
            <a:r>
              <a:rPr lang="en-US" sz="6000" dirty="0">
                <a:effectLst/>
              </a:rPr>
              <a:t>I’m interested in </a:t>
            </a:r>
            <a:r>
              <a:rPr lang="en-US" sz="6000" dirty="0">
                <a:solidFill>
                  <a:srgbClr val="C00000"/>
                </a:solidFill>
                <a:effectLst/>
              </a:rPr>
              <a:t>doing DIY</a:t>
            </a:r>
            <a:r>
              <a:rPr lang="en-US" sz="6000" dirty="0">
                <a:effectLst/>
              </a:rPr>
              <a:t>. </a:t>
            </a:r>
          </a:p>
          <a:p>
            <a:pPr>
              <a:spcAft>
                <a:spcPts val="600"/>
              </a:spcAft>
            </a:pPr>
            <a:r>
              <a:rPr lang="en-US" sz="6000" dirty="0">
                <a:effectLst/>
              </a:rPr>
              <a:t>I’m crazy about </a:t>
            </a:r>
            <a:r>
              <a:rPr lang="en-US" sz="6000" dirty="0">
                <a:solidFill>
                  <a:srgbClr val="7F7F7F"/>
                </a:solidFill>
                <a:effectLst/>
              </a:rPr>
              <a:t>______</a:t>
            </a:r>
            <a:r>
              <a:rPr lang="en-US" sz="6000" dirty="0">
                <a:effectLst/>
              </a:rPr>
              <a:t>.</a:t>
            </a:r>
            <a:br>
              <a:rPr lang="en-US" sz="6000" dirty="0">
                <a:effectLst/>
              </a:rPr>
            </a:br>
            <a:r>
              <a:rPr lang="en-US" sz="6000" dirty="0">
                <a:effectLst/>
              </a:rPr>
              <a:t>I’m keen on </a:t>
            </a:r>
            <a:r>
              <a:rPr lang="en-US" sz="6000" dirty="0">
                <a:solidFill>
                  <a:srgbClr val="7F7F7F"/>
                </a:solidFill>
                <a:effectLst/>
              </a:rPr>
              <a:t>______</a:t>
            </a:r>
            <a:r>
              <a:rPr lang="en-US" sz="6000" dirty="0">
                <a:effectLst/>
              </a:rPr>
              <a:t>.</a:t>
            </a:r>
            <a:br>
              <a:rPr lang="en-US" sz="6000" dirty="0">
                <a:effectLst/>
              </a:rPr>
            </a:br>
            <a:r>
              <a:rPr lang="en-US" sz="6000" dirty="0">
                <a:effectLst/>
              </a:rPr>
              <a:t>I’m fond of </a:t>
            </a:r>
            <a:r>
              <a:rPr lang="en-US" sz="6000" dirty="0">
                <a:solidFill>
                  <a:srgbClr val="7F7F7F"/>
                </a:solidFill>
                <a:effectLst/>
              </a:rPr>
              <a:t>______</a:t>
            </a:r>
            <a:r>
              <a:rPr lang="en-US" sz="6000" dirty="0">
                <a:effectLst/>
              </a:rPr>
              <a:t>. </a:t>
            </a:r>
            <a:endParaRPr lang="en-US" sz="6000" dirty="0"/>
          </a:p>
          <a:p>
            <a:pPr>
              <a:spcAft>
                <a:spcPts val="600"/>
              </a:spcAft>
            </a:pPr>
            <a:r>
              <a:rPr lang="en-US" sz="6000" dirty="0">
                <a:effectLst/>
              </a:rPr>
              <a:t>I’m not interested in </a:t>
            </a:r>
            <a:r>
              <a:rPr lang="en-US" sz="6000" dirty="0">
                <a:solidFill>
                  <a:srgbClr val="7F7F7F"/>
                </a:solidFill>
                <a:effectLst/>
              </a:rPr>
              <a:t>______</a:t>
            </a:r>
            <a:r>
              <a:rPr lang="en-US" sz="6000" dirty="0">
                <a:effectLst/>
              </a:rPr>
              <a:t>. </a:t>
            </a:r>
          </a:p>
          <a:p>
            <a:pPr>
              <a:spcAft>
                <a:spcPts val="600"/>
              </a:spcAft>
            </a:pPr>
            <a:r>
              <a:rPr lang="en-US" sz="6000" dirty="0">
                <a:effectLst/>
              </a:rPr>
              <a:t>I’m not into </a:t>
            </a:r>
            <a:r>
              <a:rPr lang="en-US" sz="6000" dirty="0">
                <a:solidFill>
                  <a:srgbClr val="7F7F7F"/>
                </a:solidFill>
                <a:effectLst/>
              </a:rPr>
              <a:t>______</a:t>
            </a:r>
            <a:r>
              <a:rPr lang="en-US" sz="6000" dirty="0">
                <a:effectLst/>
              </a:rPr>
              <a:t>. 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69881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5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44452" y="721620"/>
            <a:ext cx="16721928" cy="8751636"/>
            <a:chOff x="0" y="0"/>
            <a:chExt cx="5656553" cy="29604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56553" cy="2960430"/>
            </a:xfrm>
            <a:custGeom>
              <a:avLst/>
              <a:gdLst/>
              <a:ahLst/>
              <a:cxnLst/>
              <a:rect l="l" t="t" r="r" b="b"/>
              <a:pathLst>
                <a:path w="5656553" h="2960430">
                  <a:moveTo>
                    <a:pt x="0" y="0"/>
                  </a:moveTo>
                  <a:lnTo>
                    <a:pt x="5656553" y="0"/>
                  </a:lnTo>
                  <a:lnTo>
                    <a:pt x="5656553" y="2960430"/>
                  </a:lnTo>
                  <a:lnTo>
                    <a:pt x="0" y="2960430"/>
                  </a:lnTo>
                  <a:close/>
                </a:path>
              </a:pathLst>
            </a:custGeom>
            <a:solidFill>
              <a:srgbClr val="F6EABE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 flipH="1">
            <a:off x="13583560" y="5423424"/>
            <a:ext cx="4948913" cy="5264801"/>
          </a:xfrm>
          <a:custGeom>
            <a:avLst/>
            <a:gdLst/>
            <a:ahLst/>
            <a:cxnLst/>
            <a:rect l="l" t="t" r="r" b="b"/>
            <a:pathLst>
              <a:path w="4948913" h="5264801">
                <a:moveTo>
                  <a:pt x="4948912" y="0"/>
                </a:moveTo>
                <a:lnTo>
                  <a:pt x="0" y="0"/>
                </a:lnTo>
                <a:lnTo>
                  <a:pt x="0" y="5264800"/>
                </a:lnTo>
                <a:lnTo>
                  <a:pt x="4948912" y="5264800"/>
                </a:lnTo>
                <a:lnTo>
                  <a:pt x="494891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5502162"/>
            <a:ext cx="5154181" cy="5107324"/>
          </a:xfrm>
          <a:custGeom>
            <a:avLst/>
            <a:gdLst/>
            <a:ahLst/>
            <a:cxnLst/>
            <a:rect l="l" t="t" r="r" b="b"/>
            <a:pathLst>
              <a:path w="5154181" h="5107324">
                <a:moveTo>
                  <a:pt x="0" y="0"/>
                </a:moveTo>
                <a:lnTo>
                  <a:pt x="5154181" y="0"/>
                </a:lnTo>
                <a:lnTo>
                  <a:pt x="5154181" y="5107324"/>
                </a:lnTo>
                <a:lnTo>
                  <a:pt x="0" y="51073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977484">
            <a:off x="14515067" y="-427529"/>
            <a:ext cx="4395041" cy="4758411"/>
          </a:xfrm>
          <a:custGeom>
            <a:avLst/>
            <a:gdLst/>
            <a:ahLst/>
            <a:cxnLst/>
            <a:rect l="l" t="t" r="r" b="b"/>
            <a:pathLst>
              <a:path w="4395041" h="4758411">
                <a:moveTo>
                  <a:pt x="0" y="0"/>
                </a:moveTo>
                <a:lnTo>
                  <a:pt x="4395041" y="0"/>
                </a:lnTo>
                <a:lnTo>
                  <a:pt x="4395041" y="4758411"/>
                </a:lnTo>
                <a:lnTo>
                  <a:pt x="0" y="47584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550030" y="307080"/>
            <a:ext cx="3972652" cy="4114800"/>
          </a:xfrm>
          <a:custGeom>
            <a:avLst/>
            <a:gdLst/>
            <a:ahLst/>
            <a:cxnLst/>
            <a:rect l="l" t="t" r="r" b="b"/>
            <a:pathLst>
              <a:path w="3972652" h="4114800">
                <a:moveTo>
                  <a:pt x="0" y="0"/>
                </a:moveTo>
                <a:lnTo>
                  <a:pt x="3972653" y="0"/>
                </a:lnTo>
                <a:lnTo>
                  <a:pt x="3972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861429" y="3177724"/>
            <a:ext cx="15397871" cy="2597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38"/>
              </a:lnSpc>
            </a:pPr>
            <a:r>
              <a:rPr lang="en-US" sz="15027" dirty="0">
                <a:solidFill>
                  <a:srgbClr val="000000"/>
                </a:solidFill>
                <a:latin typeface="Wedges"/>
              </a:rPr>
              <a:t>About you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5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44452" y="721620"/>
            <a:ext cx="16721928" cy="8751636"/>
            <a:chOff x="0" y="0"/>
            <a:chExt cx="5656553" cy="29604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56553" cy="2960430"/>
            </a:xfrm>
            <a:custGeom>
              <a:avLst/>
              <a:gdLst/>
              <a:ahLst/>
              <a:cxnLst/>
              <a:rect l="l" t="t" r="r" b="b"/>
              <a:pathLst>
                <a:path w="5656553" h="2960430">
                  <a:moveTo>
                    <a:pt x="0" y="0"/>
                  </a:moveTo>
                  <a:lnTo>
                    <a:pt x="5656553" y="0"/>
                  </a:lnTo>
                  <a:lnTo>
                    <a:pt x="5656553" y="2960430"/>
                  </a:lnTo>
                  <a:lnTo>
                    <a:pt x="0" y="2960430"/>
                  </a:lnTo>
                  <a:close/>
                </a:path>
              </a:pathLst>
            </a:custGeom>
            <a:solidFill>
              <a:srgbClr val="F6EABE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9144000" y="0"/>
            <a:ext cx="10572483" cy="3369979"/>
          </a:xfrm>
          <a:custGeom>
            <a:avLst/>
            <a:gdLst/>
            <a:ahLst/>
            <a:cxnLst/>
            <a:rect l="l" t="t" r="r" b="b"/>
            <a:pathLst>
              <a:path w="10572483" h="3369979">
                <a:moveTo>
                  <a:pt x="0" y="0"/>
                </a:moveTo>
                <a:lnTo>
                  <a:pt x="10572483" y="0"/>
                </a:lnTo>
                <a:lnTo>
                  <a:pt x="10572483" y="3369979"/>
                </a:lnTo>
                <a:lnTo>
                  <a:pt x="0" y="33699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428483" y="0"/>
            <a:ext cx="10572483" cy="3369979"/>
          </a:xfrm>
          <a:custGeom>
            <a:avLst/>
            <a:gdLst/>
            <a:ahLst/>
            <a:cxnLst/>
            <a:rect l="l" t="t" r="r" b="b"/>
            <a:pathLst>
              <a:path w="10572483" h="3369979">
                <a:moveTo>
                  <a:pt x="0" y="0"/>
                </a:moveTo>
                <a:lnTo>
                  <a:pt x="10572483" y="0"/>
                </a:lnTo>
                <a:lnTo>
                  <a:pt x="10572483" y="3369979"/>
                </a:lnTo>
                <a:lnTo>
                  <a:pt x="0" y="33699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0" y="4857855"/>
            <a:ext cx="4063677" cy="4400445"/>
          </a:xfrm>
          <a:custGeom>
            <a:avLst/>
            <a:gdLst/>
            <a:ahLst/>
            <a:cxnLst/>
            <a:rect l="l" t="t" r="r" b="b"/>
            <a:pathLst>
              <a:path w="4063677" h="4400445">
                <a:moveTo>
                  <a:pt x="0" y="0"/>
                </a:moveTo>
                <a:lnTo>
                  <a:pt x="4063677" y="0"/>
                </a:lnTo>
                <a:lnTo>
                  <a:pt x="4063677" y="4400445"/>
                </a:lnTo>
                <a:lnTo>
                  <a:pt x="0" y="44004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208199" y="1684989"/>
            <a:ext cx="3555950" cy="7111899"/>
          </a:xfrm>
          <a:custGeom>
            <a:avLst/>
            <a:gdLst/>
            <a:ahLst/>
            <a:cxnLst/>
            <a:rect l="l" t="t" r="r" b="b"/>
            <a:pathLst>
              <a:path w="3555950" h="7111899">
                <a:moveTo>
                  <a:pt x="0" y="0"/>
                </a:moveTo>
                <a:lnTo>
                  <a:pt x="3555950" y="0"/>
                </a:lnTo>
                <a:lnTo>
                  <a:pt x="3555950" y="7111900"/>
                </a:lnTo>
                <a:lnTo>
                  <a:pt x="0" y="71119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747020" y="2013756"/>
            <a:ext cx="16721928" cy="1623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31"/>
              </a:lnSpc>
            </a:pPr>
            <a:r>
              <a:rPr lang="en-US" sz="6600" dirty="0">
                <a:solidFill>
                  <a:srgbClr val="FF0000"/>
                </a:solidFill>
                <a:latin typeface="Tropika"/>
              </a:rPr>
              <a:t>4. Complete the sentences about yourself.</a:t>
            </a:r>
          </a:p>
        </p:txBody>
      </p:sp>
      <p:sp>
        <p:nvSpPr>
          <p:cNvPr id="9" name="Freeform 9"/>
          <p:cNvSpPr/>
          <p:nvPr/>
        </p:nvSpPr>
        <p:spPr>
          <a:xfrm>
            <a:off x="13428693" y="5880927"/>
            <a:ext cx="5335456" cy="4869816"/>
          </a:xfrm>
          <a:custGeom>
            <a:avLst/>
            <a:gdLst/>
            <a:ahLst/>
            <a:cxnLst/>
            <a:rect l="l" t="t" r="r" b="b"/>
            <a:pathLst>
              <a:path w="5335456" h="4869816">
                <a:moveTo>
                  <a:pt x="0" y="0"/>
                </a:moveTo>
                <a:lnTo>
                  <a:pt x="5335456" y="0"/>
                </a:lnTo>
                <a:lnTo>
                  <a:pt x="5335456" y="4869816"/>
                </a:lnTo>
                <a:lnTo>
                  <a:pt x="0" y="48698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10" name="Table 2">
            <a:extLst>
              <a:ext uri="{FF2B5EF4-FFF2-40B4-BE49-F238E27FC236}">
                <a16:creationId xmlns:a16="http://schemas.microsoft.com/office/drawing/2014/main" id="{9B00F18C-B6FF-F557-379F-95FCAF51BD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4569582"/>
              </p:ext>
            </p:extLst>
          </p:nvPr>
        </p:nvGraphicFramePr>
        <p:xfrm>
          <a:off x="4161108" y="3751685"/>
          <a:ext cx="9097692" cy="5151916"/>
        </p:xfrm>
        <a:graphic>
          <a:graphicData uri="http://schemas.openxmlformats.org/drawingml/2006/table">
            <a:tbl>
              <a:tblPr firstRow="1" bandRow="1">
                <a:solidFill>
                  <a:schemeClr val="accent6">
                    <a:lumMod val="20000"/>
                    <a:lumOff val="80000"/>
                  </a:schemeClr>
                </a:solidFill>
                <a:tableStyleId>{21E4AEA4-8DFA-4A89-87EB-49C32662AFE0}</a:tableStyleId>
              </a:tblPr>
              <a:tblGrid>
                <a:gridCol w="4548846">
                  <a:extLst>
                    <a:ext uri="{9D8B030D-6E8A-4147-A177-3AD203B41FA5}">
                      <a16:colId xmlns:a16="http://schemas.microsoft.com/office/drawing/2014/main" val="3125397952"/>
                    </a:ext>
                  </a:extLst>
                </a:gridCol>
                <a:gridCol w="4548846">
                  <a:extLst>
                    <a:ext uri="{9D8B030D-6E8A-4147-A177-3AD203B41FA5}">
                      <a16:colId xmlns:a16="http://schemas.microsoft.com/office/drawing/2014/main" val="4094159785"/>
                    </a:ext>
                  </a:extLst>
                </a:gridCol>
              </a:tblGrid>
              <a:tr h="860625">
                <a:tc gridSpan="2"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badi" panose="020B0604020104020204" pitchFamily="34" charset="0"/>
                        </a:rPr>
                        <a:t>All about me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rgbClr val="EF4B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3051267"/>
                  </a:ext>
                </a:extLst>
              </a:tr>
              <a:tr h="1258341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0751487"/>
                  </a:ext>
                </a:extLst>
              </a:tr>
              <a:tr h="29791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I like ______.</a:t>
                      </a:r>
                      <a:br>
                        <a:rPr lang="en-US" sz="48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</a:br>
                      <a:r>
                        <a:rPr lang="en-US" sz="48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I prefer ______.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I love ______. </a:t>
                      </a:r>
                      <a:endParaRPr lang="en-US" sz="4800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I dislike ______.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I hate ______.</a:t>
                      </a:r>
                      <a:br>
                        <a:rPr lang="en-US" sz="48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</a:br>
                      <a:r>
                        <a:rPr lang="en-US" sz="48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I detest ______. </a:t>
                      </a:r>
                      <a:endParaRPr lang="en-US" sz="4800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3428060"/>
                  </a:ext>
                </a:extLst>
              </a:tr>
            </a:tbl>
          </a:graphicData>
        </a:graphic>
      </p:graphicFrame>
      <p:pic>
        <p:nvPicPr>
          <p:cNvPr id="11" name="Picture 28" descr="Green sad icon - Free green emoticon icons">
            <a:extLst>
              <a:ext uri="{FF2B5EF4-FFF2-40B4-BE49-F238E27FC236}">
                <a16:creationId xmlns:a16="http://schemas.microsoft.com/office/drawing/2014/main" id="{CC64EB49-44E7-5151-3C13-3DC3D7128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2332" y="4750754"/>
            <a:ext cx="1024659" cy="102465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0" descr="Green happy icon - Free green emoticon icons">
            <a:extLst>
              <a:ext uri="{FF2B5EF4-FFF2-40B4-BE49-F238E27FC236}">
                <a16:creationId xmlns:a16="http://schemas.microsoft.com/office/drawing/2014/main" id="{733B82F7-DA2D-3EB1-E6A1-743B6A309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183" y="4750754"/>
            <a:ext cx="1024659" cy="102465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5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21620" y="767682"/>
            <a:ext cx="16721928" cy="8751636"/>
            <a:chOff x="0" y="0"/>
            <a:chExt cx="5656553" cy="29604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56553" cy="2960430"/>
            </a:xfrm>
            <a:custGeom>
              <a:avLst/>
              <a:gdLst/>
              <a:ahLst/>
              <a:cxnLst/>
              <a:rect l="l" t="t" r="r" b="b"/>
              <a:pathLst>
                <a:path w="5656553" h="2960430">
                  <a:moveTo>
                    <a:pt x="0" y="0"/>
                  </a:moveTo>
                  <a:lnTo>
                    <a:pt x="5656553" y="0"/>
                  </a:lnTo>
                  <a:lnTo>
                    <a:pt x="5656553" y="2960430"/>
                  </a:lnTo>
                  <a:lnTo>
                    <a:pt x="0" y="2960430"/>
                  </a:lnTo>
                  <a:close/>
                </a:path>
              </a:pathLst>
            </a:custGeom>
            <a:solidFill>
              <a:srgbClr val="F6EABE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844452" y="642196"/>
            <a:ext cx="10979535" cy="2562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0"/>
              </a:lnSpc>
            </a:pPr>
            <a:r>
              <a:rPr lang="en-US" sz="15000" dirty="0">
                <a:solidFill>
                  <a:srgbClr val="764640"/>
                </a:solidFill>
                <a:latin typeface="Tropika"/>
              </a:rPr>
              <a:t>Thank you!</a:t>
            </a:r>
          </a:p>
        </p:txBody>
      </p:sp>
      <p:sp>
        <p:nvSpPr>
          <p:cNvPr id="6" name="Freeform 17">
            <a:extLst>
              <a:ext uri="{FF2B5EF4-FFF2-40B4-BE49-F238E27FC236}">
                <a16:creationId xmlns:a16="http://schemas.microsoft.com/office/drawing/2014/main" id="{619732AF-84C2-2D66-5CD7-238B19449712}"/>
              </a:ext>
            </a:extLst>
          </p:cNvPr>
          <p:cNvSpPr/>
          <p:nvPr/>
        </p:nvSpPr>
        <p:spPr>
          <a:xfrm>
            <a:off x="545716" y="3848100"/>
            <a:ext cx="6218415" cy="5704580"/>
          </a:xfrm>
          <a:custGeom>
            <a:avLst/>
            <a:gdLst/>
            <a:ahLst/>
            <a:cxnLst/>
            <a:rect l="l" t="t" r="r" b="b"/>
            <a:pathLst>
              <a:path w="1570009" h="1944831">
                <a:moveTo>
                  <a:pt x="0" y="0"/>
                </a:moveTo>
                <a:lnTo>
                  <a:pt x="1570009" y="0"/>
                </a:lnTo>
                <a:lnTo>
                  <a:pt x="1570009" y="1944831"/>
                </a:lnTo>
                <a:lnTo>
                  <a:pt x="0" y="19448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9BE35625-B308-E168-1AFE-0ECF9BB108E9}"/>
              </a:ext>
            </a:extLst>
          </p:cNvPr>
          <p:cNvSpPr txBox="1"/>
          <p:nvPr/>
        </p:nvSpPr>
        <p:spPr>
          <a:xfrm>
            <a:off x="5943600" y="2614937"/>
            <a:ext cx="10979535" cy="2367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0"/>
              </a:lnSpc>
            </a:pPr>
            <a:r>
              <a:rPr lang="en-US" sz="9600" dirty="0">
                <a:solidFill>
                  <a:schemeClr val="accent6">
                    <a:lumMod val="75000"/>
                  </a:schemeClr>
                </a:solidFill>
                <a:latin typeface="Tropika"/>
              </a:rPr>
              <a:t>Homework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63AE1C-CA72-C1A2-AF74-7504DC192099}"/>
              </a:ext>
            </a:extLst>
          </p:cNvPr>
          <p:cNvSpPr txBox="1"/>
          <p:nvPr/>
        </p:nvSpPr>
        <p:spPr>
          <a:xfrm>
            <a:off x="6940035" y="4992230"/>
            <a:ext cx="1050351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5400" dirty="0">
                <a:latin typeface="Abadi" panose="020B0604020104020204" pitchFamily="34" charset="0"/>
              </a:rPr>
              <a:t>Review the grammar point</a:t>
            </a:r>
          </a:p>
          <a:p>
            <a:pPr marL="285750" indent="-285750">
              <a:buFontTx/>
              <a:buChar char="-"/>
            </a:pPr>
            <a:r>
              <a:rPr lang="en-US" sz="5400" dirty="0">
                <a:latin typeface="Abadi" panose="020B0604020104020204" pitchFamily="34" charset="0"/>
              </a:rPr>
              <a:t>Make 5 sentences with verbs of liking/ disliking</a:t>
            </a:r>
          </a:p>
          <a:p>
            <a:pPr marL="285750" indent="-285750">
              <a:buFontTx/>
              <a:buChar char="-"/>
            </a:pPr>
            <a:r>
              <a:rPr lang="en-US" sz="5400" dirty="0">
                <a:latin typeface="Abadi" panose="020B0604020104020204" pitchFamily="34" charset="0"/>
              </a:rPr>
              <a:t>Prepare: Lesson: Communication</a:t>
            </a:r>
          </a:p>
        </p:txBody>
      </p:sp>
    </p:spTree>
  </p:cSld>
  <p:clrMapOvr>
    <a:masterClrMapping/>
  </p:clrMapOvr>
  <p:transition spd="slow">
    <p:cover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5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44452" y="721620"/>
            <a:ext cx="16721928" cy="8751636"/>
            <a:chOff x="0" y="0"/>
            <a:chExt cx="5656553" cy="29604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56553" cy="2960430"/>
            </a:xfrm>
            <a:custGeom>
              <a:avLst/>
              <a:gdLst/>
              <a:ahLst/>
              <a:cxnLst/>
              <a:rect l="l" t="t" r="r" b="b"/>
              <a:pathLst>
                <a:path w="5656553" h="2960430">
                  <a:moveTo>
                    <a:pt x="0" y="0"/>
                  </a:moveTo>
                  <a:lnTo>
                    <a:pt x="5656553" y="0"/>
                  </a:lnTo>
                  <a:lnTo>
                    <a:pt x="5656553" y="2960430"/>
                  </a:lnTo>
                  <a:lnTo>
                    <a:pt x="0" y="2960430"/>
                  </a:lnTo>
                  <a:close/>
                </a:path>
              </a:pathLst>
            </a:custGeom>
            <a:solidFill>
              <a:srgbClr val="F6EABE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844452" y="667079"/>
            <a:ext cx="6252386" cy="8806177"/>
          </a:xfrm>
          <a:custGeom>
            <a:avLst/>
            <a:gdLst/>
            <a:ahLst/>
            <a:cxnLst/>
            <a:rect l="l" t="t" r="r" b="b"/>
            <a:pathLst>
              <a:path w="6252386" h="8806177">
                <a:moveTo>
                  <a:pt x="0" y="0"/>
                </a:moveTo>
                <a:lnTo>
                  <a:pt x="6252386" y="0"/>
                </a:lnTo>
                <a:lnTo>
                  <a:pt x="6252386" y="8806177"/>
                </a:lnTo>
                <a:lnTo>
                  <a:pt x="0" y="88061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6079223" y="667079"/>
            <a:ext cx="6252386" cy="8806177"/>
          </a:xfrm>
          <a:custGeom>
            <a:avLst/>
            <a:gdLst/>
            <a:ahLst/>
            <a:cxnLst/>
            <a:rect l="l" t="t" r="r" b="b"/>
            <a:pathLst>
              <a:path w="6252386" h="8806177">
                <a:moveTo>
                  <a:pt x="6252386" y="0"/>
                </a:moveTo>
                <a:lnTo>
                  <a:pt x="0" y="0"/>
                </a:lnTo>
                <a:lnTo>
                  <a:pt x="0" y="8806177"/>
                </a:lnTo>
                <a:lnTo>
                  <a:pt x="6252386" y="8806177"/>
                </a:lnTo>
                <a:lnTo>
                  <a:pt x="625238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11313994" y="694349"/>
            <a:ext cx="6252386" cy="8806177"/>
          </a:xfrm>
          <a:custGeom>
            <a:avLst/>
            <a:gdLst/>
            <a:ahLst/>
            <a:cxnLst/>
            <a:rect l="l" t="t" r="r" b="b"/>
            <a:pathLst>
              <a:path w="6252386" h="8806177">
                <a:moveTo>
                  <a:pt x="6252386" y="0"/>
                </a:moveTo>
                <a:lnTo>
                  <a:pt x="0" y="0"/>
                </a:lnTo>
                <a:lnTo>
                  <a:pt x="0" y="8806178"/>
                </a:lnTo>
                <a:lnTo>
                  <a:pt x="6252386" y="8806178"/>
                </a:lnTo>
                <a:lnTo>
                  <a:pt x="625238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934585" y="3353129"/>
            <a:ext cx="14541661" cy="2571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0"/>
              </a:lnSpc>
            </a:pPr>
            <a:r>
              <a:rPr lang="en-US" sz="15000">
                <a:solidFill>
                  <a:srgbClr val="764640"/>
                </a:solidFill>
                <a:latin typeface="Tropika"/>
              </a:rPr>
              <a:t>See you next time!</a:t>
            </a:r>
          </a:p>
        </p:txBody>
      </p:sp>
      <p:sp>
        <p:nvSpPr>
          <p:cNvPr id="8" name="Freeform 8"/>
          <p:cNvSpPr/>
          <p:nvPr/>
        </p:nvSpPr>
        <p:spPr>
          <a:xfrm>
            <a:off x="14763561" y="5589097"/>
            <a:ext cx="4359157" cy="5249737"/>
          </a:xfrm>
          <a:custGeom>
            <a:avLst/>
            <a:gdLst/>
            <a:ahLst/>
            <a:cxnLst/>
            <a:rect l="l" t="t" r="r" b="b"/>
            <a:pathLst>
              <a:path w="4359157" h="5249737">
                <a:moveTo>
                  <a:pt x="0" y="0"/>
                </a:moveTo>
                <a:lnTo>
                  <a:pt x="4359156" y="0"/>
                </a:lnTo>
                <a:lnTo>
                  <a:pt x="4359156" y="5249737"/>
                </a:lnTo>
                <a:lnTo>
                  <a:pt x="0" y="52497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A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491923" y="5364574"/>
            <a:ext cx="1899023" cy="2020237"/>
          </a:xfrm>
          <a:custGeom>
            <a:avLst/>
            <a:gdLst/>
            <a:ahLst/>
            <a:cxnLst/>
            <a:rect l="l" t="t" r="r" b="b"/>
            <a:pathLst>
              <a:path w="1899023" h="2020237">
                <a:moveTo>
                  <a:pt x="0" y="0"/>
                </a:moveTo>
                <a:lnTo>
                  <a:pt x="1899023" y="0"/>
                </a:lnTo>
                <a:lnTo>
                  <a:pt x="1899023" y="2020237"/>
                </a:lnTo>
                <a:lnTo>
                  <a:pt x="0" y="2020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491923" y="7838323"/>
            <a:ext cx="1888004" cy="2020237"/>
          </a:xfrm>
          <a:custGeom>
            <a:avLst/>
            <a:gdLst/>
            <a:ahLst/>
            <a:cxnLst/>
            <a:rect l="l" t="t" r="r" b="b"/>
            <a:pathLst>
              <a:path w="1888004" h="2020237">
                <a:moveTo>
                  <a:pt x="0" y="0"/>
                </a:moveTo>
                <a:lnTo>
                  <a:pt x="1888004" y="0"/>
                </a:lnTo>
                <a:lnTo>
                  <a:pt x="1888004" y="2020237"/>
                </a:lnTo>
                <a:lnTo>
                  <a:pt x="0" y="20202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673101" y="7838323"/>
            <a:ext cx="1891677" cy="2020237"/>
          </a:xfrm>
          <a:custGeom>
            <a:avLst/>
            <a:gdLst/>
            <a:ahLst/>
            <a:cxnLst/>
            <a:rect l="l" t="t" r="r" b="b"/>
            <a:pathLst>
              <a:path w="1891677" h="2020237">
                <a:moveTo>
                  <a:pt x="0" y="0"/>
                </a:moveTo>
                <a:lnTo>
                  <a:pt x="1891677" y="0"/>
                </a:lnTo>
                <a:lnTo>
                  <a:pt x="1891677" y="2020237"/>
                </a:lnTo>
                <a:lnTo>
                  <a:pt x="0" y="20202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181700" y="2371305"/>
            <a:ext cx="2132116" cy="2132116"/>
          </a:xfrm>
          <a:custGeom>
            <a:avLst/>
            <a:gdLst/>
            <a:ahLst/>
            <a:cxnLst/>
            <a:rect l="l" t="t" r="r" b="b"/>
            <a:pathLst>
              <a:path w="2132116" h="2132116">
                <a:moveTo>
                  <a:pt x="0" y="0"/>
                </a:moveTo>
                <a:lnTo>
                  <a:pt x="2132116" y="0"/>
                </a:lnTo>
                <a:lnTo>
                  <a:pt x="2132116" y="2132116"/>
                </a:lnTo>
                <a:lnTo>
                  <a:pt x="0" y="21321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056940" y="5364969"/>
            <a:ext cx="1665673" cy="2044911"/>
          </a:xfrm>
          <a:custGeom>
            <a:avLst/>
            <a:gdLst/>
            <a:ahLst/>
            <a:cxnLst/>
            <a:rect l="l" t="t" r="r" b="b"/>
            <a:pathLst>
              <a:path w="1665673" h="2044911">
                <a:moveTo>
                  <a:pt x="0" y="0"/>
                </a:moveTo>
                <a:lnTo>
                  <a:pt x="1665673" y="0"/>
                </a:lnTo>
                <a:lnTo>
                  <a:pt x="1665673" y="2044911"/>
                </a:lnTo>
                <a:lnTo>
                  <a:pt x="0" y="20449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517410" y="7838323"/>
            <a:ext cx="1543962" cy="1970253"/>
          </a:xfrm>
          <a:custGeom>
            <a:avLst/>
            <a:gdLst/>
            <a:ahLst/>
            <a:cxnLst/>
            <a:rect l="l" t="t" r="r" b="b"/>
            <a:pathLst>
              <a:path w="1543962" h="1970253">
                <a:moveTo>
                  <a:pt x="0" y="0"/>
                </a:moveTo>
                <a:lnTo>
                  <a:pt x="1543962" y="0"/>
                </a:lnTo>
                <a:lnTo>
                  <a:pt x="1543962" y="1970253"/>
                </a:lnTo>
                <a:lnTo>
                  <a:pt x="0" y="19702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972661" y="5364574"/>
            <a:ext cx="1704310" cy="1916913"/>
          </a:xfrm>
          <a:custGeom>
            <a:avLst/>
            <a:gdLst/>
            <a:ahLst/>
            <a:cxnLst/>
            <a:rect l="l" t="t" r="r" b="b"/>
            <a:pathLst>
              <a:path w="1704310" h="1916913">
                <a:moveTo>
                  <a:pt x="0" y="0"/>
                </a:moveTo>
                <a:lnTo>
                  <a:pt x="1704310" y="0"/>
                </a:lnTo>
                <a:lnTo>
                  <a:pt x="1704310" y="1916912"/>
                </a:lnTo>
                <a:lnTo>
                  <a:pt x="0" y="191691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6175774" y="7838323"/>
            <a:ext cx="1651430" cy="1970253"/>
          </a:xfrm>
          <a:custGeom>
            <a:avLst/>
            <a:gdLst/>
            <a:ahLst/>
            <a:cxnLst/>
            <a:rect l="l" t="t" r="r" b="b"/>
            <a:pathLst>
              <a:path w="1651430" h="1970253">
                <a:moveTo>
                  <a:pt x="0" y="0"/>
                </a:moveTo>
                <a:lnTo>
                  <a:pt x="1651430" y="0"/>
                </a:lnTo>
                <a:lnTo>
                  <a:pt x="1651430" y="1970253"/>
                </a:lnTo>
                <a:lnTo>
                  <a:pt x="0" y="197025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565387" y="7863745"/>
            <a:ext cx="1616313" cy="1932549"/>
          </a:xfrm>
          <a:custGeom>
            <a:avLst/>
            <a:gdLst/>
            <a:ahLst/>
            <a:cxnLst/>
            <a:rect l="l" t="t" r="r" b="b"/>
            <a:pathLst>
              <a:path w="1616313" h="1932549">
                <a:moveTo>
                  <a:pt x="0" y="0"/>
                </a:moveTo>
                <a:lnTo>
                  <a:pt x="1616313" y="0"/>
                </a:lnTo>
                <a:lnTo>
                  <a:pt x="1616313" y="1932549"/>
                </a:lnTo>
                <a:lnTo>
                  <a:pt x="0" y="193254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6130267" y="5261249"/>
            <a:ext cx="1303971" cy="2020237"/>
          </a:xfrm>
          <a:custGeom>
            <a:avLst/>
            <a:gdLst/>
            <a:ahLst/>
            <a:cxnLst/>
            <a:rect l="l" t="t" r="r" b="b"/>
            <a:pathLst>
              <a:path w="1303971" h="2020237">
                <a:moveTo>
                  <a:pt x="0" y="0"/>
                </a:moveTo>
                <a:lnTo>
                  <a:pt x="1303971" y="0"/>
                </a:lnTo>
                <a:lnTo>
                  <a:pt x="1303971" y="2020237"/>
                </a:lnTo>
                <a:lnTo>
                  <a:pt x="0" y="202023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5676971" y="2371305"/>
            <a:ext cx="1767718" cy="2132116"/>
          </a:xfrm>
          <a:custGeom>
            <a:avLst/>
            <a:gdLst/>
            <a:ahLst/>
            <a:cxnLst/>
            <a:rect l="l" t="t" r="r" b="b"/>
            <a:pathLst>
              <a:path w="1767718" h="2132116">
                <a:moveTo>
                  <a:pt x="0" y="0"/>
                </a:moveTo>
                <a:lnTo>
                  <a:pt x="1767717" y="0"/>
                </a:lnTo>
                <a:lnTo>
                  <a:pt x="1767717" y="2132116"/>
                </a:lnTo>
                <a:lnTo>
                  <a:pt x="0" y="213211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8019422" y="5261249"/>
            <a:ext cx="2038772" cy="2020237"/>
          </a:xfrm>
          <a:custGeom>
            <a:avLst/>
            <a:gdLst/>
            <a:ahLst/>
            <a:cxnLst/>
            <a:rect l="l" t="t" r="r" b="b"/>
            <a:pathLst>
              <a:path w="2038772" h="2020237">
                <a:moveTo>
                  <a:pt x="0" y="0"/>
                </a:moveTo>
                <a:lnTo>
                  <a:pt x="2038772" y="0"/>
                </a:lnTo>
                <a:lnTo>
                  <a:pt x="2038772" y="2020237"/>
                </a:lnTo>
                <a:lnTo>
                  <a:pt x="0" y="2020237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0378300" y="5364969"/>
            <a:ext cx="1822182" cy="2045306"/>
          </a:xfrm>
          <a:custGeom>
            <a:avLst/>
            <a:gdLst/>
            <a:ahLst/>
            <a:cxnLst/>
            <a:rect l="l" t="t" r="r" b="b"/>
            <a:pathLst>
              <a:path w="1822182" h="2045306">
                <a:moveTo>
                  <a:pt x="0" y="0"/>
                </a:moveTo>
                <a:lnTo>
                  <a:pt x="1822182" y="0"/>
                </a:lnTo>
                <a:lnTo>
                  <a:pt x="1822182" y="2045306"/>
                </a:lnTo>
                <a:lnTo>
                  <a:pt x="0" y="2045306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974154" y="5364969"/>
            <a:ext cx="1585483" cy="1916517"/>
          </a:xfrm>
          <a:custGeom>
            <a:avLst/>
            <a:gdLst/>
            <a:ahLst/>
            <a:cxnLst/>
            <a:rect l="l" t="t" r="r" b="b"/>
            <a:pathLst>
              <a:path w="1585483" h="1916517">
                <a:moveTo>
                  <a:pt x="0" y="0"/>
                </a:moveTo>
                <a:lnTo>
                  <a:pt x="1585482" y="0"/>
                </a:lnTo>
                <a:lnTo>
                  <a:pt x="1585482" y="1916517"/>
                </a:lnTo>
                <a:lnTo>
                  <a:pt x="0" y="1916517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3559636" y="7863745"/>
            <a:ext cx="2117334" cy="1932549"/>
          </a:xfrm>
          <a:custGeom>
            <a:avLst/>
            <a:gdLst/>
            <a:ahLst/>
            <a:cxnLst/>
            <a:rect l="l" t="t" r="r" b="b"/>
            <a:pathLst>
              <a:path w="2117334" h="1932549">
                <a:moveTo>
                  <a:pt x="0" y="0"/>
                </a:moveTo>
                <a:lnTo>
                  <a:pt x="2117335" y="0"/>
                </a:lnTo>
                <a:lnTo>
                  <a:pt x="2117335" y="1932549"/>
                </a:lnTo>
                <a:lnTo>
                  <a:pt x="0" y="1932549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8488185" y="7863745"/>
            <a:ext cx="1570009" cy="1944831"/>
          </a:xfrm>
          <a:custGeom>
            <a:avLst/>
            <a:gdLst/>
            <a:ahLst/>
            <a:cxnLst/>
            <a:rect l="l" t="t" r="r" b="b"/>
            <a:pathLst>
              <a:path w="1570009" h="1944831">
                <a:moveTo>
                  <a:pt x="0" y="0"/>
                </a:moveTo>
                <a:lnTo>
                  <a:pt x="1570009" y="0"/>
                </a:lnTo>
                <a:lnTo>
                  <a:pt x="1570009" y="1944831"/>
                </a:lnTo>
                <a:lnTo>
                  <a:pt x="0" y="1944831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8043901" y="2483184"/>
            <a:ext cx="1677518" cy="2020237"/>
          </a:xfrm>
          <a:custGeom>
            <a:avLst/>
            <a:gdLst/>
            <a:ahLst/>
            <a:cxnLst/>
            <a:rect l="l" t="t" r="r" b="b"/>
            <a:pathLst>
              <a:path w="1677518" h="2020237">
                <a:moveTo>
                  <a:pt x="0" y="0"/>
                </a:moveTo>
                <a:lnTo>
                  <a:pt x="1677518" y="0"/>
                </a:lnTo>
                <a:lnTo>
                  <a:pt x="1677518" y="2020237"/>
                </a:lnTo>
                <a:lnTo>
                  <a:pt x="0" y="2020237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2491923" y="2482789"/>
            <a:ext cx="1998153" cy="2020632"/>
          </a:xfrm>
          <a:custGeom>
            <a:avLst/>
            <a:gdLst/>
            <a:ahLst/>
            <a:cxnLst/>
            <a:rect l="l" t="t" r="r" b="b"/>
            <a:pathLst>
              <a:path w="1998153" h="2020632">
                <a:moveTo>
                  <a:pt x="0" y="0"/>
                </a:moveTo>
                <a:lnTo>
                  <a:pt x="1998153" y="0"/>
                </a:lnTo>
                <a:lnTo>
                  <a:pt x="1998153" y="2020632"/>
                </a:lnTo>
                <a:lnTo>
                  <a:pt x="0" y="2020632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0067711" y="2483184"/>
            <a:ext cx="2132770" cy="2020237"/>
          </a:xfrm>
          <a:custGeom>
            <a:avLst/>
            <a:gdLst/>
            <a:ahLst/>
            <a:cxnLst/>
            <a:rect l="l" t="t" r="r" b="b"/>
            <a:pathLst>
              <a:path w="2132770" h="2020237">
                <a:moveTo>
                  <a:pt x="0" y="0"/>
                </a:moveTo>
                <a:lnTo>
                  <a:pt x="2132771" y="0"/>
                </a:lnTo>
                <a:lnTo>
                  <a:pt x="2132771" y="2020237"/>
                </a:lnTo>
                <a:lnTo>
                  <a:pt x="0" y="2020237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4846001" y="2483184"/>
            <a:ext cx="1718776" cy="2020237"/>
          </a:xfrm>
          <a:custGeom>
            <a:avLst/>
            <a:gdLst/>
            <a:ahLst/>
            <a:cxnLst/>
            <a:rect l="l" t="t" r="r" b="b"/>
            <a:pathLst>
              <a:path w="1718776" h="2020237">
                <a:moveTo>
                  <a:pt x="0" y="0"/>
                </a:moveTo>
                <a:lnTo>
                  <a:pt x="1718777" y="0"/>
                </a:lnTo>
                <a:lnTo>
                  <a:pt x="1718777" y="2020237"/>
                </a:lnTo>
                <a:lnTo>
                  <a:pt x="0" y="2020237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629496" y="79375"/>
            <a:ext cx="17029008" cy="170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>
                <a:solidFill>
                  <a:srgbClr val="764640"/>
                </a:solidFill>
                <a:latin typeface="Tropika"/>
              </a:rPr>
              <a:t>Game Resource Page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A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671761" y="4089644"/>
            <a:ext cx="13664826" cy="28019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0" b="0" i="0" u="none" strike="noStrike" kern="1200" cap="none" spc="0" normalizeH="0" baseline="0" noProof="0" dirty="0">
                <a:ln>
                  <a:noFill/>
                </a:ln>
                <a:solidFill>
                  <a:srgbClr val="764640"/>
                </a:solidFill>
                <a:effectLst/>
                <a:uLnTx/>
                <a:uFillTx/>
                <a:latin typeface="Tropika"/>
                <a:ea typeface="+mn-ea"/>
                <a:cs typeface="+mn-cs"/>
              </a:rPr>
              <a:t>Leisure Time</a:t>
            </a:r>
          </a:p>
        </p:txBody>
      </p:sp>
      <p:sp>
        <p:nvSpPr>
          <p:cNvPr id="3" name="Freeform 3"/>
          <p:cNvSpPr/>
          <p:nvPr/>
        </p:nvSpPr>
        <p:spPr>
          <a:xfrm>
            <a:off x="89392" y="3009900"/>
            <a:ext cx="5486400" cy="7110626"/>
          </a:xfrm>
          <a:custGeom>
            <a:avLst/>
            <a:gdLst/>
            <a:ahLst/>
            <a:cxnLst/>
            <a:rect l="l" t="t" r="r" b="b"/>
            <a:pathLst>
              <a:path w="7045778" h="8406026">
                <a:moveTo>
                  <a:pt x="0" y="0"/>
                </a:moveTo>
                <a:lnTo>
                  <a:pt x="7045777" y="0"/>
                </a:lnTo>
                <a:lnTo>
                  <a:pt x="7045777" y="8406026"/>
                </a:lnTo>
                <a:lnTo>
                  <a:pt x="0" y="84060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756753" y="291674"/>
            <a:ext cx="3531247" cy="4114800"/>
          </a:xfrm>
          <a:custGeom>
            <a:avLst/>
            <a:gdLst/>
            <a:ahLst/>
            <a:cxnLst/>
            <a:rect l="l" t="t" r="r" b="b"/>
            <a:pathLst>
              <a:path w="3531247" h="4114800">
                <a:moveTo>
                  <a:pt x="0" y="0"/>
                </a:moveTo>
                <a:lnTo>
                  <a:pt x="3531247" y="0"/>
                </a:lnTo>
                <a:lnTo>
                  <a:pt x="35312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5575792" y="7353300"/>
            <a:ext cx="11189005" cy="937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2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niglet"/>
                <a:ea typeface="+mn-ea"/>
                <a:cs typeface="+mn-cs"/>
              </a:rPr>
              <a:t>Lesson 3: A Closer Look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606DE8-4987-C9E6-19B6-A9757D9969A6}"/>
              </a:ext>
            </a:extLst>
          </p:cNvPr>
          <p:cNvSpPr txBox="1"/>
          <p:nvPr/>
        </p:nvSpPr>
        <p:spPr>
          <a:xfrm>
            <a:off x="4697161" y="2134311"/>
            <a:ext cx="7442809" cy="10164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72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niglet"/>
                <a:ea typeface="+mn-ea"/>
                <a:cs typeface="+mn-cs"/>
              </a:rPr>
              <a:t>Unit 1:</a:t>
            </a:r>
          </a:p>
        </p:txBody>
      </p:sp>
    </p:spTree>
    <p:extLst>
      <p:ext uri="{BB962C8B-B14F-4D97-AF65-F5344CB8AC3E}">
        <p14:creationId xmlns:p14="http://schemas.microsoft.com/office/powerpoint/2010/main" val="1381160178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5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3036" y="721620"/>
            <a:ext cx="16721928" cy="8751636"/>
            <a:chOff x="0" y="0"/>
            <a:chExt cx="5656553" cy="29604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56553" cy="2960430"/>
            </a:xfrm>
            <a:custGeom>
              <a:avLst/>
              <a:gdLst/>
              <a:ahLst/>
              <a:cxnLst/>
              <a:rect l="l" t="t" r="r" b="b"/>
              <a:pathLst>
                <a:path w="5656553" h="2960430">
                  <a:moveTo>
                    <a:pt x="0" y="0"/>
                  </a:moveTo>
                  <a:lnTo>
                    <a:pt x="5656553" y="0"/>
                  </a:lnTo>
                  <a:lnTo>
                    <a:pt x="5656553" y="2960430"/>
                  </a:lnTo>
                  <a:lnTo>
                    <a:pt x="0" y="2960430"/>
                  </a:lnTo>
                  <a:close/>
                </a:path>
              </a:pathLst>
            </a:custGeom>
            <a:solidFill>
              <a:srgbClr val="F6EABE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12253899" y="2140250"/>
            <a:ext cx="6866360" cy="7333006"/>
          </a:xfrm>
          <a:custGeom>
            <a:avLst/>
            <a:gdLst/>
            <a:ahLst/>
            <a:cxnLst/>
            <a:rect l="l" t="t" r="r" b="b"/>
            <a:pathLst>
              <a:path w="6866360" h="7333006">
                <a:moveTo>
                  <a:pt x="6866360" y="0"/>
                </a:moveTo>
                <a:lnTo>
                  <a:pt x="0" y="0"/>
                </a:lnTo>
                <a:lnTo>
                  <a:pt x="0" y="7333006"/>
                </a:lnTo>
                <a:lnTo>
                  <a:pt x="6866360" y="7333006"/>
                </a:lnTo>
                <a:lnTo>
                  <a:pt x="686636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3B913E30-D4A8-22AD-E9A8-66622A65D2E0}"/>
              </a:ext>
            </a:extLst>
          </p:cNvPr>
          <p:cNvSpPr/>
          <p:nvPr/>
        </p:nvSpPr>
        <p:spPr>
          <a:xfrm>
            <a:off x="1408247" y="884520"/>
            <a:ext cx="4339547" cy="48768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VN" sz="4400" dirty="0">
                <a:solidFill>
                  <a:srgbClr val="C00000"/>
                </a:solidFill>
                <a:latin typeface="Amasis MT Pro Black" panose="02040A04050005020304" pitchFamily="18" charset="0"/>
              </a:rPr>
              <a:t>Verbs of liking</a:t>
            </a:r>
          </a:p>
        </p:txBody>
      </p:sp>
      <p:pic>
        <p:nvPicPr>
          <p:cNvPr id="7" name="Picture 2" descr="Pink, like, thumb up Icon in Gesture">
            <a:extLst>
              <a:ext uri="{FF2B5EF4-FFF2-40B4-BE49-F238E27FC236}">
                <a16:creationId xmlns:a16="http://schemas.microsoft.com/office/drawing/2014/main" id="{80E948E8-F8F0-C779-F839-94954BA68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259" y="2460028"/>
            <a:ext cx="3280474" cy="3280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2D023B45-9E85-35B2-A022-B3EC81D1F4BB}"/>
              </a:ext>
            </a:extLst>
          </p:cNvPr>
          <p:cNvSpPr/>
          <p:nvPr/>
        </p:nvSpPr>
        <p:spPr>
          <a:xfrm>
            <a:off x="7962945" y="884520"/>
            <a:ext cx="4339547" cy="48768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V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masis MT Pro Black" panose="02040A04050005020304" pitchFamily="18" charset="0"/>
              </a:rPr>
              <a:t>love</a:t>
            </a:r>
          </a:p>
          <a:p>
            <a:pPr algn="ctr">
              <a:lnSpc>
                <a:spcPct val="150000"/>
              </a:lnSpc>
            </a:pPr>
            <a:r>
              <a:rPr lang="en-V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masis MT Pro Black" panose="02040A04050005020304" pitchFamily="18" charset="0"/>
              </a:rPr>
              <a:t>prefer</a:t>
            </a:r>
          </a:p>
          <a:p>
            <a:pPr algn="ctr">
              <a:lnSpc>
                <a:spcPct val="150000"/>
              </a:lnSpc>
            </a:pPr>
            <a:r>
              <a:rPr lang="en-V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masis MT Pro Black" panose="02040A04050005020304" pitchFamily="18" charset="0"/>
              </a:rPr>
              <a:t>like</a:t>
            </a:r>
          </a:p>
          <a:p>
            <a:pPr algn="ctr">
              <a:lnSpc>
                <a:spcPct val="150000"/>
              </a:lnSpc>
            </a:pPr>
            <a:r>
              <a:rPr lang="en-V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masis MT Pro Black" panose="02040A04050005020304" pitchFamily="18" charset="0"/>
              </a:rPr>
              <a:t>enjoy</a:t>
            </a:r>
          </a:p>
          <a:p>
            <a:pPr algn="ctr">
              <a:lnSpc>
                <a:spcPct val="150000"/>
              </a:lnSpc>
            </a:pPr>
            <a:r>
              <a:rPr lang="en-V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masis MT Pro Black" panose="02040A04050005020304" pitchFamily="18" charset="0"/>
              </a:rPr>
              <a:t>fancy</a:t>
            </a:r>
          </a:p>
        </p:txBody>
      </p:sp>
      <p:sp>
        <p:nvSpPr>
          <p:cNvPr id="9" name="Notched Right Arrow 7">
            <a:extLst>
              <a:ext uri="{FF2B5EF4-FFF2-40B4-BE49-F238E27FC236}">
                <a16:creationId xmlns:a16="http://schemas.microsoft.com/office/drawing/2014/main" id="{BD218314-D776-9883-9DD5-EC249EE7C07F}"/>
              </a:ext>
            </a:extLst>
          </p:cNvPr>
          <p:cNvSpPr/>
          <p:nvPr/>
        </p:nvSpPr>
        <p:spPr>
          <a:xfrm>
            <a:off x="5965681" y="3046519"/>
            <a:ext cx="1802581" cy="956841"/>
          </a:xfrm>
          <a:prstGeom prst="notched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8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8A87DB-CE37-623D-CB61-342BA13EF524}"/>
              </a:ext>
            </a:extLst>
          </p:cNvPr>
          <p:cNvSpPr txBox="1"/>
          <p:nvPr/>
        </p:nvSpPr>
        <p:spPr>
          <a:xfrm>
            <a:off x="1145467" y="6823311"/>
            <a:ext cx="114430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Amasis MT Pro Black" panose="02040A04050005020304" pitchFamily="18" charset="0"/>
              </a:rPr>
              <a:t>Verbs of liking are used to express </a:t>
            </a:r>
            <a:r>
              <a:rPr lang="en-US" sz="4800" b="1" dirty="0">
                <a:solidFill>
                  <a:srgbClr val="C00000"/>
                </a:solidFill>
                <a:latin typeface="Amasis MT Pro Black" panose="02040A04050005020304" pitchFamily="18" charset="0"/>
              </a:rPr>
              <a:t>positive</a:t>
            </a:r>
            <a:r>
              <a:rPr lang="en-US" sz="4800" dirty="0">
                <a:latin typeface="Amasis MT Pro Black" panose="02040A04050005020304" pitchFamily="18" charset="0"/>
              </a:rPr>
              <a:t> attitudes towards people or things.</a:t>
            </a:r>
            <a:endParaRPr lang="en-VN" sz="4800" dirty="0">
              <a:latin typeface="Amasis MT Pro Black" panose="02040A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5049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5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44452" y="721620"/>
            <a:ext cx="16721928" cy="8751636"/>
            <a:chOff x="0" y="0"/>
            <a:chExt cx="5656553" cy="29604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56553" cy="2960430"/>
            </a:xfrm>
            <a:custGeom>
              <a:avLst/>
              <a:gdLst/>
              <a:ahLst/>
              <a:cxnLst/>
              <a:rect l="l" t="t" r="r" b="b"/>
              <a:pathLst>
                <a:path w="5656553" h="2960430">
                  <a:moveTo>
                    <a:pt x="0" y="0"/>
                  </a:moveTo>
                  <a:lnTo>
                    <a:pt x="5656553" y="0"/>
                  </a:lnTo>
                  <a:lnTo>
                    <a:pt x="5656553" y="2960430"/>
                  </a:lnTo>
                  <a:lnTo>
                    <a:pt x="0" y="2960430"/>
                  </a:lnTo>
                  <a:close/>
                </a:path>
              </a:pathLst>
            </a:custGeom>
            <a:solidFill>
              <a:srgbClr val="F6EABE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79A4A1D2-5903-E336-E5A6-96C4863B354A}"/>
              </a:ext>
            </a:extLst>
          </p:cNvPr>
          <p:cNvSpPr/>
          <p:nvPr/>
        </p:nvSpPr>
        <p:spPr>
          <a:xfrm>
            <a:off x="12829861" y="4741725"/>
            <a:ext cx="5255571" cy="5126175"/>
          </a:xfrm>
          <a:custGeom>
            <a:avLst/>
            <a:gdLst/>
            <a:ahLst/>
            <a:cxnLst/>
            <a:rect l="l" t="t" r="r" b="b"/>
            <a:pathLst>
              <a:path w="1665673" h="2044911">
                <a:moveTo>
                  <a:pt x="0" y="0"/>
                </a:moveTo>
                <a:lnTo>
                  <a:pt x="1665673" y="0"/>
                </a:lnTo>
                <a:lnTo>
                  <a:pt x="1665673" y="2044911"/>
                </a:lnTo>
                <a:lnTo>
                  <a:pt x="0" y="204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Rounded Rectangle 4">
            <a:extLst>
              <a:ext uri="{FF2B5EF4-FFF2-40B4-BE49-F238E27FC236}">
                <a16:creationId xmlns:a16="http://schemas.microsoft.com/office/drawing/2014/main" id="{7902F875-40BE-069B-7074-214628103C0E}"/>
              </a:ext>
            </a:extLst>
          </p:cNvPr>
          <p:cNvSpPr/>
          <p:nvPr/>
        </p:nvSpPr>
        <p:spPr>
          <a:xfrm>
            <a:off x="1143000" y="911829"/>
            <a:ext cx="3909087" cy="447773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VN" sz="4800" dirty="0">
                <a:solidFill>
                  <a:srgbClr val="C00000"/>
                </a:solidFill>
                <a:latin typeface="Amasis MT Pro Black" panose="02040A04050005020304" pitchFamily="18" charset="0"/>
              </a:rPr>
              <a:t>Verbs of disliking</a:t>
            </a:r>
          </a:p>
        </p:txBody>
      </p:sp>
      <p:pic>
        <p:nvPicPr>
          <p:cNvPr id="8" name="Picture 4" descr="Pink, unlike Icon">
            <a:extLst>
              <a:ext uri="{FF2B5EF4-FFF2-40B4-BE49-F238E27FC236}">
                <a16:creationId xmlns:a16="http://schemas.microsoft.com/office/drawing/2014/main" id="{D4D15834-1A74-7B3A-F61C-8691BEEF6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052" y="2608331"/>
            <a:ext cx="2622942" cy="2622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Notched Right Arrow 8">
            <a:extLst>
              <a:ext uri="{FF2B5EF4-FFF2-40B4-BE49-F238E27FC236}">
                <a16:creationId xmlns:a16="http://schemas.microsoft.com/office/drawing/2014/main" id="{BC84BE62-F48E-0C44-6654-6BA12BAF2B15}"/>
              </a:ext>
            </a:extLst>
          </p:cNvPr>
          <p:cNvSpPr/>
          <p:nvPr/>
        </p:nvSpPr>
        <p:spPr>
          <a:xfrm>
            <a:off x="5786220" y="2955285"/>
            <a:ext cx="1517710" cy="737572"/>
          </a:xfrm>
          <a:prstGeom prst="notched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3200">
              <a:latin typeface="Amasis MT Pro Black" panose="02040A04050005020304" pitchFamily="18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B4753B7-0396-F8C6-0AE8-6D4D4AF8511B}"/>
              </a:ext>
            </a:extLst>
          </p:cNvPr>
          <p:cNvSpPr/>
          <p:nvPr/>
        </p:nvSpPr>
        <p:spPr>
          <a:xfrm>
            <a:off x="7725535" y="936996"/>
            <a:ext cx="4128533" cy="44525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VN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Amasis MT Pro Black" panose="02040A04050005020304" pitchFamily="18" charset="0"/>
              </a:rPr>
              <a:t>detest</a:t>
            </a:r>
          </a:p>
          <a:p>
            <a:pPr algn="ctr">
              <a:lnSpc>
                <a:spcPct val="150000"/>
              </a:lnSpc>
            </a:pPr>
            <a:r>
              <a:rPr lang="en-VN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Amasis MT Pro Black" panose="02040A04050005020304" pitchFamily="18" charset="0"/>
              </a:rPr>
              <a:t>hate </a:t>
            </a:r>
          </a:p>
          <a:p>
            <a:pPr algn="ctr">
              <a:lnSpc>
                <a:spcPct val="150000"/>
              </a:lnSpc>
            </a:pPr>
            <a:r>
              <a:rPr lang="en-VN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Amasis MT Pro Black" panose="02040A04050005020304" pitchFamily="18" charset="0"/>
              </a:rPr>
              <a:t>dislike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C036D1-C67F-7487-008F-153F68C685E3}"/>
              </a:ext>
            </a:extLst>
          </p:cNvPr>
          <p:cNvSpPr txBox="1"/>
          <p:nvPr/>
        </p:nvSpPr>
        <p:spPr>
          <a:xfrm>
            <a:off x="1143000" y="6089914"/>
            <a:ext cx="116977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Amasis MT Pro Black" panose="02040A04050005020304" pitchFamily="18" charset="0"/>
              </a:rPr>
              <a:t>Verbs of disliking are used to express </a:t>
            </a:r>
            <a:r>
              <a:rPr lang="en-US" sz="4800" b="1" dirty="0">
                <a:solidFill>
                  <a:srgbClr val="C00000"/>
                </a:solidFill>
                <a:latin typeface="Amasis MT Pro Black" panose="02040A04050005020304" pitchFamily="18" charset="0"/>
              </a:rPr>
              <a:t>negative</a:t>
            </a:r>
            <a:r>
              <a:rPr lang="en-US" sz="4800" dirty="0">
                <a:latin typeface="Amasis MT Pro Black" panose="02040A04050005020304" pitchFamily="18" charset="0"/>
              </a:rPr>
              <a:t> attitudes towards people or things.</a:t>
            </a:r>
            <a:endParaRPr lang="en-VN" sz="4800" dirty="0">
              <a:latin typeface="Amasis MT Pro Black" panose="02040A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58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5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44452" y="721620"/>
            <a:ext cx="16721928" cy="8751636"/>
            <a:chOff x="0" y="0"/>
            <a:chExt cx="5656553" cy="29604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56553" cy="2960430"/>
            </a:xfrm>
            <a:custGeom>
              <a:avLst/>
              <a:gdLst/>
              <a:ahLst/>
              <a:cxnLst/>
              <a:rect l="l" t="t" r="r" b="b"/>
              <a:pathLst>
                <a:path w="5656553" h="2960430">
                  <a:moveTo>
                    <a:pt x="0" y="0"/>
                  </a:moveTo>
                  <a:lnTo>
                    <a:pt x="5656553" y="0"/>
                  </a:lnTo>
                  <a:lnTo>
                    <a:pt x="5656553" y="2960430"/>
                  </a:lnTo>
                  <a:lnTo>
                    <a:pt x="0" y="2960430"/>
                  </a:lnTo>
                  <a:close/>
                </a:path>
              </a:pathLst>
            </a:custGeom>
            <a:solidFill>
              <a:srgbClr val="F6EABE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-76200" y="323129"/>
            <a:ext cx="10979535" cy="2562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0" i="0" u="none" strike="noStrike" kern="1200" cap="none" spc="0" normalizeH="0" baseline="0" noProof="0" dirty="0">
                <a:ln>
                  <a:noFill/>
                </a:ln>
                <a:solidFill>
                  <a:srgbClr val="764640"/>
                </a:solidFill>
                <a:effectLst/>
                <a:uLnTx/>
                <a:uFillTx/>
                <a:latin typeface="Tropika"/>
                <a:ea typeface="+mn-ea"/>
                <a:cs typeface="+mn-cs"/>
              </a:rPr>
              <a:t>REMEMBER!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32C2C0-0920-F49B-A56E-60C5F11C08FC}"/>
              </a:ext>
            </a:extLst>
          </p:cNvPr>
          <p:cNvSpPr/>
          <p:nvPr/>
        </p:nvSpPr>
        <p:spPr>
          <a:xfrm>
            <a:off x="5217420" y="2857500"/>
            <a:ext cx="11927580" cy="6477000"/>
          </a:xfrm>
          <a:prstGeom prst="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hronicaPro"/>
              </a:rPr>
              <a:t>Some verbs of liking and disliking can be followed by </a:t>
            </a:r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hronicaPro"/>
              </a:rPr>
              <a:t>gerunds</a:t>
            </a:r>
            <a:r>
              <a:rPr lang="en-US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hronicaPro"/>
              </a:rPr>
              <a:t> only. </a:t>
            </a:r>
            <a:endParaRPr lang="en-US" sz="5400" dirty="0">
              <a:solidFill>
                <a:schemeClr val="tx1">
                  <a:lumMod val="95000"/>
                  <a:lumOff val="5000"/>
                </a:schemeClr>
              </a:solidFill>
              <a:effectLst/>
            </a:endParaRPr>
          </a:p>
          <a:p>
            <a:r>
              <a:rPr lang="en-US" sz="5400" b="0" dirty="0">
                <a:solidFill>
                  <a:schemeClr val="accent1"/>
                </a:solidFill>
                <a:effectLst/>
                <a:latin typeface="ChronicaPro"/>
              </a:rPr>
              <a:t>Example:</a:t>
            </a:r>
            <a:r>
              <a:rPr lang="en-US" sz="5400" b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hronicaPro"/>
              </a:rPr>
              <a:t> </a:t>
            </a:r>
            <a:r>
              <a:rPr lang="en-US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hronicaPro"/>
              </a:rPr>
              <a:t>They </a:t>
            </a:r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hronicaPro"/>
              </a:rPr>
              <a:t>dislike</a:t>
            </a:r>
            <a:r>
              <a:rPr lang="en-US" sz="54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hronicaPro"/>
              </a:rPr>
              <a:t> </a:t>
            </a:r>
            <a:r>
              <a:rPr lang="en-US" sz="5400" b="1" i="1" dirty="0">
                <a:solidFill>
                  <a:srgbClr val="C00000"/>
                </a:solidFill>
                <a:effectLst/>
                <a:latin typeface="ChronicaPro"/>
              </a:rPr>
              <a:t>surfing</a:t>
            </a:r>
            <a:r>
              <a:rPr lang="en-US" sz="5400" b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hronicaPro"/>
              </a:rPr>
              <a:t> </a:t>
            </a:r>
            <a:r>
              <a:rPr lang="en-US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hronicaPro"/>
              </a:rPr>
              <a:t>the net. </a:t>
            </a:r>
          </a:p>
          <a:p>
            <a:endParaRPr lang="en-US" sz="5400" dirty="0">
              <a:solidFill>
                <a:schemeClr val="tx1">
                  <a:lumMod val="95000"/>
                  <a:lumOff val="5000"/>
                </a:schemeClr>
              </a:solidFill>
              <a:effectLst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hronicaPro"/>
              </a:rPr>
              <a:t>Some are followed by both </a:t>
            </a:r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hronicaPro"/>
              </a:rPr>
              <a:t>gerunds </a:t>
            </a:r>
            <a:r>
              <a:rPr lang="en-US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hronicaPro"/>
              </a:rPr>
              <a:t>and </a:t>
            </a:r>
            <a:endParaRPr lang="vi-VN" sz="54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hronicaPro"/>
            </a:endParaRPr>
          </a:p>
          <a:p>
            <a:r>
              <a:rPr lang="vi-VN" sz="5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hronicaPro"/>
              </a:rPr>
              <a:t>     </a:t>
            </a:r>
            <a:r>
              <a:rPr lang="en-US" sz="54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hronicaProBookIt"/>
              </a:rPr>
              <a:t>to</a:t>
            </a:r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hronicaPro"/>
              </a:rPr>
              <a:t>-infinitives</a:t>
            </a:r>
            <a:r>
              <a:rPr lang="en-US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hronicaPro"/>
              </a:rPr>
              <a:t>. </a:t>
            </a:r>
            <a:endParaRPr lang="en-US" sz="5400" dirty="0">
              <a:solidFill>
                <a:schemeClr val="tx1">
                  <a:lumMod val="95000"/>
                  <a:lumOff val="5000"/>
                </a:schemeClr>
              </a:solidFill>
              <a:effectLst/>
            </a:endParaRPr>
          </a:p>
          <a:p>
            <a:r>
              <a:rPr lang="en-US" sz="5400" b="0" dirty="0">
                <a:solidFill>
                  <a:schemeClr val="accent1"/>
                </a:solidFill>
                <a:effectLst/>
                <a:latin typeface="ChronicaPro"/>
              </a:rPr>
              <a:t>Example:</a:t>
            </a:r>
            <a:r>
              <a:rPr lang="en-US" sz="5400" b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hronicaPro"/>
              </a:rPr>
              <a:t> </a:t>
            </a:r>
            <a:r>
              <a:rPr lang="en-US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hronicaPro"/>
              </a:rPr>
              <a:t>I </a:t>
            </a:r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hronicaPro"/>
              </a:rPr>
              <a:t>love</a:t>
            </a:r>
            <a:r>
              <a:rPr lang="en-US" sz="54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hronicaPro"/>
              </a:rPr>
              <a:t> </a:t>
            </a:r>
            <a:r>
              <a:rPr lang="en-US" sz="5400" b="1" i="1" dirty="0">
                <a:solidFill>
                  <a:srgbClr val="C00000"/>
                </a:solidFill>
                <a:effectLst/>
                <a:latin typeface="ChronicaPro"/>
              </a:rPr>
              <a:t>going</a:t>
            </a:r>
            <a:r>
              <a:rPr lang="en-US" sz="54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hronicaPro"/>
              </a:rPr>
              <a:t> / </a:t>
            </a:r>
            <a:r>
              <a:rPr lang="en-US" sz="5400" b="1" i="1" dirty="0">
                <a:solidFill>
                  <a:srgbClr val="C00000"/>
                </a:solidFill>
                <a:effectLst/>
                <a:latin typeface="ChronicaPro"/>
              </a:rPr>
              <a:t>to go </a:t>
            </a:r>
            <a:r>
              <a:rPr lang="en-US" sz="5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hronicaPro"/>
              </a:rPr>
              <a:t>to the cinema. </a:t>
            </a:r>
            <a:endParaRPr lang="en-US" sz="5400" dirty="0">
              <a:solidFill>
                <a:schemeClr val="tx1">
                  <a:lumMod val="95000"/>
                  <a:lumOff val="5000"/>
                </a:schemeClr>
              </a:solidFill>
              <a:effectLst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002F6FAE-DD41-0E8D-11B6-F1560E87EE99}"/>
              </a:ext>
            </a:extLst>
          </p:cNvPr>
          <p:cNvSpPr/>
          <p:nvPr/>
        </p:nvSpPr>
        <p:spPr>
          <a:xfrm>
            <a:off x="721620" y="5745722"/>
            <a:ext cx="4495800" cy="3713246"/>
          </a:xfrm>
          <a:custGeom>
            <a:avLst/>
            <a:gdLst/>
            <a:ahLst/>
            <a:cxnLst/>
            <a:rect l="l" t="t" r="r" b="b"/>
            <a:pathLst>
              <a:path w="1767718" h="2132116">
                <a:moveTo>
                  <a:pt x="0" y="0"/>
                </a:moveTo>
                <a:lnTo>
                  <a:pt x="1767717" y="0"/>
                </a:lnTo>
                <a:lnTo>
                  <a:pt x="1767717" y="2132116"/>
                </a:lnTo>
                <a:lnTo>
                  <a:pt x="0" y="21321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390874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5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3036" y="673225"/>
            <a:ext cx="16721928" cy="8751636"/>
            <a:chOff x="0" y="0"/>
            <a:chExt cx="5656553" cy="29604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56553" cy="2960430"/>
            </a:xfrm>
            <a:custGeom>
              <a:avLst/>
              <a:gdLst/>
              <a:ahLst/>
              <a:cxnLst/>
              <a:rect l="l" t="t" r="r" b="b"/>
              <a:pathLst>
                <a:path w="5656553" h="2960430">
                  <a:moveTo>
                    <a:pt x="0" y="0"/>
                  </a:moveTo>
                  <a:lnTo>
                    <a:pt x="5656553" y="0"/>
                  </a:lnTo>
                  <a:lnTo>
                    <a:pt x="5656553" y="2960430"/>
                  </a:lnTo>
                  <a:lnTo>
                    <a:pt x="0" y="2960430"/>
                  </a:lnTo>
                  <a:close/>
                </a:path>
              </a:pathLst>
            </a:custGeom>
            <a:solidFill>
              <a:srgbClr val="F6EABE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2118816" y="673225"/>
            <a:ext cx="16169184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opika"/>
                <a:ea typeface="+mn-ea"/>
                <a:cs typeface="+mn-cs"/>
              </a:rPr>
              <a:t>1. Work in pairs. Put the verbs in the appropriate column. </a:t>
            </a: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59E595CD-0A6F-8DDB-EFE5-838AC9AE9749}"/>
              </a:ext>
            </a:extLst>
          </p:cNvPr>
          <p:cNvSpPr/>
          <p:nvPr/>
        </p:nvSpPr>
        <p:spPr>
          <a:xfrm>
            <a:off x="2290482" y="1822966"/>
            <a:ext cx="13707036" cy="15030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4400" dirty="0">
                <a:solidFill>
                  <a:schemeClr val="tx1"/>
                </a:solidFill>
                <a:latin typeface="Amasis MT Pro Black" panose="02040A04050005020304" pitchFamily="18" charset="0"/>
              </a:rPr>
              <a:t>love		</a:t>
            </a:r>
            <a:r>
              <a:rPr lang="en-US" sz="4400" dirty="0">
                <a:solidFill>
                  <a:schemeClr val="tx1"/>
                </a:solidFill>
                <a:latin typeface="Amasis MT Pro Black" panose="02040A04050005020304" pitchFamily="18" charset="0"/>
              </a:rPr>
              <a:t>	</a:t>
            </a:r>
            <a:r>
              <a:rPr lang="en-VN" sz="4400" dirty="0">
                <a:solidFill>
                  <a:schemeClr val="tx1"/>
                </a:solidFill>
                <a:latin typeface="Amasis MT Pro Black" panose="02040A04050005020304" pitchFamily="18" charset="0"/>
              </a:rPr>
              <a:t>like		</a:t>
            </a:r>
            <a:r>
              <a:rPr lang="en-US" sz="4400" dirty="0">
                <a:solidFill>
                  <a:schemeClr val="tx1"/>
                </a:solidFill>
                <a:latin typeface="Amasis MT Pro Black" panose="02040A04050005020304" pitchFamily="18" charset="0"/>
              </a:rPr>
              <a:t>	</a:t>
            </a:r>
            <a:r>
              <a:rPr lang="en-VN" sz="4400" dirty="0">
                <a:solidFill>
                  <a:schemeClr val="tx1"/>
                </a:solidFill>
                <a:latin typeface="Amasis MT Pro Black" panose="02040A04050005020304" pitchFamily="18" charset="0"/>
              </a:rPr>
              <a:t>detest		</a:t>
            </a:r>
            <a:r>
              <a:rPr lang="en-US" sz="4400" dirty="0">
                <a:solidFill>
                  <a:schemeClr val="tx1"/>
                </a:solidFill>
                <a:latin typeface="Amasis MT Pro Black" panose="02040A04050005020304" pitchFamily="18" charset="0"/>
              </a:rPr>
              <a:t>	</a:t>
            </a:r>
            <a:r>
              <a:rPr lang="en-VN" sz="4400" dirty="0">
                <a:solidFill>
                  <a:schemeClr val="tx1"/>
                </a:solidFill>
                <a:latin typeface="Amasis MT Pro Black" panose="02040A04050005020304" pitchFamily="18" charset="0"/>
              </a:rPr>
              <a:t>fancy</a:t>
            </a:r>
          </a:p>
          <a:p>
            <a:r>
              <a:rPr lang="en-VN" sz="4400" dirty="0">
                <a:solidFill>
                  <a:schemeClr val="tx1"/>
                </a:solidFill>
                <a:latin typeface="Amasis MT Pro Black" panose="02040A04050005020304" pitchFamily="18" charset="0"/>
              </a:rPr>
              <a:t>dislike		enjoy		</a:t>
            </a:r>
            <a:r>
              <a:rPr lang="en-US" sz="4400" dirty="0">
                <a:solidFill>
                  <a:schemeClr val="tx1"/>
                </a:solidFill>
                <a:latin typeface="Amasis MT Pro Black" panose="02040A04050005020304" pitchFamily="18" charset="0"/>
              </a:rPr>
              <a:t>	</a:t>
            </a:r>
            <a:r>
              <a:rPr lang="en-VN" sz="4400" dirty="0">
                <a:solidFill>
                  <a:schemeClr val="tx1"/>
                </a:solidFill>
                <a:latin typeface="Amasis MT Pro Black" panose="02040A04050005020304" pitchFamily="18" charset="0"/>
              </a:rPr>
              <a:t>hate		</a:t>
            </a:r>
            <a:r>
              <a:rPr lang="en-US" sz="4400" dirty="0">
                <a:solidFill>
                  <a:schemeClr val="tx1"/>
                </a:solidFill>
                <a:latin typeface="Amasis MT Pro Black" panose="02040A04050005020304" pitchFamily="18" charset="0"/>
              </a:rPr>
              <a:t>	</a:t>
            </a:r>
            <a:r>
              <a:rPr lang="en-VN" sz="4400" dirty="0">
                <a:solidFill>
                  <a:schemeClr val="tx1"/>
                </a:solidFill>
                <a:latin typeface="Amasis MT Pro Black" panose="02040A04050005020304" pitchFamily="18" charset="0"/>
              </a:rPr>
              <a:t>prefer</a:t>
            </a:r>
          </a:p>
        </p:txBody>
      </p:sp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id="{BA39583A-651F-AEDF-1EDD-B2F54CE77A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940541"/>
              </p:ext>
            </p:extLst>
          </p:nvPr>
        </p:nvGraphicFramePr>
        <p:xfrm>
          <a:off x="4038600" y="3694275"/>
          <a:ext cx="9829800" cy="517847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953000">
                  <a:extLst>
                    <a:ext uri="{9D8B030D-6E8A-4147-A177-3AD203B41FA5}">
                      <a16:colId xmlns:a16="http://schemas.microsoft.com/office/drawing/2014/main" val="1312306646"/>
                    </a:ext>
                  </a:extLst>
                </a:gridCol>
                <a:gridCol w="4876800">
                  <a:extLst>
                    <a:ext uri="{9D8B030D-6E8A-4147-A177-3AD203B41FA5}">
                      <a16:colId xmlns:a16="http://schemas.microsoft.com/office/drawing/2014/main" val="943229596"/>
                    </a:ext>
                  </a:extLst>
                </a:gridCol>
              </a:tblGrid>
              <a:tr h="193253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 kern="1200" dirty="0">
                          <a:solidFill>
                            <a:srgbClr val="FFFF00"/>
                          </a:solidFill>
                          <a:effectLst/>
                          <a:latin typeface="Amasis MT Pro Black" panose="02040A04050005020304" pitchFamily="18" charset="0"/>
                        </a:rPr>
                        <a:t>Verbs followed by gerunds only </a:t>
                      </a:r>
                      <a:endParaRPr lang="en-US" sz="4000" b="1" dirty="0">
                        <a:solidFill>
                          <a:srgbClr val="FFFF00"/>
                        </a:solidFill>
                        <a:effectLst/>
                        <a:latin typeface="Amasis MT Pro Black" panose="02040A04050005020304" pitchFamily="18" charset="0"/>
                      </a:endParaRPr>
                    </a:p>
                  </a:txBody>
                  <a:tcPr anchor="ctr">
                    <a:lnR w="12700" cmpd="sng">
                      <a:noFill/>
                    </a:ln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 kern="1200" dirty="0">
                          <a:solidFill>
                            <a:srgbClr val="FFFF00"/>
                          </a:solidFill>
                          <a:effectLst/>
                          <a:latin typeface="Amasis MT Pro Black" panose="02040A04050005020304" pitchFamily="18" charset="0"/>
                          <a:ea typeface="+mn-ea"/>
                          <a:cs typeface="+mn-cs"/>
                        </a:rPr>
                        <a:t>Verbs followed by both gerunds and </a:t>
                      </a:r>
                      <a:r>
                        <a:rPr lang="en-US" sz="4000" b="1" i="1" kern="1200" dirty="0">
                          <a:solidFill>
                            <a:srgbClr val="FFFF00"/>
                          </a:solidFill>
                          <a:effectLst/>
                          <a:latin typeface="Amasis MT Pro Black" panose="02040A04050005020304" pitchFamily="18" charset="0"/>
                          <a:ea typeface="+mn-ea"/>
                          <a:cs typeface="+mn-cs"/>
                        </a:rPr>
                        <a:t>to</a:t>
                      </a:r>
                      <a:r>
                        <a:rPr lang="en-US" sz="4000" b="1" kern="1200" dirty="0">
                          <a:solidFill>
                            <a:srgbClr val="FFFF00"/>
                          </a:solidFill>
                          <a:effectLst/>
                          <a:latin typeface="Amasis MT Pro Black" panose="02040A04050005020304" pitchFamily="18" charset="0"/>
                          <a:ea typeface="+mn-ea"/>
                          <a:cs typeface="+mn-cs"/>
                        </a:rPr>
                        <a:t>-infinitives </a:t>
                      </a:r>
                      <a:endParaRPr lang="en-US" sz="4000" b="1" dirty="0">
                        <a:solidFill>
                          <a:srgbClr val="FFFF00"/>
                        </a:solidFill>
                        <a:effectLst/>
                        <a:latin typeface="Amasis MT Pro Black" panose="02040A040500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001815"/>
                  </a:ext>
                </a:extLst>
              </a:tr>
              <a:tr h="3245941">
                <a:tc>
                  <a:txBody>
                    <a:bodyPr/>
                    <a:lstStyle/>
                    <a:p>
                      <a:endParaRPr lang="en-VN" sz="2400" b="1" dirty="0">
                        <a:solidFill>
                          <a:schemeClr val="tx1"/>
                        </a:solidFill>
                        <a:latin typeface="Amasis MT Pro Black" panose="02040A040500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2400" b="1" dirty="0">
                        <a:solidFill>
                          <a:schemeClr val="tx1"/>
                        </a:solidFill>
                        <a:latin typeface="Amasis MT Pro Black" panose="02040A04050005020304" pitchFamily="18" charset="0"/>
                      </a:endParaRPr>
                    </a:p>
                  </a:txBody>
                  <a:tcPr>
                    <a:lnT w="38100" cmpd="sng">
                      <a:noFill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172891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F6DF30DC-AAD6-1F76-1640-7928C532F2ED}"/>
              </a:ext>
            </a:extLst>
          </p:cNvPr>
          <p:cNvSpPr txBox="1"/>
          <p:nvPr/>
        </p:nvSpPr>
        <p:spPr>
          <a:xfrm>
            <a:off x="5248274" y="5585035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800" dirty="0">
                <a:latin typeface="Amasis MT Pro Black" panose="02040A04050005020304" pitchFamily="18" charset="0"/>
              </a:rPr>
              <a:t>detest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B36DC6-EC1C-35A8-7BDA-0E33A0611BBC}"/>
              </a:ext>
            </a:extLst>
          </p:cNvPr>
          <p:cNvSpPr txBox="1"/>
          <p:nvPr/>
        </p:nvSpPr>
        <p:spPr>
          <a:xfrm>
            <a:off x="5214937" y="6368748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800" dirty="0">
                <a:latin typeface="Amasis MT Pro Black" panose="02040A04050005020304" pitchFamily="18" charset="0"/>
              </a:rPr>
              <a:t>fancy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DC4341-68C8-B80B-2C9E-7D3797864204}"/>
              </a:ext>
            </a:extLst>
          </p:cNvPr>
          <p:cNvSpPr txBox="1"/>
          <p:nvPr/>
        </p:nvSpPr>
        <p:spPr>
          <a:xfrm>
            <a:off x="5181600" y="7205250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800" dirty="0">
                <a:latin typeface="Amasis MT Pro Black" panose="02040A04050005020304" pitchFamily="18" charset="0"/>
              </a:rPr>
              <a:t>dislike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87AE44-B473-8B2D-A9D3-639A39E37B0E}"/>
              </a:ext>
            </a:extLst>
          </p:cNvPr>
          <p:cNvSpPr txBox="1"/>
          <p:nvPr/>
        </p:nvSpPr>
        <p:spPr>
          <a:xfrm>
            <a:off x="5257800" y="8041752"/>
            <a:ext cx="289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800" dirty="0">
                <a:latin typeface="Amasis MT Pro Black" panose="02040A04050005020304" pitchFamily="18" charset="0"/>
              </a:rPr>
              <a:t>enjoy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2DECCA-665D-AC66-E60C-7657269D84C1}"/>
              </a:ext>
            </a:extLst>
          </p:cNvPr>
          <p:cNvSpPr txBox="1"/>
          <p:nvPr/>
        </p:nvSpPr>
        <p:spPr>
          <a:xfrm>
            <a:off x="9986838" y="5083444"/>
            <a:ext cx="2133600" cy="1347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VN" sz="4800" dirty="0">
                <a:latin typeface="Amasis MT Pro Black" panose="02040A04050005020304" pitchFamily="18" charset="0"/>
              </a:rPr>
              <a:t>love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EBFFBF-773A-E6E7-BFD6-EB540BAAF4B6}"/>
              </a:ext>
            </a:extLst>
          </p:cNvPr>
          <p:cNvSpPr txBox="1"/>
          <p:nvPr/>
        </p:nvSpPr>
        <p:spPr>
          <a:xfrm>
            <a:off x="9982200" y="6415832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800" dirty="0">
                <a:latin typeface="Amasis MT Pro Black" panose="02040A04050005020304" pitchFamily="18" charset="0"/>
              </a:rPr>
              <a:t>like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111B43-EE24-7357-F6D9-79083474A900}"/>
              </a:ext>
            </a:extLst>
          </p:cNvPr>
          <p:cNvSpPr txBox="1"/>
          <p:nvPr/>
        </p:nvSpPr>
        <p:spPr>
          <a:xfrm>
            <a:off x="9984107" y="7199745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800" dirty="0">
                <a:latin typeface="Amasis MT Pro Black" panose="02040A04050005020304" pitchFamily="18" charset="0"/>
              </a:rPr>
              <a:t>hate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17D9AF-F3C1-B1F0-4506-8D9E9E174EF4}"/>
              </a:ext>
            </a:extLst>
          </p:cNvPr>
          <p:cNvSpPr txBox="1"/>
          <p:nvPr/>
        </p:nvSpPr>
        <p:spPr>
          <a:xfrm>
            <a:off x="9982200" y="7932177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800" dirty="0">
                <a:latin typeface="Amasis MT Pro Black" panose="02040A04050005020304" pitchFamily="18" charset="0"/>
              </a:rPr>
              <a:t>prefer</a:t>
            </a:r>
          </a:p>
        </p:txBody>
      </p:sp>
    </p:spTree>
    <p:extLst>
      <p:ext uri="{BB962C8B-B14F-4D97-AF65-F5344CB8AC3E}">
        <p14:creationId xmlns:p14="http://schemas.microsoft.com/office/powerpoint/2010/main" val="385479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5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3036" y="673225"/>
            <a:ext cx="16721928" cy="8751636"/>
            <a:chOff x="0" y="0"/>
            <a:chExt cx="5656553" cy="29604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56553" cy="2960430"/>
            </a:xfrm>
            <a:custGeom>
              <a:avLst/>
              <a:gdLst/>
              <a:ahLst/>
              <a:cxnLst/>
              <a:rect l="l" t="t" r="r" b="b"/>
              <a:pathLst>
                <a:path w="5656553" h="2960430">
                  <a:moveTo>
                    <a:pt x="0" y="0"/>
                  </a:moveTo>
                  <a:lnTo>
                    <a:pt x="5656553" y="0"/>
                  </a:lnTo>
                  <a:lnTo>
                    <a:pt x="5656553" y="2960430"/>
                  </a:lnTo>
                  <a:lnTo>
                    <a:pt x="0" y="2960430"/>
                  </a:lnTo>
                  <a:close/>
                </a:path>
              </a:pathLst>
            </a:custGeom>
            <a:solidFill>
              <a:srgbClr val="F6EABE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958255" y="673225"/>
            <a:ext cx="16169184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opika"/>
                <a:ea typeface="+mn-ea"/>
                <a:cs typeface="+mn-cs"/>
              </a:rPr>
              <a:t>2. Choose the correct answer A, B, or 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0AB376-65B1-FCEF-5D5A-38DDFEA88269}"/>
              </a:ext>
            </a:extLst>
          </p:cNvPr>
          <p:cNvSpPr txBox="1"/>
          <p:nvPr/>
        </p:nvSpPr>
        <p:spPr>
          <a:xfrm>
            <a:off x="939205" y="1714500"/>
            <a:ext cx="16721927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E0702A"/>
                </a:solidFill>
                <a:effectLst/>
              </a:rPr>
              <a:t>1</a:t>
            </a:r>
            <a:r>
              <a:rPr lang="en-US" sz="4000" dirty="0">
                <a:solidFill>
                  <a:srgbClr val="E0702A"/>
                </a:solidFill>
                <a:effectLst/>
              </a:rPr>
              <a:t>.</a:t>
            </a:r>
            <a:r>
              <a:rPr lang="en-US" sz="4000" dirty="0">
                <a:effectLst/>
              </a:rPr>
              <a:t> I love ______, so in my leisure time, I go to some villages near Ha </a:t>
            </a:r>
            <a:r>
              <a:rPr lang="en-US" sz="4000" dirty="0" err="1">
                <a:effectLst/>
              </a:rPr>
              <a:t>Noi</a:t>
            </a:r>
            <a:r>
              <a:rPr lang="en-US" sz="4000" dirty="0">
                <a:effectLst/>
              </a:rPr>
              <a:t> to relax and enjoy the outdoors. </a:t>
            </a:r>
          </a:p>
          <a:p>
            <a:r>
              <a:rPr lang="en-US" sz="4000" dirty="0">
                <a:effectLst/>
              </a:rPr>
              <a:t>	A. travelling 		</a:t>
            </a:r>
            <a:r>
              <a:rPr lang="en-US" sz="4000" dirty="0"/>
              <a:t>	</a:t>
            </a:r>
            <a:r>
              <a:rPr lang="en-US" sz="4000" dirty="0">
                <a:effectLst/>
              </a:rPr>
              <a:t>B. travelled 			C. to travel </a:t>
            </a:r>
          </a:p>
          <a:p>
            <a:r>
              <a:rPr lang="en-US" sz="4000" b="1" dirty="0">
                <a:solidFill>
                  <a:srgbClr val="E0702A"/>
                </a:solidFill>
                <a:effectLst/>
              </a:rPr>
              <a:t>2</a:t>
            </a:r>
            <a:r>
              <a:rPr lang="en-US" sz="4000" dirty="0">
                <a:solidFill>
                  <a:srgbClr val="E0702A"/>
                </a:solidFill>
                <a:effectLst/>
              </a:rPr>
              <a:t>.</a:t>
            </a:r>
            <a:r>
              <a:rPr lang="en-US" sz="4000" dirty="0">
                <a:effectLst/>
              </a:rPr>
              <a:t> Tom enjoys ______ puzzles, especially Sudoku.</a:t>
            </a:r>
            <a:br>
              <a:rPr lang="en-US" sz="4000" dirty="0">
                <a:effectLst/>
              </a:rPr>
            </a:br>
            <a:r>
              <a:rPr lang="en-US" sz="4000" dirty="0">
                <a:effectLst/>
              </a:rPr>
              <a:t>	A. doing 				B. do 				C. to do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AA6372-B315-18D0-3D3E-9DCBFEE0AED0}"/>
              </a:ext>
            </a:extLst>
          </p:cNvPr>
          <p:cNvSpPr txBox="1"/>
          <p:nvPr/>
        </p:nvSpPr>
        <p:spPr>
          <a:xfrm>
            <a:off x="939205" y="4860786"/>
            <a:ext cx="1627795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E0702A"/>
                </a:solidFill>
                <a:effectLst/>
              </a:rPr>
              <a:t>3.</a:t>
            </a:r>
            <a:r>
              <a:rPr lang="en-US" sz="4000" b="1" dirty="0">
                <a:effectLst/>
              </a:rPr>
              <a:t> </a:t>
            </a:r>
            <a:r>
              <a:rPr lang="en-US" sz="4000" dirty="0">
                <a:effectLst/>
              </a:rPr>
              <a:t>When do you like ______ TV?</a:t>
            </a:r>
            <a:br>
              <a:rPr lang="en-US" sz="4000" dirty="0">
                <a:effectLst/>
              </a:rPr>
            </a:br>
            <a:r>
              <a:rPr lang="en-US" sz="4000" dirty="0">
                <a:effectLst/>
              </a:rPr>
              <a:t>	</a:t>
            </a:r>
            <a:r>
              <a:rPr lang="en-US" sz="4000" b="0" dirty="0">
                <a:effectLst/>
              </a:rPr>
              <a:t>A. </a:t>
            </a:r>
            <a:r>
              <a:rPr lang="en-US" sz="4000" dirty="0">
                <a:effectLst/>
              </a:rPr>
              <a:t>watched 			</a:t>
            </a:r>
            <a:r>
              <a:rPr lang="en-US" sz="4000" b="0" dirty="0">
                <a:effectLst/>
              </a:rPr>
              <a:t>B. </a:t>
            </a:r>
            <a:r>
              <a:rPr lang="en-US" sz="4000" dirty="0">
                <a:effectLst/>
              </a:rPr>
              <a:t>watch 			</a:t>
            </a:r>
            <a:r>
              <a:rPr lang="en-US" sz="4000" b="0" dirty="0">
                <a:effectLst/>
              </a:rPr>
              <a:t>C. </a:t>
            </a:r>
            <a:r>
              <a:rPr lang="en-US" sz="4000" dirty="0">
                <a:effectLst/>
              </a:rPr>
              <a:t>to watch </a:t>
            </a:r>
            <a:endParaRPr lang="en-US" sz="4000" b="1" dirty="0">
              <a:effectLst/>
            </a:endParaRPr>
          </a:p>
          <a:p>
            <a:r>
              <a:rPr lang="en-US" sz="4000" b="1" dirty="0">
                <a:solidFill>
                  <a:srgbClr val="E0702A"/>
                </a:solidFill>
                <a:effectLst/>
              </a:rPr>
              <a:t>4.</a:t>
            </a:r>
            <a:r>
              <a:rPr lang="en-US" sz="4000" b="1" dirty="0">
                <a:effectLst/>
              </a:rPr>
              <a:t> </a:t>
            </a:r>
            <a:r>
              <a:rPr lang="en-US" sz="4000" dirty="0">
                <a:effectLst/>
              </a:rPr>
              <a:t>Do you fancy ______ to the cinema this weekend? </a:t>
            </a:r>
            <a:endParaRPr lang="en-US" sz="4000" dirty="0"/>
          </a:p>
          <a:p>
            <a:r>
              <a:rPr lang="en-US" sz="4000" b="0" dirty="0">
                <a:effectLst/>
              </a:rPr>
              <a:t>	A. </a:t>
            </a:r>
            <a:r>
              <a:rPr lang="en-US" sz="4000" dirty="0">
                <a:effectLst/>
              </a:rPr>
              <a:t>go 				</a:t>
            </a:r>
            <a:r>
              <a:rPr lang="en-US" sz="4000" b="0" dirty="0">
                <a:effectLst/>
              </a:rPr>
              <a:t>B. </a:t>
            </a:r>
            <a:r>
              <a:rPr lang="en-US" sz="4000" dirty="0">
                <a:effectLst/>
              </a:rPr>
              <a:t>going 				</a:t>
            </a:r>
            <a:r>
              <a:rPr lang="en-US" sz="4000" b="0" dirty="0">
                <a:effectLst/>
              </a:rPr>
              <a:t>C. </a:t>
            </a:r>
            <a:r>
              <a:rPr lang="en-US" sz="4000" dirty="0">
                <a:effectLst/>
              </a:rPr>
              <a:t>to go</a:t>
            </a:r>
          </a:p>
          <a:p>
            <a:r>
              <a:rPr lang="en-US" sz="4000" b="1" dirty="0">
                <a:solidFill>
                  <a:srgbClr val="E0702A"/>
                </a:solidFill>
                <a:effectLst/>
              </a:rPr>
              <a:t>5.</a:t>
            </a:r>
            <a:r>
              <a:rPr lang="en-US" sz="4000" b="1" dirty="0">
                <a:effectLst/>
              </a:rPr>
              <a:t> </a:t>
            </a:r>
            <a:r>
              <a:rPr lang="en-US" sz="4000" dirty="0">
                <a:effectLst/>
              </a:rPr>
              <a:t>I detest ______. I think it’s cruel to harm animals.</a:t>
            </a:r>
            <a:br>
              <a:rPr lang="en-US" sz="4000" dirty="0">
                <a:effectLst/>
              </a:rPr>
            </a:br>
            <a:r>
              <a:rPr lang="en-US" sz="4000" dirty="0">
                <a:effectLst/>
              </a:rPr>
              <a:t>	</a:t>
            </a:r>
            <a:r>
              <a:rPr lang="en-US" sz="4000" b="0" dirty="0">
                <a:effectLst/>
              </a:rPr>
              <a:t>A. </a:t>
            </a:r>
            <a:r>
              <a:rPr lang="en-US" sz="4000" dirty="0">
                <a:effectLst/>
              </a:rPr>
              <a:t>hunting 			</a:t>
            </a:r>
            <a:r>
              <a:rPr lang="en-US" sz="4000" b="0" dirty="0">
                <a:effectLst/>
              </a:rPr>
              <a:t>B. </a:t>
            </a:r>
            <a:r>
              <a:rPr lang="en-US" sz="4000" dirty="0">
                <a:effectLst/>
              </a:rPr>
              <a:t>to hunt 			</a:t>
            </a:r>
            <a:r>
              <a:rPr lang="en-US" sz="4000" b="0" dirty="0">
                <a:effectLst/>
              </a:rPr>
              <a:t>C. </a:t>
            </a:r>
            <a:r>
              <a:rPr lang="en-US" sz="4000" dirty="0">
                <a:effectLst/>
              </a:rPr>
              <a:t>hunt </a:t>
            </a:r>
            <a:endParaRPr lang="en-US" sz="4000" dirty="0"/>
          </a:p>
        </p:txBody>
      </p:sp>
      <p:sp>
        <p:nvSpPr>
          <p:cNvPr id="17" name="Freeform 19">
            <a:extLst>
              <a:ext uri="{FF2B5EF4-FFF2-40B4-BE49-F238E27FC236}">
                <a16:creationId xmlns:a16="http://schemas.microsoft.com/office/drawing/2014/main" id="{D101FC77-6310-88BF-7F5C-17DE616B7C9D}"/>
              </a:ext>
            </a:extLst>
          </p:cNvPr>
          <p:cNvSpPr/>
          <p:nvPr/>
        </p:nvSpPr>
        <p:spPr>
          <a:xfrm>
            <a:off x="14218724" y="5849749"/>
            <a:ext cx="3281477" cy="3575112"/>
          </a:xfrm>
          <a:custGeom>
            <a:avLst/>
            <a:gdLst/>
            <a:ahLst/>
            <a:cxnLst/>
            <a:rect l="l" t="t" r="r" b="b"/>
            <a:pathLst>
              <a:path w="1998153" h="2020632">
                <a:moveTo>
                  <a:pt x="0" y="0"/>
                </a:moveTo>
                <a:lnTo>
                  <a:pt x="1998153" y="0"/>
                </a:lnTo>
                <a:lnTo>
                  <a:pt x="1998153" y="2020632"/>
                </a:lnTo>
                <a:lnTo>
                  <a:pt x="0" y="20206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20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958.335"/>
                </p14:media>
              </p:ext>
            </p:extLst>
          </p:nvPr>
        </p:nvPicPr>
        <p:blipFill>
          <a:blip r:embed="rId4"/>
          <a:srcRect t="164" b="16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-1828800" y="9258300"/>
            <a:ext cx="7315200" cy="1316736"/>
          </a:xfrm>
          <a:custGeom>
            <a:avLst/>
            <a:gdLst/>
            <a:ahLst/>
            <a:cxnLst/>
            <a:rect l="l" t="t" r="r" b="b"/>
            <a:pathLst>
              <a:path w="7315200" h="1316736">
                <a:moveTo>
                  <a:pt x="0" y="0"/>
                </a:moveTo>
                <a:lnTo>
                  <a:pt x="7315200" y="0"/>
                </a:lnTo>
                <a:lnTo>
                  <a:pt x="7315200" y="1316736"/>
                </a:lnTo>
                <a:lnTo>
                  <a:pt x="0" y="13167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486400" y="9258300"/>
            <a:ext cx="7315200" cy="1316736"/>
          </a:xfrm>
          <a:custGeom>
            <a:avLst/>
            <a:gdLst/>
            <a:ahLst/>
            <a:cxnLst/>
            <a:rect l="l" t="t" r="r" b="b"/>
            <a:pathLst>
              <a:path w="7315200" h="1316736">
                <a:moveTo>
                  <a:pt x="0" y="0"/>
                </a:moveTo>
                <a:lnTo>
                  <a:pt x="7315200" y="0"/>
                </a:lnTo>
                <a:lnTo>
                  <a:pt x="7315200" y="1316736"/>
                </a:lnTo>
                <a:lnTo>
                  <a:pt x="0" y="13167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2801600" y="9258300"/>
            <a:ext cx="7315200" cy="1316736"/>
          </a:xfrm>
          <a:custGeom>
            <a:avLst/>
            <a:gdLst/>
            <a:ahLst/>
            <a:cxnLst/>
            <a:rect l="l" t="t" r="r" b="b"/>
            <a:pathLst>
              <a:path w="7315200" h="1316736">
                <a:moveTo>
                  <a:pt x="0" y="0"/>
                </a:moveTo>
                <a:lnTo>
                  <a:pt x="7315200" y="0"/>
                </a:lnTo>
                <a:lnTo>
                  <a:pt x="7315200" y="1316736"/>
                </a:lnTo>
                <a:lnTo>
                  <a:pt x="0" y="13167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915095" y="5143500"/>
            <a:ext cx="2067863" cy="883541"/>
          </a:xfrm>
          <a:custGeom>
            <a:avLst/>
            <a:gdLst/>
            <a:ahLst/>
            <a:cxnLst/>
            <a:rect l="l" t="t" r="r" b="b"/>
            <a:pathLst>
              <a:path w="2067863" h="883541">
                <a:moveTo>
                  <a:pt x="0" y="0"/>
                </a:moveTo>
                <a:lnTo>
                  <a:pt x="2067863" y="0"/>
                </a:lnTo>
                <a:lnTo>
                  <a:pt x="2067863" y="883541"/>
                </a:lnTo>
                <a:lnTo>
                  <a:pt x="0" y="8835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316615" y="5144706"/>
            <a:ext cx="2056290" cy="882335"/>
          </a:xfrm>
          <a:custGeom>
            <a:avLst/>
            <a:gdLst/>
            <a:ahLst/>
            <a:cxnLst/>
            <a:rect l="l" t="t" r="r" b="b"/>
            <a:pathLst>
              <a:path w="2056290" h="882335">
                <a:moveTo>
                  <a:pt x="0" y="0"/>
                </a:moveTo>
                <a:lnTo>
                  <a:pt x="2056290" y="0"/>
                </a:lnTo>
                <a:lnTo>
                  <a:pt x="2056290" y="882335"/>
                </a:lnTo>
                <a:lnTo>
                  <a:pt x="0" y="88233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417477" y="6489927"/>
            <a:ext cx="1993228" cy="276837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3163457" y="6335090"/>
            <a:ext cx="884288" cy="94427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4263588" y="7279362"/>
            <a:ext cx="884288" cy="94427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5366950" y="7279362"/>
            <a:ext cx="884288" cy="94427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6470313" y="7279362"/>
            <a:ext cx="884288" cy="94427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2410706" y="7599098"/>
            <a:ext cx="1194625" cy="1659202"/>
          </a:xfrm>
          <a:prstGeom prst="rect">
            <a:avLst/>
          </a:prstGeom>
        </p:spPr>
      </p:pic>
      <p:sp>
        <p:nvSpPr>
          <p:cNvPr id="14" name="Freeform 14"/>
          <p:cNvSpPr/>
          <p:nvPr/>
        </p:nvSpPr>
        <p:spPr>
          <a:xfrm>
            <a:off x="16470313" y="420478"/>
            <a:ext cx="1304181" cy="1216445"/>
          </a:xfrm>
          <a:custGeom>
            <a:avLst/>
            <a:gdLst/>
            <a:ahLst/>
            <a:cxnLst/>
            <a:rect l="l" t="t" r="r" b="b"/>
            <a:pathLst>
              <a:path w="1304181" h="1216445">
                <a:moveTo>
                  <a:pt x="0" y="0"/>
                </a:moveTo>
                <a:lnTo>
                  <a:pt x="1304181" y="0"/>
                </a:lnTo>
                <a:lnTo>
                  <a:pt x="1304181" y="1216444"/>
                </a:lnTo>
                <a:lnTo>
                  <a:pt x="0" y="121644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417477" y="420478"/>
            <a:ext cx="1304181" cy="1216445"/>
          </a:xfrm>
          <a:custGeom>
            <a:avLst/>
            <a:gdLst/>
            <a:ahLst/>
            <a:cxnLst/>
            <a:rect l="l" t="t" r="r" b="b"/>
            <a:pathLst>
              <a:path w="1304181" h="1216445">
                <a:moveTo>
                  <a:pt x="0" y="0"/>
                </a:moveTo>
                <a:lnTo>
                  <a:pt x="1304181" y="0"/>
                </a:lnTo>
                <a:lnTo>
                  <a:pt x="1304181" y="1216444"/>
                </a:lnTo>
                <a:lnTo>
                  <a:pt x="0" y="121644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513506" y="1654915"/>
            <a:ext cx="17907000" cy="27963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42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auhaus 93" panose="04030905020B02020C02" pitchFamily="82" charset="0"/>
              </a:rPr>
              <a:t>MARIO’S ADVENTURE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913</Words>
  <Application>Microsoft Office PowerPoint</Application>
  <PresentationFormat>Custom</PresentationFormat>
  <Paragraphs>111</Paragraphs>
  <Slides>24</Slides>
  <Notes>0</Notes>
  <HiddenSlides>0</HiddenSlides>
  <MMClips>21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ChronicaProBookIt</vt:lpstr>
      <vt:lpstr>Calibri</vt:lpstr>
      <vt:lpstr>Tropika</vt:lpstr>
      <vt:lpstr>ChronicaPro</vt:lpstr>
      <vt:lpstr>Wedges</vt:lpstr>
      <vt:lpstr>Broadway</vt:lpstr>
      <vt:lpstr>Abadi</vt:lpstr>
      <vt:lpstr>Arial</vt:lpstr>
      <vt:lpstr>Public Sans Bold</vt:lpstr>
      <vt:lpstr>Sniglet</vt:lpstr>
      <vt:lpstr>Arial Narrow</vt:lpstr>
      <vt:lpstr>Bauhaus 93</vt:lpstr>
      <vt:lpstr>Amasis MT Pro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Quynh Anh</dc:creator>
  <cp:lastModifiedBy>Quynh Anh</cp:lastModifiedBy>
  <cp:revision>2</cp:revision>
  <dcterms:created xsi:type="dcterms:W3CDTF">2006-08-16T00:00:00Z</dcterms:created>
  <dcterms:modified xsi:type="dcterms:W3CDTF">2023-09-10T15:02:01Z</dcterms:modified>
  <dc:identifier>DAFkjmT9Gqo</dc:identifier>
</cp:coreProperties>
</file>