
<file path=[Content_Types].xml><?xml version="1.0" encoding="utf-8"?>
<Types xmlns="http://schemas.openxmlformats.org/package/2006/content-types">
  <Default Extension="emf" ContentType="image/x-emf"/>
  <Default Extension="jpeg" ContentType="image/jpeg"/>
  <Default Extension="jpg" ContentType="image/jpeg"/>
  <Default Extension="mp3" ContentType="audio/m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73" r:id="rId2"/>
    <p:sldMasterId id="2147483685" r:id="rId3"/>
  </p:sldMasterIdLst>
  <p:notesMasterIdLst>
    <p:notesMasterId r:id="rId26"/>
  </p:notesMasterIdLst>
  <p:sldIdLst>
    <p:sldId id="281" r:id="rId4"/>
    <p:sldId id="256" r:id="rId5"/>
    <p:sldId id="257" r:id="rId6"/>
    <p:sldId id="261" r:id="rId7"/>
    <p:sldId id="317" r:id="rId8"/>
    <p:sldId id="318" r:id="rId9"/>
    <p:sldId id="298" r:id="rId10"/>
    <p:sldId id="299" r:id="rId11"/>
    <p:sldId id="300" r:id="rId12"/>
    <p:sldId id="301" r:id="rId13"/>
    <p:sldId id="303" r:id="rId14"/>
    <p:sldId id="304" r:id="rId15"/>
    <p:sldId id="307" r:id="rId16"/>
    <p:sldId id="308" r:id="rId17"/>
    <p:sldId id="309" r:id="rId18"/>
    <p:sldId id="311" r:id="rId19"/>
    <p:sldId id="312" r:id="rId20"/>
    <p:sldId id="313" r:id="rId21"/>
    <p:sldId id="314" r:id="rId22"/>
    <p:sldId id="315" r:id="rId23"/>
    <p:sldId id="316" r:id="rId24"/>
    <p:sldId id="280" r:id="rId25"/>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A2BC9A"/>
    <a:srgbClr val="84A779"/>
    <a:srgbClr val="709964"/>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760" autoAdjust="0"/>
    <p:restoredTop sz="94640"/>
  </p:normalViewPr>
  <p:slideViewPr>
    <p:cSldViewPr snapToGrid="0">
      <p:cViewPr varScale="1">
        <p:scale>
          <a:sx n="107" d="100"/>
          <a:sy n="107" d="100"/>
        </p:scale>
        <p:origin x="672" y="1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notesMaster" Target="notesMasters/notesMaster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111F20E-4D47-413D-8912-7CC446FDE56F}" type="datetimeFigureOut">
              <a:rPr lang="en-US" smtClean="0"/>
              <a:t>7/22/23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E2CD3EC-28ED-4A09-9F53-2FB72F53E2A9}" type="slidenum">
              <a:rPr lang="en-US" smtClean="0"/>
              <a:t>‹#›</a:t>
            </a:fld>
            <a:endParaRPr lang="en-US"/>
          </a:p>
        </p:txBody>
      </p:sp>
    </p:spTree>
    <p:extLst>
      <p:ext uri="{BB962C8B-B14F-4D97-AF65-F5344CB8AC3E}">
        <p14:creationId xmlns:p14="http://schemas.microsoft.com/office/powerpoint/2010/main" val="298864786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a:t>
            </a:fld>
            <a:endParaRPr lang="en-US"/>
          </a:p>
        </p:txBody>
      </p:sp>
    </p:spTree>
    <p:extLst>
      <p:ext uri="{BB962C8B-B14F-4D97-AF65-F5344CB8AC3E}">
        <p14:creationId xmlns:p14="http://schemas.microsoft.com/office/powerpoint/2010/main" val="290760052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10</a:t>
            </a:fld>
            <a:endParaRPr lang="en-US"/>
          </a:p>
        </p:txBody>
      </p:sp>
    </p:spTree>
    <p:extLst>
      <p:ext uri="{BB962C8B-B14F-4D97-AF65-F5344CB8AC3E}">
        <p14:creationId xmlns:p14="http://schemas.microsoft.com/office/powerpoint/2010/main" val="23492496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11</a:t>
            </a:fld>
            <a:endParaRPr lang="en-US"/>
          </a:p>
        </p:txBody>
      </p:sp>
    </p:spTree>
    <p:extLst>
      <p:ext uri="{BB962C8B-B14F-4D97-AF65-F5344CB8AC3E}">
        <p14:creationId xmlns:p14="http://schemas.microsoft.com/office/powerpoint/2010/main" val="286339545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12</a:t>
            </a:fld>
            <a:endParaRPr lang="en-US"/>
          </a:p>
        </p:txBody>
      </p:sp>
    </p:spTree>
    <p:extLst>
      <p:ext uri="{BB962C8B-B14F-4D97-AF65-F5344CB8AC3E}">
        <p14:creationId xmlns:p14="http://schemas.microsoft.com/office/powerpoint/2010/main" val="34557899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13</a:t>
            </a:fld>
            <a:endParaRPr lang="en-US"/>
          </a:p>
        </p:txBody>
      </p:sp>
    </p:spTree>
    <p:extLst>
      <p:ext uri="{BB962C8B-B14F-4D97-AF65-F5344CB8AC3E}">
        <p14:creationId xmlns:p14="http://schemas.microsoft.com/office/powerpoint/2010/main" val="19828420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14</a:t>
            </a:fld>
            <a:endParaRPr lang="en-US"/>
          </a:p>
        </p:txBody>
      </p:sp>
    </p:spTree>
    <p:extLst>
      <p:ext uri="{BB962C8B-B14F-4D97-AF65-F5344CB8AC3E}">
        <p14:creationId xmlns:p14="http://schemas.microsoft.com/office/powerpoint/2010/main" val="251580914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15</a:t>
            </a:fld>
            <a:endParaRPr lang="en-US"/>
          </a:p>
        </p:txBody>
      </p:sp>
    </p:spTree>
    <p:extLst>
      <p:ext uri="{BB962C8B-B14F-4D97-AF65-F5344CB8AC3E}">
        <p14:creationId xmlns:p14="http://schemas.microsoft.com/office/powerpoint/2010/main" val="239010618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16</a:t>
            </a:fld>
            <a:endParaRPr lang="en-US"/>
          </a:p>
        </p:txBody>
      </p:sp>
    </p:spTree>
    <p:extLst>
      <p:ext uri="{BB962C8B-B14F-4D97-AF65-F5344CB8AC3E}">
        <p14:creationId xmlns:p14="http://schemas.microsoft.com/office/powerpoint/2010/main" val="37605206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17</a:t>
            </a:fld>
            <a:endParaRPr lang="en-US"/>
          </a:p>
        </p:txBody>
      </p:sp>
    </p:spTree>
    <p:extLst>
      <p:ext uri="{BB962C8B-B14F-4D97-AF65-F5344CB8AC3E}">
        <p14:creationId xmlns:p14="http://schemas.microsoft.com/office/powerpoint/2010/main" val="3639404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18</a:t>
            </a:fld>
            <a:endParaRPr lang="en-US"/>
          </a:p>
        </p:txBody>
      </p:sp>
    </p:spTree>
    <p:extLst>
      <p:ext uri="{BB962C8B-B14F-4D97-AF65-F5344CB8AC3E}">
        <p14:creationId xmlns:p14="http://schemas.microsoft.com/office/powerpoint/2010/main" val="1439100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19</a:t>
            </a:fld>
            <a:endParaRPr lang="en-US"/>
          </a:p>
        </p:txBody>
      </p:sp>
    </p:spTree>
    <p:extLst>
      <p:ext uri="{BB962C8B-B14F-4D97-AF65-F5344CB8AC3E}">
        <p14:creationId xmlns:p14="http://schemas.microsoft.com/office/powerpoint/2010/main" val="11151960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a:t>
            </a:fld>
            <a:endParaRPr lang="en-US"/>
          </a:p>
        </p:txBody>
      </p:sp>
    </p:spTree>
    <p:extLst>
      <p:ext uri="{BB962C8B-B14F-4D97-AF65-F5344CB8AC3E}">
        <p14:creationId xmlns:p14="http://schemas.microsoft.com/office/powerpoint/2010/main" val="1248564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20</a:t>
            </a:fld>
            <a:endParaRPr lang="en-US"/>
          </a:p>
        </p:txBody>
      </p:sp>
    </p:spTree>
    <p:extLst>
      <p:ext uri="{BB962C8B-B14F-4D97-AF65-F5344CB8AC3E}">
        <p14:creationId xmlns:p14="http://schemas.microsoft.com/office/powerpoint/2010/main" val="33887102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21</a:t>
            </a:fld>
            <a:endParaRPr lang="en-US"/>
          </a:p>
        </p:txBody>
      </p:sp>
    </p:spTree>
    <p:extLst>
      <p:ext uri="{BB962C8B-B14F-4D97-AF65-F5344CB8AC3E}">
        <p14:creationId xmlns:p14="http://schemas.microsoft.com/office/powerpoint/2010/main" val="118535019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22</a:t>
            </a:fld>
            <a:endParaRPr lang="en-US"/>
          </a:p>
        </p:txBody>
      </p:sp>
    </p:spTree>
    <p:extLst>
      <p:ext uri="{BB962C8B-B14F-4D97-AF65-F5344CB8AC3E}">
        <p14:creationId xmlns:p14="http://schemas.microsoft.com/office/powerpoint/2010/main" val="26485929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3</a:t>
            </a:fld>
            <a:endParaRPr lang="en-US"/>
          </a:p>
        </p:txBody>
      </p:sp>
    </p:spTree>
    <p:extLst>
      <p:ext uri="{BB962C8B-B14F-4D97-AF65-F5344CB8AC3E}">
        <p14:creationId xmlns:p14="http://schemas.microsoft.com/office/powerpoint/2010/main" val="720975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4</a:t>
            </a:fld>
            <a:endParaRPr lang="en-US"/>
          </a:p>
        </p:txBody>
      </p:sp>
    </p:spTree>
    <p:extLst>
      <p:ext uri="{BB962C8B-B14F-4D97-AF65-F5344CB8AC3E}">
        <p14:creationId xmlns:p14="http://schemas.microsoft.com/office/powerpoint/2010/main" val="7382565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5456057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7045687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7</a:t>
            </a:fld>
            <a:endParaRPr lang="en-US"/>
          </a:p>
        </p:txBody>
      </p:sp>
    </p:spTree>
    <p:extLst>
      <p:ext uri="{BB962C8B-B14F-4D97-AF65-F5344CB8AC3E}">
        <p14:creationId xmlns:p14="http://schemas.microsoft.com/office/powerpoint/2010/main" val="20054195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8</a:t>
            </a:fld>
            <a:endParaRPr lang="en-US"/>
          </a:p>
        </p:txBody>
      </p:sp>
    </p:spTree>
    <p:extLst>
      <p:ext uri="{BB962C8B-B14F-4D97-AF65-F5344CB8AC3E}">
        <p14:creationId xmlns:p14="http://schemas.microsoft.com/office/powerpoint/2010/main" val="172825481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E2CD3EC-28ED-4A09-9F53-2FB72F53E2A9}" type="slidenum">
              <a:rPr lang="en-US" smtClean="0"/>
              <a:t>9</a:t>
            </a:fld>
            <a:endParaRPr lang="en-US"/>
          </a:p>
        </p:txBody>
      </p:sp>
    </p:spTree>
    <p:extLst>
      <p:ext uri="{BB962C8B-B14F-4D97-AF65-F5344CB8AC3E}">
        <p14:creationId xmlns:p14="http://schemas.microsoft.com/office/powerpoint/2010/main" val="404017106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3.png"/><Relationship Id="rId4" Type="http://schemas.microsoft.com/office/2007/relationships/hdphoto" Target="../media/hdphoto1.wdp"/></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E252CAD6-1CB5-488C-B252-AC5AE5EF26F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388782421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6FCB9F72-8938-4AE4-9024-4530E887809E}"/>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645BD2A-8602-4200-8617-BEA433949F0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972CCDE1-B036-4189-8313-F7C70D237A4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3C9CE858-574E-4120-9FCC-0C66E34140D6}"/>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6EE322B7-A3AE-4294-8875-02B1B1F25A05}"/>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0355A038-34D8-4E59-94FC-4006B3938275}"/>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8257404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49EE6376-B8EF-46C9-B211-9E82CBF6A69D}"/>
              </a:ext>
            </a:extLst>
          </p:cNvPr>
          <p:cNvSpPr>
            <a:spLocks noGrp="1"/>
          </p:cNvSpPr>
          <p:nvPr>
            <p:ph type="title"/>
          </p:nvPr>
        </p:nvSpPr>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77C5B3C9-1F6F-4944-803D-9B0027B645BA}"/>
              </a:ext>
            </a:extLst>
          </p:cNvPr>
          <p:cNvSpPr>
            <a:spLocks noGrp="1"/>
          </p:cNvSpPr>
          <p:nvPr>
            <p:ph type="body" orient="vert" idx="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16760F17-1A10-4CF4-82F3-B30DD311EEC8}"/>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6A42489B-27E2-45B0-8197-59394732CE6F}"/>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A630A7F2-7AC5-4D23-9859-CA8CE0F9F214}"/>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2001388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C4A82E0F-F602-4A63-BFEB-A0F5076C8634}"/>
              </a:ext>
            </a:extLst>
          </p:cNvPr>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2DA646D6-15CC-420B-8A18-0866D64FE0CD}"/>
              </a:ext>
            </a:extLst>
          </p:cNvPr>
          <p:cNvSpPr>
            <a:spLocks noGrp="1"/>
          </p:cNvSpPr>
          <p:nvPr>
            <p:ph type="body" orient="vert" idx="1"/>
          </p:nvPr>
        </p:nvSpPr>
        <p:spPr>
          <a:xfrm>
            <a:off x="838200" y="365125"/>
            <a:ext cx="7734300" cy="5811838"/>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09D370B3-BEC7-4F67-95F7-CA3DA16418BB}"/>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BF616360-8103-4618-988D-2A17643368E2}"/>
              </a:ext>
            </a:extLst>
          </p:cNvPr>
          <p:cNvSpPr>
            <a:spLocks noGrp="1"/>
          </p:cNvSpPr>
          <p:nvPr>
            <p:ph type="ftr" sz="quarter" idx="11"/>
          </p:nvPr>
        </p:nvSpPr>
        <p:spPr/>
        <p:txBody>
          <a:bodyPr/>
          <a:lstStyle/>
          <a:p>
            <a:endParaRPr lang="zh-CN" altLang="en-US"/>
          </a:p>
        </p:txBody>
      </p:sp>
      <p:sp>
        <p:nvSpPr>
          <p:cNvPr id="6" name="灯片编号占位符 5">
            <a:extLst>
              <a:ext uri="{FF2B5EF4-FFF2-40B4-BE49-F238E27FC236}">
                <a16:creationId xmlns:a16="http://schemas.microsoft.com/office/drawing/2014/main" id="{9FC5458C-E836-445B-BCFC-A5E58D86B7FC}"/>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16181231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35178780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0036108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2603520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147171427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smtClean="0"/>
              <a:t>7/22/23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4473275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smtClean="0"/>
              <a:t>7/22/23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4004720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smtClean="0"/>
              <a:t>7/22/23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8802142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3326173" y="495300"/>
            <a:ext cx="6467475" cy="2819400"/>
          </a:xfrm>
          <a:prstGeom prst="rect">
            <a:avLst/>
          </a:prstGeom>
        </p:spPr>
      </p:pic>
      <p:sp>
        <p:nvSpPr>
          <p:cNvPr id="10" name="矩形 9">
            <a:extLst>
              <a:ext uri="{FF2B5EF4-FFF2-40B4-BE49-F238E27FC236}">
                <a16:creationId xmlns:a16="http://schemas.microsoft.com/office/drawing/2014/main" id="{6733A5E7-EA26-41EB-BCCF-893F4ADDC42C}"/>
              </a:ext>
            </a:extLst>
          </p:cNvPr>
          <p:cNvSpPr/>
          <p:nvPr userDrawn="1"/>
        </p:nvSpPr>
        <p:spPr>
          <a:xfrm>
            <a:off x="11430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574800" y="1124373"/>
            <a:ext cx="4900973" cy="5733627"/>
          </a:xfrm>
          <a:prstGeom prst="rect">
            <a:avLst/>
          </a:prstGeom>
        </p:spPr>
      </p:pic>
    </p:spTree>
    <p:extLst>
      <p:ext uri="{BB962C8B-B14F-4D97-AF65-F5344CB8AC3E}">
        <p14:creationId xmlns:p14="http://schemas.microsoft.com/office/powerpoint/2010/main" val="280315579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0-#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1+#ppt_w/2"/>
                                          </p:val>
                                        </p:tav>
                                        <p:tav tm="100000">
                                          <p:val>
                                            <p:strVal val="#ppt_x"/>
                                          </p:val>
                                        </p:tav>
                                      </p:tavLst>
                                    </p:anim>
                                    <p:anim calcmode="lin" valueType="num">
                                      <p:cBhvr additive="base">
                                        <p:cTn id="12"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9399092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smtClean="0"/>
              <a:t>7/22/23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5533707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312129528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smtClean="0"/>
              <a:t>7/22/23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2BBAFDC-099D-49D8-B069-B2ED966DA100}" type="slidenum">
              <a:rPr lang="en-US" smtClean="0"/>
              <a:t>‹#›</a:t>
            </a:fld>
            <a:endParaRPr lang="en-US"/>
          </a:p>
        </p:txBody>
      </p:sp>
    </p:spTree>
    <p:extLst>
      <p:ext uri="{BB962C8B-B14F-4D97-AF65-F5344CB8AC3E}">
        <p14:creationId xmlns:p14="http://schemas.microsoft.com/office/powerpoint/2010/main" val="222045059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0568982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96037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1518664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7450763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596094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58701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8" name="图片 7" descr="图片包含 墙壁, 建筑物&#10;&#10;已生成极高可信度的说明">
            <a:extLst>
              <a:ext uri="{FF2B5EF4-FFF2-40B4-BE49-F238E27FC236}">
                <a16:creationId xmlns:a16="http://schemas.microsoft.com/office/drawing/2014/main" id="{B24396C9-CB1D-43A1-9151-81DAF21CAD7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9" name="图片 8" descr="图片包含 腔肠动物, 珊瑚虫, 动物, 植物&#10;&#10;已生成极高可信度的说明">
            <a:extLst>
              <a:ext uri="{FF2B5EF4-FFF2-40B4-BE49-F238E27FC236}">
                <a16:creationId xmlns:a16="http://schemas.microsoft.com/office/drawing/2014/main" id="{7D9E23B8-0B30-4462-8350-5BD4119BE47A}"/>
              </a:ext>
            </a:extLst>
          </p:cNvPr>
          <p:cNvPicPr>
            <a:picLocks noChangeAspect="1"/>
          </p:cNvPicPr>
          <p:nvPr userDrawn="1"/>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2500673" y="495300"/>
            <a:ext cx="6467475" cy="2819400"/>
          </a:xfrm>
          <a:prstGeom prst="rect">
            <a:avLst/>
          </a:prstGeom>
        </p:spPr>
      </p:pic>
      <p:sp>
        <p:nvSpPr>
          <p:cNvPr id="10" name="矩形 9">
            <a:extLst>
              <a:ext uri="{FF2B5EF4-FFF2-40B4-BE49-F238E27FC236}">
                <a16:creationId xmlns:a16="http://schemas.microsoft.com/office/drawing/2014/main" id="{6733A5E7-EA26-41EB-BCCF-893F4ADDC42C}"/>
              </a:ext>
            </a:extLst>
          </p:cNvPr>
          <p:cNvSpPr/>
          <p:nvPr userDrawn="1"/>
        </p:nvSpPr>
        <p:spPr>
          <a:xfrm>
            <a:off x="317500" y="1905000"/>
            <a:ext cx="11049000" cy="37973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1" name="图片 10" descr="图片包含 服装&#10;&#10;已生成高可信度的说明">
            <a:extLst>
              <a:ext uri="{FF2B5EF4-FFF2-40B4-BE49-F238E27FC236}">
                <a16:creationId xmlns:a16="http://schemas.microsoft.com/office/drawing/2014/main" id="{B4E271FE-1CEC-488E-B8DB-43AE08C17BC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916013" y="1124373"/>
            <a:ext cx="4900973" cy="5733627"/>
          </a:xfrm>
          <a:prstGeom prst="rect">
            <a:avLst/>
          </a:prstGeom>
        </p:spPr>
      </p:pic>
    </p:spTree>
    <p:extLst>
      <p:ext uri="{BB962C8B-B14F-4D97-AF65-F5344CB8AC3E}">
        <p14:creationId xmlns:p14="http://schemas.microsoft.com/office/powerpoint/2010/main" val="42152188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1+#ppt_w/2"/>
                                          </p:val>
                                        </p:tav>
                                        <p:tav tm="100000">
                                          <p:val>
                                            <p:strVal val="#ppt_x"/>
                                          </p:val>
                                        </p:tav>
                                      </p:tavLst>
                                    </p:anim>
                                    <p:anim calcmode="lin" valueType="num">
                                      <p:cBhvr additive="base">
                                        <p:cTn id="8" dur="500" fill="hold"/>
                                        <p:tgtEl>
                                          <p:spTgt spid="1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2"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1+#ppt_w/2"/>
                                          </p:val>
                                        </p:tav>
                                        <p:tav tm="100000">
                                          <p:val>
                                            <p:strVal val="#ppt_x"/>
                                          </p:val>
                                        </p:tav>
                                      </p:tavLst>
                                    </p:anim>
                                    <p:anim calcmode="lin" valueType="num">
                                      <p:cBhvr additive="base">
                                        <p:cTn id="13"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7550869"/>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3705189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549647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3426973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003550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extLst>
      <p:ext uri="{BB962C8B-B14F-4D97-AF65-F5344CB8AC3E}">
        <p14:creationId xmlns:p14="http://schemas.microsoft.com/office/powerpoint/2010/main" val="222949348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3B3EED4-083D-45D4-80DB-4CDED78D4E81}"/>
              </a:ext>
            </a:extLst>
          </p:cNvPr>
          <p:cNvSpPr>
            <a:spLocks noGrp="1"/>
          </p:cNvSpPr>
          <p:nvPr>
            <p:ph type="title"/>
          </p:nvPr>
        </p:nvSpPr>
        <p:spPr/>
        <p:txBody>
          <a:bodyPr/>
          <a:lstStyle/>
          <a:p>
            <a:r>
              <a:rPr lang="zh-CN" altLang="en-US"/>
              <a:t>单击此处编辑母版标题样式</a:t>
            </a:r>
          </a:p>
        </p:txBody>
      </p:sp>
      <p:sp>
        <p:nvSpPr>
          <p:cNvPr id="3" name="内容占位符 2">
            <a:extLst>
              <a:ext uri="{FF2B5EF4-FFF2-40B4-BE49-F238E27FC236}">
                <a16:creationId xmlns:a16="http://schemas.microsoft.com/office/drawing/2014/main" id="{33056D7A-4329-46CB-AB60-1BAB5E985E55}"/>
              </a:ext>
            </a:extLst>
          </p:cNvPr>
          <p:cNvSpPr>
            <a:spLocks noGrp="1"/>
          </p:cNvSpPr>
          <p:nvPr>
            <p:ph sz="half" idx="1"/>
          </p:nvPr>
        </p:nvSpPr>
        <p:spPr>
          <a:xfrm>
            <a:off x="838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a:extLst>
              <a:ext uri="{FF2B5EF4-FFF2-40B4-BE49-F238E27FC236}">
                <a16:creationId xmlns:a16="http://schemas.microsoft.com/office/drawing/2014/main" id="{7A4FC4AA-DD65-4796-B10C-0A2C5D7DA340}"/>
              </a:ext>
            </a:extLst>
          </p:cNvPr>
          <p:cNvSpPr>
            <a:spLocks noGrp="1"/>
          </p:cNvSpPr>
          <p:nvPr>
            <p:ph sz="half" idx="2"/>
          </p:nvPr>
        </p:nvSpPr>
        <p:spPr>
          <a:xfrm>
            <a:off x="6172200" y="1825625"/>
            <a:ext cx="5181600" cy="435133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a:extLst>
              <a:ext uri="{FF2B5EF4-FFF2-40B4-BE49-F238E27FC236}">
                <a16:creationId xmlns:a16="http://schemas.microsoft.com/office/drawing/2014/main" id="{44240D02-41AC-49B8-8645-D58B7E599479}"/>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1D10A551-8148-421D-8D6F-080789D91A9C}"/>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2DF73F75-DD6F-4BAE-BE8F-A4B8C5D6D2A3}"/>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40748848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30458BB2-2468-443F-AABD-6F015166EF8F}"/>
              </a:ext>
            </a:extLst>
          </p:cNvPr>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487CDCBD-03C6-4EC8-9872-F985425777C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4" name="内容占位符 3">
            <a:extLst>
              <a:ext uri="{FF2B5EF4-FFF2-40B4-BE49-F238E27FC236}">
                <a16:creationId xmlns:a16="http://schemas.microsoft.com/office/drawing/2014/main" id="{A320B5FB-FA88-43ED-8E3D-03043B48D6C8}"/>
              </a:ext>
            </a:extLst>
          </p:cNvPr>
          <p:cNvSpPr>
            <a:spLocks noGrp="1"/>
          </p:cNvSpPr>
          <p:nvPr>
            <p:ph sz="half" idx="2"/>
          </p:nvPr>
        </p:nvSpPr>
        <p:spPr>
          <a:xfrm>
            <a:off x="839788" y="2505075"/>
            <a:ext cx="5157787"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a:extLst>
              <a:ext uri="{FF2B5EF4-FFF2-40B4-BE49-F238E27FC236}">
                <a16:creationId xmlns:a16="http://schemas.microsoft.com/office/drawing/2014/main" id="{F18F825E-1820-4E72-9EA7-8214349566C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p>
        </p:txBody>
      </p:sp>
      <p:sp>
        <p:nvSpPr>
          <p:cNvPr id="6" name="内容占位符 5">
            <a:extLst>
              <a:ext uri="{FF2B5EF4-FFF2-40B4-BE49-F238E27FC236}">
                <a16:creationId xmlns:a16="http://schemas.microsoft.com/office/drawing/2014/main" id="{5EED4F90-9BE9-4F4F-A9B7-95586E5A3310}"/>
              </a:ext>
            </a:extLst>
          </p:cNvPr>
          <p:cNvSpPr>
            <a:spLocks noGrp="1"/>
          </p:cNvSpPr>
          <p:nvPr>
            <p:ph sz="quarter" idx="4"/>
          </p:nvPr>
        </p:nvSpPr>
        <p:spPr>
          <a:xfrm>
            <a:off x="6172200" y="2505075"/>
            <a:ext cx="5183188" cy="3684588"/>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a:extLst>
              <a:ext uri="{FF2B5EF4-FFF2-40B4-BE49-F238E27FC236}">
                <a16:creationId xmlns:a16="http://schemas.microsoft.com/office/drawing/2014/main" id="{A7AF4F5C-6F84-4342-B161-1A209C868D03}"/>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8" name="页脚占位符 7">
            <a:extLst>
              <a:ext uri="{FF2B5EF4-FFF2-40B4-BE49-F238E27FC236}">
                <a16:creationId xmlns:a16="http://schemas.microsoft.com/office/drawing/2014/main" id="{1406F019-200B-45DA-8025-3791895E4F20}"/>
              </a:ext>
            </a:extLst>
          </p:cNvPr>
          <p:cNvSpPr>
            <a:spLocks noGrp="1"/>
          </p:cNvSpPr>
          <p:nvPr>
            <p:ph type="ftr" sz="quarter" idx="11"/>
          </p:nvPr>
        </p:nvSpPr>
        <p:spPr/>
        <p:txBody>
          <a:bodyPr/>
          <a:lstStyle/>
          <a:p>
            <a:endParaRPr lang="zh-CN" altLang="en-US"/>
          </a:p>
        </p:txBody>
      </p:sp>
      <p:sp>
        <p:nvSpPr>
          <p:cNvPr id="9" name="灯片编号占位符 8">
            <a:extLst>
              <a:ext uri="{FF2B5EF4-FFF2-40B4-BE49-F238E27FC236}">
                <a16:creationId xmlns:a16="http://schemas.microsoft.com/office/drawing/2014/main" id="{B258BFC1-B5EC-44C1-8EA9-1F3617F2C309}"/>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370880457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6F4E584-5641-432E-AE7B-0F818ED9061D}"/>
              </a:ext>
            </a:extLst>
          </p:cNvPr>
          <p:cNvSpPr>
            <a:spLocks noGrp="1"/>
          </p:cNvSpPr>
          <p:nvPr>
            <p:ph type="title"/>
          </p:nvPr>
        </p:nvSpPr>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E0DCEE59-7BCB-4FC2-B555-8B42642B70AC}"/>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4" name="页脚占位符 3">
            <a:extLst>
              <a:ext uri="{FF2B5EF4-FFF2-40B4-BE49-F238E27FC236}">
                <a16:creationId xmlns:a16="http://schemas.microsoft.com/office/drawing/2014/main" id="{FE5BC198-3A5B-4D89-949E-19160E86B991}"/>
              </a:ext>
            </a:extLst>
          </p:cNvPr>
          <p:cNvSpPr>
            <a:spLocks noGrp="1"/>
          </p:cNvSpPr>
          <p:nvPr>
            <p:ph type="ftr" sz="quarter" idx="11"/>
          </p:nvPr>
        </p:nvSpPr>
        <p:spPr/>
        <p:txBody>
          <a:bodyPr/>
          <a:lstStyle/>
          <a:p>
            <a:endParaRPr lang="zh-CN" altLang="en-US"/>
          </a:p>
        </p:txBody>
      </p:sp>
      <p:sp>
        <p:nvSpPr>
          <p:cNvPr id="5" name="灯片编号占位符 4">
            <a:extLst>
              <a:ext uri="{FF2B5EF4-FFF2-40B4-BE49-F238E27FC236}">
                <a16:creationId xmlns:a16="http://schemas.microsoft.com/office/drawing/2014/main" id="{39152E0D-1541-4703-858B-22F645853A01}"/>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599986427"/>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5A77E711-BBEB-4DF1-B36E-ABA118F5EDAC}"/>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3" name="页脚占位符 2">
            <a:extLst>
              <a:ext uri="{FF2B5EF4-FFF2-40B4-BE49-F238E27FC236}">
                <a16:creationId xmlns:a16="http://schemas.microsoft.com/office/drawing/2014/main" id="{D631A9A1-E4C4-498B-AEB2-D21A12D73E60}"/>
              </a:ext>
            </a:extLst>
          </p:cNvPr>
          <p:cNvSpPr>
            <a:spLocks noGrp="1"/>
          </p:cNvSpPr>
          <p:nvPr>
            <p:ph type="ftr" sz="quarter" idx="11"/>
          </p:nvPr>
        </p:nvSpPr>
        <p:spPr/>
        <p:txBody>
          <a:bodyPr/>
          <a:lstStyle/>
          <a:p>
            <a:endParaRPr lang="zh-CN" altLang="en-US"/>
          </a:p>
        </p:txBody>
      </p:sp>
      <p:sp>
        <p:nvSpPr>
          <p:cNvPr id="4" name="灯片编号占位符 3">
            <a:extLst>
              <a:ext uri="{FF2B5EF4-FFF2-40B4-BE49-F238E27FC236}">
                <a16:creationId xmlns:a16="http://schemas.microsoft.com/office/drawing/2014/main" id="{B9C62D5F-BEE0-41FF-BDD8-392C09E3C72F}"/>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28583443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A98904B8-A7F1-498C-9F27-092E626CC1BC}"/>
              </a:ext>
            </a:extLst>
          </p:cNvPr>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CEF5093F-0B74-4D26-B43F-537DF0D485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a:extLst>
              <a:ext uri="{FF2B5EF4-FFF2-40B4-BE49-F238E27FC236}">
                <a16:creationId xmlns:a16="http://schemas.microsoft.com/office/drawing/2014/main" id="{DB7296B1-D287-45FA-BE01-861617EC23E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p>
        </p:txBody>
      </p:sp>
      <p:sp>
        <p:nvSpPr>
          <p:cNvPr id="5" name="日期占位符 4">
            <a:extLst>
              <a:ext uri="{FF2B5EF4-FFF2-40B4-BE49-F238E27FC236}">
                <a16:creationId xmlns:a16="http://schemas.microsoft.com/office/drawing/2014/main" id="{8BB0FA0E-5282-4900-94B7-7E0D08257C79}"/>
              </a:ext>
            </a:extLst>
          </p:cNvPr>
          <p:cNvSpPr>
            <a:spLocks noGrp="1"/>
          </p:cNvSpPr>
          <p:nvPr>
            <p:ph type="dt" sz="half" idx="10"/>
          </p:nvPr>
        </p:nvSpPr>
        <p:spPr/>
        <p:txBody>
          <a:bodyPr/>
          <a:lstStyle/>
          <a:p>
            <a:fld id="{70713622-4960-43A5-A3E3-4677835E0987}" type="datetimeFigureOut">
              <a:rPr lang="zh-CN" altLang="en-US" smtClean="0"/>
              <a:t>2023/7/22</a:t>
            </a:fld>
            <a:endParaRPr lang="zh-CN" altLang="en-US"/>
          </a:p>
        </p:txBody>
      </p:sp>
      <p:sp>
        <p:nvSpPr>
          <p:cNvPr id="6" name="页脚占位符 5">
            <a:extLst>
              <a:ext uri="{FF2B5EF4-FFF2-40B4-BE49-F238E27FC236}">
                <a16:creationId xmlns:a16="http://schemas.microsoft.com/office/drawing/2014/main" id="{1A3610B4-8CD9-4140-8048-ADE237F8BF70}"/>
              </a:ext>
            </a:extLst>
          </p:cNvPr>
          <p:cNvSpPr>
            <a:spLocks noGrp="1"/>
          </p:cNvSpPr>
          <p:nvPr>
            <p:ph type="ftr" sz="quarter" idx="11"/>
          </p:nvPr>
        </p:nvSpPr>
        <p:spPr/>
        <p:txBody>
          <a:bodyPr/>
          <a:lstStyle/>
          <a:p>
            <a:endParaRPr lang="zh-CN" altLang="en-US"/>
          </a:p>
        </p:txBody>
      </p:sp>
      <p:sp>
        <p:nvSpPr>
          <p:cNvPr id="7" name="灯片编号占位符 6">
            <a:extLst>
              <a:ext uri="{FF2B5EF4-FFF2-40B4-BE49-F238E27FC236}">
                <a16:creationId xmlns:a16="http://schemas.microsoft.com/office/drawing/2014/main" id="{F1A50432-6FAE-48F5-AC74-1A455ED50FEB}"/>
              </a:ext>
            </a:extLst>
          </p:cNvPr>
          <p:cNvSpPr>
            <a:spLocks noGrp="1"/>
          </p:cNvSpPr>
          <p:nvPr>
            <p:ph type="sldNum" sz="quarter" idx="12"/>
          </p:nvPr>
        </p:nvSpPr>
        <p:spPr/>
        <p:txBody>
          <a:body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93558508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a:extLst>
              <a:ext uri="{FF2B5EF4-FFF2-40B4-BE49-F238E27FC236}">
                <a16:creationId xmlns:a16="http://schemas.microsoft.com/office/drawing/2014/main" id="{18FB1506-80B8-4590-96EA-3AF7A9CE0F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p>
        </p:txBody>
      </p:sp>
      <p:sp>
        <p:nvSpPr>
          <p:cNvPr id="3" name="文本占位符 2">
            <a:extLst>
              <a:ext uri="{FF2B5EF4-FFF2-40B4-BE49-F238E27FC236}">
                <a16:creationId xmlns:a16="http://schemas.microsoft.com/office/drawing/2014/main" id="{F27E6AE6-A15F-49F8-B7CB-41F5C6C6906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a:extLst>
              <a:ext uri="{FF2B5EF4-FFF2-40B4-BE49-F238E27FC236}">
                <a16:creationId xmlns:a16="http://schemas.microsoft.com/office/drawing/2014/main" id="{45432759-3FBA-4999-991C-7279BDA9240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0713622-4960-43A5-A3E3-4677835E0987}" type="datetimeFigureOut">
              <a:rPr lang="zh-CN" altLang="en-US" smtClean="0"/>
              <a:t>2023/7/22</a:t>
            </a:fld>
            <a:endParaRPr lang="zh-CN" altLang="en-US"/>
          </a:p>
        </p:txBody>
      </p:sp>
      <p:sp>
        <p:nvSpPr>
          <p:cNvPr id="5" name="页脚占位符 4">
            <a:extLst>
              <a:ext uri="{FF2B5EF4-FFF2-40B4-BE49-F238E27FC236}">
                <a16:creationId xmlns:a16="http://schemas.microsoft.com/office/drawing/2014/main" id="{888BD685-395D-4303-9723-CCC75E66836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a:extLst>
              <a:ext uri="{FF2B5EF4-FFF2-40B4-BE49-F238E27FC236}">
                <a16:creationId xmlns:a16="http://schemas.microsoft.com/office/drawing/2014/main" id="{250D183D-B796-4252-88C5-110880902B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1399A96-8537-4408-BF41-A6D64AC56DBB}" type="slidenum">
              <a:rPr lang="zh-CN" altLang="en-US" smtClean="0"/>
              <a:t>‹#›</a:t>
            </a:fld>
            <a:endParaRPr lang="zh-CN" altLang="en-US"/>
          </a:p>
        </p:txBody>
      </p:sp>
    </p:spTree>
    <p:extLst>
      <p:ext uri="{BB962C8B-B14F-4D97-AF65-F5344CB8AC3E}">
        <p14:creationId xmlns:p14="http://schemas.microsoft.com/office/powerpoint/2010/main" val="16457197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smtClean="0"/>
              <a:t>7/22/23</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smtClean="0"/>
              <a:t>‹#›</a:t>
            </a:fld>
            <a:endParaRPr lang="en-US"/>
          </a:p>
        </p:txBody>
      </p:sp>
    </p:spTree>
    <p:extLst>
      <p:ext uri="{BB962C8B-B14F-4D97-AF65-F5344CB8AC3E}">
        <p14:creationId xmlns:p14="http://schemas.microsoft.com/office/powerpoint/2010/main" val="1188200313"/>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23455E-3500-4D7D-8126-86E987962AA1}" type="datetimeFigureOut">
              <a:rPr lang="en-US">
                <a:solidFill>
                  <a:prstClr val="black">
                    <a:tint val="75000"/>
                  </a:prstClr>
                </a:solidFill>
              </a:rPr>
              <a:pPr/>
              <a:t>7/22/23</a:t>
            </a:fld>
            <a:endParaRPr lang="en-US">
              <a:solidFill>
                <a:prstClr val="black">
                  <a:tint val="75000"/>
                </a:prstClr>
              </a:solidFill>
            </a:endParaRPr>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2BBAFDC-099D-49D8-B069-B2ED966DA100}" type="slidenum">
              <a:rPr lang="en-US">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2326525"/>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microsoft.com/office/2007/relationships/hdphoto" Target="../media/hdphoto2.wdp"/><Relationship Id="rId3" Type="http://schemas.openxmlformats.org/officeDocument/2006/relationships/slideLayout" Target="../slideLayouts/slideLayout13.xml"/><Relationship Id="rId7" Type="http://schemas.openxmlformats.org/officeDocument/2006/relationships/image" Target="../media/image9.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slide" Target="slide12.xml"/><Relationship Id="rId5" Type="http://schemas.openxmlformats.org/officeDocument/2006/relationships/image" Target="../media/image8.jpg"/><Relationship Id="rId4" Type="http://schemas.openxmlformats.org/officeDocument/2006/relationships/notesSlide" Target="../notesSlides/notesSlide11.xml"/><Relationship Id="rId9"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1.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2.xml"/><Relationship Id="rId11" Type="http://schemas.openxmlformats.org/officeDocument/2006/relationships/image" Target="../media/image14.png"/><Relationship Id="rId5" Type="http://schemas.openxmlformats.org/officeDocument/2006/relationships/slideLayout" Target="../slideLayouts/slideLayout19.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3.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6.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3.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4.xml"/></Relationships>
</file>

<file path=ppt/slides/_rels/slide14.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7.jpg"/><Relationship Id="rId12" Type="http://schemas.microsoft.com/office/2007/relationships/hdphoto" Target="../media/hdphoto4.wdp"/><Relationship Id="rId2" Type="http://schemas.openxmlformats.org/officeDocument/2006/relationships/audio" Target="../media/media2.mp3"/><Relationship Id="rId16" Type="http://schemas.microsoft.com/office/2007/relationships/hdphoto" Target="../media/hdphoto2.wdp"/><Relationship Id="rId1" Type="http://schemas.microsoft.com/office/2007/relationships/media" Target="../media/media2.mp3"/><Relationship Id="rId6" Type="http://schemas.openxmlformats.org/officeDocument/2006/relationships/notesSlide" Target="../notesSlides/notesSlide14.xml"/><Relationship Id="rId11" Type="http://schemas.openxmlformats.org/officeDocument/2006/relationships/image" Target="../media/image14.png"/><Relationship Id="rId5" Type="http://schemas.openxmlformats.org/officeDocument/2006/relationships/slideLayout" Target="../slideLayouts/slideLayout30.xml"/><Relationship Id="rId15" Type="http://schemas.openxmlformats.org/officeDocument/2006/relationships/image" Target="../media/image9.png"/><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 Id="rId14" Type="http://schemas.openxmlformats.org/officeDocument/2006/relationships/slide" Target="slide15.xml"/></Relationships>
</file>

<file path=ppt/slides/_rels/slide15.xml.rels><?xml version="1.0" encoding="UTF-8" standalone="yes"?>
<Relationships xmlns="http://schemas.openxmlformats.org/package/2006/relationships"><Relationship Id="rId8" Type="http://schemas.openxmlformats.org/officeDocument/2006/relationships/image" Target="../media/image12.png"/><Relationship Id="rId13" Type="http://schemas.openxmlformats.org/officeDocument/2006/relationships/image" Target="../media/image15.png"/><Relationship Id="rId3" Type="http://schemas.microsoft.com/office/2007/relationships/media" Target="../media/media3.mp3"/><Relationship Id="rId7" Type="http://schemas.openxmlformats.org/officeDocument/2006/relationships/image" Target="../media/image18.jpg"/><Relationship Id="rId12" Type="http://schemas.microsoft.com/office/2007/relationships/hdphoto" Target="../media/hdphoto4.wdp"/><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notesSlide" Target="../notesSlides/notesSlide15.xml"/><Relationship Id="rId11" Type="http://schemas.openxmlformats.org/officeDocument/2006/relationships/image" Target="../media/image14.png"/><Relationship Id="rId5" Type="http://schemas.openxmlformats.org/officeDocument/2006/relationships/slideLayout" Target="../slideLayouts/slideLayout30.xml"/><Relationship Id="rId10" Type="http://schemas.openxmlformats.org/officeDocument/2006/relationships/image" Target="../media/image13.png"/><Relationship Id="rId4" Type="http://schemas.openxmlformats.org/officeDocument/2006/relationships/audio" Target="../media/media3.mp3"/><Relationship Id="rId9" Type="http://schemas.microsoft.com/office/2007/relationships/hdphoto" Target="../media/hdphoto3.wdp"/></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7.xml"/><Relationship Id="rId1" Type="http://schemas.openxmlformats.org/officeDocument/2006/relationships/slideLayout" Target="../slideLayouts/slideLayout1.xml"/><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microsoft.com/office/2007/relationships/hdphoto" Target="../media/hdphoto1.wdp"/></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5.png"/><Relationship Id="rId5" Type="http://schemas.microsoft.com/office/2007/relationships/hdphoto" Target="../media/hdphoto1.wdp"/><Relationship Id="rId4"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microsoft.com/office/2007/relationships/hdphoto" Target="../media/hdphoto5.wdp"/><Relationship Id="rId5" Type="http://schemas.openxmlformats.org/officeDocument/2006/relationships/image" Target="../media/image19.png"/><Relationship Id="rId4" Type="http://schemas.microsoft.com/office/2007/relationships/hdphoto" Target="../media/hdphoto1.wdp"/></Relationships>
</file>

<file path=ppt/slides/_rels/slide2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2.xml"/><Relationship Id="rId1" Type="http://schemas.openxmlformats.org/officeDocument/2006/relationships/slideLayout" Target="../slideLayouts/slideLayout1.xml"/><Relationship Id="rId5" Type="http://schemas.openxmlformats.org/officeDocument/2006/relationships/image" Target="../media/image20.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7.emf"/></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microsoft.com/office/2007/relationships/hdphoto" Target="../media/hdphoto1.wdp"/></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microsoft.com/office/2007/relationships/hdphoto" Target="../media/hdphoto1.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extBox 26"/>
          <p:cNvSpPr txBox="1"/>
          <p:nvPr/>
        </p:nvSpPr>
        <p:spPr>
          <a:xfrm>
            <a:off x="4121240" y="5924282"/>
            <a:ext cx="6586483"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CHO TÌNH HUỐNG SAU</a:t>
            </a:r>
          </a:p>
        </p:txBody>
      </p:sp>
      <p:sp>
        <p:nvSpPr>
          <p:cNvPr id="28" name="TextBox 27"/>
          <p:cNvSpPr txBox="1"/>
          <p:nvPr/>
        </p:nvSpPr>
        <p:spPr>
          <a:xfrm>
            <a:off x="2690192" y="2169437"/>
            <a:ext cx="9125965" cy="3108543"/>
          </a:xfrm>
          <a:prstGeom prst="rect">
            <a:avLst/>
          </a:prstGeom>
          <a:noFill/>
        </p:spPr>
        <p:txBody>
          <a:bodyPr wrap="square" rtlCol="0">
            <a:spAutoFit/>
          </a:bodyPr>
          <a:lstStyle/>
          <a:p>
            <a:pPr algn="just"/>
            <a:r>
              <a:rPr lang="en-US" sz="2800" b="1" i="1" dirty="0" err="1">
                <a:solidFill>
                  <a:schemeClr val="bg1"/>
                </a:solidFill>
                <a:latin typeface="Times New Roman" panose="02020603050405020304" pitchFamily="18" charset="0"/>
                <a:cs typeface="Times New Roman" panose="02020603050405020304" pitchFamily="18" charset="0"/>
              </a:rPr>
              <a:t>Lan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và</a:t>
            </a:r>
            <a:r>
              <a:rPr lang="en-US" sz="2800" b="1" i="1" dirty="0">
                <a:solidFill>
                  <a:schemeClr val="bg1"/>
                </a:solidFill>
                <a:latin typeface="Times New Roman" panose="02020603050405020304" pitchFamily="18" charset="0"/>
                <a:cs typeface="Times New Roman" panose="02020603050405020304" pitchFamily="18" charset="0"/>
              </a:rPr>
              <a:t> Mai </a:t>
            </a:r>
            <a:r>
              <a:rPr lang="en-US" sz="2800" b="1" i="1" dirty="0" err="1">
                <a:solidFill>
                  <a:schemeClr val="bg1"/>
                </a:solidFill>
                <a:latin typeface="Times New Roman" panose="02020603050405020304" pitchFamily="18" charset="0"/>
                <a:cs typeface="Times New Roman" panose="02020603050405020304" pitchFamily="18" charset="0"/>
              </a:rPr>
              <a:t>đang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nô</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đùa</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dưới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sân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trường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Bỗng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nhiên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một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con </a:t>
            </a:r>
            <a:r>
              <a:rPr lang="en-US" sz="2800" b="1" i="1" dirty="0" err="1">
                <a:solidFill>
                  <a:schemeClr val="bg1"/>
                </a:solidFill>
                <a:latin typeface="Times New Roman" panose="02020603050405020304" pitchFamily="18" charset="0"/>
                <a:cs typeface="Times New Roman" panose="02020603050405020304" pitchFamily="18" charset="0"/>
              </a:rPr>
              <a:t>rơi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xuống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đã</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chết</a:t>
            </a:r>
            <a:r>
              <a:rPr lang="en-US" sz="2800" b="1" i="1" dirty="0">
                <a:solidFill>
                  <a:schemeClr val="bg1"/>
                </a:solidFill>
                <a:latin typeface="Times New Roman" panose="02020603050405020304" pitchFamily="18" charset="0"/>
                <a:cs typeface="Times New Roman" panose="02020603050405020304" pitchFamily="18" charset="0"/>
              </a:rPr>
              <a:t>.</a:t>
            </a:r>
          </a:p>
          <a:p>
            <a:pPr algn="just"/>
            <a:r>
              <a:rPr lang="en-US" sz="2800" b="1" i="1" dirty="0" err="1">
                <a:solidFill>
                  <a:schemeClr val="bg1"/>
                </a:solidFill>
                <a:latin typeface="Times New Roman" panose="02020603050405020304" pitchFamily="18" charset="0"/>
                <a:cs typeface="Times New Roman" panose="02020603050405020304" pitchFamily="18" charset="0"/>
              </a:rPr>
              <a:t>Lan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đẹp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thật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đấy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chết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mất</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rồi</a:t>
            </a:r>
            <a:r>
              <a:rPr lang="en-US" sz="2800" b="1" i="1" dirty="0">
                <a:solidFill>
                  <a:schemeClr val="bg1"/>
                </a:solidFill>
                <a:latin typeface="Times New Roman" panose="02020603050405020304" pitchFamily="18" charset="0"/>
                <a:cs typeface="Times New Roman" panose="02020603050405020304" pitchFamily="18" charset="0"/>
              </a:rPr>
              <a:t>!</a:t>
            </a:r>
          </a:p>
          <a:p>
            <a:pPr algn="just"/>
            <a:r>
              <a:rPr lang="en-US" sz="2800" b="1" i="1" dirty="0">
                <a:solidFill>
                  <a:schemeClr val="bg1"/>
                </a:solidFill>
                <a:latin typeface="Times New Roman" panose="02020603050405020304" pitchFamily="18" charset="0"/>
                <a:cs typeface="Times New Roman" panose="02020603050405020304" pitchFamily="18" charset="0"/>
              </a:rPr>
              <a:t>Mai </a:t>
            </a:r>
            <a:r>
              <a:rPr lang="en-US" sz="2800" b="1" i="1" dirty="0" err="1">
                <a:solidFill>
                  <a:schemeClr val="bg1"/>
                </a:solidFill>
                <a:latin typeface="Times New Roman" panose="02020603050405020304" pitchFamily="18" charset="0"/>
                <a:cs typeface="Times New Roman" panose="02020603050405020304" pitchFamily="18" charset="0"/>
              </a:rPr>
              <a:t>liền</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đáp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lại</a:t>
            </a:r>
            <a:r>
              <a:rPr lang="en-US" sz="2800" b="1" i="1" dirty="0">
                <a:solidFill>
                  <a:schemeClr val="bg1"/>
                </a:solidFill>
                <a:latin typeface="Times New Roman" panose="02020603050405020304" pitchFamily="18" charset="0"/>
                <a:cs typeface="Times New Roman" panose="02020603050405020304" pitchFamily="18" charset="0"/>
              </a:rPr>
              <a:t>: con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đẹp</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vậy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thương</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như</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vậy</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cậu</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phải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nói</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là</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chú</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chim</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đã</a:t>
            </a:r>
            <a:r>
              <a:rPr lang="en-US" sz="2800" b="1" i="1" dirty="0">
                <a:solidFill>
                  <a:schemeClr val="bg1"/>
                </a:solidFill>
                <a:latin typeface="Times New Roman" panose="02020603050405020304" pitchFamily="18" charset="0"/>
                <a:cs typeface="Times New Roman" panose="02020603050405020304" pitchFamily="18" charset="0"/>
              </a:rPr>
              <a:t> hi </a:t>
            </a:r>
            <a:r>
              <a:rPr lang="en-US" sz="2800" b="1" i="1" dirty="0" err="1">
                <a:solidFill>
                  <a:schemeClr val="bg1"/>
                </a:solidFill>
                <a:latin typeface="Times New Roman" panose="02020603050405020304" pitchFamily="18" charset="0"/>
                <a:cs typeface="Times New Roman" panose="02020603050405020304" pitchFamily="18" charset="0"/>
              </a:rPr>
              <a:t>sinh</a:t>
            </a:r>
            <a:r>
              <a:rPr lang="en-US" sz="2800" b="1" i="1" dirty="0">
                <a:solidFill>
                  <a:schemeClr val="bg1"/>
                </a:solidFill>
                <a:latin typeface="Times New Roman" panose="02020603050405020304" pitchFamily="18" charset="0"/>
                <a:cs typeface="Times New Roman" panose="02020603050405020304" pitchFamily="18" charset="0"/>
              </a:rPr>
              <a:t> </a:t>
            </a:r>
            <a:r>
              <a:rPr lang="en-US" sz="2800" b="1" i="1" dirty="0" err="1">
                <a:solidFill>
                  <a:schemeClr val="bg1"/>
                </a:solidFill>
                <a:latin typeface="Times New Roman" panose="02020603050405020304" pitchFamily="18" charset="0"/>
                <a:cs typeface="Times New Roman" panose="02020603050405020304" pitchFamily="18" charset="0"/>
              </a:rPr>
              <a:t>chứ</a:t>
            </a:r>
            <a:r>
              <a:rPr lang="en-US" sz="2800" b="1" i="1" dirty="0">
                <a:solidFill>
                  <a:schemeClr val="bg1"/>
                </a:solidFill>
                <a:latin typeface="Times New Roman" panose="02020603050405020304" pitchFamily="18" charset="0"/>
                <a:cs typeface="Times New Roman" panose="02020603050405020304" pitchFamily="18" charset="0"/>
              </a:rPr>
              <a:t>.</a:t>
            </a:r>
          </a:p>
          <a:p>
            <a:pPr algn="just"/>
            <a:endParaRPr lang="en-US" sz="2800" b="1" i="1" dirty="0">
              <a:solidFill>
                <a:schemeClr val="bg1"/>
              </a:solidFill>
              <a:latin typeface="Times New Roman" panose="02020603050405020304" pitchFamily="18" charset="0"/>
              <a:cs typeface="Times New Roman" panose="02020603050405020304" pitchFamily="18" charset="0"/>
            </a:endParaRPr>
          </a:p>
          <a:p>
            <a:pPr algn="just"/>
            <a:r>
              <a:rPr lang="en-US" sz="2800" b="1" i="1" dirty="0">
                <a:solidFill>
                  <a:srgbClr val="FF0000"/>
                </a:solidFill>
                <a:latin typeface="Times New Roman" panose="02020603050405020304" pitchFamily="18" charset="0"/>
                <a:cs typeface="Times New Roman" panose="02020603050405020304" pitchFamily="18" charset="0"/>
              </a:rPr>
              <a:t>Theo </a:t>
            </a:r>
            <a:r>
              <a:rPr lang="en-US" sz="2800" b="1" i="1" dirty="0" err="1">
                <a:solidFill>
                  <a:srgbClr val="FF0000"/>
                </a:solidFill>
                <a:latin typeface="Times New Roman" panose="02020603050405020304" pitchFamily="18" charset="0"/>
                <a:cs typeface="Times New Roman" panose="02020603050405020304" pitchFamily="18" charset="0"/>
              </a:rPr>
              <a:t>em</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cách</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nói</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nào</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là</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phù</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hợp</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Vì</a:t>
            </a:r>
            <a:r>
              <a:rPr lang="en-US" sz="2800" b="1" i="1" dirty="0">
                <a:solidFill>
                  <a:srgbClr val="FF0000"/>
                </a:solidFill>
                <a:latin typeface="Times New Roman" panose="02020603050405020304" pitchFamily="18" charset="0"/>
                <a:cs typeface="Times New Roman" panose="02020603050405020304" pitchFamily="18" charset="0"/>
              </a:rPr>
              <a:t> </a:t>
            </a:r>
            <a:r>
              <a:rPr lang="en-US" sz="2800" b="1" i="1" dirty="0" err="1">
                <a:solidFill>
                  <a:srgbClr val="FF0000"/>
                </a:solidFill>
                <a:latin typeface="Times New Roman" panose="02020603050405020304" pitchFamily="18" charset="0"/>
                <a:cs typeface="Times New Roman" panose="02020603050405020304" pitchFamily="18" charset="0"/>
              </a:rPr>
              <a:t>sao</a:t>
            </a:r>
            <a:r>
              <a:rPr lang="en-US" sz="2800" b="1" i="1" dirty="0">
                <a:solidFill>
                  <a:srgbClr val="FF0000"/>
                </a:solidFill>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8079024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8">
                                            <p:txEl>
                                              <p:pRg st="0" end="0"/>
                                            </p:txEl>
                                          </p:spTgt>
                                        </p:tgtEl>
                                        <p:attrNameLst>
                                          <p:attrName>style.visibility</p:attrName>
                                        </p:attrNameLst>
                                      </p:cBhvr>
                                      <p:to>
                                        <p:strVal val="visible"/>
                                      </p:to>
                                    </p:set>
                                    <p:animEffect transition="in" filter="barn(inVertical)">
                                      <p:cBhvr>
                                        <p:cTn id="12" dur="500"/>
                                        <p:tgtEl>
                                          <p:spTgt spid="28">
                                            <p:txEl>
                                              <p:pRg st="0" end="0"/>
                                            </p:txEl>
                                          </p:spTgt>
                                        </p:tgtEl>
                                      </p:cBhvr>
                                    </p:animEffect>
                                  </p:childTnLst>
                                </p:cTn>
                              </p:par>
                              <p:par>
                                <p:cTn id="13" presetID="16" presetClass="entr" presetSubtype="21" fill="hold" nodeType="withEffect">
                                  <p:stCondLst>
                                    <p:cond delay="0"/>
                                  </p:stCondLst>
                                  <p:childTnLst>
                                    <p:set>
                                      <p:cBhvr>
                                        <p:cTn id="14" dur="1" fill="hold">
                                          <p:stCondLst>
                                            <p:cond delay="0"/>
                                          </p:stCondLst>
                                        </p:cTn>
                                        <p:tgtEl>
                                          <p:spTgt spid="28">
                                            <p:txEl>
                                              <p:pRg st="1" end="1"/>
                                            </p:txEl>
                                          </p:spTgt>
                                        </p:tgtEl>
                                        <p:attrNameLst>
                                          <p:attrName>style.visibility</p:attrName>
                                        </p:attrNameLst>
                                      </p:cBhvr>
                                      <p:to>
                                        <p:strVal val="visible"/>
                                      </p:to>
                                    </p:set>
                                    <p:animEffect transition="in" filter="barn(inVertical)">
                                      <p:cBhvr>
                                        <p:cTn id="15" dur="500"/>
                                        <p:tgtEl>
                                          <p:spTgt spid="28">
                                            <p:txEl>
                                              <p:pRg st="1" end="1"/>
                                            </p:txEl>
                                          </p:spTgt>
                                        </p:tgtEl>
                                      </p:cBhvr>
                                    </p:animEffect>
                                  </p:childTnLst>
                                </p:cTn>
                              </p:par>
                              <p:par>
                                <p:cTn id="16" presetID="16" presetClass="entr" presetSubtype="21" fill="hold" nodeType="withEffect">
                                  <p:stCondLst>
                                    <p:cond delay="0"/>
                                  </p:stCondLst>
                                  <p:childTnLst>
                                    <p:set>
                                      <p:cBhvr>
                                        <p:cTn id="17" dur="1" fill="hold">
                                          <p:stCondLst>
                                            <p:cond delay="0"/>
                                          </p:stCondLst>
                                        </p:cTn>
                                        <p:tgtEl>
                                          <p:spTgt spid="28">
                                            <p:txEl>
                                              <p:pRg st="2" end="2"/>
                                            </p:txEl>
                                          </p:spTgt>
                                        </p:tgtEl>
                                        <p:attrNameLst>
                                          <p:attrName>style.visibility</p:attrName>
                                        </p:attrNameLst>
                                      </p:cBhvr>
                                      <p:to>
                                        <p:strVal val="visible"/>
                                      </p:to>
                                    </p:set>
                                    <p:animEffect transition="in" filter="barn(inVertical)">
                                      <p:cBhvr>
                                        <p:cTn id="18" dur="500"/>
                                        <p:tgtEl>
                                          <p:spTgt spid="28">
                                            <p:txEl>
                                              <p:pRg st="2" end="2"/>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nodeType="clickEffect">
                                  <p:stCondLst>
                                    <p:cond delay="0"/>
                                  </p:stCondLst>
                                  <p:childTnLst>
                                    <p:set>
                                      <p:cBhvr>
                                        <p:cTn id="22" dur="1" fill="hold">
                                          <p:stCondLst>
                                            <p:cond delay="0"/>
                                          </p:stCondLst>
                                        </p:cTn>
                                        <p:tgtEl>
                                          <p:spTgt spid="28">
                                            <p:txEl>
                                              <p:pRg st="4" end="4"/>
                                            </p:txEl>
                                          </p:spTgt>
                                        </p:tgtEl>
                                        <p:attrNameLst>
                                          <p:attrName>style.visibility</p:attrName>
                                        </p:attrNameLst>
                                      </p:cBhvr>
                                      <p:to>
                                        <p:strVal val="visible"/>
                                      </p:to>
                                    </p:set>
                                    <p:animEffect transition="in" filter="wipe(down)">
                                      <p:cBhvr>
                                        <p:cTn id="23" dur="500"/>
                                        <p:tgtEl>
                                          <p:spTgt spid="28">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marL="0" marR="0" lvl="0" indent="0" algn="l" defTabSz="1244600" rtl="0" eaLnBrk="1" fontAlgn="auto" latinLnBrk="0" hangingPunct="1">
              <a:lnSpc>
                <a:spcPct val="90000"/>
              </a:lnSpc>
              <a:spcBef>
                <a:spcPct val="0"/>
              </a:spcBef>
              <a:spcAft>
                <a:spcPct val="35000"/>
              </a:spcAft>
              <a:buClrTx/>
              <a:buSzTx/>
              <a:buFontTx/>
              <a:buNone/>
              <a:tabLst/>
              <a:defRPr/>
            </a:pP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Bài</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a:t>
            </a:r>
            <a:r>
              <a:rPr kumimoji="0" lang="en-US" sz="3200" b="1" i="0" u="none" strike="noStrike" kern="1200" cap="none" spc="0" normalizeH="0" baseline="0" noProof="0" dirty="0" err="1">
                <a:ln>
                  <a:noFill/>
                </a:ln>
                <a:solidFill>
                  <a:srgbClr val="FF0000"/>
                </a:solidFill>
                <a:effectLst/>
                <a:uLnTx/>
                <a:uFillTx/>
                <a:latin typeface="Times New Roman" panose="02020603050405020304" pitchFamily="18" charset="0"/>
                <a:ea typeface="微软雅黑"/>
                <a:cs typeface="Times New Roman" panose="02020603050405020304" pitchFamily="18" charset="0"/>
              </a:rPr>
              <a:t>tập</a:t>
            </a:r>
            <a:r>
              <a:rPr kumimoji="0" lang="en-US" sz="3200" b="1" i="0" u="none" strike="noStrike" kern="1200" cap="none" spc="0" normalizeH="0" baseline="0" noProof="0" dirty="0">
                <a:ln>
                  <a:noFill/>
                </a:ln>
                <a:solidFill>
                  <a:srgbClr val="FF0000"/>
                </a:solidFill>
                <a:effectLst/>
                <a:uLnTx/>
                <a:uFillTx/>
                <a:latin typeface="Times New Roman" panose="02020603050405020304" pitchFamily="18" charset="0"/>
                <a:ea typeface="微软雅黑"/>
                <a:cs typeface="Times New Roman" panose="02020603050405020304" pitchFamily="18" charset="0"/>
              </a:rPr>
              <a:t> 1</a:t>
            </a:r>
          </a:p>
        </p:txBody>
      </p:sp>
      <p:graphicFrame>
        <p:nvGraphicFramePr>
          <p:cNvPr id="10" name="Table 9"/>
          <p:cNvGraphicFramePr>
            <a:graphicFrameLocks noGrp="1"/>
          </p:cNvGraphicFramePr>
          <p:nvPr>
            <p:extLst>
              <p:ext uri="{D42A27DB-BD31-4B8C-83A1-F6EECF244321}">
                <p14:modId xmlns:p14="http://schemas.microsoft.com/office/powerpoint/2010/main" val="2168792528"/>
              </p:ext>
            </p:extLst>
          </p:nvPr>
        </p:nvGraphicFramePr>
        <p:xfrm>
          <a:off x="461439" y="2385610"/>
          <a:ext cx="3543792" cy="3627965"/>
        </p:xfrm>
        <a:graphic>
          <a:graphicData uri="http://schemas.openxmlformats.org/drawingml/2006/table">
            <a:tbl>
              <a:tblPr firstRow="1" firstCol="1" lastRow="1" lastCol="1" bandRow="1" bandCol="1"/>
              <a:tblGrid>
                <a:gridCol w="3543792">
                  <a:extLst>
                    <a:ext uri="{9D8B030D-6E8A-4147-A177-3AD203B41FA5}">
                      <a16:colId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3" name="Rectangle 2"/>
          <p:cNvSpPr/>
          <p:nvPr/>
        </p:nvSpPr>
        <p:spPr>
          <a:xfrm>
            <a:off x="4268733" y="2385610"/>
            <a:ext cx="7206343" cy="1384995"/>
          </a:xfrm>
          <a:prstGeom prst="rect">
            <a:avLst/>
          </a:prstGeom>
        </p:spPr>
        <p:txBody>
          <a:bodyPr wrap="square">
            <a:spAutoFit/>
          </a:bodyPr>
          <a:lstStyle/>
          <a:p>
            <a:pPr algn="just"/>
            <a:r>
              <a:rPr lang="en-US" sz="2800" dirty="0">
                <a:solidFill>
                  <a:prstClr val="black"/>
                </a:solidFill>
                <a:latin typeface="Times New Roman" panose="02020603050405020304" pitchFamily="18" charset="0"/>
                <a:ea typeface="Calibri" panose="020F0502020204030204" pitchFamily="34" charset="0"/>
              </a:rPr>
              <a:t>+ </a:t>
            </a:r>
            <a:r>
              <a:rPr lang="vi-VN" sz="2800" dirty="0">
                <a:solidFill>
                  <a:prstClr val="black"/>
                </a:solidFill>
                <a:latin typeface="Times New Roman" panose="02020603050405020304" pitchFamily="18" charset="0"/>
                <a:ea typeface="Calibri" panose="020F0502020204030204" pitchFamily="34" charset="0"/>
              </a:rPr>
              <a:t>Trong </a:t>
            </a:r>
            <a:r>
              <a:rPr lang="en-US" sz="2800" dirty="0">
                <a:solidFill>
                  <a:prstClr val="black"/>
                </a:solidFill>
                <a:latin typeface="Times New Roman" panose="02020603050405020304" pitchFamily="18" charset="0"/>
                <a:ea typeface="Calibri" panose="020F0502020204030204" pitchFamily="34" charset="0"/>
              </a:rPr>
              <a:t>t</a:t>
            </a:r>
            <a:r>
              <a:rPr lang="vi-VN" sz="2800" dirty="0">
                <a:solidFill>
                  <a:prstClr val="black"/>
                </a:solidFill>
                <a:latin typeface="Times New Roman" panose="02020603050405020304" pitchFamily="18" charset="0"/>
                <a:ea typeface="Calibri" panose="020F0502020204030204" pitchFamily="34" charset="0"/>
              </a:rPr>
              <a:t>iếng Việt, “</a:t>
            </a:r>
            <a:r>
              <a:rPr lang="vi-VN" sz="2800" i="1" dirty="0">
                <a:solidFill>
                  <a:prstClr val="black"/>
                </a:solidFill>
                <a:latin typeface="Times New Roman" panose="02020603050405020304" pitchFamily="18" charset="0"/>
                <a:ea typeface="Calibri" panose="020F0502020204030204" pitchFamily="34" charset="0"/>
              </a:rPr>
              <a:t>xúc động, cảm xúc, xúc cảm</a:t>
            </a:r>
            <a:r>
              <a:rPr lang="vi-VN" sz="2800" dirty="0">
                <a:solidFill>
                  <a:prstClr val="black"/>
                </a:solidFill>
                <a:latin typeface="Times New Roman" panose="02020603050405020304" pitchFamily="18" charset="0"/>
                <a:ea typeface="Calibri" panose="020F0502020204030204" pitchFamily="34" charset="0"/>
              </a:rPr>
              <a:t>” là những từ gần nghĩa chứ không hoàn toàn đồng nghĩa với nhau.</a:t>
            </a:r>
            <a:endParaRPr lang="en-US" sz="2800" dirty="0">
              <a:solidFill>
                <a:prstClr val="black"/>
              </a:solidFill>
              <a:latin typeface="Times New Roman" panose="02020603050405020304" pitchFamily="18" charset="0"/>
              <a:ea typeface="Calibri" panose="020F0502020204030204" pitchFamily="34" charset="0"/>
            </a:endParaRPr>
          </a:p>
        </p:txBody>
      </p:sp>
      <p:sp>
        <p:nvSpPr>
          <p:cNvPr id="5" name="Rectangle 4"/>
          <p:cNvSpPr/>
          <p:nvPr/>
        </p:nvSpPr>
        <p:spPr>
          <a:xfrm>
            <a:off x="4458788" y="4077678"/>
            <a:ext cx="7016287" cy="1815882"/>
          </a:xfrm>
          <a:prstGeom prst="rect">
            <a:avLst/>
          </a:prstGeom>
        </p:spPr>
        <p:txBody>
          <a:bodyPr wrap="square">
            <a:spAutoFit/>
          </a:bodyPr>
          <a:lstStyle/>
          <a:p>
            <a:pPr algn="just"/>
            <a:r>
              <a:rPr lang="en-US" sz="2800" i="1" dirty="0">
                <a:solidFill>
                  <a:prstClr val="black"/>
                </a:solidFill>
                <a:latin typeface="Times New Roman" panose="02020603050405020304" pitchFamily="18" charset="0"/>
                <a:ea typeface="Calibri" panose="020F0502020204030204" pitchFamily="34" charset="0"/>
              </a:rPr>
              <a:t>+ </a:t>
            </a:r>
            <a:r>
              <a:rPr lang="vi-VN" sz="2800" i="1" dirty="0">
                <a:solidFill>
                  <a:prstClr val="black"/>
                </a:solidFill>
                <a:latin typeface="Times New Roman" panose="02020603050405020304" pitchFamily="18" charset="0"/>
                <a:ea typeface="Calibri" panose="020F0502020204030204" pitchFamily="34" charset="0"/>
              </a:rPr>
              <a:t>Xúc động</a:t>
            </a:r>
            <a:r>
              <a:rPr lang="vi-VN" sz="2800" dirty="0">
                <a:solidFill>
                  <a:prstClr val="black"/>
                </a:solidFill>
                <a:latin typeface="Times New Roman" panose="02020603050405020304" pitchFamily="18" charset="0"/>
                <a:ea typeface="Calibri" panose="020F0502020204030204" pitchFamily="34" charset="0"/>
              </a:rPr>
              <a:t>: biểu hiện cảm xúc mạnh hơn so với “</a:t>
            </a:r>
            <a:r>
              <a:rPr lang="vi-VN" sz="2800" i="1" dirty="0">
                <a:solidFill>
                  <a:prstClr val="black"/>
                </a:solidFill>
                <a:latin typeface="Times New Roman" panose="02020603050405020304" pitchFamily="18" charset="0"/>
                <a:ea typeface="Calibri" panose="020F0502020204030204" pitchFamily="34" charset="0"/>
              </a:rPr>
              <a:t>cảm động</a:t>
            </a:r>
            <a:r>
              <a:rPr lang="vi-VN" sz="2800" dirty="0">
                <a:solidFill>
                  <a:prstClr val="black"/>
                </a:solidFill>
                <a:latin typeface="Times New Roman" panose="02020603050405020304" pitchFamily="18" charset="0"/>
                <a:ea typeface="Calibri" panose="020F0502020204030204" pitchFamily="34" charset="0"/>
              </a:rPr>
              <a:t>” hay “</a:t>
            </a:r>
            <a:r>
              <a:rPr lang="vi-VN" sz="2800" i="1" dirty="0">
                <a:solidFill>
                  <a:prstClr val="black"/>
                </a:solidFill>
                <a:latin typeface="Times New Roman" panose="02020603050405020304" pitchFamily="18" charset="0"/>
                <a:ea typeface="Calibri" panose="020F0502020204030204" pitchFamily="34" charset="0"/>
              </a:rPr>
              <a:t>xúc cảm</a:t>
            </a:r>
            <a:r>
              <a:rPr lang="vi-VN" sz="2800" dirty="0">
                <a:solidFill>
                  <a:prstClr val="black"/>
                </a:solidFill>
                <a:latin typeface="Times New Roman" panose="02020603050405020304" pitchFamily="18" charset="0"/>
                <a:ea typeface="Calibri" panose="020F0502020204030204" pitchFamily="34" charset="0"/>
              </a:rPr>
              <a:t>”.</a:t>
            </a:r>
            <a:endParaRPr lang="en-US" sz="2800" dirty="0">
              <a:solidFill>
                <a:prstClr val="black"/>
              </a:solidFill>
              <a:latin typeface="Times New Roman" panose="02020603050405020304" pitchFamily="18" charset="0"/>
              <a:ea typeface="Calibri" panose="020F0502020204030204" pitchFamily="34" charset="0"/>
            </a:endParaRPr>
          </a:p>
          <a:p>
            <a:pPr algn="just"/>
            <a:r>
              <a:rPr lang="en-US" sz="2800" b="1" i="1" dirty="0">
                <a:solidFill>
                  <a:prstClr val="black"/>
                </a:solidFill>
                <a:latin typeface="Times New Roman" panose="02020603050405020304" pitchFamily="18" charset="0"/>
                <a:ea typeface="Calibri" panose="020F0502020204030204" pitchFamily="34" charset="0"/>
                <a:sym typeface="Wingdings" panose="05000000000000000000" pitchFamily="2" charset="2"/>
              </a:rPr>
              <a:t></a:t>
            </a:r>
            <a:r>
              <a:rPr lang="en-US" sz="2800" b="1" i="1" dirty="0">
                <a:solidFill>
                  <a:prstClr val="black"/>
                </a:solidFill>
                <a:latin typeface="Times New Roman" panose="02020603050405020304" pitchFamily="18" charset="0"/>
                <a:ea typeface="Calibri" panose="020F0502020204030204" pitchFamily="34" charset="0"/>
              </a:rPr>
              <a:t> </a:t>
            </a:r>
            <a:r>
              <a:rPr lang="vi-VN" sz="2800" b="1" i="1" dirty="0">
                <a:solidFill>
                  <a:prstClr val="black"/>
                </a:solidFill>
                <a:latin typeface="Times New Roman" panose="02020603050405020304" pitchFamily="18" charset="0"/>
                <a:ea typeface="Calibri" panose="020F0502020204030204" pitchFamily="34" charset="0"/>
              </a:rPr>
              <a:t>Vì vậy từ “xúc động” là lựa chọn phù hợp nhất.</a:t>
            </a:r>
            <a:endParaRPr lang="en-US" sz="2800" b="1" i="1"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031763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wipe(down)">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676400" y="685801"/>
            <a:ext cx="3505200" cy="3170099"/>
          </a:xfrm>
          <a:prstGeom prst="rect">
            <a:avLst/>
          </a:prstGeom>
          <a:noFill/>
        </p:spPr>
        <p:txBody>
          <a:bodyPr wrap="square" rtlCol="0">
            <a:spAutoFit/>
          </a:bodyPr>
          <a:lstStyle/>
          <a:p>
            <a:r>
              <a:rPr lang="en-US" sz="4000" b="1" dirty="0">
                <a:solidFill>
                  <a:srgbClr val="FF0000"/>
                </a:solidFill>
                <a:latin typeface="Times New Roman" pitchFamily="18" charset="0"/>
                <a:cs typeface="Times New Roman" pitchFamily="18" charset="0"/>
              </a:rPr>
              <a:t>DORAEMON</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VÀ CHIẾC</a:t>
            </a:r>
          </a:p>
          <a:p>
            <a:endParaRPr lang="en-US" sz="4000" b="1" dirty="0">
              <a:solidFill>
                <a:srgbClr val="FF0000"/>
              </a:solidFill>
              <a:latin typeface="Times New Roman" pitchFamily="18" charset="0"/>
              <a:cs typeface="Times New Roman" pitchFamily="18" charset="0"/>
            </a:endParaRPr>
          </a:p>
          <a:p>
            <a:r>
              <a:rPr lang="en-US" sz="4000" b="1" dirty="0">
                <a:solidFill>
                  <a:srgbClr val="FF0000"/>
                </a:solidFill>
                <a:latin typeface="Times New Roman" pitchFamily="18" charset="0"/>
                <a:cs typeface="Times New Roman" pitchFamily="18" charset="0"/>
              </a:rPr>
              <a:t>BÁNH RÁN</a:t>
            </a:r>
          </a:p>
        </p:txBody>
      </p:sp>
      <p:sp>
        <p:nvSpPr>
          <p:cNvPr id="5" name="Rounded Rectangle 4"/>
          <p:cNvSpPr/>
          <p:nvPr/>
        </p:nvSpPr>
        <p:spPr>
          <a:xfrm>
            <a:off x="4648200" y="2221825"/>
            <a:ext cx="5867400" cy="3886200"/>
          </a:xfrm>
          <a:prstGeom prst="roundRect">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7" name="TextBox 6"/>
          <p:cNvSpPr txBox="1"/>
          <p:nvPr/>
        </p:nvSpPr>
        <p:spPr>
          <a:xfrm>
            <a:off x="5039590" y="2641431"/>
            <a:ext cx="5476010" cy="3046988"/>
          </a:xfrm>
          <a:prstGeom prst="rect">
            <a:avLst/>
          </a:prstGeom>
          <a:noFill/>
        </p:spPr>
        <p:txBody>
          <a:bodyPr wrap="square" rtlCol="0">
            <a:spAutoFit/>
          </a:bodyPr>
          <a:lstStyle/>
          <a:p>
            <a:r>
              <a:rPr lang="en-US" sz="3200">
                <a:solidFill>
                  <a:prstClr val="black"/>
                </a:solidFill>
                <a:latin typeface="Times New Roman" pitchFamily="18" charset="0"/>
                <a:cs typeface="Times New Roman" pitchFamily="18" charset="0"/>
              </a:rPr>
              <a:t>Những con chuột đáng ghét đang tìm cách ăn vụng bánh rán của chú mèo máy Doraemon. Các em hãy ngăn cản chúng bằng cách trả lời các câu hỏi nhé.</a:t>
            </a:r>
          </a:p>
        </p:txBody>
      </p:sp>
      <p:pic>
        <p:nvPicPr>
          <p:cNvPr id="8" name="Picture 7">
            <a:hlinkClick r:id="rId6" action="ppaction://hlinksldjump"/>
          </p:cNvPr>
          <p:cNvPicPr>
            <a:picLocks noChangeAspect="1"/>
          </p:cNvPicPr>
          <p:nvPr/>
        </p:nvPicPr>
        <p:blipFill>
          <a:blip r:embed="rId7">
            <a:extLst>
              <a:ext uri="{BEBA8EAE-BF5A-486C-A8C5-ECC9F3942E4B}">
                <a14:imgProps xmlns:a14="http://schemas.microsoft.com/office/drawing/2010/main">
                  <a14:imgLayer r:embed="rId8">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pic>
        <p:nvPicPr>
          <p:cNvPr id="9" name="Doremon-Beat_vy46.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64677" y="-1217246"/>
            <a:ext cx="609600" cy="609600"/>
          </a:xfrm>
          <a:prstGeom prst="rect">
            <a:avLst/>
          </a:prstGeom>
        </p:spPr>
      </p:pic>
    </p:spTree>
    <p:extLst>
      <p:ext uri="{BB962C8B-B14F-4D97-AF65-F5344CB8AC3E}">
        <p14:creationId xmlns:p14="http://schemas.microsoft.com/office/powerpoint/2010/main" val="2564891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79289" fill="hold"/>
                                        <p:tgtEl>
                                          <p:spTgt spid="9"/>
                                        </p:tgtEl>
                                      </p:cBhvr>
                                    </p:cmd>
                                  </p:childTnLst>
                                </p:cTn>
                              </p:par>
                            </p:childTnLst>
                          </p:cTn>
                        </p:par>
                      </p:childTnLst>
                    </p:cTn>
                  </p:par>
                  <p:par>
                    <p:cTn id="7" fill="hold">
                      <p:stCondLst>
                        <p:cond delay="indefinite"/>
                      </p:stCondLst>
                      <p:childTnLst>
                        <p:par>
                          <p:cTn id="8" fill="hold">
                            <p:stCondLst>
                              <p:cond delay="0"/>
                            </p:stCondLst>
                            <p:childTnLst>
                              <p:par>
                                <p:cTn id="9" presetID="16" presetClass="entr" presetSubtype="21"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inVertical)">
                                      <p:cBhvr>
                                        <p:cTn id="11" dur="500"/>
                                        <p:tgtEl>
                                          <p:spTgt spid="5"/>
                                        </p:tgtEl>
                                      </p:cBhvr>
                                    </p:animEffect>
                                  </p:childTnLst>
                                </p:cTn>
                              </p:par>
                              <p:par>
                                <p:cTn id="12" presetID="16" presetClass="entr" presetSubtype="21" fill="hold" grpId="0" nodeType="with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barn(inVertical)">
                                      <p:cBhvr>
                                        <p:cTn id="14"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showWhenStopped="0">
                <p:cTn id="15" fill="remove" display="0">
                  <p:stCondLst>
                    <p:cond delay="indefinite"/>
                  </p:stCondLst>
                  <p:endCondLst>
                    <p:cond evt="onStopAudio" delay="0">
                      <p:tgtEl>
                        <p:sldTgt/>
                      </p:tgtEl>
                    </p:cond>
                  </p:endCondLst>
                </p:cTn>
                <p:tgtEl>
                  <p:spTgt spid="9"/>
                </p:tgtEl>
              </p:cMediaNode>
            </p:audio>
          </p:childTnLst>
        </p:cTn>
      </p:par>
    </p:tnLst>
    <p:bldLst>
      <p:bldP spid="5" grpId="0" animBg="1"/>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t="-7000" b="-7000"/>
          </a:stretch>
        </a:blipFill>
        <a:effectLst/>
      </p:bgPr>
    </p:bg>
    <p:spTree>
      <p:nvGrpSpPr>
        <p:cNvPr id="1" name=""/>
        <p:cNvGrpSpPr/>
        <p:nvPr/>
      </p:nvGrpSpPr>
      <p:grpSpPr>
        <a:xfrm>
          <a:off x="0" y="0"/>
          <a:ext cx="0" cy="0"/>
          <a:chOff x="0" y="0"/>
          <a:chExt cx="0" cy="0"/>
        </a:xfrm>
      </p:grpSpPr>
      <p:sp>
        <p:nvSpPr>
          <p:cNvPr id="2" name="Oval 1"/>
          <p:cNvSpPr/>
          <p:nvPr/>
        </p:nvSpPr>
        <p:spPr>
          <a:xfrm>
            <a:off x="1711234" y="163369"/>
            <a:ext cx="7571312" cy="1970231"/>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50573" y="438876"/>
            <a:ext cx="6310746"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Bị</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mọi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người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đều</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giống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nhau</a:t>
            </a:r>
            <a:r>
              <a:rPr lang="en-US" sz="3200" dirty="0">
                <a:latin typeface="Times New Roman" pitchFamily="18" charset="0"/>
                <a:cs typeface="Times New Roman" pitchFamily="18" charset="0"/>
              </a:rPr>
              <a:t>”</a:t>
            </a:r>
          </a:p>
        </p:txBody>
      </p:sp>
      <p:sp>
        <p:nvSpPr>
          <p:cNvPr id="4" name="Rounded Rectangle 3"/>
          <p:cNvSpPr/>
          <p:nvPr/>
        </p:nvSpPr>
        <p:spPr>
          <a:xfrm>
            <a:off x="2362200" y="26670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362200" y="2803756"/>
            <a:ext cx="231371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ứng</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40186" y="2694463"/>
            <a:ext cx="2038796"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xạ</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61598" y="4519406"/>
            <a:ext cx="2395971"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bác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50943" y="4506864"/>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Phản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đối</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979286" y="2871687"/>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2" name="Picture 21">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3484172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l="-17000" r="-17000"/>
          </a:stretch>
        </a:blipFill>
        <a:effectLst/>
      </p:bgPr>
    </p:bg>
    <p:spTree>
      <p:nvGrpSpPr>
        <p:cNvPr id="1" name=""/>
        <p:cNvGrpSpPr/>
        <p:nvPr/>
      </p:nvGrpSpPr>
      <p:grpSpPr>
        <a:xfrm>
          <a:off x="0" y="0"/>
          <a:ext cx="0" cy="0"/>
          <a:chOff x="0" y="0"/>
          <a:chExt cx="0" cy="0"/>
        </a:xfrm>
      </p:grpSpPr>
      <p:sp>
        <p:nvSpPr>
          <p:cNvPr id="2" name="Oval 1"/>
          <p:cNvSpPr/>
          <p:nvPr/>
        </p:nvSpPr>
        <p:spPr>
          <a:xfrm>
            <a:off x="2362200" y="304800"/>
            <a:ext cx="6248400" cy="18288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837116" y="693233"/>
            <a:ext cx="6002383" cy="1077218"/>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Trên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đời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không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ai</a:t>
            </a: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cả</a:t>
            </a:r>
            <a:r>
              <a:rPr lang="en-US" sz="3200" dirty="0">
                <a:latin typeface="Times New Roman" pitchFamily="18" charset="0"/>
                <a:cs typeface="Times New Roman" pitchFamily="18" charset="0"/>
              </a:rPr>
              <a:t>”</a:t>
            </a:r>
          </a:p>
        </p:txBody>
      </p:sp>
      <p:sp>
        <p:nvSpPr>
          <p:cNvPr id="4" name="Rounded Rectangle 3"/>
          <p:cNvSpPr/>
          <p:nvPr/>
        </p:nvSpPr>
        <p:spPr>
          <a:xfrm>
            <a:off x="6096000" y="2460275"/>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2292927" y="25081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67101" y="2580551"/>
            <a:ext cx="2265218"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hảo</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2423158" y="2643278"/>
            <a:ext cx="22747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Hoàn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tất</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248400" y="4506768"/>
            <a:ext cx="2573307"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D: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chỉnh</a:t>
            </a:r>
            <a:endParaRPr lang="en-US" sz="2800" dirty="0">
              <a:solidFill>
                <a:prstClr val="black"/>
              </a:solidFill>
              <a:latin typeface="Times New Roman" pitchFamily="18" charset="0"/>
              <a:cs typeface="Times New Roman" pitchFamily="18" charset="0"/>
            </a:endParaRPr>
          </a:p>
        </p:txBody>
      </p:sp>
      <p:sp>
        <p:nvSpPr>
          <p:cNvPr id="11" name="TextBox 10"/>
          <p:cNvSpPr txBox="1"/>
          <p:nvPr/>
        </p:nvSpPr>
        <p:spPr>
          <a:xfrm>
            <a:off x="2412174" y="4506768"/>
            <a:ext cx="2588524" cy="523220"/>
          </a:xfrm>
          <a:prstGeom prst="rect">
            <a:avLst/>
          </a:prstGeom>
          <a:noFill/>
        </p:spPr>
        <p:txBody>
          <a:bodyPr wrap="square" rtlCol="0">
            <a:spAutoFit/>
          </a:bodyPr>
          <a:lstStyle/>
          <a:p>
            <a:r>
              <a:rPr lang="en-US" sz="2800" dirty="0">
                <a:solidFill>
                  <a:prstClr val="black"/>
                </a:solidFill>
                <a:latin typeface="Times New Roman" pitchFamily="18" charset="0"/>
                <a:cs typeface="Times New Roman" pitchFamily="18" charset="0"/>
              </a:rPr>
              <a:t>C: </a:t>
            </a:r>
            <a:r>
              <a:rPr lang="en-US" sz="2800" dirty="0" err="1">
                <a:solidFill>
                  <a:prstClr val="black"/>
                </a:solidFill>
                <a:latin typeface="Times New Roman" pitchFamily="18" charset="0"/>
                <a:cs typeface="Times New Roman" pitchFamily="18" charset="0"/>
              </a:rPr>
              <a:t>Hoàn</a:t>
            </a:r>
            <a:r>
              <a:rPr lang="en-US" sz="2800" dirty="0">
                <a:solidFill>
                  <a:prstClr val="black"/>
                </a:solidFill>
                <a:latin typeface="Times New Roman" pitchFamily="18" charset="0"/>
                <a:cs typeface="Times New Roman" pitchFamily="18" charset="0"/>
              </a:rPr>
              <a:t> </a:t>
            </a:r>
            <a:r>
              <a:rPr lang="en-US" sz="2800" dirty="0" err="1">
                <a:solidFill>
                  <a:prstClr val="black"/>
                </a:solidFill>
                <a:latin typeface="Times New Roman" pitchFamily="18" charset="0"/>
                <a:cs typeface="Times New Roman" pitchFamily="18" charset="0"/>
              </a:rPr>
              <a:t>toàn</a:t>
            </a:r>
            <a:endParaRPr lang="en-US" sz="28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520537" y="1506622"/>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526576" y="3100366"/>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151273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circle(in)">
                                      <p:cBhvr>
                                        <p:cTn id="15" dur="500"/>
                                        <p:tgtEl>
                                          <p:spTgt spid="7"/>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circle(in)">
                                      <p:cBhvr>
                                        <p:cTn id="18" dur="500"/>
                                        <p:tgtEl>
                                          <p:spTgt spid="9"/>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circle(in)">
                                      <p:cBhvr>
                                        <p:cTn id="23" dur="500"/>
                                        <p:tgtEl>
                                          <p:spTgt spid="4"/>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circle(in)">
                                      <p:cBhvr>
                                        <p:cTn id="26" dur="500"/>
                                        <p:tgtEl>
                                          <p:spTgt spid="8"/>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905001" y="125200"/>
            <a:ext cx="7010399" cy="2008400"/>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626030" y="367985"/>
            <a:ext cx="6553200"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phải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luôn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để</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tránh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xảy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ra</a:t>
            </a:r>
            <a:r>
              <a:rPr lang="en-US" sz="3200" dirty="0">
                <a:latin typeface="Times New Roman" pitchFamily="18" charset="0"/>
                <a:cs typeface="Times New Roman" pitchFamily="18" charset="0"/>
              </a:rPr>
              <a:t> tai </a:t>
            </a:r>
            <a:r>
              <a:rPr lang="en-US" sz="3200" dirty="0" err="1">
                <a:latin typeface="Times New Roman" pitchFamily="18" charset="0"/>
                <a:cs typeface="Times New Roman" pitchFamily="18" charset="0"/>
              </a:rPr>
              <a:t>nạn</a:t>
            </a:r>
            <a:r>
              <a:rPr lang="en-US" sz="3200" dirty="0">
                <a:latin typeface="Times New Roman" pitchFamily="18" charset="0"/>
                <a:cs typeface="Times New Roman" pitchFamily="18" charset="0"/>
              </a:rPr>
              <a:t>”</a:t>
            </a:r>
          </a:p>
        </p:txBody>
      </p:sp>
      <p:sp>
        <p:nvSpPr>
          <p:cNvPr id="4" name="Rounded Rectangle 3"/>
          <p:cNvSpPr/>
          <p:nvPr/>
        </p:nvSpPr>
        <p:spPr>
          <a:xfrm>
            <a:off x="6096000" y="4248089"/>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2292927" y="24799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6082146" y="4381569"/>
            <a:ext cx="214745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Quan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sát</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100350" y="2743786"/>
            <a:ext cx="2431747"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Nhòm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2292927" y="2490645"/>
            <a:ext cx="2408524"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Nhìn</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ngó</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696009" y="4266182"/>
            <a:ext cx="1524000" cy="1077218"/>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Ngó</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nghiêng</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856509" y="1719248"/>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43102" y="3468544"/>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3403887" y="2785033"/>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pic>
        <p:nvPicPr>
          <p:cNvPr id="20" name="Picture 19">
            <a:hlinkClick r:id="rId14" action="ppaction://hlinksldjump"/>
          </p:cNvPr>
          <p:cNvPicPr>
            <a:picLocks noChangeAspect="1"/>
          </p:cNvPicPr>
          <p:nvPr/>
        </p:nvPicPr>
        <p:blipFill>
          <a:blip r:embed="rId15">
            <a:extLst>
              <a:ext uri="{BEBA8EAE-BF5A-486C-A8C5-ECC9F3942E4B}">
                <a14:imgProps xmlns:a14="http://schemas.microsoft.com/office/drawing/2010/main">
                  <a14:imgLayer r:embed="rId16">
                    <a14:imgEffect>
                      <a14:backgroundRemoval t="0" b="100000" l="0" r="98985">
                        <a14:foregroundMark x1="31472" y1="4000" x2="40102" y2="16000"/>
                        <a14:foregroundMark x1="55838" y1="6400" x2="24873" y2="18400"/>
                        <a14:foregroundMark x1="28934" y1="12800" x2="60406" y2="11600"/>
                        <a14:foregroundMark x1="28934" y1="9200" x2="51269" y2="5600"/>
                        <a14:foregroundMark x1="30457" y1="7600" x2="60406" y2="4400"/>
                        <a14:foregroundMark x1="57360" y1="4000" x2="57868" y2="36000"/>
                        <a14:foregroundMark x1="67513" y1="18000" x2="42640" y2="42400"/>
                        <a14:foregroundMark x1="27919" y1="23600" x2="62437" y2="33200"/>
                        <a14:foregroundMark x1="63959" y1="20400" x2="23858" y2="39600"/>
                        <a14:foregroundMark x1="28426" y1="20400" x2="26904" y2="42400"/>
                        <a14:foregroundMark x1="48223" y1="18000" x2="32995" y2="47600"/>
                        <a14:foregroundMark x1="36041" y1="20800" x2="29949" y2="46800"/>
                        <a14:foregroundMark x1="15736" y1="19200" x2="16751" y2="48800"/>
                        <a14:foregroundMark x1="18782" y1="20400" x2="18274" y2="64000"/>
                        <a14:foregroundMark x1="20812" y1="27200" x2="26396" y2="64400"/>
                        <a14:foregroundMark x1="47716" y1="10800" x2="28934" y2="66000"/>
                        <a14:foregroundMark x1="58883" y1="13200" x2="54822" y2="56800"/>
                        <a14:foregroundMark x1="67513" y1="17200" x2="61421" y2="54000"/>
                        <a14:foregroundMark x1="82234" y1="22000" x2="30457" y2="50000"/>
                        <a14:foregroundMark x1="62944" y1="13200" x2="83756" y2="22000"/>
                        <a14:foregroundMark x1="80711" y1="22000" x2="70558" y2="41600"/>
                        <a14:foregroundMark x1="65482" y1="15600" x2="44670" y2="42400"/>
                        <a14:foregroundMark x1="80203" y1="32000" x2="60914" y2="60400"/>
                        <a14:foregroundMark x1="72589" y1="51200" x2="49746" y2="72000"/>
                        <a14:foregroundMark x1="33503" y1="52400" x2="54315" y2="80800"/>
                        <a14:foregroundMark x1="46193" y1="55600" x2="49746" y2="82400"/>
                        <a14:foregroundMark x1="41624" y1="50400" x2="47716" y2="80800"/>
                        <a14:foregroundMark x1="41117" y1="67200" x2="45178" y2="89600"/>
                        <a14:foregroundMark x1="54315" y1="65200" x2="54315" y2="90000"/>
                        <a14:foregroundMark x1="61421" y1="68000" x2="61421" y2="91200"/>
                        <a14:foregroundMark x1="67005" y1="64000" x2="65990" y2="87600"/>
                        <a14:foregroundMark x1="69543" y1="66000" x2="65482" y2="90000"/>
                        <a14:foregroundMark x1="54315" y1="94000" x2="63959" y2="92800"/>
                        <a14:foregroundMark x1="49746" y1="96400" x2="73604" y2="90000"/>
                        <a14:foregroundMark x1="60914" y1="96400" x2="67513" y2="95200"/>
                        <a14:foregroundMark x1="91878" y1="43600" x2="69543" y2="78000"/>
                        <a14:foregroundMark x1="85279" y1="47600" x2="75127" y2="73200"/>
                        <a14:foregroundMark x1="83249" y1="47600" x2="74112" y2="63200"/>
                        <a14:foregroundMark x1="91878" y1="50400" x2="77157" y2="64400"/>
                        <a14:foregroundMark x1="85787" y1="60800" x2="95431" y2="52400"/>
                        <a14:foregroundMark x1="65990" y1="57600" x2="80203" y2="50400"/>
                        <a14:foregroundMark x1="77665" y1="18400" x2="83756" y2="20800"/>
                        <a14:foregroundMark x1="82234" y1="30800" x2="83249" y2="21200"/>
                        <a14:foregroundMark x1="83249" y1="90800" x2="81726" y2="80800"/>
                      </a14:backgroundRemoval>
                    </a14:imgEffect>
                  </a14:imgLayer>
                </a14:imgProps>
              </a:ext>
              <a:ext uri="{28A0092B-C50C-407E-A947-70E740481C1C}">
                <a14:useLocalDpi xmlns:a14="http://schemas.microsoft.com/office/drawing/2010/main" val="0"/>
              </a:ext>
            </a:extLst>
          </a:blip>
          <a:stretch>
            <a:fillRect/>
          </a:stretch>
        </p:blipFill>
        <p:spPr>
          <a:xfrm>
            <a:off x="9282546" y="1"/>
            <a:ext cx="1371600" cy="1740609"/>
          </a:xfrm>
          <a:prstGeom prst="rect">
            <a:avLst/>
          </a:prstGeom>
        </p:spPr>
      </p:pic>
    </p:spTree>
    <p:extLst>
      <p:ext uri="{BB962C8B-B14F-4D97-AF65-F5344CB8AC3E}">
        <p14:creationId xmlns:p14="http://schemas.microsoft.com/office/powerpoint/2010/main" val="400725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circle(in)">
                                      <p:cBhvr>
                                        <p:cTn id="15" dur="500"/>
                                        <p:tgtEl>
                                          <p:spTgt spid="5"/>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circle(in)">
                                      <p:cBhvr>
                                        <p:cTn id="18" dur="500"/>
                                        <p:tgtEl>
                                          <p:spTgt spid="10"/>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4"/>
                                        </p:tgtEl>
                                        <p:attrNameLst>
                                          <p:attrName>style.visibility</p:attrName>
                                        </p:attrNameLst>
                                      </p:cBhvr>
                                      <p:to>
                                        <p:strVal val="visible"/>
                                      </p:to>
                                    </p:set>
                                    <p:animEffect transition="in" filter="circle(in)">
                                      <p:cBhvr>
                                        <p:cTn id="39" dur="500"/>
                                        <p:tgtEl>
                                          <p:spTgt spid="4"/>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circle(in)">
                                      <p:cBhvr>
                                        <p:cTn id="4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Oval 1"/>
          <p:cNvSpPr/>
          <p:nvPr/>
        </p:nvSpPr>
        <p:spPr>
          <a:xfrm>
            <a:off x="1018903" y="52285"/>
            <a:ext cx="9496697" cy="2081315"/>
          </a:xfrm>
          <a:prstGeom prst="ellipse">
            <a:avLst/>
          </a:prstGeom>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a:solidFill>
                <a:prstClr val="black"/>
              </a:solidFill>
              <a:latin typeface="Calibri"/>
            </a:endParaRPr>
          </a:p>
        </p:txBody>
      </p:sp>
      <p:sp>
        <p:nvSpPr>
          <p:cNvPr id="3" name="TextBox 2"/>
          <p:cNvSpPr txBox="1"/>
          <p:nvPr/>
        </p:nvSpPr>
        <p:spPr>
          <a:xfrm>
            <a:off x="2032661" y="295828"/>
            <a:ext cx="7811588" cy="1569660"/>
          </a:xfrm>
          <a:prstGeom prst="rect">
            <a:avLst/>
          </a:prstGeom>
          <a:noFill/>
        </p:spPr>
        <p:txBody>
          <a:bodyPr wrap="square" rtlCol="0">
            <a:spAutoFit/>
          </a:bodyPr>
          <a:lstStyle/>
          <a:p>
            <a:r>
              <a:rPr lang="en-US" sz="3200" dirty="0" err="1">
                <a:latin typeface="Times New Roman" pitchFamily="18" charset="0"/>
                <a:cs typeface="Times New Roman" pitchFamily="18" charset="0"/>
              </a:rPr>
              <a:t>Điền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từ</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hợp</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vào</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chỗ</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trống</a:t>
            </a:r>
            <a:r>
              <a:rPr lang="en-US" sz="3200" dirty="0">
                <a:latin typeface="Times New Roman" pitchFamily="18" charset="0"/>
                <a:cs typeface="Times New Roman" pitchFamily="18" charset="0"/>
              </a:rPr>
              <a:t>.</a:t>
            </a:r>
          </a:p>
          <a:p>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Ngoài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của</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bản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thân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tôi</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còn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được</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bạn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bè</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thầy</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cô</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thường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xuyên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động</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viên</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khích</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lệ</a:t>
            </a:r>
            <a:r>
              <a:rPr lang="en-US" sz="3200" dirty="0">
                <a:latin typeface="Times New Roman" pitchFamily="18" charset="0"/>
                <a:cs typeface="Times New Roman" pitchFamily="18" charset="0"/>
              </a:rPr>
              <a:t>”</a:t>
            </a:r>
          </a:p>
        </p:txBody>
      </p:sp>
      <p:sp>
        <p:nvSpPr>
          <p:cNvPr id="4" name="Rounded Rectangle 3"/>
          <p:cNvSpPr/>
          <p:nvPr/>
        </p:nvSpPr>
        <p:spPr>
          <a:xfrm>
            <a:off x="2350942" y="2677042"/>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5" name="Rounded Rectangle 4"/>
          <p:cNvSpPr/>
          <p:nvPr/>
        </p:nvSpPr>
        <p:spPr>
          <a:xfrm>
            <a:off x="62484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6" name="Rounded Rectangle 5"/>
          <p:cNvSpPr/>
          <p:nvPr/>
        </p:nvSpPr>
        <p:spPr>
          <a:xfrm>
            <a:off x="2362200" y="4343400"/>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7" name="Rounded Rectangle 6"/>
          <p:cNvSpPr/>
          <p:nvPr/>
        </p:nvSpPr>
        <p:spPr>
          <a:xfrm>
            <a:off x="6227618" y="2594264"/>
            <a:ext cx="2133600" cy="838200"/>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a:solidFill>
                <a:prstClr val="black"/>
              </a:solidFill>
              <a:latin typeface="Calibri"/>
            </a:endParaRPr>
          </a:p>
        </p:txBody>
      </p:sp>
      <p:sp>
        <p:nvSpPr>
          <p:cNvPr id="8" name="TextBox 7"/>
          <p:cNvSpPr txBox="1"/>
          <p:nvPr/>
        </p:nvSpPr>
        <p:spPr>
          <a:xfrm>
            <a:off x="2576946" y="2803756"/>
            <a:ext cx="2011505"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A: </a:t>
            </a:r>
            <a:r>
              <a:rPr lang="en-US" sz="3200" dirty="0" err="1">
                <a:solidFill>
                  <a:prstClr val="black"/>
                </a:solidFill>
                <a:latin typeface="Times New Roman" pitchFamily="18" charset="0"/>
                <a:cs typeface="Times New Roman" pitchFamily="18" charset="0"/>
              </a:rPr>
              <a:t>Nỗ</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9" name="TextBox 8"/>
          <p:cNvSpPr txBox="1"/>
          <p:nvPr/>
        </p:nvSpPr>
        <p:spPr>
          <a:xfrm>
            <a:off x="6400800" y="2782975"/>
            <a:ext cx="19812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B: </a:t>
            </a:r>
            <a:r>
              <a:rPr lang="en-US" sz="3200" dirty="0" err="1">
                <a:solidFill>
                  <a:prstClr val="black"/>
                </a:solidFill>
                <a:latin typeface="Times New Roman" pitchFamily="18" charset="0"/>
                <a:cs typeface="Times New Roman" pitchFamily="18" charset="0"/>
              </a:rPr>
              <a:t>Sức</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0" name="TextBox 9"/>
          <p:cNvSpPr txBox="1"/>
          <p:nvPr/>
        </p:nvSpPr>
        <p:spPr>
          <a:xfrm>
            <a:off x="6325615" y="4446522"/>
            <a:ext cx="2277043"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D: </a:t>
            </a:r>
            <a:r>
              <a:rPr lang="en-US" sz="3200" dirty="0" err="1">
                <a:solidFill>
                  <a:prstClr val="black"/>
                </a:solidFill>
                <a:latin typeface="Times New Roman" pitchFamily="18" charset="0"/>
                <a:cs typeface="Times New Roman" pitchFamily="18" charset="0"/>
              </a:rPr>
              <a:t>Năng</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sp>
        <p:nvSpPr>
          <p:cNvPr id="11" name="TextBox 10"/>
          <p:cNvSpPr txBox="1"/>
          <p:nvPr/>
        </p:nvSpPr>
        <p:spPr>
          <a:xfrm>
            <a:off x="2362200" y="4484259"/>
            <a:ext cx="2133600" cy="584775"/>
          </a:xfrm>
          <a:prstGeom prst="rect">
            <a:avLst/>
          </a:prstGeom>
          <a:noFill/>
        </p:spPr>
        <p:txBody>
          <a:bodyPr wrap="square" rtlCol="0">
            <a:spAutoFit/>
          </a:bodyPr>
          <a:lstStyle/>
          <a:p>
            <a:r>
              <a:rPr lang="en-US" sz="3200" dirty="0">
                <a:solidFill>
                  <a:prstClr val="black"/>
                </a:solidFill>
                <a:latin typeface="Times New Roman" pitchFamily="18" charset="0"/>
                <a:cs typeface="Times New Roman" pitchFamily="18" charset="0"/>
              </a:rPr>
              <a:t>C: </a:t>
            </a:r>
            <a:r>
              <a:rPr lang="en-US" sz="3200" dirty="0" err="1">
                <a:solidFill>
                  <a:prstClr val="black"/>
                </a:solidFill>
                <a:latin typeface="Times New Roman" pitchFamily="18" charset="0"/>
                <a:cs typeface="Times New Roman" pitchFamily="18" charset="0"/>
              </a:rPr>
              <a:t>Tiềm</a:t>
            </a:r>
            <a:r>
              <a:rPr lang="en-US" sz="3200" dirty="0">
                <a:solidFill>
                  <a:prstClr val="black"/>
                </a:solidFill>
                <a:latin typeface="Times New Roman" pitchFamily="18" charset="0"/>
                <a:cs typeface="Times New Roman" pitchFamily="18" charset="0"/>
              </a:rPr>
              <a:t> </a:t>
            </a:r>
            <a:r>
              <a:rPr lang="en-US" sz="3200" dirty="0" err="1">
                <a:solidFill>
                  <a:prstClr val="black"/>
                </a:solidFill>
                <a:latin typeface="Times New Roman" pitchFamily="18" charset="0"/>
                <a:cs typeface="Times New Roman" pitchFamily="18" charset="0"/>
              </a:rPr>
              <a:t>lực</a:t>
            </a:r>
            <a:endParaRPr lang="en-US" sz="3200" dirty="0">
              <a:solidFill>
                <a:prstClr val="black"/>
              </a:solidFill>
              <a:latin typeface="Times New Roman" pitchFamily="18" charset="0"/>
              <a:cs typeface="Times New Roman" pitchFamily="18" charset="0"/>
            </a:endParaRPr>
          </a:p>
        </p:txBody>
      </p:sp>
      <p:pic>
        <p:nvPicPr>
          <p:cNvPr id="12" name="Picture 11"/>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572992" y="1665433"/>
            <a:ext cx="1891145" cy="2003135"/>
          </a:xfrm>
          <a:prstGeom prst="rect">
            <a:avLst/>
          </a:prstGeom>
        </p:spPr>
      </p:pic>
      <p:pic>
        <p:nvPicPr>
          <p:cNvPr id="13" name="Picture 12"/>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5676901" y="3388531"/>
            <a:ext cx="1891145" cy="2003135"/>
          </a:xfrm>
          <a:prstGeom prst="rect">
            <a:avLst/>
          </a:prstGeom>
        </p:spPr>
      </p:pic>
      <p:pic>
        <p:nvPicPr>
          <p:cNvPr id="14" name="Picture 13"/>
          <p:cNvPicPr>
            <a:picLocks noChangeAspect="1"/>
          </p:cNvPicPr>
          <p:nvPr/>
        </p:nvPicPr>
        <p:blipFill rotWithShape="1">
          <a:blip r:embed="rId8">
            <a:extLst>
              <a:ext uri="{BEBA8EAE-BF5A-486C-A8C5-ECC9F3942E4B}">
                <a14:imgProps xmlns:a14="http://schemas.microsoft.com/office/drawing/2010/main">
                  <a14:imgLayer r:embed="rId9">
                    <a14:imgEffect>
                      <a14:backgroundRemoval t="9639" b="100000" l="66636" r="100000"/>
                    </a14:imgEffect>
                  </a14:imgLayer>
                </a14:imgProps>
              </a:ext>
              <a:ext uri="{28A0092B-C50C-407E-A947-70E740481C1C}">
                <a14:useLocalDpi xmlns:a14="http://schemas.microsoft.com/office/drawing/2010/main" val="0"/>
              </a:ext>
            </a:extLst>
          </a:blip>
          <a:srcRect l="66818" t="35143" r="5000"/>
          <a:stretch/>
        </p:blipFill>
        <p:spPr>
          <a:xfrm>
            <a:off x="1905001" y="3432465"/>
            <a:ext cx="1891145" cy="2003135"/>
          </a:xfrm>
          <a:prstGeom prst="rect">
            <a:avLst/>
          </a:prstGeom>
        </p:spPr>
      </p:pic>
      <p:pic>
        <p:nvPicPr>
          <p:cNvPr id="16" name="Am-thanh-tra-loi-dung-www_nhacchuongvui_com.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2344400" y="228600"/>
            <a:ext cx="609600" cy="609600"/>
          </a:xfrm>
          <a:prstGeom prst="rect">
            <a:avLst/>
          </a:prstGeom>
        </p:spPr>
      </p:pic>
      <p:pic>
        <p:nvPicPr>
          <p:cNvPr id="15" name="Dor"/>
          <p:cNvPicPr>
            <a:picLocks noChangeAspect="1"/>
          </p:cNvPicPr>
          <p:nvPr/>
        </p:nvPicPr>
        <p:blipFill rotWithShape="1">
          <a:blip r:embed="rId11">
            <a:extLst>
              <a:ext uri="{BEBA8EAE-BF5A-486C-A8C5-ECC9F3942E4B}">
                <a14:imgProps xmlns:a14="http://schemas.microsoft.com/office/drawing/2010/main">
                  <a14:imgLayer r:embed="rId12">
                    <a14:imgEffect>
                      <a14:backgroundRemoval t="3859" b="100000" l="0" r="96750">
                        <a14:foregroundMark x1="56875" y1="11093" x2="53250" y2="94373"/>
                        <a14:foregroundMark x1="65500" y1="14148" x2="62750" y2="97588"/>
                        <a14:foregroundMark x1="73500" y1="29743" x2="73125" y2="83280"/>
                        <a14:foregroundMark x1="67500" y1="69132" x2="68500" y2="87138"/>
                        <a14:foregroundMark x1="57125" y1="59646" x2="58375" y2="76367"/>
                        <a14:foregroundMark x1="45125" y1="20900" x2="48875" y2="94051"/>
                        <a14:foregroundMark x1="38000" y1="23955" x2="39125" y2="56913"/>
                        <a14:foregroundMark x1="33125" y1="60450" x2="38375" y2="69453"/>
                      </a14:backgroundRemoval>
                    </a14:imgEffect>
                  </a14:imgLayer>
                </a14:imgProps>
              </a:ext>
              <a:ext uri="{28A0092B-C50C-407E-A947-70E740481C1C}">
                <a14:useLocalDpi xmlns:a14="http://schemas.microsoft.com/office/drawing/2010/main" val="0"/>
              </a:ext>
            </a:extLst>
          </a:blip>
          <a:srcRect l="28500" t="6270" r="10908"/>
          <a:stretch/>
        </p:blipFill>
        <p:spPr>
          <a:xfrm>
            <a:off x="4450772" y="3139555"/>
            <a:ext cx="3083503" cy="3708648"/>
          </a:xfrm>
          <a:prstGeom prst="rect">
            <a:avLst/>
          </a:prstGeom>
        </p:spPr>
      </p:pic>
      <p:pic>
        <p:nvPicPr>
          <p:cNvPr id="17"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1360632"/>
            <a:ext cx="609600" cy="609600"/>
          </a:xfrm>
          <a:prstGeom prst="rect">
            <a:avLst/>
          </a:prstGeom>
        </p:spPr>
      </p:pic>
      <p:pic>
        <p:nvPicPr>
          <p:cNvPr id="18"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99818" y="3860512"/>
            <a:ext cx="609600" cy="609600"/>
          </a:xfrm>
          <a:prstGeom prst="rect">
            <a:avLst/>
          </a:prstGeom>
        </p:spPr>
      </p:pic>
      <p:pic>
        <p:nvPicPr>
          <p:cNvPr id="19" name="Am-thanh-tra-loi-sai-www_nhacchuongvui_com.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3"/>
          <a:stretch>
            <a:fillRect/>
          </a:stretch>
        </p:blipFill>
        <p:spPr>
          <a:xfrm>
            <a:off x="12344400" y="2594264"/>
            <a:ext cx="609600" cy="609600"/>
          </a:xfrm>
          <a:prstGeom prst="rect">
            <a:avLst/>
          </a:prstGeom>
        </p:spPr>
      </p:pic>
    </p:spTree>
    <p:extLst>
      <p:ext uri="{BB962C8B-B14F-4D97-AF65-F5344CB8AC3E}">
        <p14:creationId xmlns:p14="http://schemas.microsoft.com/office/powerpoint/2010/main" val="167845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down)">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animEffect transition="in" filter="circle(in)">
                                      <p:cBhvr>
                                        <p:cTn id="15" dur="500"/>
                                        <p:tgtEl>
                                          <p:spTgt spid="4"/>
                                        </p:tgtEl>
                                      </p:cBhvr>
                                    </p:animEffect>
                                  </p:childTnLst>
                                </p:cTn>
                              </p:par>
                              <p:par>
                                <p:cTn id="16" presetID="6" presetClass="entr" presetSubtype="16" fill="hold" grpId="0" nodeType="with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circle(in)">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ntr" presetSubtype="16"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circle(in)">
                                      <p:cBhvr>
                                        <p:cTn id="23" dur="500"/>
                                        <p:tgtEl>
                                          <p:spTgt spid="7"/>
                                        </p:tgtEl>
                                      </p:cBhvr>
                                    </p:animEffect>
                                  </p:childTnLst>
                                </p:cTn>
                              </p:par>
                              <p:par>
                                <p:cTn id="24" presetID="6" presetClass="entr" presetSubtype="16" fill="hold" grpId="0" nodeType="with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circle(in)">
                                      <p:cBhvr>
                                        <p:cTn id="26" dur="500"/>
                                        <p:tgtEl>
                                          <p:spTgt spid="9"/>
                                        </p:tgtEl>
                                      </p:cBhvr>
                                    </p:animEffect>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circle(in)">
                                      <p:cBhvr>
                                        <p:cTn id="31" dur="500"/>
                                        <p:tgtEl>
                                          <p:spTgt spid="11"/>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circle(in)">
                                      <p:cBhvr>
                                        <p:cTn id="34" dur="500"/>
                                        <p:tgtEl>
                                          <p:spTgt spid="6"/>
                                        </p:tgtEl>
                                      </p:cBhvr>
                                    </p:animEffect>
                                  </p:childTnLst>
                                </p:cTn>
                              </p:par>
                            </p:childTnLst>
                          </p:cTn>
                        </p:par>
                      </p:childTnLst>
                    </p:cTn>
                  </p:par>
                  <p:par>
                    <p:cTn id="35" fill="hold">
                      <p:stCondLst>
                        <p:cond delay="indefinite"/>
                      </p:stCondLst>
                      <p:childTnLst>
                        <p:par>
                          <p:cTn id="36" fill="hold">
                            <p:stCondLst>
                              <p:cond delay="0"/>
                            </p:stCondLst>
                            <p:childTnLst>
                              <p:par>
                                <p:cTn id="37" presetID="6" presetClass="entr" presetSubtype="16" fill="hold" grpId="0" nodeType="clickEffect">
                                  <p:stCondLst>
                                    <p:cond delay="0"/>
                                  </p:stCondLst>
                                  <p:childTnLst>
                                    <p:set>
                                      <p:cBhvr>
                                        <p:cTn id="38" dur="1" fill="hold">
                                          <p:stCondLst>
                                            <p:cond delay="0"/>
                                          </p:stCondLst>
                                        </p:cTn>
                                        <p:tgtEl>
                                          <p:spTgt spid="5"/>
                                        </p:tgtEl>
                                        <p:attrNameLst>
                                          <p:attrName>style.visibility</p:attrName>
                                        </p:attrNameLst>
                                      </p:cBhvr>
                                      <p:to>
                                        <p:strVal val="visible"/>
                                      </p:to>
                                    </p:set>
                                    <p:animEffect transition="in" filter="circle(in)">
                                      <p:cBhvr>
                                        <p:cTn id="39" dur="500"/>
                                        <p:tgtEl>
                                          <p:spTgt spid="5"/>
                                        </p:tgtEl>
                                      </p:cBhvr>
                                    </p:animEffect>
                                  </p:childTnLst>
                                </p:cTn>
                              </p:par>
                              <p:par>
                                <p:cTn id="40" presetID="6" presetClass="entr" presetSubtype="16" fill="hold" grpId="0" nodeType="with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circle(in)">
                                      <p:cBhvr>
                                        <p:cTn id="4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43" restart="whenNotActive" fill="hold" evtFilter="cancelBubble" nodeType="interactiveSeq">
                <p:stCondLst>
                  <p:cond evt="onClick" delay="0">
                    <p:tgtEl>
                      <p:spTgt spid="8"/>
                    </p:tgtEl>
                  </p:cond>
                </p:stCondLst>
                <p:endSync evt="end" delay="0">
                  <p:rtn val="all"/>
                </p:endSync>
                <p:childTnLst>
                  <p:par>
                    <p:cTn id="44" fill="hold">
                      <p:stCondLst>
                        <p:cond delay="0"/>
                      </p:stCondLst>
                      <p:childTnLst>
                        <p:par>
                          <p:cTn id="45" fill="hold">
                            <p:stCondLst>
                              <p:cond delay="0"/>
                            </p:stCondLst>
                            <p:childTnLst>
                              <p:par>
                                <p:cTn id="46" presetID="10" presetClass="entr" presetSubtype="0" fill="hold"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fade">
                                      <p:cBhvr>
                                        <p:cTn id="48" dur="500"/>
                                        <p:tgtEl>
                                          <p:spTgt spid="15"/>
                                        </p:tgtEl>
                                      </p:cBhvr>
                                    </p:animEffect>
                                  </p:childTnLst>
                                </p:cTn>
                              </p:par>
                              <p:par>
                                <p:cTn id="49" presetID="1" presetClass="mediacall" presetSubtype="0" fill="hold" nodeType="withEffect">
                                  <p:stCondLst>
                                    <p:cond delay="0"/>
                                  </p:stCondLst>
                                  <p:childTnLst>
                                    <p:cmd type="call" cmd="playFrom(0.0)">
                                      <p:cBhvr>
                                        <p:cTn id="50" dur="8091" fill="hold"/>
                                        <p:tgtEl>
                                          <p:spTgt spid="16"/>
                                        </p:tgtEl>
                                      </p:cBhvr>
                                    </p:cmd>
                                  </p:childTnLst>
                                </p:cTn>
                              </p:par>
                            </p:childTnLst>
                          </p:cTn>
                        </p:par>
                      </p:childTnLst>
                    </p:cTn>
                  </p:par>
                </p:childTnLst>
              </p:cTn>
              <p:nextCondLst>
                <p:cond evt="onClick" delay="0">
                  <p:tgtEl>
                    <p:spTgt spid="8"/>
                  </p:tgtEl>
                </p:cond>
              </p:nextCondLst>
            </p:seq>
            <p:seq concurrent="1" nextAc="seek">
              <p:cTn id="51" restart="whenNotActive" fill="hold" evtFilter="cancelBubble" nodeType="interactiveSeq">
                <p:stCondLst>
                  <p:cond evt="onClick" delay="0">
                    <p:tgtEl>
                      <p:spTgt spid="9"/>
                    </p:tgtEl>
                  </p:cond>
                </p:stCondLst>
                <p:endSync evt="end" delay="0">
                  <p:rtn val="all"/>
                </p:endSync>
                <p:childTnLst>
                  <p:par>
                    <p:cTn id="52" fill="hold">
                      <p:stCondLst>
                        <p:cond delay="0"/>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2"/>
                                        </p:tgtEl>
                                        <p:attrNameLst>
                                          <p:attrName>style.visibility</p:attrName>
                                        </p:attrNameLst>
                                      </p:cBhvr>
                                      <p:to>
                                        <p:strVal val="visible"/>
                                      </p:to>
                                    </p:set>
                                    <p:animEffect transition="in" filter="fade">
                                      <p:cBhvr>
                                        <p:cTn id="56" dur="500"/>
                                        <p:tgtEl>
                                          <p:spTgt spid="12"/>
                                        </p:tgtEl>
                                      </p:cBhvr>
                                    </p:animEffect>
                                  </p:childTnLst>
                                </p:cTn>
                              </p:par>
                              <p:par>
                                <p:cTn id="57" presetID="1" presetClass="mediacall" presetSubtype="0" fill="hold" nodeType="withEffect">
                                  <p:stCondLst>
                                    <p:cond delay="0"/>
                                  </p:stCondLst>
                                  <p:childTnLst>
                                    <p:cmd type="call" cmd="playFrom(0.0)">
                                      <p:cBhvr>
                                        <p:cTn id="58" dur="8158" fill="hold"/>
                                        <p:tgtEl>
                                          <p:spTgt spid="17"/>
                                        </p:tgtEl>
                                      </p:cBhvr>
                                    </p:cmd>
                                  </p:childTnLst>
                                </p:cTn>
                              </p:par>
                            </p:childTnLst>
                          </p:cTn>
                        </p:par>
                      </p:childTnLst>
                    </p:cTn>
                  </p:par>
                </p:childTnLst>
              </p:cTn>
              <p:nextCondLst>
                <p:cond evt="onClick" delay="0">
                  <p:tgtEl>
                    <p:spTgt spid="9"/>
                  </p:tgtEl>
                </p:cond>
              </p:nextCondLst>
            </p:seq>
            <p:seq concurrent="1" nextAc="seek">
              <p:cTn id="59" restart="whenNotActive" fill="hold" evtFilter="cancelBubble" nodeType="interactiveSeq">
                <p:stCondLst>
                  <p:cond evt="onClick" delay="0">
                    <p:tgtEl>
                      <p:spTgt spid="11"/>
                    </p:tgtEl>
                  </p:cond>
                </p:stCondLst>
                <p:endSync evt="end" delay="0">
                  <p:rtn val="all"/>
                </p:endSync>
                <p:childTnLst>
                  <p:par>
                    <p:cTn id="60" fill="hold">
                      <p:stCondLst>
                        <p:cond delay="0"/>
                      </p:stCondLst>
                      <p:childTnLst>
                        <p:par>
                          <p:cTn id="61" fill="hold">
                            <p:stCondLst>
                              <p:cond delay="0"/>
                            </p:stCondLst>
                            <p:childTnLst>
                              <p:par>
                                <p:cTn id="62" presetID="10" presetClass="entr" presetSubtype="0" fill="hold" nodeType="clickEffect">
                                  <p:stCondLst>
                                    <p:cond delay="0"/>
                                  </p:stCondLst>
                                  <p:childTnLst>
                                    <p:set>
                                      <p:cBhvr>
                                        <p:cTn id="63" dur="1" fill="hold">
                                          <p:stCondLst>
                                            <p:cond delay="0"/>
                                          </p:stCondLst>
                                        </p:cTn>
                                        <p:tgtEl>
                                          <p:spTgt spid="14"/>
                                        </p:tgtEl>
                                        <p:attrNameLst>
                                          <p:attrName>style.visibility</p:attrName>
                                        </p:attrNameLst>
                                      </p:cBhvr>
                                      <p:to>
                                        <p:strVal val="visible"/>
                                      </p:to>
                                    </p:set>
                                    <p:animEffect transition="in" filter="fade">
                                      <p:cBhvr>
                                        <p:cTn id="64" dur="500"/>
                                        <p:tgtEl>
                                          <p:spTgt spid="14"/>
                                        </p:tgtEl>
                                      </p:cBhvr>
                                    </p:animEffect>
                                  </p:childTnLst>
                                </p:cTn>
                              </p:par>
                              <p:par>
                                <p:cTn id="65" presetID="1" presetClass="mediacall" presetSubtype="0" fill="hold" nodeType="withEffect">
                                  <p:stCondLst>
                                    <p:cond delay="0"/>
                                  </p:stCondLst>
                                  <p:childTnLst>
                                    <p:cmd type="call" cmd="playFrom(0.0)">
                                      <p:cBhvr>
                                        <p:cTn id="66" dur="8158" fill="hold"/>
                                        <p:tgtEl>
                                          <p:spTgt spid="19"/>
                                        </p:tgtEl>
                                      </p:cBhvr>
                                    </p:cmd>
                                  </p:childTnLst>
                                </p:cTn>
                              </p:par>
                            </p:childTnLst>
                          </p:cTn>
                        </p:par>
                      </p:childTnLst>
                    </p:cTn>
                  </p:par>
                </p:childTnLst>
              </p:cTn>
              <p:nextCondLst>
                <p:cond evt="onClick" delay="0">
                  <p:tgtEl>
                    <p:spTgt spid="11"/>
                  </p:tgtEl>
                </p:cond>
              </p:nextCondLst>
            </p:seq>
            <p:seq concurrent="1" nextAc="seek">
              <p:cTn id="67" restart="whenNotActive" fill="hold" evtFilter="cancelBubble" nodeType="interactiveSeq">
                <p:stCondLst>
                  <p:cond evt="onClick" delay="0">
                    <p:tgtEl>
                      <p:spTgt spid="10"/>
                    </p:tgtEl>
                  </p:cond>
                </p:stCondLst>
                <p:endSync evt="end" delay="0">
                  <p:rtn val="all"/>
                </p:endSync>
                <p:childTnLst>
                  <p:par>
                    <p:cTn id="68" fill="hold">
                      <p:stCondLst>
                        <p:cond delay="0"/>
                      </p:stCondLst>
                      <p:childTnLst>
                        <p:par>
                          <p:cTn id="69" fill="hold">
                            <p:stCondLst>
                              <p:cond delay="0"/>
                            </p:stCondLst>
                            <p:childTnLst>
                              <p:par>
                                <p:cTn id="70" presetID="10" presetClass="entr" presetSubtype="0" fill="hold" nodeType="clickEffect">
                                  <p:stCondLst>
                                    <p:cond delay="0"/>
                                  </p:stCondLst>
                                  <p:childTnLst>
                                    <p:set>
                                      <p:cBhvr>
                                        <p:cTn id="71" dur="1" fill="hold">
                                          <p:stCondLst>
                                            <p:cond delay="0"/>
                                          </p:stCondLst>
                                        </p:cTn>
                                        <p:tgtEl>
                                          <p:spTgt spid="13"/>
                                        </p:tgtEl>
                                        <p:attrNameLst>
                                          <p:attrName>style.visibility</p:attrName>
                                        </p:attrNameLst>
                                      </p:cBhvr>
                                      <p:to>
                                        <p:strVal val="visible"/>
                                      </p:to>
                                    </p:set>
                                    <p:animEffect transition="in" filter="fade">
                                      <p:cBhvr>
                                        <p:cTn id="72" dur="500"/>
                                        <p:tgtEl>
                                          <p:spTgt spid="13"/>
                                        </p:tgtEl>
                                      </p:cBhvr>
                                    </p:animEffect>
                                  </p:childTnLst>
                                </p:cTn>
                              </p:par>
                              <p:par>
                                <p:cTn id="73" presetID="1" presetClass="mediacall" presetSubtype="0" fill="hold" nodeType="withEffect">
                                  <p:stCondLst>
                                    <p:cond delay="0"/>
                                  </p:stCondLst>
                                  <p:childTnLst>
                                    <p:cmd type="call" cmd="playFrom(0.0)">
                                      <p:cBhvr>
                                        <p:cTn id="74" dur="8158" fill="hold"/>
                                        <p:tgtEl>
                                          <p:spTgt spid="18"/>
                                        </p:tgtEl>
                                      </p:cBhvr>
                                    </p:cmd>
                                  </p:childTnLst>
                                </p:cTn>
                              </p:par>
                            </p:childTnLst>
                          </p:cTn>
                        </p:par>
                      </p:childTnLst>
                    </p:cTn>
                  </p:par>
                </p:childTnLst>
              </p:cTn>
              <p:nextCondLst>
                <p:cond evt="onClick" delay="0">
                  <p:tgtEl>
                    <p:spTgt spid="10"/>
                  </p:tgtEl>
                </p:cond>
              </p:nextCondLst>
            </p:seq>
            <p:audio>
              <p:cMediaNode vol="80000">
                <p:cTn id="75" fill="hold" display="0">
                  <p:stCondLst>
                    <p:cond delay="indefinite"/>
                  </p:stCondLst>
                  <p:endCondLst>
                    <p:cond evt="onStopAudio" delay="0">
                      <p:tgtEl>
                        <p:sldTgt/>
                      </p:tgtEl>
                    </p:cond>
                  </p:endCondLst>
                </p:cTn>
                <p:tgtEl>
                  <p:spTgt spid="16"/>
                </p:tgtEl>
              </p:cMediaNode>
            </p:audio>
            <p:audio>
              <p:cMediaNode vol="80000">
                <p:cTn id="76" fill="hold" display="0">
                  <p:stCondLst>
                    <p:cond delay="indefinite"/>
                  </p:stCondLst>
                  <p:endCondLst>
                    <p:cond evt="onStopAudio" delay="0">
                      <p:tgtEl>
                        <p:sldTgt/>
                      </p:tgtEl>
                    </p:cond>
                  </p:endCondLst>
                </p:cTn>
                <p:tgtEl>
                  <p:spTgt spid="17"/>
                </p:tgtEl>
              </p:cMediaNode>
            </p:audio>
            <p:audio>
              <p:cMediaNode vol="80000">
                <p:cTn id="77" fill="hold" display="0">
                  <p:stCondLst>
                    <p:cond delay="indefinite"/>
                  </p:stCondLst>
                  <p:endCondLst>
                    <p:cond evt="onStopAudio" delay="0">
                      <p:tgtEl>
                        <p:sldTgt/>
                      </p:tgtEl>
                    </p:cond>
                  </p:endCondLst>
                </p:cTn>
                <p:tgtEl>
                  <p:spTgt spid="18"/>
                </p:tgtEl>
              </p:cMediaNode>
            </p:audio>
            <p:audio>
              <p:cMediaNode vol="80000">
                <p:cTn id="78" fill="hold" display="0">
                  <p:stCondLst>
                    <p:cond delay="indefinite"/>
                  </p:stCondLst>
                  <p:endCondLst>
                    <p:cond evt="onStopAudio" delay="0">
                      <p:tgtEl>
                        <p:sldTgt/>
                      </p:tgtEl>
                    </p:cond>
                  </p:endCondLst>
                </p:cTn>
                <p:tgtEl>
                  <p:spTgt spid="19"/>
                </p:tgtEl>
              </p:cMediaNode>
            </p:audio>
            <p:seq concurrent="1" nextAc="seek">
              <p:cTn id="79" restart="whenNotActive" fill="hold" evtFilter="cancelBubble" nodeType="interactiveSeq">
                <p:stCondLst>
                  <p:cond evt="onClick" delay="0">
                    <p:tgtEl>
                      <p:spTgt spid="15"/>
                    </p:tgtEl>
                  </p:cond>
                </p:stCondLst>
                <p:endSync evt="end" delay="0">
                  <p:rtn val="all"/>
                </p:endSync>
                <p:childTnLst>
                  <p:par>
                    <p:cTn id="80" fill="hold">
                      <p:stCondLst>
                        <p:cond delay="0"/>
                      </p:stCondLst>
                      <p:childTnLst>
                        <p:par>
                          <p:cTn id="81" fill="hold">
                            <p:stCondLst>
                              <p:cond delay="0"/>
                            </p:stCondLst>
                            <p:childTnLst>
                              <p:par>
                                <p:cTn id="82" presetID="1" presetClass="exit" presetSubtype="0" fill="hold" nodeType="clickEffect">
                                  <p:stCondLst>
                                    <p:cond delay="0"/>
                                  </p:stCondLst>
                                  <p:childTnLst>
                                    <p:set>
                                      <p:cBhvr>
                                        <p:cTn id="83"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childTnLst>
        </p:cTn>
      </p:par>
    </p:tnLst>
    <p:bldLst>
      <p:bldP spid="2" grpId="0" animBg="1"/>
      <p:bldP spid="3" grpId="0"/>
      <p:bldP spid="4" grpId="0" animBg="1"/>
      <p:bldP spid="5" grpId="0" animBg="1"/>
      <p:bldP spid="6" grpId="0" animBg="1"/>
      <p:bldP spid="7" grpId="0" animBg="1"/>
      <p:bldP spid="8" grpId="0"/>
      <p:bldP spid="9" grpId="0"/>
      <p:bldP spid="10"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矩形 2">
            <a:extLst>
              <a:ext uri="{FF2B5EF4-FFF2-40B4-BE49-F238E27FC236}">
                <a16:creationId xmlns:a16="http://schemas.microsoft.com/office/drawing/2014/main" id="{67BFB09C-1801-4599-AE5D-656A47BEB708}"/>
              </a:ext>
            </a:extLst>
          </p:cNvPr>
          <p:cNvSpPr/>
          <p:nvPr/>
        </p:nvSpPr>
        <p:spPr>
          <a:xfrm>
            <a:off x="1035425" y="723900"/>
            <a:ext cx="9345704"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pic>
        <p:nvPicPr>
          <p:cNvPr id="2" name="图片 1" descr="图片包含 服装&#10;&#10;已生成高可信度的说明">
            <a:extLst>
              <a:ext uri="{FF2B5EF4-FFF2-40B4-BE49-F238E27FC236}">
                <a16:creationId xmlns:a16="http://schemas.microsoft.com/office/drawing/2014/main" id="{F8DC60A2-10DE-460E-9C02-F0AAA52907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11413" y="1250301"/>
            <a:ext cx="4900973" cy="5733627"/>
          </a:xfrm>
          <a:prstGeom prst="rect">
            <a:avLst/>
          </a:prstGeom>
        </p:spPr>
      </p:pic>
      <p:sp>
        <p:nvSpPr>
          <p:cNvPr id="4" name="矩形 3">
            <a:extLst>
              <a:ext uri="{FF2B5EF4-FFF2-40B4-BE49-F238E27FC236}">
                <a16:creationId xmlns:a16="http://schemas.microsoft.com/office/drawing/2014/main" id="{72B09E26-D4C5-4C6C-AA20-0F66E2C524C7}"/>
              </a:ext>
            </a:extLst>
          </p:cNvPr>
          <p:cNvSpPr/>
          <p:nvPr/>
        </p:nvSpPr>
        <p:spPr>
          <a:xfrm>
            <a:off x="1198090" y="2461087"/>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1</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751729"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914104" y="1475321"/>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cxnSp>
        <p:nvCxnSpPr>
          <p:cNvPr id="22" name="直接连接符 6">
            <a:extLst>
              <a:ext uri="{FF2B5EF4-FFF2-40B4-BE49-F238E27FC236}">
                <a16:creationId xmlns:a16="http://schemas.microsoft.com/office/drawing/2014/main" id="{25771C01-E405-4DC3-B1B6-01BE5BF2EEF0}"/>
              </a:ext>
            </a:extLst>
          </p:cNvPr>
          <p:cNvCxnSpPr/>
          <p:nvPr/>
        </p:nvCxnSpPr>
        <p:spPr>
          <a:xfrm>
            <a:off x="6862244" y="1057137"/>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3" name="Group 16">
            <a:extLst>
              <a:ext uri="{FF2B5EF4-FFF2-40B4-BE49-F238E27FC236}">
                <a16:creationId xmlns:a16="http://schemas.microsoft.com/office/drawing/2014/main" id="{5727C5BA-7136-40FB-9325-0FA6C67FB6C8}"/>
              </a:ext>
            </a:extLst>
          </p:cNvPr>
          <p:cNvGrpSpPr/>
          <p:nvPr/>
        </p:nvGrpSpPr>
        <p:grpSpPr>
          <a:xfrm>
            <a:off x="4869479" y="1432043"/>
            <a:ext cx="983630" cy="985765"/>
            <a:chOff x="4110991" y="1911836"/>
            <a:chExt cx="1329125" cy="1332010"/>
          </a:xfrm>
        </p:grpSpPr>
        <p:sp>
          <p:nvSpPr>
            <p:cNvPr id="24"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25"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26"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27"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grpSp>
        <p:nvGrpSpPr>
          <p:cNvPr id="29" name="Group 16">
            <a:extLst>
              <a:ext uri="{FF2B5EF4-FFF2-40B4-BE49-F238E27FC236}">
                <a16:creationId xmlns:a16="http://schemas.microsoft.com/office/drawing/2014/main" id="{5727C5BA-7136-40FB-9325-0FA6C67FB6C8}"/>
              </a:ext>
            </a:extLst>
          </p:cNvPr>
          <p:cNvGrpSpPr/>
          <p:nvPr/>
        </p:nvGrpSpPr>
        <p:grpSpPr>
          <a:xfrm>
            <a:off x="8151798" y="1475322"/>
            <a:ext cx="983630" cy="985765"/>
            <a:chOff x="4110991" y="1911836"/>
            <a:chExt cx="1329125" cy="1332010"/>
          </a:xfrm>
        </p:grpSpPr>
        <p:sp>
          <p:nvSpPr>
            <p:cNvPr id="30"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lvl="0"/>
              <a:endParaRPr sz="760" dirty="0"/>
            </a:p>
          </p:txBody>
        </p:sp>
        <p:grpSp>
          <p:nvGrpSpPr>
            <p:cNvPr id="31"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32"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defTabSz="342543"/>
                <a:endParaRPr lang="en-US">
                  <a:solidFill>
                    <a:prstClr val="black"/>
                  </a:solidFill>
                </a:endParaRPr>
              </a:p>
            </p:txBody>
          </p:sp>
          <p:sp>
            <p:nvSpPr>
              <p:cNvPr id="33"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defTabSz="342543"/>
                <a:endParaRPr lang="en-US">
                  <a:solidFill>
                    <a:prstClr val="black"/>
                  </a:solidFill>
                </a:endParaRPr>
              </a:p>
            </p:txBody>
          </p:sp>
        </p:grpSp>
      </p:grpSp>
      <p:sp>
        <p:nvSpPr>
          <p:cNvPr id="34" name="矩形 3">
            <a:extLst>
              <a:ext uri="{FF2B5EF4-FFF2-40B4-BE49-F238E27FC236}">
                <a16:creationId xmlns:a16="http://schemas.microsoft.com/office/drawing/2014/main" id="{72B09E26-D4C5-4C6C-AA20-0F66E2C524C7}"/>
              </a:ext>
            </a:extLst>
          </p:cNvPr>
          <p:cNvSpPr/>
          <p:nvPr/>
        </p:nvSpPr>
        <p:spPr>
          <a:xfrm>
            <a:off x="4002129" y="2484080"/>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2</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
        <p:nvSpPr>
          <p:cNvPr id="35" name="矩形 3">
            <a:extLst>
              <a:ext uri="{FF2B5EF4-FFF2-40B4-BE49-F238E27FC236}">
                <a16:creationId xmlns:a16="http://schemas.microsoft.com/office/drawing/2014/main" id="{72B09E26-D4C5-4C6C-AA20-0F66E2C524C7}"/>
              </a:ext>
            </a:extLst>
          </p:cNvPr>
          <p:cNvSpPr/>
          <p:nvPr/>
        </p:nvSpPr>
        <p:spPr>
          <a:xfrm>
            <a:off x="7321162" y="2461087"/>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a:t>
            </a:r>
            <a:r>
              <a:rPr kumimoji="0" lang="en-US" altLang="zh-CN" sz="2800" b="0" i="0" u="none" strike="noStrike" kern="1200" cap="none" spc="0" normalizeH="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baseline="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Hoàn</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Bài</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3, </a:t>
            </a:r>
            <a:r>
              <a:rPr lang="en-US" altLang="zh-CN" sz="2800" dirty="0" err="1">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câu</a:t>
            </a:r>
            <a:r>
              <a:rPr lang="en-US" altLang="zh-CN" sz="2800" dirty="0">
                <a:solidFill>
                  <a:prstClr val="white"/>
                </a:solidFill>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spTree>
    <p:extLst>
      <p:ext uri="{BB962C8B-B14F-4D97-AF65-F5344CB8AC3E}">
        <p14:creationId xmlns:p14="http://schemas.microsoft.com/office/powerpoint/2010/main" val="3097269939"/>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1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p:cTn id="12" dur="500" fill="hold"/>
                                        <p:tgtEl>
                                          <p:spTgt spid="3"/>
                                        </p:tgtEl>
                                        <p:attrNameLst>
                                          <p:attrName>ppt_w</p:attrName>
                                        </p:attrNameLst>
                                      </p:cBhvr>
                                      <p:tavLst>
                                        <p:tav tm="0">
                                          <p:val>
                                            <p:fltVal val="0"/>
                                          </p:val>
                                        </p:tav>
                                        <p:tav tm="100000">
                                          <p:val>
                                            <p:strVal val="#ppt_w"/>
                                          </p:val>
                                        </p:tav>
                                      </p:tavLst>
                                    </p:anim>
                                    <p:anim calcmode="lin" valueType="num">
                                      <p:cBhvr>
                                        <p:cTn id="13"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14" fill="hold">
                      <p:stCondLst>
                        <p:cond delay="indefinite"/>
                      </p:stCondLst>
                      <p:childTnLst>
                        <p:par>
                          <p:cTn id="15" fill="hold">
                            <p:stCondLst>
                              <p:cond delay="0"/>
                            </p:stCondLst>
                            <p:childTnLst>
                              <p:par>
                                <p:cTn id="16" presetID="1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 calcmode="lin" valueType="num">
                                      <p:cBhvr additive="base">
                                        <p:cTn id="18" dur="500"/>
                                        <p:tgtEl>
                                          <p:spTgt spid="4"/>
                                        </p:tgtEl>
                                        <p:attrNameLst>
                                          <p:attrName>ppt_y</p:attrName>
                                        </p:attrNameLst>
                                      </p:cBhvr>
                                      <p:tavLst>
                                        <p:tav tm="0">
                                          <p:val>
                                            <p:strVal val="#ppt_y+#ppt_h*1.125000"/>
                                          </p:val>
                                        </p:tav>
                                        <p:tav tm="100000">
                                          <p:val>
                                            <p:strVal val="#ppt_y"/>
                                          </p:val>
                                        </p:tav>
                                      </p:tavLst>
                                    </p:anim>
                                    <p:animEffect transition="in" filter="wipe(up)">
                                      <p:cBhvr>
                                        <p:cTn id="19" dur="5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42" fill="hold" nodeType="click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barn(outHorizontal)">
                                      <p:cBhvr>
                                        <p:cTn id="24" dur="500"/>
                                        <p:tgtEl>
                                          <p:spTgt spid="7"/>
                                        </p:tgtEl>
                                      </p:cBhvr>
                                    </p:animEffect>
                                  </p:childTnLst>
                                </p:cTn>
                              </p:par>
                              <p:par>
                                <p:cTn id="25" presetID="14" presetClass="entr" presetSubtype="10" fill="hold" nodeType="with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randombar(horizontal)">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42" fill="hold" nodeType="clickEffect">
                                  <p:stCondLst>
                                    <p:cond delay="0"/>
                                  </p:stCondLst>
                                  <p:childTnLst>
                                    <p:set>
                                      <p:cBhvr>
                                        <p:cTn id="31" dur="1" fill="hold">
                                          <p:stCondLst>
                                            <p:cond delay="0"/>
                                          </p:stCondLst>
                                        </p:cTn>
                                        <p:tgtEl>
                                          <p:spTgt spid="22"/>
                                        </p:tgtEl>
                                        <p:attrNameLst>
                                          <p:attrName>style.visibility</p:attrName>
                                        </p:attrNameLst>
                                      </p:cBhvr>
                                      <p:to>
                                        <p:strVal val="visible"/>
                                      </p:to>
                                    </p:set>
                                    <p:animEffect transition="in" filter="barn(outHorizontal)">
                                      <p:cBhvr>
                                        <p:cTn id="32" dur="500"/>
                                        <p:tgtEl>
                                          <p:spTgt spid="22"/>
                                        </p:tgtEl>
                                      </p:cBhvr>
                                    </p:animEffect>
                                  </p:childTnLst>
                                </p:cTn>
                              </p:par>
                              <p:par>
                                <p:cTn id="33" presetID="14" presetClass="entr" presetSubtype="10" fill="hold" nodeType="with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randombar(horizontal)">
                                      <p:cBhvr>
                                        <p:cTn id="35" dur="500"/>
                                        <p:tgtEl>
                                          <p:spTgt spid="23"/>
                                        </p:tgtEl>
                                      </p:cBhvr>
                                    </p:animEffect>
                                  </p:childTnLst>
                                </p:cTn>
                              </p:par>
                              <p:par>
                                <p:cTn id="36" presetID="14" presetClass="entr" presetSubtype="10" fill="hold" nodeType="withEffect">
                                  <p:stCondLst>
                                    <p:cond delay="0"/>
                                  </p:stCondLst>
                                  <p:childTnLst>
                                    <p:set>
                                      <p:cBhvr>
                                        <p:cTn id="37" dur="1" fill="hold">
                                          <p:stCondLst>
                                            <p:cond delay="0"/>
                                          </p:stCondLst>
                                        </p:cTn>
                                        <p:tgtEl>
                                          <p:spTgt spid="29"/>
                                        </p:tgtEl>
                                        <p:attrNameLst>
                                          <p:attrName>style.visibility</p:attrName>
                                        </p:attrNameLst>
                                      </p:cBhvr>
                                      <p:to>
                                        <p:strVal val="visible"/>
                                      </p:to>
                                    </p:set>
                                    <p:animEffect transition="in" filter="randombar(horizontal)">
                                      <p:cBhvr>
                                        <p:cTn id="38" dur="500"/>
                                        <p:tgtEl>
                                          <p:spTgt spid="29"/>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grpId="0" nodeType="click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500"/>
                                        <p:tgtEl>
                                          <p:spTgt spid="34"/>
                                        </p:tgtEl>
                                        <p:attrNameLst>
                                          <p:attrName>ppt_y</p:attrName>
                                        </p:attrNameLst>
                                      </p:cBhvr>
                                      <p:tavLst>
                                        <p:tav tm="0">
                                          <p:val>
                                            <p:strVal val="#ppt_y+#ppt_h*1.125000"/>
                                          </p:val>
                                        </p:tav>
                                        <p:tav tm="100000">
                                          <p:val>
                                            <p:strVal val="#ppt_y"/>
                                          </p:val>
                                        </p:tav>
                                      </p:tavLst>
                                    </p:anim>
                                    <p:animEffect transition="in" filter="wipe(up)">
                                      <p:cBhvr>
                                        <p:cTn id="44" dur="500"/>
                                        <p:tgtEl>
                                          <p:spTgt spid="34"/>
                                        </p:tgtEl>
                                      </p:cBhvr>
                                    </p:animEffect>
                                  </p:childTnLst>
                                </p:cTn>
                              </p:par>
                            </p:childTnLst>
                          </p:cTn>
                        </p:par>
                      </p:childTnLst>
                    </p:cTn>
                  </p:par>
                  <p:par>
                    <p:cTn id="45" fill="hold">
                      <p:stCondLst>
                        <p:cond delay="indefinite"/>
                      </p:stCondLst>
                      <p:childTnLst>
                        <p:par>
                          <p:cTn id="46" fill="hold">
                            <p:stCondLst>
                              <p:cond delay="0"/>
                            </p:stCondLst>
                            <p:childTnLst>
                              <p:par>
                                <p:cTn id="47" presetID="12" presetClass="entr" presetSubtype="4" fill="hold" grpId="0" nodeType="clickEffect">
                                  <p:stCondLst>
                                    <p:cond delay="0"/>
                                  </p:stCondLst>
                                  <p:childTnLst>
                                    <p:set>
                                      <p:cBhvr>
                                        <p:cTn id="48" dur="1" fill="hold">
                                          <p:stCondLst>
                                            <p:cond delay="0"/>
                                          </p:stCondLst>
                                        </p:cTn>
                                        <p:tgtEl>
                                          <p:spTgt spid="35"/>
                                        </p:tgtEl>
                                        <p:attrNameLst>
                                          <p:attrName>style.visibility</p:attrName>
                                        </p:attrNameLst>
                                      </p:cBhvr>
                                      <p:to>
                                        <p:strVal val="visible"/>
                                      </p:to>
                                    </p:set>
                                    <p:anim calcmode="lin" valueType="num">
                                      <p:cBhvr additive="base">
                                        <p:cTn id="49" dur="500"/>
                                        <p:tgtEl>
                                          <p:spTgt spid="35"/>
                                        </p:tgtEl>
                                        <p:attrNameLst>
                                          <p:attrName>ppt_y</p:attrName>
                                        </p:attrNameLst>
                                      </p:cBhvr>
                                      <p:tavLst>
                                        <p:tav tm="0">
                                          <p:val>
                                            <p:strVal val="#ppt_y+#ppt_h*1.125000"/>
                                          </p:val>
                                        </p:tav>
                                        <p:tav tm="100000">
                                          <p:val>
                                            <p:strVal val="#ppt_y"/>
                                          </p:val>
                                        </p:tav>
                                      </p:tavLst>
                                    </p:anim>
                                    <p:animEffect transition="in" filter="wipe(up)">
                                      <p:cBhvr>
                                        <p:cTn id="50"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34" grpId="0"/>
      <p:bldP spid="35"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195521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1</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344634" y="1654891"/>
            <a:ext cx="7755840" cy="1077218"/>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a. Giờ đây khi hồi tưởng lại, tôi đoán bạn có thể nói rằng bài tập là một kỉ niệm khó quên.</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12609" y="2926681"/>
            <a:ext cx="7687864" cy="2923877"/>
          </a:xfrm>
          <a:prstGeom prst="rect">
            <a:avLst/>
          </a:prstGeom>
        </p:spPr>
        <p:txBody>
          <a:bodyPr wrap="square">
            <a:spAutoFit/>
          </a:bodyPr>
          <a:lstStyle/>
          <a:p>
            <a:pPr algn="just" defTabSz="711200">
              <a:lnSpc>
                <a:spcPct val="90000"/>
              </a:lnSpc>
              <a:spcBef>
                <a:spcPct val="0"/>
              </a:spcBef>
              <a:spcAft>
                <a:spcPct val="35000"/>
              </a:spcAft>
            </a:pPr>
            <a:r>
              <a:rPr lang="en-US" sz="3200" dirty="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Cụm từ “</a:t>
            </a:r>
            <a:r>
              <a:rPr lang="vi-VN" sz="3200" b="1" i="1" dirty="0">
                <a:solidFill>
                  <a:prstClr val="white"/>
                </a:solidFill>
                <a:latin typeface="Times New Roman" panose="02020603050405020304" pitchFamily="18" charset="0"/>
                <a:cs typeface="Times New Roman" panose="02020603050405020304" pitchFamily="18" charset="0"/>
              </a:rPr>
              <a:t>giờ đây khi hồi tưởng lại</a:t>
            </a:r>
            <a:r>
              <a:rPr lang="vi-VN" sz="3200" dirty="0">
                <a:solidFill>
                  <a:prstClr val="white"/>
                </a:solidFill>
                <a:latin typeface="Times New Roman" panose="02020603050405020304" pitchFamily="18" charset="0"/>
                <a:cs typeface="Times New Roman" panose="02020603050405020304" pitchFamily="18" charset="0"/>
              </a:rPr>
              <a:t>” là trạng ngữ thông báo về thời gian xảy ra sự việc.</a:t>
            </a:r>
            <a:endParaRPr lang="en-US" sz="3200" dirty="0">
              <a:solidFill>
                <a:prstClr val="white"/>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3200" dirty="0">
                <a:solidFill>
                  <a:prstClr val="white"/>
                </a:solidFill>
                <a:latin typeface="Times New Roman" panose="02020603050405020304" pitchFamily="18" charset="0"/>
                <a:cs typeface="Times New Roman" panose="02020603050405020304" pitchFamily="18" charset="0"/>
              </a:rPr>
              <a:t>+ </a:t>
            </a:r>
            <a:r>
              <a:rPr lang="vi-VN" sz="3200" dirty="0">
                <a:solidFill>
                  <a:prstClr val="white"/>
                </a:solidFill>
                <a:latin typeface="Times New Roman" panose="02020603050405020304" pitchFamily="18" charset="0"/>
                <a:cs typeface="Times New Roman" panose="02020603050405020304" pitchFamily="18" charset="0"/>
              </a:rPr>
              <a:t>Nếu bỏ trạng ngữ, câu chỉ còn lại thành phần nòng cốt (gồm chủ thể và hành động của chủ thể), không nói rõ, hành động đó xảy ra vào lúc nào.</a:t>
            </a:r>
            <a:endParaRPr lang="en-US" sz="3200" dirty="0">
              <a:solidFill>
                <a:prstClr val="white"/>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5853366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barn(inVertical)">
                                      <p:cBhvr>
                                        <p:cTn id="37" dur="500"/>
                                        <p:tgtEl>
                                          <p:spTgt spid="6">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nodeType="clickEffect">
                                  <p:stCondLst>
                                    <p:cond delay="0"/>
                                  </p:stCondLst>
                                  <p:childTnLst>
                                    <p:set>
                                      <p:cBhvr>
                                        <p:cTn id="41" dur="1" fill="hold">
                                          <p:stCondLst>
                                            <p:cond delay="0"/>
                                          </p:stCondLst>
                                        </p:cTn>
                                        <p:tgtEl>
                                          <p:spTgt spid="6">
                                            <p:txEl>
                                              <p:pRg st="1" end="1"/>
                                            </p:txEl>
                                          </p:spTgt>
                                        </p:tgtEl>
                                        <p:attrNameLst>
                                          <p:attrName>style.visibility</p:attrName>
                                        </p:attrNameLst>
                                      </p:cBhvr>
                                      <p:to>
                                        <p:strVal val="visible"/>
                                      </p:to>
                                    </p:set>
                                    <p:animEffect transition="in" filter="wipe(down)">
                                      <p:cBhvr>
                                        <p:cTn id="42"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2</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(b)</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algn="just"/>
            <a:r>
              <a:rPr lang="vi-VN" sz="3200" b="1" i="1" dirty="0">
                <a:solidFill>
                  <a:srgbClr val="FF0000"/>
                </a:solidFill>
                <a:latin typeface="Times New Roman" panose="02020603050405020304" pitchFamily="18" charset="0"/>
                <a:ea typeface="Calibri" panose="020F0502020204030204" pitchFamily="34" charset="0"/>
              </a:rPr>
              <a:t>b. Câu “Cậu đã đứng lên và trả lời câu hỏi” cho biết hành động </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đứng lên</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 phải diễn ra trước khi</a:t>
            </a:r>
            <a:r>
              <a:rPr lang="en-US" sz="3200" b="1" i="1" dirty="0">
                <a:solidFill>
                  <a:srgbClr val="FF0000"/>
                </a:solidFill>
                <a:latin typeface="Times New Roman" panose="02020603050405020304" pitchFamily="18" charset="0"/>
                <a:ea typeface="Calibri" panose="020F0502020204030204" pitchFamily="34" charset="0"/>
              </a:rPr>
              <a:t> “</a:t>
            </a:r>
            <a:r>
              <a:rPr lang="vi-VN" sz="3200" b="1" i="1" dirty="0">
                <a:solidFill>
                  <a:srgbClr val="FF0000"/>
                </a:solidFill>
                <a:latin typeface="Times New Roman" panose="02020603050405020304" pitchFamily="18" charset="0"/>
                <a:ea typeface="Calibri" panose="020F0502020204030204" pitchFamily="34" charset="0"/>
              </a:rPr>
              <a:t>trả lời câu hỏi</a:t>
            </a:r>
            <a:r>
              <a:rPr lang="en-US" sz="3200" b="1" i="1" dirty="0">
                <a:solidFill>
                  <a:srgbClr val="FF0000"/>
                </a:solidFill>
                <a:latin typeface="Times New Roman" panose="02020603050405020304" pitchFamily="18" charset="0"/>
                <a:ea typeface="Calibri" panose="020F0502020204030204" pitchFamily="34" charset="0"/>
              </a:rPr>
              <a:t>”</a:t>
            </a:r>
            <a:r>
              <a:rPr lang="vi-VN" sz="3200" b="1" i="1" dirty="0">
                <a:solidFill>
                  <a:srgbClr val="FF0000"/>
                </a:solidFill>
                <a:latin typeface="Times New Roman" panose="02020603050405020304" pitchFamily="18" charset="0"/>
                <a:ea typeface="Calibri" panose="020F0502020204030204" pitchFamily="34" charset="0"/>
              </a:rPr>
              <a:t>.</a:t>
            </a:r>
            <a:endParaRPr lang="en-US" sz="3200" b="1" i="1" dirty="0">
              <a:solidFill>
                <a:srgbClr val="FF0000"/>
              </a:solidFill>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1569660"/>
          </a:xfrm>
          <a:prstGeom prst="rect">
            <a:avLst/>
          </a:prstGeom>
        </p:spPr>
        <p:txBody>
          <a:bodyPr wrap="square">
            <a:spAutoFit/>
          </a:bodyPr>
          <a:lstStyle/>
          <a:p>
            <a:pPr algn="just"/>
            <a:r>
              <a:rPr lang="vi-VN" sz="3200" dirty="0">
                <a:solidFill>
                  <a:schemeClr val="bg1"/>
                </a:solidFill>
                <a:latin typeface="Times New Roman" panose="02020603050405020304" pitchFamily="18" charset="0"/>
                <a:ea typeface="Calibri" panose="020F0502020204030204" pitchFamily="34" charset="0"/>
              </a:rPr>
              <a:t>Nếu viết lại thành: “</a:t>
            </a:r>
            <a:r>
              <a:rPr lang="vi-VN" sz="3200" i="1" dirty="0">
                <a:solidFill>
                  <a:schemeClr val="bg1"/>
                </a:solidFill>
                <a:latin typeface="Times New Roman" panose="02020603050405020304" pitchFamily="18" charset="0"/>
                <a:ea typeface="Calibri" panose="020F0502020204030204" pitchFamily="34" charset="0"/>
              </a:rPr>
              <a:t>Cậu đã trả lời câu hỏi và đứng lên</a:t>
            </a:r>
            <a:r>
              <a:rPr lang="vi-VN" sz="3200" dirty="0">
                <a:solidFill>
                  <a:schemeClr val="bg1"/>
                </a:solidFill>
                <a:latin typeface="Times New Roman" panose="02020603050405020304" pitchFamily="18" charset="0"/>
                <a:ea typeface="Calibri" panose="020F0502020204030204" pitchFamily="34" charset="0"/>
              </a:rPr>
              <a:t>” thì các hành động không theo trật tự hợp lí như từng xảy ra trong thực tế.</a:t>
            </a:r>
            <a:endParaRPr lang="en-US" sz="3200" dirty="0">
              <a:solidFill>
                <a:schemeClr val="bg1"/>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17304828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图片 3" descr="图片包含 腔肠动物, 珊瑚虫, 动物, 植物&#10;&#10;已生成极高可信度的说明">
            <a:extLst>
              <a:ext uri="{FF2B5EF4-FFF2-40B4-BE49-F238E27FC236}">
                <a16:creationId xmlns:a16="http://schemas.microsoft.com/office/drawing/2014/main" id="{A19C2C6F-9A00-4797-93C1-D5B360944CFD}"/>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1155946" y="-100690"/>
            <a:ext cx="9944527" cy="2819400"/>
          </a:xfrm>
          <a:prstGeom prst="rect">
            <a:avLst/>
          </a:prstGeom>
        </p:spPr>
      </p:pic>
      <p:sp>
        <p:nvSpPr>
          <p:cNvPr id="3" name="矩形 2">
            <a:extLst>
              <a:ext uri="{FF2B5EF4-FFF2-40B4-BE49-F238E27FC236}">
                <a16:creationId xmlns:a16="http://schemas.microsoft.com/office/drawing/2014/main" id="{67BFB09C-1801-4599-AE5D-656A47BEB708}"/>
              </a:ext>
            </a:extLst>
          </p:cNvPr>
          <p:cNvSpPr/>
          <p:nvPr/>
        </p:nvSpPr>
        <p:spPr>
          <a:xfrm>
            <a:off x="878670" y="1193515"/>
            <a:ext cx="10499078"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72B09E26-D4C5-4C6C-AA20-0F66E2C524C7}"/>
              </a:ext>
            </a:extLst>
          </p:cNvPr>
          <p:cNvSpPr/>
          <p:nvPr/>
        </p:nvSpPr>
        <p:spPr>
          <a:xfrm>
            <a:off x="649451" y="2915148"/>
            <a:ext cx="2553639" cy="2031325"/>
          </a:xfrm>
          <a:prstGeom prst="rect">
            <a:avLst/>
          </a:prstGeom>
        </p:spPr>
        <p:txBody>
          <a:bodyPr wrap="square">
            <a:spAutoFit/>
          </a:bodyPr>
          <a:lstStyle/>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NHÓM 3</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Hoàn</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thành</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a:t>
            </a:r>
          </a:p>
          <a:p>
            <a:pPr marL="0" marR="0" lvl="0" indent="0" algn="ctr" defTabSz="914400" rtl="0" eaLnBrk="1" fontAlgn="auto" latinLnBrk="0" hangingPunct="1">
              <a:lnSpc>
                <a:spcPct val="150000"/>
              </a:lnSpc>
              <a:spcBef>
                <a:spcPts val="0"/>
              </a:spcBef>
              <a:spcAft>
                <a:spcPts val="0"/>
              </a:spcAft>
              <a:buClrTx/>
              <a:buSzTx/>
              <a:buFontTx/>
              <a:buNone/>
              <a:tabLst/>
              <a:defRPr/>
            </a:pP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Bài</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3, </a:t>
            </a:r>
            <a:r>
              <a:rPr kumimoji="0" lang="en-US" altLang="zh-CN" sz="2800" b="0" i="0" u="none" strike="noStrike" kern="1200" cap="none" spc="0" normalizeH="0" baseline="0" noProof="0" dirty="0" err="1">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câu</a:t>
            </a:r>
            <a:r>
              <a:rPr kumimoji="0" lang="en-US" altLang="zh-CN"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rPr>
              <a:t> (c)</a:t>
            </a:r>
            <a:endParaRPr kumimoji="0" lang="zh-CN" altLang="en-US" sz="2800" b="0" i="0" u="none" strike="noStrike" kern="1200" cap="none" spc="0" normalizeH="0" baseline="0" noProof="0" dirty="0">
              <a:ln>
                <a:noFill/>
              </a:ln>
              <a:solidFill>
                <a:prstClr val="white"/>
              </a:solidFill>
              <a:effectLst/>
              <a:uLnTx/>
              <a:uFillTx/>
              <a:latin typeface="Times New Roman" panose="02020603050405020304" pitchFamily="18" charset="0"/>
              <a:ea typeface="微软雅黑" panose="020B0503020204020204" pitchFamily="34" charset="-122"/>
              <a:cs typeface="Times New Roman" panose="02020603050405020304" pitchFamily="18" charset="0"/>
            </a:endParaRPr>
          </a:p>
        </p:txBody>
      </p:sp>
      <p:cxnSp>
        <p:nvCxnSpPr>
          <p:cNvPr id="7" name="直接连接符 6">
            <a:extLst>
              <a:ext uri="{FF2B5EF4-FFF2-40B4-BE49-F238E27FC236}">
                <a16:creationId xmlns:a16="http://schemas.microsoft.com/office/drawing/2014/main" id="{25771C01-E405-4DC3-B1B6-01BE5BF2EEF0}"/>
              </a:ext>
            </a:extLst>
          </p:cNvPr>
          <p:cNvCxnSpPr/>
          <p:nvPr/>
        </p:nvCxnSpPr>
        <p:spPr>
          <a:xfrm>
            <a:off x="3098586" y="1511198"/>
            <a:ext cx="0" cy="4311227"/>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16" name="Group 16">
            <a:extLst>
              <a:ext uri="{FF2B5EF4-FFF2-40B4-BE49-F238E27FC236}">
                <a16:creationId xmlns:a16="http://schemas.microsoft.com/office/drawing/2014/main" id="{5727C5BA-7136-40FB-9325-0FA6C67FB6C8}"/>
              </a:ext>
            </a:extLst>
          </p:cNvPr>
          <p:cNvGrpSpPr/>
          <p:nvPr/>
        </p:nvGrpSpPr>
        <p:grpSpPr>
          <a:xfrm>
            <a:off x="1365465" y="1929382"/>
            <a:ext cx="983630" cy="985765"/>
            <a:chOff x="4110991" y="1911836"/>
            <a:chExt cx="1329125" cy="1332010"/>
          </a:xfrm>
        </p:grpSpPr>
        <p:sp>
          <p:nvSpPr>
            <p:cNvPr id="17" name="Shape 1455">
              <a:extLst>
                <a:ext uri="{FF2B5EF4-FFF2-40B4-BE49-F238E27FC236}">
                  <a16:creationId xmlns:a16="http://schemas.microsoft.com/office/drawing/2014/main" id="{43F28CE4-94CD-4A06-A4B2-3CE17B400D82}"/>
                </a:ext>
              </a:extLst>
            </p:cNvPr>
            <p:cNvSpPr/>
            <p:nvPr/>
          </p:nvSpPr>
          <p:spPr>
            <a:xfrm>
              <a:off x="4110991" y="1911836"/>
              <a:ext cx="1329125" cy="1332010"/>
            </a:xfrm>
            <a:custGeom>
              <a:avLst/>
              <a:gdLst/>
              <a:ahLst/>
              <a:cxnLst>
                <a:cxn ang="0">
                  <a:pos x="wd2" y="hd2"/>
                </a:cxn>
                <a:cxn ang="5400000">
                  <a:pos x="wd2" y="hd2"/>
                </a:cxn>
                <a:cxn ang="10800000">
                  <a:pos x="wd2" y="hd2"/>
                </a:cxn>
                <a:cxn ang="16200000">
                  <a:pos x="wd2" y="hd2"/>
                </a:cxn>
              </a:cxnLst>
              <a:rect l="0" t="0" r="r" b="b"/>
              <a:pathLst>
                <a:path w="21600" h="21600" extrusionOk="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path>
              </a:pathLst>
            </a:custGeom>
            <a:solidFill>
              <a:schemeClr val="bg1"/>
            </a:solidFill>
            <a:ln w="12700">
              <a:miter lim="400000"/>
            </a:ln>
          </p:spPr>
          <p:txBody>
            <a:bodyPr lIns="21431" tIns="21431" rIns="21431" bIns="21431"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760" b="0" i="0" u="none" strike="noStrike" kern="1200" cap="none" spc="0" normalizeH="0" baseline="0" noProof="0" dirty="0">
                <a:ln>
                  <a:noFill/>
                </a:ln>
                <a:solidFill>
                  <a:prstClr val="black"/>
                </a:solidFill>
                <a:effectLst/>
                <a:uLnTx/>
                <a:uFillTx/>
                <a:latin typeface="Calibri"/>
                <a:ea typeface="微软雅黑"/>
                <a:cs typeface="+mn-cs"/>
              </a:endParaRPr>
            </a:p>
          </p:txBody>
        </p:sp>
        <p:grpSp>
          <p:nvGrpSpPr>
            <p:cNvPr id="18" name="Group 14">
              <a:extLst>
                <a:ext uri="{FF2B5EF4-FFF2-40B4-BE49-F238E27FC236}">
                  <a16:creationId xmlns:a16="http://schemas.microsoft.com/office/drawing/2014/main" id="{52CAC411-CAC3-4C33-A698-8E12159348D5}"/>
                </a:ext>
              </a:extLst>
            </p:cNvPr>
            <p:cNvGrpSpPr/>
            <p:nvPr/>
          </p:nvGrpSpPr>
          <p:grpSpPr>
            <a:xfrm>
              <a:off x="4451842" y="2392389"/>
              <a:ext cx="654608" cy="412493"/>
              <a:chOff x="4489942" y="2400010"/>
              <a:chExt cx="551353" cy="347428"/>
            </a:xfrm>
          </p:grpSpPr>
          <p:sp>
            <p:nvSpPr>
              <p:cNvPr id="19" name="AutoShape 455">
                <a:extLst>
                  <a:ext uri="{FF2B5EF4-FFF2-40B4-BE49-F238E27FC236}">
                    <a16:creationId xmlns:a16="http://schemas.microsoft.com/office/drawing/2014/main" id="{7FAE7863-A096-4C6E-8CC9-B38152D2C846}"/>
                  </a:ext>
                </a:extLst>
              </p:cNvPr>
              <p:cNvSpPr/>
              <p:nvPr/>
            </p:nvSpPr>
            <p:spPr bwMode="auto">
              <a:xfrm>
                <a:off x="4489942" y="2499549"/>
                <a:ext cx="196569" cy="247889"/>
              </a:xfrm>
              <a:custGeom>
                <a:avLst/>
                <a:gdLst>
                  <a:gd name="T0" fmla="*/ 0 w 21470"/>
                  <a:gd name="T1" fmla="*/ 0 h 21600"/>
                  <a:gd name="T2" fmla="*/ 0 w 21470"/>
                  <a:gd name="T3" fmla="*/ 0 h 21600"/>
                  <a:gd name="T4" fmla="*/ 0 w 21470"/>
                  <a:gd name="T5" fmla="*/ 0 h 21600"/>
                  <a:gd name="T6" fmla="*/ 0 w 21470"/>
                  <a:gd name="T7" fmla="*/ 0 h 21600"/>
                  <a:gd name="T8" fmla="*/ 0 w 21470"/>
                  <a:gd name="T9" fmla="*/ 0 h 21600"/>
                  <a:gd name="T10" fmla="*/ 0 w 21470"/>
                  <a:gd name="T11" fmla="*/ 0 h 21600"/>
                  <a:gd name="T12" fmla="*/ 0 w 21470"/>
                  <a:gd name="T13" fmla="*/ 0 h 21600"/>
                  <a:gd name="T14" fmla="*/ 0 w 21470"/>
                  <a:gd name="T15" fmla="*/ 0 h 21600"/>
                  <a:gd name="T16" fmla="*/ 0 w 21470"/>
                  <a:gd name="T17" fmla="*/ 0 h 21600"/>
                  <a:gd name="T18" fmla="*/ 0 w 21470"/>
                  <a:gd name="T19" fmla="*/ 0 h 21600"/>
                  <a:gd name="T20" fmla="*/ 0 w 21470"/>
                  <a:gd name="T21" fmla="*/ 0 h 21600"/>
                  <a:gd name="T22" fmla="*/ 0 w 21470"/>
                  <a:gd name="T23" fmla="*/ 0 h 21600"/>
                  <a:gd name="T24" fmla="*/ 0 w 21470"/>
                  <a:gd name="T25" fmla="*/ 0 h 21600"/>
                  <a:gd name="T26" fmla="*/ 0 w 21470"/>
                  <a:gd name="T27" fmla="*/ 0 h 21600"/>
                  <a:gd name="T28" fmla="*/ 0 w 21470"/>
                  <a:gd name="T29" fmla="*/ 0 h 21600"/>
                  <a:gd name="T30" fmla="*/ 0 w 21470"/>
                  <a:gd name="T31" fmla="*/ 0 h 21600"/>
                  <a:gd name="T32" fmla="*/ 0 w 21470"/>
                  <a:gd name="T33" fmla="*/ 0 h 21600"/>
                  <a:gd name="T34" fmla="*/ 0 w 21470"/>
                  <a:gd name="T35" fmla="*/ 0 h 21600"/>
                  <a:gd name="T36" fmla="*/ 0 w 21470"/>
                  <a:gd name="T37" fmla="*/ 0 h 2160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21470" h="21600">
                    <a:moveTo>
                      <a:pt x="13938" y="18089"/>
                    </a:moveTo>
                    <a:lnTo>
                      <a:pt x="13938" y="18075"/>
                    </a:lnTo>
                    <a:cubicBezTo>
                      <a:pt x="13949" y="17312"/>
                      <a:pt x="14370" y="14919"/>
                      <a:pt x="18829" y="12741"/>
                    </a:cubicBezTo>
                    <a:cubicBezTo>
                      <a:pt x="19646" y="11856"/>
                      <a:pt x="20317" y="10649"/>
                      <a:pt x="21003" y="9256"/>
                    </a:cubicBezTo>
                    <a:cubicBezTo>
                      <a:pt x="21476" y="8293"/>
                      <a:pt x="21396" y="7471"/>
                      <a:pt x="21396" y="6302"/>
                    </a:cubicBezTo>
                    <a:cubicBezTo>
                      <a:pt x="21396" y="5437"/>
                      <a:pt x="21600" y="4050"/>
                      <a:pt x="21332" y="3287"/>
                    </a:cubicBezTo>
                    <a:cubicBezTo>
                      <a:pt x="20424" y="712"/>
                      <a:pt x="18134" y="0"/>
                      <a:pt x="15449" y="0"/>
                    </a:cubicBezTo>
                    <a:cubicBezTo>
                      <a:pt x="12764" y="0"/>
                      <a:pt x="10471" y="714"/>
                      <a:pt x="9566" y="3295"/>
                    </a:cubicBezTo>
                    <a:cubicBezTo>
                      <a:pt x="9299" y="4054"/>
                      <a:pt x="9504" y="5439"/>
                      <a:pt x="9504" y="6301"/>
                    </a:cubicBezTo>
                    <a:cubicBezTo>
                      <a:pt x="9504" y="7473"/>
                      <a:pt x="9424" y="8297"/>
                      <a:pt x="9900" y="9263"/>
                    </a:cubicBezTo>
                    <a:cubicBezTo>
                      <a:pt x="10724" y="10935"/>
                      <a:pt x="11509" y="12336"/>
                      <a:pt x="12556" y="13231"/>
                    </a:cubicBezTo>
                    <a:cubicBezTo>
                      <a:pt x="8479" y="13828"/>
                      <a:pt x="5724" y="15525"/>
                      <a:pt x="3865" y="16187"/>
                    </a:cubicBezTo>
                    <a:cubicBezTo>
                      <a:pt x="18" y="17556"/>
                      <a:pt x="0" y="19055"/>
                      <a:pt x="0" y="19055"/>
                    </a:cubicBezTo>
                    <a:lnTo>
                      <a:pt x="0" y="21600"/>
                    </a:lnTo>
                    <a:lnTo>
                      <a:pt x="13940" y="21598"/>
                    </a:lnTo>
                    <a:lnTo>
                      <a:pt x="13940" y="18100"/>
                    </a:lnTo>
                    <a:lnTo>
                      <a:pt x="13940" y="18089"/>
                    </a:lnTo>
                    <a:lnTo>
                      <a:pt x="13938" y="18089"/>
                    </a:lnTo>
                    <a:close/>
                    <a:moveTo>
                      <a:pt x="13938" y="18089"/>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sp>
            <p:nvSpPr>
              <p:cNvPr id="20" name="AutoShape 456">
                <a:extLst>
                  <a:ext uri="{FF2B5EF4-FFF2-40B4-BE49-F238E27FC236}">
                    <a16:creationId xmlns:a16="http://schemas.microsoft.com/office/drawing/2014/main" id="{3B46B70B-69BF-4C1B-9BFE-293DAEA417B9}"/>
                  </a:ext>
                </a:extLst>
              </p:cNvPr>
              <p:cNvSpPr/>
              <p:nvPr/>
            </p:nvSpPr>
            <p:spPr bwMode="auto">
              <a:xfrm>
                <a:off x="4651033" y="2400010"/>
                <a:ext cx="390262" cy="340728"/>
              </a:xfrm>
              <a:custGeom>
                <a:avLst/>
                <a:gdLst>
                  <a:gd name="T0" fmla="*/ 0 w 21600"/>
                  <a:gd name="T1" fmla="*/ 0 h 21600"/>
                  <a:gd name="T2" fmla="*/ 0 w 21600"/>
                  <a:gd name="T3" fmla="*/ 0 h 21600"/>
                  <a:gd name="T4" fmla="*/ 0 w 21600"/>
                  <a:gd name="T5" fmla="*/ 0 h 21600"/>
                  <a:gd name="T6" fmla="*/ 0 w 21600"/>
                  <a:gd name="T7" fmla="*/ 0 h 21600"/>
                  <a:gd name="T8" fmla="*/ 0 w 21600"/>
                  <a:gd name="T9" fmla="*/ 0 h 21600"/>
                  <a:gd name="T10" fmla="*/ 0 w 21600"/>
                  <a:gd name="T11" fmla="*/ 0 h 21600"/>
                  <a:gd name="T12" fmla="*/ 0 w 21600"/>
                  <a:gd name="T13" fmla="*/ 0 h 21600"/>
                  <a:gd name="T14" fmla="*/ 0 w 21600"/>
                  <a:gd name="T15" fmla="*/ 0 h 21600"/>
                  <a:gd name="T16" fmla="*/ 0 w 21600"/>
                  <a:gd name="T17" fmla="*/ 0 h 21600"/>
                  <a:gd name="T18" fmla="*/ 0 w 21600"/>
                  <a:gd name="T19" fmla="*/ 0 h 21600"/>
                  <a:gd name="T20" fmla="*/ 0 w 21600"/>
                  <a:gd name="T21" fmla="*/ 0 h 21600"/>
                  <a:gd name="T22" fmla="*/ 0 w 21600"/>
                  <a:gd name="T23" fmla="*/ 0 h 21600"/>
                  <a:gd name="T24" fmla="*/ 0 w 21600"/>
                  <a:gd name="T25" fmla="*/ 0 h 21600"/>
                  <a:gd name="T26" fmla="*/ 0 w 21600"/>
                  <a:gd name="T27" fmla="*/ 0 h 21600"/>
                  <a:gd name="T28" fmla="*/ 0 w 21600"/>
                  <a:gd name="T29" fmla="*/ 0 h 21600"/>
                  <a:gd name="T30" fmla="*/ 0 w 21600"/>
                  <a:gd name="T31" fmla="*/ 0 h 21600"/>
                  <a:gd name="T32" fmla="*/ 0 w 21600"/>
                  <a:gd name="T33" fmla="*/ 0 h 21600"/>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1600" h="21600">
                    <a:moveTo>
                      <a:pt x="18895" y="16182"/>
                    </a:moveTo>
                    <a:cubicBezTo>
                      <a:pt x="17591" y="15518"/>
                      <a:pt x="15655" y="13809"/>
                      <a:pt x="12789" y="13222"/>
                    </a:cubicBezTo>
                    <a:cubicBezTo>
                      <a:pt x="13522" y="12323"/>
                      <a:pt x="14076" y="10920"/>
                      <a:pt x="14647" y="9256"/>
                    </a:cubicBezTo>
                    <a:cubicBezTo>
                      <a:pt x="14978" y="8292"/>
                      <a:pt x="14921" y="7470"/>
                      <a:pt x="14921" y="6300"/>
                    </a:cubicBezTo>
                    <a:cubicBezTo>
                      <a:pt x="14921" y="5435"/>
                      <a:pt x="15063" y="4048"/>
                      <a:pt x="14876" y="3287"/>
                    </a:cubicBezTo>
                    <a:cubicBezTo>
                      <a:pt x="14244" y="710"/>
                      <a:pt x="12647" y="0"/>
                      <a:pt x="10775" y="0"/>
                    </a:cubicBezTo>
                    <a:cubicBezTo>
                      <a:pt x="8902" y="0"/>
                      <a:pt x="7303" y="714"/>
                      <a:pt x="6672" y="3294"/>
                    </a:cubicBezTo>
                    <a:cubicBezTo>
                      <a:pt x="6486" y="4054"/>
                      <a:pt x="6628" y="5438"/>
                      <a:pt x="6628" y="6300"/>
                    </a:cubicBezTo>
                    <a:cubicBezTo>
                      <a:pt x="6628" y="7473"/>
                      <a:pt x="6572" y="8297"/>
                      <a:pt x="6904" y="9262"/>
                    </a:cubicBezTo>
                    <a:cubicBezTo>
                      <a:pt x="7479" y="10934"/>
                      <a:pt x="8026" y="12336"/>
                      <a:pt x="8756" y="13231"/>
                    </a:cubicBezTo>
                    <a:cubicBezTo>
                      <a:pt x="5913" y="13828"/>
                      <a:pt x="3991" y="15526"/>
                      <a:pt x="2695" y="16187"/>
                    </a:cubicBezTo>
                    <a:cubicBezTo>
                      <a:pt x="13" y="17556"/>
                      <a:pt x="0" y="19054"/>
                      <a:pt x="0" y="19054"/>
                    </a:cubicBezTo>
                    <a:lnTo>
                      <a:pt x="0" y="21600"/>
                    </a:lnTo>
                    <a:lnTo>
                      <a:pt x="21600" y="21597"/>
                    </a:lnTo>
                    <a:lnTo>
                      <a:pt x="21600" y="19054"/>
                    </a:lnTo>
                    <a:cubicBezTo>
                      <a:pt x="21600" y="19054"/>
                      <a:pt x="21587" y="17551"/>
                      <a:pt x="18895" y="16182"/>
                    </a:cubicBezTo>
                    <a:close/>
                    <a:moveTo>
                      <a:pt x="18895" y="16182"/>
                    </a:moveTo>
                  </a:path>
                </a:pathLst>
              </a:custGeom>
              <a:solidFill>
                <a:srgbClr val="A2BC9A"/>
              </a:solidFill>
              <a:ln>
                <a:noFill/>
              </a:ln>
            </p:spPr>
            <p:txBody>
              <a:bodyPr lIns="0" tIns="0" rIns="0" bIns="0"/>
              <a:lstStyle/>
              <a:p>
                <a:pPr marL="0" marR="0" lvl="0" indent="0" algn="l" defTabSz="342543"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a:ea typeface="微软雅黑"/>
                  <a:cs typeface="+mn-cs"/>
                </a:endParaRPr>
              </a:p>
            </p:txBody>
          </p:sp>
        </p:grpSp>
      </p:grpSp>
      <p:sp>
        <p:nvSpPr>
          <p:cNvPr id="5" name="Rectangle 4"/>
          <p:cNvSpPr/>
          <p:nvPr/>
        </p:nvSpPr>
        <p:spPr>
          <a:xfrm>
            <a:off x="3448594" y="1654891"/>
            <a:ext cx="7651879" cy="1569660"/>
          </a:xfrm>
          <a:prstGeom prst="rect">
            <a:avLst/>
          </a:prstGeom>
          <a:solidFill>
            <a:schemeClr val="bg1"/>
          </a:solidFill>
        </p:spPr>
        <p:txBody>
          <a:bodyPr wrap="square">
            <a:spAutoFit/>
          </a:bodyPr>
          <a:lstStyle/>
          <a:p>
            <a:pPr lvl="0" algn="just"/>
            <a:r>
              <a:rPr lang="en-US" sz="3200" b="1" i="1" dirty="0">
                <a:solidFill>
                  <a:srgbClr val="FF0000"/>
                </a:solidFill>
                <a:latin typeface="Times New Roman" panose="02020603050405020304" pitchFamily="18" charset="0"/>
                <a:cs typeface="Times New Roman" panose="02020603050405020304" pitchFamily="18" charset="0"/>
              </a:rPr>
              <a:t>c. </a:t>
            </a:r>
            <a:r>
              <a:rPr lang="vi-VN" sz="3200" b="1" i="1" dirty="0">
                <a:solidFill>
                  <a:srgbClr val="FF0000"/>
                </a:solidFill>
                <a:latin typeface="Times New Roman" panose="02020603050405020304" pitchFamily="18" charset="0"/>
                <a:cs typeface="Times New Roman" panose="02020603050405020304" pitchFamily="18" charset="0"/>
              </a:rPr>
              <a:t>"Đến cuối tiết học, cậu tiến lên phía trước và bắt tay thầy giáo như một lời cảm ơn thầm lặng."</a:t>
            </a:r>
            <a:endParaRPr kumimoji="0" lang="en-US" sz="3200" b="1" i="1" u="none" strike="noStrike" kern="1200" cap="none" spc="0" normalizeH="0" baseline="0" noProof="0" dirty="0">
              <a:ln>
                <a:noFill/>
              </a:ln>
              <a:solidFill>
                <a:srgbClr val="FF0000"/>
              </a:solidFill>
              <a:effectLst/>
              <a:uLnTx/>
              <a:uFillTx/>
              <a:latin typeface="Times New Roman" panose="02020603050405020304" pitchFamily="18" charset="0"/>
              <a:ea typeface="Calibri" panose="020F0502020204030204" pitchFamily="34" charset="0"/>
            </a:endParaRPr>
          </a:p>
        </p:txBody>
      </p:sp>
      <p:sp>
        <p:nvSpPr>
          <p:cNvPr id="6" name="Rectangle 5"/>
          <p:cNvSpPr/>
          <p:nvPr/>
        </p:nvSpPr>
        <p:spPr>
          <a:xfrm>
            <a:off x="3432309" y="3376813"/>
            <a:ext cx="7687864" cy="2554545"/>
          </a:xfrm>
          <a:prstGeom prst="rect">
            <a:avLst/>
          </a:prstGeom>
        </p:spPr>
        <p:txBody>
          <a:bodyPr wrap="square">
            <a:spAutoFit/>
          </a:bodyPr>
          <a:lstStyle/>
          <a:p>
            <a:pPr lvl="0" algn="just"/>
            <a:r>
              <a:rPr kumimoji="0" lang="en-US" sz="3200" b="0" i="0" u="none" strike="noStrike" kern="1200" cap="none" spc="0" normalizeH="0" baseline="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Phải</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sử</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dụng</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câu</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gốc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bởi</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sự</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việc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được</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diễn</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ra</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theo</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thứ</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kumimoji="0" lang="en-US" sz="3200" b="0" i="0" u="none" strike="noStrike" kern="1200" cap="none" spc="0" normalizeH="0" noProof="0" dirty="0" err="1">
                <a:ln>
                  <a:noFill/>
                </a:ln>
                <a:solidFill>
                  <a:schemeClr val="bg1"/>
                </a:solidFill>
                <a:effectLst/>
                <a:uLnTx/>
                <a:uFillTx/>
                <a:latin typeface="Times New Roman" panose="02020603050405020304" pitchFamily="18" charset="0"/>
                <a:ea typeface="Calibri" panose="020F0502020204030204" pitchFamily="34" charset="0"/>
                <a:cs typeface="+mn-cs"/>
              </a:rPr>
              <a:t>tự</a:t>
            </a:r>
            <a:r>
              <a:rPr kumimoji="0" lang="en-US" sz="3200" b="0" i="0" u="none" strike="noStrike" kern="1200" cap="none" spc="0" normalizeH="0" noProof="0" dirty="0">
                <a:ln>
                  <a:noFill/>
                </a:ln>
                <a:solidFill>
                  <a:schemeClr val="bg1"/>
                </a:solidFill>
                <a:effectLst/>
                <a:uLnTx/>
                <a:uFillTx/>
                <a:latin typeface="Times New Roman" panose="02020603050405020304" pitchFamily="18" charset="0"/>
                <a:ea typeface="Calibri" panose="020F0502020204030204" pitchFamily="34" charset="0"/>
                <a:cs typeface="+mn-cs"/>
              </a:rPr>
              <a:t> </a:t>
            </a:r>
            <a:r>
              <a:rPr lang="vi-VN" sz="3200" dirty="0">
                <a:solidFill>
                  <a:schemeClr val="bg1"/>
                </a:solidFill>
                <a:latin typeface="Times New Roman" panose="02020603050405020304" pitchFamily="18" charset="0"/>
                <a:cs typeface="Times New Roman" panose="02020603050405020304" pitchFamily="18" charset="0"/>
              </a:rPr>
              <a:t>trước sau: “tiến lên phía trước” rồi mới có thể “bắt tay thầy giáo”, vì thầy ở phía trên bục giảng, J cùng các bạn ngồi ở bàn học sinh, phía dưới</a:t>
            </a:r>
            <a:endParaRPr kumimoji="0" lang="en-US" sz="3200" b="0" i="0" u="none" strike="noStrike" kern="1200" cap="none" spc="0" normalizeH="0" baseline="0" noProof="0" dirty="0">
              <a:ln>
                <a:noFill/>
              </a:ln>
              <a:solidFill>
                <a:schemeClr val="bg1"/>
              </a:solidFill>
              <a:effectLst/>
              <a:uLnTx/>
              <a:uFillTx/>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3013181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42"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par>
                                <p:cTn id="20" presetID="14" presetClass="entr" presetSubtype="10" fill="hold" nodeType="with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randombar(horizontal)">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barn(inVertical)">
                                      <p:cBhvr>
                                        <p:cTn id="32" dur="500"/>
                                        <p:tgtEl>
                                          <p:spTgt spid="5"/>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nodeType="clickEffect">
                                  <p:stCondLst>
                                    <p:cond delay="0"/>
                                  </p:stCondLst>
                                  <p:childTnLst>
                                    <p:set>
                                      <p:cBhvr>
                                        <p:cTn id="36" dur="1" fill="hold">
                                          <p:stCondLst>
                                            <p:cond delay="0"/>
                                          </p:stCondLst>
                                        </p:cTn>
                                        <p:tgtEl>
                                          <p:spTgt spid="6">
                                            <p:txEl>
                                              <p:pRg st="0" end="0"/>
                                            </p:txEl>
                                          </p:spTgt>
                                        </p:tgtEl>
                                        <p:attrNameLst>
                                          <p:attrName>style.visibility</p:attrName>
                                        </p:attrNameLst>
                                      </p:cBhvr>
                                      <p:to>
                                        <p:strVal val="visible"/>
                                      </p:to>
                                    </p:set>
                                    <p:animEffect transition="in" filter="wipe(down)">
                                      <p:cBhvr>
                                        <p:cTn id="3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5"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a:extLst>
              <a:ext uri="{FF2B5EF4-FFF2-40B4-BE49-F238E27FC236}">
                <a16:creationId xmlns:a16="http://schemas.microsoft.com/office/drawing/2014/main" id="{8637EAEC-D986-4EC7-B39C-9A86FBC47DF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1419984">
            <a:off x="6221807" y="5090663"/>
            <a:ext cx="1061888" cy="750247"/>
          </a:xfrm>
          <a:prstGeom prst="rect">
            <a:avLst/>
          </a:prstGeom>
        </p:spPr>
      </p:pic>
      <p:sp>
        <p:nvSpPr>
          <p:cNvPr id="15" name="矩形 2">
            <a:extLst>
              <a:ext uri="{FF2B5EF4-FFF2-40B4-BE49-F238E27FC236}">
                <a16:creationId xmlns:a16="http://schemas.microsoft.com/office/drawing/2014/main" id="{67BFB09C-1801-4599-AE5D-656A47BEB708}"/>
              </a:ext>
            </a:extLst>
          </p:cNvPr>
          <p:cNvSpPr/>
          <p:nvPr/>
        </p:nvSpPr>
        <p:spPr>
          <a:xfrm>
            <a:off x="2238832" y="769076"/>
            <a:ext cx="7848600" cy="51435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pic>
        <p:nvPicPr>
          <p:cNvPr id="11" name="图片 10" descr="图片包含 腔肠动物, 珊瑚虫, 动物, 植物&#10;&#10;已生成极高可信度的说明">
            <a:extLst>
              <a:ext uri="{FF2B5EF4-FFF2-40B4-BE49-F238E27FC236}">
                <a16:creationId xmlns:a16="http://schemas.microsoft.com/office/drawing/2014/main" id="{251E801B-D0B8-48B5-A996-ADCB52657E47}"/>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a:off x="1494943" y="4038600"/>
            <a:ext cx="6467475" cy="2819400"/>
          </a:xfrm>
          <a:prstGeom prst="rect">
            <a:avLst/>
          </a:prstGeom>
        </p:spPr>
      </p:pic>
      <p:pic>
        <p:nvPicPr>
          <p:cNvPr id="18"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4">
            <a:extLst>
              <a:ext uri="{BEBA8EAE-BF5A-486C-A8C5-ECC9F3942E4B}">
                <a14:imgProps xmlns:a14="http://schemas.microsoft.com/office/drawing/2010/main">
                  <a14:imgLayer r:embed="rId5">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977583" y="2950242"/>
            <a:ext cx="4479888" cy="1952941"/>
          </a:xfrm>
          <a:prstGeom prst="rect">
            <a:avLst/>
          </a:prstGeom>
        </p:spPr>
      </p:pic>
      <p:pic>
        <p:nvPicPr>
          <p:cNvPr id="2" name="Picture 1"/>
          <p:cNvPicPr>
            <a:picLocks noChangeAspect="1"/>
          </p:cNvPicPr>
          <p:nvPr/>
        </p:nvPicPr>
        <p:blipFill>
          <a:blip r:embed="rId6"/>
          <a:stretch>
            <a:fillRect/>
          </a:stretch>
        </p:blipFill>
        <p:spPr>
          <a:xfrm>
            <a:off x="2644720" y="1436914"/>
            <a:ext cx="6736786" cy="4987794"/>
          </a:xfrm>
          <a:prstGeom prst="rect">
            <a:avLst/>
          </a:prstGeom>
        </p:spPr>
      </p:pic>
      <p:sp>
        <p:nvSpPr>
          <p:cNvPr id="3" name="TextBox 2">
            <a:extLst>
              <a:ext uri="{FF2B5EF4-FFF2-40B4-BE49-F238E27FC236}">
                <a16:creationId xmlns:a16="http://schemas.microsoft.com/office/drawing/2014/main" id="{E6201612-8AA8-E23F-BF19-18B33EB3AC8A}"/>
              </a:ext>
            </a:extLst>
          </p:cNvPr>
          <p:cNvSpPr txBox="1"/>
          <p:nvPr/>
        </p:nvSpPr>
        <p:spPr>
          <a:xfrm>
            <a:off x="2478039" y="1147668"/>
            <a:ext cx="1821140" cy="769441"/>
          </a:xfrm>
          <a:prstGeom prst="rect">
            <a:avLst/>
          </a:prstGeom>
          <a:noFill/>
        </p:spPr>
        <p:txBody>
          <a:bodyPr wrap="none" rtlCol="0">
            <a:spAutoFit/>
          </a:bodyPr>
          <a:lstStyle/>
          <a:p>
            <a:r>
              <a:rPr lang="en-US" sz="4400" b="1" dirty="0">
                <a:solidFill>
                  <a:srgbClr val="FF0000"/>
                </a:solidFill>
                <a:latin typeface="Times New Roman" panose="02020603050405020304" pitchFamily="18" charset="0"/>
                <a:cs typeface="Times New Roman" panose="02020603050405020304" pitchFamily="18" charset="0"/>
              </a:rPr>
              <a:t>TIẾT: </a:t>
            </a:r>
          </a:p>
        </p:txBody>
      </p:sp>
    </p:spTree>
    <p:extLst>
      <p:ext uri="{BB962C8B-B14F-4D97-AF65-F5344CB8AC3E}">
        <p14:creationId xmlns:p14="http://schemas.microsoft.com/office/powerpoint/2010/main" val="2082628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anim calcmode="lin" valueType="num">
                                      <p:cBhvr>
                                        <p:cTn id="15" dur="1000" fill="hold"/>
                                        <p:tgtEl>
                                          <p:spTgt spid="7"/>
                                        </p:tgtEl>
                                        <p:attrNameLst>
                                          <p:attrName>ppt_x</p:attrName>
                                        </p:attrNameLst>
                                      </p:cBhvr>
                                      <p:tavLst>
                                        <p:tav tm="0">
                                          <p:val>
                                            <p:strVal val="#ppt_x"/>
                                          </p:val>
                                        </p:tav>
                                        <p:tav tm="100000">
                                          <p:val>
                                            <p:strVal val="#ppt_x"/>
                                          </p:val>
                                        </p:tav>
                                      </p:tavLst>
                                    </p:anim>
                                    <p:anim calcmode="lin" valueType="num">
                                      <p:cBhvr>
                                        <p:cTn id="16"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12" presetClass="entr" presetSubtype="2" fill="hold" nodeType="clickEffect">
                                  <p:stCondLst>
                                    <p:cond delay="0"/>
                                  </p:stCondLst>
                                  <p:childTnLst>
                                    <p:set>
                                      <p:cBhvr>
                                        <p:cTn id="20" dur="1" fill="hold">
                                          <p:stCondLst>
                                            <p:cond delay="0"/>
                                          </p:stCondLst>
                                        </p:cTn>
                                        <p:tgtEl>
                                          <p:spTgt spid="18"/>
                                        </p:tgtEl>
                                        <p:attrNameLst>
                                          <p:attrName>style.visibility</p:attrName>
                                        </p:attrNameLst>
                                      </p:cBhvr>
                                      <p:to>
                                        <p:strVal val="visible"/>
                                      </p:to>
                                    </p:set>
                                    <p:anim calcmode="lin" valueType="num">
                                      <p:cBhvr additive="base">
                                        <p:cTn id="21" dur="1000"/>
                                        <p:tgtEl>
                                          <p:spTgt spid="18"/>
                                        </p:tgtEl>
                                        <p:attrNameLst>
                                          <p:attrName>ppt_x</p:attrName>
                                        </p:attrNameLst>
                                      </p:cBhvr>
                                      <p:tavLst>
                                        <p:tav tm="0">
                                          <p:val>
                                            <p:strVal val="#ppt_x+#ppt_w*1.125000"/>
                                          </p:val>
                                        </p:tav>
                                        <p:tav tm="100000">
                                          <p:val>
                                            <p:strVal val="#ppt_x"/>
                                          </p:val>
                                        </p:tav>
                                      </p:tavLst>
                                    </p:anim>
                                    <p:animEffect transition="in" filter="wipe(left)">
                                      <p:cBhvr>
                                        <p:cTn id="22" dur="1000"/>
                                        <p:tgtEl>
                                          <p:spTgt spid="18"/>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barn(inVertical)">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a:t>
              </a:r>
              <a:r>
                <a:rPr kumimoji="0" lang="en-US" altLang="zh-CN" sz="4000" b="0" i="0" u="none" strike="noStrike" kern="1200" cap="none" spc="0" normalizeH="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2" name="Table 11"/>
          <p:cNvGraphicFramePr>
            <a:graphicFrameLocks noGrp="1"/>
          </p:cNvGraphicFramePr>
          <p:nvPr>
            <p:extLst>
              <p:ext uri="{D42A27DB-BD31-4B8C-83A1-F6EECF244321}">
                <p14:modId xmlns:p14="http://schemas.microsoft.com/office/powerpoint/2010/main" val="1396913823"/>
              </p:ext>
            </p:extLst>
          </p:nvPr>
        </p:nvGraphicFramePr>
        <p:xfrm>
          <a:off x="461441" y="1793233"/>
          <a:ext cx="11229816" cy="4751257"/>
        </p:xfrm>
        <a:graphic>
          <a:graphicData uri="http://schemas.openxmlformats.org/drawingml/2006/table">
            <a:tbl>
              <a:tblPr firstRow="1" firstCol="1" lastRow="1" lastCol="1" bandRow="1" bandCol="1"/>
              <a:tblGrid>
                <a:gridCol w="1754975">
                  <a:extLst>
                    <a:ext uri="{9D8B030D-6E8A-4147-A177-3AD203B41FA5}">
                      <a16:colId xmlns:a16="http://schemas.microsoft.com/office/drawing/2014/main" val="1100798725"/>
                    </a:ext>
                  </a:extLst>
                </a:gridCol>
                <a:gridCol w="4674019">
                  <a:extLst>
                    <a:ext uri="{9D8B030D-6E8A-4147-A177-3AD203B41FA5}">
                      <a16:colId xmlns:a16="http://schemas.microsoft.com/office/drawing/2014/main" val="2970555573"/>
                    </a:ext>
                  </a:extLst>
                </a:gridCol>
                <a:gridCol w="4800822">
                  <a:extLst>
                    <a:ext uri="{9D8B030D-6E8A-4147-A177-3AD203B41FA5}">
                      <a16:colId xmlns:a16="http://schemas.microsoft.com/office/drawing/2014/main" val="1346031194"/>
                    </a:ext>
                  </a:extLst>
                </a:gridCol>
              </a:tblGrid>
              <a:tr h="1583752">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lẽ</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thực</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sự</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điều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gì</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đó</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muốn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nhắn</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nhủ</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với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chúng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tôi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không</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rõ</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sao</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cậu</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lại</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làm</a:t>
                      </a:r>
                      <a:r>
                        <a:rPr lang="en-US" sz="2400" i="1" dirty="0">
                          <a:effectLst/>
                          <a:latin typeface="Times New Roman" panose="02020603050405020304" pitchFamily="18" charset="0"/>
                          <a:ea typeface="Times New Roman" panose="02020603050405020304" pitchFamily="18" charset="0"/>
                        </a:rPr>
                        <a:t> </a:t>
                      </a:r>
                      <a:r>
                        <a:rPr lang="en-US" sz="2400" i="1" dirty="0" err="1">
                          <a:effectLst/>
                          <a:latin typeface="Times New Roman" panose="02020603050405020304" pitchFamily="18" charset="0"/>
                          <a:ea typeface="Times New Roman" panose="02020603050405020304" pitchFamily="18" charset="0"/>
                        </a:rPr>
                        <a:t>thế</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131768280"/>
                  </a:ext>
                </a:extLst>
              </a:tr>
              <a:tr h="2375629">
                <a:tc>
                  <a:txBody>
                    <a:bodyPr/>
                    <a:lstStyle/>
                    <a:p>
                      <a:pPr algn="just">
                        <a:spcAft>
                          <a:spcPts val="0"/>
                        </a:spcAft>
                        <a:tabLst>
                          <a:tab pos="2110105" algn="l"/>
                        </a:tabLst>
                      </a:pPr>
                      <a:r>
                        <a:rPr lang="pt-BR" sz="2400" b="1" dirty="0">
                          <a:effectLst/>
                          <a:latin typeface="Times New Roman" panose="02020603050405020304" pitchFamily="18" charset="0"/>
                          <a:ea typeface="MS Mincho"/>
                        </a:rPr>
                        <a:t>So sánh sự khác biệt về nghĩa</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đầu</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i="1" dirty="0">
                          <a:effectLst/>
                          <a:latin typeface="Times New Roman" panose="02020603050405020304" pitchFamily="18" charset="0"/>
                          <a:ea typeface="MS Mincho"/>
                        </a:rPr>
                        <a:t>Nghĩa vế sau:</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i="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en-US" sz="2400" dirty="0">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52233339"/>
                  </a:ext>
                </a:extLst>
              </a:tr>
              <a:tr h="791876">
                <a:tc>
                  <a:txBody>
                    <a:bodyPr/>
                    <a:lstStyle/>
                    <a:p>
                      <a:pPr algn="just">
                        <a:spcAft>
                          <a:spcPts val="0"/>
                        </a:spcAft>
                        <a:tabLst>
                          <a:tab pos="2110105" algn="l"/>
                        </a:tabLst>
                      </a:pPr>
                      <a:r>
                        <a:rPr lang="pt-BR" sz="2400" b="1" dirty="0">
                          <a:effectLst/>
                          <a:latin typeface="Times New Roman" panose="02020603050405020304" pitchFamily="18" charset="0"/>
                          <a:ea typeface="MS Mincho"/>
                        </a:rPr>
                        <a:t>Lựa chọn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b="1"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 </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4067624865"/>
                  </a:ext>
                </a:extLst>
              </a:tr>
            </a:tbl>
          </a:graphicData>
        </a:graphic>
      </p:graphicFrame>
      <p:sp>
        <p:nvSpPr>
          <p:cNvPr id="6" name="TextBox 5"/>
          <p:cNvSpPr txBox="1"/>
          <p:nvPr/>
        </p:nvSpPr>
        <p:spPr>
          <a:xfrm>
            <a:off x="4467497" y="3265714"/>
            <a:ext cx="792205"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7" name="Rectangle 6"/>
          <p:cNvSpPr/>
          <p:nvPr/>
        </p:nvSpPr>
        <p:spPr>
          <a:xfrm>
            <a:off x="2318880" y="4018400"/>
            <a:ext cx="4578497" cy="461665"/>
          </a:xfrm>
          <a:prstGeom prst="rect">
            <a:avLst/>
          </a:prstGeom>
        </p:spPr>
        <p:txBody>
          <a:bodyPr wrap="none">
            <a:spAutoFit/>
          </a:bodyPr>
          <a:lstStyle/>
          <a:p>
            <a:r>
              <a:rPr lang="en-US" sz="2400" dirty="0">
                <a:solidFill>
                  <a:srgbClr val="FF0000"/>
                </a:solidFill>
                <a:latin typeface="Times New Roman" panose="02020603050405020304" pitchFamily="18" charset="0"/>
                <a:ea typeface="Calibri" panose="020F0502020204030204" pitchFamily="34" charset="0"/>
              </a:rPr>
              <a:t>N</a:t>
            </a:r>
            <a:r>
              <a:rPr lang="vi-VN" sz="2400" dirty="0">
                <a:solidFill>
                  <a:srgbClr val="FF0000"/>
                </a:solidFill>
                <a:latin typeface="Times New Roman" panose="02020603050405020304" pitchFamily="18" charset="0"/>
                <a:ea typeface="Calibri" panose="020F0502020204030204" pitchFamily="34" charset="0"/>
              </a:rPr>
              <a:t>êu băn khoăn về một điều chưa rõ</a:t>
            </a:r>
            <a:endParaRPr lang="en-US" sz="2400" dirty="0">
              <a:solidFill>
                <a:srgbClr val="FF0000"/>
              </a:solidFill>
            </a:endParaRPr>
          </a:p>
        </p:txBody>
      </p:sp>
      <p:sp>
        <p:nvSpPr>
          <p:cNvPr id="13" name="Rectangle 12"/>
          <p:cNvSpPr/>
          <p:nvPr/>
        </p:nvSpPr>
        <p:spPr>
          <a:xfrm>
            <a:off x="2243890" y="4709531"/>
            <a:ext cx="4584558" cy="830997"/>
          </a:xfrm>
          <a:prstGeom prst="rect">
            <a:avLst/>
          </a:prstGeom>
        </p:spPr>
        <p:txBody>
          <a:bodyPr wrap="square">
            <a:spAutoFit/>
          </a:bodyPr>
          <a:lstStyle/>
          <a:p>
            <a:r>
              <a:rPr lang="en-US" sz="2400" dirty="0">
                <a:solidFill>
                  <a:srgbClr val="FF0000"/>
                </a:solidFill>
                <a:latin typeface="Times New Roman" panose="02020603050405020304" pitchFamily="18" charset="0"/>
                <a:ea typeface="Calibri" panose="020F0502020204030204" pitchFamily="34" charset="0"/>
              </a:rPr>
              <a:t>Đ</a:t>
            </a:r>
            <a:r>
              <a:rPr lang="vi-VN" sz="2400" dirty="0">
                <a:solidFill>
                  <a:srgbClr val="FF0000"/>
                </a:solidFill>
                <a:latin typeface="Times New Roman" panose="02020603050405020304" pitchFamily="18" charset="0"/>
                <a:ea typeface="Calibri" panose="020F0502020204030204" pitchFamily="34" charset="0"/>
              </a:rPr>
              <a:t>ưa ra một dự đoán nhằm giải thích cho điều chưa rõ ở trên</a:t>
            </a:r>
            <a:endParaRPr lang="en-US" sz="2400" dirty="0">
              <a:solidFill>
                <a:srgbClr val="FF0000"/>
              </a:solidFill>
            </a:endParaRPr>
          </a:p>
        </p:txBody>
      </p:sp>
      <p:sp>
        <p:nvSpPr>
          <p:cNvPr id="14" name="Rectangle 13"/>
          <p:cNvSpPr/>
          <p:nvPr/>
        </p:nvSpPr>
        <p:spPr>
          <a:xfrm>
            <a:off x="6897377" y="4168861"/>
            <a:ext cx="4663252" cy="1200329"/>
          </a:xfrm>
          <a:prstGeom prst="rect">
            <a:avLst/>
          </a:prstGeom>
          <a:solidFill>
            <a:schemeClr val="bg1"/>
          </a:solidFill>
        </p:spPr>
        <p:txBody>
          <a:bodyPr wrap="square">
            <a:spAutoFit/>
          </a:bodyPr>
          <a:lstStyle/>
          <a:p>
            <a:pPr>
              <a:lnSpc>
                <a:spcPct val="150000"/>
              </a:lnSpc>
            </a:pPr>
            <a:r>
              <a:rPr lang="en-US" sz="2400" dirty="0">
                <a:solidFill>
                  <a:srgbClr val="FF0000"/>
                </a:solidFill>
                <a:latin typeface="Times New Roman" panose="02020603050405020304" pitchFamily="18" charset="0"/>
                <a:ea typeface="Calibri" panose="020F0502020204030204" pitchFamily="34" charset="0"/>
              </a:rPr>
              <a:t>L</a:t>
            </a:r>
            <a:r>
              <a:rPr lang="vi-VN" sz="2400" dirty="0">
                <a:solidFill>
                  <a:srgbClr val="FF0000"/>
                </a:solidFill>
                <a:latin typeface="Times New Roman" panose="02020603050405020304" pitchFamily="18" charset="0"/>
                <a:ea typeface="Calibri" panose="020F0502020204030204" pitchFamily="34" charset="0"/>
              </a:rPr>
              <a:t>ời giải thích lại xuất hiện trước điều băn khoăn. </a:t>
            </a:r>
            <a:endParaRPr lang="en-US" sz="2400" dirty="0">
              <a:solidFill>
                <a:srgbClr val="FF0000"/>
              </a:solidFill>
              <a:latin typeface="Times New Roman" panose="02020603050405020304" pitchFamily="18" charset="0"/>
              <a:ea typeface="Calibri" panose="020F0502020204030204" pitchFamily="34" charset="0"/>
            </a:endParaRPr>
          </a:p>
        </p:txBody>
      </p:sp>
      <p:sp>
        <p:nvSpPr>
          <p:cNvPr id="15" name="Rectangle 14"/>
          <p:cNvSpPr/>
          <p:nvPr/>
        </p:nvSpPr>
        <p:spPr>
          <a:xfrm>
            <a:off x="6982132" y="6082825"/>
            <a:ext cx="1861422" cy="461665"/>
          </a:xfrm>
          <a:prstGeom prst="rect">
            <a:avLst/>
          </a:prstGeom>
        </p:spPr>
        <p:txBody>
          <a:bodyPr wrap="square">
            <a:spAutoFit/>
          </a:bodyPr>
          <a:lstStyle/>
          <a:p>
            <a:r>
              <a:rPr lang="en-US" sz="2400" dirty="0" err="1">
                <a:solidFill>
                  <a:srgbClr val="FF0000"/>
                </a:solidFill>
                <a:latin typeface="Times New Roman" panose="02020603050405020304" pitchFamily="18" charset="0"/>
              </a:rPr>
              <a:t>Không</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hợp</a:t>
            </a:r>
            <a:r>
              <a:rPr lang="en-US" sz="2400" dirty="0">
                <a:solidFill>
                  <a:srgbClr val="FF0000"/>
                </a:solidFill>
                <a:latin typeface="Times New Roman" panose="02020603050405020304" pitchFamily="18" charset="0"/>
              </a:rPr>
              <a:t> </a:t>
            </a:r>
            <a:r>
              <a:rPr lang="en-US" sz="2400" dirty="0" err="1">
                <a:solidFill>
                  <a:srgbClr val="FF0000"/>
                </a:solidFill>
                <a:latin typeface="Times New Roman" panose="02020603050405020304" pitchFamily="18" charset="0"/>
              </a:rPr>
              <a:t>lí</a:t>
            </a:r>
            <a:endParaRPr lang="en-US" sz="2400" dirty="0">
              <a:solidFill>
                <a:srgbClr val="FF0000"/>
              </a:solidFill>
            </a:endParaRPr>
          </a:p>
        </p:txBody>
      </p:sp>
      <p:pic>
        <p:nvPicPr>
          <p:cNvPr id="16" name="Picture 15">
            <a:extLst>
              <a:ext uri="{FF2B5EF4-FFF2-40B4-BE49-F238E27FC236}">
                <a16:creationId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636579712"/>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nodeType="clickEffect">
                                  <p:stCondLst>
                                    <p:cond delay="0"/>
                                  </p:stCondLst>
                                  <p:childTnLst>
                                    <p:set>
                                      <p:cBhvr>
                                        <p:cTn id="17" dur="1" fill="hold">
                                          <p:stCondLst>
                                            <p:cond delay="0"/>
                                          </p:stCondLst>
                                        </p:cTn>
                                        <p:tgtEl>
                                          <p:spTgt spid="12"/>
                                        </p:tgtEl>
                                        <p:attrNameLst>
                                          <p:attrName>style.visibility</p:attrName>
                                        </p:attrNameLst>
                                      </p:cBhvr>
                                      <p:to>
                                        <p:strVal val="visible"/>
                                      </p:to>
                                    </p:set>
                                    <p:animEffect transition="in" filter="barn(inVertical)">
                                      <p:cBhvr>
                                        <p:cTn id="18" dur="500"/>
                                        <p:tgtEl>
                                          <p:spTgt spid="12"/>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ppt_x"/>
                                          </p:val>
                                        </p:tav>
                                        <p:tav tm="100000">
                                          <p:val>
                                            <p:strVal val="#ppt_x"/>
                                          </p:val>
                                        </p:tav>
                                      </p:tavLst>
                                    </p:anim>
                                    <p:anim calcmode="lin" valueType="num">
                                      <p:cBhvr additive="base">
                                        <p:cTn id="2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additive="base">
                                        <p:cTn id="29" dur="500" fill="hold"/>
                                        <p:tgtEl>
                                          <p:spTgt spid="7"/>
                                        </p:tgtEl>
                                        <p:attrNameLst>
                                          <p:attrName>ppt_x</p:attrName>
                                        </p:attrNameLst>
                                      </p:cBhvr>
                                      <p:tavLst>
                                        <p:tav tm="0">
                                          <p:val>
                                            <p:strVal val="#ppt_x"/>
                                          </p:val>
                                        </p:tav>
                                        <p:tav tm="100000">
                                          <p:val>
                                            <p:strVal val="#ppt_x"/>
                                          </p:val>
                                        </p:tav>
                                      </p:tavLst>
                                    </p:anim>
                                    <p:anim calcmode="lin" valueType="num">
                                      <p:cBhvr additive="base">
                                        <p:cTn id="3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additive="base">
                                        <p:cTn id="35" dur="500" fill="hold"/>
                                        <p:tgtEl>
                                          <p:spTgt spid="13"/>
                                        </p:tgtEl>
                                        <p:attrNameLst>
                                          <p:attrName>ppt_x</p:attrName>
                                        </p:attrNameLst>
                                      </p:cBhvr>
                                      <p:tavLst>
                                        <p:tav tm="0">
                                          <p:val>
                                            <p:strVal val="#ppt_x"/>
                                          </p:val>
                                        </p:tav>
                                        <p:tav tm="100000">
                                          <p:val>
                                            <p:strVal val="#ppt_x"/>
                                          </p:val>
                                        </p:tav>
                                      </p:tavLst>
                                    </p:anim>
                                    <p:anim calcmode="lin" valueType="num">
                                      <p:cBhvr additive="base">
                                        <p:cTn id="3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grpId="0" nodeType="clickEffect">
                                  <p:stCondLst>
                                    <p:cond delay="0"/>
                                  </p:stCondLst>
                                  <p:childTnLst>
                                    <p:set>
                                      <p:cBhvr>
                                        <p:cTn id="40" dur="1" fill="hold">
                                          <p:stCondLst>
                                            <p:cond delay="0"/>
                                          </p:stCondLst>
                                        </p:cTn>
                                        <p:tgtEl>
                                          <p:spTgt spid="14"/>
                                        </p:tgtEl>
                                        <p:attrNameLst>
                                          <p:attrName>style.visibility</p:attrName>
                                        </p:attrNameLst>
                                      </p:cBhvr>
                                      <p:to>
                                        <p:strVal val="visible"/>
                                      </p:to>
                                    </p:set>
                                    <p:animEffect transition="in" filter="fade">
                                      <p:cBhvr>
                                        <p:cTn id="41" dur="1000"/>
                                        <p:tgtEl>
                                          <p:spTgt spid="14"/>
                                        </p:tgtEl>
                                      </p:cBhvr>
                                    </p:animEffect>
                                    <p:anim calcmode="lin" valueType="num">
                                      <p:cBhvr>
                                        <p:cTn id="42" dur="1000" fill="hold"/>
                                        <p:tgtEl>
                                          <p:spTgt spid="14"/>
                                        </p:tgtEl>
                                        <p:attrNameLst>
                                          <p:attrName>ppt_x</p:attrName>
                                        </p:attrNameLst>
                                      </p:cBhvr>
                                      <p:tavLst>
                                        <p:tav tm="0">
                                          <p:val>
                                            <p:strVal val="#ppt_x"/>
                                          </p:val>
                                        </p:tav>
                                        <p:tav tm="100000">
                                          <p:val>
                                            <p:strVal val="#ppt_x"/>
                                          </p:val>
                                        </p:tav>
                                      </p:tavLst>
                                    </p:anim>
                                    <p:anim calcmode="lin" valueType="num">
                                      <p:cBhvr>
                                        <p:cTn id="43"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6" presetClass="entr" presetSubtype="21" fill="hold" grpId="0" nodeType="clickEffect">
                                  <p:stCondLst>
                                    <p:cond delay="0"/>
                                  </p:stCondLst>
                                  <p:childTnLst>
                                    <p:set>
                                      <p:cBhvr>
                                        <p:cTn id="47" dur="1" fill="hold">
                                          <p:stCondLst>
                                            <p:cond delay="0"/>
                                          </p:stCondLst>
                                        </p:cTn>
                                        <p:tgtEl>
                                          <p:spTgt spid="15"/>
                                        </p:tgtEl>
                                        <p:attrNameLst>
                                          <p:attrName>style.visibility</p:attrName>
                                        </p:attrNameLst>
                                      </p:cBhvr>
                                      <p:to>
                                        <p:strVal val="visible"/>
                                      </p:to>
                                    </p:set>
                                    <p:animEffect transition="in" filter="barn(inVertical)">
                                      <p:cBhvr>
                                        <p:cTn id="48" dur="500"/>
                                        <p:tgtEl>
                                          <p:spTgt spid="15"/>
                                        </p:tgtEl>
                                      </p:cBhvr>
                                    </p:animEffect>
                                  </p:childTnLst>
                                </p:cTn>
                              </p:par>
                            </p:childTnLst>
                          </p:cTn>
                        </p:par>
                      </p:childTnLst>
                    </p:cTn>
                  </p:par>
                  <p:par>
                    <p:cTn id="49" fill="hold">
                      <p:stCondLst>
                        <p:cond delay="indefinite"/>
                      </p:stCondLst>
                      <p:childTnLst>
                        <p:par>
                          <p:cTn id="50" fill="hold">
                            <p:stCondLst>
                              <p:cond delay="0"/>
                            </p:stCondLst>
                            <p:childTnLst>
                              <p:par>
                                <p:cTn id="51" presetID="45" presetClass="entr" presetSubtype="0" fill="hold" nodeType="clickEffect">
                                  <p:stCondLst>
                                    <p:cond delay="0"/>
                                  </p:stCondLst>
                                  <p:childTnLst>
                                    <p:set>
                                      <p:cBhvr>
                                        <p:cTn id="52" dur="1" fill="hold">
                                          <p:stCondLst>
                                            <p:cond delay="0"/>
                                          </p:stCondLst>
                                        </p:cTn>
                                        <p:tgtEl>
                                          <p:spTgt spid="16"/>
                                        </p:tgtEl>
                                        <p:attrNameLst>
                                          <p:attrName>style.visibility</p:attrName>
                                        </p:attrNameLst>
                                      </p:cBhvr>
                                      <p:to>
                                        <p:strVal val="visible"/>
                                      </p:to>
                                    </p:set>
                                    <p:animEffect transition="in" filter="fade">
                                      <p:cBhvr>
                                        <p:cTn id="53" dur="2000"/>
                                        <p:tgtEl>
                                          <p:spTgt spid="16"/>
                                        </p:tgtEl>
                                      </p:cBhvr>
                                    </p:animEffect>
                                    <p:anim calcmode="lin" valueType="num">
                                      <p:cBhvr>
                                        <p:cTn id="54" dur="2000" fill="hold"/>
                                        <p:tgtEl>
                                          <p:spTgt spid="16"/>
                                        </p:tgtEl>
                                        <p:attrNameLst>
                                          <p:attrName>ppt_w</p:attrName>
                                        </p:attrNameLst>
                                      </p:cBhvr>
                                      <p:tavLst>
                                        <p:tav tm="0" fmla="#ppt_w*sin(2.5*pi*$)">
                                          <p:val>
                                            <p:fltVal val="0"/>
                                          </p:val>
                                        </p:tav>
                                        <p:tav tm="100000">
                                          <p:val>
                                            <p:fltVal val="1"/>
                                          </p:val>
                                        </p:tav>
                                      </p:tavLst>
                                    </p:anim>
                                    <p:anim calcmode="lin" valueType="num">
                                      <p:cBhvr>
                                        <p:cTn id="55" dur="2000" fill="hold"/>
                                        <p:tgtEl>
                                          <p:spTgt spid="1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3" grpId="0"/>
      <p:bldP spid="14" grpId="0" animBg="1"/>
      <p:bldP spid="15"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61440" y="425003"/>
            <a:ext cx="9287865" cy="1010436"/>
            <a:chOff x="2260821" y="-1409528"/>
            <a:chExt cx="2542164" cy="2544350"/>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333872" y="-1409528"/>
              <a:ext cx="2133600" cy="2278995"/>
            </a:xfrm>
            <a:prstGeom prst="rect">
              <a:avLst/>
            </a:prstGeom>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kumimoji="0" lang="en-US" altLang="zh-CN"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rPr>
                <a:t>BÀI TẬP 4. Tr62</a:t>
              </a:r>
              <a:endParaRPr kumimoji="0" lang="zh-CN" altLang="en-US" sz="4000" b="0" i="0" u="none" strike="noStrike" kern="1200" cap="none" spc="0" normalizeH="0" baseline="0" noProof="0" dirty="0">
                <a:ln>
                  <a:noFill/>
                </a:ln>
                <a:solidFill>
                  <a:prstClr val="white"/>
                </a:solidFill>
                <a:effectLst/>
                <a:uLnTx/>
                <a:uFillTx/>
                <a:latin typeface="Times New Roman" panose="02020603050405020304" pitchFamily="18" charset="0"/>
                <a:ea typeface="微软雅黑"/>
                <a:cs typeface="Times New Roman" panose="02020603050405020304" pitchFamily="18" charset="0"/>
              </a:endParaRPr>
            </a:p>
          </p:txBody>
        </p:sp>
      </p:grpSp>
      <p:graphicFrame>
        <p:nvGraphicFramePr>
          <p:cNvPr id="17" name="Table 16"/>
          <p:cNvGraphicFramePr>
            <a:graphicFrameLocks noGrp="1"/>
          </p:cNvGraphicFramePr>
          <p:nvPr>
            <p:extLst>
              <p:ext uri="{D42A27DB-BD31-4B8C-83A1-F6EECF244321}">
                <p14:modId xmlns:p14="http://schemas.microsoft.com/office/powerpoint/2010/main" val="2283163632"/>
              </p:ext>
            </p:extLst>
          </p:nvPr>
        </p:nvGraphicFramePr>
        <p:xfrm>
          <a:off x="461440" y="1802673"/>
          <a:ext cx="11308193" cy="4846321"/>
        </p:xfrm>
        <a:graphic>
          <a:graphicData uri="http://schemas.openxmlformats.org/drawingml/2006/table">
            <a:tbl>
              <a:tblPr firstRow="1" firstCol="1" lastRow="1" lastCol="1" bandRow="1" bandCol="1"/>
              <a:tblGrid>
                <a:gridCol w="1767224">
                  <a:extLst>
                    <a:ext uri="{9D8B030D-6E8A-4147-A177-3AD203B41FA5}">
                      <a16:colId xmlns:a16="http://schemas.microsoft.com/office/drawing/2014/main" val="1927504137"/>
                    </a:ext>
                  </a:extLst>
                </a:gridCol>
                <a:gridCol w="4706640">
                  <a:extLst>
                    <a:ext uri="{9D8B030D-6E8A-4147-A177-3AD203B41FA5}">
                      <a16:colId xmlns:a16="http://schemas.microsoft.com/office/drawing/2014/main" val="3507810070"/>
                    </a:ext>
                  </a:extLst>
                </a:gridCol>
                <a:gridCol w="4834329">
                  <a:extLst>
                    <a:ext uri="{9D8B030D-6E8A-4147-A177-3AD203B41FA5}">
                      <a16:colId xmlns:a16="http://schemas.microsoft.com/office/drawing/2014/main" val="1502323820"/>
                    </a:ext>
                  </a:extLst>
                </a:gridCol>
              </a:tblGrid>
              <a:tr h="1611086">
                <a:tc>
                  <a:txBody>
                    <a:bodyPr/>
                    <a:lstStyle/>
                    <a:p>
                      <a:pPr algn="just">
                        <a:spcAft>
                          <a:spcPts val="0"/>
                        </a:spcAft>
                        <a:tabLst>
                          <a:tab pos="2110105" algn="l"/>
                        </a:tabLst>
                      </a:pPr>
                      <a:r>
                        <a:rPr lang="pt-BR" sz="2400" b="1" dirty="0">
                          <a:effectLst/>
                          <a:latin typeface="Times New Roman" panose="02020603050405020304" pitchFamily="18" charset="0"/>
                          <a:ea typeface="MS Mincho"/>
                        </a:rPr>
                        <a:t>Câu b</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gốc</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điều quá nghiêm trọng, và càng không phải là "căn bệnh" hết cách chữa.</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ctr">
                        <a:spcAft>
                          <a:spcPts val="0"/>
                        </a:spcAft>
                        <a:tabLst>
                          <a:tab pos="2110105" algn="l"/>
                        </a:tabLst>
                      </a:pPr>
                      <a:r>
                        <a:rPr lang="pt-BR" sz="2400" b="1" u="sng" dirty="0">
                          <a:effectLst/>
                          <a:latin typeface="Times New Roman" panose="02020603050405020304" pitchFamily="18" charset="0"/>
                          <a:ea typeface="MS Mincho"/>
                        </a:rPr>
                        <a:t>Câu thay đổi</a:t>
                      </a:r>
                      <a:endParaRPr lang="en-US" sz="2400" dirty="0">
                        <a:effectLst/>
                        <a:latin typeface="Times New Roman" panose="02020603050405020304" pitchFamily="18" charset="0"/>
                        <a:ea typeface="Times New Roman" panose="02020603050405020304" pitchFamily="18" charset="0"/>
                      </a:endParaRPr>
                    </a:p>
                    <a:p>
                      <a:pPr>
                        <a:spcAft>
                          <a:spcPts val="0"/>
                        </a:spcAft>
                      </a:pPr>
                      <a:r>
                        <a:rPr lang="vi-VN" sz="2400" i="1" dirty="0">
                          <a:effectLst/>
                          <a:latin typeface="Times New Roman" panose="02020603050405020304" pitchFamily="18" charset="0"/>
                          <a:ea typeface="Calibri" panose="020F0502020204030204" pitchFamily="34" charset="0"/>
                        </a:rPr>
                        <a:t>Tuy nhiên, đây không phải là "căn bệnh" hết cách chữa và càng không phải là điều quá nghiêm trọng.</a:t>
                      </a:r>
                      <a:endParaRPr lang="en-US" sz="2400" dirty="0">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52304682"/>
                  </a:ext>
                </a:extLst>
              </a:tr>
              <a:tr h="2346961">
                <a:tc>
                  <a:txBody>
                    <a:bodyPr/>
                    <a:lstStyle/>
                    <a:p>
                      <a:pPr algn="just">
                        <a:spcAft>
                          <a:spcPts val="0"/>
                        </a:spcAft>
                        <a:tabLst>
                          <a:tab pos="2110105" algn="l"/>
                        </a:tabLst>
                      </a:pPr>
                      <a:r>
                        <a:rPr lang="pt-BR" sz="2400" b="1">
                          <a:effectLst/>
                          <a:latin typeface="Times New Roman" panose="02020603050405020304" pitchFamily="18" charset="0"/>
                          <a:ea typeface="MS Mincho"/>
                        </a:rPr>
                        <a:t>So sánh sự khác biệt về nghĩa</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Có số vế câu là:...............................</a:t>
                      </a:r>
                      <a:endParaRPr lang="en-US" sz="2400" dirty="0">
                        <a:effectLst/>
                        <a:latin typeface="Times New Roman" panose="02020603050405020304" pitchFamily="18" charset="0"/>
                        <a:ea typeface="Times New Roman" panose="02020603050405020304" pitchFamily="18" charset="0"/>
                      </a:endParaRPr>
                    </a:p>
                    <a:p>
                      <a:pPr>
                        <a:spcAft>
                          <a:spcPts val="0"/>
                        </a:spcAft>
                        <a:tabLst>
                          <a:tab pos="2110105" algn="l"/>
                        </a:tabLst>
                      </a:pPr>
                      <a:r>
                        <a:rPr lang="pt-BR" sz="2400" dirty="0">
                          <a:effectLst/>
                          <a:latin typeface="Times New Roman" panose="02020603050405020304" pitchFamily="18" charset="0"/>
                          <a:ea typeface="MS Mincho"/>
                        </a:rPr>
                        <a:t>Mối quan hệ về nghĩa giữa hai vế: </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Vế nào diễn đạt có tính chất cao hơn?</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dirty="0">
                          <a:effectLst/>
                          <a:latin typeface="Times New Roman" panose="02020603050405020304" pitchFamily="18" charset="0"/>
                          <a:ea typeface="MS Mincho"/>
                        </a:rPr>
                        <a:t>Nếu thay đổi cấu trúc dẫn đến những thay đổi:</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p>
                      <a:pPr algn="just">
                        <a:spcAft>
                          <a:spcPts val="0"/>
                        </a:spcAft>
                        <a:tabLst>
                          <a:tab pos="2110105" algn="l"/>
                        </a:tabLst>
                      </a:pPr>
                      <a:r>
                        <a:rPr lang="pt-BR" sz="2400" dirty="0">
                          <a:effectLst/>
                          <a:latin typeface="Times New Roman" panose="02020603050405020304" pitchFamily="18" charset="0"/>
                          <a:ea typeface="MS Mincho"/>
                        </a:rPr>
                        <a:t>............................................................</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626625281"/>
                  </a:ext>
                </a:extLst>
              </a:tr>
              <a:tr h="888274">
                <a:tc>
                  <a:txBody>
                    <a:bodyPr/>
                    <a:lstStyle/>
                    <a:p>
                      <a:pPr algn="just">
                        <a:spcAft>
                          <a:spcPts val="0"/>
                        </a:spcAft>
                        <a:tabLst>
                          <a:tab pos="2110105" algn="l"/>
                        </a:tabLst>
                      </a:pPr>
                      <a:r>
                        <a:rPr lang="pt-BR" sz="2400" b="1">
                          <a:effectLst/>
                          <a:latin typeface="Times New Roman" panose="02020603050405020304" pitchFamily="18" charset="0"/>
                          <a:ea typeface="MS Mincho"/>
                        </a:rPr>
                        <a:t>Lựa chọn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a:effectLst/>
                          <a:latin typeface="Times New Roman" panose="02020603050405020304" pitchFamily="18" charset="0"/>
                          <a:ea typeface="MS Mincho"/>
                        </a:rPr>
                        <a:t> </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tabLst>
                          <a:tab pos="2110105" algn="l"/>
                        </a:tabLst>
                      </a:pPr>
                      <a:r>
                        <a:rPr lang="pt-BR" sz="2400" b="1" dirty="0">
                          <a:effectLst/>
                          <a:latin typeface="Times New Roman" panose="02020603050405020304" pitchFamily="18" charset="0"/>
                          <a:ea typeface="MS Mincho"/>
                        </a:rPr>
                        <a:t> </a:t>
                      </a:r>
                      <a:r>
                        <a:rPr lang="pt-BR" sz="2400" dirty="0">
                          <a:effectLst/>
                          <a:latin typeface="Times New Roman" panose="02020603050405020304" pitchFamily="18" charset="0"/>
                          <a:ea typeface="MS Mincho"/>
                        </a:rPr>
                        <a:t>Sự thay đổi đó có ổn  không?</a:t>
                      </a:r>
                      <a:endParaRPr lang="en-US" sz="2400" dirty="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501764804"/>
                  </a:ext>
                </a:extLst>
              </a:tr>
            </a:tbl>
          </a:graphicData>
        </a:graphic>
      </p:graphicFrame>
      <p:sp>
        <p:nvSpPr>
          <p:cNvPr id="18" name="TextBox 17"/>
          <p:cNvSpPr txBox="1"/>
          <p:nvPr/>
        </p:nvSpPr>
        <p:spPr>
          <a:xfrm>
            <a:off x="4467497" y="3265714"/>
            <a:ext cx="792205" cy="523220"/>
          </a:xfrm>
          <a:prstGeom prst="rect">
            <a:avLst/>
          </a:prstGeom>
          <a:noFill/>
        </p:spPr>
        <p:txBody>
          <a:bodyPr wrap="none" rtlCol="0">
            <a:spAutoFit/>
          </a:bodyPr>
          <a:lstStyle/>
          <a:p>
            <a:r>
              <a:rPr lang="en-US" sz="2800" dirty="0">
                <a:solidFill>
                  <a:srgbClr val="FF0000"/>
                </a:solidFill>
                <a:latin typeface="Times New Roman" panose="02020603050405020304" pitchFamily="18" charset="0"/>
                <a:cs typeface="Times New Roman" panose="02020603050405020304" pitchFamily="18" charset="0"/>
              </a:rPr>
              <a:t>2 </a:t>
            </a:r>
            <a:r>
              <a:rPr lang="en-US" sz="2800" dirty="0" err="1">
                <a:solidFill>
                  <a:srgbClr val="FF0000"/>
                </a:solidFill>
                <a:latin typeface="Times New Roman" panose="02020603050405020304" pitchFamily="18" charset="0"/>
                <a:cs typeface="Times New Roman" panose="02020603050405020304" pitchFamily="18" charset="0"/>
              </a:rPr>
              <a:t>vế</a:t>
            </a:r>
            <a:endParaRPr lang="en-US" sz="2800" dirty="0">
              <a:solidFill>
                <a:srgbClr val="FF0000"/>
              </a:solidFill>
              <a:latin typeface="Times New Roman" panose="02020603050405020304" pitchFamily="18" charset="0"/>
              <a:cs typeface="Times New Roman" panose="02020603050405020304" pitchFamily="18" charset="0"/>
            </a:endParaRPr>
          </a:p>
        </p:txBody>
      </p:sp>
      <p:sp>
        <p:nvSpPr>
          <p:cNvPr id="19" name="Rectangle 18"/>
          <p:cNvSpPr/>
          <p:nvPr/>
        </p:nvSpPr>
        <p:spPr>
          <a:xfrm>
            <a:off x="2272936" y="4090851"/>
            <a:ext cx="4206239" cy="461665"/>
          </a:xfrm>
          <a:prstGeom prst="rect">
            <a:avLst/>
          </a:prstGeom>
          <a:solidFill>
            <a:schemeClr val="bg1"/>
          </a:solidFill>
        </p:spPr>
        <p:txBody>
          <a:bodyPr wrap="square">
            <a:spAutoFit/>
          </a:bodyPr>
          <a:lstStyle/>
          <a:p>
            <a:r>
              <a:rPr lang="en-US" sz="2400" dirty="0" err="1">
                <a:solidFill>
                  <a:srgbClr val="FF0000"/>
                </a:solidFill>
                <a:latin typeface="Times New Roman" panose="02020603050405020304" pitchFamily="18" charset="0"/>
                <a:ea typeface="Calibri" panose="020F0502020204030204" pitchFamily="34" charset="0"/>
              </a:rPr>
              <a:t>Mối</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quan</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hệ</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tăng</a:t>
            </a:r>
            <a:r>
              <a:rPr lang="en-US" sz="2400" dirty="0">
                <a:solidFill>
                  <a:srgbClr val="FF0000"/>
                </a:solidFill>
                <a:latin typeface="Times New Roman" panose="02020603050405020304" pitchFamily="18" charset="0"/>
                <a:ea typeface="Calibri" panose="020F0502020204030204" pitchFamily="34" charset="0"/>
              </a:rPr>
              <a:t> </a:t>
            </a:r>
            <a:r>
              <a:rPr lang="en-US" sz="2400" dirty="0" err="1">
                <a:solidFill>
                  <a:srgbClr val="FF0000"/>
                </a:solidFill>
                <a:latin typeface="Times New Roman" panose="02020603050405020304" pitchFamily="18" charset="0"/>
                <a:ea typeface="Calibri" panose="020F0502020204030204" pitchFamily="34" charset="0"/>
              </a:rPr>
              <a:t>tiến</a:t>
            </a:r>
            <a:endParaRPr lang="en-US" sz="2400" dirty="0">
              <a:solidFill>
                <a:srgbClr val="FF0000"/>
              </a:solidFill>
            </a:endParaRPr>
          </a:p>
        </p:txBody>
      </p:sp>
      <p:sp>
        <p:nvSpPr>
          <p:cNvPr id="20" name="TextBox 19"/>
          <p:cNvSpPr txBox="1"/>
          <p:nvPr/>
        </p:nvSpPr>
        <p:spPr>
          <a:xfrm>
            <a:off x="2957831" y="5021142"/>
            <a:ext cx="3336170" cy="461665"/>
          </a:xfrm>
          <a:prstGeom prst="rect">
            <a:avLst/>
          </a:prstGeom>
          <a:noFill/>
        </p:spPr>
        <p:txBody>
          <a:bodyPr wrap="none" rtlCol="0">
            <a:spAutoFit/>
          </a:bodyPr>
          <a:lstStyle/>
          <a:p>
            <a:r>
              <a:rPr lang="en-US" sz="2400" dirty="0" err="1">
                <a:solidFill>
                  <a:srgbClr val="FF0000"/>
                </a:solidFill>
                <a:latin typeface="Times New Roman" panose="02020603050405020304" pitchFamily="18" charset="0"/>
                <a:cs typeface="Times New Roman" panose="02020603050405020304" pitchFamily="18" charset="0"/>
              </a:rPr>
              <a:t>Vế</a:t>
            </a:r>
            <a:r>
              <a:rPr lang="en-US" sz="2400" dirty="0">
                <a:solidFill>
                  <a:srgbClr val="FF0000"/>
                </a:solidFill>
                <a:latin typeface="Times New Roman" panose="02020603050405020304" pitchFamily="18" charset="0"/>
                <a:cs typeface="Times New Roman" panose="02020603050405020304" pitchFamily="18" charset="0"/>
              </a:rPr>
              <a:t> 2 </a:t>
            </a:r>
            <a:r>
              <a:rPr lang="en-US" sz="2400" dirty="0" err="1">
                <a:solidFill>
                  <a:srgbClr val="FF0000"/>
                </a:solidFill>
                <a:latin typeface="Times New Roman" panose="02020603050405020304" pitchFamily="18" charset="0"/>
                <a:cs typeface="Times New Roman" panose="02020603050405020304" pitchFamily="18" charset="0"/>
              </a:rPr>
              <a:t>có</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tính</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chất</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cao</a:t>
            </a:r>
            <a:r>
              <a:rPr lang="en-US" sz="2400" dirty="0">
                <a:solidFill>
                  <a:srgbClr val="FF0000"/>
                </a:solidFill>
                <a:latin typeface="Times New Roman" panose="02020603050405020304" pitchFamily="18" charset="0"/>
                <a:cs typeface="Times New Roman" panose="02020603050405020304" pitchFamily="18" charset="0"/>
              </a:rPr>
              <a:t> </a:t>
            </a:r>
            <a:r>
              <a:rPr lang="en-US" sz="2400" dirty="0" err="1">
                <a:solidFill>
                  <a:srgbClr val="FF0000"/>
                </a:solidFill>
                <a:latin typeface="Times New Roman" panose="02020603050405020304" pitchFamily="18" charset="0"/>
                <a:cs typeface="Times New Roman" panose="02020603050405020304" pitchFamily="18" charset="0"/>
              </a:rPr>
              <a:t>hơn</a:t>
            </a:r>
            <a:endParaRPr lang="en-US" sz="2400" dirty="0">
              <a:solidFill>
                <a:srgbClr val="FF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7155227" y="4387000"/>
            <a:ext cx="4614406" cy="830997"/>
          </a:xfrm>
          <a:prstGeom prst="rect">
            <a:avLst/>
          </a:prstGeom>
        </p:spPr>
        <p:txBody>
          <a:bodyPr wrap="square">
            <a:spAutoFit/>
          </a:bodyPr>
          <a:lstStyle/>
          <a:p>
            <a:r>
              <a:rPr lang="vi-VN" sz="2400" dirty="0">
                <a:solidFill>
                  <a:srgbClr val="FF0000"/>
                </a:solidFill>
                <a:latin typeface="Times New Roman" panose="02020603050405020304" pitchFamily="18" charset="0"/>
                <a:ea typeface="Calibri" panose="020F0502020204030204" pitchFamily="34" charset="0"/>
              </a:rPr>
              <a:t>Câu thay đổi cấu trúc đã đảo ngược tương quan này</a:t>
            </a:r>
            <a:endParaRPr lang="en-US" sz="2400" dirty="0">
              <a:solidFill>
                <a:srgbClr val="FF0000"/>
              </a:solidFill>
            </a:endParaRPr>
          </a:p>
        </p:txBody>
      </p:sp>
      <p:sp>
        <p:nvSpPr>
          <p:cNvPr id="21" name="TextBox 20"/>
          <p:cNvSpPr txBox="1"/>
          <p:nvPr/>
        </p:nvSpPr>
        <p:spPr>
          <a:xfrm>
            <a:off x="7302137" y="6178026"/>
            <a:ext cx="4275633" cy="523220"/>
          </a:xfrm>
          <a:prstGeom prst="rect">
            <a:avLst/>
          </a:prstGeom>
          <a:noFill/>
        </p:spPr>
        <p:txBody>
          <a:bodyPr wrap="square" rtlCol="0">
            <a:spAutoFit/>
          </a:bodyPr>
          <a:lstStyle/>
          <a:p>
            <a:r>
              <a:rPr lang="en-US" sz="2800" dirty="0" err="1">
                <a:solidFill>
                  <a:srgbClr val="FF0000"/>
                </a:solidFill>
                <a:latin typeface="Times New Roman" panose="02020603050405020304" pitchFamily="18" charset="0"/>
                <a:cs typeface="Times New Roman" panose="02020603050405020304" pitchFamily="18" charset="0"/>
              </a:rPr>
              <a:t>Không</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phù</a:t>
            </a:r>
            <a:r>
              <a:rPr lang="en-US" sz="2800" dirty="0">
                <a:solidFill>
                  <a:srgbClr val="FF0000"/>
                </a:solidFill>
                <a:latin typeface="Times New Roman" panose="02020603050405020304" pitchFamily="18" charset="0"/>
                <a:cs typeface="Times New Roman" panose="02020603050405020304" pitchFamily="18" charset="0"/>
              </a:rPr>
              <a:t> </a:t>
            </a:r>
            <a:r>
              <a:rPr lang="en-US" sz="2800" dirty="0" err="1">
                <a:solidFill>
                  <a:srgbClr val="FF0000"/>
                </a:solidFill>
                <a:latin typeface="Times New Roman" panose="02020603050405020304" pitchFamily="18" charset="0"/>
                <a:cs typeface="Times New Roman" panose="02020603050405020304" pitchFamily="18" charset="0"/>
              </a:rPr>
              <a:t>hợp</a:t>
            </a:r>
            <a:endParaRPr lang="en-US" sz="2800" dirty="0">
              <a:solidFill>
                <a:srgbClr val="FF0000"/>
              </a:solidFill>
              <a:latin typeface="Times New Roman" panose="02020603050405020304" pitchFamily="18" charset="0"/>
              <a:cs typeface="Times New Roman" panose="02020603050405020304" pitchFamily="18" charset="0"/>
            </a:endParaRPr>
          </a:p>
        </p:txBody>
      </p:sp>
      <p:pic>
        <p:nvPicPr>
          <p:cNvPr id="22" name="Picture 21">
            <a:extLst>
              <a:ext uri="{FF2B5EF4-FFF2-40B4-BE49-F238E27FC236}">
                <a16:creationId xmlns:a16="http://schemas.microsoft.com/office/drawing/2014/main" id="{EE362FFE-9C3A-4D69-9A6F-1315F67776EA}"/>
              </a:ext>
            </a:extLst>
          </p:cNvPr>
          <p:cNvPicPr>
            <a:picLocks noChangeAspect="1"/>
          </p:cNvPicPr>
          <p:nvPr/>
        </p:nvPicPr>
        <p:blipFill>
          <a:blip r:embed="rId5">
            <a:duotone>
              <a:prstClr val="black"/>
              <a:schemeClr val="accent2">
                <a:tint val="45000"/>
                <a:satMod val="400000"/>
              </a:schemeClr>
            </a:duotone>
            <a:extLst>
              <a:ext uri="{BEBA8EAE-BF5A-486C-A8C5-ECC9F3942E4B}">
                <a14:imgProps xmlns:a14="http://schemas.microsoft.com/office/drawing/2010/main">
                  <a14:imgLayer r:embed="rId6">
                    <a14:imgEffect>
                      <a14:sharpenSoften amount="-50000"/>
                    </a14:imgEffect>
                  </a14:imgLayer>
                </a14:imgProps>
              </a:ext>
              <a:ext uri="{28A0092B-C50C-407E-A947-70E740481C1C}">
                <a14:useLocalDpi xmlns:a14="http://schemas.microsoft.com/office/drawing/2010/main" val="0"/>
              </a:ext>
            </a:extLst>
          </a:blip>
          <a:stretch>
            <a:fillRect/>
          </a:stretch>
        </p:blipFill>
        <p:spPr>
          <a:xfrm>
            <a:off x="3832650" y="5841402"/>
            <a:ext cx="603557" cy="482845"/>
          </a:xfrm>
          <a:prstGeom prst="rect">
            <a:avLst/>
          </a:prstGeom>
          <a:ln>
            <a:solidFill>
              <a:schemeClr val="bg1"/>
            </a:solidFill>
          </a:ln>
        </p:spPr>
      </p:pic>
    </p:spTree>
    <p:extLst>
      <p:ext uri="{BB962C8B-B14F-4D97-AF65-F5344CB8AC3E}">
        <p14:creationId xmlns:p14="http://schemas.microsoft.com/office/powerpoint/2010/main" val="2551319774"/>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1000"/>
                                        <p:tgtEl>
                                          <p:spTgt spid="17"/>
                                        </p:tgtEl>
                                      </p:cBhvr>
                                    </p:animEffect>
                                    <p:anim calcmode="lin" valueType="num">
                                      <p:cBhvr>
                                        <p:cTn id="19" dur="1000" fill="hold"/>
                                        <p:tgtEl>
                                          <p:spTgt spid="17"/>
                                        </p:tgtEl>
                                        <p:attrNameLst>
                                          <p:attrName>ppt_x</p:attrName>
                                        </p:attrNameLst>
                                      </p:cBhvr>
                                      <p:tavLst>
                                        <p:tav tm="0">
                                          <p:val>
                                            <p:strVal val="#ppt_x"/>
                                          </p:val>
                                        </p:tav>
                                        <p:tav tm="100000">
                                          <p:val>
                                            <p:strVal val="#ppt_x"/>
                                          </p:val>
                                        </p:tav>
                                      </p:tavLst>
                                    </p:anim>
                                    <p:anim calcmode="lin" valueType="num">
                                      <p:cBhvr>
                                        <p:cTn id="2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ppt_x"/>
                                          </p:val>
                                        </p:tav>
                                        <p:tav tm="100000">
                                          <p:val>
                                            <p:strVal val="#ppt_x"/>
                                          </p:val>
                                        </p:tav>
                                      </p:tavLst>
                                    </p:anim>
                                    <p:anim calcmode="lin" valueType="num">
                                      <p:cBhvr additive="base">
                                        <p:cTn id="38"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42" presetClass="entr" presetSubtype="0" fill="hold" nodeType="clickEffect">
                                  <p:stCondLst>
                                    <p:cond delay="0"/>
                                  </p:stCondLst>
                                  <p:childTnLst>
                                    <p:set>
                                      <p:cBhvr>
                                        <p:cTn id="42" dur="1" fill="hold">
                                          <p:stCondLst>
                                            <p:cond delay="0"/>
                                          </p:stCondLst>
                                        </p:cTn>
                                        <p:tgtEl>
                                          <p:spTgt spid="3">
                                            <p:txEl>
                                              <p:pRg st="0" end="0"/>
                                            </p:txEl>
                                          </p:spTgt>
                                        </p:tgtEl>
                                        <p:attrNameLst>
                                          <p:attrName>style.visibility</p:attrName>
                                        </p:attrNameLst>
                                      </p:cBhvr>
                                      <p:to>
                                        <p:strVal val="visible"/>
                                      </p:to>
                                    </p:set>
                                    <p:animEffect transition="in" filter="fade">
                                      <p:cBhvr>
                                        <p:cTn id="43" dur="1000"/>
                                        <p:tgtEl>
                                          <p:spTgt spid="3">
                                            <p:txEl>
                                              <p:pRg st="0" end="0"/>
                                            </p:txEl>
                                          </p:spTgt>
                                        </p:tgtEl>
                                      </p:cBhvr>
                                    </p:animEffect>
                                    <p:anim calcmode="lin" valueType="num">
                                      <p:cBhvr>
                                        <p:cTn id="44"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45"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fade">
                                      <p:cBhvr>
                                        <p:cTn id="50" dur="1000"/>
                                        <p:tgtEl>
                                          <p:spTgt spid="21"/>
                                        </p:tgtEl>
                                      </p:cBhvr>
                                    </p:animEffect>
                                    <p:anim calcmode="lin" valueType="num">
                                      <p:cBhvr>
                                        <p:cTn id="51" dur="1000" fill="hold"/>
                                        <p:tgtEl>
                                          <p:spTgt spid="21"/>
                                        </p:tgtEl>
                                        <p:attrNameLst>
                                          <p:attrName>ppt_x</p:attrName>
                                        </p:attrNameLst>
                                      </p:cBhvr>
                                      <p:tavLst>
                                        <p:tav tm="0">
                                          <p:val>
                                            <p:strVal val="#ppt_x"/>
                                          </p:val>
                                        </p:tav>
                                        <p:tav tm="100000">
                                          <p:val>
                                            <p:strVal val="#ppt_x"/>
                                          </p:val>
                                        </p:tav>
                                      </p:tavLst>
                                    </p:anim>
                                    <p:anim calcmode="lin" valueType="num">
                                      <p:cBhvr>
                                        <p:cTn id="5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45" presetClass="entr" presetSubtype="0" fill="hold"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2000"/>
                                        <p:tgtEl>
                                          <p:spTgt spid="22"/>
                                        </p:tgtEl>
                                      </p:cBhvr>
                                    </p:animEffect>
                                    <p:anim calcmode="lin" valueType="num">
                                      <p:cBhvr>
                                        <p:cTn id="58" dur="2000" fill="hold"/>
                                        <p:tgtEl>
                                          <p:spTgt spid="22"/>
                                        </p:tgtEl>
                                        <p:attrNameLst>
                                          <p:attrName>ppt_w</p:attrName>
                                        </p:attrNameLst>
                                      </p:cBhvr>
                                      <p:tavLst>
                                        <p:tav tm="0" fmla="#ppt_w*sin(2.5*pi*$)">
                                          <p:val>
                                            <p:fltVal val="0"/>
                                          </p:val>
                                        </p:tav>
                                        <p:tav tm="100000">
                                          <p:val>
                                            <p:fltVal val="1"/>
                                          </p:val>
                                        </p:tav>
                                      </p:tavLst>
                                    </p:anim>
                                    <p:anim calcmode="lin" valueType="num">
                                      <p:cBhvr>
                                        <p:cTn id="59" dur="2000" fill="hold"/>
                                        <p:tgtEl>
                                          <p:spTgt spid="22"/>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animBg="1"/>
      <p:bldP spid="20" grpId="0"/>
      <p:bldP spid="2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477816">
            <a:off x="2139133" y="2041903"/>
            <a:ext cx="4216673" cy="1838196"/>
          </a:xfrm>
          <a:prstGeom prst="rect">
            <a:avLst/>
          </a:prstGeom>
        </p:spPr>
      </p:pic>
      <p:sp>
        <p:nvSpPr>
          <p:cNvPr id="5" name="矩形 4">
            <a:extLst>
              <a:ext uri="{FF2B5EF4-FFF2-40B4-BE49-F238E27FC236}">
                <a16:creationId xmlns:a16="http://schemas.microsoft.com/office/drawing/2014/main" id="{EB9708E1-E200-46D6-8D40-6CE809E91077}"/>
              </a:ext>
            </a:extLst>
          </p:cNvPr>
          <p:cNvSpPr/>
          <p:nvPr/>
        </p:nvSpPr>
        <p:spPr>
          <a:xfrm>
            <a:off x="4672343" y="438213"/>
            <a:ext cx="2542164" cy="562610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6" name="图片 5" descr="图片包含 服装&#10;&#10;已生成高可信度的说明">
            <a:extLst>
              <a:ext uri="{FF2B5EF4-FFF2-40B4-BE49-F238E27FC236}">
                <a16:creationId xmlns:a16="http://schemas.microsoft.com/office/drawing/2014/main" id="{B9417491-BEF8-4991-B664-D14F392C699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40644" y="3625913"/>
            <a:ext cx="2084288" cy="2438400"/>
          </a:xfrm>
          <a:prstGeom prst="rect">
            <a:avLst/>
          </a:prstGeom>
        </p:spPr>
      </p:pic>
      <p:sp>
        <p:nvSpPr>
          <p:cNvPr id="11" name="文本框 10">
            <a:extLst>
              <a:ext uri="{FF2B5EF4-FFF2-40B4-BE49-F238E27FC236}">
                <a16:creationId xmlns:a16="http://schemas.microsoft.com/office/drawing/2014/main" id="{F72E5E4E-4B8D-40EB-AC00-C87A7ADD396A}"/>
              </a:ext>
            </a:extLst>
          </p:cNvPr>
          <p:cNvSpPr txBox="1"/>
          <p:nvPr/>
        </p:nvSpPr>
        <p:spPr>
          <a:xfrm>
            <a:off x="4672343" y="1645429"/>
            <a:ext cx="2607398" cy="1446550"/>
          </a:xfrm>
          <a:prstGeom prst="rect">
            <a:avLst/>
          </a:prstGeom>
          <a:noFill/>
        </p:spPr>
        <p:txBody>
          <a:bodyPr wrap="square" rtlCol="0">
            <a:spAutoFit/>
          </a:bodyPr>
          <a:lstStyle/>
          <a:p>
            <a:pPr algn="ctr"/>
            <a:r>
              <a:rPr lang="en-US" altLang="zh-CN" sz="4400">
                <a:solidFill>
                  <a:schemeClr val="bg1"/>
                </a:solidFill>
                <a:latin typeface="微软雅黑" panose="020B0503020204020204" pitchFamily="34" charset="-122"/>
                <a:ea typeface="微软雅黑" panose="020B0503020204020204" pitchFamily="34" charset="-122"/>
              </a:rPr>
              <a:t>THANK</a:t>
            </a:r>
            <a:endParaRPr lang="en-US" altLang="zh-CN" sz="4400" dirty="0">
              <a:solidFill>
                <a:schemeClr val="bg1"/>
              </a:solidFill>
              <a:latin typeface="微软雅黑" panose="020B0503020204020204" pitchFamily="34" charset="-122"/>
              <a:ea typeface="微软雅黑" panose="020B0503020204020204" pitchFamily="34" charset="-122"/>
            </a:endParaRPr>
          </a:p>
          <a:p>
            <a:pPr algn="ctr"/>
            <a:r>
              <a:rPr lang="en-US" altLang="zh-CN" sz="4400" dirty="0">
                <a:solidFill>
                  <a:schemeClr val="bg1"/>
                </a:solidFill>
                <a:latin typeface="微软雅黑" panose="020B0503020204020204" pitchFamily="34" charset="-122"/>
                <a:ea typeface="微软雅黑" panose="020B0503020204020204" pitchFamily="34" charset="-122"/>
              </a:rPr>
              <a:t>YOU</a:t>
            </a:r>
            <a:endParaRPr lang="zh-CN" altLang="en-US" sz="4400" dirty="0">
              <a:solidFill>
                <a:schemeClr val="bg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31962485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49" presetClass="entr" presetSubtype="0" decel="100000" fill="hold" grpId="0" nodeType="click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1000" fill="hold"/>
                                        <p:tgtEl>
                                          <p:spTgt spid="11"/>
                                        </p:tgtEl>
                                        <p:attrNameLst>
                                          <p:attrName>ppt_w</p:attrName>
                                        </p:attrNameLst>
                                      </p:cBhvr>
                                      <p:tavLst>
                                        <p:tav tm="0">
                                          <p:val>
                                            <p:fltVal val="0"/>
                                          </p:val>
                                        </p:tav>
                                        <p:tav tm="100000">
                                          <p:val>
                                            <p:strVal val="#ppt_w"/>
                                          </p:val>
                                        </p:tav>
                                      </p:tavLst>
                                    </p:anim>
                                    <p:anim calcmode="lin" valueType="num">
                                      <p:cBhvr>
                                        <p:cTn id="18" dur="1000" fill="hold"/>
                                        <p:tgtEl>
                                          <p:spTgt spid="11"/>
                                        </p:tgtEl>
                                        <p:attrNameLst>
                                          <p:attrName>ppt_h</p:attrName>
                                        </p:attrNameLst>
                                      </p:cBhvr>
                                      <p:tavLst>
                                        <p:tav tm="0">
                                          <p:val>
                                            <p:fltVal val="0"/>
                                          </p:val>
                                        </p:tav>
                                        <p:tav tm="100000">
                                          <p:val>
                                            <p:strVal val="#ppt_h"/>
                                          </p:val>
                                        </p:tav>
                                      </p:tavLst>
                                    </p:anim>
                                    <p:anim calcmode="lin" valueType="num">
                                      <p:cBhvr>
                                        <p:cTn id="19" dur="1000" fill="hold"/>
                                        <p:tgtEl>
                                          <p:spTgt spid="11"/>
                                        </p:tgtEl>
                                        <p:attrNameLst>
                                          <p:attrName>style.rotation</p:attrName>
                                        </p:attrNameLst>
                                      </p:cBhvr>
                                      <p:tavLst>
                                        <p:tav tm="0">
                                          <p:val>
                                            <p:fltVal val="360"/>
                                          </p:val>
                                        </p:tav>
                                        <p:tav tm="100000">
                                          <p:val>
                                            <p:fltVal val="0"/>
                                          </p:val>
                                        </p:tav>
                                      </p:tavLst>
                                    </p:anim>
                                    <p:animEffect transition="in" filter="fade">
                                      <p:cBhvr>
                                        <p:cTn id="20"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descr="图片包含 网球, 监视器, 室内&#10;&#10;已生成极高可信度的说明">
            <a:extLst>
              <a:ext uri="{FF2B5EF4-FFF2-40B4-BE49-F238E27FC236}">
                <a16:creationId xmlns:a16="http://schemas.microsoft.com/office/drawing/2014/main" id="{D62949B0-EA6F-4146-8BD0-39034CB2579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7802" y="4419600"/>
            <a:ext cx="10843396" cy="6858000"/>
          </a:xfrm>
          <a:prstGeom prst="rect">
            <a:avLst/>
          </a:prstGeom>
        </p:spPr>
      </p:pic>
      <p:pic>
        <p:nvPicPr>
          <p:cNvPr id="5" name="图片 4">
            <a:extLst>
              <a:ext uri="{FF2B5EF4-FFF2-40B4-BE49-F238E27FC236}">
                <a16:creationId xmlns:a16="http://schemas.microsoft.com/office/drawing/2014/main" id="{29771B3A-97BD-41DD-82AC-F188625972DD}"/>
              </a:ext>
            </a:extLst>
          </p:cNvPr>
          <p:cNvPicPr>
            <a:picLocks noChangeAspect="1"/>
          </p:cNvPicPr>
          <p:nvPr/>
        </p:nvPicPr>
        <p:blipFill>
          <a:blip r:embed="rId4">
            <a:duotone>
              <a:prstClr val="black"/>
              <a:schemeClr val="accent6">
                <a:tint val="45000"/>
                <a:satMod val="400000"/>
              </a:schemeClr>
            </a:duotone>
            <a:lum contrast="-20000"/>
          </a:blip>
          <a:stretch>
            <a:fillRect/>
          </a:stretch>
        </p:blipFill>
        <p:spPr>
          <a:xfrm>
            <a:off x="5015721" y="1092200"/>
            <a:ext cx="1562879" cy="3777979"/>
          </a:xfrm>
          <a:prstGeom prst="rect">
            <a:avLst/>
          </a:prstGeom>
        </p:spPr>
      </p:pic>
      <p:sp>
        <p:nvSpPr>
          <p:cNvPr id="6" name="矩形 5">
            <a:extLst>
              <a:ext uri="{FF2B5EF4-FFF2-40B4-BE49-F238E27FC236}">
                <a16:creationId xmlns:a16="http://schemas.microsoft.com/office/drawing/2014/main" id="{E287B2F7-CADE-41E6-8C73-8D6549CECDF8}"/>
              </a:ext>
            </a:extLst>
          </p:cNvPr>
          <p:cNvSpPr/>
          <p:nvPr/>
        </p:nvSpPr>
        <p:spPr>
          <a:xfrm>
            <a:off x="2335785" y="5610653"/>
            <a:ext cx="7301999" cy="1015663"/>
          </a:xfrm>
          <a:prstGeom prst="rect">
            <a:avLst/>
          </a:prstGeom>
        </p:spPr>
        <p:txBody>
          <a:bodyPr wrap="none">
            <a:spAutoFit/>
          </a:bodyPr>
          <a:lstStyle/>
          <a:p>
            <a:r>
              <a:rPr lang="en-US" altLang="zh-CN" sz="6000" dirty="0">
                <a:solidFill>
                  <a:schemeClr val="bg1">
                    <a:lumMod val="50000"/>
                  </a:schemeClr>
                </a:solidFill>
                <a:latin typeface="微软雅黑" panose="020B0503020204020204" pitchFamily="34" charset="-122"/>
                <a:ea typeface="微软雅黑" panose="020B0503020204020204" pitchFamily="34" charset="-122"/>
              </a:rPr>
              <a:t>CẤU TRÚC BÀI HỌC</a:t>
            </a:r>
            <a:endParaRPr lang="zh-CN" altLang="en-US" sz="6000" dirty="0">
              <a:solidFill>
                <a:schemeClr val="bg1">
                  <a:lumMod val="50000"/>
                </a:schemeClr>
              </a:solidFill>
              <a:latin typeface="微软雅黑" panose="020B0503020204020204" pitchFamily="34" charset="-122"/>
              <a:ea typeface="微软雅黑" panose="020B0503020204020204" pitchFamily="34" charset="-122"/>
            </a:endParaRPr>
          </a:p>
        </p:txBody>
      </p:sp>
      <p:grpSp>
        <p:nvGrpSpPr>
          <p:cNvPr id="25" name="组合 24">
            <a:extLst>
              <a:ext uri="{FF2B5EF4-FFF2-40B4-BE49-F238E27FC236}">
                <a16:creationId xmlns:a16="http://schemas.microsoft.com/office/drawing/2014/main" id="{869C2746-8F91-4D20-BD32-8E0DA12CB3FB}"/>
              </a:ext>
            </a:extLst>
          </p:cNvPr>
          <p:cNvGrpSpPr/>
          <p:nvPr/>
        </p:nvGrpSpPr>
        <p:grpSpPr>
          <a:xfrm>
            <a:off x="2285221" y="1498819"/>
            <a:ext cx="2857500" cy="1077218"/>
            <a:chOff x="2285221" y="1498819"/>
            <a:chExt cx="2857500" cy="1077218"/>
          </a:xfrm>
        </p:grpSpPr>
        <p:grpSp>
          <p:nvGrpSpPr>
            <p:cNvPr id="2" name="组合 1">
              <a:extLst>
                <a:ext uri="{FF2B5EF4-FFF2-40B4-BE49-F238E27FC236}">
                  <a16:creationId xmlns:a16="http://schemas.microsoft.com/office/drawing/2014/main" id="{503FADC6-3A64-43A2-A374-8303FAF178FA}"/>
                </a:ext>
              </a:extLst>
            </p:cNvPr>
            <p:cNvGrpSpPr/>
            <p:nvPr/>
          </p:nvGrpSpPr>
          <p:grpSpPr>
            <a:xfrm>
              <a:off x="2285221" y="1498819"/>
              <a:ext cx="2857500" cy="1077218"/>
              <a:chOff x="2285221" y="1498819"/>
              <a:chExt cx="2857500" cy="1077218"/>
            </a:xfrm>
          </p:grpSpPr>
          <p:grpSp>
            <p:nvGrpSpPr>
              <p:cNvPr id="13" name="组合 12">
                <a:extLst>
                  <a:ext uri="{FF2B5EF4-FFF2-40B4-BE49-F238E27FC236}">
                    <a16:creationId xmlns:a16="http://schemas.microsoft.com/office/drawing/2014/main" id="{8F3BCABF-758C-4951-9ED0-CB5D3AC86DF7}"/>
                  </a:ext>
                </a:extLst>
              </p:cNvPr>
              <p:cNvGrpSpPr/>
              <p:nvPr/>
            </p:nvGrpSpPr>
            <p:grpSpPr>
              <a:xfrm flipH="1">
                <a:off x="2285221" y="1752600"/>
                <a:ext cx="2857500" cy="609600"/>
                <a:chOff x="1853421" y="1638300"/>
                <a:chExt cx="2857500" cy="609600"/>
              </a:xfrm>
            </p:grpSpPr>
            <p:cxnSp>
              <p:nvCxnSpPr>
                <p:cNvPr id="11" name="直接连接符 10">
                  <a:extLst>
                    <a:ext uri="{FF2B5EF4-FFF2-40B4-BE49-F238E27FC236}">
                      <a16:creationId xmlns:a16="http://schemas.microsoft.com/office/drawing/2014/main" id="{98189017-ADA6-4C3E-8F64-0273A9CEA4C2}"/>
                    </a:ext>
                  </a:extLst>
                </p:cNvPr>
                <p:cNvCxnSpPr/>
                <p:nvPr/>
              </p:nvCxnSpPr>
              <p:spPr>
                <a:xfrm>
                  <a:off x="1853421" y="19431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2" name="椭圆 11">
                  <a:extLst>
                    <a:ext uri="{FF2B5EF4-FFF2-40B4-BE49-F238E27FC236}">
                      <a16:creationId xmlns:a16="http://schemas.microsoft.com/office/drawing/2014/main" id="{A57D38EA-504F-4BB1-B26D-F664A9201E6C}"/>
                    </a:ext>
                  </a:extLst>
                </p:cNvPr>
                <p:cNvSpPr/>
                <p:nvPr/>
              </p:nvSpPr>
              <p:spPr>
                <a:xfrm>
                  <a:off x="4101321" y="16383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1" name="矩形 20">
                <a:extLst>
                  <a:ext uri="{FF2B5EF4-FFF2-40B4-BE49-F238E27FC236}">
                    <a16:creationId xmlns:a16="http://schemas.microsoft.com/office/drawing/2014/main" id="{48784F07-8E98-4A0E-B96C-309B50525962}"/>
                  </a:ext>
                </a:extLst>
              </p:cNvPr>
              <p:cNvSpPr/>
              <p:nvPr/>
            </p:nvSpPr>
            <p:spPr>
              <a:xfrm>
                <a:off x="2915579" y="1498819"/>
                <a:ext cx="2100142" cy="1077218"/>
              </a:xfrm>
              <a:prstGeom prst="rect">
                <a:avLst/>
              </a:prstGeom>
            </p:spPr>
            <p:txBody>
              <a:bodyPr wrap="square">
                <a:spAutoFit/>
              </a:bodyPr>
              <a:lstStyle/>
              <a:p>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7" name="文本框 16">
              <a:extLst>
                <a:ext uri="{FF2B5EF4-FFF2-40B4-BE49-F238E27FC236}">
                  <a16:creationId xmlns:a16="http://schemas.microsoft.com/office/drawing/2014/main" id="{EB658FF0-5C9D-4083-B435-086E4CBF7A88}"/>
                </a:ext>
              </a:extLst>
            </p:cNvPr>
            <p:cNvSpPr txBox="1"/>
            <p:nvPr/>
          </p:nvSpPr>
          <p:spPr>
            <a:xfrm>
              <a:off x="2335785" y="1810801"/>
              <a:ext cx="261610" cy="461665"/>
            </a:xfrm>
            <a:prstGeom prst="rect">
              <a:avLst/>
            </a:prstGeom>
            <a:noFill/>
          </p:spPr>
          <p:txBody>
            <a:bodyPr wrap="none" rtlCol="0">
              <a:spAutoFit/>
            </a:bodyPr>
            <a:lstStyle/>
            <a:p>
              <a:r>
                <a:rPr lang="en-US" altLang="zh-CN" sz="2400" dirty="0">
                  <a:solidFill>
                    <a:schemeClr val="bg1"/>
                  </a:solidFill>
                </a:rPr>
                <a:t>I</a:t>
              </a:r>
              <a:endParaRPr lang="zh-CN" altLang="en-US" sz="2400" dirty="0">
                <a:solidFill>
                  <a:schemeClr val="bg1"/>
                </a:solidFill>
              </a:endParaRPr>
            </a:p>
          </p:txBody>
        </p:sp>
      </p:grpSp>
      <p:grpSp>
        <p:nvGrpSpPr>
          <p:cNvPr id="30" name="组合 29">
            <a:extLst>
              <a:ext uri="{FF2B5EF4-FFF2-40B4-BE49-F238E27FC236}">
                <a16:creationId xmlns:a16="http://schemas.microsoft.com/office/drawing/2014/main" id="{B7448A8C-6D7D-46F9-82E1-456FC4078473}"/>
              </a:ext>
            </a:extLst>
          </p:cNvPr>
          <p:cNvGrpSpPr/>
          <p:nvPr/>
        </p:nvGrpSpPr>
        <p:grpSpPr>
          <a:xfrm>
            <a:off x="6578600" y="1536700"/>
            <a:ext cx="2857500" cy="858875"/>
            <a:chOff x="6578600" y="1536700"/>
            <a:chExt cx="2857500" cy="858875"/>
          </a:xfrm>
        </p:grpSpPr>
        <p:grpSp>
          <p:nvGrpSpPr>
            <p:cNvPr id="4" name="组合 3">
              <a:extLst>
                <a:ext uri="{FF2B5EF4-FFF2-40B4-BE49-F238E27FC236}">
                  <a16:creationId xmlns:a16="http://schemas.microsoft.com/office/drawing/2014/main" id="{D9F6D28F-639A-4D70-9FE1-A3EC6493C2D4}"/>
                </a:ext>
              </a:extLst>
            </p:cNvPr>
            <p:cNvGrpSpPr/>
            <p:nvPr/>
          </p:nvGrpSpPr>
          <p:grpSpPr>
            <a:xfrm>
              <a:off x="6578600" y="1536700"/>
              <a:ext cx="2857500" cy="858875"/>
              <a:chOff x="6578600" y="1536700"/>
              <a:chExt cx="2857500" cy="858875"/>
            </a:xfrm>
          </p:grpSpPr>
          <p:cxnSp>
            <p:nvCxnSpPr>
              <p:cNvPr id="9" name="直接连接符 8">
                <a:extLst>
                  <a:ext uri="{FF2B5EF4-FFF2-40B4-BE49-F238E27FC236}">
                    <a16:creationId xmlns:a16="http://schemas.microsoft.com/office/drawing/2014/main" id="{96B4713C-B9BF-4317-AA53-F313681CDA7C}"/>
                  </a:ext>
                </a:extLst>
              </p:cNvPr>
              <p:cNvCxnSpPr/>
              <p:nvPr/>
            </p:nvCxnSpPr>
            <p:spPr>
              <a:xfrm>
                <a:off x="6578600" y="1841500"/>
                <a:ext cx="2247900"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10" name="椭圆 9">
                <a:extLst>
                  <a:ext uri="{FF2B5EF4-FFF2-40B4-BE49-F238E27FC236}">
                    <a16:creationId xmlns:a16="http://schemas.microsoft.com/office/drawing/2014/main" id="{C3D6D73C-E482-4022-BB4A-65405DF367D1}"/>
                  </a:ext>
                </a:extLst>
              </p:cNvPr>
              <p:cNvSpPr/>
              <p:nvPr/>
            </p:nvSpPr>
            <p:spPr>
              <a:xfrm>
                <a:off x="8826500" y="1536700"/>
                <a:ext cx="609600" cy="609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a:extLst>
                  <a:ext uri="{FF2B5EF4-FFF2-40B4-BE49-F238E27FC236}">
                    <a16:creationId xmlns:a16="http://schemas.microsoft.com/office/drawing/2014/main" id="{67D40BFA-06A9-44C7-B24C-91E3F31B78CD}"/>
                  </a:ext>
                </a:extLst>
              </p:cNvPr>
              <p:cNvSpPr/>
              <p:nvPr/>
            </p:nvSpPr>
            <p:spPr>
              <a:xfrm>
                <a:off x="6629163" y="1810800"/>
                <a:ext cx="1837362" cy="584775"/>
              </a:xfrm>
              <a:prstGeom prst="rect">
                <a:avLst/>
              </a:prstGeom>
            </p:spPr>
            <p:txBody>
              <a:bodyPr wrap="none">
                <a:spAutoFit/>
              </a:bodyPr>
              <a:lstStyle/>
              <a:p>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Luyện</a:t>
                </a:r>
                <a:r>
                  <a:rPr lang="en-US" altLang="zh-CN"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3200" dirty="0" err="1">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rPr>
                  <a:t>tập</a:t>
                </a:r>
                <a:endParaRPr lang="zh-CN" altLang="en-US" sz="3200" dirty="0">
                  <a:solidFill>
                    <a:schemeClr val="bg1">
                      <a:lumMod val="50000"/>
                    </a:schemeClr>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28" name="文本框 27">
              <a:extLst>
                <a:ext uri="{FF2B5EF4-FFF2-40B4-BE49-F238E27FC236}">
                  <a16:creationId xmlns:a16="http://schemas.microsoft.com/office/drawing/2014/main" id="{E3BC063B-F457-401A-8E16-0075243925B5}"/>
                </a:ext>
              </a:extLst>
            </p:cNvPr>
            <p:cNvSpPr txBox="1"/>
            <p:nvPr/>
          </p:nvSpPr>
          <p:spPr>
            <a:xfrm>
              <a:off x="8877063" y="1579968"/>
              <a:ext cx="338554" cy="461665"/>
            </a:xfrm>
            <a:prstGeom prst="rect">
              <a:avLst/>
            </a:prstGeom>
            <a:noFill/>
          </p:spPr>
          <p:txBody>
            <a:bodyPr wrap="none" rtlCol="0">
              <a:spAutoFit/>
            </a:bodyPr>
            <a:lstStyle/>
            <a:p>
              <a:r>
                <a:rPr lang="en-US" altLang="zh-CN" sz="2400" dirty="0">
                  <a:solidFill>
                    <a:schemeClr val="bg1"/>
                  </a:solidFill>
                </a:rPr>
                <a:t>II</a:t>
              </a:r>
              <a:endParaRPr lang="zh-CN" altLang="en-US" sz="2400" dirty="0">
                <a:solidFill>
                  <a:schemeClr val="bg1"/>
                </a:solidFill>
              </a:endParaRPr>
            </a:p>
          </p:txBody>
        </p:sp>
      </p:grpSp>
    </p:spTree>
    <p:extLst>
      <p:ext uri="{BB962C8B-B14F-4D97-AF65-F5344CB8AC3E}">
        <p14:creationId xmlns:p14="http://schemas.microsoft.com/office/powerpoint/2010/main" val="291921684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animEffect transition="in" filter="fade">
                                      <p:cBhvr>
                                        <p:cTn id="14" dur="500"/>
                                        <p:tgtEl>
                                          <p:spTgt spid="6"/>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wipe(down)">
                                      <p:cBhvr>
                                        <p:cTn id="19" dur="500"/>
                                        <p:tgtEl>
                                          <p:spTgt spid="5"/>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nodeType="click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wipe(left)">
                                      <p:cBhvr>
                                        <p:cTn id="24" dur="500"/>
                                        <p:tgtEl>
                                          <p:spTgt spid="25"/>
                                        </p:tgtEl>
                                      </p:cBhvr>
                                    </p:animEffect>
                                  </p:childTnLst>
                                </p:cTn>
                              </p:par>
                              <p:par>
                                <p:cTn id="25" presetID="22" presetClass="entr" presetSubtype="2"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wipe(right)">
                                      <p:cBhvr>
                                        <p:cTn id="2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I.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Hình</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thành</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kiến</a:t>
              </a:r>
              <a:r>
                <a:rPr lang="en-US" altLang="zh-CN"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 </a:t>
              </a:r>
              <a:r>
                <a:rPr lang="en-US" altLang="zh-CN" sz="4000" dirty="0" err="1">
                  <a:solidFill>
                    <a:schemeClr val="bg1"/>
                  </a:solidFill>
                  <a:latin typeface="Times New Roman" panose="02020603050405020304" pitchFamily="18" charset="0"/>
                  <a:ea typeface="微软雅黑" panose="020B0503020204020204" pitchFamily="34" charset="-122"/>
                  <a:cs typeface="Times New Roman" panose="02020603050405020304" pitchFamily="18" charset="0"/>
                </a:rPr>
                <a:t>thức</a:t>
              </a:r>
              <a:endParaRPr lang="zh-CN" altLang="en-US" sz="4000" dirty="0">
                <a:solidFill>
                  <a:schemeClr val="bg1"/>
                </a:solidFill>
                <a:latin typeface="Times New Roman" panose="02020603050405020304" pitchFamily="18" charset="0"/>
                <a:ea typeface="微软雅黑" panose="020B0503020204020204" pitchFamily="34" charset="-122"/>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a:solidFill>
                  <a:srgbClr val="FF0000"/>
                </a:solidFill>
                <a:latin typeface="Times New Roman" panose="02020603050405020304" pitchFamily="18" charset="0"/>
                <a:cs typeface="Times New Roman" panose="02020603050405020304" pitchFamily="18" charset="0"/>
              </a:rPr>
              <a:t>1. </a:t>
            </a:r>
            <a:r>
              <a:rPr lang="en-US" sz="3200" b="1" dirty="0" err="1">
                <a:solidFill>
                  <a:srgbClr val="FF0000"/>
                </a:solidFill>
                <a:latin typeface="Times New Roman" panose="02020603050405020304" pitchFamily="18" charset="0"/>
                <a:cs typeface="Times New Roman" panose="02020603050405020304" pitchFamily="18" charset="0"/>
              </a:rPr>
              <a:t>Nhận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biết</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tác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dụng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của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việc</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lựa</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chọn</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từ</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ngữ</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trong</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câu</a:t>
            </a:r>
            <a:endParaRPr lang="en-US" sz="3200" b="1" dirty="0">
              <a:solidFill>
                <a:srgbClr val="FF0000"/>
              </a:solidFill>
              <a:latin typeface="Times New Roman" panose="02020603050405020304" pitchFamily="18" charset="0"/>
              <a:cs typeface="Times New Roman" panose="02020603050405020304" pitchFamily="18" charset="0"/>
            </a:endParaRPr>
          </a:p>
        </p:txBody>
      </p:sp>
      <p:sp>
        <p:nvSpPr>
          <p:cNvPr id="15" name="Rectangle 14"/>
          <p:cNvSpPr/>
          <p:nvPr/>
        </p:nvSpPr>
        <p:spPr>
          <a:xfrm>
            <a:off x="703637" y="2453512"/>
            <a:ext cx="10771439" cy="1594283"/>
          </a:xfrm>
          <a:prstGeom prst="rect">
            <a:avLst/>
          </a:prstGeom>
        </p:spPr>
        <p:txBody>
          <a:bodyPr wrap="square">
            <a:spAutoFit/>
          </a:bodyPr>
          <a:lstStyle/>
          <a:p>
            <a:pPr algn="just" defTabSz="1244600">
              <a:lnSpc>
                <a:spcPct val="90000"/>
              </a:lnSpc>
              <a:spcBef>
                <a:spcPct val="0"/>
              </a:spcBef>
              <a:spcAft>
                <a:spcPct val="35000"/>
              </a:spcAft>
            </a:pP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Vì lẽ đó, xưa nay, đã có không ít người tự vượt lên chính mình nhờ </a:t>
            </a:r>
            <a:r>
              <a:rPr lang="vi-VN" sz="32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noi gương</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những cá nhân xuất chúng</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1244600">
              <a:lnSpc>
                <a:spcPct val="90000"/>
              </a:lnSpc>
              <a:spcBef>
                <a:spcPct val="0"/>
              </a:spcBef>
              <a:spcAft>
                <a:spcPct val="35000"/>
              </a:spcAft>
            </a:pP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Các</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cùng</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32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nghĩa</a:t>
            </a:r>
            <a:r>
              <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32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học theo, làm theo, bắt chước</a:t>
            </a:r>
            <a:r>
              <a:rPr lang="vi-VN" sz="32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endParaRPr lang="en-US" sz="32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cxnSp>
        <p:nvCxnSpPr>
          <p:cNvPr id="17" name="Straight Connector 16"/>
          <p:cNvCxnSpPr/>
          <p:nvPr/>
        </p:nvCxnSpPr>
        <p:spPr>
          <a:xfrm>
            <a:off x="1446418" y="3374265"/>
            <a:ext cx="1875418"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8" name="Rectangle 17"/>
          <p:cNvSpPr/>
          <p:nvPr/>
        </p:nvSpPr>
        <p:spPr>
          <a:xfrm>
            <a:off x="806669" y="4295019"/>
            <a:ext cx="11183562" cy="1945148"/>
          </a:xfrm>
          <a:prstGeom prst="rect">
            <a:avLst/>
          </a:prstGeom>
        </p:spPr>
        <p:txBody>
          <a:bodyPr wrap="square">
            <a:spAutoFit/>
          </a:bodyPr>
          <a:lstStyle/>
          <a:p>
            <a:pPr marL="457200" indent="-457200" defTabSz="1244600">
              <a:lnSpc>
                <a:spcPct val="90000"/>
              </a:lnSpc>
              <a:spcBef>
                <a:spcPct val="0"/>
              </a:spcBef>
              <a:spcAft>
                <a:spcPct val="35000"/>
              </a:spcAft>
              <a:buFont typeface="Wingdings" panose="05000000000000000000" pitchFamily="2" charset="2"/>
              <a:buChar char="è"/>
            </a:pP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hoặc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thao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tác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diễn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ra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thường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xuyên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Ở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bất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cứ</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vị</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nào</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câu</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nhiều</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thể</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chỉ</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có</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một</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được</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xem</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b="1"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b="1"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p>
          <a:p>
            <a:pPr marL="457200" indent="-457200" defTabSz="1244600">
              <a:lnSpc>
                <a:spcPct val="90000"/>
              </a:lnSpc>
              <a:spcBef>
                <a:spcPct val="0"/>
              </a:spcBef>
              <a:spcAft>
                <a:spcPct val="35000"/>
              </a:spcAft>
              <a:buFont typeface="Wingdings" panose="05000000000000000000" pitchFamily="2" charset="2"/>
              <a:buChar char="è"/>
            </a:pP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Cần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lựa</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chọn</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sử</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dụng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từ</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ngữ</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phù</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hợp</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nhất</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là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trong</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khi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nói</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và</a:t>
            </a: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en-US" sz="2800" dirty="0" err="1">
                <a:solidFill>
                  <a:prstClr val="black">
                    <a:hueOff val="0"/>
                    <a:satOff val="0"/>
                    <a:lumOff val="0"/>
                    <a:alphaOff val="0"/>
                  </a:prstClr>
                </a:solidFill>
                <a:latin typeface="Times New Roman" panose="02020603050405020304" pitchFamily="18" charset="0"/>
                <a:cs typeface="Times New Roman" panose="02020603050405020304" pitchFamily="18" charset="0"/>
              </a:rPr>
              <a:t>viết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79801200"/>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14">
                                            <p:txEl>
                                              <p:pRg st="0" end="0"/>
                                            </p:txEl>
                                          </p:spTgt>
                                        </p:tgtEl>
                                        <p:attrNameLst>
                                          <p:attrName>style.visibility</p:attrName>
                                        </p:attrNameLst>
                                      </p:cBhvr>
                                      <p:to>
                                        <p:strVal val="visible"/>
                                      </p:to>
                                    </p:set>
                                    <p:animEffect transition="in" filter="fade">
                                      <p:cBhvr>
                                        <p:cTn id="18" dur="1000"/>
                                        <p:tgtEl>
                                          <p:spTgt spid="14">
                                            <p:txEl>
                                              <p:pRg st="0" end="0"/>
                                            </p:txEl>
                                          </p:spTgt>
                                        </p:tgtEl>
                                      </p:cBhvr>
                                    </p:animEffect>
                                    <p:anim calcmode="lin" valueType="num">
                                      <p:cBhvr>
                                        <p:cTn id="19"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20"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5">
                                            <p:txEl>
                                              <p:pRg st="0" end="0"/>
                                            </p:txEl>
                                          </p:spTgt>
                                        </p:tgtEl>
                                        <p:attrNameLst>
                                          <p:attrName>style.visibility</p:attrName>
                                        </p:attrNameLst>
                                      </p:cBhvr>
                                      <p:to>
                                        <p:strVal val="visible"/>
                                      </p:to>
                                    </p:set>
                                    <p:animEffect transition="in" filter="wipe(down)">
                                      <p:cBhvr>
                                        <p:cTn id="25" dur="500"/>
                                        <p:tgtEl>
                                          <p:spTgt spid="15">
                                            <p:txEl>
                                              <p:pRg st="0" end="0"/>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additive="base">
                                        <p:cTn id="30" dur="500" fill="hold"/>
                                        <p:tgtEl>
                                          <p:spTgt spid="17"/>
                                        </p:tgtEl>
                                        <p:attrNameLst>
                                          <p:attrName>ppt_x</p:attrName>
                                        </p:attrNameLst>
                                      </p:cBhvr>
                                      <p:tavLst>
                                        <p:tav tm="0">
                                          <p:val>
                                            <p:strVal val="#ppt_x"/>
                                          </p:val>
                                        </p:tav>
                                        <p:tav tm="100000">
                                          <p:val>
                                            <p:strVal val="#ppt_x"/>
                                          </p:val>
                                        </p:tav>
                                      </p:tavLst>
                                    </p:anim>
                                    <p:anim calcmode="lin" valueType="num">
                                      <p:cBhvr additive="base">
                                        <p:cTn id="31"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nodeType="clickEffect">
                                  <p:stCondLst>
                                    <p:cond delay="0"/>
                                  </p:stCondLst>
                                  <p:childTnLst>
                                    <p:set>
                                      <p:cBhvr>
                                        <p:cTn id="35" dur="1" fill="hold">
                                          <p:stCondLst>
                                            <p:cond delay="0"/>
                                          </p:stCondLst>
                                        </p:cTn>
                                        <p:tgtEl>
                                          <p:spTgt spid="15">
                                            <p:txEl>
                                              <p:pRg st="1" end="1"/>
                                            </p:txEl>
                                          </p:spTgt>
                                        </p:tgtEl>
                                        <p:attrNameLst>
                                          <p:attrName>style.visibility</p:attrName>
                                        </p:attrNameLst>
                                      </p:cBhvr>
                                      <p:to>
                                        <p:strVal val="visible"/>
                                      </p:to>
                                    </p:set>
                                    <p:animEffect transition="in" filter="fade">
                                      <p:cBhvr>
                                        <p:cTn id="36" dur="1000"/>
                                        <p:tgtEl>
                                          <p:spTgt spid="15">
                                            <p:txEl>
                                              <p:pRg st="1" end="1"/>
                                            </p:txEl>
                                          </p:spTgt>
                                        </p:tgtEl>
                                      </p:cBhvr>
                                    </p:animEffect>
                                    <p:anim calcmode="lin" valueType="num">
                                      <p:cBhvr>
                                        <p:cTn id="37" dur="100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38" dur="100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6" presetClass="entr" presetSubtype="21" fill="hold" nodeType="clickEffect">
                                  <p:stCondLst>
                                    <p:cond delay="0"/>
                                  </p:stCondLst>
                                  <p:childTnLst>
                                    <p:set>
                                      <p:cBhvr>
                                        <p:cTn id="42" dur="1" fill="hold">
                                          <p:stCondLst>
                                            <p:cond delay="0"/>
                                          </p:stCondLst>
                                        </p:cTn>
                                        <p:tgtEl>
                                          <p:spTgt spid="18">
                                            <p:txEl>
                                              <p:pRg st="0" end="0"/>
                                            </p:txEl>
                                          </p:spTgt>
                                        </p:tgtEl>
                                        <p:attrNameLst>
                                          <p:attrName>style.visibility</p:attrName>
                                        </p:attrNameLst>
                                      </p:cBhvr>
                                      <p:to>
                                        <p:strVal val="visible"/>
                                      </p:to>
                                    </p:set>
                                    <p:animEffect transition="in" filter="barn(inVertical)">
                                      <p:cBhvr>
                                        <p:cTn id="43" dur="500"/>
                                        <p:tgtEl>
                                          <p:spTgt spid="18">
                                            <p:txEl>
                                              <p:pRg st="0" end="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42" presetClass="entr" presetSubtype="0" fill="hold" nodeType="clickEffect">
                                  <p:stCondLst>
                                    <p:cond delay="0"/>
                                  </p:stCondLst>
                                  <p:childTnLst>
                                    <p:set>
                                      <p:cBhvr>
                                        <p:cTn id="47" dur="1" fill="hold">
                                          <p:stCondLst>
                                            <p:cond delay="0"/>
                                          </p:stCondLst>
                                        </p:cTn>
                                        <p:tgtEl>
                                          <p:spTgt spid="18">
                                            <p:txEl>
                                              <p:pRg st="1" end="1"/>
                                            </p:txEl>
                                          </p:spTgt>
                                        </p:tgtEl>
                                        <p:attrNameLst>
                                          <p:attrName>style.visibility</p:attrName>
                                        </p:attrNameLst>
                                      </p:cBhvr>
                                      <p:to>
                                        <p:strVal val="visible"/>
                                      </p:to>
                                    </p:set>
                                    <p:animEffect transition="in" filter="fade">
                                      <p:cBhvr>
                                        <p:cTn id="48" dur="1000"/>
                                        <p:tgtEl>
                                          <p:spTgt spid="18">
                                            <p:txEl>
                                              <p:pRg st="1" end="1"/>
                                            </p:txEl>
                                          </p:spTgt>
                                        </p:tgtEl>
                                      </p:cBhvr>
                                    </p:animEffect>
                                    <p:anim calcmode="lin" valueType="num">
                                      <p:cBhvr>
                                        <p:cTn id="49" dur="1000" fill="hold"/>
                                        <p:tgtEl>
                                          <p:spTgt spid="18">
                                            <p:txEl>
                                              <p:pRg st="1" end="1"/>
                                            </p:txEl>
                                          </p:spTgt>
                                        </p:tgtEl>
                                        <p:attrNameLst>
                                          <p:attrName>ppt_x</p:attrName>
                                        </p:attrNameLst>
                                      </p:cBhvr>
                                      <p:tavLst>
                                        <p:tav tm="0">
                                          <p:val>
                                            <p:strVal val="#ppt_x"/>
                                          </p:val>
                                        </p:tav>
                                        <p:tav tm="100000">
                                          <p:val>
                                            <p:strVal val="#ppt_x"/>
                                          </p:val>
                                        </p:tav>
                                      </p:tavLst>
                                    </p:anim>
                                    <p:anim calcmode="lin" valueType="num">
                                      <p:cBhvr>
                                        <p:cTn id="50" dur="1000" fill="hold"/>
                                        <p:tgtEl>
                                          <p:spTgt spid="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16" presetClass="entr" presetSubtype="21" fill="hold" nodeType="clickEffect">
                                  <p:stCondLst>
                                    <p:cond delay="0"/>
                                  </p:stCondLst>
                                  <p:childTnLst>
                                    <p:set>
                                      <p:cBhvr>
                                        <p:cTn id="54" dur="1" fill="hold">
                                          <p:stCondLst>
                                            <p:cond delay="0"/>
                                          </p:stCondLst>
                                        </p:cTn>
                                        <p:tgtEl>
                                          <p:spTgt spid="18">
                                            <p:txEl>
                                              <p:pRg st="2" end="2"/>
                                            </p:txEl>
                                          </p:spTgt>
                                        </p:tgtEl>
                                        <p:attrNameLst>
                                          <p:attrName>style.visibility</p:attrName>
                                        </p:attrNameLst>
                                      </p:cBhvr>
                                      <p:to>
                                        <p:strVal val="visible"/>
                                      </p:to>
                                    </p:set>
                                    <p:animEffect transition="in" filter="barn(inVertical)">
                                      <p:cBhvr>
                                        <p:cTn id="55" dur="500"/>
                                        <p:tgtEl>
                                          <p:spTgt spid="18">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480131"/>
          </a:xfrm>
          <a:prstGeom prst="rect">
            <a:avLst/>
          </a:prstGeom>
        </p:spPr>
        <p:txBody>
          <a:bodyPr wrap="square">
            <a:spAutoFit/>
          </a:bodyPr>
          <a:lstStyle/>
          <a:p>
            <a:pPr defTabSz="1244600">
              <a:lnSpc>
                <a:spcPct val="90000"/>
              </a:lnSpc>
              <a:spcBef>
                <a:spcPct val="0"/>
              </a:spcBef>
              <a:spcAft>
                <a:spcPct val="35000"/>
              </a:spcAft>
              <a:defRPr/>
            </a:pPr>
            <a:r>
              <a:rPr lang="en-US" sz="2800" b="1" dirty="0">
                <a:solidFill>
                  <a:srgbClr val="FF0000"/>
                </a:solidFill>
                <a:latin typeface="Times New Roman" panose="02020603050405020304" pitchFamily="18" charset="0"/>
                <a:cs typeface="Times New Roman" panose="02020603050405020304" pitchFamily="18" charset="0"/>
              </a:rPr>
              <a:t>2. NHẬN BIẾT TÁC DỤNG CỦA LỰA CHỌN CẤU TRÚC CÂU</a:t>
            </a:r>
          </a:p>
        </p:txBody>
      </p:sp>
      <p:sp>
        <p:nvSpPr>
          <p:cNvPr id="7" name="Rectangle 6"/>
          <p:cNvSpPr/>
          <p:nvPr/>
        </p:nvSpPr>
        <p:spPr>
          <a:xfrm>
            <a:off x="1548541" y="1815562"/>
            <a:ext cx="10205038" cy="535531"/>
          </a:xfrm>
          <a:prstGeom prst="rect">
            <a:avLst/>
          </a:prstGeom>
        </p:spPr>
        <p:txBody>
          <a:bodyPr wrap="none">
            <a:spAutoFit/>
          </a:bodyPr>
          <a:lstStyle/>
          <a:p>
            <a:pPr defTabSz="266700">
              <a:lnSpc>
                <a:spcPct val="90000"/>
              </a:lnSpc>
              <a:spcBef>
                <a:spcPct val="0"/>
              </a:spcBef>
              <a:spcAft>
                <a:spcPct val="35000"/>
              </a:spcAft>
            </a:pPr>
            <a:r>
              <a:rPr lang="en-US" sz="3200" b="1" i="1" dirty="0">
                <a:solidFill>
                  <a:prstClr val="white"/>
                </a:solidFill>
                <a:latin typeface="Times New Roman" panose="02020603050405020304" pitchFamily="18" charset="0"/>
              </a:rPr>
              <a:t>“</a:t>
            </a:r>
            <a:r>
              <a:rPr lang="vi-VN" sz="3200" b="1" i="1" dirty="0">
                <a:solidFill>
                  <a:prstClr val="white"/>
                </a:solidFill>
                <a:latin typeface="Times New Roman" panose="02020603050405020304" pitchFamily="18" charset="0"/>
              </a:rPr>
              <a:t>Càng lớn, tôi càng hiểu nỗi lòng, mong ước của mẹ hơn.</a:t>
            </a:r>
            <a:r>
              <a:rPr lang="en-US" sz="3200" b="1" i="1" dirty="0">
                <a:solidFill>
                  <a:prstClr val="white"/>
                </a:solidFill>
                <a:latin typeface="Times New Roman" panose="02020603050405020304" pitchFamily="18" charset="0"/>
              </a:rPr>
              <a:t>”</a:t>
            </a:r>
            <a:endParaRPr lang="en-US" sz="3200" b="1" dirty="0">
              <a:solidFill>
                <a:prstClr val="white"/>
              </a:solidFill>
              <a:latin typeface="Calibri Light" panose="020F0302020204030204"/>
            </a:endParaRPr>
          </a:p>
        </p:txBody>
      </p:sp>
      <p:sp>
        <p:nvSpPr>
          <p:cNvPr id="8" name="Rectangle 7"/>
          <p:cNvSpPr/>
          <p:nvPr/>
        </p:nvSpPr>
        <p:spPr>
          <a:xfrm>
            <a:off x="1567338" y="3043309"/>
            <a:ext cx="9731829" cy="1384995"/>
          </a:xfrm>
          <a:prstGeom prst="rect">
            <a:avLst/>
          </a:prstGeom>
        </p:spPr>
        <p:txBody>
          <a:bodyPr wrap="square">
            <a:spAutoFit/>
          </a:bodyPr>
          <a:lstStyle/>
          <a:p>
            <a:pPr algn="just"/>
            <a:r>
              <a:rPr lang="en-US" sz="2800" dirty="0">
                <a:solidFill>
                  <a:prstClr val="white"/>
                </a:solidFill>
                <a:latin typeface="Times New Roman" panose="02020603050405020304" pitchFamily="18" charset="0"/>
                <a:cs typeface="Times New Roman" panose="02020603050405020304" pitchFamily="18" charset="0"/>
              </a:rPr>
              <a:t>- C</a:t>
            </a:r>
            <a:r>
              <a:rPr lang="vi-VN" sz="2800" dirty="0">
                <a:solidFill>
                  <a:prstClr val="white"/>
                </a:solidFill>
                <a:latin typeface="Times New Roman" panose="02020603050405020304" pitchFamily="18" charset="0"/>
                <a:cs typeface="Times New Roman" panose="02020603050405020304" pitchFamily="18" charset="0"/>
              </a:rPr>
              <a:t>ấu trúc câu có cặp quan hệ từ </a:t>
            </a:r>
            <a:r>
              <a:rPr lang="vi-VN" sz="2800" i="1" dirty="0">
                <a:solidFill>
                  <a:prstClr val="white"/>
                </a:solidFill>
                <a:latin typeface="Times New Roman" panose="02020603050405020304" pitchFamily="18" charset="0"/>
                <a:cs typeface="Times New Roman" panose="02020603050405020304" pitchFamily="18" charset="0"/>
              </a:rPr>
              <a:t>càng...càng,</a:t>
            </a:r>
            <a:r>
              <a:rPr lang="vi-VN" sz="2800" dirty="0">
                <a:solidFill>
                  <a:prstClr val="white"/>
                </a:solidFill>
                <a:latin typeface="Times New Roman" panose="02020603050405020304" pitchFamily="18" charset="0"/>
                <a:cs typeface="Times New Roman" panose="02020603050405020304" pitchFamily="18" charset="0"/>
              </a:rPr>
              <a:t> người viết đã thể hiện được ý: sự nhận thức của co</a:t>
            </a:r>
            <a:r>
              <a:rPr lang="en-US" sz="2800" dirty="0">
                <a:solidFill>
                  <a:prstClr val="white"/>
                </a:solidFill>
                <a:latin typeface="Times New Roman" panose="02020603050405020304" pitchFamily="18" charset="0"/>
                <a:cs typeface="Times New Roman" panose="02020603050405020304" pitchFamily="18" charset="0"/>
              </a:rPr>
              <a:t>n</a:t>
            </a:r>
            <a:r>
              <a:rPr lang="vi-VN" sz="2800" dirty="0">
                <a:solidFill>
                  <a:prstClr val="white"/>
                </a:solidFill>
                <a:latin typeface="Times New Roman" panose="02020603050405020304" pitchFamily="18" charset="0"/>
                <a:cs typeface="Times New Roman" panose="02020603050405020304" pitchFamily="18" charset="0"/>
              </a:rPr>
              <a:t> về tình mẹ là một quá trình, nó sâu sắc và đầy đặn hơn theo thời gian và sự trưởng thành của con</a:t>
            </a:r>
            <a:endParaRPr lang="en-US" sz="2800" dirty="0">
              <a:solidFill>
                <a:prstClr val="white"/>
              </a:solidFill>
            </a:endParaRPr>
          </a:p>
        </p:txBody>
      </p:sp>
      <p:cxnSp>
        <p:nvCxnSpPr>
          <p:cNvPr id="14" name="Straight Connector 13"/>
          <p:cNvCxnSpPr/>
          <p:nvPr/>
        </p:nvCxnSpPr>
        <p:spPr>
          <a:xfrm>
            <a:off x="1930378" y="2351093"/>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4107521" y="2308300"/>
            <a:ext cx="822960" cy="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12251746"/>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2"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p:tgtEl>
                                          <p:spTgt spid="4"/>
                                        </p:tgtEl>
                                        <p:attrNameLst>
                                          <p:attrName>ppt_x</p:attrName>
                                        </p:attrNameLst>
                                      </p:cBhvr>
                                      <p:tavLst>
                                        <p:tav tm="0">
                                          <p:val>
                                            <p:strVal val="#ppt_x+#ppt_w*1.125000"/>
                                          </p:val>
                                        </p:tav>
                                        <p:tav tm="100000">
                                          <p:val>
                                            <p:strVal val="#ppt_x"/>
                                          </p:val>
                                        </p:tav>
                                      </p:tavLst>
                                    </p:anim>
                                    <p:animEffect transition="in" filter="wipe(left)">
                                      <p:cBhvr>
                                        <p:cTn id="8" dur="1000"/>
                                        <p:tgtEl>
                                          <p:spTgt spid="4"/>
                                        </p:tgtEl>
                                      </p:cBhvr>
                                    </p:animEffect>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Effect transition="in" filter="barn(inVertical)">
                                      <p:cBhvr>
                                        <p:cTn id="13" dur="500"/>
                                        <p:tgtEl>
                                          <p:spTgt spid="11"/>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barn(inVertical)">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500" fill="hold"/>
                                        <p:tgtEl>
                                          <p:spTgt spid="14"/>
                                        </p:tgtEl>
                                        <p:attrNameLst>
                                          <p:attrName>ppt_x</p:attrName>
                                        </p:attrNameLst>
                                      </p:cBhvr>
                                      <p:tavLst>
                                        <p:tav tm="0">
                                          <p:val>
                                            <p:strVal val="#ppt_x"/>
                                          </p:val>
                                        </p:tav>
                                        <p:tav tm="100000">
                                          <p:val>
                                            <p:strVal val="#ppt_x"/>
                                          </p:val>
                                        </p:tav>
                                      </p:tavLst>
                                    </p:anim>
                                    <p:anim calcmode="lin" valueType="num">
                                      <p:cBhvr additive="base">
                                        <p:cTn id="24" dur="5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grpId="0" nodeType="click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barn(inVertical)">
                                      <p:cBhvr>
                                        <p:cTn id="3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图片 3" descr="图片包含 腔肠动物, 珊瑚虫, 动物, 植物&#10;&#10;已生成极高可信度的说明">
            <a:extLst>
              <a:ext uri="{FF2B5EF4-FFF2-40B4-BE49-F238E27FC236}">
                <a16:creationId xmlns:a16="http://schemas.microsoft.com/office/drawing/2014/main" id="{4F7D5B1C-5E97-4BE7-9FFF-765D6337FAA5}"/>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rot="16200000">
            <a:off x="-1853233" y="2358913"/>
            <a:ext cx="5891396" cy="2819400"/>
          </a:xfrm>
          <a:prstGeom prst="rect">
            <a:avLst/>
          </a:prstGeom>
        </p:spPr>
      </p:pic>
      <p:sp>
        <p:nvSpPr>
          <p:cNvPr id="3" name="矩形 2">
            <a:extLst>
              <a:ext uri="{FF2B5EF4-FFF2-40B4-BE49-F238E27FC236}">
                <a16:creationId xmlns:a16="http://schemas.microsoft.com/office/drawing/2014/main" id="{6C147C8C-64F8-47FE-9667-132E44B410C2}"/>
              </a:ext>
            </a:extLst>
          </p:cNvPr>
          <p:cNvSpPr/>
          <p:nvPr/>
        </p:nvSpPr>
        <p:spPr>
          <a:xfrm>
            <a:off x="1363979" y="966560"/>
            <a:ext cx="10275027" cy="5354501"/>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zh-CN" altLang="en-US">
              <a:solidFill>
                <a:prstClr val="white"/>
              </a:solidFill>
            </a:endParaRPr>
          </a:p>
        </p:txBody>
      </p:sp>
      <p:sp>
        <p:nvSpPr>
          <p:cNvPr id="11" name="Rectangle 10"/>
          <p:cNvSpPr/>
          <p:nvPr/>
        </p:nvSpPr>
        <p:spPr>
          <a:xfrm>
            <a:off x="1220472" y="287384"/>
            <a:ext cx="10971528" cy="535531"/>
          </a:xfrm>
          <a:prstGeom prst="rect">
            <a:avLst/>
          </a:prstGeom>
        </p:spPr>
        <p:txBody>
          <a:bodyPr wrap="square">
            <a:spAutoFit/>
          </a:bodyPr>
          <a:lstStyle/>
          <a:p>
            <a:pPr defTabSz="1244600">
              <a:lnSpc>
                <a:spcPct val="90000"/>
              </a:lnSpc>
              <a:spcBef>
                <a:spcPct val="0"/>
              </a:spcBef>
              <a:spcAft>
                <a:spcPct val="35000"/>
              </a:spcAft>
              <a:defRPr/>
            </a:pPr>
            <a:r>
              <a:rPr lang="en-US" sz="3200" b="1" dirty="0">
                <a:solidFill>
                  <a:srgbClr val="FF0000"/>
                </a:solidFill>
                <a:latin typeface="Times New Roman" panose="02020603050405020304" pitchFamily="18" charset="0"/>
                <a:cs typeface="Times New Roman" panose="02020603050405020304" pitchFamily="18" charset="0"/>
              </a:rPr>
              <a:t>2. LỰA CHỌN CẤU TRÚC CÂU</a:t>
            </a:r>
          </a:p>
        </p:txBody>
      </p:sp>
      <p:sp>
        <p:nvSpPr>
          <p:cNvPr id="2" name="Rectangle 1"/>
          <p:cNvSpPr/>
          <p:nvPr/>
        </p:nvSpPr>
        <p:spPr>
          <a:xfrm>
            <a:off x="1698172" y="1474552"/>
            <a:ext cx="9418319" cy="978729"/>
          </a:xfrm>
          <a:prstGeom prst="rect">
            <a:avLst/>
          </a:prstGeom>
        </p:spPr>
        <p:txBody>
          <a:bodyPr wrap="square">
            <a:spAutoFit/>
          </a:bodyPr>
          <a:lstStyle/>
          <a:p>
            <a:pPr algn="just" defTabSz="266700">
              <a:lnSpc>
                <a:spcPct val="90000"/>
              </a:lnSpc>
              <a:spcBef>
                <a:spcPct val="0"/>
              </a:spcBef>
              <a:spcAft>
                <a:spcPct val="35000"/>
              </a:spcAft>
            </a:pPr>
            <a:r>
              <a:rPr lang="en-US" sz="3200" b="1" i="1" dirty="0">
                <a:solidFill>
                  <a:prstClr val="white"/>
                </a:solidFill>
                <a:latin typeface="Times New Roman" panose="02020603050405020304" pitchFamily="18" charset="0"/>
                <a:cs typeface="Times New Roman" panose="02020603050405020304" pitchFamily="18" charset="0"/>
                <a:sym typeface="Wingdings" panose="05000000000000000000" pitchFamily="2" charset="2"/>
              </a:rPr>
              <a:t> </a:t>
            </a:r>
            <a:r>
              <a:rPr lang="en-US" sz="3200" b="1" i="1" dirty="0" err="1">
                <a:solidFill>
                  <a:prstClr val="white"/>
                </a:solidFill>
                <a:latin typeface="Times New Roman" panose="02020603050405020304" pitchFamily="18" charset="0"/>
                <a:cs typeface="Times New Roman" panose="02020603050405020304" pitchFamily="18" charset="0"/>
              </a:rPr>
              <a:t>Việc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là</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hành</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động</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có</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chủ</a:t>
            </a:r>
            <a:r>
              <a:rPr lang="en-US" sz="3200" b="1" i="1" dirty="0">
                <a:solidFill>
                  <a:prstClr val="white"/>
                </a:solidFill>
                <a:latin typeface="Times New Roman" panose="02020603050405020304" pitchFamily="18" charset="0"/>
                <a:cs typeface="Times New Roman" panose="02020603050405020304" pitchFamily="18" charset="0"/>
              </a:rPr>
              <a:t> ý, </a:t>
            </a:r>
            <a:r>
              <a:rPr lang="en-US" sz="3200" b="1" i="1" dirty="0" err="1">
                <a:solidFill>
                  <a:prstClr val="white"/>
                </a:solidFill>
                <a:latin typeface="Times New Roman" panose="02020603050405020304" pitchFamily="18" charset="0"/>
                <a:cs typeface="Times New Roman" panose="02020603050405020304" pitchFamily="18" charset="0"/>
              </a:rPr>
              <a:t>vì</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mỗi</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kiểu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đưa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đến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một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giá</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trị</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biểu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đạt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riêng</a:t>
            </a:r>
            <a:r>
              <a:rPr lang="en-US" sz="3200" b="1" i="1" dirty="0">
                <a:solidFill>
                  <a:prstClr val="white"/>
                </a:solidFill>
                <a:latin typeface="Times New Roman" panose="02020603050405020304" pitchFamily="18" charset="0"/>
                <a:cs typeface="Times New Roman" panose="02020603050405020304" pitchFamily="18" charset="0"/>
              </a:rPr>
              <a:t>.</a:t>
            </a:r>
          </a:p>
        </p:txBody>
      </p:sp>
      <p:sp>
        <p:nvSpPr>
          <p:cNvPr id="5" name="Rectangle 4"/>
          <p:cNvSpPr/>
          <p:nvPr/>
        </p:nvSpPr>
        <p:spPr>
          <a:xfrm>
            <a:off x="1698172" y="2827109"/>
            <a:ext cx="9418319" cy="2209836"/>
          </a:xfrm>
          <a:prstGeom prst="rect">
            <a:avLst/>
          </a:prstGeom>
        </p:spPr>
        <p:txBody>
          <a:bodyPr wrap="square">
            <a:spAutoFit/>
          </a:bodyPr>
          <a:lstStyle/>
          <a:p>
            <a:pPr marL="457200" indent="-457200" defTabSz="266700">
              <a:lnSpc>
                <a:spcPct val="90000"/>
              </a:lnSpc>
              <a:spcBef>
                <a:spcPct val="0"/>
              </a:spcBef>
              <a:spcAft>
                <a:spcPct val="35000"/>
              </a:spcAft>
              <a:buFont typeface="Wingdings" panose="05000000000000000000" pitchFamily="2" charset="2"/>
              <a:buChar char="è"/>
            </a:pPr>
            <a:r>
              <a:rPr lang="en-US" sz="3200" b="1" i="1" dirty="0" err="1">
                <a:solidFill>
                  <a:prstClr val="white"/>
                </a:solidFill>
                <a:latin typeface="Times New Roman" panose="02020603050405020304" pitchFamily="18" charset="0"/>
                <a:cs typeface="Times New Roman" panose="02020603050405020304" pitchFamily="18" charset="0"/>
              </a:rPr>
              <a:t>Việc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lựa</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chọn</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cấu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trúc</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câu</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b="1" i="1" dirty="0" err="1">
                <a:solidFill>
                  <a:prstClr val="white"/>
                </a:solidFill>
                <a:latin typeface="Times New Roman" panose="02020603050405020304" pitchFamily="18" charset="0"/>
                <a:cs typeface="Times New Roman" panose="02020603050405020304" pitchFamily="18" charset="0"/>
              </a:rPr>
              <a:t>cần</a:t>
            </a:r>
            <a:r>
              <a:rPr lang="en-US" sz="3200" b="1" i="1" dirty="0">
                <a:solidFill>
                  <a:prstClr val="white"/>
                </a:solidFill>
                <a:latin typeface="Times New Roman" panose="02020603050405020304" pitchFamily="18" charset="0"/>
                <a:cs typeface="Times New Roman" panose="02020603050405020304" pitchFamily="18" charset="0"/>
              </a:rPr>
              <a:t>:</a:t>
            </a:r>
          </a:p>
          <a:p>
            <a:pPr defTabSz="266700">
              <a:lnSpc>
                <a:spcPct val="90000"/>
              </a:lnSpc>
              <a:spcBef>
                <a:spcPct val="0"/>
              </a:spcBef>
              <a:spcAft>
                <a:spcPct val="35000"/>
              </a:spcAft>
            </a:pP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Đúng</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pháp</a:t>
            </a:r>
            <a:endParaRPr lang="en-US" sz="3200" i="1" dirty="0">
              <a:solidFill>
                <a:prstClr val="white"/>
              </a:solidFill>
              <a:latin typeface="Times New Roman" panose="02020603050405020304" pitchFamily="18" charset="0"/>
              <a:cs typeface="Times New Roman" panose="02020603050405020304" pitchFamily="18" charset="0"/>
            </a:endParaRPr>
          </a:p>
          <a:p>
            <a:pPr defTabSz="266700">
              <a:lnSpc>
                <a:spcPct val="90000"/>
              </a:lnSpc>
              <a:spcBef>
                <a:spcPct val="0"/>
              </a:spcBef>
              <a:spcAft>
                <a:spcPct val="35000"/>
              </a:spcAft>
            </a:pPr>
            <a:r>
              <a:rPr lang="en-US" sz="3200" i="1" dirty="0">
                <a:solidFill>
                  <a:prstClr val="white"/>
                </a:solidFill>
                <a:latin typeface="Times New Roman" panose="02020603050405020304" pitchFamily="18" charset="0"/>
                <a:cs typeface="Times New Roman" panose="02020603050405020304" pitchFamily="18" charset="0"/>
              </a:rPr>
              <a:t>+</a:t>
            </a:r>
            <a:r>
              <a:rPr lang="en-US" sz="3200" b="1"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Phải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chú</a:t>
            </a:r>
            <a:r>
              <a:rPr lang="en-US" sz="3200" i="1" dirty="0">
                <a:solidFill>
                  <a:prstClr val="white"/>
                </a:solidFill>
                <a:latin typeface="Times New Roman" panose="02020603050405020304" pitchFamily="18" charset="0"/>
                <a:cs typeface="Times New Roman" panose="02020603050405020304" pitchFamily="18" charset="0"/>
              </a:rPr>
              <a:t> ý </a:t>
            </a:r>
            <a:r>
              <a:rPr lang="en-US" sz="3200" i="1" dirty="0" err="1">
                <a:solidFill>
                  <a:prstClr val="white"/>
                </a:solidFill>
                <a:latin typeface="Times New Roman" panose="02020603050405020304" pitchFamily="18" charset="0"/>
                <a:cs typeface="Times New Roman" panose="02020603050405020304" pitchFamily="18" charset="0"/>
              </a:rPr>
              <a:t>tới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ngữ</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cảnh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mục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đích</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nói</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viết</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đặc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điểm</a:t>
            </a:r>
            <a:r>
              <a:rPr lang="en-US" sz="3200" i="1" dirty="0">
                <a:solidFill>
                  <a:prstClr val="white"/>
                </a:solidFill>
                <a:latin typeface="Times New Roman" panose="02020603050405020304" pitchFamily="18" charset="0"/>
                <a:cs typeface="Times New Roman" panose="02020603050405020304" pitchFamily="18" charset="0"/>
              </a:rPr>
              <a:t> VB </a:t>
            </a:r>
            <a:r>
              <a:rPr lang="en-US" sz="3200" i="1" dirty="0" err="1">
                <a:solidFill>
                  <a:prstClr val="white"/>
                </a:solidFill>
                <a:latin typeface="Times New Roman" panose="02020603050405020304" pitchFamily="18" charset="0"/>
                <a:cs typeface="Times New Roman" panose="02020603050405020304" pitchFamily="18" charset="0"/>
              </a:rPr>
              <a:t>để</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chọn</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cấu</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trúc</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phù</a:t>
            </a:r>
            <a:r>
              <a:rPr lang="en-US" sz="3200" i="1" dirty="0">
                <a:solidFill>
                  <a:prstClr val="white"/>
                </a:solidFill>
                <a:latin typeface="Times New Roman" panose="02020603050405020304" pitchFamily="18" charset="0"/>
                <a:cs typeface="Times New Roman" panose="02020603050405020304" pitchFamily="18" charset="0"/>
              </a:rPr>
              <a:t> </a:t>
            </a:r>
            <a:r>
              <a:rPr lang="en-US" sz="3200" i="1" dirty="0" err="1">
                <a:solidFill>
                  <a:prstClr val="white"/>
                </a:solidFill>
                <a:latin typeface="Times New Roman" panose="02020603050405020304" pitchFamily="18" charset="0"/>
                <a:cs typeface="Times New Roman" panose="02020603050405020304" pitchFamily="18" charset="0"/>
              </a:rPr>
              <a:t>hợp</a:t>
            </a:r>
            <a:r>
              <a:rPr lang="en-US" sz="3200" i="1" dirty="0">
                <a:solidFill>
                  <a:prstClr val="white"/>
                </a:solidFill>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2150900818"/>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barn(inVertical)">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prstClr val="white"/>
                </a:solidFill>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sp>
        <p:nvSpPr>
          <p:cNvPr id="14" name="Rectangle 13"/>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graphicFrame>
        <p:nvGraphicFramePr>
          <p:cNvPr id="10" name="Table 9"/>
          <p:cNvGraphicFramePr>
            <a:graphicFrameLocks noGrp="1"/>
          </p:cNvGraphicFramePr>
          <p:nvPr>
            <p:extLst>
              <p:ext uri="{D42A27DB-BD31-4B8C-83A1-F6EECF244321}">
                <p14:modId xmlns:p14="http://schemas.microsoft.com/office/powerpoint/2010/main" val="2730998579"/>
              </p:ext>
            </p:extLst>
          </p:nvPr>
        </p:nvGraphicFramePr>
        <p:xfrm>
          <a:off x="461439" y="2385610"/>
          <a:ext cx="11232578" cy="4054685"/>
        </p:xfrm>
        <a:graphic>
          <a:graphicData uri="http://schemas.openxmlformats.org/drawingml/2006/table">
            <a:tbl>
              <a:tblPr firstRow="1" firstCol="1" lastRow="1" lastCol="1" bandRow="1" bandCol="1"/>
              <a:tblGrid>
                <a:gridCol w="4034762">
                  <a:extLst>
                    <a:ext uri="{9D8B030D-6E8A-4147-A177-3AD203B41FA5}">
                      <a16:colId xmlns:a16="http://schemas.microsoft.com/office/drawing/2014/main" val="1070468595"/>
                    </a:ext>
                  </a:extLst>
                </a:gridCol>
                <a:gridCol w="3654024">
                  <a:extLst>
                    <a:ext uri="{9D8B030D-6E8A-4147-A177-3AD203B41FA5}">
                      <a16:colId xmlns:a16="http://schemas.microsoft.com/office/drawing/2014/main" val="2456300725"/>
                    </a:ext>
                  </a:extLst>
                </a:gridCol>
                <a:gridCol w="3543792">
                  <a:extLst>
                    <a:ext uri="{9D8B030D-6E8A-4147-A177-3AD203B41FA5}">
                      <a16:colId xmlns:a16="http://schemas.microsoft.com/office/drawing/2014/main" val="3490717373"/>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a:solidFill>
                            <a:schemeClr val="bg1"/>
                          </a:solidFill>
                          <a:effectLst/>
                          <a:latin typeface="Times New Roman" panose="02020603050405020304" pitchFamily="18" charset="0"/>
                          <a:ea typeface="Times New Roman" panose="02020603050405020304" pitchFamily="18" charset="0"/>
                        </a:rPr>
                        <a:t>Nhóm 2</a:t>
                      </a:r>
                      <a:endParaRPr lang="en-US" sz="280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3</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vi-VN" sz="2800" dirty="0">
                          <a:solidFill>
                            <a:schemeClr val="tx1"/>
                          </a:solidFill>
                          <a:effectLst/>
                          <a:latin typeface="Times New Roman" panose="02020603050405020304" pitchFamily="18" charset="0"/>
                          <a:ea typeface="Calibri" panose="020F0502020204030204" pitchFamily="34" charset="0"/>
                        </a:rPr>
                        <a:t>c. Vì sao trong câu </a:t>
                      </a:r>
                      <a:r>
                        <a:rPr lang="vi-VN" sz="2800" i="1" dirty="0">
                          <a:solidFill>
                            <a:schemeClr val="tx1"/>
                          </a:solidFill>
                          <a:effectLst/>
                          <a:latin typeface="Times New Roman" panose="02020603050405020304" pitchFamily="18" charset="0"/>
                          <a:ea typeface="Calibri" panose="020F0502020204030204" pitchFamily="34" charset="0"/>
                        </a:rPr>
                        <a:t>"Tôi luôn nhớ về mẹ với niềm xúc động khôn nguôi.",</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xúc động</a:t>
                      </a:r>
                      <a:r>
                        <a:rPr lang="vi-VN" sz="2800" dirty="0">
                          <a:solidFill>
                            <a:schemeClr val="tx1"/>
                          </a:solidFill>
                          <a:effectLst/>
                          <a:latin typeface="Times New Roman" panose="02020603050405020304" pitchFamily="18" charset="0"/>
                          <a:ea typeface="Calibri" panose="020F0502020204030204" pitchFamily="34" charset="0"/>
                        </a:rPr>
                        <a:t> được chọn hợp lí hơn các từ khác như </a:t>
                      </a:r>
                      <a:r>
                        <a:rPr lang="vi-VN" sz="2800" i="1" dirty="0">
                          <a:solidFill>
                            <a:schemeClr val="tx1"/>
                          </a:solidFill>
                          <a:effectLst/>
                          <a:latin typeface="Times New Roman" panose="02020603050405020304" pitchFamily="18" charset="0"/>
                          <a:ea typeface="Calibri" panose="020F0502020204030204" pitchFamily="34" charset="0"/>
                        </a:rPr>
                        <a:t>cảm động</a:t>
                      </a:r>
                      <a:r>
                        <a:rPr lang="vi-VN" sz="2800" dirty="0">
                          <a:solidFill>
                            <a:schemeClr val="tx1"/>
                          </a:solidFill>
                          <a:effectLst/>
                          <a:latin typeface="Times New Roman" panose="02020603050405020304" pitchFamily="18" charset="0"/>
                          <a:ea typeface="Calibri" panose="020F0502020204030204" pitchFamily="34" charset="0"/>
                        </a:rPr>
                        <a:t> hay </a:t>
                      </a:r>
                      <a:r>
                        <a:rPr lang="vi-VN" sz="2800" i="1" dirty="0">
                          <a:solidFill>
                            <a:schemeClr val="tx1"/>
                          </a:solidFill>
                          <a:effectLst/>
                          <a:latin typeface="Times New Roman" panose="02020603050405020304" pitchFamily="18" charset="0"/>
                          <a:ea typeface="Calibri" panose="020F0502020204030204" pitchFamily="34" charset="0"/>
                        </a:rPr>
                        <a:t>xúc cảm</a:t>
                      </a:r>
                      <a:r>
                        <a:rPr lang="vi-VN"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Calibri" panose="020F050202020403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Tree>
    <p:extLst>
      <p:ext uri="{BB962C8B-B14F-4D97-AF65-F5344CB8AC3E}">
        <p14:creationId xmlns:p14="http://schemas.microsoft.com/office/powerpoint/2010/main" val="2733022133"/>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0" presetClass="entr" presetSubtype="0"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fade">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1000"/>
                                        <p:tgtEl>
                                          <p:spTgt spid="14"/>
                                        </p:tgtEl>
                                      </p:cBhvr>
                                    </p:animEffect>
                                    <p:anim calcmode="lin" valueType="num">
                                      <p:cBhvr>
                                        <p:cTn id="19" dur="1000" fill="hold"/>
                                        <p:tgtEl>
                                          <p:spTgt spid="14"/>
                                        </p:tgtEl>
                                        <p:attrNameLst>
                                          <p:attrName>ppt_x</p:attrName>
                                        </p:attrNameLst>
                                      </p:cBhvr>
                                      <p:tavLst>
                                        <p:tav tm="0">
                                          <p:val>
                                            <p:strVal val="#ppt_x"/>
                                          </p:val>
                                        </p:tav>
                                        <p:tav tm="100000">
                                          <p:val>
                                            <p:strVal val="#ppt_x"/>
                                          </p:val>
                                        </p:tav>
                                      </p:tavLst>
                                    </p:anim>
                                    <p:anim calcmode="lin" valueType="num">
                                      <p:cBhvr>
                                        <p:cTn id="20"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ipe(down)">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1102823770"/>
              </p:ext>
            </p:extLst>
          </p:nvPr>
        </p:nvGraphicFramePr>
        <p:xfrm>
          <a:off x="461439" y="2490113"/>
          <a:ext cx="3574983" cy="3627965"/>
        </p:xfrm>
        <a:graphic>
          <a:graphicData uri="http://schemas.openxmlformats.org/drawingml/2006/table">
            <a:tbl>
              <a:tblPr firstRow="1" firstCol="1" lastRow="1" lastCol="1" bandRow="1" bandCol="1"/>
              <a:tblGrid>
                <a:gridCol w="3574983">
                  <a:extLst>
                    <a:ext uri="{9D8B030D-6E8A-4147-A177-3AD203B41FA5}">
                      <a16:colId xmlns:a16="http://schemas.microsoft.com/office/drawing/2014/main" val="107046859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1</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spcAft>
                          <a:spcPts val="0"/>
                        </a:spcAft>
                        <a:tabLst>
                          <a:tab pos="2110105" algn="l"/>
                        </a:tabLst>
                      </a:pPr>
                      <a:r>
                        <a:rPr lang="en-US" sz="2800" dirty="0">
                          <a:solidFill>
                            <a:schemeClr val="tx1"/>
                          </a:solidFill>
                          <a:effectLst/>
                          <a:latin typeface="Times New Roman" panose="02020603050405020304" pitchFamily="18" charset="0"/>
                          <a:ea typeface="Times New Roman" panose="02020603050405020304" pitchFamily="18" charset="0"/>
                        </a:rPr>
                        <a:t>a. </a:t>
                      </a:r>
                      <a:r>
                        <a:rPr lang="en-US" sz="2800" dirty="0" err="1">
                          <a:solidFill>
                            <a:schemeClr val="tx1"/>
                          </a:solidFill>
                          <a:effectLst/>
                          <a:latin typeface="Times New Roman" panose="02020603050405020304" pitchFamily="18" charset="0"/>
                          <a:ea typeface="Times New Roman" panose="02020603050405020304" pitchFamily="18" charset="0"/>
                        </a:rPr>
                        <a:t>Trong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câu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Nhớ</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các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bạn</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trong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lớp</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tôi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ngày</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trước</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mỗi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người</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một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vẻ</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sinh</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động</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biết</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i="1" dirty="0" err="1">
                          <a:solidFill>
                            <a:schemeClr val="tx1"/>
                          </a:solidFill>
                          <a:effectLst/>
                          <a:latin typeface="Times New Roman" panose="02020603050405020304" pitchFamily="18" charset="0"/>
                          <a:ea typeface="Times New Roman" panose="02020603050405020304" pitchFamily="18" charset="0"/>
                        </a:rPr>
                        <a:t>bao</a:t>
                      </a:r>
                      <a:r>
                        <a:rPr lang="en-US" sz="2800" i="1"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có</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dùng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kiểu</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để</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thay</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cho</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từ</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vẻ</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được</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không</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Vì</a:t>
                      </a:r>
                      <a:r>
                        <a:rPr lang="en-US" sz="2800" dirty="0">
                          <a:solidFill>
                            <a:schemeClr val="tx1"/>
                          </a:solidFill>
                          <a:effectLst/>
                          <a:latin typeface="Times New Roman" panose="02020603050405020304" pitchFamily="18" charset="0"/>
                          <a:ea typeface="Times New Roman" panose="02020603050405020304" pitchFamily="18" charset="0"/>
                        </a:rPr>
                        <a:t> </a:t>
                      </a:r>
                      <a:r>
                        <a:rPr lang="en-US" sz="2800" dirty="0" err="1">
                          <a:solidFill>
                            <a:schemeClr val="tx1"/>
                          </a:solidFill>
                          <a:effectLst/>
                          <a:latin typeface="Times New Roman" panose="02020603050405020304" pitchFamily="18" charset="0"/>
                          <a:ea typeface="Times New Roman" panose="02020603050405020304" pitchFamily="18" charset="0"/>
                        </a:rPr>
                        <a:t>sao</a:t>
                      </a:r>
                      <a:r>
                        <a:rPr lang="en-US" sz="2800" dirty="0">
                          <a:solidFill>
                            <a:schemeClr val="tx1"/>
                          </a:solidFill>
                          <a:effectLst/>
                          <a:latin typeface="Times New Roman" panose="02020603050405020304" pitchFamily="18" charset="0"/>
                          <a:ea typeface="Times New Roman" panose="02020603050405020304" pitchFamily="18"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3" name="Rectangle 2"/>
          <p:cNvSpPr/>
          <p:nvPr/>
        </p:nvSpPr>
        <p:spPr>
          <a:xfrm>
            <a:off x="4346879" y="2385610"/>
            <a:ext cx="7393577" cy="1255728"/>
          </a:xfrm>
          <a:prstGeom prst="rect">
            <a:avLst/>
          </a:prstGeom>
        </p:spPr>
        <p:txBody>
          <a:bodyPr wrap="square">
            <a:spAutoFit/>
          </a:bodyPr>
          <a:lstStyle/>
          <a:p>
            <a:pPr algn="just" defTabSz="711200">
              <a:lnSpc>
                <a:spcPct val="90000"/>
              </a:lnSpc>
              <a:spcBef>
                <a:spcPct val="0"/>
              </a:spcBef>
              <a:spcAft>
                <a:spcPct val="35000"/>
              </a:spcAft>
            </a:pP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sym typeface="Wingdings" panose="05000000000000000000" pitchFamily="2" charset="2"/>
              </a:rPr>
              <a:t> </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hông thể dùng từ ‘kiểu” để thay cho từ “vẻ” được</a:t>
            </a:r>
            <a:r>
              <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Hai</a:t>
            </a:r>
            <a:r>
              <a:rPr lang="vi-VN"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 từ này tuy gần nghĩa nhưng vẫn có những nét khác nhau.</a:t>
            </a:r>
            <a:endParaRPr lang="en-US" sz="2800" b="1" i="1"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5" name="Rectangle 4"/>
          <p:cNvSpPr/>
          <p:nvPr/>
        </p:nvSpPr>
        <p:spPr>
          <a:xfrm>
            <a:off x="4346880" y="3726560"/>
            <a:ext cx="7393577" cy="2569934"/>
          </a:xfrm>
          <a:prstGeom prst="rect">
            <a:avLst/>
          </a:prstGeom>
        </p:spPr>
        <p:txBody>
          <a:bodyPr wrap="square">
            <a:spAutoFit/>
          </a:bodyPr>
          <a:lstStyle/>
          <a:p>
            <a:pPr algn="just" defTabSz="711200">
              <a:lnSpc>
                <a:spcPct val="90000"/>
              </a:lnSpc>
              <a:spcBef>
                <a:spcPct val="0"/>
              </a:spcBef>
              <a:spcAft>
                <a:spcPct val="35000"/>
              </a:spcAft>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thường dùng để nói về hành động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ăn nói, kiểu đi đứng, kiểu ăn mặc</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hoặc một dạng riêng của đối tượng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kiểu nhà, kiểu quần áo, kiểu tóc, kiểu bài,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a:p>
            <a:pPr algn="just" defTabSz="711200">
              <a:lnSpc>
                <a:spcPct val="90000"/>
              </a:lnSpc>
              <a:spcBef>
                <a:spcPct val="0"/>
              </a:spcBef>
              <a:spcAft>
                <a:spcPct val="35000"/>
              </a:spcAft>
            </a:pPr>
            <a:r>
              <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Từ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a:t>
            </a:r>
            <a:r>
              <a:rPr lang="vi-VN" sz="2800" dirty="0">
                <a:solidFill>
                  <a:prstClr val="black">
                    <a:hueOff val="0"/>
                    <a:satOff val="0"/>
                    <a:lumOff val="0"/>
                    <a:alphaOff val="0"/>
                  </a:prstClr>
                </a:solidFill>
                <a:latin typeface="Times New Roman" panose="02020603050405020304" pitchFamily="18" charset="0"/>
                <a:cs typeface="Times New Roman" panose="02020603050405020304" pitchFamily="18" charset="0"/>
              </a:rPr>
              <a:t>” dùng để chỉ đặc điểm, tính cách của con người (</a:t>
            </a:r>
            <a:r>
              <a:rPr lang="vi-VN" sz="2800" i="1" dirty="0">
                <a:solidFill>
                  <a:prstClr val="black">
                    <a:hueOff val="0"/>
                    <a:satOff val="0"/>
                    <a:lumOff val="0"/>
                    <a:alphaOff val="0"/>
                  </a:prstClr>
                </a:solidFill>
                <a:latin typeface="Times New Roman" panose="02020603050405020304" pitchFamily="18" charset="0"/>
                <a:cs typeface="Times New Roman" panose="02020603050405020304" pitchFamily="18" charset="0"/>
              </a:rPr>
              <a:t>vẻ trầm ngâm, vẻ sôi nổi, vẻ lo lắng,...)</a:t>
            </a:r>
            <a:endParaRPr lang="en-US" sz="2800" dirty="0">
              <a:solidFill>
                <a:prstClr val="black">
                  <a:hueOff val="0"/>
                  <a:satOff val="0"/>
                  <a:lumOff val="0"/>
                  <a:alphaOff val="0"/>
                </a:prstClr>
              </a:solidFill>
              <a:latin typeface="Times New Roman" panose="02020603050405020304" pitchFamily="18" charset="0"/>
              <a:cs typeface="Times New Roman" panose="02020603050405020304" pitchFamily="18" charset="0"/>
            </a:endParaRPr>
          </a:p>
        </p:txBody>
      </p:sp>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spTree>
    <p:extLst>
      <p:ext uri="{BB962C8B-B14F-4D97-AF65-F5344CB8AC3E}">
        <p14:creationId xmlns:p14="http://schemas.microsoft.com/office/powerpoint/2010/main" val="292274329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Effect transition="in" filter="wipe(down)">
                                      <p:cBhvr>
                                        <p:cTn id="19" dur="500"/>
                                        <p:tgtEl>
                                          <p:spTgt spid="3">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5">
                                            <p:txEl>
                                              <p:pRg st="0" end="0"/>
                                            </p:txEl>
                                          </p:spTgt>
                                        </p:tgtEl>
                                        <p:attrNameLst>
                                          <p:attrName>style.visibility</p:attrName>
                                        </p:attrNameLst>
                                      </p:cBhvr>
                                      <p:to>
                                        <p:strVal val="visible"/>
                                      </p:to>
                                    </p:set>
                                    <p:animEffect transition="in" filter="wipe(down)">
                                      <p:cBhvr>
                                        <p:cTn id="24" dur="500"/>
                                        <p:tgtEl>
                                          <p:spTgt spid="5">
                                            <p:txEl>
                                              <p:pRg st="0" end="0"/>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5">
                                            <p:txEl>
                                              <p:pRg st="1" end="1"/>
                                            </p:txEl>
                                          </p:spTgt>
                                        </p:tgtEl>
                                        <p:attrNameLst>
                                          <p:attrName>style.visibility</p:attrName>
                                        </p:attrNameLst>
                                      </p:cBhvr>
                                      <p:to>
                                        <p:strVal val="visible"/>
                                      </p:to>
                                    </p:set>
                                    <p:animEffect transition="in" filter="fade">
                                      <p:cBhvr>
                                        <p:cTn id="29" dur="1000"/>
                                        <p:tgtEl>
                                          <p:spTgt spid="5">
                                            <p:txEl>
                                              <p:pRg st="1" end="1"/>
                                            </p:txEl>
                                          </p:spTgt>
                                        </p:tgtEl>
                                      </p:cBhvr>
                                    </p:animEffect>
                                    <p:anim calcmode="lin" valueType="num">
                                      <p:cBhvr>
                                        <p:cTn id="30" dur="100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5">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图片 7" descr="图片包含 腔肠动物, 珊瑚虫, 动物, 植物&#10;&#10;已生成极高可信度的说明">
            <a:extLst>
              <a:ext uri="{FF2B5EF4-FFF2-40B4-BE49-F238E27FC236}">
                <a16:creationId xmlns:a16="http://schemas.microsoft.com/office/drawing/2014/main" id="{6389DECA-55BF-4975-AC23-C3CF1311692F}"/>
              </a:ext>
            </a:extLst>
          </p:cNvPr>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 uri="{28A0092B-C50C-407E-A947-70E740481C1C}">
                <a14:useLocalDpi xmlns:a14="http://schemas.microsoft.com/office/drawing/2010/main" val="0"/>
              </a:ext>
            </a:extLst>
          </a:blip>
          <a:stretch>
            <a:fillRect/>
          </a:stretch>
        </p:blipFill>
        <p:spPr>
          <a:xfrm>
            <a:off x="8043669" y="-439947"/>
            <a:ext cx="4216673" cy="1838196"/>
          </a:xfrm>
          <a:prstGeom prst="rect">
            <a:avLst/>
          </a:prstGeom>
        </p:spPr>
      </p:pic>
      <p:grpSp>
        <p:nvGrpSpPr>
          <p:cNvPr id="9" name="组合 8">
            <a:extLst>
              <a:ext uri="{FF2B5EF4-FFF2-40B4-BE49-F238E27FC236}">
                <a16:creationId xmlns:a16="http://schemas.microsoft.com/office/drawing/2014/main" id="{9F8174EE-9CA8-4013-A4F9-C6F2A79DB2F0}"/>
              </a:ext>
            </a:extLst>
          </p:cNvPr>
          <p:cNvGrpSpPr/>
          <p:nvPr/>
        </p:nvGrpSpPr>
        <p:grpSpPr>
          <a:xfrm>
            <a:off x="-421198" y="419775"/>
            <a:ext cx="10170502" cy="1015664"/>
            <a:chOff x="2019236" y="-1422692"/>
            <a:chExt cx="2783749" cy="2557514"/>
          </a:xfrm>
        </p:grpSpPr>
        <p:sp>
          <p:nvSpPr>
            <p:cNvPr id="2" name="矩形 1">
              <a:extLst>
                <a:ext uri="{FF2B5EF4-FFF2-40B4-BE49-F238E27FC236}">
                  <a16:creationId xmlns:a16="http://schemas.microsoft.com/office/drawing/2014/main" id="{57E88516-9740-4979-BB6C-EE6660A41DCA}"/>
                </a:ext>
              </a:extLst>
            </p:cNvPr>
            <p:cNvSpPr/>
            <p:nvPr/>
          </p:nvSpPr>
          <p:spPr>
            <a:xfrm>
              <a:off x="2260821" y="-1409528"/>
              <a:ext cx="2542164" cy="2544350"/>
            </a:xfrm>
            <a:prstGeom prst="rect">
              <a:avLst/>
            </a:prstGeom>
            <a:solidFill>
              <a:srgbClr val="A2BC9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微软雅黑"/>
                <a:cs typeface="+mn-cs"/>
              </a:endParaRPr>
            </a:p>
          </p:txBody>
        </p:sp>
        <p:sp>
          <p:nvSpPr>
            <p:cNvPr id="4" name="矩形 3">
              <a:extLst>
                <a:ext uri="{FF2B5EF4-FFF2-40B4-BE49-F238E27FC236}">
                  <a16:creationId xmlns:a16="http://schemas.microsoft.com/office/drawing/2014/main" id="{81AFD4A9-2D68-4DA9-9C1C-83F04C8A785A}"/>
                </a:ext>
              </a:extLst>
            </p:cNvPr>
            <p:cNvSpPr/>
            <p:nvPr/>
          </p:nvSpPr>
          <p:spPr>
            <a:xfrm>
              <a:off x="2019236" y="-1422692"/>
              <a:ext cx="2133600" cy="2278995"/>
            </a:xfrm>
            <a:prstGeom prst="rect">
              <a:avLst/>
            </a:prstGeom>
          </p:spPr>
          <p:txBody>
            <a:bodyPr wrap="square">
              <a:spAutoFit/>
            </a:bodyPr>
            <a:lstStyle/>
            <a:p>
              <a:pPr algn="ctr">
                <a:lnSpc>
                  <a:spcPct val="150000"/>
                </a:lnSpc>
              </a:pPr>
              <a:r>
                <a:rPr lang="en-US" altLang="zh-CN" sz="4000" dirty="0">
                  <a:solidFill>
                    <a:prstClr val="white"/>
                  </a:solidFill>
                  <a:latin typeface="Times New Roman" panose="02020603050405020304" pitchFamily="18" charset="0"/>
                  <a:cs typeface="Times New Roman" panose="02020603050405020304" pitchFamily="18" charset="0"/>
                </a:rPr>
                <a:t>II. LUYỆN TẬP</a:t>
              </a:r>
              <a:endParaRPr lang="zh-CN" altLang="en-US" sz="4000" dirty="0">
                <a:solidFill>
                  <a:prstClr val="white"/>
                </a:solidFill>
                <a:latin typeface="Times New Roman" panose="02020603050405020304" pitchFamily="18" charset="0"/>
                <a:cs typeface="Times New Roman" panose="02020603050405020304" pitchFamily="18" charset="0"/>
              </a:endParaRPr>
            </a:p>
          </p:txBody>
        </p:sp>
      </p:grpSp>
      <p:graphicFrame>
        <p:nvGraphicFramePr>
          <p:cNvPr id="10" name="Table 9"/>
          <p:cNvGraphicFramePr>
            <a:graphicFrameLocks noGrp="1"/>
          </p:cNvGraphicFramePr>
          <p:nvPr>
            <p:extLst>
              <p:ext uri="{D42A27DB-BD31-4B8C-83A1-F6EECF244321}">
                <p14:modId xmlns:p14="http://schemas.microsoft.com/office/powerpoint/2010/main" val="625646673"/>
              </p:ext>
            </p:extLst>
          </p:nvPr>
        </p:nvGraphicFramePr>
        <p:xfrm>
          <a:off x="461439" y="2385610"/>
          <a:ext cx="4003740" cy="3627965"/>
        </p:xfrm>
        <a:graphic>
          <a:graphicData uri="http://schemas.openxmlformats.org/drawingml/2006/table">
            <a:tbl>
              <a:tblPr firstRow="1" firstCol="1" lastRow="1" lastCol="1" bandRow="1" bandCol="1"/>
              <a:tblGrid>
                <a:gridCol w="4003740">
                  <a:extLst>
                    <a:ext uri="{9D8B030D-6E8A-4147-A177-3AD203B41FA5}">
                      <a16:colId xmlns:a16="http://schemas.microsoft.com/office/drawing/2014/main" val="2456300725"/>
                    </a:ext>
                  </a:extLst>
                </a:gridCol>
              </a:tblGrid>
              <a:tr h="640925">
                <a:tc>
                  <a:txBody>
                    <a:bodyPr/>
                    <a:lstStyle/>
                    <a:p>
                      <a:pPr algn="ctr">
                        <a:spcAft>
                          <a:spcPts val="0"/>
                        </a:spcAft>
                        <a:tabLst>
                          <a:tab pos="2110105" algn="l"/>
                        </a:tabLst>
                      </a:pPr>
                      <a:r>
                        <a:rPr lang="en-US" sz="2800" b="1" dirty="0" err="1">
                          <a:solidFill>
                            <a:schemeClr val="bg1"/>
                          </a:solidFill>
                          <a:effectLst/>
                          <a:latin typeface="Times New Roman" panose="02020603050405020304" pitchFamily="18" charset="0"/>
                          <a:ea typeface="Times New Roman" panose="02020603050405020304" pitchFamily="18" charset="0"/>
                        </a:rPr>
                        <a:t>Nhóm</a:t>
                      </a:r>
                      <a:r>
                        <a:rPr lang="en-US" sz="2800" b="1" dirty="0">
                          <a:solidFill>
                            <a:schemeClr val="bg1"/>
                          </a:solidFill>
                          <a:effectLst/>
                          <a:latin typeface="Times New Roman" panose="02020603050405020304" pitchFamily="18" charset="0"/>
                          <a:ea typeface="Times New Roman" panose="02020603050405020304" pitchFamily="18" charset="0"/>
                        </a:rPr>
                        <a:t> 2</a:t>
                      </a:r>
                      <a:endParaRPr lang="en-US" sz="2800" dirty="0">
                        <a:solidFill>
                          <a:schemeClr val="bg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A2BC9A"/>
                    </a:solidFill>
                  </a:tcPr>
                </a:tc>
                <a:extLst>
                  <a:ext uri="{0D108BD9-81ED-4DB2-BD59-A6C34878D82A}">
                    <a16:rowId xmlns:a16="http://schemas.microsoft.com/office/drawing/2014/main" val="2002326194"/>
                  </a:ext>
                </a:extLst>
              </a:tr>
              <a:tr h="0">
                <a:tc>
                  <a:txBody>
                    <a:bodyPr/>
                    <a:lstStyle/>
                    <a:p>
                      <a:pPr algn="just"/>
                      <a:r>
                        <a:rPr lang="en-US" sz="2800" dirty="0">
                          <a:solidFill>
                            <a:schemeClr val="tx1"/>
                          </a:solidFill>
                          <a:effectLst/>
                          <a:latin typeface="Times New Roman" panose="02020603050405020304" pitchFamily="18" charset="0"/>
                          <a:ea typeface="Calibri" panose="020F0502020204030204" pitchFamily="34" charset="0"/>
                        </a:rPr>
                        <a:t>b.</a:t>
                      </a:r>
                      <a:r>
                        <a:rPr lang="vi-VN" sz="2800" dirty="0">
                          <a:solidFill>
                            <a:schemeClr val="tx1"/>
                          </a:solidFill>
                          <a:effectLst/>
                          <a:latin typeface="Times New Roman" panose="02020603050405020304" pitchFamily="18" charset="0"/>
                          <a:ea typeface="Calibri" panose="020F0502020204030204" pitchFamily="34" charset="0"/>
                        </a:rPr>
                        <a:t> Từ “</a:t>
                      </a:r>
                      <a:r>
                        <a:rPr lang="vi-VN" sz="2800" i="1" dirty="0">
                          <a:solidFill>
                            <a:schemeClr val="tx1"/>
                          </a:solidFill>
                          <a:effectLst/>
                          <a:latin typeface="Times New Roman" panose="02020603050405020304" pitchFamily="18" charset="0"/>
                          <a:ea typeface="Calibri" panose="020F0502020204030204" pitchFamily="34" charset="0"/>
                        </a:rPr>
                        <a:t>khuất”</a:t>
                      </a:r>
                      <a:r>
                        <a:rPr lang="vi-VN" sz="2800" dirty="0">
                          <a:solidFill>
                            <a:schemeClr val="tx1"/>
                          </a:solidFill>
                          <a:effectLst/>
                          <a:latin typeface="Times New Roman" panose="02020603050405020304" pitchFamily="18" charset="0"/>
                          <a:ea typeface="Calibri" panose="020F0502020204030204" pitchFamily="34" charset="0"/>
                        </a:rPr>
                        <a:t> dùng trong câu</a:t>
                      </a:r>
                      <a:r>
                        <a:rPr lang="en-US" sz="2800" dirty="0">
                          <a:solidFill>
                            <a:schemeClr val="tx1"/>
                          </a:solidFill>
                          <a:effectLst/>
                          <a:latin typeface="Times New Roman" panose="02020603050405020304" pitchFamily="18" charset="0"/>
                          <a:ea typeface="Calibri" panose="020F0502020204030204" pitchFamily="34" charset="0"/>
                        </a:rPr>
                        <a:t>: </a:t>
                      </a:r>
                      <a:r>
                        <a:rPr lang="en-US" sz="2800" i="1" dirty="0">
                          <a:solidFill>
                            <a:schemeClr val="tx1"/>
                          </a:solidFill>
                          <a:effectLst/>
                          <a:latin typeface="Times New Roman" panose="02020603050405020304" pitchFamily="18" charset="0"/>
                          <a:ea typeface="Calibri" panose="020F0502020204030204" pitchFamily="34" charset="0"/>
                        </a:rPr>
                        <a:t>“</a:t>
                      </a:r>
                      <a:r>
                        <a:rPr lang="en-US" sz="2800" i="1" dirty="0" err="1">
                          <a:solidFill>
                            <a:schemeClr val="tx1"/>
                          </a:solidFill>
                          <a:effectLst/>
                          <a:latin typeface="Times New Roman" panose="02020603050405020304" pitchFamily="18" charset="0"/>
                          <a:ea typeface="Calibri" panose="020F0502020204030204" pitchFamily="34" charset="0"/>
                        </a:rPr>
                        <a:t>Giờ</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đây</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mẹ</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khuất</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và</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tôi</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cũng</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đã</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i="1" dirty="0" err="1">
                          <a:solidFill>
                            <a:schemeClr val="tx1"/>
                          </a:solidFill>
                          <a:effectLst/>
                          <a:latin typeface="Times New Roman" panose="02020603050405020304" pitchFamily="18" charset="0"/>
                          <a:ea typeface="Calibri" panose="020F0502020204030204" pitchFamily="34" charset="0"/>
                        </a:rPr>
                        <a:t>lớn</a:t>
                      </a:r>
                      <a:r>
                        <a:rPr lang="en-US" sz="2800" i="1" dirty="0">
                          <a:solidFill>
                            <a:schemeClr val="tx1"/>
                          </a:solidFill>
                          <a:effectLst/>
                          <a:latin typeface="Times New Roman" panose="02020603050405020304" pitchFamily="18" charset="0"/>
                          <a:ea typeface="Calibri" panose="020F0502020204030204" pitchFamily="34" charset="0"/>
                        </a:rPr>
                        <a:t>” </a:t>
                      </a:r>
                      <a:r>
                        <a:rPr lang="en-US" sz="2800" dirty="0" err="1">
                          <a:solidFill>
                            <a:schemeClr val="tx1"/>
                          </a:solidFill>
                          <a:effectLst/>
                          <a:latin typeface="Times New Roman" panose="02020603050405020304" pitchFamily="18" charset="0"/>
                          <a:ea typeface="Calibri" panose="020F0502020204030204" pitchFamily="34" charset="0"/>
                        </a:rPr>
                        <a:t>có</a:t>
                      </a:r>
                      <a:r>
                        <a:rPr lang="vi-VN" sz="2800" dirty="0">
                          <a:solidFill>
                            <a:schemeClr val="tx1"/>
                          </a:solidFill>
                          <a:effectLst/>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dirty="0">
                          <a:solidFill>
                            <a:schemeClr val="tx1"/>
                          </a:solidFill>
                          <a:effectLst/>
                          <a:latin typeface="Times New Roman" panose="02020603050405020304" pitchFamily="18" charset="0"/>
                          <a:ea typeface="Calibri" panose="020F0502020204030204" pitchFamily="34" charset="0"/>
                        </a:rPr>
                        <a:t>?</a:t>
                      </a:r>
                      <a:endParaRPr lang="en-US" sz="2800" dirty="0">
                        <a:solidFill>
                          <a:schemeClr val="tx1"/>
                        </a:solidFill>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952299446"/>
                  </a:ext>
                </a:extLst>
              </a:tr>
            </a:tbl>
          </a:graphicData>
        </a:graphic>
      </p:graphicFrame>
      <p:sp>
        <p:nvSpPr>
          <p:cNvPr id="11" name="Rectangle 10"/>
          <p:cNvSpPr/>
          <p:nvPr/>
        </p:nvSpPr>
        <p:spPr>
          <a:xfrm>
            <a:off x="503548" y="1764857"/>
            <a:ext cx="10971528" cy="535531"/>
          </a:xfrm>
          <a:prstGeom prst="rect">
            <a:avLst/>
          </a:prstGeom>
        </p:spPr>
        <p:txBody>
          <a:bodyPr wrap="square">
            <a:spAutoFit/>
          </a:bodyPr>
          <a:lstStyle/>
          <a:p>
            <a:pPr defTabSz="1244600">
              <a:lnSpc>
                <a:spcPct val="90000"/>
              </a:lnSpc>
              <a:spcBef>
                <a:spcPct val="0"/>
              </a:spcBef>
              <a:spcAft>
                <a:spcPct val="35000"/>
              </a:spcAft>
            </a:pPr>
            <a:r>
              <a:rPr lang="en-US" sz="3200" b="1" dirty="0" err="1">
                <a:solidFill>
                  <a:srgbClr val="FF0000"/>
                </a:solidFill>
                <a:latin typeface="Times New Roman" panose="02020603050405020304" pitchFamily="18" charset="0"/>
                <a:cs typeface="Times New Roman" panose="02020603050405020304" pitchFamily="18" charset="0"/>
              </a:rPr>
              <a:t>Bài</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tập</a:t>
            </a:r>
            <a:r>
              <a:rPr lang="en-US" sz="3200" b="1" dirty="0">
                <a:solidFill>
                  <a:srgbClr val="FF0000"/>
                </a:solidFill>
                <a:latin typeface="Times New Roman" panose="02020603050405020304" pitchFamily="18" charset="0"/>
                <a:cs typeface="Times New Roman" panose="02020603050405020304" pitchFamily="18" charset="0"/>
              </a:rPr>
              <a:t> 1</a:t>
            </a:r>
          </a:p>
        </p:txBody>
      </p:sp>
      <p:sp>
        <p:nvSpPr>
          <p:cNvPr id="12" name="Rectangle 11"/>
          <p:cNvSpPr/>
          <p:nvPr/>
        </p:nvSpPr>
        <p:spPr>
          <a:xfrm>
            <a:off x="4671868" y="2385610"/>
            <a:ext cx="7116717" cy="1815882"/>
          </a:xfrm>
          <a:prstGeom prst="rect">
            <a:avLst/>
          </a:prstGeom>
        </p:spPr>
        <p:txBody>
          <a:bodyPr wrap="square">
            <a:spAutoFit/>
          </a:bodyPr>
          <a:lstStyle/>
          <a:p>
            <a:pPr algn="just"/>
            <a:r>
              <a:rPr lang="en-US" sz="2800" b="1" i="1" dirty="0">
                <a:solidFill>
                  <a:srgbClr val="000000"/>
                </a:solidFill>
                <a:latin typeface="Times New Roman" panose="02020603050405020304" pitchFamily="18" charset="0"/>
                <a:ea typeface="Calibri" panose="020F0502020204030204" pitchFamily="34" charset="0"/>
                <a:sym typeface="Wingdings" panose="05000000000000000000" pitchFamily="2" charset="2"/>
              </a:rPr>
              <a:t></a:t>
            </a:r>
            <a:r>
              <a:rPr lang="vi-VN" sz="2800" b="1" i="1" dirty="0">
                <a:solidFill>
                  <a:prstClr val="black"/>
                </a:solidFill>
                <a:latin typeface="Times New Roman" panose="02020603050405020304" pitchFamily="18" charset="0"/>
                <a:ea typeface="Calibri" panose="020F0502020204030204" pitchFamily="34" charset="0"/>
              </a:rPr>
              <a:t> Từ “khuất” dùng trong câu</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Giờ</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đây</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mẹ</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khuất</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và</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tôi</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cũng</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đã</a:t>
            </a:r>
            <a:r>
              <a:rPr lang="en-US" sz="2800" b="1" i="1" dirty="0">
                <a:solidFill>
                  <a:prstClr val="black"/>
                </a:solidFill>
                <a:latin typeface="Times New Roman" panose="02020603050405020304" pitchFamily="18" charset="0"/>
                <a:ea typeface="Calibri" panose="020F0502020204030204" pitchFamily="34" charset="0"/>
              </a:rPr>
              <a:t> </a:t>
            </a:r>
            <a:r>
              <a:rPr lang="en-US" sz="2800" b="1" i="1" dirty="0" err="1">
                <a:solidFill>
                  <a:prstClr val="black"/>
                </a:solidFill>
                <a:latin typeface="Times New Roman" panose="02020603050405020304" pitchFamily="18" charset="0"/>
                <a:ea typeface="Calibri" panose="020F0502020204030204" pitchFamily="34" charset="0"/>
              </a:rPr>
              <a:t>lớn</a:t>
            </a:r>
            <a:r>
              <a:rPr lang="en-US" sz="2800" b="1" i="1" dirty="0">
                <a:solidFill>
                  <a:prstClr val="black"/>
                </a:solidFill>
                <a:latin typeface="Times New Roman" panose="02020603050405020304" pitchFamily="18" charset="0"/>
                <a:ea typeface="Calibri" panose="020F0502020204030204" pitchFamily="34" charset="0"/>
              </a:rPr>
              <a:t>”</a:t>
            </a:r>
            <a:r>
              <a:rPr lang="vi-VN" sz="2800" b="1" i="1" dirty="0">
                <a:solidFill>
                  <a:prstClr val="black"/>
                </a:solidFill>
                <a:latin typeface="Times New Roman" panose="02020603050405020304" pitchFamily="18" charset="0"/>
                <a:ea typeface="Calibri" panose="020F0502020204030204" pitchFamily="34" charset="0"/>
              </a:rPr>
              <a:t> phù hợp hơn so với một số từ khác cũng có nghĩa là “chết” như: mất, từ trần, hi sinh</a:t>
            </a:r>
            <a:r>
              <a:rPr lang="en-US" sz="2800" b="1" i="1" dirty="0">
                <a:solidFill>
                  <a:prstClr val="black"/>
                </a:solidFill>
                <a:latin typeface="Times New Roman" panose="02020603050405020304" pitchFamily="18" charset="0"/>
                <a:ea typeface="Calibri" panose="020F0502020204030204" pitchFamily="34" charset="0"/>
              </a:rPr>
              <a:t>...</a:t>
            </a:r>
          </a:p>
        </p:txBody>
      </p:sp>
      <p:sp>
        <p:nvSpPr>
          <p:cNvPr id="13" name="Rectangle 12"/>
          <p:cNvSpPr/>
          <p:nvPr/>
        </p:nvSpPr>
        <p:spPr>
          <a:xfrm>
            <a:off x="4778688" y="4388528"/>
            <a:ext cx="6903075" cy="1384995"/>
          </a:xfrm>
          <a:prstGeom prst="rect">
            <a:avLst/>
          </a:prstGeom>
        </p:spPr>
        <p:txBody>
          <a:bodyPr wrap="square">
            <a:spAutoFit/>
          </a:bodyPr>
          <a:lstStyle/>
          <a:p>
            <a:r>
              <a:rPr lang="en-US" sz="2800" dirty="0">
                <a:solidFill>
                  <a:prstClr val="black"/>
                </a:solidFill>
                <a:latin typeface="Times New Roman" panose="02020603050405020304" pitchFamily="18" charset="0"/>
                <a:ea typeface="Calibri" panose="020F0502020204030204" pitchFamily="34" charset="0"/>
              </a:rPr>
              <a:t>+ </a:t>
            </a:r>
            <a:r>
              <a:rPr lang="vi-VN" sz="2800" dirty="0">
                <a:solidFill>
                  <a:prstClr val="black"/>
                </a:solidFill>
                <a:latin typeface="Times New Roman" panose="02020603050405020304" pitchFamily="18" charset="0"/>
                <a:ea typeface="Calibri" panose="020F0502020204030204" pitchFamily="34" charset="0"/>
              </a:rPr>
              <a:t>Nhắc đến cái chết của mẹ, người con dùng từ “</a:t>
            </a:r>
            <a:r>
              <a:rPr lang="vi-VN" sz="2800" i="1" dirty="0">
                <a:solidFill>
                  <a:prstClr val="black"/>
                </a:solidFill>
                <a:latin typeface="Times New Roman" panose="02020603050405020304" pitchFamily="18" charset="0"/>
                <a:ea typeface="Calibri" panose="020F0502020204030204" pitchFamily="34" charset="0"/>
              </a:rPr>
              <a:t>khuất</a:t>
            </a:r>
            <a:r>
              <a:rPr lang="vi-VN" sz="2800" dirty="0">
                <a:solidFill>
                  <a:prstClr val="black"/>
                </a:solidFill>
                <a:latin typeface="Times New Roman" panose="02020603050405020304" pitchFamily="18" charset="0"/>
                <a:ea typeface="Calibri" panose="020F0502020204030204" pitchFamily="34" charset="0"/>
              </a:rPr>
              <a:t>” thể hiện cách nói giảm, nhằm giấu bớt nỗi đau mất mát.</a:t>
            </a:r>
            <a:endParaRPr lang="en-US" sz="2800" dirty="0">
              <a:solidFill>
                <a:prstClr val="black"/>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98652405"/>
      </p:ext>
    </p:extLst>
  </p:cSld>
  <p:clrMapOvr>
    <a:masterClrMapping/>
  </p:clrMapOvr>
  <mc:AlternateContent xmlns:mc="http://schemas.openxmlformats.org/markup-compatibility/2006" xmlns:p14="http://schemas.microsoft.com/office/powerpoint/2010/main">
    <mc:Choice Requires="p14">
      <p:transition spd="slow" p14:dur="1500" advClick="0" advTm="0">
        <p:random/>
      </p:transition>
    </mc:Choice>
    <mc:Fallback xmlns="">
      <p:transition spd="slow" advClick="0" advTm="0">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nodeType="clickEffect">
                                  <p:stCondLst>
                                    <p:cond delay="0"/>
                                  </p:stCondLst>
                                  <p:childTnLst>
                                    <p:set>
                                      <p:cBhvr>
                                        <p:cTn id="13" dur="1" fill="hold">
                                          <p:stCondLst>
                                            <p:cond delay="0"/>
                                          </p:stCondLst>
                                        </p:cTn>
                                        <p:tgtEl>
                                          <p:spTgt spid="10"/>
                                        </p:tgtEl>
                                        <p:attrNameLst>
                                          <p:attrName>style.visibility</p:attrName>
                                        </p:attrNameLst>
                                      </p:cBhvr>
                                      <p:to>
                                        <p:strVal val="visible"/>
                                      </p:to>
                                    </p:set>
                                    <p:animEffect transition="in" filter="barn(inVertical)">
                                      <p:cBhvr>
                                        <p:cTn id="14" dur="500"/>
                                        <p:tgtEl>
                                          <p:spTgt spid="10"/>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barn(inVertical)">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circle(in)">
                                      <p:cBhvr>
                                        <p:cTn id="24"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3" grpId="0"/>
    </p:bld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自定义 1">
      <a:majorFont>
        <a:latin typeface="Calibri"/>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353</TotalTime>
  <Words>1753</Words>
  <Application>Microsoft Macintosh PowerPoint</Application>
  <PresentationFormat>Widescreen</PresentationFormat>
  <Paragraphs>181</Paragraphs>
  <Slides>22</Slides>
  <Notes>22</Notes>
  <HiddenSlides>0</HiddenSlides>
  <MMClips>17</MMClips>
  <ScaleCrop>false</ScaleCrop>
  <HeadingPairs>
    <vt:vector size="6" baseType="variant">
      <vt:variant>
        <vt:lpstr>Fonts Used</vt:lpstr>
      </vt:variant>
      <vt:variant>
        <vt:i4>6</vt:i4>
      </vt:variant>
      <vt:variant>
        <vt:lpstr>Theme</vt:lpstr>
      </vt:variant>
      <vt:variant>
        <vt:i4>3</vt:i4>
      </vt:variant>
      <vt:variant>
        <vt:lpstr>Slide Titles</vt:lpstr>
      </vt:variant>
      <vt:variant>
        <vt:i4>22</vt:i4>
      </vt:variant>
    </vt:vector>
  </HeadingPairs>
  <TitlesOfParts>
    <vt:vector size="31" baseType="lpstr">
      <vt:lpstr>微软雅黑</vt:lpstr>
      <vt:lpstr>Arial</vt:lpstr>
      <vt:lpstr>Calibri</vt:lpstr>
      <vt:lpstr>Calibri Light</vt:lpstr>
      <vt:lpstr>Times New Roman</vt:lpstr>
      <vt:lpstr>Wingdings</vt:lpstr>
      <vt:lpstr>Office 主题​​</vt:lpstr>
      <vt:lpstr>1_Office Theme</vt:lpstr>
      <vt:lpstr>5_Office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hxj</dc:creator>
  <cp:lastModifiedBy>thuy dung</cp:lastModifiedBy>
  <cp:revision>131</cp:revision>
  <dcterms:created xsi:type="dcterms:W3CDTF">2017-07-27T10:38:13Z</dcterms:created>
  <dcterms:modified xsi:type="dcterms:W3CDTF">2023-07-22T10:54:15Z</dcterms:modified>
</cp:coreProperties>
</file>