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6" r:id="rId2"/>
  </p:sldMasterIdLst>
  <p:notesMasterIdLst>
    <p:notesMasterId r:id="rId44"/>
  </p:notesMasterIdLst>
  <p:sldIdLst>
    <p:sldId id="268" r:id="rId3"/>
    <p:sldId id="399" r:id="rId4"/>
    <p:sldId id="398" r:id="rId5"/>
    <p:sldId id="257" r:id="rId6"/>
    <p:sldId id="264" r:id="rId7"/>
    <p:sldId id="259" r:id="rId8"/>
    <p:sldId id="258" r:id="rId9"/>
    <p:sldId id="600" r:id="rId10"/>
    <p:sldId id="261" r:id="rId11"/>
    <p:sldId id="602" r:id="rId12"/>
    <p:sldId id="262" r:id="rId13"/>
    <p:sldId id="603" r:id="rId14"/>
    <p:sldId id="605" r:id="rId15"/>
    <p:sldId id="400" r:id="rId16"/>
    <p:sldId id="606" r:id="rId17"/>
    <p:sldId id="267" r:id="rId18"/>
    <p:sldId id="402" r:id="rId19"/>
    <p:sldId id="608" r:id="rId20"/>
    <p:sldId id="609" r:id="rId21"/>
    <p:sldId id="610" r:id="rId22"/>
    <p:sldId id="612" r:id="rId23"/>
    <p:sldId id="613" r:id="rId24"/>
    <p:sldId id="614" r:id="rId25"/>
    <p:sldId id="616" r:id="rId26"/>
    <p:sldId id="615" r:id="rId27"/>
    <p:sldId id="618" r:id="rId28"/>
    <p:sldId id="627" r:id="rId29"/>
    <p:sldId id="594" r:id="rId30"/>
    <p:sldId id="368" r:id="rId31"/>
    <p:sldId id="589" r:id="rId32"/>
    <p:sldId id="626" r:id="rId33"/>
    <p:sldId id="620" r:id="rId34"/>
    <p:sldId id="621" r:id="rId35"/>
    <p:sldId id="625" r:id="rId36"/>
    <p:sldId id="574" r:id="rId37"/>
    <p:sldId id="628" r:id="rId38"/>
    <p:sldId id="596" r:id="rId39"/>
    <p:sldId id="623" r:id="rId40"/>
    <p:sldId id="597" r:id="rId41"/>
    <p:sldId id="624" r:id="rId42"/>
    <p:sldId id="599"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48" y="1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Times New Roman" panose="02020603050405020304" pitchFamily="18" charset="0"/>
              <a:cs typeface="Times New Roman" panose="02020603050405020304" pitchFamily="18" charset="0"/>
            </a:rPr>
            <a:t>a) </a:t>
          </a:r>
          <a:r>
            <a:rPr lang="en-US" sz="3600" b="1" i="0" u="none" dirty="0" err="1">
              <a:latin typeface="Times New Roman" panose="02020603050405020304" pitchFamily="18" charset="0"/>
              <a:cs typeface="Times New Roman" panose="02020603050405020304" pitchFamily="18" charset="0"/>
            </a:rPr>
            <a:t>Em</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có</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nhận</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xét</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gì</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về</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việc</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quản</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lý</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tiền</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của</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Thuỷ</a:t>
          </a:r>
          <a:r>
            <a:rPr lang="en-US" sz="3600" b="1" i="0" u="none"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Times New Roman" panose="02020603050405020304" pitchFamily="18" charset="0"/>
              <a:cs typeface="Times New Roman" panose="02020603050405020304" pitchFamily="18" charset="0"/>
            </a:rPr>
            <a:t>b) Theo </a:t>
          </a:r>
          <a:r>
            <a:rPr lang="en-US" sz="3600" b="1" i="0" u="none" dirty="0" err="1">
              <a:latin typeface="Times New Roman" panose="02020603050405020304" pitchFamily="18" charset="0"/>
              <a:cs typeface="Times New Roman" panose="02020603050405020304" pitchFamily="18" charset="0"/>
            </a:rPr>
            <a:t>em</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việc</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quản</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lí</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tiền</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hiệu</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quả</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có</a:t>
          </a:r>
          <a:r>
            <a:rPr lang="en-US" sz="3600" b="1" i="0" u="none" dirty="0">
              <a:latin typeface="Times New Roman" panose="02020603050405020304" pitchFamily="18" charset="0"/>
              <a:cs typeface="Times New Roman" panose="02020603050405020304" pitchFamily="18" charset="0"/>
            </a:rPr>
            <a:t> ý </a:t>
          </a:r>
          <a:r>
            <a:rPr lang="en-US" sz="3600" b="1" i="0" u="none" dirty="0" err="1">
              <a:latin typeface="Times New Roman" panose="02020603050405020304" pitchFamily="18" charset="0"/>
              <a:cs typeface="Times New Roman" panose="02020603050405020304" pitchFamily="18" charset="0"/>
            </a:rPr>
            <a:t>nghĩa</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gì</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trong</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cuộc</a:t>
          </a:r>
          <a:r>
            <a:rPr lang="en-US" sz="3600" b="1" i="0" u="none" dirty="0">
              <a:latin typeface="Times New Roman" panose="02020603050405020304" pitchFamily="18" charset="0"/>
              <a:cs typeface="Times New Roman" panose="02020603050405020304" pitchFamily="18" charset="0"/>
            </a:rPr>
            <a:t> </a:t>
          </a:r>
          <a:r>
            <a:rPr lang="en-US" sz="3600" b="1" i="0" u="none" dirty="0" err="1">
              <a:latin typeface="Times New Roman" panose="02020603050405020304" pitchFamily="18" charset="0"/>
              <a:cs typeface="Times New Roman" panose="02020603050405020304" pitchFamily="18" charset="0"/>
            </a:rPr>
            <a:t>sống</a:t>
          </a:r>
          <a:r>
            <a:rPr lang="en-US" sz="3600" b="1" i="0" u="none" dirty="0">
              <a:latin typeface="Times New Roman" panose="02020603050405020304" pitchFamily="18" charset="0"/>
              <a:cs typeface="Times New Roman" panose="02020603050405020304" pitchFamily="18" charset="0"/>
            </a:rPr>
            <a:t>?</a:t>
          </a:r>
          <a:endParaRPr kumimoji="0" lang="en-US" sz="3600" b="1" i="0" u="none" strike="noStrike"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LinFactNeighborX="2709" custLinFactNeighborY="8484"/>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Times New Roman" panose="02020603050405020304" pitchFamily="18" charset="0"/>
              <a:cs typeface="Times New Roman" panose="02020603050405020304" pitchFamily="18" charset="0"/>
            </a:rPr>
            <a:t>Đọc tình huống</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thảo</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luận</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trả</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lời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theo</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hai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câu</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hỏi</a:t>
          </a:r>
          <a:r>
            <a:rPr lang="en-US" sz="4800" b="1" i="1"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Times New Roman" panose="02020603050405020304" pitchFamily="18" charset="0"/>
            <a:cs typeface="Times New Roman" panose="02020603050405020304" pitchFamily="18" charset="0"/>
          </a:endParaRPr>
        </a:p>
      </dgm:t>
    </dgm:pt>
    <dgm:pt modelId="{89D7B0A2-E2C6-403B-88CB-63EEFC0BF3D8}" type="sibTrans" cxnId="{C72B50B4-8323-4069-A08C-18955E7EB655}">
      <dgm:prSet/>
      <dgm:spPr/>
      <dgm:t>
        <a:bodyPr/>
        <a:lstStyle/>
        <a:p>
          <a:pPr algn="just"/>
          <a:endParaRPr lang="en-US" sz="3600" i="1">
            <a:latin typeface="Times New Roman" panose="02020603050405020304" pitchFamily="18" charset="0"/>
            <a:cs typeface="Times New Roman" panose="02020603050405020304" pitchFamily="18" charset="0"/>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Times New Roman" panose="02020603050405020304" pitchFamily="18" charset="0"/>
              <a:cs typeface="Times New Roman" panose="02020603050405020304" pitchFamily="18" charset="0"/>
            </a:rPr>
            <a:t>a) </a:t>
          </a:r>
          <a:r>
            <a:rPr lang="en-US" sz="4400" dirty="0" err="1">
              <a:solidFill>
                <a:srgbClr val="C00000"/>
              </a:solidFill>
              <a:latin typeface="Times New Roman" panose="02020603050405020304" pitchFamily="18" charset="0"/>
              <a:cs typeface="Times New Roman" panose="02020603050405020304" pitchFamily="18" charset="0"/>
            </a:rPr>
            <a:t>Vì</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sao</a:t>
          </a:r>
          <a:r>
            <a:rPr lang="en-US" sz="4400" dirty="0">
              <a:solidFill>
                <a:srgbClr val="C00000"/>
              </a:solidFill>
              <a:latin typeface="Times New Roman" panose="02020603050405020304" pitchFamily="18" charset="0"/>
              <a:cs typeface="Times New Roman" panose="02020603050405020304" pitchFamily="18" charset="0"/>
            </a:rPr>
            <a:t> H </a:t>
          </a:r>
          <a:r>
            <a:rPr lang="en-US" sz="4400" dirty="0" err="1">
              <a:solidFill>
                <a:srgbClr val="C00000"/>
              </a:solidFill>
              <a:latin typeface="Times New Roman" panose="02020603050405020304" pitchFamily="18" charset="0"/>
              <a:cs typeface="Times New Roman" panose="02020603050405020304" pitchFamily="18" charset="0"/>
            </a:rPr>
            <a:t>khó</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vay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ti</a:t>
          </a:r>
          <a:r>
            <a:rPr lang="vi-VN" sz="4400" dirty="0">
              <a:solidFill>
                <a:srgbClr val="C00000"/>
              </a:solidFill>
              <a:latin typeface="Times New Roman" panose="02020603050405020304" pitchFamily="18" charset="0"/>
              <a:cs typeface="Times New Roman" panose="02020603050405020304" pitchFamily="18" charset="0"/>
            </a:rPr>
            <a:t>ề</a:t>
          </a:r>
          <a:r>
            <a:rPr lang="en-US" sz="4400" dirty="0">
              <a:solidFill>
                <a:srgbClr val="C00000"/>
              </a:solidFill>
              <a:latin typeface="Times New Roman" panose="02020603050405020304" pitchFamily="18" charset="0"/>
              <a:cs typeface="Times New Roman" panose="02020603050405020304" pitchFamily="18" charset="0"/>
            </a:rPr>
            <a:t>n </a:t>
          </a:r>
          <a:r>
            <a:rPr lang="en-US" sz="4400" dirty="0" err="1">
              <a:solidFill>
                <a:srgbClr val="C00000"/>
              </a:solidFill>
              <a:latin typeface="Times New Roman" panose="02020603050405020304" pitchFamily="18" charset="0"/>
              <a:cs typeface="Times New Roman" panose="02020603050405020304" pitchFamily="18" charset="0"/>
            </a:rPr>
            <a:t>của</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các</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bạn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trong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lớp</a:t>
          </a:r>
          <a:r>
            <a:rPr lang="en-US" sz="4400" dirty="0">
              <a:solidFill>
                <a:srgbClr val="C00000"/>
              </a:solidFill>
              <a:latin typeface="Times New Roman" panose="02020603050405020304" pitchFamily="18" charset="0"/>
              <a:cs typeface="Times New Roman" panose="02020603050405020304" pitchFamily="18"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Times New Roman" panose="02020603050405020304" pitchFamily="18" charset="0"/>
            <a:cs typeface="Times New Roman" panose="02020603050405020304" pitchFamily="18" charset="0"/>
          </a:endParaRPr>
        </a:p>
      </dgm:t>
    </dgm:pt>
    <dgm:pt modelId="{5F4F3BF3-4C3E-43BC-8B7A-5E8EE2D360D7}" type="sibTrans" cxnId="{C2A430EB-026A-428E-B9D3-EE570B6A1DAA}">
      <dgm:prSet/>
      <dgm:spPr/>
      <dgm:t>
        <a:bodyPr/>
        <a:lstStyle/>
        <a:p>
          <a:pPr algn="just"/>
          <a:endParaRPr lang="en-US" sz="3600" i="1">
            <a:latin typeface="Times New Roman" panose="02020603050405020304" pitchFamily="18" charset="0"/>
            <a:cs typeface="Times New Roman" panose="02020603050405020304" pitchFamily="18" charset="0"/>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Times New Roman" panose="02020603050405020304" pitchFamily="18" charset="0"/>
              <a:cs typeface="Times New Roman" panose="02020603050405020304" pitchFamily="18" charset="0"/>
            </a:rPr>
            <a:t>b) Theo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khi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vay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mượn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tiền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chú</a:t>
          </a:r>
          <a:r>
            <a:rPr lang="en-US" sz="4400" dirty="0">
              <a:solidFill>
                <a:srgbClr val="C00000"/>
              </a:solidFill>
              <a:latin typeface="Times New Roman" panose="02020603050405020304" pitchFamily="18" charset="0"/>
              <a:cs typeface="Times New Roman" panose="02020603050405020304" pitchFamily="18" charset="0"/>
            </a:rPr>
            <a:t> ý </a:t>
          </a:r>
          <a:r>
            <a:rPr lang="en-US" sz="4400" dirty="0" err="1">
              <a:solidFill>
                <a:srgbClr val="C00000"/>
              </a:solidFill>
              <a:latin typeface="Times New Roman" panose="02020603050405020304" pitchFamily="18" charset="0"/>
              <a:cs typeface="Times New Roman" panose="02020603050405020304" pitchFamily="18" charset="0"/>
            </a:rPr>
            <a:t>điều</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gì</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Vì</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sao</a:t>
          </a:r>
          <a:r>
            <a:rPr lang="en-US" sz="4400" dirty="0">
              <a:solidFill>
                <a:srgbClr val="C00000"/>
              </a:solidFill>
              <a:latin typeface="Times New Roman" panose="02020603050405020304" pitchFamily="18" charset="0"/>
              <a:cs typeface="Times New Roman" panose="02020603050405020304" pitchFamily="18" charset="0"/>
            </a:rPr>
            <a:t>?</a:t>
          </a:r>
          <a:endParaRPr lang="en-US" sz="4400" b="1" i="0" dirty="0">
            <a:solidFill>
              <a:srgbClr val="C00000"/>
            </a:solidFill>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Times New Roman" panose="02020603050405020304" pitchFamily="18" charset="0"/>
            <a:cs typeface="Times New Roman" panose="02020603050405020304" pitchFamily="18" charset="0"/>
          </a:endParaRPr>
        </a:p>
      </dgm:t>
    </dgm:pt>
    <dgm:pt modelId="{8CBDE6B4-DF30-443D-9579-CCA1D8018E24}" type="sibTrans" cxnId="{2E5A5FC6-7246-4A48-9A5C-8FF4449E3CE0}">
      <dgm:prSet/>
      <dgm:spPr/>
      <dgm:t>
        <a:bodyPr/>
        <a:lstStyle/>
        <a:p>
          <a:pPr algn="just"/>
          <a:endParaRPr lang="en-US" sz="3600" i="1">
            <a:latin typeface="Times New Roman" panose="02020603050405020304" pitchFamily="18" charset="0"/>
            <a:cs typeface="Times New Roman" panose="02020603050405020304" pitchFamily="18" charset="0"/>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DB996-4C25-4C69-A401-D1B90003512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C9A4ADE-7BF7-4907-932B-24DAF6D258BE}">
      <dgm:prSet custT="1"/>
      <dgm:spPr/>
      <dgm:t>
        <a:bodyPr/>
        <a:lstStyle/>
        <a:p>
          <a:r>
            <a:rPr lang="en-US" sz="2400"/>
            <a:t>Trong cuộc sống, có những lúc chúng ta cần phải chi tiêu cho một việc nào đó rất cần thiết nhưng không có đủ tiền nên phải vay mượn người khác. </a:t>
          </a:r>
        </a:p>
      </dgm:t>
    </dgm:pt>
    <dgm:pt modelId="{3E070998-66A4-45C3-882E-7A8AB0D33593}" type="parTrans" cxnId="{3E35820F-F330-4BC0-ADC3-3CFD900057F8}">
      <dgm:prSet/>
      <dgm:spPr/>
      <dgm:t>
        <a:bodyPr/>
        <a:lstStyle/>
        <a:p>
          <a:endParaRPr lang="en-US" sz="2400"/>
        </a:p>
      </dgm:t>
    </dgm:pt>
    <dgm:pt modelId="{A7E9BE1D-C9D1-40E2-B853-EE8767711A35}" type="sibTrans" cxnId="{3E35820F-F330-4BC0-ADC3-3CFD900057F8}">
      <dgm:prSet custT="1"/>
      <dgm:spPr/>
      <dgm:t>
        <a:bodyPr/>
        <a:lstStyle/>
        <a:p>
          <a:endParaRPr lang="en-US" sz="3200"/>
        </a:p>
      </dgm:t>
    </dgm:pt>
    <dgm:pt modelId="{FEC05D68-C810-4257-A810-99270BAAD895}">
      <dgm:prSet custT="1"/>
      <dgm:spPr/>
      <dgm:t>
        <a:bodyPr/>
        <a:lstStyle/>
        <a:p>
          <a:r>
            <a:rPr lang="en-US" sz="2400"/>
            <a:t>Người cho ta vay tiền vì muốn giúp đỡ đồng thời cũng tin tưởng là sẽ được hoàn trả đúng thời hạn. </a:t>
          </a:r>
        </a:p>
      </dgm:t>
    </dgm:pt>
    <dgm:pt modelId="{1A831FBA-1583-49CF-8090-4793571B0C59}" type="parTrans" cxnId="{FF470E86-CBE3-4E07-9F61-1AC106E61D3A}">
      <dgm:prSet/>
      <dgm:spPr/>
      <dgm:t>
        <a:bodyPr/>
        <a:lstStyle/>
        <a:p>
          <a:endParaRPr lang="en-US" sz="2400"/>
        </a:p>
      </dgm:t>
    </dgm:pt>
    <dgm:pt modelId="{8D4B041D-2BAD-40E0-9E51-44682BEC9A29}" type="sibTrans" cxnId="{FF470E86-CBE3-4E07-9F61-1AC106E61D3A}">
      <dgm:prSet custT="1"/>
      <dgm:spPr/>
      <dgm:t>
        <a:bodyPr/>
        <a:lstStyle/>
        <a:p>
          <a:endParaRPr lang="en-US" sz="3200"/>
        </a:p>
      </dgm:t>
    </dgm:pt>
    <dgm:pt modelId="{7D5BDDDC-B0E0-46C1-BB75-CF0FD8938AA7}">
      <dgm:prSet custT="1"/>
      <dgm:spPr/>
      <dgm:t>
        <a:bodyPr/>
        <a:lstStyle/>
        <a:p>
          <a:r>
            <a:rPr lang="en-US" sz="2400"/>
            <a:t>Vì thế, sau khi vay, em cần phải trả tiền đúng thời hạn và đừng quên cảm </a:t>
          </a:r>
          <a:r>
            <a:rPr lang="vi-VN" sz="2400"/>
            <a:t>ơn</a:t>
          </a:r>
          <a:r>
            <a:rPr lang="en-US" sz="2400"/>
            <a:t> người đã cho mình vay tiền. </a:t>
          </a:r>
        </a:p>
      </dgm:t>
    </dgm:pt>
    <dgm:pt modelId="{2CBE9243-C84F-4D07-8818-786A5BBC72A3}" type="parTrans" cxnId="{53A53D14-C97E-49F3-86CF-C4BFFA85BDDF}">
      <dgm:prSet/>
      <dgm:spPr/>
      <dgm:t>
        <a:bodyPr/>
        <a:lstStyle/>
        <a:p>
          <a:endParaRPr lang="en-US" sz="2400"/>
        </a:p>
      </dgm:t>
    </dgm:pt>
    <dgm:pt modelId="{B607E7A7-F972-44E3-94EF-2C3F1DF1E381}" type="sibTrans" cxnId="{53A53D14-C97E-49F3-86CF-C4BFFA85BDDF}">
      <dgm:prSet custT="1"/>
      <dgm:spPr/>
      <dgm:t>
        <a:bodyPr/>
        <a:lstStyle/>
        <a:p>
          <a:endParaRPr lang="en-US" sz="3200"/>
        </a:p>
      </dgm:t>
    </dgm:pt>
    <dgm:pt modelId="{C0AFF64D-0223-459E-8B0C-26DBEED3C2F2}">
      <dgm:prSet custT="1"/>
      <dgm:spPr/>
      <dgm:t>
        <a:bodyPr/>
        <a:lstStyle/>
        <a:p>
          <a:r>
            <a:rPr lang="en-US" sz="2400"/>
            <a:t>Nếu không thực hiện đúng nguyên tắc vay phải trả này, thì những lần vay sau sẽ rất khó khăn.</a:t>
          </a:r>
        </a:p>
      </dgm:t>
    </dgm:pt>
    <dgm:pt modelId="{6E766E2A-398F-44FD-AC7E-4172460DD145}" type="parTrans" cxnId="{871B0EA7-1E05-43AF-8135-9D16ED145950}">
      <dgm:prSet/>
      <dgm:spPr/>
      <dgm:t>
        <a:bodyPr/>
        <a:lstStyle/>
        <a:p>
          <a:endParaRPr lang="en-US" sz="2400"/>
        </a:p>
      </dgm:t>
    </dgm:pt>
    <dgm:pt modelId="{487A9647-3368-4376-93CC-89A7F263FCFA}" type="sibTrans" cxnId="{871B0EA7-1E05-43AF-8135-9D16ED145950}">
      <dgm:prSet/>
      <dgm:spPr/>
      <dgm:t>
        <a:bodyPr/>
        <a:lstStyle/>
        <a:p>
          <a:endParaRPr lang="en-US" sz="2400"/>
        </a:p>
      </dgm:t>
    </dgm:pt>
    <dgm:pt modelId="{49ADF476-17C1-4EBC-9E16-A0AFBC357374}" type="pres">
      <dgm:prSet presAssocID="{FD7DB996-4C25-4C69-A401-D1B900035129}" presName="outerComposite" presStyleCnt="0">
        <dgm:presLayoutVars>
          <dgm:chMax val="5"/>
          <dgm:dir/>
          <dgm:resizeHandles val="exact"/>
        </dgm:presLayoutVars>
      </dgm:prSet>
      <dgm:spPr/>
    </dgm:pt>
    <dgm:pt modelId="{B68273D5-7866-43F7-9801-413591D4CE18}" type="pres">
      <dgm:prSet presAssocID="{FD7DB996-4C25-4C69-A401-D1B900035129}" presName="dummyMaxCanvas" presStyleCnt="0">
        <dgm:presLayoutVars/>
      </dgm:prSet>
      <dgm:spPr/>
    </dgm:pt>
    <dgm:pt modelId="{6A6067AD-0E20-4F02-8DE3-527F5018A0FA}" type="pres">
      <dgm:prSet presAssocID="{FD7DB996-4C25-4C69-A401-D1B900035129}" presName="FourNodes_1" presStyleLbl="node1" presStyleIdx="0" presStyleCnt="4">
        <dgm:presLayoutVars>
          <dgm:bulletEnabled val="1"/>
        </dgm:presLayoutVars>
      </dgm:prSet>
      <dgm:spPr/>
    </dgm:pt>
    <dgm:pt modelId="{98607392-C1ED-4AB7-BF22-B85A68DA43A4}" type="pres">
      <dgm:prSet presAssocID="{FD7DB996-4C25-4C69-A401-D1B900035129}" presName="FourNodes_2" presStyleLbl="node1" presStyleIdx="1" presStyleCnt="4">
        <dgm:presLayoutVars>
          <dgm:bulletEnabled val="1"/>
        </dgm:presLayoutVars>
      </dgm:prSet>
      <dgm:spPr/>
    </dgm:pt>
    <dgm:pt modelId="{7EE8915E-E245-49A8-BE0D-AA382C6742C2}" type="pres">
      <dgm:prSet presAssocID="{FD7DB996-4C25-4C69-A401-D1B900035129}" presName="FourNodes_3" presStyleLbl="node1" presStyleIdx="2" presStyleCnt="4">
        <dgm:presLayoutVars>
          <dgm:bulletEnabled val="1"/>
        </dgm:presLayoutVars>
      </dgm:prSet>
      <dgm:spPr/>
    </dgm:pt>
    <dgm:pt modelId="{C1B14C28-773B-4CAB-9F2E-6AF094DACD8C}" type="pres">
      <dgm:prSet presAssocID="{FD7DB996-4C25-4C69-A401-D1B900035129}" presName="FourNodes_4" presStyleLbl="node1" presStyleIdx="3" presStyleCnt="4">
        <dgm:presLayoutVars>
          <dgm:bulletEnabled val="1"/>
        </dgm:presLayoutVars>
      </dgm:prSet>
      <dgm:spPr/>
    </dgm:pt>
    <dgm:pt modelId="{75BBE1AB-486A-4A28-A8FE-F967BC59FDA9}" type="pres">
      <dgm:prSet presAssocID="{FD7DB996-4C25-4C69-A401-D1B900035129}" presName="FourConn_1-2" presStyleLbl="fgAccFollowNode1" presStyleIdx="0" presStyleCnt="3">
        <dgm:presLayoutVars>
          <dgm:bulletEnabled val="1"/>
        </dgm:presLayoutVars>
      </dgm:prSet>
      <dgm:spPr/>
    </dgm:pt>
    <dgm:pt modelId="{6591A72E-E05E-4D16-BBF5-7219AD141CA0}" type="pres">
      <dgm:prSet presAssocID="{FD7DB996-4C25-4C69-A401-D1B900035129}" presName="FourConn_2-3" presStyleLbl="fgAccFollowNode1" presStyleIdx="1" presStyleCnt="3">
        <dgm:presLayoutVars>
          <dgm:bulletEnabled val="1"/>
        </dgm:presLayoutVars>
      </dgm:prSet>
      <dgm:spPr/>
    </dgm:pt>
    <dgm:pt modelId="{496E343E-DF2C-46EC-8BCB-CA1427F1951F}" type="pres">
      <dgm:prSet presAssocID="{FD7DB996-4C25-4C69-A401-D1B900035129}" presName="FourConn_3-4" presStyleLbl="fgAccFollowNode1" presStyleIdx="2" presStyleCnt="3">
        <dgm:presLayoutVars>
          <dgm:bulletEnabled val="1"/>
        </dgm:presLayoutVars>
      </dgm:prSet>
      <dgm:spPr/>
    </dgm:pt>
    <dgm:pt modelId="{990A27CD-D6C3-4826-B66E-31E2578A0400}" type="pres">
      <dgm:prSet presAssocID="{FD7DB996-4C25-4C69-A401-D1B900035129}" presName="FourNodes_1_text" presStyleLbl="node1" presStyleIdx="3" presStyleCnt="4">
        <dgm:presLayoutVars>
          <dgm:bulletEnabled val="1"/>
        </dgm:presLayoutVars>
      </dgm:prSet>
      <dgm:spPr/>
    </dgm:pt>
    <dgm:pt modelId="{4D4C5E47-A176-4D09-953E-12679183A363}" type="pres">
      <dgm:prSet presAssocID="{FD7DB996-4C25-4C69-A401-D1B900035129}" presName="FourNodes_2_text" presStyleLbl="node1" presStyleIdx="3" presStyleCnt="4">
        <dgm:presLayoutVars>
          <dgm:bulletEnabled val="1"/>
        </dgm:presLayoutVars>
      </dgm:prSet>
      <dgm:spPr/>
    </dgm:pt>
    <dgm:pt modelId="{8F5DFD20-8BD2-4A1A-97D7-96A493B4A750}" type="pres">
      <dgm:prSet presAssocID="{FD7DB996-4C25-4C69-A401-D1B900035129}" presName="FourNodes_3_text" presStyleLbl="node1" presStyleIdx="3" presStyleCnt="4">
        <dgm:presLayoutVars>
          <dgm:bulletEnabled val="1"/>
        </dgm:presLayoutVars>
      </dgm:prSet>
      <dgm:spPr/>
    </dgm:pt>
    <dgm:pt modelId="{297A6B07-94E8-4A4C-B649-40239DC85B0C}" type="pres">
      <dgm:prSet presAssocID="{FD7DB996-4C25-4C69-A401-D1B900035129}" presName="FourNodes_4_text" presStyleLbl="node1" presStyleIdx="3" presStyleCnt="4">
        <dgm:presLayoutVars>
          <dgm:bulletEnabled val="1"/>
        </dgm:presLayoutVars>
      </dgm:prSet>
      <dgm:spPr/>
    </dgm:pt>
  </dgm:ptLst>
  <dgm:cxnLst>
    <dgm:cxn modelId="{3E35820F-F330-4BC0-ADC3-3CFD900057F8}" srcId="{FD7DB996-4C25-4C69-A401-D1B900035129}" destId="{5C9A4ADE-7BF7-4907-932B-24DAF6D258BE}" srcOrd="0" destOrd="0" parTransId="{3E070998-66A4-45C3-882E-7A8AB0D33593}" sibTransId="{A7E9BE1D-C9D1-40E2-B853-EE8767711A35}"/>
    <dgm:cxn modelId="{53A53D14-C97E-49F3-86CF-C4BFFA85BDDF}" srcId="{FD7DB996-4C25-4C69-A401-D1B900035129}" destId="{7D5BDDDC-B0E0-46C1-BB75-CF0FD8938AA7}" srcOrd="2" destOrd="0" parTransId="{2CBE9243-C84F-4D07-8818-786A5BBC72A3}" sibTransId="{B607E7A7-F972-44E3-94EF-2C3F1DF1E381}"/>
    <dgm:cxn modelId="{8A9B4832-C565-4C9B-ABDA-5E0032EC87B0}" type="presOf" srcId="{5C9A4ADE-7BF7-4907-932B-24DAF6D258BE}" destId="{6A6067AD-0E20-4F02-8DE3-527F5018A0FA}" srcOrd="0" destOrd="0" presId="urn:microsoft.com/office/officeart/2005/8/layout/vProcess5"/>
    <dgm:cxn modelId="{AE2BD83A-CBEF-4AF0-A153-8C60640020B6}" type="presOf" srcId="{FEC05D68-C810-4257-A810-99270BAAD895}" destId="{98607392-C1ED-4AB7-BF22-B85A68DA43A4}" srcOrd="0" destOrd="0" presId="urn:microsoft.com/office/officeart/2005/8/layout/vProcess5"/>
    <dgm:cxn modelId="{B823983E-0C46-4ABE-8A83-D2B29EEBADF4}" type="presOf" srcId="{C0AFF64D-0223-459E-8B0C-26DBEED3C2F2}" destId="{C1B14C28-773B-4CAB-9F2E-6AF094DACD8C}" srcOrd="0" destOrd="0" presId="urn:microsoft.com/office/officeart/2005/8/layout/vProcess5"/>
    <dgm:cxn modelId="{7821FC46-0781-42FA-BE13-867671B8BC8E}" type="presOf" srcId="{7D5BDDDC-B0E0-46C1-BB75-CF0FD8938AA7}" destId="{8F5DFD20-8BD2-4A1A-97D7-96A493B4A750}" srcOrd="1" destOrd="0" presId="urn:microsoft.com/office/officeart/2005/8/layout/vProcess5"/>
    <dgm:cxn modelId="{DA626B51-4366-4884-BEE3-A2ECD81BDC9C}" type="presOf" srcId="{A7E9BE1D-C9D1-40E2-B853-EE8767711A35}" destId="{75BBE1AB-486A-4A28-A8FE-F967BC59FDA9}" srcOrd="0" destOrd="0" presId="urn:microsoft.com/office/officeart/2005/8/layout/vProcess5"/>
    <dgm:cxn modelId="{5687F67B-7205-4532-B251-9EE1D1078311}" type="presOf" srcId="{FD7DB996-4C25-4C69-A401-D1B900035129}" destId="{49ADF476-17C1-4EBC-9E16-A0AFBC357374}" srcOrd="0" destOrd="0" presId="urn:microsoft.com/office/officeart/2005/8/layout/vProcess5"/>
    <dgm:cxn modelId="{AE24C07F-E797-45DF-B161-DA1C8E166C28}" type="presOf" srcId="{C0AFF64D-0223-459E-8B0C-26DBEED3C2F2}" destId="{297A6B07-94E8-4A4C-B649-40239DC85B0C}" srcOrd="1" destOrd="0" presId="urn:microsoft.com/office/officeart/2005/8/layout/vProcess5"/>
    <dgm:cxn modelId="{9C2F2E83-EC2A-4827-A71B-388FC87A120F}" type="presOf" srcId="{8D4B041D-2BAD-40E0-9E51-44682BEC9A29}" destId="{6591A72E-E05E-4D16-BBF5-7219AD141CA0}" srcOrd="0" destOrd="0" presId="urn:microsoft.com/office/officeart/2005/8/layout/vProcess5"/>
    <dgm:cxn modelId="{A27C7683-DCD2-4020-A125-EA2187386899}" type="presOf" srcId="{7D5BDDDC-B0E0-46C1-BB75-CF0FD8938AA7}" destId="{7EE8915E-E245-49A8-BE0D-AA382C6742C2}" srcOrd="0" destOrd="0" presId="urn:microsoft.com/office/officeart/2005/8/layout/vProcess5"/>
    <dgm:cxn modelId="{FF470E86-CBE3-4E07-9F61-1AC106E61D3A}" srcId="{FD7DB996-4C25-4C69-A401-D1B900035129}" destId="{FEC05D68-C810-4257-A810-99270BAAD895}" srcOrd="1" destOrd="0" parTransId="{1A831FBA-1583-49CF-8090-4793571B0C59}" sibTransId="{8D4B041D-2BAD-40E0-9E51-44682BEC9A29}"/>
    <dgm:cxn modelId="{871B0EA7-1E05-43AF-8135-9D16ED145950}" srcId="{FD7DB996-4C25-4C69-A401-D1B900035129}" destId="{C0AFF64D-0223-459E-8B0C-26DBEED3C2F2}" srcOrd="3" destOrd="0" parTransId="{6E766E2A-398F-44FD-AC7E-4172460DD145}" sibTransId="{487A9647-3368-4376-93CC-89A7F263FCFA}"/>
    <dgm:cxn modelId="{971824B0-B9A7-484C-9F0A-29221B328A55}" type="presOf" srcId="{B607E7A7-F972-44E3-94EF-2C3F1DF1E381}" destId="{496E343E-DF2C-46EC-8BCB-CA1427F1951F}" srcOrd="0" destOrd="0" presId="urn:microsoft.com/office/officeart/2005/8/layout/vProcess5"/>
    <dgm:cxn modelId="{533CEBC6-F515-45E8-99AF-3FBE0DBF0E42}" type="presOf" srcId="{5C9A4ADE-7BF7-4907-932B-24DAF6D258BE}" destId="{990A27CD-D6C3-4826-B66E-31E2578A0400}" srcOrd="1" destOrd="0" presId="urn:microsoft.com/office/officeart/2005/8/layout/vProcess5"/>
    <dgm:cxn modelId="{124901D3-7507-4315-8E0B-109763F0092F}" type="presOf" srcId="{FEC05D68-C810-4257-A810-99270BAAD895}" destId="{4D4C5E47-A176-4D09-953E-12679183A363}" srcOrd="1" destOrd="0" presId="urn:microsoft.com/office/officeart/2005/8/layout/vProcess5"/>
    <dgm:cxn modelId="{68F113F1-5329-46D3-A045-561607FB78D5}" type="presParOf" srcId="{49ADF476-17C1-4EBC-9E16-A0AFBC357374}" destId="{B68273D5-7866-43F7-9801-413591D4CE18}" srcOrd="0" destOrd="0" presId="urn:microsoft.com/office/officeart/2005/8/layout/vProcess5"/>
    <dgm:cxn modelId="{833E82CA-3E49-463B-B663-8908272D43A6}" type="presParOf" srcId="{49ADF476-17C1-4EBC-9E16-A0AFBC357374}" destId="{6A6067AD-0E20-4F02-8DE3-527F5018A0FA}" srcOrd="1" destOrd="0" presId="urn:microsoft.com/office/officeart/2005/8/layout/vProcess5"/>
    <dgm:cxn modelId="{A4FDC3F8-3631-4B80-9261-7C08220E788F}" type="presParOf" srcId="{49ADF476-17C1-4EBC-9E16-A0AFBC357374}" destId="{98607392-C1ED-4AB7-BF22-B85A68DA43A4}" srcOrd="2" destOrd="0" presId="urn:microsoft.com/office/officeart/2005/8/layout/vProcess5"/>
    <dgm:cxn modelId="{C8109454-9913-4CC5-9A3C-C09CD37A6EE0}" type="presParOf" srcId="{49ADF476-17C1-4EBC-9E16-A0AFBC357374}" destId="{7EE8915E-E245-49A8-BE0D-AA382C6742C2}" srcOrd="3" destOrd="0" presId="urn:microsoft.com/office/officeart/2005/8/layout/vProcess5"/>
    <dgm:cxn modelId="{7E8D349E-ED47-4F67-ABAB-B2ABE0F5257F}" type="presParOf" srcId="{49ADF476-17C1-4EBC-9E16-A0AFBC357374}" destId="{C1B14C28-773B-4CAB-9F2E-6AF094DACD8C}" srcOrd="4" destOrd="0" presId="urn:microsoft.com/office/officeart/2005/8/layout/vProcess5"/>
    <dgm:cxn modelId="{61DD495F-757A-458C-8684-DE9A5C5DB4DF}" type="presParOf" srcId="{49ADF476-17C1-4EBC-9E16-A0AFBC357374}" destId="{75BBE1AB-486A-4A28-A8FE-F967BC59FDA9}" srcOrd="5" destOrd="0" presId="urn:microsoft.com/office/officeart/2005/8/layout/vProcess5"/>
    <dgm:cxn modelId="{7AF11484-3CBE-4FCA-AB09-02414C33B3BD}" type="presParOf" srcId="{49ADF476-17C1-4EBC-9E16-A0AFBC357374}" destId="{6591A72E-E05E-4D16-BBF5-7219AD141CA0}" srcOrd="6" destOrd="0" presId="urn:microsoft.com/office/officeart/2005/8/layout/vProcess5"/>
    <dgm:cxn modelId="{D1CF0168-0380-4EC8-BEA9-9C92A2F7F24B}" type="presParOf" srcId="{49ADF476-17C1-4EBC-9E16-A0AFBC357374}" destId="{496E343E-DF2C-46EC-8BCB-CA1427F1951F}" srcOrd="7" destOrd="0" presId="urn:microsoft.com/office/officeart/2005/8/layout/vProcess5"/>
    <dgm:cxn modelId="{14A5D848-6D4C-45D4-ADBD-A2BA44772477}" type="presParOf" srcId="{49ADF476-17C1-4EBC-9E16-A0AFBC357374}" destId="{990A27CD-D6C3-4826-B66E-31E2578A0400}" srcOrd="8" destOrd="0" presId="urn:microsoft.com/office/officeart/2005/8/layout/vProcess5"/>
    <dgm:cxn modelId="{81BB4080-0F6A-41EB-AC51-75C14B2B7416}" type="presParOf" srcId="{49ADF476-17C1-4EBC-9E16-A0AFBC357374}" destId="{4D4C5E47-A176-4D09-953E-12679183A363}" srcOrd="9" destOrd="0" presId="urn:microsoft.com/office/officeart/2005/8/layout/vProcess5"/>
    <dgm:cxn modelId="{C52C44FC-4CC1-4E66-9BE1-C3A2AD8EF4C7}" type="presParOf" srcId="{49ADF476-17C1-4EBC-9E16-A0AFBC357374}" destId="{8F5DFD20-8BD2-4A1A-97D7-96A493B4A750}" srcOrd="10" destOrd="0" presId="urn:microsoft.com/office/officeart/2005/8/layout/vProcess5"/>
    <dgm:cxn modelId="{4B02C052-4085-4D6E-B606-B1D3A37EBBF4}" type="presParOf" srcId="{49ADF476-17C1-4EBC-9E16-A0AFBC357374}" destId="{297A6B07-94E8-4A4C-B649-40239DC85B0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endParaRPr lang="en-US" sz="3600" b="0" i="0" u="none" kern="1200" dirty="0">
            <a:latin typeface="#9Slide05 Brannboll Ny" panose="02000000000000000000" pitchFamily="2" charset="0"/>
          </a:endParaRPr>
        </a:p>
        <a:p>
          <a:pPr marL="0" lvl="0" indent="0" algn="just" defTabSz="1600200">
            <a:lnSpc>
              <a:spcPct val="90000"/>
            </a:lnSpc>
            <a:spcBef>
              <a:spcPct val="0"/>
            </a:spcBef>
            <a:spcAft>
              <a:spcPct val="35000"/>
            </a:spcAft>
            <a:buNone/>
          </a:pPr>
          <a:r>
            <a:rPr lang="en-US" sz="3600" b="1" i="0" u="none" kern="1200" dirty="0">
              <a:latin typeface="Times New Roman" panose="02020603050405020304" pitchFamily="18" charset="0"/>
              <a:cs typeface="Times New Roman" panose="02020603050405020304" pitchFamily="18" charset="0"/>
            </a:rPr>
            <a:t>a) </a:t>
          </a:r>
          <a:r>
            <a:rPr lang="en-US" sz="3600" b="1" i="0" u="none" kern="1200" dirty="0" err="1">
              <a:latin typeface="Times New Roman" panose="02020603050405020304" pitchFamily="18" charset="0"/>
              <a:cs typeface="Times New Roman" panose="02020603050405020304" pitchFamily="18" charset="0"/>
            </a:rPr>
            <a:t>Em</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có</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nhận</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xét</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gì</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về</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việc</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quản</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lý</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tiền</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của</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Thuỷ</a:t>
          </a:r>
          <a:r>
            <a:rPr lang="en-US" sz="3600" b="1" i="0" u="none" kern="1200" dirty="0">
              <a:latin typeface="Times New Roman" panose="02020603050405020304" pitchFamily="18" charset="0"/>
              <a:cs typeface="Times New Roman" panose="02020603050405020304" pitchFamily="18" charset="0"/>
            </a:rPr>
            <a:t>? </a:t>
          </a:r>
          <a:endParaRPr lang="en-US" sz="3600" b="1" kern="1200" dirty="0">
            <a:latin typeface="Times New Roman" panose="02020603050405020304" pitchFamily="18" charset="0"/>
            <a:cs typeface="Times New Roman" panose="02020603050405020304" pitchFamily="18" charset="0"/>
          </a:endParaRPr>
        </a:p>
        <a:p>
          <a:pPr marL="0" lvl="0" indent="0" algn="just" defTabSz="1600200">
            <a:lnSpc>
              <a:spcPct val="90000"/>
            </a:lnSpc>
            <a:spcBef>
              <a:spcPct val="0"/>
            </a:spcBef>
            <a:spcAft>
              <a:spcPct val="35000"/>
            </a:spcAft>
            <a:buNone/>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5987"/>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i="0" u="none" kern="1200" dirty="0">
              <a:latin typeface="Times New Roman" panose="02020603050405020304" pitchFamily="18" charset="0"/>
              <a:cs typeface="Times New Roman" panose="02020603050405020304" pitchFamily="18" charset="0"/>
            </a:rPr>
            <a:t>b) Theo </a:t>
          </a:r>
          <a:r>
            <a:rPr lang="en-US" sz="3600" b="1" i="0" u="none" kern="1200" dirty="0" err="1">
              <a:latin typeface="Times New Roman" panose="02020603050405020304" pitchFamily="18" charset="0"/>
              <a:cs typeface="Times New Roman" panose="02020603050405020304" pitchFamily="18" charset="0"/>
            </a:rPr>
            <a:t>em</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việc</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quản</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lí</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tiền</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hiệu</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quả</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có</a:t>
          </a:r>
          <a:r>
            <a:rPr lang="en-US" sz="3600" b="1" i="0" u="none" kern="1200" dirty="0">
              <a:latin typeface="Times New Roman" panose="02020603050405020304" pitchFamily="18" charset="0"/>
              <a:cs typeface="Times New Roman" panose="02020603050405020304" pitchFamily="18" charset="0"/>
            </a:rPr>
            <a:t> ý </a:t>
          </a:r>
          <a:r>
            <a:rPr lang="en-US" sz="3600" b="1" i="0" u="none" kern="1200" dirty="0" err="1">
              <a:latin typeface="Times New Roman" panose="02020603050405020304" pitchFamily="18" charset="0"/>
              <a:cs typeface="Times New Roman" panose="02020603050405020304" pitchFamily="18" charset="0"/>
            </a:rPr>
            <a:t>nghĩa</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gì</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trong</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cuộc</a:t>
          </a:r>
          <a:r>
            <a:rPr lang="en-US" sz="3600" b="1" i="0" u="none" kern="1200" dirty="0">
              <a:latin typeface="Times New Roman" panose="02020603050405020304" pitchFamily="18" charset="0"/>
              <a:cs typeface="Times New Roman" panose="02020603050405020304" pitchFamily="18" charset="0"/>
            </a:rPr>
            <a:t> </a:t>
          </a:r>
          <a:r>
            <a:rPr lang="en-US" sz="3600" b="1" i="0" u="none" kern="1200" dirty="0" err="1">
              <a:latin typeface="Times New Roman" panose="02020603050405020304" pitchFamily="18" charset="0"/>
              <a:cs typeface="Times New Roman" panose="02020603050405020304" pitchFamily="18" charset="0"/>
            </a:rPr>
            <a:t>sống</a:t>
          </a:r>
          <a:r>
            <a:rPr lang="en-US" sz="3600" b="1" i="0" u="none" kern="1200" dirty="0">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sp:txBody>
      <dsp:txXfrm>
        <a:off x="2309581" y="2706141"/>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vi-VN" sz="4800" b="1" i="1" kern="1200" dirty="0">
              <a:solidFill>
                <a:srgbClr val="002060"/>
              </a:solidFill>
              <a:latin typeface="Times New Roman" panose="02020603050405020304" pitchFamily="18" charset="0"/>
              <a:cs typeface="Times New Roman" panose="02020603050405020304" pitchFamily="18" charset="0"/>
            </a:rPr>
            <a:t>Đọc tình huống</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thảo</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luận</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trả</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lời</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theo</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hai</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câu</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hỏi</a:t>
          </a:r>
          <a:r>
            <a:rPr lang="en-US" sz="4800" b="1" i="1" kern="1200" dirty="0">
              <a:solidFill>
                <a:srgbClr val="002060"/>
              </a:solidFill>
              <a:latin typeface="Times New Roman" panose="02020603050405020304" pitchFamily="18" charset="0"/>
              <a:cs typeface="Times New Roman" panose="02020603050405020304" pitchFamily="18" charset="0"/>
            </a:rPr>
            <a:t>:</a:t>
          </a:r>
          <a:endParaRPr lang="en-US" sz="4800" kern="1200" dirty="0">
            <a:solidFill>
              <a:srgbClr val="002060"/>
            </a:solidFill>
            <a:latin typeface="Times New Roman" panose="02020603050405020304" pitchFamily="18" charset="0"/>
            <a:cs typeface="Times New Roman" panose="02020603050405020304" pitchFamily="18"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Times New Roman" panose="02020603050405020304" pitchFamily="18" charset="0"/>
              <a:cs typeface="Times New Roman" panose="02020603050405020304" pitchFamily="18" charset="0"/>
            </a:rPr>
            <a:t>a) </a:t>
          </a:r>
          <a:r>
            <a:rPr lang="en-US" sz="4400" kern="1200" dirty="0" err="1">
              <a:solidFill>
                <a:srgbClr val="C00000"/>
              </a:solidFill>
              <a:latin typeface="Times New Roman" panose="02020603050405020304" pitchFamily="18" charset="0"/>
              <a:cs typeface="Times New Roman" panose="02020603050405020304" pitchFamily="18" charset="0"/>
            </a:rPr>
            <a:t>Vì</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sao</a:t>
          </a:r>
          <a:r>
            <a:rPr lang="en-US" sz="4400" kern="1200" dirty="0">
              <a:solidFill>
                <a:srgbClr val="C00000"/>
              </a:solidFill>
              <a:latin typeface="Times New Roman" panose="02020603050405020304" pitchFamily="18" charset="0"/>
              <a:cs typeface="Times New Roman" panose="02020603050405020304" pitchFamily="18" charset="0"/>
            </a:rPr>
            <a:t> H </a:t>
          </a:r>
          <a:r>
            <a:rPr lang="en-US" sz="4400" kern="1200" dirty="0" err="1">
              <a:solidFill>
                <a:srgbClr val="C00000"/>
              </a:solidFill>
              <a:latin typeface="Times New Roman" panose="02020603050405020304" pitchFamily="18" charset="0"/>
              <a:cs typeface="Times New Roman" panose="02020603050405020304" pitchFamily="18" charset="0"/>
            </a:rPr>
            <a:t>khó</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vay</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ti</a:t>
          </a:r>
          <a:r>
            <a:rPr lang="vi-VN" sz="4400" kern="1200" dirty="0">
              <a:solidFill>
                <a:srgbClr val="C00000"/>
              </a:solidFill>
              <a:latin typeface="Times New Roman" panose="02020603050405020304" pitchFamily="18" charset="0"/>
              <a:cs typeface="Times New Roman" panose="02020603050405020304" pitchFamily="18" charset="0"/>
            </a:rPr>
            <a:t>ề</a:t>
          </a:r>
          <a:r>
            <a:rPr lang="en-US" sz="4400" kern="1200" dirty="0">
              <a:solidFill>
                <a:srgbClr val="C00000"/>
              </a:solidFill>
              <a:latin typeface="Times New Roman" panose="02020603050405020304" pitchFamily="18" charset="0"/>
              <a:cs typeface="Times New Roman" panose="02020603050405020304" pitchFamily="18" charset="0"/>
            </a:rPr>
            <a:t>n </a:t>
          </a:r>
          <a:r>
            <a:rPr lang="en-US" sz="4400" kern="1200" dirty="0" err="1">
              <a:solidFill>
                <a:srgbClr val="C00000"/>
              </a:solidFill>
              <a:latin typeface="Times New Roman" panose="02020603050405020304" pitchFamily="18" charset="0"/>
              <a:cs typeface="Times New Roman" panose="02020603050405020304" pitchFamily="18" charset="0"/>
            </a:rPr>
            <a:t>của</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các</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bạn</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trong</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lớp</a:t>
          </a:r>
          <a:r>
            <a:rPr lang="en-US" sz="4400" kern="1200" dirty="0">
              <a:solidFill>
                <a:srgbClr val="C00000"/>
              </a:solidFill>
              <a:latin typeface="Times New Roman" panose="02020603050405020304" pitchFamily="18" charset="0"/>
              <a:cs typeface="Times New Roman" panose="02020603050405020304" pitchFamily="18"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a:lnSpc>
              <a:spcPct val="90000"/>
            </a:lnSpc>
            <a:spcBef>
              <a:spcPct val="0"/>
            </a:spcBef>
            <a:spcAft>
              <a:spcPct val="35000"/>
            </a:spcAft>
            <a:buNone/>
          </a:pPr>
          <a:r>
            <a:rPr lang="en-US" sz="4400" kern="1200" dirty="0">
              <a:solidFill>
                <a:srgbClr val="C00000"/>
              </a:solidFill>
              <a:latin typeface="Times New Roman" panose="02020603050405020304" pitchFamily="18" charset="0"/>
              <a:cs typeface="Times New Roman" panose="02020603050405020304" pitchFamily="18" charset="0"/>
            </a:rPr>
            <a:t>b) Theo </a:t>
          </a:r>
          <a:r>
            <a:rPr lang="en-US" sz="4400" kern="1200" dirty="0" err="1">
              <a:solidFill>
                <a:srgbClr val="C00000"/>
              </a:solidFill>
              <a:latin typeface="Times New Roman" panose="02020603050405020304" pitchFamily="18" charset="0"/>
              <a:cs typeface="Times New Roman" panose="02020603050405020304" pitchFamily="18" charset="0"/>
            </a:rPr>
            <a:t>em</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khi</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vay</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mượn</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tiền</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cần</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chú</a:t>
          </a:r>
          <a:r>
            <a:rPr lang="en-US" sz="4400" kern="1200" dirty="0">
              <a:solidFill>
                <a:srgbClr val="C00000"/>
              </a:solidFill>
              <a:latin typeface="Times New Roman" panose="02020603050405020304" pitchFamily="18" charset="0"/>
              <a:cs typeface="Times New Roman" panose="02020603050405020304" pitchFamily="18" charset="0"/>
            </a:rPr>
            <a:t> ý </a:t>
          </a:r>
          <a:r>
            <a:rPr lang="en-US" sz="4400" kern="1200" dirty="0" err="1">
              <a:solidFill>
                <a:srgbClr val="C00000"/>
              </a:solidFill>
              <a:latin typeface="Times New Roman" panose="02020603050405020304" pitchFamily="18" charset="0"/>
              <a:cs typeface="Times New Roman" panose="02020603050405020304" pitchFamily="18" charset="0"/>
            </a:rPr>
            <a:t>điều</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gì</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Vì</a:t>
          </a:r>
          <a:r>
            <a:rPr lang="en-US" sz="4400" kern="1200" dirty="0">
              <a:solidFill>
                <a:srgbClr val="C00000"/>
              </a:solidFill>
              <a:latin typeface="Times New Roman" panose="02020603050405020304" pitchFamily="18" charset="0"/>
              <a:cs typeface="Times New Roman" panose="02020603050405020304" pitchFamily="18" charset="0"/>
            </a:rPr>
            <a:t> </a:t>
          </a:r>
          <a:r>
            <a:rPr lang="en-US" sz="4400" kern="1200" dirty="0" err="1">
              <a:solidFill>
                <a:srgbClr val="C00000"/>
              </a:solidFill>
              <a:latin typeface="Times New Roman" panose="02020603050405020304" pitchFamily="18" charset="0"/>
              <a:cs typeface="Times New Roman" panose="02020603050405020304" pitchFamily="18" charset="0"/>
            </a:rPr>
            <a:t>sao</a:t>
          </a:r>
          <a:r>
            <a:rPr lang="en-US" sz="4400" kern="1200" dirty="0">
              <a:solidFill>
                <a:srgbClr val="C00000"/>
              </a:solidFill>
              <a:latin typeface="Times New Roman" panose="02020603050405020304" pitchFamily="18" charset="0"/>
              <a:cs typeface="Times New Roman" panose="02020603050405020304" pitchFamily="18" charset="0"/>
            </a:rPr>
            <a:t>?</a:t>
          </a:r>
          <a:endParaRPr lang="en-US" sz="4400" b="1" i="0" kern="1200" dirty="0">
            <a:solidFill>
              <a:srgbClr val="C00000"/>
            </a:solidFill>
            <a:latin typeface="Times New Roman" panose="02020603050405020304" pitchFamily="18" charset="0"/>
            <a:ea typeface="+mn-ea"/>
            <a:cs typeface="Times New Roman" panose="02020603050405020304" pitchFamily="18" charset="0"/>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067AD-0E20-4F02-8DE3-527F5018A0FA}">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Trong cuộc sống, có những lúc chúng ta cần phải chi tiêu cho một việc nào đó rất cần thiết nhưng không có đủ tiền nên phải vay mượn người khác. </a:t>
          </a:r>
        </a:p>
      </dsp:txBody>
      <dsp:txXfrm>
        <a:off x="27017" y="27017"/>
        <a:ext cx="7668958" cy="868383"/>
      </dsp:txXfrm>
    </dsp:sp>
    <dsp:sp modelId="{98607392-C1ED-4AB7-BF22-B85A68DA43A4}">
      <dsp:nvSpPr>
        <dsp:cNvPr id="0" name=""/>
        <dsp:cNvSpPr/>
      </dsp:nvSpPr>
      <dsp:spPr>
        <a:xfrm>
          <a:off x="732164" y="1090129"/>
          <a:ext cx="8742263" cy="922417"/>
        </a:xfrm>
        <a:prstGeom prst="roundRect">
          <a:avLst>
            <a:gd name="adj" fmla="val 10000"/>
          </a:avLst>
        </a:prstGeom>
        <a:solidFill>
          <a:schemeClr val="accent2">
            <a:hueOff val="-3480211"/>
            <a:satOff val="5768"/>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Người cho ta vay tiền vì muốn giúp đỡ đồng thời cũng tin tưởng là sẽ được hoàn trả đúng thời hạn. </a:t>
          </a:r>
        </a:p>
      </dsp:txBody>
      <dsp:txXfrm>
        <a:off x="759181" y="1117146"/>
        <a:ext cx="7356493" cy="868383"/>
      </dsp:txXfrm>
    </dsp:sp>
    <dsp:sp modelId="{7EE8915E-E245-49A8-BE0D-AA382C6742C2}">
      <dsp:nvSpPr>
        <dsp:cNvPr id="0" name=""/>
        <dsp:cNvSpPr/>
      </dsp:nvSpPr>
      <dsp:spPr>
        <a:xfrm>
          <a:off x="1453401" y="2180258"/>
          <a:ext cx="8742263" cy="922417"/>
        </a:xfrm>
        <a:prstGeom prst="roundRect">
          <a:avLst>
            <a:gd name="adj" fmla="val 10000"/>
          </a:avLst>
        </a:prstGeom>
        <a:solidFill>
          <a:schemeClr val="accent2">
            <a:hueOff val="-6960422"/>
            <a:satOff val="11535"/>
            <a:lumOff val="-20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Vì thế, sau khi vay, em cần phải trả tiền đúng thời hạn và đừng quên cảm </a:t>
          </a:r>
          <a:r>
            <a:rPr lang="vi-VN" sz="2400" kern="1200"/>
            <a:t>ơn</a:t>
          </a:r>
          <a:r>
            <a:rPr lang="en-US" sz="2400" kern="1200"/>
            <a:t> người đã cho mình vay tiền. </a:t>
          </a:r>
        </a:p>
      </dsp:txBody>
      <dsp:txXfrm>
        <a:off x="1480418" y="2207275"/>
        <a:ext cx="7367421" cy="868383"/>
      </dsp:txXfrm>
    </dsp:sp>
    <dsp:sp modelId="{C1B14C28-773B-4CAB-9F2E-6AF094DACD8C}">
      <dsp:nvSpPr>
        <dsp:cNvPr id="0" name=""/>
        <dsp:cNvSpPr/>
      </dsp:nvSpPr>
      <dsp:spPr>
        <a:xfrm>
          <a:off x="2185565" y="3270387"/>
          <a:ext cx="8742263" cy="922417"/>
        </a:xfrm>
        <a:prstGeom prst="roundRect">
          <a:avLst>
            <a:gd name="adj" fmla="val 10000"/>
          </a:avLst>
        </a:prstGeom>
        <a:solidFill>
          <a:schemeClr val="accent2">
            <a:hueOff val="-10440633"/>
            <a:satOff val="17303"/>
            <a:lumOff val="-3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Nếu không thực hiện đúng nguyên tắc vay phải trả này, thì những lần vay sau sẽ rất khó khăn.</a:t>
          </a:r>
        </a:p>
      </dsp:txBody>
      <dsp:txXfrm>
        <a:off x="2212582" y="3297404"/>
        <a:ext cx="7356493" cy="868383"/>
      </dsp:txXfrm>
    </dsp:sp>
    <dsp:sp modelId="{75BBE1AB-486A-4A28-A8FE-F967BC59FDA9}">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277595" y="706487"/>
        <a:ext cx="329765" cy="451177"/>
      </dsp:txXfrm>
    </dsp:sp>
    <dsp:sp modelId="{6591A72E-E05E-4D16-BBF5-7219AD141CA0}">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5068368"/>
            <a:satOff val="-17185"/>
            <a:lumOff val="-2515"/>
            <a:alphaOff val="0"/>
          </a:schemeClr>
        </a:solidFill>
        <a:ln w="25400" cap="flat" cmpd="sng" algn="ctr">
          <a:solidFill>
            <a:schemeClr val="accent2">
              <a:tint val="40000"/>
              <a:alpha val="90000"/>
              <a:hueOff val="-5068368"/>
              <a:satOff val="-17185"/>
              <a:lumOff val="-2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009759" y="1796616"/>
        <a:ext cx="329765" cy="451177"/>
      </dsp:txXfrm>
    </dsp:sp>
    <dsp:sp modelId="{496E343E-DF2C-46EC-8BCB-CA1427F1951F}">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10136736"/>
            <a:satOff val="-34370"/>
            <a:lumOff val="-5030"/>
            <a:alphaOff val="0"/>
          </a:schemeClr>
        </a:solidFill>
        <a:ln w="25400" cap="flat" cmpd="sng" algn="ctr">
          <a:solidFill>
            <a:schemeClr val="accent2">
              <a:tint val="40000"/>
              <a:alpha val="90000"/>
              <a:hueOff val="-10136736"/>
              <a:satOff val="-34370"/>
              <a:lumOff val="-5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7</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382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653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160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792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7873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3094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4214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910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270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155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5155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24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44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8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4266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832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1713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65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0058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0005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289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452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9059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28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7193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4810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81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58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2/19/2024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27" r:id="rId3"/>
    <p:sldLayoutId id="2147483726" r:id="rId4"/>
    <p:sldLayoutId id="2147483723" r:id="rId5"/>
    <p:sldLayoutId id="2147483722" r:id="rId6"/>
    <p:sldLayoutId id="2147483721" r:id="rId7"/>
    <p:sldLayoutId id="2147483720" r:id="rId8"/>
    <p:sldLayoutId id="2147483719" r:id="rId9"/>
    <p:sldLayoutId id="2147483718" r:id="rId10"/>
    <p:sldLayoutId id="2147483717" r:id="rId11"/>
    <p:sldLayoutId id="2147483716" r:id="rId12"/>
    <p:sldLayoutId id="2147483715" r:id="rId13"/>
    <p:sldLayoutId id="2147483714" r:id="rId14"/>
    <p:sldLayoutId id="2147483713" r:id="rId15"/>
    <p:sldLayoutId id="2147483712" r:id="rId16"/>
    <p:sldLayoutId id="2147483711" r:id="rId17"/>
    <p:sldLayoutId id="2147483710" r:id="rId18"/>
    <p:sldLayoutId id="2147483709" r:id="rId19"/>
    <p:sldLayoutId id="2147483708" r:id="rId20"/>
    <p:sldLayoutId id="2147483707" r:id="rId21"/>
    <p:sldLayoutId id="2147483706" r:id="rId22"/>
    <p:sldLayoutId id="2147483705" r:id="rId23"/>
    <p:sldLayoutId id="2147483704" r:id="rId24"/>
    <p:sldLayoutId id="2147483703" r:id="rId25"/>
    <p:sldLayoutId id="2147483702" r:id="rId26"/>
    <p:sldLayoutId id="2147483701" r:id="rId27"/>
    <p:sldLayoutId id="2147483700" r:id="rId28"/>
    <p:sldLayoutId id="2147483689" r:id="rId29"/>
    <p:sldLayoutId id="2147483690" r:id="rId30"/>
    <p:sldLayoutId id="2147483691" r:id="rId31"/>
    <p:sldLayoutId id="2147483692" r:id="rId32"/>
    <p:sldLayoutId id="2147483693" r:id="rId33"/>
    <p:sldLayoutId id="2147483694" r:id="rId34"/>
    <p:sldLayoutId id="2147483728" r:id="rId35"/>
    <p:sldLayoutId id="2147483725" r:id="rId36"/>
    <p:sldLayoutId id="2147483724" r:id="rId37"/>
    <p:sldLayoutId id="2147483695" r:id="rId38"/>
    <p:sldLayoutId id="2147483696" r:id="rId39"/>
    <p:sldLayoutId id="2147483697" r:id="rId40"/>
    <p:sldLayoutId id="2147483698" r:id="rId41"/>
    <p:sldLayoutId id="2147483699" r:id="rId42"/>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5.xml"/><Relationship Id="rId7" Type="http://schemas.openxmlformats.org/officeDocument/2006/relationships/diagramQuickStyle" Target="../diagrams/quickStyl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11" Type="http://schemas.openxmlformats.org/officeDocument/2006/relationships/image" Target="../media/image20.jpeg"/><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16.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15.xml"/><Relationship Id="rId5" Type="http://schemas.openxmlformats.org/officeDocument/2006/relationships/image" Target="../media/image48.jpe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image" Target="../media/image51.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15.xml"/><Relationship Id="rId7" Type="http://schemas.openxmlformats.org/officeDocument/2006/relationships/diagramLayout" Target="../diagrams/layout1.xml"/><Relationship Id="rId12"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Data" Target="../diagrams/data1.xml"/><Relationship Id="rId11" Type="http://schemas.openxmlformats.org/officeDocument/2006/relationships/image" Target="../media/image19.jpeg"/><Relationship Id="rId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2115521" y="1821114"/>
            <a:ext cx="197461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Medium"/>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Medium"/>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Medium"/>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a:solidFill>
                  <a:srgbClr val="FF0000"/>
                </a:solidFill>
                <a:latin typeface="Times New Roman" panose="02020603050405020304" pitchFamily="18" charset="0"/>
                <a:cs typeface="Times New Roman" panose="02020603050405020304" pitchFamily="18" charset="0"/>
              </a:rPr>
              <a:t>QUẢN LÝ TIỀN</a:t>
            </a:r>
            <a:endParaRPr kumimoji="0" lang="en-SG"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0D4B2A83-2953-D6E4-7D5C-A324FA5CC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10711573"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số</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tắc</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endPar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77380" y="1210294"/>
            <a:ext cx="8746451" cy="5076514"/>
          </a:xfrm>
          <a:prstGeom prst="rect">
            <a:avLst/>
          </a:prstGeom>
        </p:spPr>
      </p:pic>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Times New Roman" panose="02020603050405020304" pitchFamily="18" charset="0"/>
                <a:ea typeface="Arial Unicode MS"/>
                <a:cs typeface="Times New Roman" panose="02020603050405020304" pitchFamily="18" charset="0"/>
              </a:rPr>
              <a:t>Quan</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sát</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tranh</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và</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trả</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lời</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câu</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hỏi</a:t>
            </a:r>
            <a:endParaRPr lang="en-US" sz="2531" b="1" dirty="0">
              <a:solidFill>
                <a:srgbClr val="FF0000"/>
              </a:solidFill>
              <a:latin typeface="Times New Roman" panose="02020603050405020304" pitchFamily="18" charset="0"/>
              <a:ea typeface="Arial Unicode MS"/>
              <a:cs typeface="Times New Roman" panose="02020603050405020304" pitchFamily="18" charset="0"/>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2063046" cy="3467732"/>
          </a:xfrm>
          <a:prstGeom prst="rect">
            <a:avLst/>
          </a:prstGeom>
        </p:spPr>
      </p:pic>
      <p:sp>
        <p:nvSpPr>
          <p:cNvPr id="6" name="TextBox 5">
            <a:extLst>
              <a:ext uri="{FF2B5EF4-FFF2-40B4-BE49-F238E27FC236}">
                <a16:creationId xmlns:a16="http://schemas.microsoft.com/office/drawing/2014/main" id="{9CEC75B7-DA93-9FEA-122B-4D0BDEA5036E}"/>
              </a:ext>
            </a:extLst>
          </p:cNvPr>
          <p:cNvSpPr txBox="1"/>
          <p:nvPr/>
        </p:nvSpPr>
        <p:spPr>
          <a:xfrm>
            <a:off x="114300" y="4266484"/>
            <a:ext cx="12077700" cy="2246769"/>
          </a:xfrm>
          <a:prstGeom prst="rect">
            <a:avLst/>
          </a:prstGeom>
          <a:noFill/>
        </p:spPr>
        <p:txBody>
          <a:bodyPr wrap="square">
            <a:spAutoFit/>
          </a:bodyPr>
          <a:lstStyle/>
          <a:p>
            <a:pPr marL="514350" indent="-514350" algn="just">
              <a:buAutoNum type="alphaLcParen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p>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ù</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y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ó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443532"/>
          </a:xfrm>
          <a:prstGeom prst="rect">
            <a:avLst/>
          </a:prstGeom>
        </p:spPr>
      </p:pic>
      <p:sp>
        <p:nvSpPr>
          <p:cNvPr id="2" name="TextBox 1">
            <a:extLst>
              <a:ext uri="{FF2B5EF4-FFF2-40B4-BE49-F238E27FC236}">
                <a16:creationId xmlns:a16="http://schemas.microsoft.com/office/drawing/2014/main" id="{318FF4C1-28A4-D646-E1A4-C0BF2E019AC3}"/>
              </a:ext>
            </a:extLst>
          </p:cNvPr>
          <p:cNvSpPr txBox="1"/>
          <p:nvPr/>
        </p:nvSpPr>
        <p:spPr>
          <a:xfrm>
            <a:off x="160351" y="4162992"/>
            <a:ext cx="11581994"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nguyên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tắc</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trong</a:t>
            </a:r>
            <a:r>
              <a:rPr lang="en-US" sz="2400" b="1" dirty="0">
                <a:solidFill>
                  <a:srgbClr val="FF0000"/>
                </a:solidFill>
                <a:effectLst/>
                <a:latin typeface="Times New Roman" panose="02020603050405020304" pitchFamily="18" charset="0"/>
                <a:ea typeface="Times New Roman" panose="02020603050405020304" pitchFamily="18" charset="0"/>
              </a:rPr>
              <a:t> chi </a:t>
            </a:r>
            <a:r>
              <a:rPr lang="en-US" sz="2400" b="1" dirty="0" err="1">
                <a:solidFill>
                  <a:srgbClr val="FF0000"/>
                </a:solidFill>
                <a:effectLst/>
                <a:latin typeface="Times New Roman" panose="02020603050405020304" pitchFamily="18" charset="0"/>
                <a:ea typeface="Times New Roman" panose="02020603050405020304" pitchFamily="18" charset="0"/>
              </a:rPr>
              <a:t>tiêu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đó</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là</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chỉ</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mua</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những</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thứ</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thật</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cần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p>
          <a:p>
            <a:pPr algn="just"/>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ưu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tiên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cho</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những</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nhu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cầu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cần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thiết</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A6283DD-37D5-4E2B-AF1E-F65D8E77AFD9}"/>
              </a:ext>
            </a:extLst>
          </p:cNvPr>
          <p:cNvSpPr txBox="1"/>
          <p:nvPr/>
        </p:nvSpPr>
        <p:spPr>
          <a:xfrm>
            <a:off x="3860800" y="-16933"/>
            <a:ext cx="12022667" cy="1323439"/>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Nguyên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tắc</a:t>
            </a:r>
            <a:r>
              <a:rPr lang="en-US" sz="4000" b="1" dirty="0">
                <a:solidFill>
                  <a:srgbClr val="0000FF"/>
                </a:solidFill>
                <a:latin typeface="Times New Roman" panose="02020603050405020304" pitchFamily="18" charset="0"/>
                <a:cs typeface="Times New Roman" panose="02020603050405020304" pitchFamily="18" charset="0"/>
              </a:rPr>
              <a:t> 1: </a:t>
            </a:r>
          </a:p>
          <a:p>
            <a:r>
              <a:rPr lang="en-US" sz="4000" b="1" dirty="0" err="1">
                <a:solidFill>
                  <a:srgbClr val="0000FF"/>
                </a:solidFill>
                <a:latin typeface="Times New Roman" panose="02020603050405020304" pitchFamily="18" charset="0"/>
                <a:cs typeface="Times New Roman" panose="02020603050405020304" pitchFamily="18" charset="0"/>
              </a:rPr>
              <a:t>Chỉ</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mua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nhứng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thứ</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thật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thiết</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4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565915" y="1010788"/>
            <a:ext cx="11626085" cy="6183744"/>
          </a:xfrm>
          <a:prstGeom prst="rect">
            <a:avLst/>
          </a:prstGeom>
        </p:spPr>
        <p:txBody>
          <a:bodyPr wrap="square">
            <a:spAutoFit/>
          </a:bodyPr>
          <a:lstStyle/>
          <a:p>
            <a:pPr>
              <a:lnSpc>
                <a:spcPts val="730"/>
              </a:lnSpc>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200" dirty="0">
                <a:latin typeface="Times New Roman" panose="02020603050405020304" pitchFamily="18" charset="0"/>
                <a:cs typeface="Times New Roman" panose="02020603050405020304" pitchFamily="18"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200" dirty="0">
                <a:latin typeface="Times New Roman" panose="02020603050405020304" pitchFamily="18" charset="0"/>
                <a:cs typeface="Times New Roman" panose="02020603050405020304" pitchFamily="18" charset="0"/>
              </a:rPr>
              <a:t>H bối rối:</a:t>
            </a:r>
          </a:p>
          <a:p>
            <a:r>
              <a:rPr lang="vi-VN" sz="3200" dirty="0">
                <a:latin typeface="Times New Roman" panose="02020603050405020304" pitchFamily="18" charset="0"/>
                <a:cs typeface="Times New Roman" panose="02020603050405020304" pitchFamily="18" charset="0"/>
              </a:rPr>
              <a:t> - Cảm ơn bạn. Mình sẽ rút kinh nghiệm.</a:t>
            </a:r>
          </a:p>
          <a:p>
            <a:br>
              <a:rPr lang="vi-VN" sz="3200" dirty="0">
                <a:latin typeface="Times New Roman" panose="02020603050405020304" pitchFamily="18" charset="0"/>
                <a:cs typeface="Times New Roman" panose="02020603050405020304" pitchFamily="18" charset="0"/>
              </a:rPr>
            </a:br>
            <a:br>
              <a:rPr lang="vi-VN"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89132012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TextBox 4">
            <a:extLst>
              <a:ext uri="{FF2B5EF4-FFF2-40B4-BE49-F238E27FC236}">
                <a16:creationId xmlns:a16="http://schemas.microsoft.com/office/drawing/2014/main" id="{5AD0C6DD-96C5-AD30-5665-B52A5033D7F4}"/>
              </a:ext>
            </a:extLst>
          </p:cNvPr>
          <p:cNvGraphicFramePr/>
          <p:nvPr>
            <p:extLst>
              <p:ext uri="{D42A27DB-BD31-4B8C-83A1-F6EECF244321}">
                <p14:modId xmlns:p14="http://schemas.microsoft.com/office/powerpoint/2010/main" val="385408776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66E18FAF-1495-42AB-8A4F-215C2FFDA26B}"/>
              </a:ext>
            </a:extLst>
          </p:cNvPr>
          <p:cNvSpPr txBox="1"/>
          <p:nvPr/>
        </p:nvSpPr>
        <p:spPr>
          <a:xfrm>
            <a:off x="0" y="548406"/>
            <a:ext cx="12022667" cy="769441"/>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Nguyên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tắc</a:t>
            </a:r>
            <a:r>
              <a:rPr lang="en-US" sz="4400" b="1" dirty="0">
                <a:solidFill>
                  <a:srgbClr val="0000FF"/>
                </a:solidFill>
                <a:latin typeface="Times New Roman" panose="02020603050405020304" pitchFamily="18" charset="0"/>
                <a:cs typeface="Times New Roman" panose="02020603050405020304" pitchFamily="18" charset="0"/>
              </a:rPr>
              <a:t> 2: Chi </a:t>
            </a:r>
            <a:r>
              <a:rPr lang="en-US" sz="4400" b="1" dirty="0" err="1">
                <a:solidFill>
                  <a:srgbClr val="0000FF"/>
                </a:solidFill>
                <a:latin typeface="Times New Roman" panose="02020603050405020304" pitchFamily="18" charset="0"/>
                <a:cs typeface="Times New Roman" panose="02020603050405020304" pitchFamily="18" charset="0"/>
              </a:rPr>
              <a:t>tiêu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hợp</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lý</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tiết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kiệm</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9831" y="-746608"/>
            <a:ext cx="12910897" cy="7282873"/>
          </a:xfrm>
          <a:prstGeom prst="rect">
            <a:avLst/>
          </a:prstGeom>
        </p:spPr>
      </p:pic>
      <p:sp>
        <p:nvSpPr>
          <p:cNvPr id="10" name="TextBox 9"/>
          <p:cNvSpPr txBox="1"/>
          <p:nvPr/>
        </p:nvSpPr>
        <p:spPr>
          <a:xfrm>
            <a:off x="1135573" y="791298"/>
            <a:ext cx="9989628"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Đọc tình huống:</a:t>
            </a:r>
          </a:p>
          <a:p>
            <a:pPr algn="just"/>
            <a:r>
              <a:rPr lang="vi-VN" sz="3200" dirty="0">
                <a:latin typeface="Times New Roman" panose="02020603050405020304" pitchFamily="18" charset="0"/>
                <a:cs typeface="Times New Roman" panose="02020603050405020304" pitchFamily="18" charset="0"/>
              </a:rPr>
              <a:t>Chị Hà Chị vừa mua chiếc áo len này tặng bà. </a:t>
            </a:r>
          </a:p>
          <a:p>
            <a:pPr algn="just"/>
            <a:r>
              <a:rPr lang="vi-VN" sz="3200" b="1" dirty="0">
                <a:solidFill>
                  <a:srgbClr val="0000FF"/>
                </a:solidFill>
                <a:latin typeface="Times New Roman" panose="02020603050405020304" pitchFamily="18" charset="0"/>
                <a:cs typeface="Times New Roman" panose="02020603050405020304" pitchFamily="18" charset="0"/>
              </a:rPr>
              <a:t>Bình: </a:t>
            </a:r>
            <a:r>
              <a:rPr lang="vi-VN" sz="3200" dirty="0">
                <a:latin typeface="Times New Roman" panose="02020603050405020304" pitchFamily="18" charset="0"/>
                <a:cs typeface="Times New Roman" panose="02020603050405020304" pitchFamily="18" charset="0"/>
              </a:rPr>
              <a:t>Chị làm thế nào để có tiền vậy? </a:t>
            </a:r>
          </a:p>
          <a:p>
            <a:pPr algn="just"/>
            <a:r>
              <a:rPr lang="vi-VN" sz="3200" b="1" dirty="0">
                <a:solidFill>
                  <a:srgbClr val="FF0000"/>
                </a:solidFill>
                <a:latin typeface="Times New Roman" panose="02020603050405020304" pitchFamily="18" charset="0"/>
                <a:cs typeface="Times New Roman" panose="02020603050405020304" pitchFamily="18" charset="0"/>
              </a:rPr>
              <a:t>Chị Hà: </a:t>
            </a:r>
            <a:r>
              <a:rPr lang="vi-VN" sz="3200" dirty="0">
                <a:latin typeface="Times New Roman" panose="02020603050405020304" pitchFamily="18" charset="0"/>
                <a:cs typeface="Times New Roman" panose="02020603050405020304" pitchFamily="18" charset="0"/>
              </a:rPr>
              <a:t>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b="1" dirty="0">
                <a:solidFill>
                  <a:srgbClr val="0000FF"/>
                </a:solidFill>
                <a:latin typeface="Times New Roman" panose="02020603050405020304" pitchFamily="18" charset="0"/>
                <a:cs typeface="Times New Roman" panose="02020603050405020304" pitchFamily="18" charset="0"/>
              </a:rPr>
              <a:t>Bình:</a:t>
            </a:r>
            <a:r>
              <a:rPr lang="vi-VN" sz="3200" dirty="0">
                <a:latin typeface="Times New Roman" panose="02020603050405020304" pitchFamily="18" charset="0"/>
                <a:cs typeface="Times New Roman" panose="02020603050405020304" pitchFamily="18" charset="0"/>
              </a:rPr>
              <a:t> Em cũng muốn tiết kiệm được một khoản tiền riêng cho mình. Chắc em phải học theo chị thôi!</a:t>
            </a:r>
          </a:p>
          <a:p>
            <a:br>
              <a:rPr lang="vi-VN" sz="3200" dirty="0">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10797309" y="1477818"/>
            <a:ext cx="1701146" cy="5455537"/>
            <a:chOff x="9681945" y="454256"/>
            <a:chExt cx="319714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81945" y="4661110"/>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25908" y="454256"/>
              <a:ext cx="1853184" cy="6584741"/>
            </a:xfrm>
            <a:prstGeom prst="rect">
              <a:avLst/>
            </a:prstGeom>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564195" y="235826"/>
            <a:ext cx="10418661" cy="4379466"/>
            <a:chOff x="6502423" y="-31460"/>
            <a:chExt cx="6135317" cy="4379466"/>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6502423" y="179044"/>
              <a:ext cx="5625598" cy="4168962"/>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buAutoNum type="alphaLcParenR"/>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514350" indent="-514350" algn="just">
                <a:buAutoNum type="alphaLcParen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5" y="4321713"/>
            <a:ext cx="2220886" cy="2405947"/>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8719126" y="1154545"/>
            <a:ext cx="3488015" cy="5715560"/>
            <a:chOff x="8286614" y="193122"/>
            <a:chExt cx="4824294" cy="6584741"/>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1BBCF71F-333A-406A-A9D9-C6084A893BBA}"/>
              </a:ext>
            </a:extLst>
          </p:cNvPr>
          <p:cNvSpPr/>
          <p:nvPr/>
        </p:nvSpPr>
        <p:spPr>
          <a:xfrm>
            <a:off x="2919060" y="5072425"/>
            <a:ext cx="5903207" cy="1277914"/>
          </a:xfrm>
          <a:prstGeom prst="rect">
            <a:avLst/>
          </a:prstGeom>
        </p:spPr>
        <p:txBody>
          <a:bodyPr wrap="square">
            <a:spAutoFit/>
          </a:bodyPr>
          <a:lstStyle/>
          <a:p>
            <a:pPr algn="ctr" eaLnBrk="0" fontAlgn="base" hangingPunct="0">
              <a:lnSpc>
                <a:spcPct val="125000"/>
              </a:lnSpc>
              <a:spcBef>
                <a:spcPct val="0"/>
              </a:spcBef>
              <a:spcAft>
                <a:spcPct val="0"/>
              </a:spcAft>
              <a:defRPr/>
            </a:pPr>
            <a:r>
              <a:rPr lang="en-US" sz="3200" b="1" dirty="0" err="1">
                <a:solidFill>
                  <a:srgbClr val="0000FF"/>
                </a:solidFill>
                <a:latin typeface="Times New Roman" panose="02020603050405020304" pitchFamily="18" charset="0"/>
                <a:ea typeface="Arial Unicode MS"/>
                <a:cs typeface="Times New Roman" panose="02020603050405020304" pitchFamily="18" charset="0"/>
              </a:rPr>
              <a:t>Nguyên</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tắc</a:t>
            </a:r>
            <a:r>
              <a:rPr lang="en-US" sz="3200" b="1" dirty="0">
                <a:solidFill>
                  <a:srgbClr val="0000FF"/>
                </a:solidFill>
                <a:latin typeface="Times New Roman" panose="02020603050405020304" pitchFamily="18" charset="0"/>
                <a:ea typeface="Arial Unicode MS"/>
                <a:cs typeface="Times New Roman" panose="02020603050405020304" pitchFamily="18" charset="0"/>
              </a:rPr>
              <a:t> 3: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Đặt</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mục</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tiêu</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và</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thực</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hiện</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tiết</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kiệm</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tiền</a:t>
            </a:r>
            <a:endParaRPr lang="en-US" sz="3200" b="1" dirty="0">
              <a:solidFill>
                <a:srgbClr val="0000FF"/>
              </a:solid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329912" y="4804652"/>
            <a:ext cx="11862088" cy="1523494"/>
          </a:xfrm>
          <a:prstGeom prst="rect">
            <a:avLst/>
          </a:prstGeom>
          <a:noFill/>
        </p:spPr>
        <p:txBody>
          <a:bodyPr wrap="square">
            <a:spAutoFit/>
          </a:bodyPr>
          <a:lstStyle/>
          <a:p>
            <a:pPr marL="514350" indent="-514350" algn="just">
              <a:buAutoNum type="alphaLcParenR"/>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 sao tiết kiệm thức ăn, điện, nước, lại giúp chúng ta tiết kiệm được tiền?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trong cuộc sống. </a:t>
            </a:r>
          </a:p>
          <a:p>
            <a:pPr marL="514350" indent="-514350" algn="just">
              <a:buAutoNum type="alphaLcParenR"/>
            </a:pPr>
            <a:endParaRPr lang="en-US" sz="9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60925" y="524934"/>
            <a:ext cx="7647341" cy="662361"/>
          </a:xfrm>
          <a:prstGeom prst="rect">
            <a:avLst/>
          </a:prstGeom>
        </p:spPr>
        <p:txBody>
          <a:bodyPr wrap="square">
            <a:spAutoFit/>
          </a:bodyPr>
          <a:lstStyle/>
          <a:p>
            <a:pPr eaLnBrk="0" fontAlgn="base" hangingPunct="0">
              <a:lnSpc>
                <a:spcPct val="125000"/>
              </a:lnSpc>
              <a:spcBef>
                <a:spcPct val="0"/>
              </a:spcBef>
              <a:spcAft>
                <a:spcPct val="0"/>
              </a:spcAft>
              <a:defRPr/>
            </a:pPr>
            <a:r>
              <a:rPr lang="en-US" sz="3200" b="1" dirty="0" err="1">
                <a:solidFill>
                  <a:srgbClr val="0000FF"/>
                </a:solidFill>
                <a:latin typeface="SVN-Vanilla Daisy Pro" panose="00000500000000000000" pitchFamily="2" charset="0"/>
                <a:ea typeface="Arial Unicode MS"/>
              </a:rPr>
              <a:t>Nguyên</a:t>
            </a:r>
            <a:r>
              <a:rPr lang="en-US" sz="3200" b="1" dirty="0">
                <a:solidFill>
                  <a:srgbClr val="0000FF"/>
                </a:solidFill>
                <a:latin typeface="SVN-Vanilla Daisy Pro" panose="00000500000000000000" pitchFamily="2" charset="0"/>
                <a:ea typeface="Arial Unicode MS"/>
              </a:rPr>
              <a:t> </a:t>
            </a:r>
            <a:r>
              <a:rPr lang="en-US" sz="3200" b="1" dirty="0" err="1">
                <a:solidFill>
                  <a:srgbClr val="0000FF"/>
                </a:solidFill>
                <a:latin typeface="SVN-Vanilla Daisy Pro" panose="00000500000000000000" pitchFamily="2" charset="0"/>
                <a:ea typeface="Arial Unicode MS"/>
              </a:rPr>
              <a:t>tắc</a:t>
            </a:r>
            <a:r>
              <a:rPr lang="en-US" sz="3200" b="1" dirty="0">
                <a:solidFill>
                  <a:srgbClr val="0000FF"/>
                </a:solidFill>
                <a:latin typeface="SVN-Vanilla Daisy Pro" panose="00000500000000000000" pitchFamily="2" charset="0"/>
                <a:ea typeface="Arial Unicode MS"/>
              </a:rPr>
              <a:t> 3: </a:t>
            </a:r>
            <a:r>
              <a:rPr lang="en-US" sz="3200" b="1" dirty="0" err="1">
                <a:solidFill>
                  <a:srgbClr val="0000FF"/>
                </a:solidFill>
                <a:latin typeface="SVN-Vanilla Daisy Pro" panose="00000500000000000000" pitchFamily="2" charset="0"/>
                <a:ea typeface="Arial Unicode MS"/>
              </a:rPr>
              <a:t>Không</a:t>
            </a:r>
            <a:r>
              <a:rPr lang="en-US" sz="3200" b="1" dirty="0">
                <a:solidFill>
                  <a:srgbClr val="0000FF"/>
                </a:solidFill>
                <a:latin typeface="SVN-Vanilla Daisy Pro" panose="00000500000000000000" pitchFamily="2" charset="0"/>
                <a:ea typeface="Arial Unicode MS"/>
              </a:rPr>
              <a:t> </a:t>
            </a:r>
            <a:r>
              <a:rPr lang="en-US" sz="3200" b="1" dirty="0" err="1">
                <a:solidFill>
                  <a:srgbClr val="0000FF"/>
                </a:solidFill>
                <a:latin typeface="SVN-Vanilla Daisy Pro" panose="00000500000000000000" pitchFamily="2" charset="0"/>
                <a:ea typeface="Arial Unicode MS"/>
              </a:rPr>
              <a:t>lãng</a:t>
            </a:r>
            <a:r>
              <a:rPr lang="en-US" sz="3200" b="1" dirty="0">
                <a:solidFill>
                  <a:srgbClr val="0000FF"/>
                </a:solidFill>
                <a:latin typeface="SVN-Vanilla Daisy Pro" panose="00000500000000000000" pitchFamily="2" charset="0"/>
                <a:ea typeface="Arial Unicode MS"/>
              </a:rPr>
              <a:t> </a:t>
            </a:r>
            <a:r>
              <a:rPr lang="en-US" sz="3200" b="1" dirty="0" err="1">
                <a:solidFill>
                  <a:srgbClr val="0000FF"/>
                </a:solidFill>
                <a:latin typeface="SVN-Vanilla Daisy Pro" panose="00000500000000000000" pitchFamily="2" charset="0"/>
                <a:ea typeface="Arial Unicode MS"/>
              </a:rPr>
              <a:t>phí</a:t>
            </a:r>
            <a:r>
              <a:rPr lang="en-US" sz="3200" b="1" dirty="0">
                <a:solidFill>
                  <a:srgbClr val="0000FF"/>
                </a:solidFill>
                <a:latin typeface="SVN-Vanilla Daisy Pro" panose="00000500000000000000" pitchFamily="2" charset="0"/>
                <a:ea typeface="Arial Unicode MS"/>
              </a:rPr>
              <a:t> </a:t>
            </a:r>
            <a:r>
              <a:rPr lang="en-US" sz="3200" b="1" dirty="0" err="1">
                <a:solidFill>
                  <a:srgbClr val="0000FF"/>
                </a:solidFill>
                <a:latin typeface="SVN-Vanilla Daisy Pro" panose="00000500000000000000" pitchFamily="2" charset="0"/>
                <a:ea typeface="Arial Unicode MS"/>
              </a:rPr>
              <a:t>điện</a:t>
            </a:r>
            <a:r>
              <a:rPr lang="en-US" sz="3200" b="1" dirty="0">
                <a:solidFill>
                  <a:srgbClr val="0000FF"/>
                </a:solidFill>
                <a:latin typeface="SVN-Vanilla Daisy Pro" panose="00000500000000000000" pitchFamily="2" charset="0"/>
                <a:ea typeface="Arial Unicode MS"/>
              </a:rPr>
              <a:t>, </a:t>
            </a:r>
            <a:r>
              <a:rPr lang="en-US" sz="3200" b="1" dirty="0" err="1">
                <a:solidFill>
                  <a:srgbClr val="0000FF"/>
                </a:solidFill>
                <a:latin typeface="SVN-Vanilla Daisy Pro" panose="00000500000000000000" pitchFamily="2" charset="0"/>
                <a:ea typeface="Arial Unicode MS"/>
              </a:rPr>
              <a:t>nước</a:t>
            </a:r>
            <a:r>
              <a:rPr lang="en-US" sz="3200" b="1" dirty="0">
                <a:solidFill>
                  <a:srgbClr val="0000FF"/>
                </a:solidFill>
                <a:latin typeface="SVN-Vanilla Daisy Pro" panose="00000500000000000000" pitchFamily="2" charset="0"/>
                <a:ea typeface="Arial Unicode MS"/>
              </a:rPr>
              <a:t>,…</a:t>
            </a: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1219200"/>
            <a:ext cx="9674250" cy="3720848"/>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là những thử thiết yếu trong cuộc sống mà chúng ta phải tiêu dùng hàng ngày và đa phần là những thứ phải mua bằng tiền. </a:t>
            </a:r>
          </a:p>
          <a:p>
            <a:pPr algn="just"/>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87" y="91405"/>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082870" y="2875002"/>
            <a:ext cx="9497663" cy="1107996"/>
          </a:xfrm>
          <a:prstGeom prst="rect">
            <a:avLst/>
          </a:prstGeom>
          <a:solidFill>
            <a:srgbClr val="FFFF00"/>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Giải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bài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toán</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thu</a:t>
            </a:r>
            <a:r>
              <a:rPr kumimoji="1" lang="en-US" altLang="zh-CN" sz="6600" b="1" dirty="0">
                <a:solidFill>
                  <a:srgbClr val="644825"/>
                </a:solidFill>
                <a:latin typeface="#9Slide05 Brannboll Ny" panose="02000000000000000000" pitchFamily="2" charset="0"/>
                <a:ea typeface="inpin heiti" charset="-122"/>
                <a:cs typeface="inpin heiti" charset="-122"/>
              </a:rPr>
              <a:t> chi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448408" y="4349411"/>
            <a:ext cx="11561883" cy="206210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latin typeface="#9Slide05 Fourth Medium"/>
                <a:cs typeface="Times New Roman" pitchFamily="18" charset="0"/>
              </a:rPr>
              <a:t>1. </a:t>
            </a:r>
            <a:r>
              <a:rPr lang="en-US" sz="3200" dirty="0" err="1">
                <a:latin typeface="#9Slide05 Fourth Medium"/>
                <a:cs typeface="Times New Roman" pitchFamily="18" charset="0"/>
              </a:rPr>
              <a:t>Giả</a:t>
            </a:r>
            <a:r>
              <a:rPr lang="en-US" sz="3200" dirty="0">
                <a:latin typeface="#9Slide05 Fourth Medium"/>
                <a:cs typeface="Times New Roman" pitchFamily="18" charset="0"/>
              </a:rPr>
              <a:t> </a:t>
            </a:r>
            <a:r>
              <a:rPr lang="en-US" sz="3200" dirty="0" err="1">
                <a:latin typeface="#9Slide05 Fourth Medium"/>
                <a:cs typeface="Times New Roman" pitchFamily="18" charset="0"/>
              </a:rPr>
              <a:t>định</a:t>
            </a:r>
            <a:r>
              <a:rPr lang="en-US" sz="3200" dirty="0">
                <a:latin typeface="#9Slide05 Fourth Medium"/>
                <a:cs typeface="Times New Roman" pitchFamily="18" charset="0"/>
              </a:rPr>
              <a:t> </a:t>
            </a:r>
            <a:r>
              <a:rPr lang="en-US" sz="3200" dirty="0" err="1">
                <a:latin typeface="#9Slide05 Fourth Medium"/>
                <a:cs typeface="Times New Roman" pitchFamily="18" charset="0"/>
              </a:rPr>
              <a:t>em</a:t>
            </a:r>
            <a:r>
              <a:rPr lang="en-US" sz="3200" dirty="0">
                <a:latin typeface="#9Slide05 Fourth Medium"/>
                <a:cs typeface="Times New Roman" pitchFamily="18" charset="0"/>
              </a:rPr>
              <a:t> </a:t>
            </a:r>
            <a:r>
              <a:rPr lang="en-US" sz="3200" dirty="0" err="1">
                <a:latin typeface="#9Slide05 Fourth Medium"/>
                <a:cs typeface="Times New Roman" pitchFamily="18" charset="0"/>
              </a:rPr>
              <a:t>đang</a:t>
            </a:r>
            <a:r>
              <a:rPr lang="en-US" sz="3200" dirty="0">
                <a:latin typeface="#9Slide05 Fourth Medium"/>
                <a:cs typeface="Times New Roman" pitchFamily="18" charset="0"/>
              </a:rPr>
              <a:t> </a:t>
            </a:r>
            <a:r>
              <a:rPr lang="en-US" sz="3200" dirty="0" err="1">
                <a:latin typeface="#9Slide05 Fourth Medium"/>
                <a:cs typeface="Times New Roman" pitchFamily="18" charset="0"/>
              </a:rPr>
              <a:t>có</a:t>
            </a:r>
            <a:r>
              <a:rPr lang="en-US" sz="3200" dirty="0">
                <a:latin typeface="#9Slide05 Fourth Medium"/>
                <a:cs typeface="Times New Roman" pitchFamily="18" charset="0"/>
              </a:rPr>
              <a:t> 200k, </a:t>
            </a:r>
            <a:r>
              <a:rPr lang="en-US" sz="3200" dirty="0" err="1">
                <a:latin typeface="#9Slide05 Fourth Medium"/>
                <a:cs typeface="Times New Roman" pitchFamily="18" charset="0"/>
              </a:rPr>
              <a:t>hãy</a:t>
            </a:r>
            <a:r>
              <a:rPr lang="en-US" sz="3200" dirty="0">
                <a:latin typeface="#9Slide05 Fourth Medium"/>
                <a:cs typeface="Times New Roman" pitchFamily="18" charset="0"/>
              </a:rPr>
              <a:t> </a:t>
            </a:r>
            <a:r>
              <a:rPr lang="en-US" sz="3200" dirty="0" err="1">
                <a:latin typeface="#9Slide05 Fourth Medium"/>
                <a:cs typeface="Times New Roman" pitchFamily="18" charset="0"/>
              </a:rPr>
              <a:t>đưa</a:t>
            </a:r>
            <a:r>
              <a:rPr lang="en-US" sz="3200" dirty="0">
                <a:latin typeface="#9Slide05 Fourth Medium"/>
                <a:cs typeface="Times New Roman" pitchFamily="18" charset="0"/>
              </a:rPr>
              <a:t> </a:t>
            </a:r>
            <a:r>
              <a:rPr lang="en-US" sz="3200" dirty="0" err="1">
                <a:latin typeface="#9Slide05 Fourth Medium"/>
                <a:cs typeface="Times New Roman" pitchFamily="18" charset="0"/>
              </a:rPr>
              <a:t>ra</a:t>
            </a:r>
            <a:r>
              <a:rPr lang="en-US" sz="3200" dirty="0">
                <a:latin typeface="#9Slide05 Fourth Medium"/>
                <a:cs typeface="Times New Roman" pitchFamily="18" charset="0"/>
              </a:rPr>
              <a:t> </a:t>
            </a:r>
            <a:r>
              <a:rPr lang="en-US" sz="3200" dirty="0" err="1">
                <a:latin typeface="#9Slide05 Fourth Medium"/>
                <a:cs typeface="Times New Roman" pitchFamily="18" charset="0"/>
              </a:rPr>
              <a:t>phương</a:t>
            </a:r>
            <a:r>
              <a:rPr lang="en-US" sz="3200" dirty="0">
                <a:latin typeface="#9Slide05 Fourth Medium"/>
                <a:cs typeface="Times New Roman" pitchFamily="18" charset="0"/>
              </a:rPr>
              <a:t> </a:t>
            </a:r>
            <a:r>
              <a:rPr lang="en-US" sz="3200" dirty="0" err="1">
                <a:latin typeface="#9Slide05 Fourth Medium"/>
                <a:cs typeface="Times New Roman" pitchFamily="18" charset="0"/>
              </a:rPr>
              <a:t>án</a:t>
            </a:r>
            <a:r>
              <a:rPr lang="en-US" sz="3200" dirty="0">
                <a:latin typeface="#9Slide05 Fourth Medium"/>
                <a:cs typeface="Times New Roman" pitchFamily="18" charset="0"/>
              </a:rPr>
              <a:t> chi </a:t>
            </a:r>
            <a:r>
              <a:rPr lang="en-US" sz="3200" dirty="0" err="1">
                <a:latin typeface="#9Slide05 Fourth Medium"/>
                <a:cs typeface="Times New Roman" pitchFamily="18" charset="0"/>
              </a:rPr>
              <a:t>tiêu</a:t>
            </a:r>
            <a:r>
              <a:rPr lang="en-US" sz="3200" dirty="0">
                <a:latin typeface="#9Slide05 Fourth Medium"/>
                <a:cs typeface="Times New Roman" pitchFamily="18" charset="0"/>
              </a:rPr>
              <a:t> </a:t>
            </a:r>
            <a:r>
              <a:rPr lang="en-US" sz="3200" dirty="0" err="1">
                <a:latin typeface="#9Slide05 Fourth Medium"/>
                <a:cs typeface="Times New Roman" pitchFamily="18" charset="0"/>
              </a:rPr>
              <a:t>của</a:t>
            </a:r>
            <a:r>
              <a:rPr lang="en-US" sz="3200" dirty="0">
                <a:latin typeface="#9Slide05 Fourth Medium"/>
                <a:cs typeface="Times New Roman" pitchFamily="18" charset="0"/>
              </a:rPr>
              <a:t> </a:t>
            </a:r>
            <a:r>
              <a:rPr lang="en-US" sz="3200" dirty="0" err="1">
                <a:latin typeface="#9Slide05 Fourth Medium"/>
                <a:cs typeface="Times New Roman" pitchFamily="18" charset="0"/>
              </a:rPr>
              <a:t>mình</a:t>
            </a:r>
            <a:r>
              <a:rPr lang="en-US" sz="3200" dirty="0">
                <a:latin typeface="#9Slide05 Fourth Medium"/>
                <a:cs typeface="Times New Roman" pitchFamily="18" charset="0"/>
              </a:rPr>
              <a:t> </a:t>
            </a:r>
            <a:r>
              <a:rPr lang="en-US" sz="3200" dirty="0" err="1">
                <a:latin typeface="#9Slide05 Fourth Medium"/>
                <a:cs typeface="Times New Roman" pitchFamily="18" charset="0"/>
              </a:rPr>
              <a:t>với</a:t>
            </a:r>
            <a:r>
              <a:rPr lang="en-US" sz="3200" dirty="0">
                <a:latin typeface="#9Slide05 Fourth Medium"/>
                <a:cs typeface="Times New Roman" pitchFamily="18" charset="0"/>
              </a:rPr>
              <a:t> </a:t>
            </a:r>
            <a:r>
              <a:rPr lang="en-US" sz="3200" dirty="0" err="1">
                <a:latin typeface="#9Slide05 Fourth Medium"/>
                <a:cs typeface="Times New Roman" pitchFamily="18" charset="0"/>
              </a:rPr>
              <a:t>khoản</a:t>
            </a:r>
            <a:r>
              <a:rPr lang="en-US" sz="3200" dirty="0">
                <a:latin typeface="#9Slide05 Fourth Medium"/>
                <a:cs typeface="Times New Roman" pitchFamily="18" charset="0"/>
              </a:rPr>
              <a:t> </a:t>
            </a:r>
            <a:r>
              <a:rPr lang="en-US" sz="3200" dirty="0" err="1">
                <a:latin typeface="#9Slide05 Fourth Medium"/>
                <a:cs typeface="Times New Roman" pitchFamily="18" charset="0"/>
              </a:rPr>
              <a:t>tiền</a:t>
            </a:r>
            <a:r>
              <a:rPr lang="en-US" sz="3200" dirty="0">
                <a:latin typeface="#9Slide05 Fourth Medium"/>
                <a:cs typeface="Times New Roman" pitchFamily="18" charset="0"/>
              </a:rPr>
              <a:t> </a:t>
            </a:r>
            <a:r>
              <a:rPr lang="en-US" sz="3200" dirty="0" err="1">
                <a:latin typeface="#9Slide05 Fourth Medium"/>
                <a:cs typeface="Times New Roman" pitchFamily="18" charset="0"/>
              </a:rPr>
              <a:t>này</a:t>
            </a:r>
            <a:r>
              <a:rPr lang="en-US" sz="3200" dirty="0">
                <a:latin typeface="#9Slide05 Fourth Medium"/>
                <a:cs typeface="Times New Roman" pitchFamily="18" charset="0"/>
              </a:rPr>
              <a:t> </a:t>
            </a:r>
            <a:r>
              <a:rPr lang="en-US" sz="3200" dirty="0" err="1">
                <a:latin typeface="#9Slide05 Fourth Medium"/>
                <a:cs typeface="Times New Roman" pitchFamily="18" charset="0"/>
              </a:rPr>
              <a:t>và</a:t>
            </a:r>
            <a:r>
              <a:rPr lang="en-US" sz="3200" dirty="0">
                <a:latin typeface="#9Slide05 Fourth Medium"/>
                <a:cs typeface="Times New Roman" pitchFamily="18" charset="0"/>
              </a:rPr>
              <a:t> </a:t>
            </a:r>
            <a:r>
              <a:rPr lang="en-US" sz="3200" dirty="0" err="1">
                <a:latin typeface="#9Slide05 Fourth Medium"/>
                <a:cs typeface="Times New Roman" pitchFamily="18" charset="0"/>
              </a:rPr>
              <a:t>giải</a:t>
            </a:r>
            <a:r>
              <a:rPr lang="en-US" sz="3200" dirty="0">
                <a:latin typeface="#9Slide05 Fourth Medium"/>
                <a:cs typeface="Times New Roman" pitchFamily="18" charset="0"/>
              </a:rPr>
              <a:t> </a:t>
            </a:r>
            <a:r>
              <a:rPr lang="en-US" sz="3200" dirty="0" err="1">
                <a:latin typeface="#9Slide05 Fourth Medium"/>
                <a:cs typeface="Times New Roman" pitchFamily="18" charset="0"/>
              </a:rPr>
              <a:t>thích</a:t>
            </a:r>
            <a:r>
              <a:rPr lang="en-US" sz="3200" dirty="0">
                <a:latin typeface="#9Slide05 Fourth Medium"/>
                <a:cs typeface="Times New Roman" pitchFamily="18" charset="0"/>
              </a:rPr>
              <a:t> </a:t>
            </a:r>
            <a:r>
              <a:rPr lang="en-US" sz="3200" dirty="0" err="1">
                <a:latin typeface="#9Slide05 Fourth Medium"/>
                <a:cs typeface="Times New Roman" pitchFamily="18" charset="0"/>
              </a:rPr>
              <a:t>vì</a:t>
            </a:r>
            <a:r>
              <a:rPr lang="en-US" sz="3200" dirty="0">
                <a:latin typeface="#9Slide05 Fourth Medium"/>
                <a:cs typeface="Times New Roman" pitchFamily="18" charset="0"/>
              </a:rPr>
              <a:t> </a:t>
            </a:r>
            <a:r>
              <a:rPr lang="en-US" sz="3200" dirty="0" err="1">
                <a:latin typeface="#9Slide05 Fourth Medium"/>
                <a:cs typeface="Times New Roman" pitchFamily="18" charset="0"/>
              </a:rPr>
              <a:t>sao</a:t>
            </a:r>
            <a:r>
              <a:rPr lang="en-US" sz="3200" dirty="0">
                <a:latin typeface="#9Slide05 Fourth Medium"/>
                <a:cs typeface="Times New Roman" pitchFamily="18" charset="0"/>
              </a:rPr>
              <a:t> </a:t>
            </a:r>
            <a:r>
              <a:rPr lang="en-US" sz="3200" dirty="0" err="1">
                <a:latin typeface="#9Slide05 Fourth Medium"/>
                <a:cs typeface="Times New Roman" pitchFamily="18" charset="0"/>
              </a:rPr>
              <a:t>em</a:t>
            </a:r>
            <a:r>
              <a:rPr lang="en-US" sz="3200" dirty="0">
                <a:latin typeface="#9Slide05 Fourth Medium"/>
                <a:cs typeface="Times New Roman" pitchFamily="18" charset="0"/>
              </a:rPr>
              <a:t> </a:t>
            </a:r>
            <a:r>
              <a:rPr lang="en-US" sz="3200" dirty="0" err="1">
                <a:latin typeface="#9Slide05 Fourth Medium"/>
                <a:cs typeface="Times New Roman" pitchFamily="18" charset="0"/>
              </a:rPr>
              <a:t>lựa</a:t>
            </a:r>
            <a:r>
              <a:rPr lang="en-US" sz="3200" dirty="0">
                <a:latin typeface="#9Slide05 Fourth Medium"/>
                <a:cs typeface="Times New Roman" pitchFamily="18" charset="0"/>
              </a:rPr>
              <a:t> </a:t>
            </a:r>
            <a:r>
              <a:rPr lang="en-US" sz="3200" dirty="0" err="1">
                <a:latin typeface="#9Slide05 Fourth Medium"/>
                <a:cs typeface="Times New Roman" pitchFamily="18" charset="0"/>
              </a:rPr>
              <a:t>chọn</a:t>
            </a:r>
            <a:r>
              <a:rPr lang="en-US" sz="3200" dirty="0">
                <a:latin typeface="#9Slide05 Fourth Medium"/>
                <a:cs typeface="Times New Roman" pitchFamily="18" charset="0"/>
              </a:rPr>
              <a:t> </a:t>
            </a:r>
            <a:r>
              <a:rPr lang="en-US" sz="3200" dirty="0" err="1">
                <a:latin typeface="#9Slide05 Fourth Medium"/>
                <a:cs typeface="Times New Roman" pitchFamily="18" charset="0"/>
              </a:rPr>
              <a:t>như</a:t>
            </a:r>
            <a:r>
              <a:rPr lang="en-US" sz="3200" dirty="0">
                <a:latin typeface="#9Slide05 Fourth Medium"/>
                <a:cs typeface="Times New Roman" pitchFamily="18" charset="0"/>
              </a:rPr>
              <a:t> </a:t>
            </a:r>
            <a:r>
              <a:rPr lang="en-US" sz="3200" dirty="0" err="1">
                <a:latin typeface="#9Slide05 Fourth Medium"/>
                <a:cs typeface="Times New Roman" pitchFamily="18" charset="0"/>
              </a:rPr>
              <a:t>vậy</a:t>
            </a:r>
            <a:r>
              <a:rPr lang="en-US" sz="3200" dirty="0">
                <a:latin typeface="#9Slide05 Fourth Medium"/>
                <a:cs typeface="Times New Roman" pitchFamily="18" charset="0"/>
              </a:rPr>
              <a:t>?</a:t>
            </a:r>
          </a:p>
          <a:p>
            <a:pPr lvl="0" fontAlgn="base"/>
            <a:r>
              <a:rPr lang="en-US" sz="3200" dirty="0">
                <a:latin typeface="#9Slide05 Fourth Medium"/>
                <a:cs typeface="Times New Roman" pitchFamily="18" charset="0"/>
              </a:rPr>
              <a:t>2. </a:t>
            </a:r>
            <a:r>
              <a:rPr lang="en-US" sz="3200" dirty="0" err="1">
                <a:latin typeface="#9Slide05 Fourth Medium"/>
                <a:cs typeface="Times New Roman" pitchFamily="18" charset="0"/>
              </a:rPr>
              <a:t>Em</a:t>
            </a:r>
            <a:r>
              <a:rPr lang="en-US" sz="3200" dirty="0">
                <a:latin typeface="#9Slide05 Fourth Medium"/>
                <a:cs typeface="Times New Roman" pitchFamily="18" charset="0"/>
              </a:rPr>
              <a:t> c</a:t>
            </a:r>
            <a:r>
              <a:rPr lang="vi-VN" sz="3200" dirty="0">
                <a:latin typeface="#9Slide05 Fourth Medium"/>
                <a:cs typeface="Times New Roman" pitchFamily="18" charset="0"/>
              </a:rPr>
              <a:t>ó suy nghĩ gì về ý nghĩa của việc chi tiêu tiền hiệu quả?</a:t>
            </a:r>
            <a:endParaRPr lang="en-US" sz="3200" dirty="0">
              <a:latin typeface="#9Slide05 Fourth Medium"/>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546" y="181069"/>
            <a:ext cx="13172793" cy="6854522"/>
          </a:xfrm>
          <a:prstGeom prst="rect">
            <a:avLst/>
          </a:prstGeom>
        </p:spPr>
      </p:pic>
      <p:sp>
        <p:nvSpPr>
          <p:cNvPr id="10" name="TextBox 9"/>
          <p:cNvSpPr txBox="1"/>
          <p:nvPr/>
        </p:nvSpPr>
        <p:spPr>
          <a:xfrm>
            <a:off x="169217" y="105015"/>
            <a:ext cx="10369018" cy="4555089"/>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Đọc tình huống:</a:t>
            </a:r>
          </a:p>
          <a:p>
            <a:pPr algn="just"/>
            <a:r>
              <a:rPr lang="vi-VN" sz="3200" dirty="0">
                <a:latin typeface="Times New Roman" panose="02020603050405020304" pitchFamily="18" charset="0"/>
                <a:cs typeface="Times New Roman" panose="02020603050405020304" pitchFamily="18"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10418618" y="1921164"/>
            <a:ext cx="2313847" cy="4930195"/>
            <a:chOff x="9876234" y="446812"/>
            <a:chExt cx="3053981" cy="6584741"/>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6234" y="4390880"/>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993043" y="4786358"/>
            <a:ext cx="9547441" cy="1200329"/>
          </a:xfrm>
          <a:prstGeom prst="rect">
            <a:avLst/>
          </a:prstGeom>
          <a:noFill/>
        </p:spPr>
        <p:txBody>
          <a:bodyPr wrap="square">
            <a:spAutoFit/>
          </a:bodyPr>
          <a:lstStyle/>
          <a:p>
            <a:pPr algn="just"/>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Hằng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vi-VN"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641"/>
            <a:ext cx="12192000" cy="6854522"/>
          </a:xfrm>
          <a:prstGeom prst="rect">
            <a:avLst/>
          </a:prstGeom>
        </p:spPr>
      </p:pic>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6234" y="4390880"/>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865948" y="1054437"/>
            <a:ext cx="8626547" cy="2369046"/>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0D999D61-08A9-4883-8F5B-E33CC7949E4F}"/>
              </a:ext>
            </a:extLst>
          </p:cNvPr>
          <p:cNvSpPr/>
          <p:nvPr/>
        </p:nvSpPr>
        <p:spPr>
          <a:xfrm>
            <a:off x="1439333" y="4283935"/>
            <a:ext cx="8634827" cy="1412374"/>
          </a:xfrm>
          <a:prstGeom prst="rect">
            <a:avLst/>
          </a:prstGeom>
        </p:spPr>
        <p:txBody>
          <a:bodyPr wrap="square">
            <a:spAutoFit/>
          </a:bodyPr>
          <a:lstStyle/>
          <a:p>
            <a:pPr eaLnBrk="0" fontAlgn="base" hangingPunct="0">
              <a:lnSpc>
                <a:spcPct val="125000"/>
              </a:lnSpc>
              <a:spcBef>
                <a:spcPct val="0"/>
              </a:spcBef>
              <a:spcAft>
                <a:spcPct val="0"/>
              </a:spcAft>
              <a:defRPr/>
            </a:pPr>
            <a:r>
              <a:rPr lang="en-US" sz="3600" b="1" dirty="0" err="1">
                <a:solidFill>
                  <a:srgbClr val="0000FF"/>
                </a:solidFill>
                <a:latin typeface="Times New Roman" panose="02020603050405020304" pitchFamily="18" charset="0"/>
                <a:ea typeface="Arial Unicode MS"/>
                <a:cs typeface="Times New Roman" panose="02020603050405020304" pitchFamily="18" charset="0"/>
              </a:rPr>
              <a:t>Nguyên</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tắc</a:t>
            </a:r>
            <a:r>
              <a:rPr lang="en-US" sz="3600" b="1" dirty="0">
                <a:solidFill>
                  <a:srgbClr val="0000FF"/>
                </a:solidFill>
                <a:latin typeface="Times New Roman" panose="02020603050405020304" pitchFamily="18" charset="0"/>
                <a:ea typeface="Arial Unicode MS"/>
                <a:cs typeface="Times New Roman" panose="02020603050405020304" pitchFamily="18" charset="0"/>
              </a:rPr>
              <a:t> 4: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Học</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cách</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kiếm</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tiền</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phù</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hợp</a:t>
            </a:r>
            <a:endParaRPr lang="en-US" sz="3600" b="1" dirty="0">
              <a:solidFill>
                <a:srgbClr val="0000FF"/>
              </a:solidFill>
              <a:latin typeface="Times New Roman" panose="02020603050405020304" pitchFamily="18" charset="0"/>
              <a:ea typeface="Arial Unicode MS"/>
              <a:cs typeface="Times New Roman" panose="02020603050405020304" pitchFamily="18" charset="0"/>
            </a:endParaRPr>
          </a:p>
          <a:p>
            <a:pPr algn="ctr" eaLnBrk="0" fontAlgn="base" hangingPunct="0">
              <a:lnSpc>
                <a:spcPct val="125000"/>
              </a:lnSpc>
              <a:spcBef>
                <a:spcPct val="0"/>
              </a:spcBef>
              <a:spcAft>
                <a:spcPct val="0"/>
              </a:spcAft>
              <a:defRPr/>
            </a:pPr>
            <a:r>
              <a:rPr lang="en-US" sz="3600" b="1" dirty="0" err="1">
                <a:solidFill>
                  <a:srgbClr val="0000FF"/>
                </a:solidFill>
                <a:latin typeface="Times New Roman" panose="02020603050405020304" pitchFamily="18" charset="0"/>
                <a:ea typeface="Arial Unicode MS"/>
                <a:cs typeface="Times New Roman" panose="02020603050405020304" pitchFamily="18" charset="0"/>
              </a:rPr>
              <a:t>Làm</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đồ</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tái</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chế</a:t>
            </a:r>
            <a:endParaRPr lang="en-US" sz="3600" b="1" dirty="0">
              <a:solidFill>
                <a:srgbClr val="0000FF"/>
              </a:solid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ữ</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a:t>
            </a: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1212028" y="4676218"/>
            <a:ext cx="3508504" cy="816827"/>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id="{3E1D00FC-B4E0-C9E0-7F1F-0DA733B8658E}"/>
              </a:ext>
            </a:extLst>
          </p:cNvPr>
          <p:cNvSpPr txBox="1"/>
          <p:nvPr/>
        </p:nvSpPr>
        <p:spPr>
          <a:xfrm>
            <a:off x="7429226" y="4585682"/>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C696286-AF91-48D6-9534-A8A8AAE044E4}"/>
              </a:ext>
            </a:extLst>
          </p:cNvPr>
          <p:cNvSpPr/>
          <p:nvPr/>
        </p:nvSpPr>
        <p:spPr>
          <a:xfrm>
            <a:off x="2212554" y="5204036"/>
            <a:ext cx="7630407" cy="1277914"/>
          </a:xfrm>
          <a:prstGeom prst="rect">
            <a:avLst/>
          </a:prstGeom>
        </p:spPr>
        <p:txBody>
          <a:bodyPr wrap="square">
            <a:spAutoFit/>
          </a:bodyPr>
          <a:lstStyle/>
          <a:p>
            <a:pPr eaLnBrk="0" fontAlgn="base" hangingPunct="0">
              <a:lnSpc>
                <a:spcPct val="125000"/>
              </a:lnSpc>
              <a:spcBef>
                <a:spcPct val="0"/>
              </a:spcBef>
              <a:spcAft>
                <a:spcPct val="0"/>
              </a:spcAft>
              <a:defRPr/>
            </a:pPr>
            <a:r>
              <a:rPr lang="en-US" sz="3200" b="1" dirty="0" err="1">
                <a:solidFill>
                  <a:srgbClr val="FF0000"/>
                </a:solidFill>
                <a:latin typeface="Times New Roman" panose="02020603050405020304" pitchFamily="18" charset="0"/>
                <a:ea typeface="Arial Unicode MS"/>
                <a:cs typeface="Times New Roman" panose="02020603050405020304" pitchFamily="18" charset="0"/>
              </a:rPr>
              <a:t>Nguyên</a:t>
            </a:r>
            <a:r>
              <a:rPr lang="en-US" sz="3200" b="1" dirty="0">
                <a:solidFill>
                  <a:srgbClr val="FF0000"/>
                </a:solidFill>
                <a:latin typeface="Times New Roman" panose="02020603050405020304" pitchFamily="18" charset="0"/>
                <a:ea typeface="Arial Unicode MS"/>
                <a:cs typeface="Times New Roman" panose="02020603050405020304" pitchFamily="18" charset="0"/>
              </a:rPr>
              <a:t>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tắc</a:t>
            </a:r>
            <a:r>
              <a:rPr lang="en-US" sz="3200" b="1" dirty="0">
                <a:solidFill>
                  <a:srgbClr val="FF0000"/>
                </a:solidFill>
                <a:latin typeface="Times New Roman" panose="02020603050405020304" pitchFamily="18" charset="0"/>
                <a:ea typeface="Arial Unicode MS"/>
                <a:cs typeface="Times New Roman" panose="02020603050405020304" pitchFamily="18" charset="0"/>
              </a:rPr>
              <a:t> 3: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Học</a:t>
            </a:r>
            <a:r>
              <a:rPr lang="en-US" sz="3200" b="1" dirty="0">
                <a:solidFill>
                  <a:srgbClr val="FF0000"/>
                </a:solidFill>
                <a:latin typeface="Times New Roman" panose="02020603050405020304" pitchFamily="18" charset="0"/>
                <a:ea typeface="Arial Unicode MS"/>
                <a:cs typeface="Times New Roman" panose="02020603050405020304" pitchFamily="18" charset="0"/>
              </a:rPr>
              <a:t>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cách</a:t>
            </a:r>
            <a:r>
              <a:rPr lang="en-US" sz="3200" b="1" dirty="0">
                <a:solidFill>
                  <a:srgbClr val="FF0000"/>
                </a:solidFill>
                <a:latin typeface="Times New Roman" panose="02020603050405020304" pitchFamily="18" charset="0"/>
                <a:ea typeface="Arial Unicode MS"/>
                <a:cs typeface="Times New Roman" panose="02020603050405020304" pitchFamily="18" charset="0"/>
              </a:rPr>
              <a:t>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kiếm</a:t>
            </a:r>
            <a:r>
              <a:rPr lang="en-US" sz="3200" b="1" dirty="0">
                <a:solidFill>
                  <a:srgbClr val="FF0000"/>
                </a:solidFill>
                <a:latin typeface="Times New Roman" panose="02020603050405020304" pitchFamily="18" charset="0"/>
                <a:ea typeface="Arial Unicode MS"/>
                <a:cs typeface="Times New Roman" panose="02020603050405020304" pitchFamily="18" charset="0"/>
              </a:rPr>
              <a:t>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tiền</a:t>
            </a:r>
            <a:r>
              <a:rPr lang="en-US" sz="3200" b="1" dirty="0">
                <a:solidFill>
                  <a:srgbClr val="FF0000"/>
                </a:solidFill>
                <a:latin typeface="Times New Roman" panose="02020603050405020304" pitchFamily="18" charset="0"/>
                <a:ea typeface="Arial Unicode MS"/>
                <a:cs typeface="Times New Roman" panose="02020603050405020304" pitchFamily="18" charset="0"/>
              </a:rPr>
              <a:t>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phù</a:t>
            </a:r>
            <a:r>
              <a:rPr lang="en-US" sz="3200" b="1" dirty="0">
                <a:solidFill>
                  <a:srgbClr val="FF0000"/>
                </a:solidFill>
                <a:latin typeface="Times New Roman" panose="02020603050405020304" pitchFamily="18" charset="0"/>
                <a:ea typeface="Arial Unicode MS"/>
                <a:cs typeface="Times New Roman" panose="02020603050405020304" pitchFamily="18" charset="0"/>
              </a:rPr>
              <a:t> </a:t>
            </a:r>
            <a:r>
              <a:rPr lang="en-US" sz="3200" b="1" dirty="0" err="1">
                <a:solidFill>
                  <a:srgbClr val="FF0000"/>
                </a:solidFill>
                <a:latin typeface="Times New Roman" panose="02020603050405020304" pitchFamily="18" charset="0"/>
                <a:ea typeface="Arial Unicode MS"/>
                <a:cs typeface="Times New Roman" panose="02020603050405020304" pitchFamily="18" charset="0"/>
              </a:rPr>
              <a:t>hợp</a:t>
            </a:r>
            <a:endParaRPr lang="en-US" sz="3200" b="1" dirty="0">
              <a:solidFill>
                <a:srgbClr val="FF0000"/>
              </a:solidFill>
              <a:latin typeface="Times New Roman" panose="02020603050405020304" pitchFamily="18" charset="0"/>
              <a:ea typeface="Arial Unicode MS"/>
              <a:cs typeface="Times New Roman" panose="02020603050405020304" pitchFamily="18" charset="0"/>
            </a:endParaRPr>
          </a:p>
          <a:p>
            <a:pPr algn="ctr" eaLnBrk="0" fontAlgn="base" hangingPunct="0">
              <a:lnSpc>
                <a:spcPct val="125000"/>
              </a:lnSpc>
              <a:spcBef>
                <a:spcPct val="0"/>
              </a:spcBef>
              <a:spcAft>
                <a:spcPct val="0"/>
              </a:spcAft>
              <a:defRPr/>
            </a:pPr>
            <a:r>
              <a:rPr lang="en-US" sz="3200" b="1" dirty="0" err="1">
                <a:solidFill>
                  <a:srgbClr val="0000FF"/>
                </a:solidFill>
                <a:latin typeface="Times New Roman" panose="02020603050405020304" pitchFamily="18" charset="0"/>
                <a:ea typeface="Arial Unicode MS"/>
                <a:cs typeface="Times New Roman" panose="02020603050405020304" pitchFamily="18" charset="0"/>
              </a:rPr>
              <a:t>Làm</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đồ</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thủ</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công</a:t>
            </a:r>
            <a:endParaRPr lang="en-US" sz="3200" b="1" dirty="0">
              <a:solidFill>
                <a:srgbClr val="0000FF"/>
              </a:solid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91640" y="4909580"/>
            <a:ext cx="11605247" cy="1569660"/>
          </a:xfrm>
          <a:prstGeom prst="rect">
            <a:avLst/>
          </a:prstGeom>
          <a:noFill/>
        </p:spPr>
        <p:txBody>
          <a:bodyPr wrap="square">
            <a:spAutoFit/>
          </a:bodyPr>
          <a:lstStyle/>
          <a:p>
            <a:r>
              <a:rPr lang="vi-VN" sz="3200" dirty="0">
                <a:solidFill>
                  <a:srgbClr val="0000FF"/>
                </a:solidFill>
                <a:latin typeface="Times New Roman" panose="02020603050405020304" pitchFamily="18" charset="0"/>
                <a:cs typeface="Times New Roman" panose="02020603050405020304" pitchFamily="18" charset="0"/>
              </a:rPr>
              <a:t>a)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tranh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vi-VN" sz="3200" dirty="0">
                <a:solidFill>
                  <a:srgbClr val="0000FF"/>
                </a:solidFill>
                <a:latin typeface="Times New Roman" panose="02020603050405020304" pitchFamily="18" charset="0"/>
                <a:cs typeface="Times New Roman" panose="02020603050405020304" pitchFamily="18" charset="0"/>
              </a:rPr>
              <a:t>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việc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gì</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vi-VN" sz="3200"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a:p>
            <a:r>
              <a:rPr lang="vi-VN" sz="3200" dirty="0">
                <a:solidFill>
                  <a:srgbClr val="0000FF"/>
                </a:solidFill>
                <a:latin typeface="Times New Roman" panose="02020603050405020304" pitchFamily="18" charset="0"/>
                <a:cs typeface="Times New Roman" panose="02020603050405020304" pitchFamily="18" charset="0"/>
              </a:rPr>
              <a:t>b) Em hãy kể t</a:t>
            </a:r>
            <a:r>
              <a:rPr lang="en-US" sz="3200" dirty="0" err="1">
                <a:solidFill>
                  <a:srgbClr val="0000FF"/>
                </a:solidFill>
                <a:latin typeface="Times New Roman" panose="02020603050405020304" pitchFamily="18" charset="0"/>
                <a:cs typeface="Times New Roman" panose="02020603050405020304" pitchFamily="18" charset="0"/>
              </a:rPr>
              <a:t>hêm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việc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sinh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phụ</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giúp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mẹ</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gian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rảnh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tiền</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31038" y="4508095"/>
            <a:ext cx="7630407" cy="1277914"/>
          </a:xfrm>
          <a:prstGeom prst="rect">
            <a:avLst/>
          </a:prstGeom>
        </p:spPr>
        <p:txBody>
          <a:bodyPr wrap="square">
            <a:spAutoFit/>
          </a:bodyPr>
          <a:lstStyle/>
          <a:p>
            <a:pPr eaLnBrk="0" fontAlgn="base" hangingPunct="0">
              <a:lnSpc>
                <a:spcPct val="125000"/>
              </a:lnSpc>
              <a:spcBef>
                <a:spcPct val="0"/>
              </a:spcBef>
              <a:spcAft>
                <a:spcPct val="0"/>
              </a:spcAft>
              <a:defRPr/>
            </a:pPr>
            <a:r>
              <a:rPr lang="en-US" sz="3200" b="1" dirty="0" err="1">
                <a:solidFill>
                  <a:srgbClr val="0000FF"/>
                </a:solidFill>
                <a:latin typeface="Times New Roman" panose="02020603050405020304" pitchFamily="18" charset="0"/>
                <a:ea typeface="Arial Unicode MS"/>
                <a:cs typeface="Times New Roman" panose="02020603050405020304" pitchFamily="18" charset="0"/>
              </a:rPr>
              <a:t>Nguyên</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tắc</a:t>
            </a:r>
            <a:r>
              <a:rPr lang="en-US" sz="3200" b="1" dirty="0">
                <a:solidFill>
                  <a:srgbClr val="0000FF"/>
                </a:solidFill>
                <a:latin typeface="Times New Roman" panose="02020603050405020304" pitchFamily="18" charset="0"/>
                <a:ea typeface="Arial Unicode MS"/>
                <a:cs typeface="Times New Roman" panose="02020603050405020304" pitchFamily="18" charset="0"/>
              </a:rPr>
              <a:t> 4: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Học</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cách</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kiếm</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tiền</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phù</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hợp</a:t>
            </a:r>
            <a:endParaRPr lang="en-US" sz="3200" b="1" dirty="0">
              <a:solidFill>
                <a:srgbClr val="0000FF"/>
              </a:solidFill>
              <a:latin typeface="Times New Roman" panose="02020603050405020304" pitchFamily="18" charset="0"/>
              <a:ea typeface="Arial Unicode MS"/>
              <a:cs typeface="Times New Roman" panose="02020603050405020304" pitchFamily="18" charset="0"/>
            </a:endParaRPr>
          </a:p>
          <a:p>
            <a:pPr algn="ctr" eaLnBrk="0" fontAlgn="base" hangingPunct="0">
              <a:lnSpc>
                <a:spcPct val="125000"/>
              </a:lnSpc>
              <a:spcBef>
                <a:spcPct val="0"/>
              </a:spcBef>
              <a:spcAft>
                <a:spcPct val="0"/>
              </a:spcAft>
              <a:defRPr/>
            </a:pPr>
            <a:r>
              <a:rPr lang="en-US" sz="3200" b="1" dirty="0" err="1">
                <a:solidFill>
                  <a:srgbClr val="0000FF"/>
                </a:solidFill>
                <a:latin typeface="Times New Roman" panose="02020603050405020304" pitchFamily="18" charset="0"/>
                <a:ea typeface="Arial Unicode MS"/>
                <a:cs typeface="Times New Roman" panose="02020603050405020304" pitchFamily="18" charset="0"/>
              </a:rPr>
              <a:t>Phụ</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giúp</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gia</a:t>
            </a:r>
            <a:r>
              <a:rPr lang="en-US" sz="3200" b="1" dirty="0">
                <a:solidFill>
                  <a:srgbClr val="0000FF"/>
                </a:solidFill>
                <a:latin typeface="Times New Roman" panose="02020603050405020304" pitchFamily="18" charset="0"/>
                <a:ea typeface="Arial Unicode MS"/>
                <a:cs typeface="Times New Roman" panose="02020603050405020304" pitchFamily="18" charset="0"/>
              </a:rPr>
              <a:t> </a:t>
            </a:r>
            <a:r>
              <a:rPr lang="en-US" sz="3200" b="1" dirty="0" err="1">
                <a:solidFill>
                  <a:srgbClr val="0000FF"/>
                </a:solidFill>
                <a:latin typeface="Times New Roman" panose="02020603050405020304" pitchFamily="18" charset="0"/>
                <a:ea typeface="Arial Unicode MS"/>
                <a:cs typeface="Times New Roman" panose="02020603050405020304" pitchFamily="18" charset="0"/>
              </a:rPr>
              <a:t>đình</a:t>
            </a:r>
            <a:endParaRPr lang="en-US" sz="3200" b="1" dirty="0">
              <a:solidFill>
                <a:srgbClr val="0000FF"/>
              </a:solidFill>
              <a:latin typeface="Times New Roman" panose="02020603050405020304" pitchFamily="18" charset="0"/>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5152176" y="1760033"/>
            <a:ext cx="10631755" cy="1774845"/>
          </a:xfrm>
          <a:prstGeom prst="rect">
            <a:avLst/>
          </a:prstGeom>
          <a:noFill/>
        </p:spPr>
        <p:txBody>
          <a:bodyPr wrap="square">
            <a:spAutoFit/>
          </a:bodyPr>
          <a:lstStyle/>
          <a:p>
            <a:pPr algn="ctr">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1405467"/>
            <a:ext cx="8410705" cy="2951929"/>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9340651" y="878186"/>
            <a:ext cx="2353407" cy="4031873"/>
          </a:xfrm>
          <a:prstGeom prst="rect">
            <a:avLst/>
          </a:prstGeom>
          <a:noFill/>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Theo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err="1">
                <a:solidFill>
                  <a:srgbClr val="FF0000"/>
                </a:solidFill>
                <a:latin typeface="Times New Roman" panose="02020603050405020304" pitchFamily="18" charset="0"/>
                <a:cs typeface="Times New Roman" panose="02020603050405020304" pitchFamily="18" charset="0"/>
              </a:rPr>
              <a:t>gửi</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err="1">
                <a:solidFill>
                  <a:srgbClr val="FF0000"/>
                </a:solidFill>
                <a:latin typeface="Times New Roman" panose="02020603050405020304" pitchFamily="18" charset="0"/>
                <a:cs typeface="Times New Roman" panose="02020603050405020304" pitchFamily="18" charset="0"/>
              </a:rPr>
              <a:t>tiền</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err="1">
                <a:solidFill>
                  <a:srgbClr val="FF0000"/>
                </a:solidFill>
                <a:latin typeface="Times New Roman" panose="02020603050405020304" pitchFamily="18" charset="0"/>
                <a:cs typeface="Times New Roman" panose="02020603050405020304" pitchFamily="18" charset="0"/>
              </a:rPr>
              <a:t>ngân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mang</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a:p>
            <a:pPr algn="ctr"/>
            <a:r>
              <a:rPr lang="vi-VN" sz="3200" b="1" dirty="0">
                <a:solidFill>
                  <a:srgbClr val="FF0000"/>
                </a:solidFill>
                <a:latin typeface="Times New Roman" panose="02020603050405020304" pitchFamily="18" charset="0"/>
                <a:cs typeface="Times New Roman" panose="02020603050405020304" pitchFamily="18" charset="0"/>
              </a:rPr>
              <a:t>í</a:t>
            </a:r>
            <a:r>
              <a:rPr lang="en-US" sz="3200" b="1" dirty="0" err="1">
                <a:solidFill>
                  <a:srgbClr val="FF0000"/>
                </a:solidFill>
                <a:latin typeface="Times New Roman" panose="02020603050405020304" pitchFamily="18" charset="0"/>
                <a:cs typeface="Times New Roman" panose="02020603050405020304" pitchFamily="18" charset="0"/>
              </a:rPr>
              <a:t>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a16="http://schemas.microsoft.com/office/drawing/2014/main" id="{A8AC9DC7-F5D4-38DB-8E6E-8196E29AA738}"/>
              </a:ext>
            </a:extLst>
          </p:cNvPr>
          <p:cNvSpPr txBox="1"/>
          <p:nvPr/>
        </p:nvSpPr>
        <p:spPr>
          <a:xfrm>
            <a:off x="199447" y="5288340"/>
            <a:ext cx="12204990" cy="1569660"/>
          </a:xfrm>
          <a:prstGeom prst="rect">
            <a:avLst/>
          </a:prstGeom>
          <a:no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Ngân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xuất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doanh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a:t>
            </a:r>
            <a:r>
              <a:rPr lang="en-US" sz="2400" dirty="0">
                <a:solidFill>
                  <a:srgbClr val="0000FF"/>
                </a:solidFill>
                <a:latin typeface="Times New Roman" panose="02020603050405020304" pitchFamily="18" charset="0"/>
                <a:cs typeface="Times New Roman" panose="02020603050405020304" pitchFamily="18" charset="0"/>
              </a:rPr>
              <a:t>,... Khi </a:t>
            </a:r>
            <a:r>
              <a:rPr lang="en-US" sz="2400" dirty="0" err="1">
                <a:solidFill>
                  <a:srgbClr val="0000FF"/>
                </a:solidFill>
                <a:latin typeface="Times New Roman" panose="02020603050405020304" pitchFamily="18" charset="0"/>
                <a:cs typeface="Times New Roman" panose="02020603050405020304" pitchFamily="18" charset="0"/>
              </a:rPr>
              <a:t>tiết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khoản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chưa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cầu</a:t>
            </a:r>
            <a:r>
              <a:rPr lang="en-US" sz="2400" dirty="0">
                <a:solidFill>
                  <a:srgbClr val="0000FF"/>
                </a:solidFill>
                <a:latin typeface="Times New Roman" panose="02020603050405020304" pitchFamily="18" charset="0"/>
                <a:cs typeface="Times New Roman" panose="02020603050405020304" pitchFamily="18" charset="0"/>
              </a:rPr>
              <a:t> chi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nhờ</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gửi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pSp>
        <p:nvGrpSpPr>
          <p:cNvPr id="12" name="Group 11"/>
          <p:cNvGrpSpPr/>
          <p:nvPr/>
        </p:nvGrpSpPr>
        <p:grpSpPr>
          <a:xfrm>
            <a:off x="10797309" y="1477818"/>
            <a:ext cx="1701146" cy="5455537"/>
            <a:chOff x="9681945" y="454256"/>
            <a:chExt cx="3197147" cy="6584741"/>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81945" y="4661110"/>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25908" y="454256"/>
              <a:ext cx="1853184" cy="6584741"/>
            </a:xfrm>
            <a:prstGeom prst="rect">
              <a:avLst/>
            </a:prstGeom>
          </p:spPr>
        </p:pic>
      </p:grpSp>
      <p:sp>
        <p:nvSpPr>
          <p:cNvPr id="11" name="TextBox 10">
            <a:extLst>
              <a:ext uri="{FF2B5EF4-FFF2-40B4-BE49-F238E27FC236}">
                <a16:creationId xmlns:a16="http://schemas.microsoft.com/office/drawing/2014/main" id="{568C53FE-4DFB-431C-B8A6-E6488666E7E4}"/>
              </a:ext>
            </a:extLst>
          </p:cNvPr>
          <p:cNvSpPr txBox="1"/>
          <p:nvPr/>
        </p:nvSpPr>
        <p:spPr>
          <a:xfrm>
            <a:off x="806248" y="822228"/>
            <a:ext cx="10711573" cy="80656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số</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tắc</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132F355-0881-4637-9D38-1ED895E14F79}"/>
              </a:ext>
            </a:extLst>
          </p:cNvPr>
          <p:cNvSpPr txBox="1"/>
          <p:nvPr/>
        </p:nvSpPr>
        <p:spPr>
          <a:xfrm>
            <a:off x="965199" y="1828800"/>
            <a:ext cx="11480800" cy="523220"/>
          </a:xfrm>
          <a:prstGeom prst="rect">
            <a:avLst/>
          </a:prstGeom>
          <a:noFill/>
        </p:spPr>
        <p:txBody>
          <a:bodyPr wrap="square" rtlCol="0">
            <a:spAutoFit/>
          </a:bodyPr>
          <a:lstStyle/>
          <a:p>
            <a:r>
              <a:rPr lang="en-US" sz="2800" b="1" dirty="0" err="1">
                <a:solidFill>
                  <a:srgbClr val="0000FF"/>
                </a:solidFill>
              </a:rPr>
              <a:t>Nguyên</a:t>
            </a:r>
            <a:r>
              <a:rPr lang="en-US" sz="2800" b="1" dirty="0">
                <a:solidFill>
                  <a:srgbClr val="0000FF"/>
                </a:solidFill>
              </a:rPr>
              <a:t> </a:t>
            </a:r>
            <a:r>
              <a:rPr lang="en-US" sz="2800" b="1" dirty="0" err="1">
                <a:solidFill>
                  <a:srgbClr val="0000FF"/>
                </a:solidFill>
              </a:rPr>
              <a:t>tắc</a:t>
            </a:r>
            <a:r>
              <a:rPr lang="en-US" sz="2800" b="1" dirty="0">
                <a:solidFill>
                  <a:srgbClr val="0000FF"/>
                </a:solidFill>
              </a:rPr>
              <a:t> 1: Chi </a:t>
            </a:r>
            <a:r>
              <a:rPr lang="en-US" sz="2800" b="1" dirty="0" err="1">
                <a:solidFill>
                  <a:srgbClr val="0000FF"/>
                </a:solidFill>
              </a:rPr>
              <a:t>tiêu</a:t>
            </a:r>
            <a:r>
              <a:rPr lang="en-US" sz="2800" b="1" dirty="0">
                <a:solidFill>
                  <a:srgbClr val="0000FF"/>
                </a:solidFill>
              </a:rPr>
              <a:t> </a:t>
            </a:r>
            <a:r>
              <a:rPr lang="en-US" sz="2800" b="1" dirty="0" err="1">
                <a:solidFill>
                  <a:srgbClr val="0000FF"/>
                </a:solidFill>
              </a:rPr>
              <a:t>cần</a:t>
            </a:r>
            <a:r>
              <a:rPr lang="en-US" sz="2800" b="1" dirty="0">
                <a:solidFill>
                  <a:srgbClr val="0000FF"/>
                </a:solidFill>
              </a:rPr>
              <a:t> </a:t>
            </a:r>
            <a:r>
              <a:rPr lang="en-US" sz="2800" b="1" dirty="0" err="1">
                <a:solidFill>
                  <a:srgbClr val="0000FF"/>
                </a:solidFill>
              </a:rPr>
              <a:t>thiết</a:t>
            </a:r>
            <a:r>
              <a:rPr lang="en-US" sz="2800" b="1" dirty="0">
                <a:solidFill>
                  <a:srgbClr val="0000FF"/>
                </a:solidFill>
              </a:rPr>
              <a:t>, </a:t>
            </a:r>
            <a:r>
              <a:rPr lang="en-US" sz="2800" b="1" dirty="0" err="1">
                <a:solidFill>
                  <a:srgbClr val="0000FF"/>
                </a:solidFill>
              </a:rPr>
              <a:t>hợp</a:t>
            </a:r>
            <a:r>
              <a:rPr lang="en-US" sz="2800" b="1" dirty="0">
                <a:solidFill>
                  <a:srgbClr val="0000FF"/>
                </a:solidFill>
              </a:rPr>
              <a:t> </a:t>
            </a:r>
            <a:r>
              <a:rPr lang="en-US" sz="2800" b="1" dirty="0" err="1">
                <a:solidFill>
                  <a:srgbClr val="0000FF"/>
                </a:solidFill>
              </a:rPr>
              <a:t>lý</a:t>
            </a:r>
            <a:r>
              <a:rPr lang="en-US" sz="2800" b="1" dirty="0">
                <a:solidFill>
                  <a:srgbClr val="0000FF"/>
                </a:solidFill>
              </a:rPr>
              <a:t>, </a:t>
            </a:r>
            <a:r>
              <a:rPr lang="en-US" sz="2800" b="1" dirty="0" err="1">
                <a:solidFill>
                  <a:srgbClr val="0000FF"/>
                </a:solidFill>
              </a:rPr>
              <a:t>tiết</a:t>
            </a:r>
            <a:r>
              <a:rPr lang="en-US" sz="2800" b="1" dirty="0">
                <a:solidFill>
                  <a:srgbClr val="0000FF"/>
                </a:solidFill>
              </a:rPr>
              <a:t> </a:t>
            </a:r>
            <a:r>
              <a:rPr lang="en-US" sz="2800" b="1" dirty="0" err="1">
                <a:solidFill>
                  <a:srgbClr val="0000FF"/>
                </a:solidFill>
              </a:rPr>
              <a:t>kiệm</a:t>
            </a:r>
            <a:endParaRPr lang="en-US" sz="2800" b="1" dirty="0">
              <a:solidFill>
                <a:srgbClr val="0000FF"/>
              </a:solidFill>
            </a:endParaRPr>
          </a:p>
        </p:txBody>
      </p:sp>
      <p:sp>
        <p:nvSpPr>
          <p:cNvPr id="14" name="Rectangle 13">
            <a:extLst>
              <a:ext uri="{FF2B5EF4-FFF2-40B4-BE49-F238E27FC236}">
                <a16:creationId xmlns:a16="http://schemas.microsoft.com/office/drawing/2014/main" id="{9D9E5AB1-F720-45AC-916A-AC3DE35D5B39}"/>
              </a:ext>
            </a:extLst>
          </p:cNvPr>
          <p:cNvSpPr/>
          <p:nvPr/>
        </p:nvSpPr>
        <p:spPr>
          <a:xfrm>
            <a:off x="260527" y="2227625"/>
            <a:ext cx="10407473" cy="591059"/>
          </a:xfrm>
          <a:prstGeom prst="rect">
            <a:avLst/>
          </a:prstGeom>
        </p:spPr>
        <p:txBody>
          <a:bodyPr wrap="square">
            <a:spAutoFit/>
          </a:bodyPr>
          <a:lstStyle/>
          <a:p>
            <a:pPr algn="ctr" eaLnBrk="0" fontAlgn="base" hangingPunct="0">
              <a:lnSpc>
                <a:spcPct val="125000"/>
              </a:lnSpc>
              <a:spcBef>
                <a:spcPct val="0"/>
              </a:spcBef>
              <a:spcAft>
                <a:spcPct val="0"/>
              </a:spcAft>
              <a:defRPr/>
            </a:pPr>
            <a:r>
              <a:rPr lang="en-US" sz="2800" b="1" dirty="0" err="1">
                <a:solidFill>
                  <a:srgbClr val="0000FF"/>
                </a:solidFill>
                <a:latin typeface="Times New Roman" panose="02020603050405020304" pitchFamily="18" charset="0"/>
                <a:ea typeface="Arial Unicode MS"/>
                <a:cs typeface="Times New Roman" panose="02020603050405020304" pitchFamily="18" charset="0"/>
              </a:rPr>
              <a:t>Nguyên</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tắc</a:t>
            </a:r>
            <a:r>
              <a:rPr lang="en-US" sz="2800" b="1" dirty="0">
                <a:solidFill>
                  <a:srgbClr val="0000FF"/>
                </a:solidFill>
                <a:latin typeface="Times New Roman" panose="02020603050405020304" pitchFamily="18" charset="0"/>
                <a:ea typeface="Arial Unicode MS"/>
                <a:cs typeface="Times New Roman" panose="02020603050405020304" pitchFamily="18" charset="0"/>
              </a:rPr>
              <a:t> 2: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Đặt</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mục</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tiêu</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và</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thực</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hiện</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tiết</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kiệm</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tiền</a:t>
            </a:r>
            <a:endParaRPr lang="en-US" sz="2800" b="1" dirty="0">
              <a:solidFill>
                <a:srgbClr val="0000FF"/>
              </a:solidFill>
              <a:latin typeface="Times New Roman" panose="02020603050405020304" pitchFamily="18" charset="0"/>
              <a:ea typeface="Arial Unicode MS"/>
              <a:cs typeface="Times New Roman" panose="02020603050405020304" pitchFamily="18" charset="0"/>
            </a:endParaRPr>
          </a:p>
        </p:txBody>
      </p:sp>
      <p:sp>
        <p:nvSpPr>
          <p:cNvPr id="15" name="Rectangle 14">
            <a:extLst>
              <a:ext uri="{FF2B5EF4-FFF2-40B4-BE49-F238E27FC236}">
                <a16:creationId xmlns:a16="http://schemas.microsoft.com/office/drawing/2014/main" id="{AD5CF5ED-CC81-42CF-8593-AED78BA5CA78}"/>
              </a:ext>
            </a:extLst>
          </p:cNvPr>
          <p:cNvSpPr/>
          <p:nvPr/>
        </p:nvSpPr>
        <p:spPr>
          <a:xfrm>
            <a:off x="2427992" y="3158959"/>
            <a:ext cx="7630407" cy="2745495"/>
          </a:xfrm>
          <a:prstGeom prst="rect">
            <a:avLst/>
          </a:prstGeom>
        </p:spPr>
        <p:txBody>
          <a:bodyPr wrap="square">
            <a:spAutoFit/>
          </a:bodyPr>
          <a:lstStyle/>
          <a:p>
            <a:pPr eaLnBrk="0" fontAlgn="base" hangingPunct="0">
              <a:lnSpc>
                <a:spcPct val="125000"/>
              </a:lnSpc>
              <a:spcBef>
                <a:spcPct val="0"/>
              </a:spcBef>
              <a:spcAft>
                <a:spcPct val="0"/>
              </a:spcAft>
              <a:defRPr/>
            </a:pPr>
            <a:r>
              <a:rPr lang="en-US" sz="2800" b="1" dirty="0" err="1">
                <a:solidFill>
                  <a:srgbClr val="0000FF"/>
                </a:solidFill>
                <a:latin typeface="Times New Roman" panose="02020603050405020304" pitchFamily="18" charset="0"/>
                <a:ea typeface="Arial Unicode MS"/>
                <a:cs typeface="Times New Roman" panose="02020603050405020304" pitchFamily="18" charset="0"/>
              </a:rPr>
              <a:t>Nguyên</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tắc</a:t>
            </a:r>
            <a:r>
              <a:rPr lang="en-US" sz="2800" b="1" dirty="0">
                <a:solidFill>
                  <a:srgbClr val="0000FF"/>
                </a:solidFill>
                <a:latin typeface="Times New Roman" panose="02020603050405020304" pitchFamily="18" charset="0"/>
                <a:ea typeface="Arial Unicode MS"/>
                <a:cs typeface="Times New Roman" panose="02020603050405020304" pitchFamily="18" charset="0"/>
              </a:rPr>
              <a:t> 4: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Học</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cách</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kiếm</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tiền</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phù</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hợp</a:t>
            </a:r>
            <a:endParaRPr lang="en-US" sz="2800" b="1" dirty="0">
              <a:solidFill>
                <a:srgbClr val="0000FF"/>
              </a:solidFill>
              <a:latin typeface="Times New Roman" panose="02020603050405020304" pitchFamily="18" charset="0"/>
              <a:ea typeface="Arial Unicode MS"/>
              <a:cs typeface="Times New Roman" panose="02020603050405020304" pitchFamily="18" charset="0"/>
            </a:endParaRPr>
          </a:p>
          <a:p>
            <a:pPr marL="457200" indent="-457200" eaLnBrk="0" fontAlgn="base" hangingPunct="0">
              <a:lnSpc>
                <a:spcPct val="125000"/>
              </a:lnSpc>
              <a:spcBef>
                <a:spcPct val="0"/>
              </a:spcBef>
              <a:spcAft>
                <a:spcPct val="0"/>
              </a:spcAft>
              <a:buFontTx/>
              <a:buChar char="-"/>
              <a:defRPr/>
            </a:pPr>
            <a:r>
              <a:rPr lang="en-US" sz="2800" b="1" dirty="0" err="1">
                <a:solidFill>
                  <a:srgbClr val="002060"/>
                </a:solidFill>
                <a:latin typeface="Times New Roman" panose="02020603050405020304" pitchFamily="18" charset="0"/>
                <a:ea typeface="Arial Unicode MS"/>
                <a:cs typeface="Times New Roman" panose="02020603050405020304" pitchFamily="18" charset="0"/>
              </a:rPr>
              <a:t>Kiếm</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tiền</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bằng</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đồ</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tái</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chế</a:t>
            </a:r>
            <a:endParaRPr lang="en-US" sz="2800" b="1" dirty="0">
              <a:solidFill>
                <a:srgbClr val="002060"/>
              </a:solidFill>
              <a:latin typeface="Times New Roman" panose="02020603050405020304" pitchFamily="18" charset="0"/>
              <a:ea typeface="Arial Unicode MS"/>
              <a:cs typeface="Times New Roman" panose="02020603050405020304" pitchFamily="18" charset="0"/>
            </a:endParaRPr>
          </a:p>
          <a:p>
            <a:pPr marL="457200" indent="-457200" eaLnBrk="0" fontAlgn="base" hangingPunct="0">
              <a:lnSpc>
                <a:spcPct val="125000"/>
              </a:lnSpc>
              <a:spcBef>
                <a:spcPct val="0"/>
              </a:spcBef>
              <a:spcAft>
                <a:spcPct val="0"/>
              </a:spcAft>
              <a:buFontTx/>
              <a:buChar char="-"/>
              <a:defRPr/>
            </a:pPr>
            <a:r>
              <a:rPr lang="en-US" sz="2800" b="1" dirty="0" err="1">
                <a:solidFill>
                  <a:srgbClr val="002060"/>
                </a:solidFill>
                <a:latin typeface="Times New Roman" panose="02020603050405020304" pitchFamily="18" charset="0"/>
                <a:ea typeface="Arial Unicode MS"/>
                <a:cs typeface="Times New Roman" panose="02020603050405020304" pitchFamily="18" charset="0"/>
              </a:rPr>
              <a:t>Làm</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đồ</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thủ</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công</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để</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bán</a:t>
            </a:r>
            <a:endParaRPr lang="en-US" sz="2800" b="1" dirty="0">
              <a:solidFill>
                <a:srgbClr val="002060"/>
              </a:solidFill>
              <a:latin typeface="Times New Roman" panose="02020603050405020304" pitchFamily="18" charset="0"/>
              <a:ea typeface="Arial Unicode MS"/>
              <a:cs typeface="Times New Roman" panose="02020603050405020304" pitchFamily="18" charset="0"/>
            </a:endParaRPr>
          </a:p>
          <a:p>
            <a:pPr marL="457200" indent="-457200" eaLnBrk="0" fontAlgn="base" hangingPunct="0">
              <a:lnSpc>
                <a:spcPct val="125000"/>
              </a:lnSpc>
              <a:spcBef>
                <a:spcPct val="0"/>
              </a:spcBef>
              <a:spcAft>
                <a:spcPct val="0"/>
              </a:spcAft>
              <a:buFontTx/>
              <a:buChar char="-"/>
              <a:defRPr/>
            </a:pPr>
            <a:r>
              <a:rPr lang="en-US" sz="2800" b="1" dirty="0" err="1">
                <a:solidFill>
                  <a:srgbClr val="002060"/>
                </a:solidFill>
                <a:latin typeface="Times New Roman" panose="02020603050405020304" pitchFamily="18" charset="0"/>
                <a:ea typeface="Arial Unicode MS"/>
                <a:cs typeface="Times New Roman" panose="02020603050405020304" pitchFamily="18" charset="0"/>
              </a:rPr>
              <a:t>Phụ</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giúp</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bố</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mẹ</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công</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việc</a:t>
            </a:r>
            <a:endParaRPr lang="en-US" sz="2800" b="1" dirty="0">
              <a:solidFill>
                <a:srgbClr val="002060"/>
              </a:solidFill>
              <a:latin typeface="Times New Roman" panose="02020603050405020304" pitchFamily="18" charset="0"/>
              <a:ea typeface="Arial Unicode MS"/>
              <a:cs typeface="Times New Roman" panose="02020603050405020304" pitchFamily="18" charset="0"/>
            </a:endParaRPr>
          </a:p>
          <a:p>
            <a:pPr marL="457200" indent="-457200" eaLnBrk="0" fontAlgn="base" hangingPunct="0">
              <a:lnSpc>
                <a:spcPct val="125000"/>
              </a:lnSpc>
              <a:spcBef>
                <a:spcPct val="0"/>
              </a:spcBef>
              <a:spcAft>
                <a:spcPct val="0"/>
              </a:spcAft>
              <a:buFontTx/>
              <a:buChar char="-"/>
              <a:defRPr/>
            </a:pPr>
            <a:r>
              <a:rPr lang="en-US" sz="2800" b="1" dirty="0" err="1">
                <a:solidFill>
                  <a:srgbClr val="002060"/>
                </a:solidFill>
                <a:latin typeface="Times New Roman" panose="02020603050405020304" pitchFamily="18" charset="0"/>
                <a:ea typeface="Arial Unicode MS"/>
                <a:cs typeface="Times New Roman" panose="02020603050405020304" pitchFamily="18" charset="0"/>
              </a:rPr>
              <a:t>Gửi</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tiết</a:t>
            </a:r>
            <a:r>
              <a:rPr lang="en-US" sz="2800" b="1" dirty="0">
                <a:solidFill>
                  <a:srgbClr val="002060"/>
                </a:solidFill>
                <a:latin typeface="Times New Roman" panose="02020603050405020304" pitchFamily="18" charset="0"/>
                <a:ea typeface="Arial Unicode MS"/>
                <a:cs typeface="Times New Roman" panose="02020603050405020304" pitchFamily="18" charset="0"/>
              </a:rPr>
              <a:t> </a:t>
            </a:r>
            <a:r>
              <a:rPr lang="en-US" sz="2800" b="1" dirty="0" err="1">
                <a:solidFill>
                  <a:srgbClr val="002060"/>
                </a:solidFill>
                <a:latin typeface="Times New Roman" panose="02020603050405020304" pitchFamily="18" charset="0"/>
                <a:ea typeface="Arial Unicode MS"/>
                <a:cs typeface="Times New Roman" panose="02020603050405020304" pitchFamily="18" charset="0"/>
              </a:rPr>
              <a:t>kiệm</a:t>
            </a:r>
            <a:endParaRPr lang="en-US" sz="2800" b="1" dirty="0">
              <a:solidFill>
                <a:srgbClr val="002060"/>
              </a:solidFill>
              <a:latin typeface="Times New Roman" panose="02020603050405020304" pitchFamily="18" charset="0"/>
              <a:ea typeface="Arial Unicode MS"/>
              <a:cs typeface="Times New Roman" panose="02020603050405020304" pitchFamily="18" charset="0"/>
            </a:endParaRPr>
          </a:p>
        </p:txBody>
      </p:sp>
      <p:sp>
        <p:nvSpPr>
          <p:cNvPr id="16" name="Rectangle 15">
            <a:extLst>
              <a:ext uri="{FF2B5EF4-FFF2-40B4-BE49-F238E27FC236}">
                <a16:creationId xmlns:a16="http://schemas.microsoft.com/office/drawing/2014/main" id="{B35588C6-54B7-4682-9228-8E62490C9070}"/>
              </a:ext>
            </a:extLst>
          </p:cNvPr>
          <p:cNvSpPr/>
          <p:nvPr/>
        </p:nvSpPr>
        <p:spPr>
          <a:xfrm>
            <a:off x="1801459" y="2692402"/>
            <a:ext cx="7647341" cy="591059"/>
          </a:xfrm>
          <a:prstGeom prst="rect">
            <a:avLst/>
          </a:prstGeom>
        </p:spPr>
        <p:txBody>
          <a:bodyPr wrap="square">
            <a:spAutoFit/>
          </a:bodyPr>
          <a:lstStyle/>
          <a:p>
            <a:pPr eaLnBrk="0" fontAlgn="base" hangingPunct="0">
              <a:lnSpc>
                <a:spcPct val="125000"/>
              </a:lnSpc>
              <a:spcBef>
                <a:spcPct val="0"/>
              </a:spcBef>
              <a:spcAft>
                <a:spcPct val="0"/>
              </a:spcAft>
              <a:defRPr/>
            </a:pPr>
            <a:r>
              <a:rPr lang="en-US" sz="2800" b="1" dirty="0" err="1">
                <a:solidFill>
                  <a:srgbClr val="0000FF"/>
                </a:solidFill>
                <a:latin typeface="Times New Roman" panose="02020603050405020304" pitchFamily="18" charset="0"/>
                <a:ea typeface="Arial Unicode MS"/>
                <a:cs typeface="Times New Roman" panose="02020603050405020304" pitchFamily="18" charset="0"/>
              </a:rPr>
              <a:t>Nguyên</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tắc</a:t>
            </a:r>
            <a:r>
              <a:rPr lang="en-US" sz="2800" b="1" dirty="0">
                <a:solidFill>
                  <a:srgbClr val="0000FF"/>
                </a:solidFill>
                <a:latin typeface="Times New Roman" panose="02020603050405020304" pitchFamily="18" charset="0"/>
                <a:ea typeface="Arial Unicode MS"/>
                <a:cs typeface="Times New Roman" panose="02020603050405020304" pitchFamily="18" charset="0"/>
              </a:rPr>
              <a:t> 3: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Không</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lãng</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phí</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điện</a:t>
            </a:r>
            <a:r>
              <a:rPr lang="en-US" sz="2800" b="1" dirty="0">
                <a:solidFill>
                  <a:srgbClr val="0000FF"/>
                </a:solidFill>
                <a:latin typeface="Times New Roman" panose="02020603050405020304" pitchFamily="18" charset="0"/>
                <a:ea typeface="Arial Unicode MS"/>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a:cs typeface="Times New Roman" panose="02020603050405020304" pitchFamily="18" charset="0"/>
              </a:rPr>
              <a:t>nước</a:t>
            </a:r>
            <a:r>
              <a:rPr lang="en-US" sz="2800" b="1" dirty="0">
                <a:solidFill>
                  <a:srgbClr val="0000FF"/>
                </a:solidFill>
                <a:latin typeface="Times New Roman" panose="02020603050405020304" pitchFamily="18" charset="0"/>
                <a:ea typeface="Arial Unicode MS"/>
                <a:cs typeface="Times New Roman" panose="02020603050405020304" pitchFamily="18" charset="0"/>
              </a:rPr>
              <a:t>,…</a:t>
            </a:r>
          </a:p>
        </p:txBody>
      </p:sp>
    </p:spTree>
    <p:extLst>
      <p:ext uri="{BB962C8B-B14F-4D97-AF65-F5344CB8AC3E}">
        <p14:creationId xmlns:p14="http://schemas.microsoft.com/office/powerpoint/2010/main" val="34460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7906" y="1501292"/>
            <a:ext cx="223236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8:</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QUẢN</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LÍ</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TIỀN</a:t>
            </a:r>
            <a:endParaRPr kumimoji="0" lang="en-SG"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452231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C0D031E8-0BF1-781E-6057-A7D7BD0DF3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57"/>
          <a:stretch/>
        </p:blipFill>
        <p:spPr>
          <a:xfrm>
            <a:off x="8451272" y="3231804"/>
            <a:ext cx="3740727" cy="3626195"/>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2145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p>
          <a:p>
            <a:pPr algn="ct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hay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v</a:t>
            </a:r>
            <a:r>
              <a:rPr lang="vi-VN" sz="3200" dirty="0">
                <a:solidFill>
                  <a:schemeClr val="tx1"/>
                </a:solidFill>
                <a:latin typeface="Times New Roman" panose="02020603050405020304" pitchFamily="18" charset="0"/>
                <a:cs typeface="Times New Roman" panose="02020603050405020304" pitchFamily="18" charset="0"/>
              </a:rPr>
              <a:t>ới</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dưới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sao</a:t>
            </a:r>
            <a:r>
              <a:rPr lang="en-US" sz="3200" dirty="0">
                <a:solidFill>
                  <a:schemeClr val="tx1"/>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h</a:t>
            </a:r>
            <a:r>
              <a:rPr lang="vi-VN" sz="2400" dirty="0">
                <a:solidFill>
                  <a:schemeClr val="tx1"/>
                </a:solidFill>
                <a:latin typeface="Times New Roman" panose="02020603050405020304" pitchFamily="18" charset="0"/>
                <a:cs typeface="Times New Roman" panose="02020603050405020304" pitchFamily="18" charset="0"/>
              </a:rPr>
              <a:t>àn</a:t>
            </a:r>
            <a:r>
              <a:rPr lang="en-US" sz="2400" dirty="0">
                <a:solidFill>
                  <a:schemeClr val="tx1"/>
                </a:solidFill>
                <a:latin typeface="Times New Roman" panose="02020603050405020304" pitchFamily="18" charset="0"/>
                <a:cs typeface="Times New Roman" panose="02020603050405020304" pitchFamily="18" charset="0"/>
              </a:rPr>
              <a:t>h,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bạc</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quản</a:t>
            </a:r>
            <a:r>
              <a:rPr lang="en-US" sz="2400" dirty="0">
                <a:solidFill>
                  <a:schemeClr val="tx1"/>
                </a:solidFill>
                <a:latin typeface="Times New Roman" panose="02020603050405020304" pitchFamily="18" charset="0"/>
                <a:cs typeface="Times New Roman" panose="02020603050405020304" pitchFamily="18" charset="0"/>
              </a:rPr>
              <a:t> l</a:t>
            </a:r>
            <a:r>
              <a:rPr lang="vi-VN" sz="2400" dirty="0">
                <a:solidFill>
                  <a:schemeClr val="tx1"/>
                </a:solidFill>
                <a:latin typeface="Times New Roman" panose="02020603050405020304" pitchFamily="18" charset="0"/>
                <a:cs typeface="Times New Roman" panose="02020603050405020304" pitchFamily="18" charset="0"/>
              </a:rPr>
              <a:t>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đầy</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t>
            </a:r>
            <a:r>
              <a:rPr lang="en-US" sz="2400" dirty="0">
                <a:solidFill>
                  <a:schemeClr val="tx1"/>
                </a:solidFill>
                <a:latin typeface="Times New Roman" panose="02020603050405020304" pitchFamily="18" charset="0"/>
                <a:cs typeface="Times New Roman" panose="02020603050405020304" pitchFamily="18" charset="0"/>
              </a:rPr>
              <a:t> ng </a:t>
            </a:r>
            <a:r>
              <a:rPr lang="en-US" sz="2400" dirty="0" err="1">
                <a:solidFill>
                  <a:schemeClr val="tx1"/>
                </a:solidFill>
                <a:latin typeface="Times New Roman" panose="02020603050405020304" pitchFamily="18" charset="0"/>
                <a:cs typeface="Times New Roman" panose="02020603050405020304" pitchFamily="18" charset="0"/>
              </a:rPr>
              <a:t>giữ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23">
            <a:extLst>
              <a:ext uri="{FF2B5EF4-FFF2-40B4-BE49-F238E27FC236}">
                <a16:creationId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90E7CE7-972A-6521-7982-1991954119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id="{15159042-FA52-4F58-BBC0-245A7801E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6490" y="308905"/>
            <a:ext cx="4188220" cy="2736304"/>
          </a:xfrm>
          <a:prstGeom prst="rect">
            <a:avLst/>
          </a:prstGeom>
        </p:spPr>
      </p:pic>
      <p:sp>
        <p:nvSpPr>
          <p:cNvPr id="5" name="TextBox 4">
            <a:extLst>
              <a:ext uri="{FF2B5EF4-FFF2-40B4-BE49-F238E27FC236}">
                <a16:creationId xmlns:a16="http://schemas.microsoft.com/office/drawing/2014/main" id="{1C51AD52-2AB5-F1C1-263A-7A195C0BF470}"/>
              </a:ext>
            </a:extLst>
          </p:cNvPr>
          <p:cNvSpPr txBox="1"/>
          <p:nvPr/>
        </p:nvSpPr>
        <p:spPr>
          <a:xfrm>
            <a:off x="293091" y="3768309"/>
            <a:ext cx="11835535" cy="1596527"/>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 nào là quản lý tiền ?</a:t>
            </a: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ề</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ó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203200" y="915554"/>
            <a:ext cx="9873673" cy="2313647"/>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buAutoNum type="alphaLcParenR"/>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Ý kiến này không đúng. Quản lí chỉ tiêu luôn là bài toán với mỗi người ngay từ khi có nhu cầu chi tiêu nên cần có kĩ năng tài chính để đưa ra những quyết định đúng đắn, phù hợp khi cần chi tiêu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8AACA908-E690-4758-ACB0-122D29B193AF}"/>
              </a:ext>
            </a:extLst>
          </p:cNvPr>
          <p:cNvSpPr txBox="1"/>
          <p:nvPr/>
        </p:nvSpPr>
        <p:spPr>
          <a:xfrm>
            <a:off x="631478" y="3432286"/>
            <a:ext cx="11083705" cy="2246769"/>
          </a:xfrm>
          <a:prstGeom prst="rect">
            <a:avLst/>
          </a:prstGeom>
          <a:noFill/>
        </p:spPr>
        <p:txBody>
          <a:bodyPr wrap="square">
            <a:spAutoFit/>
          </a:bodyPr>
          <a:lstStyle/>
          <a:p>
            <a:pPr algn="just"/>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Ý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20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331230" y="345002"/>
            <a:ext cx="11365847" cy="2313647"/>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Tiết kiệm tiền không chỉ dành cho người thường chỉ tiêu quá nhiều tiên mà còn rất cận với người chỉ tiêu ít vì người chỉ tiêu ít có thể là vì họ có thu nhập thấp, không có nhiều tiền. Trong trường hợp này, càng cần phải biết tiết kiệm tiền, biết cân nhắc nên mua thứ gì thật là cần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D96599D-BDCE-4A5A-83FA-94FDBC8A8224}"/>
              </a:ext>
            </a:extLst>
          </p:cNvPr>
          <p:cNvSpPr txBox="1"/>
          <p:nvPr/>
        </p:nvSpPr>
        <p:spPr>
          <a:xfrm>
            <a:off x="694853" y="3401467"/>
            <a:ext cx="10839262" cy="1384995"/>
          </a:xfrm>
          <a:prstGeom prst="rect">
            <a:avLst/>
          </a:prstGeom>
          <a:noFill/>
        </p:spPr>
        <p:txBody>
          <a:bodyPr wrap="square">
            <a:spAutoFit/>
          </a:bodyPr>
          <a:lstStyle/>
          <a:p>
            <a:pPr algn="just"/>
            <a:r>
              <a:rPr lang="vi-VN"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ki</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50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07F73-0176-347C-4FF2-25A5FBD91931}"/>
              </a:ext>
            </a:extLst>
          </p:cNvPr>
          <p:cNvSpPr txBox="1"/>
          <p:nvPr/>
        </p:nvSpPr>
        <p:spPr>
          <a:xfrm>
            <a:off x="118534" y="609600"/>
            <a:ext cx="11942618" cy="5153847"/>
          </a:xfrm>
          <a:prstGeom prst="rect">
            <a:avLst/>
          </a:prstGeom>
          <a:noFill/>
        </p:spPr>
        <p:txBody>
          <a:bodyPr wrap="square">
            <a:spAutoFit/>
          </a:bodyPr>
          <a:lstStyle/>
          <a:p>
            <a:pPr algn="just">
              <a:lnSpc>
                <a:spcPct val="107000"/>
              </a:lnSpc>
              <a:spcAft>
                <a:spcPts val="800"/>
              </a:spcAft>
            </a:pPr>
            <a:r>
              <a:rPr lang="de-DE"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i="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514350" indent="-514350" algn="just">
              <a:buAutoNum type="alphaLcParenR"/>
            </a:pP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Cả tuần vừa rồi k đều nhịn ăn sá g để dành tiền K đều nhịn ăn sá</a:t>
            </a:r>
            <a:r>
              <a:rPr lang="vi-VN"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 để dành tiền mua cuốn truyện yêu thích</a:t>
            </a:r>
            <a:r>
              <a:rPr lang="vi-VN"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buAutoNum type="alphaLcParenR"/>
            </a:pP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Ngay tuần đầu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Tháng nào </a:t>
            </a:r>
            <a:r>
              <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 cũng đặt ra mục tàu tiết kiệm một khoản tiền nhất định. </a:t>
            </a:r>
          </a:p>
          <a:p>
            <a:pPr algn="just"/>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B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vi-VN"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p>
          <a:p>
            <a:pPr algn="just"/>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Cần nhấn mạnh nguyên tắc chỉ tiết kiệm đối với khoản chi không thật cần thiết.</a:t>
            </a:r>
          </a:p>
          <a:p>
            <a:pPr algn="just"/>
            <a:endPar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bao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Trong trường hợp gặp vấn đề cần kíp phải chi tiêu vượt định mức thì ngay sau đó phải có kế hoạch tiết kiệm để bù lại phần đã chi vượt mức.</a:t>
            </a:r>
          </a:p>
          <a:p>
            <a:pPr algn="just"/>
            <a:endPar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1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231486" y="1237673"/>
            <a:ext cx="11519912" cy="3416320"/>
          </a:xfrm>
          <a:prstGeom prst="rect">
            <a:avLst/>
          </a:prstGeom>
          <a:noFill/>
        </p:spPr>
        <p:txBody>
          <a:bodyPr wrap="square">
            <a:spAutoFit/>
          </a:bodyPr>
          <a:lstStyle/>
          <a:p>
            <a:pPr algn="just"/>
            <a:r>
              <a:rPr lang="nl-NL"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Việc chủ động đặt ra mục tiêu tiết kiệm sẽ giúp em có động lực và có kế hoạch thực hiện mục tiêu này.</a:t>
            </a:r>
          </a:p>
          <a:p>
            <a:pPr algn="just"/>
            <a:endPar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1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75" y="-63374"/>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068" y="4309449"/>
            <a:ext cx="1640107" cy="2766825"/>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22697"/>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1385166" y="1145356"/>
            <a:ext cx="98863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dirty="0">
                <a:solidFill>
                  <a:schemeClr val="tx2"/>
                </a:solidFill>
                <a:latin typeface="Times New Roman" panose="02020603050405020304" pitchFamily="18" charset="0"/>
                <a:cs typeface="Times New Roman" panose="02020603050405020304" pitchFamily="18" charset="0"/>
              </a:rPr>
              <a:t>Bài tập </a:t>
            </a:r>
            <a:r>
              <a:rPr lang="vi-VN" dirty="0">
                <a:solidFill>
                  <a:schemeClr val="tx2"/>
                </a:solidFill>
                <a:latin typeface="Times New Roman" panose="02020603050405020304" pitchFamily="18" charset="0"/>
                <a:cs typeface="Times New Roman" panose="02020603050405020304" pitchFamily="18" charset="0"/>
              </a:rPr>
              <a:t>3</a:t>
            </a:r>
            <a:r>
              <a:rPr lang="de-DE"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Xử</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lý</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tình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huống</a:t>
            </a:r>
            <a:r>
              <a:rPr lang="en-US" b="0" dirty="0">
                <a:solidFill>
                  <a:schemeClr val="tx2"/>
                </a:solidFill>
                <a:latin typeface="Times New Roman" panose="02020603050405020304" pitchFamily="18" charset="0"/>
                <a:cs typeface="Times New Roman" panose="02020603050405020304" pitchFamily="18" charset="0"/>
              </a:rPr>
              <a:t> </a:t>
            </a:r>
          </a:p>
          <a:p>
            <a:r>
              <a:rPr lang="vi-VN" b="0" dirty="0">
                <a:solidFill>
                  <a:schemeClr val="tx2"/>
                </a:solidFill>
                <a:latin typeface="Times New Roman" panose="02020603050405020304" pitchFamily="18" charset="0"/>
                <a:cs typeface="Times New Roman" panose="02020603050405020304" pitchFamily="18" charset="0"/>
              </a:rPr>
              <a:t>a</a:t>
            </a:r>
            <a:r>
              <a:rPr lang="en-US" b="0" dirty="0">
                <a:solidFill>
                  <a:schemeClr val="tx2"/>
                </a:solidFill>
                <a:latin typeface="Times New Roman" panose="02020603050405020304" pitchFamily="18" charset="0"/>
                <a:cs typeface="Times New Roman" panose="02020603050405020304" pitchFamily="18" charset="0"/>
              </a:rPr>
              <a:t>) M </a:t>
            </a:r>
            <a:r>
              <a:rPr lang="en-US" b="0" dirty="0" err="1">
                <a:solidFill>
                  <a:schemeClr val="tx2"/>
                </a:solidFill>
                <a:latin typeface="Times New Roman" panose="02020603050405020304" pitchFamily="18" charset="0"/>
                <a:cs typeface="Times New Roman" panose="02020603050405020304" pitchFamily="18" charset="0"/>
              </a:rPr>
              <a:t>muốn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mua</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một</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quả</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bóng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đá</a:t>
            </a:r>
            <a:r>
              <a:rPr lang="vi-VN" b="0" dirty="0">
                <a:solidFill>
                  <a:schemeClr val="tx2"/>
                </a:solidFill>
                <a:latin typeface="Times New Roman" panose="02020603050405020304" pitchFamily="18" charset="0"/>
                <a:cs typeface="Times New Roman" panose="02020603050405020304" pitchFamily="18" charset="0"/>
              </a:rPr>
              <a:t> giá</a:t>
            </a:r>
            <a:r>
              <a:rPr lang="en-US" b="0" dirty="0">
                <a:solidFill>
                  <a:schemeClr val="tx2"/>
                </a:solidFill>
                <a:latin typeface="Times New Roman" panose="02020603050405020304" pitchFamily="18" charset="0"/>
                <a:cs typeface="Times New Roman" panose="02020603050405020304" pitchFamily="18" charset="0"/>
              </a:rPr>
              <a:t> 100 000 </a:t>
            </a:r>
            <a:r>
              <a:rPr lang="en-US" b="0" dirty="0" err="1">
                <a:solidFill>
                  <a:schemeClr val="tx2"/>
                </a:solidFill>
                <a:latin typeface="Times New Roman" panose="02020603050405020304" pitchFamily="18" charset="0"/>
                <a:cs typeface="Times New Roman" panose="02020603050405020304" pitchFamily="18" charset="0"/>
              </a:rPr>
              <a:t>đồng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nhưng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chỉ</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có</a:t>
            </a:r>
            <a:r>
              <a:rPr lang="en-US" b="0" dirty="0">
                <a:solidFill>
                  <a:schemeClr val="tx2"/>
                </a:solidFill>
                <a:latin typeface="Times New Roman" panose="02020603050405020304" pitchFamily="18" charset="0"/>
                <a:cs typeface="Times New Roman" panose="02020603050405020304" pitchFamily="18" charset="0"/>
              </a:rPr>
              <a:t> 40 000 </a:t>
            </a:r>
            <a:r>
              <a:rPr lang="en-US" b="0" dirty="0" err="1">
                <a:solidFill>
                  <a:schemeClr val="tx2"/>
                </a:solidFill>
                <a:latin typeface="Times New Roman" panose="02020603050405020304" pitchFamily="18" charset="0"/>
                <a:cs typeface="Times New Roman" panose="02020603050405020304" pitchFamily="18" charset="0"/>
              </a:rPr>
              <a:t>đồng</a:t>
            </a:r>
            <a:r>
              <a:rPr lang="vi-VN" b="0" dirty="0">
                <a:solidFill>
                  <a:schemeClr val="tx2"/>
                </a:solidFill>
                <a:latin typeface="Times New Roman" panose="02020603050405020304" pitchFamily="18" charset="0"/>
                <a:cs typeface="Times New Roman" panose="02020603050405020304" pitchFamily="18" charset="0"/>
              </a:rPr>
              <a:t>. M hỏi vay </a:t>
            </a:r>
            <a:r>
              <a:rPr lang="en-US" b="0" dirty="0">
                <a:solidFill>
                  <a:schemeClr val="tx2"/>
                </a:solidFill>
                <a:latin typeface="Times New Roman" panose="02020603050405020304" pitchFamily="18" charset="0"/>
                <a:cs typeface="Times New Roman" panose="02020603050405020304" pitchFamily="18" charset="0"/>
              </a:rPr>
              <a:t>Q 60 000 </a:t>
            </a:r>
            <a:r>
              <a:rPr lang="en-US" b="0" dirty="0" err="1">
                <a:solidFill>
                  <a:schemeClr val="tx2"/>
                </a:solidFill>
                <a:latin typeface="Times New Roman" panose="02020603050405020304" pitchFamily="18" charset="0"/>
                <a:cs typeface="Times New Roman" panose="02020603050405020304" pitchFamily="18" charset="0"/>
              </a:rPr>
              <a:t>đồng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và</a:t>
            </a:r>
            <a:r>
              <a:rPr lang="en-US" b="0" dirty="0">
                <a:solidFill>
                  <a:schemeClr val="tx2"/>
                </a:solidFill>
                <a:latin typeface="Times New Roman" panose="02020603050405020304" pitchFamily="18" charset="0"/>
                <a:cs typeface="Times New Roman" panose="02020603050405020304" pitchFamily="18" charset="0"/>
              </a:rPr>
              <a:t> h</a:t>
            </a:r>
            <a:r>
              <a:rPr lang="vi-VN" b="0" dirty="0">
                <a:solidFill>
                  <a:schemeClr val="tx2"/>
                </a:solidFill>
                <a:latin typeface="Times New Roman" panose="02020603050405020304" pitchFamily="18" charset="0"/>
                <a:cs typeface="Times New Roman" panose="02020603050405020304" pitchFamily="18" charset="0"/>
              </a:rPr>
              <a:t>ứa</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sẽ</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trả</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khi</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được</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mẹ</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cho</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tiền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và</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sẽ</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cho</a:t>
            </a:r>
            <a:r>
              <a:rPr lang="en-US" b="0" dirty="0">
                <a:solidFill>
                  <a:schemeClr val="tx2"/>
                </a:solidFill>
                <a:latin typeface="Times New Roman" panose="02020603050405020304" pitchFamily="18" charset="0"/>
                <a:cs typeface="Times New Roman" panose="02020603050405020304" pitchFamily="18" charset="0"/>
              </a:rPr>
              <a:t> </a:t>
            </a:r>
            <a:r>
              <a:rPr lang="vi-VN" b="0" dirty="0">
                <a:solidFill>
                  <a:schemeClr val="tx2"/>
                </a:solidFill>
                <a:latin typeface="Times New Roman" panose="02020603050405020304" pitchFamily="18" charset="0"/>
                <a:cs typeface="Times New Roman" panose="02020603050405020304" pitchFamily="18" charset="0"/>
              </a:rPr>
              <a:t>Q</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chơi</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cùng</a:t>
            </a:r>
            <a:r>
              <a:rPr lang="vi-VN" b="0" dirty="0">
                <a:solidFill>
                  <a:schemeClr val="tx2"/>
                </a:solidFill>
                <a:latin typeface="Times New Roman" panose="02020603050405020304" pitchFamily="18" charset="0"/>
                <a:cs typeface="Times New Roman" panose="02020603050405020304" pitchFamily="18" charset="0"/>
              </a:rPr>
              <a:t>.</a:t>
            </a:r>
            <a:endParaRPr lang="en-US" b="0" dirty="0">
              <a:solidFill>
                <a:schemeClr val="tx2"/>
              </a:solidFill>
              <a:latin typeface="Times New Roman" panose="02020603050405020304" pitchFamily="18" charset="0"/>
              <a:cs typeface="Times New Roman" panose="02020603050405020304" pitchFamily="18" charset="0"/>
            </a:endParaRPr>
          </a:p>
          <a:p>
            <a:r>
              <a:rPr lang="vi-VN" dirty="0">
                <a:solidFill>
                  <a:srgbClr val="FF0000"/>
                </a:solidFill>
                <a:latin typeface="Times New Roman" panose="02020603050405020304" pitchFamily="18" charset="0"/>
                <a:cs typeface="Times New Roman" panose="02020603050405020304" pitchFamily="18" charset="0"/>
              </a:rPr>
              <a:t>Nếu là</a:t>
            </a:r>
            <a:r>
              <a:rPr lang="en-US" dirty="0">
                <a:solidFill>
                  <a:srgbClr val="FF0000"/>
                </a:solidFill>
                <a:latin typeface="Times New Roman" panose="02020603050405020304" pitchFamily="18" charset="0"/>
                <a:cs typeface="Times New Roman" panose="02020603050405020304" pitchFamily="18" charset="0"/>
              </a:rPr>
              <a:t> Q </a:t>
            </a: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Vì</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sao</a:t>
            </a:r>
            <a:r>
              <a:rPr lang="en-US" dirty="0">
                <a:solidFill>
                  <a:srgbClr val="FF0000"/>
                </a:solidFill>
                <a:latin typeface="Times New Roman" panose="02020603050405020304" pitchFamily="18" charset="0"/>
                <a:cs typeface="Times New Roman" panose="02020603050405020304" pitchFamily="18" charset="0"/>
              </a:rPr>
              <a:t>? </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CHƠI: ĐÓNG VAI</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2E9926-470C-4548-9C19-1A1C1E28F413}"/>
              </a:ext>
            </a:extLst>
          </p:cNvPr>
          <p:cNvSpPr txBox="1"/>
          <p:nvPr/>
        </p:nvSpPr>
        <p:spPr>
          <a:xfrm>
            <a:off x="1932914" y="3369780"/>
            <a:ext cx="8713962" cy="2246769"/>
          </a:xfrm>
          <a:prstGeom prst="rect">
            <a:avLst/>
          </a:prstGeom>
          <a:noFill/>
        </p:spPr>
        <p:txBody>
          <a:bodyPr wrap="square">
            <a:spAutoFit/>
          </a:bodyPr>
          <a:lstStyle/>
          <a:p>
            <a:pPr algn="just"/>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khỉ</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495" y="3493004"/>
            <a:ext cx="2086509" cy="3519896"/>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275" y="795949"/>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1231272" y="991448"/>
            <a:ext cx="95634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dirty="0">
                <a:solidFill>
                  <a:schemeClr val="tx2"/>
                </a:solidFill>
                <a:latin typeface="Times New Roman" panose="02020603050405020304" pitchFamily="18" charset="0"/>
                <a:cs typeface="Times New Roman" panose="02020603050405020304" pitchFamily="18" charset="0"/>
              </a:rPr>
              <a:t>Bài tập </a:t>
            </a:r>
            <a:r>
              <a:rPr lang="vi-VN" dirty="0">
                <a:solidFill>
                  <a:schemeClr val="tx2"/>
                </a:solidFill>
                <a:latin typeface="Times New Roman" panose="02020603050405020304" pitchFamily="18" charset="0"/>
                <a:cs typeface="Times New Roman" panose="02020603050405020304" pitchFamily="18" charset="0"/>
              </a:rPr>
              <a:t>3</a:t>
            </a:r>
            <a:r>
              <a:rPr lang="de-DE"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Xử</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lý</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tình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huống</a:t>
            </a:r>
            <a:r>
              <a:rPr lang="en-US" b="0" dirty="0">
                <a:solidFill>
                  <a:schemeClr val="tx2"/>
                </a:solidFill>
                <a:latin typeface="Times New Roman" panose="02020603050405020304" pitchFamily="18" charset="0"/>
                <a:cs typeface="Times New Roman" panose="02020603050405020304" pitchFamily="18" charset="0"/>
              </a:rPr>
              <a:t> </a:t>
            </a:r>
          </a:p>
          <a:p>
            <a:r>
              <a:rPr lang="vi-VN" b="0" dirty="0">
                <a:solidFill>
                  <a:schemeClr val="tx2"/>
                </a:solidFill>
                <a:latin typeface="Times New Roman" panose="02020603050405020304" pitchFamily="18" charset="0"/>
                <a:cs typeface="Times New Roman" panose="02020603050405020304" pitchFamily="18" charset="0"/>
              </a:rPr>
              <a:t>b</a:t>
            </a:r>
            <a:r>
              <a:rPr lang="en-US" b="0" dirty="0">
                <a:solidFill>
                  <a:schemeClr val="tx2"/>
                </a:solidFill>
                <a:latin typeface="Times New Roman" panose="02020603050405020304" pitchFamily="18" charset="0"/>
                <a:cs typeface="Times New Roman" panose="02020603050405020304" pitchFamily="18" charset="0"/>
              </a:rPr>
              <a:t>) N </a:t>
            </a:r>
            <a:r>
              <a:rPr lang="en-US" b="0" dirty="0" err="1">
                <a:solidFill>
                  <a:schemeClr val="tx2"/>
                </a:solidFill>
                <a:latin typeface="Times New Roman" panose="02020603050405020304" pitchFamily="18" charset="0"/>
                <a:cs typeface="Times New Roman" panose="02020603050405020304" pitchFamily="18" charset="0"/>
              </a:rPr>
              <a:t>vui</a:t>
            </a:r>
            <a:r>
              <a:rPr lang="en-US" b="0" dirty="0">
                <a:solidFill>
                  <a:schemeClr val="tx2"/>
                </a:solidFill>
                <a:latin typeface="Times New Roman" panose="02020603050405020304" pitchFamily="18" charset="0"/>
                <a:cs typeface="Times New Roman" panose="02020603050405020304" pitchFamily="18" charset="0"/>
              </a:rPr>
              <a:t> m</a:t>
            </a:r>
            <a:r>
              <a:rPr lang="vi-VN" b="0" dirty="0">
                <a:solidFill>
                  <a:schemeClr val="tx2"/>
                </a:solidFill>
                <a:latin typeface="Times New Roman" panose="02020603050405020304" pitchFamily="18" charset="0"/>
                <a:cs typeface="Times New Roman" panose="02020603050405020304" pitchFamily="18" charset="0"/>
              </a:rPr>
              <a:t>ừ</a:t>
            </a:r>
            <a:r>
              <a:rPr lang="en-US" b="0" dirty="0">
                <a:solidFill>
                  <a:schemeClr val="tx2"/>
                </a:solidFill>
                <a:latin typeface="Times New Roman" panose="02020603050405020304" pitchFamily="18" charset="0"/>
                <a:cs typeface="Times New Roman" panose="02020603050405020304" pitchFamily="18" charset="0"/>
              </a:rPr>
              <a:t>ng </a:t>
            </a:r>
            <a:r>
              <a:rPr lang="en-US" b="0" dirty="0" err="1">
                <a:solidFill>
                  <a:schemeClr val="tx2"/>
                </a:solidFill>
                <a:latin typeface="Times New Roman" panose="02020603050405020304" pitchFamily="18" charset="0"/>
                <a:cs typeface="Times New Roman" panose="02020603050405020304" pitchFamily="18" charset="0"/>
              </a:rPr>
              <a:t>khoe</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với</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các</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bạn</a:t>
            </a:r>
            <a:r>
              <a:rPr lang="en-US" b="0" dirty="0">
                <a:solidFill>
                  <a:schemeClr val="tx2"/>
                </a:solidFill>
                <a:latin typeface="Times New Roman" panose="02020603050405020304" pitchFamily="18" charset="0"/>
                <a:cs typeface="Times New Roman" panose="02020603050405020304" pitchFamily="18" charset="0"/>
              </a:rPr>
              <a:t> </a:t>
            </a:r>
            <a:r>
              <a:rPr lang="vi-VN" b="0" dirty="0">
                <a:solidFill>
                  <a:schemeClr val="tx2"/>
                </a:solidFill>
                <a:latin typeface="Times New Roman" panose="02020603050405020304" pitchFamily="18" charset="0"/>
                <a:cs typeface="Times New Roman" panose="02020603050405020304" pitchFamily="18" charset="0"/>
              </a:rPr>
              <a:t>rằng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mình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vừa</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được</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thưởng</a:t>
            </a:r>
            <a:r>
              <a:rPr lang="en-US" b="0" dirty="0">
                <a:solidFill>
                  <a:schemeClr val="tx2"/>
                </a:solidFill>
                <a:latin typeface="Times New Roman" panose="02020603050405020304" pitchFamily="18" charset="0"/>
                <a:cs typeface="Times New Roman" panose="02020603050405020304" pitchFamily="18" charset="0"/>
              </a:rPr>
              <a:t> 200 000 </a:t>
            </a:r>
            <a:r>
              <a:rPr lang="en-US" b="0" dirty="0" err="1">
                <a:solidFill>
                  <a:schemeClr val="tx2"/>
                </a:solidFill>
                <a:latin typeface="Times New Roman" panose="02020603050405020304" pitchFamily="18" charset="0"/>
                <a:cs typeface="Times New Roman" panose="02020603050405020304" pitchFamily="18" charset="0"/>
              </a:rPr>
              <a:t>đồng</a:t>
            </a:r>
            <a:r>
              <a:rPr lang="en-US" b="0" dirty="0">
                <a:solidFill>
                  <a:schemeClr val="tx2"/>
                </a:solidFill>
                <a:latin typeface="Times New Roman" panose="02020603050405020304" pitchFamily="18" charset="0"/>
                <a:cs typeface="Times New Roman" panose="02020603050405020304" pitchFamily="18" charset="0"/>
              </a:rPr>
              <a:t> v</a:t>
            </a:r>
            <a:r>
              <a:rPr lang="vi-VN" b="0" dirty="0">
                <a:solidFill>
                  <a:schemeClr val="tx2"/>
                </a:solidFill>
                <a:latin typeface="Times New Roman" panose="02020603050405020304" pitchFamily="18" charset="0"/>
                <a:cs typeface="Times New Roman" panose="02020603050405020304" pitchFamily="18" charset="0"/>
              </a:rPr>
              <a:t>ì </a:t>
            </a:r>
            <a:r>
              <a:rPr lang="en-US" b="0" dirty="0" err="1">
                <a:solidFill>
                  <a:schemeClr val="tx2"/>
                </a:solidFill>
                <a:latin typeface="Times New Roman" panose="02020603050405020304" pitchFamily="18" charset="0"/>
                <a:cs typeface="Times New Roman" panose="02020603050405020304" pitchFamily="18" charset="0"/>
              </a:rPr>
              <a:t>thành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tích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học</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tập</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và</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tích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cực</a:t>
            </a:r>
            <a:r>
              <a:rPr lang="en-US" b="0" dirty="0">
                <a:solidFill>
                  <a:schemeClr val="tx2"/>
                </a:solidFill>
                <a:latin typeface="Times New Roman" panose="02020603050405020304" pitchFamily="18" charset="0"/>
                <a:cs typeface="Times New Roman" panose="02020603050405020304" pitchFamily="18" charset="0"/>
              </a:rPr>
              <a:t> p</a:t>
            </a:r>
            <a:r>
              <a:rPr lang="vi-VN" b="0" dirty="0">
                <a:solidFill>
                  <a:schemeClr val="tx2"/>
                </a:solidFill>
                <a:latin typeface="Times New Roman" panose="02020603050405020304" pitchFamily="18" charset="0"/>
                <a:cs typeface="Times New Roman" panose="02020603050405020304" pitchFamily="18" charset="0"/>
              </a:rPr>
              <a:t>hụ</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giúp</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mẹ</a:t>
            </a:r>
            <a:r>
              <a:rPr lang="en-US" b="0" dirty="0">
                <a:solidFill>
                  <a:schemeClr val="tx2"/>
                </a:solidFill>
                <a:latin typeface="Times New Roman" panose="02020603050405020304" pitchFamily="18" charset="0"/>
                <a:cs typeface="Times New Roman" panose="02020603050405020304" pitchFamily="18" charset="0"/>
              </a:rPr>
              <a:t> ở </a:t>
            </a:r>
            <a:r>
              <a:rPr lang="en-US" b="0" dirty="0" err="1">
                <a:solidFill>
                  <a:schemeClr val="tx2"/>
                </a:solidFill>
                <a:latin typeface="Times New Roman" panose="02020603050405020304" pitchFamily="18" charset="0"/>
                <a:cs typeface="Times New Roman" panose="02020603050405020304" pitchFamily="18" charset="0"/>
              </a:rPr>
              <a:t>xưởng</a:t>
            </a:r>
            <a:r>
              <a:rPr lang="en-US" b="0" dirty="0">
                <a:solidFill>
                  <a:schemeClr val="tx2"/>
                </a:solidFill>
                <a:latin typeface="Times New Roman" panose="02020603050405020304" pitchFamily="18" charset="0"/>
                <a:cs typeface="Times New Roman" panose="02020603050405020304" pitchFamily="18" charset="0"/>
              </a:rPr>
              <a:t> may </a:t>
            </a:r>
            <a:r>
              <a:rPr lang="en-US" b="0" dirty="0" err="1">
                <a:solidFill>
                  <a:schemeClr val="tx2"/>
                </a:solidFill>
                <a:latin typeface="Times New Roman" panose="02020603050405020304" pitchFamily="18" charset="0"/>
                <a:cs typeface="Times New Roman" panose="02020603050405020304" pitchFamily="18" charset="0"/>
              </a:rPr>
              <a:t>tuần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vừa</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rồi</a:t>
            </a:r>
            <a:r>
              <a:rPr lang="en-US" b="0" dirty="0">
                <a:solidFill>
                  <a:schemeClr val="tx2"/>
                </a:solidFill>
                <a:latin typeface="Times New Roman" panose="02020603050405020304" pitchFamily="18" charset="0"/>
                <a:cs typeface="Times New Roman" panose="02020603050405020304" pitchFamily="18" charset="0"/>
              </a:rPr>
              <a:t>. Th</a:t>
            </a:r>
            <a:r>
              <a:rPr lang="vi-VN" b="0" dirty="0">
                <a:solidFill>
                  <a:schemeClr val="tx2"/>
                </a:solidFill>
                <a:latin typeface="Times New Roman" panose="02020603050405020304" pitchFamily="18" charset="0"/>
                <a:cs typeface="Times New Roman" panose="02020603050405020304" pitchFamily="18" charset="0"/>
              </a:rPr>
              <a:t>ấ</a:t>
            </a:r>
            <a:r>
              <a:rPr lang="en-US" b="0" dirty="0">
                <a:solidFill>
                  <a:schemeClr val="tx2"/>
                </a:solidFill>
                <a:latin typeface="Times New Roman" panose="02020603050405020304" pitchFamily="18" charset="0"/>
                <a:cs typeface="Times New Roman" panose="02020603050405020304" pitchFamily="18" charset="0"/>
              </a:rPr>
              <a:t>y </a:t>
            </a:r>
            <a:r>
              <a:rPr lang="vi-VN" b="0" dirty="0">
                <a:solidFill>
                  <a:schemeClr val="tx2"/>
                </a:solidFill>
                <a:latin typeface="Times New Roman" panose="02020603050405020304" pitchFamily="18" charset="0"/>
                <a:cs typeface="Times New Roman" panose="02020603050405020304" pitchFamily="18" charset="0"/>
              </a:rPr>
              <a:t>v</a:t>
            </a:r>
            <a:r>
              <a:rPr lang="en-US" b="0" dirty="0" err="1">
                <a:solidFill>
                  <a:schemeClr val="tx2"/>
                </a:solidFill>
                <a:latin typeface="Times New Roman" panose="02020603050405020304" pitchFamily="18" charset="0"/>
                <a:cs typeface="Times New Roman" panose="02020603050405020304" pitchFamily="18" charset="0"/>
              </a:rPr>
              <a:t>ậy</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các</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bạn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muốn</a:t>
            </a:r>
            <a:r>
              <a:rPr lang="en-US" b="0" dirty="0">
                <a:solidFill>
                  <a:schemeClr val="tx2"/>
                </a:solidFill>
                <a:latin typeface="Times New Roman" panose="02020603050405020304" pitchFamily="18" charset="0"/>
                <a:cs typeface="Times New Roman" panose="02020603050405020304" pitchFamily="18" charset="0"/>
              </a:rPr>
              <a:t> N </a:t>
            </a:r>
            <a:r>
              <a:rPr lang="en-US" b="0" dirty="0" err="1">
                <a:solidFill>
                  <a:schemeClr val="tx2"/>
                </a:solidFill>
                <a:latin typeface="Times New Roman" panose="02020603050405020304" pitchFamily="18" charset="0"/>
                <a:cs typeface="Times New Roman" panose="02020603050405020304" pitchFamily="18" charset="0"/>
              </a:rPr>
              <a:t>mua</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kem</a:t>
            </a:r>
            <a:r>
              <a:rPr lang="en-US" b="0" dirty="0">
                <a:solidFill>
                  <a:schemeClr val="tx2"/>
                </a:solidFill>
                <a:latin typeface="Times New Roman" panose="02020603050405020304" pitchFamily="18" charset="0"/>
                <a:cs typeface="Times New Roman" panose="02020603050405020304" pitchFamily="18" charset="0"/>
              </a:rPr>
              <a:t> </a:t>
            </a:r>
            <a:r>
              <a:rPr lang="vi-VN" b="0" dirty="0">
                <a:solidFill>
                  <a:schemeClr val="tx2"/>
                </a:solidFill>
                <a:latin typeface="Times New Roman" panose="02020603050405020304" pitchFamily="18" charset="0"/>
                <a:cs typeface="Times New Roman" panose="02020603050405020304" pitchFamily="18" charset="0"/>
              </a:rPr>
              <a:t>kh</a:t>
            </a:r>
            <a:r>
              <a:rPr lang="en-US" b="0" dirty="0" err="1">
                <a:solidFill>
                  <a:schemeClr val="tx2"/>
                </a:solidFill>
                <a:latin typeface="Times New Roman" panose="02020603050405020304" pitchFamily="18" charset="0"/>
                <a:cs typeface="Times New Roman" panose="02020603050405020304" pitchFamily="18" charset="0"/>
              </a:rPr>
              <a:t>ao</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cả</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nhóm</a:t>
            </a:r>
            <a:r>
              <a:rPr lang="en-US" b="0" dirty="0">
                <a:solidFill>
                  <a:schemeClr val="tx2"/>
                </a:solidFill>
                <a:latin typeface="Times New Roman" panose="02020603050405020304" pitchFamily="18" charset="0"/>
                <a:cs typeface="Times New Roman" panose="02020603050405020304" pitchFamily="18" charset="0"/>
              </a:rPr>
              <a:t>, N </a:t>
            </a:r>
            <a:r>
              <a:rPr lang="en-US" b="0" dirty="0" err="1">
                <a:solidFill>
                  <a:schemeClr val="tx2"/>
                </a:solidFill>
                <a:latin typeface="Times New Roman" panose="02020603050405020304" pitchFamily="18" charset="0"/>
                <a:cs typeface="Times New Roman" panose="02020603050405020304" pitchFamily="18" charset="0"/>
              </a:rPr>
              <a:t>lúng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túng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vì</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muốn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dùng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tiền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để</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mua</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quà</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tặng</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bà</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ngoại</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và</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trị</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viện</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tranh</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cho</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em</a:t>
            </a:r>
            <a:r>
              <a:rPr lang="en-US" b="0" dirty="0">
                <a:solidFill>
                  <a:schemeClr val="tx2"/>
                </a:solidFill>
                <a:latin typeface="Times New Roman" panose="02020603050405020304" pitchFamily="18" charset="0"/>
                <a:cs typeface="Times New Roman" panose="02020603050405020304" pitchFamily="18" charset="0"/>
              </a:rPr>
              <a:t> </a:t>
            </a:r>
            <a:r>
              <a:rPr lang="en-US" b="0" dirty="0" err="1">
                <a:solidFill>
                  <a:schemeClr val="tx2"/>
                </a:solidFill>
                <a:latin typeface="Times New Roman" panose="02020603050405020304" pitchFamily="18" charset="0"/>
                <a:cs typeface="Times New Roman" panose="02020603050405020304" pitchFamily="18" charset="0"/>
              </a:rPr>
              <a:t>gái</a:t>
            </a:r>
            <a:r>
              <a:rPr lang="en-US" b="0" dirty="0">
                <a:solidFill>
                  <a:schemeClr val="tx2"/>
                </a:solidFill>
                <a:latin typeface="Times New Roman" panose="02020603050405020304" pitchFamily="18" charset="0"/>
                <a:cs typeface="Times New Roman" panose="02020603050405020304" pitchFamily="18" charset="0"/>
              </a:rPr>
              <a:t>.</a:t>
            </a:r>
          </a:p>
          <a:p>
            <a:r>
              <a:rPr lang="en-US" dirty="0">
                <a:solidFill>
                  <a:srgbClr val="FF0000"/>
                </a:solidFill>
                <a:latin typeface="Times New Roman" panose="02020603050405020304" pitchFamily="18" charset="0"/>
                <a:cs typeface="Times New Roman" panose="02020603050405020304" pitchFamily="18" charset="0"/>
              </a:rPr>
              <a:t>Theo </a:t>
            </a: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N </a:t>
            </a:r>
            <a:r>
              <a:rPr lang="en-US" dirty="0" err="1">
                <a:solidFill>
                  <a:srgbClr val="FF0000"/>
                </a:solidFill>
                <a:latin typeface="Times New Roman" panose="02020603050405020304" pitchFamily="18" charset="0"/>
                <a:cs typeface="Times New Roman" panose="02020603050405020304" pitchFamily="18" charset="0"/>
              </a:rPr>
              <a:t>nên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71344" y="2704456"/>
            <a:ext cx="2220656" cy="154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CHƠI: ĐÓNG VAI</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77AA22C-7EDC-45D0-9A3A-593E48E0CE82}"/>
              </a:ext>
            </a:extLst>
          </p:cNvPr>
          <p:cNvSpPr txBox="1"/>
          <p:nvPr/>
        </p:nvSpPr>
        <p:spPr>
          <a:xfrm>
            <a:off x="1833326" y="3453090"/>
            <a:ext cx="9664575" cy="2677656"/>
          </a:xfrm>
          <a:prstGeom prst="rect">
            <a:avLst/>
          </a:prstGeom>
          <a:noFill/>
        </p:spPr>
        <p:txBody>
          <a:bodyPr wrap="square">
            <a:spAutoFit/>
          </a:bodyPr>
          <a:lstStyle/>
          <a:p>
            <a:pPr algn="just"/>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chút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970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00" y="1"/>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68240" y="4750073"/>
              <a:ext cx="2072846" cy="2330357"/>
            </a:xfrm>
            <a:prstGeom prst="rect">
              <a:avLst/>
            </a:prstGeom>
            <a:noFill/>
            <a:ln>
              <a:noFill/>
            </a:ln>
          </p:spPr>
        </p:pic>
      </p:grpSp>
      <p:sp>
        <p:nvSpPr>
          <p:cNvPr id="8" name="Rectangle 7"/>
          <p:cNvSpPr/>
          <p:nvPr/>
        </p:nvSpPr>
        <p:spPr>
          <a:xfrm>
            <a:off x="632726" y="2199383"/>
            <a:ext cx="6768275" cy="2062103"/>
          </a:xfrm>
          <a:prstGeom prst="rect">
            <a:avLst/>
          </a:prstGeom>
        </p:spPr>
        <p:txBody>
          <a:bodyPr wrap="square">
            <a:spAutoFit/>
          </a:bodyPr>
          <a:lstStyle/>
          <a:p>
            <a:pPr algn="just"/>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150 000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a:t>
            </a:r>
            <a:r>
              <a:rPr lang="vi-VN"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indent="165100" algn="ctr">
              <a:lnSpc>
                <a:spcPct val="130000"/>
              </a:lnSpc>
              <a:spcAft>
                <a:spcPts val="200"/>
              </a:spcAft>
              <a:defRPr/>
            </a:pPr>
            <a:r>
              <a:rPr lang="de-DE"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quản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lí</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tiền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B5D860-7349-0E03-0853-65BAA615487E}"/>
              </a:ext>
            </a:extLst>
          </p:cNvPr>
          <p:cNvSpPr txBox="1"/>
          <p:nvPr/>
        </p:nvSpPr>
        <p:spPr>
          <a:xfrm>
            <a:off x="120072" y="1173018"/>
            <a:ext cx="11961092" cy="4111703"/>
          </a:xfrm>
          <a:prstGeom prst="rect">
            <a:avLst/>
          </a:prstGeom>
          <a:noFill/>
        </p:spPr>
        <p:txBody>
          <a:bodyPr wrap="square">
            <a:spAutoFit/>
          </a:bodyPr>
          <a:lstStyle/>
          <a:p>
            <a:pPr algn="just">
              <a:lnSpc>
                <a:spcPct val="107000"/>
              </a:lnSpc>
              <a:spcAft>
                <a:spcPts val="800"/>
              </a:spcAft>
            </a:pP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Tổng các khoản chi có vượt quá mức 150.000 đồng không? </a:t>
            </a:r>
          </a:p>
          <a:p>
            <a:pPr algn="just"/>
            <a:endPar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Nội dung buổi sinh nhật có ý nghĩa, thiết thực, vui vẻ, tình cảm không? </a:t>
            </a:r>
          </a:p>
          <a:p>
            <a:pPr algn="just"/>
            <a:endPar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10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291997" y="1439499"/>
            <a:ext cx="245731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4" y="2402132"/>
            <a:ext cx="426243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DDB8345D-8EFE-25A7-CBAB-AF5D582EE8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62471" y="3559403"/>
            <a:ext cx="3390931" cy="3287109"/>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tarcraft" panose="04020500000000000000" pitchFamily="8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tarcraft" panose="04020500000000000000" pitchFamily="8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tarcraft" panose="04020500000000000000" pitchFamily="82" charset="0"/>
              <a:ea typeface="微软雅黑" panose="020B0503020204020204" charset="-122"/>
              <a:cs typeface="Times New Roman" pitchFamily="18" charset="0"/>
            </a:endParaRPr>
          </a:p>
        </p:txBody>
      </p:sp>
      <p:pic>
        <p:nvPicPr>
          <p:cNvPr id="2" name="图片 66">
            <a:extLst>
              <a:ext uri="{FF2B5EF4-FFF2-40B4-BE49-F238E27FC236}">
                <a16:creationId xmlns:a16="http://schemas.microsoft.com/office/drawing/2014/main" id="{D372AED6-16FC-8143-DCAF-1DCDF1CEE1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57"/>
          <a:stretch/>
        </p:blipFill>
        <p:spPr>
          <a:xfrm>
            <a:off x="7922386" y="2782205"/>
            <a:ext cx="4272510" cy="4141696"/>
          </a:xfrm>
          <a:prstGeom prst="rect">
            <a:avLst/>
          </a:prstGeom>
        </p:spPr>
      </p:pic>
      <p:sp>
        <p:nvSpPr>
          <p:cNvPr id="10" name="Rectangle 9"/>
          <p:cNvSpPr>
            <a:spLocks noChangeArrowheads="1"/>
          </p:cNvSpPr>
          <p:nvPr/>
        </p:nvSpPr>
        <p:spPr bwMode="auto">
          <a:xfrm rot="21274563">
            <a:off x="1668752" y="1117728"/>
            <a:ext cx="197461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Medium"/>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Medium"/>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Medium"/>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Times New Roman" panose="02020603050405020304" pitchFamily="18" charset="0"/>
                <a:cs typeface="Times New Roman" panose="02020603050405020304" pitchFamily="18" charset="0"/>
              </a:rPr>
              <a:t>QUẢN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LÍ</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TIỀN</a:t>
            </a:r>
            <a:endParaRPr kumimoji="0" lang="en-SG"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E052-BE29-526B-AF42-68214E920151}"/>
              </a:ext>
            </a:extLst>
          </p:cNvPr>
          <p:cNvSpPr txBox="1"/>
          <p:nvPr/>
        </p:nvSpPr>
        <p:spPr>
          <a:xfrm>
            <a:off x="0" y="584775"/>
            <a:ext cx="12365182" cy="5755422"/>
          </a:xfrm>
          <a:prstGeom prst="rect">
            <a:avLst/>
          </a:prstGeom>
          <a:no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 hãy cùng các bạn trong nhóm lập kế hoạch kinh doanh tại hội chợ do lớp tổ chức nhằm gây quỹ từ thiện the gọi ý sau: </a:t>
            </a:r>
          </a:p>
          <a:p>
            <a:pPr algn="just"/>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Lập danh sách một vài mặt hàn có thể mua để bán tại hội chợ (chủ ý chọn mặt hàng nhiều người thích, chi t tiền, khảo giá để mua được rẻ, ). </a:t>
            </a:r>
          </a:p>
          <a:p>
            <a:pPr algn="just"/>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hóm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bai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ý d</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100 000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hay 200 000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3 t</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 ).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352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ctr"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6255" y="192173"/>
            <a:ext cx="11859489" cy="874979"/>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Ý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việc</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5922" y="1095686"/>
            <a:ext cx="8746451" cy="507651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207419"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br>
              <a:rPr lang="vi-VN" sz="20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127" y="-52647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168987278"/>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842506-67C4-6054-7745-2C9A87C2E6CE}"/>
              </a:ext>
            </a:extLst>
          </p:cNvPr>
          <p:cNvSpPr txBox="1"/>
          <p:nvPr/>
        </p:nvSpPr>
        <p:spPr>
          <a:xfrm>
            <a:off x="618547" y="680685"/>
            <a:ext cx="11120371" cy="4682692"/>
          </a:xfrm>
          <a:prstGeom prst="rect">
            <a:avLst/>
          </a:prstGeom>
          <a:noFill/>
        </p:spPr>
        <p:txBody>
          <a:bodyPr wrap="square">
            <a:spAutoFit/>
          </a:bodyPr>
          <a:lstStyle/>
          <a:p>
            <a:pPr algn="just">
              <a:lnSpc>
                <a:spcPct val="107000"/>
              </a:lnSpc>
              <a:spcAft>
                <a:spcPts val="800"/>
              </a:spcAft>
            </a:pPr>
            <a:r>
              <a:rPr lang="en-US" sz="32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Thủy</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mẹ</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tin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tưởng</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giao</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tiêu</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chí</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thiết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bố</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mẹ</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rất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vất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vả</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kiếm</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nên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nhủ</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trách</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nhiệm</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dung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quản</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lý</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Thuý</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bao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gồm</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Giữ</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cẩn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thận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Luôn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tiêu</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kế</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hoạch</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chỉ</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mua</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thử</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thật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thiết</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Nghĩ</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kiếm</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thêm</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phù</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lứa</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tuổi</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hoàn</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cảnh</a:t>
            </a:r>
            <a:r>
              <a:rPr lang="en-US" sz="3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963" y="-56755"/>
            <a:ext cx="11345897" cy="7185688"/>
          </a:xfrm>
          <a:prstGeom prst="rect">
            <a:avLst/>
          </a:prstGeom>
        </p:spPr>
      </p:pic>
      <p:sp>
        <p:nvSpPr>
          <p:cNvPr id="10" name="TextBox 9"/>
          <p:cNvSpPr txBox="1"/>
          <p:nvPr/>
        </p:nvSpPr>
        <p:spPr>
          <a:xfrm>
            <a:off x="1276954" y="1814137"/>
            <a:ext cx="8667145" cy="3885034"/>
          </a:xfrm>
          <a:prstGeom prst="rect">
            <a:avLst/>
          </a:prstGeom>
          <a:noFill/>
          <a:ln>
            <a:noFill/>
          </a:ln>
        </p:spPr>
        <p:txBody>
          <a:bodyPr wrap="square" lIns="121917" tIns="60958" rIns="121917" bIns="60958" rtlCol="0">
            <a:spAutoFit/>
          </a:bodyPr>
          <a:lstStyle/>
          <a:p>
            <a:pPr algn="just">
              <a:lnSpc>
                <a:spcPct val="107000"/>
              </a:lnSpc>
              <a:spcAft>
                <a:spcPts val="800"/>
              </a:spcAft>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nghĩa của quản lý tiền hiệu quả</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tiết kiệm, </a:t>
            </a:r>
            <a:endPar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biết cách kiếm tiền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E621DB-5586-7940-0FDC-11BF84AFF4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 b="-3"/>
          <a:stretch/>
        </p:blipFill>
        <p:spPr>
          <a:xfrm>
            <a:off x="9944098" y="4410218"/>
            <a:ext cx="2247901" cy="2370053"/>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08657957"/>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3501</Words>
  <Application>Microsoft Office PowerPoint</Application>
  <PresentationFormat>Widescreen</PresentationFormat>
  <Paragraphs>219</Paragraphs>
  <Slides>41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#9Slide05 Brannboll Ny</vt:lpstr>
      <vt:lpstr>#9Slide05 Fourth</vt:lpstr>
      <vt:lpstr>#9Slide05 Fourth Medium</vt:lpstr>
      <vt:lpstr>Arial</vt:lpstr>
      <vt:lpstr>Calibri</vt:lpstr>
      <vt:lpstr>ITC Avant Garde Std Bk</vt:lpstr>
      <vt:lpstr>Starcraft</vt:lpstr>
      <vt:lpstr>SVN-Vanilla Daisy Pro</vt:lpstr>
      <vt:lpstr>Times New Roman</vt:lpstr>
      <vt:lpstr>方正静蕾简体</vt:lpstr>
      <vt:lpstr>1_Thiết kế: Thạch Trương Thảo (0987 039 863)</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2022-09-12T13:43:26Z</dcterms:created>
  <dcterms:modified xsi:type="dcterms:W3CDTF">2024-02-19T13:59:20Z</dcterms:modified>
</cp:coreProperties>
</file>