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6" r:id="rId4"/>
    <p:sldMasterId id="2147483700" r:id="rId5"/>
  </p:sldMasterIdLst>
  <p:notesMasterIdLst>
    <p:notesMasterId r:id="rId36"/>
  </p:notesMasterIdLst>
  <p:sldIdLst>
    <p:sldId id="256" r:id="rId6"/>
    <p:sldId id="268" r:id="rId7"/>
    <p:sldId id="399" r:id="rId8"/>
    <p:sldId id="257" r:id="rId9"/>
    <p:sldId id="264" r:id="rId10"/>
    <p:sldId id="258" r:id="rId11"/>
    <p:sldId id="600" r:id="rId12"/>
    <p:sldId id="612" r:id="rId13"/>
    <p:sldId id="261" r:id="rId14"/>
    <p:sldId id="613" r:id="rId15"/>
    <p:sldId id="401" r:id="rId16"/>
    <p:sldId id="368" r:id="rId17"/>
    <p:sldId id="601" r:id="rId18"/>
    <p:sldId id="602" r:id="rId19"/>
    <p:sldId id="603" r:id="rId20"/>
    <p:sldId id="403" r:id="rId21"/>
    <p:sldId id="404" r:id="rId22"/>
    <p:sldId id="587" r:id="rId23"/>
    <p:sldId id="588" r:id="rId24"/>
    <p:sldId id="594" r:id="rId25"/>
    <p:sldId id="322" r:id="rId26"/>
    <p:sldId id="606" r:id="rId27"/>
    <p:sldId id="608" r:id="rId28"/>
    <p:sldId id="574" r:id="rId29"/>
    <p:sldId id="595" r:id="rId30"/>
    <p:sldId id="609" r:id="rId31"/>
    <p:sldId id="611" r:id="rId32"/>
    <p:sldId id="597" r:id="rId33"/>
    <p:sldId id="598" r:id="rId34"/>
    <p:sldId id="599"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eg"/></Relationships>
</file>

<file path=ppt/diagrams/_rels/data2.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b="1" i="1" dirty="0"/>
            <a:t>Câu 1:</a:t>
          </a:r>
          <a:r>
            <a:rPr lang="nl-NL" sz="2800" i="1" dirty="0"/>
            <a:t> Bạo lực học đường là gì? Hãy nêu các biểu hiện của bạo lực học đường trong các trường hợp trên? Theo em còn có những biểu hiện nào khác của bạo lực học đường?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b="1" i="1" dirty="0"/>
            <a:t>Câu 2:</a:t>
          </a:r>
          <a:r>
            <a:rPr lang="nl-NL" sz="2800" i="1" dirty="0"/>
            <a:t> Hãy nêu những nguyên nhân của bạo lực học đường trong các trường hợp trên?Theo em bạo lực học đường còn do những nguyên nhân nào khác?</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b="1" i="1" dirty="0"/>
            <a:t>Câu 3:</a:t>
          </a:r>
          <a:r>
            <a:rPr lang="nl-NL" sz="2800" i="1" dirty="0"/>
            <a:t> Trong các trường hợp trên các bạn C,H,Q,N đã phải chịu những hậu quả gì? Em hãy nêu những tác hại của bạo lực học đường theo gợi ý dưới đây:</a:t>
          </a: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1"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1"/>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1">
        <dgm:presLayoutVars>
          <dgm:bulletEnabled val="1"/>
        </dgm:presLayoutVars>
      </dgm:prSet>
      <dgm:spPr/>
    </dgm:pt>
  </dgm:ptLst>
  <dgm:cxnLst>
    <dgm:cxn modelId="{95EEFC61-EA17-45B0-AB2A-441450CD1225}" type="presOf" srcId="{8C4E1181-A43E-4AFA-A175-608167BDD664}" destId="{DE66B4FA-8443-484B-9A9E-FA188D6B4E43}" srcOrd="0" destOrd="0" presId="urn:microsoft.com/office/officeart/2005/8/layout/vList4#1"/>
    <dgm:cxn modelId="{27EFD274-57E9-4C6D-A963-A64681495BB4}" type="presOf" srcId="{4D783A32-6612-4061-810D-2598FCFDE16E}" destId="{610C4521-7E21-4ABD-817D-19EC8F773957}" srcOrd="0" destOrd="0" presId="urn:microsoft.com/office/officeart/2005/8/layout/vList4#1"/>
    <dgm:cxn modelId="{B7BA93B0-C972-4E4A-9D95-929D6B3FA3C8}" type="presOf" srcId="{8C4E1181-A43E-4AFA-A175-608167BDD664}" destId="{046903CA-E59E-4D3A-B85F-2132F4D3C385}" srcOrd="1"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87A2637D-FACC-4556-964A-77E8AD22A47F}" type="presParOf" srcId="{610C4521-7E21-4ABD-817D-19EC8F773957}" destId="{1C2B9614-1D42-4E2A-92D8-94BCF9DE39E4}" srcOrd="0" destOrd="0" presId="urn:microsoft.com/office/officeart/2005/8/layout/vList4#1"/>
    <dgm:cxn modelId="{7787B491-21F2-4BC1-9045-37047381D4CD}" type="presParOf" srcId="{1C2B9614-1D42-4E2A-92D8-94BCF9DE39E4}" destId="{DE66B4FA-8443-484B-9A9E-FA188D6B4E43}" srcOrd="0" destOrd="0" presId="urn:microsoft.com/office/officeart/2005/8/layout/vList4#1"/>
    <dgm:cxn modelId="{B995199B-8147-485F-B367-43E9E9D6DAD4}" type="presParOf" srcId="{1C2B9614-1D42-4E2A-92D8-94BCF9DE39E4}" destId="{2AAACA77-E4A0-4E99-9F03-72ED26BB7B73}" srcOrd="1" destOrd="0" presId="urn:microsoft.com/office/officeart/2005/8/layout/vList4#1"/>
    <dgm:cxn modelId="{49870A39-99C3-4767-8748-A093AE1DE1F6}" type="presParOf" srcId="{1C2B9614-1D42-4E2A-92D8-94BCF9DE39E4}" destId="{046903CA-E59E-4D3A-B85F-2132F4D3C385}"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b="1" i="1" kern="1200" dirty="0"/>
            <a:t>Câu 1:</a:t>
          </a:r>
          <a:r>
            <a:rPr lang="nl-NL" sz="2800" i="1" kern="1200" dirty="0"/>
            <a:t> Bạo lực học đường là gì? Hãy nêu các biểu hiện của bạo lực học đường trong các trường hợp trên? Theo em còn có những biểu hiện nào khác của bạo lực học đường?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176548" y="68421"/>
        <a:ext cx="7127630" cy="2199236"/>
      </dsp:txXfrm>
    </dsp:sp>
    <dsp:sp modelId="{2AAACA77-E4A0-4E99-9F03-72ED26BB7B73}">
      <dsp:nvSpPr>
        <dsp:cNvPr id="0" name=""/>
        <dsp:cNvSpPr/>
      </dsp:nvSpPr>
      <dsp:spPr>
        <a:xfrm>
          <a:off x="233607" y="233607"/>
          <a:ext cx="1874520" cy="1868862"/>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569686"/>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b="1" i="1" kern="1200" dirty="0"/>
            <a:t>Câu 2:</a:t>
          </a:r>
          <a:r>
            <a:rPr lang="nl-NL" sz="2800" i="1" kern="1200" dirty="0"/>
            <a:t> Hãy nêu những nguyên nhân của bạo lực học đường trong các trường hợp trên?Theo em bạo lực học đường còn do những nguyên nhân nào khác?</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176548" y="2638107"/>
        <a:ext cx="7127630" cy="2199236"/>
      </dsp:txXfrm>
    </dsp:sp>
    <dsp:sp modelId="{2352C030-0248-483B-94A9-26972C30B2AA}">
      <dsp:nvSpPr>
        <dsp:cNvPr id="0" name=""/>
        <dsp:cNvSpPr/>
      </dsp:nvSpPr>
      <dsp:spPr>
        <a:xfrm>
          <a:off x="233607" y="2803294"/>
          <a:ext cx="1874520" cy="186886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490696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b="1" i="1" kern="1200" dirty="0"/>
            <a:t>Câu 3:</a:t>
          </a:r>
          <a:r>
            <a:rPr lang="nl-NL" sz="2800" i="1" kern="1200" dirty="0"/>
            <a:t> Trong các trường hợp trên các bạn C,H,Q,N đã phải chịu những hậu quả gì? Em hãy nêu những tác hại của bạo lực học đường theo gợi ý dưới đây:</a:t>
          </a: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365216" y="0"/>
        <a:ext cx="7007383" cy="4906962"/>
      </dsp:txXfrm>
    </dsp:sp>
    <dsp:sp modelId="{2AAACA77-E4A0-4E99-9F03-72ED26BB7B73}">
      <dsp:nvSpPr>
        <dsp:cNvPr id="0" name=""/>
        <dsp:cNvSpPr/>
      </dsp:nvSpPr>
      <dsp:spPr>
        <a:xfrm>
          <a:off x="490696" y="490696"/>
          <a:ext cx="1874520" cy="392557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fld id="{07394A06-C263-464F-A53F-C4A0A8B7D892}" type="slidenum">
              <a:rPr lang="en-US" smtClean="0"/>
              <a:t>8</a:t>
            </a:fld>
            <a:endParaRPr lang="en-US"/>
          </a:p>
        </p:txBody>
      </p:sp>
    </p:spTree>
    <p:extLst>
      <p:ext uri="{BB962C8B-B14F-4D97-AF65-F5344CB8AC3E}">
        <p14:creationId xmlns:p14="http://schemas.microsoft.com/office/powerpoint/2010/main" val="197730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fld id="{07394A06-C263-464F-A53F-C4A0A8B7D892}" type="slidenum">
              <a:rPr lang="en-US" smtClean="0"/>
              <a:t>9</a:t>
            </a:fld>
            <a:endParaRPr lang="en-US"/>
          </a:p>
        </p:txBody>
      </p:sp>
    </p:spTree>
    <p:extLst>
      <p:ext uri="{BB962C8B-B14F-4D97-AF65-F5344CB8AC3E}">
        <p14:creationId xmlns:p14="http://schemas.microsoft.com/office/powerpoint/2010/main" val="423762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fld id="{07394A06-C263-464F-A53F-C4A0A8B7D892}" type="slidenum">
              <a:rPr lang="en-US" smtClean="0"/>
              <a:t>10</a:t>
            </a:fld>
            <a:endParaRPr lang="en-US"/>
          </a:p>
        </p:txBody>
      </p:sp>
    </p:spTree>
    <p:extLst>
      <p:ext uri="{BB962C8B-B14F-4D97-AF65-F5344CB8AC3E}">
        <p14:creationId xmlns:p14="http://schemas.microsoft.com/office/powerpoint/2010/main" val="60366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a:defRPr/>
            </a:pPr>
            <a:fld id="{D46ACD18-9F83-4F13-8F10-8F66BD177153}"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6392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59366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8833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86314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01677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8180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03213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84910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2827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21318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20394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06375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2786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5315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26575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2110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75410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1/15/2024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1/15/2024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1/15/2024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6943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6650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375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8827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596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9919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461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623666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669885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45482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29494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206204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37045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1037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447382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82273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76924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342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image" Target="../media/image1.jpe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5.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1/15/2024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8" r:id="rId3"/>
    <p:sldLayoutId id="2147483727" r:id="rId4"/>
    <p:sldLayoutId id="2147483726" r:id="rId5"/>
    <p:sldLayoutId id="2147483725" r:id="rId6"/>
    <p:sldLayoutId id="2147483724" r:id="rId7"/>
    <p:sldLayoutId id="2147483723" r:id="rId8"/>
    <p:sldLayoutId id="2147483722" r:id="rId9"/>
    <p:sldLayoutId id="2147483721" r:id="rId10"/>
    <p:sldLayoutId id="2147483720" r:id="rId11"/>
    <p:sldLayoutId id="2147483719" r:id="rId12"/>
    <p:sldLayoutId id="2147483718" r:id="rId13"/>
    <p:sldLayoutId id="2147483717" r:id="rId14"/>
    <p:sldLayoutId id="2147483716" r:id="rId15"/>
    <p:sldLayoutId id="2147483715" r:id="rId16"/>
    <p:sldLayoutId id="2147483714" r:id="rId17"/>
    <p:sldLayoutId id="2147483713" r:id="rId18"/>
    <p:sldLayoutId id="2147483712" r:id="rId19"/>
    <p:sldLayoutId id="2147483663" r:id="rId20"/>
    <p:sldLayoutId id="2147483664" r:id="rId21"/>
    <p:sldLayoutId id="2147483665" r:id="rId22"/>
    <p:sldLayoutId id="2147483666" r:id="rId23"/>
    <p:sldLayoutId id="2147483667" r:id="rId24"/>
    <p:sldLayoutId id="2147483668" r:id="rId25"/>
    <p:sldLayoutId id="2147483669" r:id="rId26"/>
    <p:sldLayoutId id="2147483670" r:id="rId27"/>
    <p:sldLayoutId id="2147483671" r:id="rId2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1/15/2024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735" r:id="rId9"/>
    <p:sldLayoutId id="2147483734" r:id="rId10"/>
    <p:sldLayoutId id="2147483732" r:id="rId11"/>
    <p:sldLayoutId id="2147483731" r:id="rId12"/>
    <p:sldLayoutId id="2147483730" r:id="rId13"/>
    <p:sldLayoutId id="2147483729" r:id="rId14"/>
    <p:sldLayoutId id="2147483695" r:id="rId15"/>
    <p:sldLayoutId id="2147483696" r:id="rId16"/>
    <p:sldLayoutId id="2147483697" r:id="rId17"/>
    <p:sldLayoutId id="2147483698" r:id="rId18"/>
    <p:sldLayoutId id="2147483699" r:id="rId19"/>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834990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3"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https://cth.edu.vn/wp-content/uploads/2018/03/phuong-phap-hoc-hop-tac-think-pair-share.jpg" TargetMode="External"/><Relationship Id="rId7" Type="http://schemas.openxmlformats.org/officeDocument/2006/relationships/image" Target="../media/image38.jpeg"/><Relationship Id="rId2" Type="http://schemas.openxmlformats.org/officeDocument/2006/relationships/image" Target="../media/image35.jpeg"/><Relationship Id="rId1" Type="http://schemas.openxmlformats.org/officeDocument/2006/relationships/slideLayout" Target="../slideLayouts/slideLayout13.xml"/><Relationship Id="rId6" Type="http://schemas.openxmlformats.org/officeDocument/2006/relationships/image" Target="../media/image37.jpeg"/><Relationship Id="rId5" Type="http://schemas.microsoft.com/office/2007/relationships/hdphoto" Target="../media/hdphoto1.wdp"/><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60.xml"/><Relationship Id="rId6" Type="http://schemas.openxmlformats.org/officeDocument/2006/relationships/image" Target="../media/image33.emf"/><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Layout" Target="../slideLayouts/slideLayout6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4.png"/><Relationship Id="rId1" Type="http://schemas.openxmlformats.org/officeDocument/2006/relationships/slideLayout" Target="../slideLayouts/slideLayout6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4.png"/><Relationship Id="rId1" Type="http://schemas.openxmlformats.org/officeDocument/2006/relationships/slideLayout" Target="../slideLayouts/slideLayout6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1.png"/><Relationship Id="rId1" Type="http://schemas.openxmlformats.org/officeDocument/2006/relationships/slideLayout" Target="../slideLayouts/slideLayout73.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1.png"/><Relationship Id="rId1" Type="http://schemas.openxmlformats.org/officeDocument/2006/relationships/slideLayout" Target="../slideLayouts/slideLayout60.xml"/><Relationship Id="rId6" Type="http://schemas.openxmlformats.org/officeDocument/2006/relationships/image" Target="../media/image61.png"/><Relationship Id="rId5" Type="http://schemas.openxmlformats.org/officeDocument/2006/relationships/image" Target="../media/image5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60.xml"/><Relationship Id="rId6" Type="http://schemas.openxmlformats.org/officeDocument/2006/relationships/image" Target="../media/image52.png"/><Relationship Id="rId5" Type="http://schemas.openxmlformats.org/officeDocument/2006/relationships/image" Target="../media/image63.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11" Type="http://schemas.openxmlformats.org/officeDocument/2006/relationships/image" Target="../media/image26.jpeg"/><Relationship Id="rId5" Type="http://schemas.openxmlformats.org/officeDocument/2006/relationships/diagramData" Target="../diagrams/data1.xml"/><Relationship Id="rId10" Type="http://schemas.openxmlformats.org/officeDocument/2006/relationships/image" Target="../media/image25.jpeg"/><Relationship Id="rId4" Type="http://schemas.openxmlformats.org/officeDocument/2006/relationships/image" Target="../media/image6.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2.xml"/><Relationship Id="rId11" Type="http://schemas.openxmlformats.org/officeDocument/2006/relationships/image" Target="../media/image26.jpeg"/><Relationship Id="rId5" Type="http://schemas.openxmlformats.org/officeDocument/2006/relationships/diagramData" Target="../diagrams/data2.xml"/><Relationship Id="rId10" Type="http://schemas.openxmlformats.org/officeDocument/2006/relationships/image" Target="../media/image25.jpeg"/><Relationship Id="rId4" Type="http://schemas.openxmlformats.org/officeDocument/2006/relationships/image" Target="../media/image6.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93092" y="-608318"/>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THCS NGỌC LÂM</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            NHÓM GDCD 7</a:t>
            </a:r>
          </a:p>
        </p:txBody>
      </p:sp>
      <p:grpSp>
        <p:nvGrpSpPr>
          <p:cNvPr id="7" name="Group 2"/>
          <p:cNvGrpSpPr>
            <a:grpSpLocks noChangeAspect="1"/>
          </p:cNvGrpSpPr>
          <p:nvPr/>
        </p:nvGrpSpPr>
        <p:grpSpPr bwMode="auto">
          <a:xfrm>
            <a:off x="4379184" y="3294610"/>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7308438" y="4413323"/>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2087088" y="4415258"/>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44683" y="4186471"/>
            <a:ext cx="23844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7963" y="-56755"/>
            <a:ext cx="11345897" cy="5583260"/>
          </a:xfrm>
          <a:prstGeom prst="rect">
            <a:avLst/>
          </a:prstGeom>
        </p:spPr>
      </p:pic>
      <p:sp>
        <p:nvSpPr>
          <p:cNvPr id="10" name="TextBox 9"/>
          <p:cNvSpPr txBox="1"/>
          <p:nvPr/>
        </p:nvSpPr>
        <p:spPr>
          <a:xfrm>
            <a:off x="1135206" y="1299876"/>
            <a:ext cx="9121157" cy="3877981"/>
          </a:xfrm>
          <a:prstGeom prst="rect">
            <a:avLst/>
          </a:prstGeom>
          <a:noFill/>
          <a:ln>
            <a:noFill/>
          </a:ln>
        </p:spPr>
        <p:txBody>
          <a:bodyPr wrap="square" lIns="121917" tIns="60958" rIns="121917" bIns="60958" rtlCol="0">
            <a:spAutoFit/>
          </a:bodyPr>
          <a:lstStyle/>
          <a:p>
            <a:r>
              <a:rPr lang="de-DE" sz="3200" b="1" dirty="0"/>
              <a:t>*Tác hại – Hậu quả của bạo lực học đường: </a:t>
            </a:r>
          </a:p>
          <a:p>
            <a:r>
              <a:rPr lang="de-DE" sz="3200" b="1" dirty="0">
                <a:latin typeface="Times New Roman" panose="02020603050405020304" pitchFamily="18" charset="0"/>
                <a:cs typeface="Times New Roman" panose="02020603050405020304" pitchFamily="18" charset="0"/>
              </a:rPr>
              <a:t>- </a:t>
            </a:r>
            <a:r>
              <a:rPr lang="de-DE" sz="3200" dirty="0">
                <a:latin typeface="Times New Roman" panose="02020603050405020304" pitchFamily="18" charset="0"/>
                <a:cs typeface="Times New Roman" panose="02020603050405020304" pitchFamily="18" charset="0"/>
              </a:rPr>
              <a:t>Bạo lực học đường gây ra nhiều tác hại đối với học sinh, gia đình, nhà trường và xã hội.</a:t>
            </a:r>
          </a:p>
          <a:p>
            <a:r>
              <a:rPr lang="de-DE" sz="2800" dirty="0">
                <a:solidFill>
                  <a:srgbClr val="0000FF"/>
                </a:solidFill>
                <a:latin typeface="Times New Roman" panose="02020603050405020304" pitchFamily="18" charset="0"/>
                <a:cs typeface="Times New Roman" panose="02020603050405020304" pitchFamily="18" charset="0"/>
              </a:rPr>
              <a:t>+ Ảnh hưởng về tinh thần, sức khỏe </a:t>
            </a:r>
          </a:p>
          <a:p>
            <a:r>
              <a:rPr lang="de-DE" sz="2800" dirty="0">
                <a:solidFill>
                  <a:srgbClr val="0000FF"/>
                </a:solidFill>
                <a:latin typeface="Times New Roman" panose="02020603050405020304" pitchFamily="18" charset="0"/>
                <a:cs typeface="Times New Roman" panose="02020603050405020304" pitchFamily="18" charset="0"/>
              </a:rPr>
              <a:t>+ Ảnh hưởng đến tương lai và nhân cách của học sinh</a:t>
            </a:r>
          </a:p>
          <a:p>
            <a:r>
              <a:rPr lang="de-DE" sz="2800" dirty="0">
                <a:solidFill>
                  <a:srgbClr val="0000FF"/>
                </a:solidFill>
                <a:latin typeface="Times New Roman" panose="02020603050405020304" pitchFamily="18" charset="0"/>
                <a:cs typeface="Times New Roman" panose="02020603050405020304" pitchFamily="18" charset="0"/>
              </a:rPr>
              <a:t>+ Phá vỡ hạnh phúc gia đình, tạo gánh nặng cho nhà trường và xã hội.</a:t>
            </a:r>
            <a:endParaRPr lang="vi-VN" sz="2800" dirty="0">
              <a:solidFill>
                <a:srgbClr val="0000FF"/>
              </a:solidFill>
              <a:latin typeface="Times New Roman" panose="02020603050405020304" pitchFamily="18" charset="0"/>
              <a:cs typeface="Times New Roman" panose="02020603050405020304" pitchFamily="18" charset="0"/>
            </a:endParaRPr>
          </a:p>
          <a:p>
            <a:endParaRPr lang="en-US" sz="3600" dirty="0">
              <a:solidFill>
                <a:srgbClr val="FF0000"/>
              </a:solidFill>
              <a:latin typeface="#9Slide05 Brannboll Ny" panose="02000000000000000000" pitchFamily="2" charset="0"/>
            </a:endParaRPr>
          </a:p>
        </p:txBody>
      </p:sp>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34177" y="686231"/>
            <a:ext cx="1853184" cy="5874291"/>
          </a:xfrm>
          <a:prstGeom prst="rect">
            <a:avLst/>
          </a:prstGeom>
        </p:spPr>
      </p:pic>
    </p:spTree>
    <p:extLst>
      <p:ext uri="{BB962C8B-B14F-4D97-AF65-F5344CB8AC3E}">
        <p14:creationId xmlns:p14="http://schemas.microsoft.com/office/powerpoint/2010/main" val="212642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6821" y="986156"/>
            <a:ext cx="10523621" cy="2663423"/>
          </a:xfrm>
          <a:prstGeom prst="rect">
            <a:avLst/>
          </a:prstGeom>
        </p:spPr>
      </p:pic>
      <p:sp>
        <p:nvSpPr>
          <p:cNvPr id="10" name="TextBox 9"/>
          <p:cNvSpPr txBox="1"/>
          <p:nvPr/>
        </p:nvSpPr>
        <p:spPr>
          <a:xfrm>
            <a:off x="3293071" y="1644901"/>
            <a:ext cx="8462211" cy="1477323"/>
          </a:xfrm>
          <a:prstGeom prst="rect">
            <a:avLst/>
          </a:prstGeom>
          <a:noFill/>
          <a:ln>
            <a:noFill/>
          </a:ln>
        </p:spPr>
        <p:txBody>
          <a:bodyPr wrap="square" lIns="121917" tIns="60958" rIns="121917" bIns="60958" rtlCol="0">
            <a:spAutoFit/>
          </a:bodyPr>
          <a:lstStyle/>
          <a:p>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rPr>
              <a:t>Cách</a:t>
            </a:r>
            <a:r>
              <a:rPr lang="en-US" sz="4400" b="1" dirty="0">
                <a:solidFill>
                  <a:srgbClr val="FF0000"/>
                </a:solidFill>
              </a:rPr>
              <a:t> </a:t>
            </a:r>
            <a:r>
              <a:rPr lang="en-US" sz="4400" b="1" dirty="0" err="1">
                <a:solidFill>
                  <a:srgbClr val="FF0000"/>
                </a:solidFill>
              </a:rPr>
              <a:t>ứng</a:t>
            </a:r>
            <a:r>
              <a:rPr lang="en-US" sz="4400" b="1" dirty="0">
                <a:solidFill>
                  <a:srgbClr val="FF0000"/>
                </a:solidFill>
              </a:rPr>
              <a:t> </a:t>
            </a:r>
            <a:r>
              <a:rPr lang="en-US" sz="4400" b="1" dirty="0" err="1">
                <a:solidFill>
                  <a:srgbClr val="FF0000"/>
                </a:solidFill>
              </a:rPr>
              <a:t>phó</a:t>
            </a:r>
            <a:r>
              <a:rPr lang="en-US" sz="4400" b="1" dirty="0">
                <a:solidFill>
                  <a:srgbClr val="FF0000"/>
                </a:solidFill>
              </a:rPr>
              <a:t> </a:t>
            </a:r>
            <a:r>
              <a:rPr lang="en-US" sz="4400" b="1" dirty="0" err="1">
                <a:solidFill>
                  <a:srgbClr val="FF0000"/>
                </a:solidFill>
              </a:rPr>
              <a:t>với</a:t>
            </a:r>
            <a:endParaRPr lang="en-US" sz="4400" b="1" dirty="0">
              <a:solidFill>
                <a:srgbClr val="FF0000"/>
              </a:solidFill>
            </a:endParaRPr>
          </a:p>
          <a:p>
            <a:pPr algn="ct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r>
              <a:rPr lang="en-US" sz="4400" b="1" dirty="0">
                <a:solidFill>
                  <a:srgbClr val="FF0000"/>
                </a:solidFill>
              </a:rPr>
              <a:t>.</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25320" y="1179912"/>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840311"/>
            <a:ext cx="3822412" cy="479941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i="1" dirty="0">
                <a:solidFill>
                  <a:schemeClr val="tx1"/>
                </a:solidFill>
              </a:rPr>
              <a:t>Nhóm 1: </a:t>
            </a:r>
            <a:r>
              <a:rPr lang="de-DE" sz="2400" dirty="0">
                <a:solidFill>
                  <a:schemeClr val="tx1"/>
                </a:solidFill>
              </a:rPr>
              <a:t>Đọc tình huống 1,2/39 SGK và trả lời câu hỏi sau:</a:t>
            </a:r>
            <a:endParaRPr lang="vi-VN" sz="2400" i="1" dirty="0">
              <a:solidFill>
                <a:schemeClr val="tx1"/>
              </a:solidFill>
            </a:endParaRPr>
          </a:p>
          <a:p>
            <a:r>
              <a:rPr lang="de-DE" sz="2400" b="1" i="1" dirty="0">
                <a:solidFill>
                  <a:schemeClr val="tx1"/>
                </a:solidFill>
              </a:rPr>
              <a:t>Câu 1: </a:t>
            </a:r>
            <a:r>
              <a:rPr lang="de-DE" sz="2400" dirty="0">
                <a:solidFill>
                  <a:schemeClr val="tx1"/>
                </a:solidFill>
              </a:rPr>
              <a:t>Trong những trường hợp trên, các bạn đã làm gì để phòng tránh bạo lực học đường?</a:t>
            </a:r>
          </a:p>
          <a:p>
            <a:endParaRPr lang="vi-VN" sz="2400" i="1" dirty="0">
              <a:solidFill>
                <a:schemeClr val="tx1"/>
              </a:solidFill>
            </a:endParaRPr>
          </a:p>
          <a:p>
            <a:r>
              <a:rPr lang="de-DE" sz="2400" b="1" i="1" dirty="0">
                <a:solidFill>
                  <a:schemeClr val="tx1"/>
                </a:solidFill>
              </a:rPr>
              <a:t>Câu 2: </a:t>
            </a:r>
            <a:r>
              <a:rPr lang="de-DE" sz="2400" dirty="0">
                <a:solidFill>
                  <a:schemeClr val="tx1"/>
                </a:solidFill>
              </a:rPr>
              <a:t>Theo em HS cần phải làm gì để phòng tránh bạo lực học đường?</a:t>
            </a:r>
            <a:endParaRPr lang="vi-VN" sz="2400" i="1" dirty="0">
              <a:solidFill>
                <a:schemeClr val="tx1"/>
              </a:solidFill>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492837" y="1911433"/>
            <a:ext cx="3441042" cy="46140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880591" y="1179912"/>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4429903" y="1911433"/>
            <a:ext cx="3822412" cy="461405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en-US" sz="2800" b="0" u="none" strike="noStrike" kern="1200" cap="none" spc="0" normalizeH="0" baseline="0" noProof="0" dirty="0">
              <a:ln>
                <a:noFill/>
              </a:ln>
              <a:solidFill>
                <a:schemeClr val="tx1">
                  <a:lumMod val="95000"/>
                  <a:lumOff val="5000"/>
                </a:schemeClr>
              </a:solidFill>
              <a:effectLst/>
              <a:uLnTx/>
              <a:uFillTx/>
              <a:latin typeface="#9Slide05 Brannboll Ny" panose="02000000000000000000" pitchFamily="2" charset="0"/>
              <a:cs typeface="Times New Roman" pitchFamily="18" charset="0"/>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0" y="1150424"/>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Bảng 2"/>
          <p:cNvGraphicFramePr>
            <a:graphicFrameLocks noGrp="1"/>
          </p:cNvGraphicFramePr>
          <p:nvPr>
            <p:extLst>
              <p:ext uri="{D42A27DB-BD31-4B8C-83A1-F6EECF244321}">
                <p14:modId xmlns:p14="http://schemas.microsoft.com/office/powerpoint/2010/main" val="561409950"/>
              </p:ext>
            </p:extLst>
          </p:nvPr>
        </p:nvGraphicFramePr>
        <p:xfrm>
          <a:off x="4565265" y="5025781"/>
          <a:ext cx="3387051" cy="1190117"/>
        </p:xfrm>
        <a:graphic>
          <a:graphicData uri="http://schemas.openxmlformats.org/drawingml/2006/table">
            <a:tbl>
              <a:tblPr firstRow="1" firstCol="1" bandRow="1">
                <a:tableStyleId>{5C22544A-7EE6-4342-B048-85BDC9FD1C3A}</a:tableStyleId>
              </a:tblPr>
              <a:tblGrid>
                <a:gridCol w="1129017">
                  <a:extLst>
                    <a:ext uri="{9D8B030D-6E8A-4147-A177-3AD203B41FA5}">
                      <a16:colId xmlns:a16="http://schemas.microsoft.com/office/drawing/2014/main" val="20000"/>
                    </a:ext>
                  </a:extLst>
                </a:gridCol>
                <a:gridCol w="1129017">
                  <a:extLst>
                    <a:ext uri="{9D8B030D-6E8A-4147-A177-3AD203B41FA5}">
                      <a16:colId xmlns:a16="http://schemas.microsoft.com/office/drawing/2014/main" val="20001"/>
                    </a:ext>
                  </a:extLst>
                </a:gridCol>
                <a:gridCol w="1129017">
                  <a:extLst>
                    <a:ext uri="{9D8B030D-6E8A-4147-A177-3AD203B41FA5}">
                      <a16:colId xmlns:a16="http://schemas.microsoft.com/office/drawing/2014/main" val="20002"/>
                    </a:ext>
                  </a:extLst>
                </a:gridCol>
              </a:tblGrid>
              <a:tr h="688235">
                <a:tc rowSpan="2">
                  <a:txBody>
                    <a:bodyPr/>
                    <a:lstStyle/>
                    <a:p>
                      <a:pPr marL="0" marR="0" algn="just">
                        <a:lnSpc>
                          <a:spcPct val="110000"/>
                        </a:lnSpc>
                        <a:spcBef>
                          <a:spcPts val="0"/>
                        </a:spcBef>
                        <a:spcAft>
                          <a:spcPts val="0"/>
                        </a:spcAft>
                      </a:pP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Không</a:t>
                      </a:r>
                      <a:r>
                        <a:rPr lang="en-US" sz="1800" dirty="0">
                          <a:solidFill>
                            <a:schemeClr val="tx1"/>
                          </a:solidFill>
                          <a:effectLst/>
                        </a:rPr>
                        <a:t> </a:t>
                      </a: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344118">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4" name="Rectangle 1"/>
          <p:cNvSpPr>
            <a:spLocks noChangeArrowheads="1"/>
          </p:cNvSpPr>
          <p:nvPr/>
        </p:nvSpPr>
        <p:spPr bwMode="auto">
          <a:xfrm>
            <a:off x="4434532" y="2163459"/>
            <a:ext cx="38224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Nhóm 2: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Đọc tình huống 1,</a:t>
            </a:r>
            <a:r>
              <a:rPr kumimoji="0" lang="de-DE" sz="20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2 SGK/40 và trả lời câu hỏi:</a:t>
            </a:r>
            <a:endParaRPr kumimoji="0" lang="vi-VN"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Câu 1: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Em hãy nhận xét cách ứng phó của T và B trong các trường hợp trên?</a:t>
            </a:r>
            <a:endParaRPr kumimoji="0" lang="vi-VN"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Câu 2: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Theo em Hs nên làm gì và không nên làm gì khi xảy ra bạo lực học đường?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Lệt</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kế</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theo</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gợi</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ý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dưới</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đây</a:t>
            </a:r>
            <a:r>
              <a:rPr lang="en-US" sz="2000" dirty="0">
                <a:latin typeface="Times New Roman" pitchFamily="18" charset="0"/>
                <a:ea typeface="Arial" pitchFamily="34" charset="0"/>
                <a:cs typeface="Times New Roman" pitchFamily="18"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Bảng 4"/>
          <p:cNvGraphicFramePr>
            <a:graphicFrameLocks noGrp="1"/>
          </p:cNvGraphicFramePr>
          <p:nvPr>
            <p:extLst>
              <p:ext uri="{D42A27DB-BD31-4B8C-83A1-F6EECF244321}">
                <p14:modId xmlns:p14="http://schemas.microsoft.com/office/powerpoint/2010/main" val="2302508514"/>
              </p:ext>
            </p:extLst>
          </p:nvPr>
        </p:nvGraphicFramePr>
        <p:xfrm>
          <a:off x="8492837" y="5055640"/>
          <a:ext cx="3321792" cy="1190117"/>
        </p:xfrm>
        <a:graphic>
          <a:graphicData uri="http://schemas.openxmlformats.org/drawingml/2006/table">
            <a:tbl>
              <a:tblPr firstRow="1" firstCol="1" bandRow="1">
                <a:tableStyleId>{5C22544A-7EE6-4342-B048-85BDC9FD1C3A}</a:tableStyleId>
              </a:tblPr>
              <a:tblGrid>
                <a:gridCol w="1107264">
                  <a:extLst>
                    <a:ext uri="{9D8B030D-6E8A-4147-A177-3AD203B41FA5}">
                      <a16:colId xmlns:a16="http://schemas.microsoft.com/office/drawing/2014/main" val="20000"/>
                    </a:ext>
                  </a:extLst>
                </a:gridCol>
                <a:gridCol w="1107264">
                  <a:extLst>
                    <a:ext uri="{9D8B030D-6E8A-4147-A177-3AD203B41FA5}">
                      <a16:colId xmlns:a16="http://schemas.microsoft.com/office/drawing/2014/main" val="20001"/>
                    </a:ext>
                  </a:extLst>
                </a:gridCol>
                <a:gridCol w="1107264">
                  <a:extLst>
                    <a:ext uri="{9D8B030D-6E8A-4147-A177-3AD203B41FA5}">
                      <a16:colId xmlns:a16="http://schemas.microsoft.com/office/drawing/2014/main" val="20002"/>
                    </a:ext>
                  </a:extLst>
                </a:gridCol>
              </a:tblGrid>
              <a:tr h="0">
                <a:tc rowSpan="2">
                  <a:txBody>
                    <a:bodyPr/>
                    <a:lstStyle/>
                    <a:p>
                      <a:pPr marL="0" marR="0" algn="just">
                        <a:lnSpc>
                          <a:spcPct val="110000"/>
                        </a:lnSpc>
                        <a:spcBef>
                          <a:spcPts val="0"/>
                        </a:spcBef>
                        <a:spcAft>
                          <a:spcPts val="0"/>
                        </a:spcAft>
                      </a:pPr>
                      <a:r>
                        <a:rPr lang="en-US" sz="1800" dirty="0" err="1">
                          <a:solidFill>
                            <a:schemeClr val="tx1"/>
                          </a:solidFill>
                          <a:effectLst/>
                        </a:rPr>
                        <a:t>Sau</a:t>
                      </a:r>
                      <a:r>
                        <a:rPr lang="en-US" sz="1800" dirty="0">
                          <a:solidFill>
                            <a:schemeClr val="tx1"/>
                          </a:solidFill>
                          <a:effectLst/>
                        </a:rPr>
                        <a:t> </a:t>
                      </a: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a:solidFill>
                            <a:schemeClr val="tx1"/>
                          </a:solidFill>
                          <a:effectLst/>
                        </a:rPr>
                        <a:t>Không nên làm</a:t>
                      </a:r>
                      <a:endParaRPr lang="vi-VN" sz="1050" i="1">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0">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0" name="Rectangle 2"/>
          <p:cNvSpPr>
            <a:spLocks noChangeArrowheads="1"/>
          </p:cNvSpPr>
          <p:nvPr/>
        </p:nvSpPr>
        <p:spPr bwMode="auto">
          <a:xfrm>
            <a:off x="8492837" y="2193318"/>
            <a:ext cx="34410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Nhóm</a:t>
            </a:r>
            <a:r>
              <a:rPr kumimoji="0" lang="en-US" sz="2000" b="1" i="1" u="none" strike="noStrike" cap="none" normalizeH="0" dirty="0">
                <a:ln>
                  <a:noFill/>
                </a:ln>
                <a:effectLst/>
                <a:latin typeface="Times New Roman" pitchFamily="18" charset="0"/>
                <a:ea typeface="Arial" pitchFamily="34" charset="0"/>
                <a:cs typeface="Times New Roman" pitchFamily="18" charset="0"/>
              </a:rPr>
              <a:t> 3</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Đọc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1, 2 SGK/40 - 41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trả</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lời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hỏi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1: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hãy</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nhận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xét</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ứng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phó</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của</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bạn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trong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2: </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Theo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Hs</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không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sau</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khi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xảy</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ra</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bạo</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lực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học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đường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sao</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112233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chemeClr val="tx1"/>
                </a:solidFill>
              </a:rPr>
              <a:t>Nhóm 1: Để phòng tránh bạo lực học đường: </a:t>
            </a:r>
          </a:p>
          <a:p>
            <a:endParaRPr lang="vi-VN" sz="900" dirty="0">
              <a:solidFill>
                <a:schemeClr val="tx1"/>
              </a:solidFill>
            </a:endParaRPr>
          </a:p>
          <a:p>
            <a:r>
              <a:rPr lang="nl-NL" sz="2400" b="1" i="1" dirty="0">
                <a:solidFill>
                  <a:schemeClr val="tx1"/>
                </a:solidFill>
                <a:highlight>
                  <a:srgbClr val="FFFF00"/>
                </a:highlight>
              </a:rPr>
              <a:t>* Em cần:</a:t>
            </a:r>
          </a:p>
          <a:p>
            <a:pPr marL="342900" indent="-342900">
              <a:buFontTx/>
              <a:buChar char="-"/>
            </a:pPr>
            <a:r>
              <a:rPr lang="nl-NL" sz="2400" i="1" dirty="0">
                <a:solidFill>
                  <a:schemeClr val="tx1"/>
                </a:solidFill>
              </a:rPr>
              <a:t>kết bạn với những bạn tốt</a:t>
            </a:r>
            <a:r>
              <a:rPr lang="nl-NL" sz="2400" dirty="0">
                <a:solidFill>
                  <a:schemeClr val="tx1"/>
                </a:solidFill>
              </a:rPr>
              <a:t>; </a:t>
            </a:r>
          </a:p>
          <a:p>
            <a:pPr marL="342900" indent="-342900">
              <a:buFontTx/>
              <a:buChar char="-"/>
            </a:pPr>
            <a:r>
              <a:rPr lang="nl-NL" sz="2400" dirty="0">
                <a:solidFill>
                  <a:schemeClr val="tx1"/>
                </a:solidFill>
              </a:rPr>
              <a:t>trang bị cho bản thân những kiến thức, kĩ năng liên quan đến bạo lực học đường; </a:t>
            </a:r>
          </a:p>
          <a:p>
            <a:pPr marL="342900" indent="-342900">
              <a:buFontTx/>
              <a:buChar char="-"/>
            </a:pPr>
            <a:r>
              <a:rPr lang="nl-NL" sz="2400" dirty="0">
                <a:solidFill>
                  <a:schemeClr val="tx1"/>
                </a:solidFill>
              </a:rPr>
              <a:t>thông bảo cho giáo viên hoặc những người lớn đáng tin cậy khi phát hiện nguy cơ bạo lực học đường; </a:t>
            </a:r>
          </a:p>
          <a:p>
            <a:pPr marL="342900" indent="-342900">
              <a:buFontTx/>
              <a:buChar char="-"/>
            </a:pPr>
            <a:r>
              <a:rPr lang="nl-NL" sz="2400" dirty="0">
                <a:solidFill>
                  <a:schemeClr val="tx1"/>
                </a:solidFill>
              </a:rPr>
              <a:t>rời khỏi những nơi có nguy cơ xảy ra bạo lực học đường;...</a:t>
            </a:r>
            <a:endParaRPr lang="vi-VN" sz="2400" dirty="0">
              <a:solidFill>
                <a:schemeClr val="tx1"/>
              </a:solidFill>
            </a:endParaRPr>
          </a:p>
          <a:p>
            <a:r>
              <a:rPr lang="nl-NL" sz="2400" dirty="0">
                <a:solidFill>
                  <a:schemeClr val="tx1"/>
                </a:solidFill>
              </a:rPr>
              <a:t> </a:t>
            </a:r>
            <a:r>
              <a:rPr lang="nl-NL" sz="2400" b="1" dirty="0">
                <a:solidFill>
                  <a:schemeClr val="tx1"/>
                </a:solidFill>
                <a:highlight>
                  <a:srgbClr val="FFFF00"/>
                </a:highlight>
              </a:rPr>
              <a:t>* Em cần tránh: </a:t>
            </a:r>
          </a:p>
          <a:p>
            <a:pPr marL="342900" indent="-342900">
              <a:buFontTx/>
              <a:buChar char="-"/>
            </a:pPr>
            <a:r>
              <a:rPr lang="nl-NL" sz="2400" dirty="0">
                <a:solidFill>
                  <a:schemeClr val="tx1"/>
                </a:solidFill>
              </a:rPr>
              <a:t>Kết bạn với những bạn xấu; </a:t>
            </a:r>
          </a:p>
          <a:p>
            <a:pPr marL="342900" indent="-342900">
              <a:buFontTx/>
              <a:buChar char="-"/>
            </a:pPr>
            <a:r>
              <a:rPr lang="nl-NL" sz="2400" dirty="0">
                <a:solidFill>
                  <a:schemeClr val="tx1"/>
                </a:solidFill>
              </a:rPr>
              <a:t>tỏ thái độ tiêu cực với bạn bè; </a:t>
            </a:r>
          </a:p>
          <a:p>
            <a:pPr marL="342900" indent="-342900">
              <a:buFontTx/>
              <a:buChar char="-"/>
            </a:pPr>
            <a:r>
              <a:rPr lang="nl-NL" sz="2400" dirty="0">
                <a:solidFill>
                  <a:schemeClr val="tx1"/>
                </a:solidFill>
              </a:rPr>
              <a:t>tụ tập ở những nơi có nguy cơ xảy ra bạo lực học đường...</a:t>
            </a:r>
            <a:endParaRPr lang="vi-VN" sz="2400" dirty="0">
              <a:solidFill>
                <a:schemeClr val="tx1"/>
              </a:solidFill>
            </a:endParaRPr>
          </a:p>
        </p:txBody>
      </p:sp>
    </p:spTree>
    <p:extLst>
      <p:ext uri="{BB962C8B-B14F-4D97-AF65-F5344CB8AC3E}">
        <p14:creationId xmlns:p14="http://schemas.microsoft.com/office/powerpoint/2010/main" val="39384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104994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tx1"/>
                </a:solidFill>
              </a:rPr>
              <a:t>Nhóm 2: Khi gặp bạo lực học đường:</a:t>
            </a:r>
          </a:p>
          <a:p>
            <a:endParaRPr lang="vi-VN" sz="900" dirty="0">
              <a:solidFill>
                <a:schemeClr val="tx1"/>
              </a:solidFill>
            </a:endParaRPr>
          </a:p>
          <a:p>
            <a:r>
              <a:rPr lang="nl-NL" sz="2800" b="1" dirty="0">
                <a:solidFill>
                  <a:schemeClr val="tx1"/>
                </a:solidFill>
                <a:highlight>
                  <a:srgbClr val="FFFF00"/>
                </a:highlight>
              </a:rPr>
              <a:t>* Em cần:</a:t>
            </a:r>
          </a:p>
          <a:p>
            <a:pPr marL="457200" indent="-457200">
              <a:buFontTx/>
              <a:buChar char="-"/>
            </a:pPr>
            <a:r>
              <a:rPr lang="nl-NL" sz="2800" dirty="0">
                <a:solidFill>
                  <a:schemeClr val="tx1"/>
                </a:solidFill>
              </a:rPr>
              <a:t>phải bình tĩnh, kiềm chế các cảm xúc tiêu cực; </a:t>
            </a:r>
          </a:p>
          <a:p>
            <a:pPr marL="457200" indent="-457200">
              <a:buFontTx/>
              <a:buChar char="-"/>
            </a:pPr>
            <a:r>
              <a:rPr lang="nl-NL" sz="2800" dirty="0">
                <a:solidFill>
                  <a:schemeClr val="tx1"/>
                </a:solidFill>
              </a:rPr>
              <a:t>chủ động nhờ người khác giúp đỡ; </a:t>
            </a:r>
          </a:p>
          <a:p>
            <a:pPr marL="457200" indent="-457200">
              <a:buFontTx/>
              <a:buChar char="-"/>
            </a:pPr>
            <a:r>
              <a:rPr lang="nl-NL" sz="2800" dirty="0">
                <a:solidFill>
                  <a:schemeClr val="tx1"/>
                </a:solidFill>
              </a:rPr>
              <a:t>quan sát xung quanh để tìm đường thoát,...</a:t>
            </a:r>
            <a:endParaRPr lang="vi-VN" sz="2800" dirty="0">
              <a:solidFill>
                <a:schemeClr val="tx1"/>
              </a:solidFill>
            </a:endParaRPr>
          </a:p>
          <a:p>
            <a:r>
              <a:rPr lang="nl-NL" sz="2800" dirty="0">
                <a:solidFill>
                  <a:schemeClr val="tx1"/>
                </a:solidFill>
              </a:rPr>
              <a:t> </a:t>
            </a:r>
            <a:r>
              <a:rPr lang="nl-NL" sz="2800" b="1" dirty="0">
                <a:solidFill>
                  <a:schemeClr val="tx1"/>
                </a:solidFill>
                <a:highlight>
                  <a:srgbClr val="FFFF00"/>
                </a:highlight>
              </a:rPr>
              <a:t>* Em cần tránh: </a:t>
            </a:r>
            <a:endParaRPr lang="nl-NL" sz="2800" dirty="0">
              <a:solidFill>
                <a:schemeClr val="tx1"/>
              </a:solidFill>
            </a:endParaRPr>
          </a:p>
          <a:p>
            <a:pPr marL="457200" indent="-457200">
              <a:buFontTx/>
              <a:buChar char="-"/>
            </a:pPr>
            <a:r>
              <a:rPr lang="nl-NL" sz="2800" dirty="0">
                <a:solidFill>
                  <a:schemeClr val="tx1"/>
                </a:solidFill>
              </a:rPr>
              <a:t>Tỏ thái độ khiêu khích, thách thức; </a:t>
            </a:r>
          </a:p>
          <a:p>
            <a:pPr marL="457200" indent="-457200">
              <a:buFontTx/>
              <a:buChar char="-"/>
            </a:pPr>
            <a:r>
              <a:rPr lang="nl-NL" sz="2800" dirty="0">
                <a:solidFill>
                  <a:schemeClr val="tx1"/>
                </a:solidFill>
              </a:rPr>
              <a:t>sử dụng hành vi bạo lực để đáp trả; </a:t>
            </a:r>
          </a:p>
          <a:p>
            <a:pPr marL="457200" indent="-457200">
              <a:buFontTx/>
              <a:buChar char="-"/>
            </a:pPr>
            <a:r>
              <a:rPr lang="nl-NL" sz="2800" dirty="0">
                <a:solidFill>
                  <a:schemeClr val="tx1"/>
                </a:solidFill>
              </a:rPr>
              <a:t>kêu gọi bạn bè cùng tham gia bạo lực,...</a:t>
            </a:r>
            <a:endParaRPr lang="vi-VN" sz="2800" dirty="0">
              <a:solidFill>
                <a:schemeClr val="tx1"/>
              </a:solidFill>
            </a:endParaRPr>
          </a:p>
        </p:txBody>
      </p:sp>
      <p:pic>
        <p:nvPicPr>
          <p:cNvPr id="7" name="Picture 3" descr="https://hoc24.vn/source/%C4%90%E1%BB%8BaTHCS/T4/1_102727.gif"/>
          <p:cNvPicPr/>
          <p:nvPr/>
        </p:nvPicPr>
        <p:blipFill>
          <a:blip r:embed="rId3">
            <a:extLst>
              <a:ext uri="{28A0092B-C50C-407E-A947-70E740481C1C}">
                <a14:useLocalDpi xmlns:a14="http://schemas.microsoft.com/office/drawing/2010/main"/>
              </a:ext>
            </a:extLst>
          </a:blip>
          <a:srcRect/>
          <a:stretch>
            <a:fillRect/>
          </a:stretch>
        </p:blipFill>
        <p:spPr bwMode="auto">
          <a:xfrm>
            <a:off x="10409959" y="4811857"/>
            <a:ext cx="1782041" cy="2046143"/>
          </a:xfrm>
          <a:prstGeom prst="rect">
            <a:avLst/>
          </a:prstGeom>
          <a:noFill/>
          <a:ln>
            <a:noFill/>
          </a:ln>
        </p:spPr>
      </p:pic>
    </p:spTree>
    <p:extLst>
      <p:ext uri="{BB962C8B-B14F-4D97-AF65-F5344CB8AC3E}">
        <p14:creationId xmlns:p14="http://schemas.microsoft.com/office/powerpoint/2010/main" val="258999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998507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Nhóm</a:t>
            </a:r>
            <a:r>
              <a:rPr lang="en-US" sz="2800" b="1" dirty="0">
                <a:solidFill>
                  <a:schemeClr val="tx1"/>
                </a:solidFill>
              </a:rPr>
              <a:t> 3: </a:t>
            </a:r>
            <a:r>
              <a:rPr lang="en-US" sz="2800" b="1" dirty="0" err="1">
                <a:solidFill>
                  <a:schemeClr val="tx1"/>
                </a:solidFill>
              </a:rPr>
              <a:t>Để</a:t>
            </a:r>
            <a:r>
              <a:rPr lang="en-US" sz="2800" b="1" dirty="0">
                <a:solidFill>
                  <a:schemeClr val="tx1"/>
                </a:solidFill>
              </a:rPr>
              <a:t> </a:t>
            </a:r>
            <a:r>
              <a:rPr lang="en-US" sz="2800" b="1" dirty="0" err="1">
                <a:solidFill>
                  <a:schemeClr val="tx1"/>
                </a:solidFill>
              </a:rPr>
              <a:t>xử</a:t>
            </a:r>
            <a:r>
              <a:rPr lang="en-US" sz="2800" b="1" dirty="0">
                <a:solidFill>
                  <a:schemeClr val="tx1"/>
                </a:solidFill>
              </a:rPr>
              <a:t> </a:t>
            </a:r>
            <a:r>
              <a:rPr lang="en-US" sz="2800" b="1" dirty="0" err="1">
                <a:solidFill>
                  <a:schemeClr val="tx1"/>
                </a:solidFill>
              </a:rPr>
              <a:t>lí</a:t>
            </a:r>
            <a:r>
              <a:rPr lang="en-US" sz="2800" b="1" dirty="0">
                <a:solidFill>
                  <a:schemeClr val="tx1"/>
                </a:solidFill>
              </a:rPr>
              <a:t> </a:t>
            </a:r>
            <a:r>
              <a:rPr lang="en-US" sz="2800" b="1" dirty="0" err="1">
                <a:solidFill>
                  <a:schemeClr val="tx1"/>
                </a:solidFill>
              </a:rPr>
              <a:t>hậu</a:t>
            </a:r>
            <a:r>
              <a:rPr lang="en-US" sz="2800" b="1" dirty="0">
                <a:solidFill>
                  <a:schemeClr val="tx1"/>
                </a:solidFill>
              </a:rPr>
              <a:t> </a:t>
            </a:r>
            <a:r>
              <a:rPr lang="en-US" sz="2800" b="1" dirty="0" err="1">
                <a:solidFill>
                  <a:schemeClr val="tx1"/>
                </a:solidFill>
              </a:rPr>
              <a:t>quả</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bạo</a:t>
            </a:r>
            <a:r>
              <a:rPr lang="en-US" sz="2800" b="1" dirty="0">
                <a:solidFill>
                  <a:schemeClr val="tx1"/>
                </a:solidFill>
              </a:rPr>
              <a:t> </a:t>
            </a:r>
            <a:r>
              <a:rPr lang="en-US" sz="2800" b="1" dirty="0" err="1">
                <a:solidFill>
                  <a:schemeClr val="tx1"/>
                </a:solidFill>
              </a:rPr>
              <a:t>lực</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đường</a:t>
            </a:r>
            <a:r>
              <a:rPr lang="en-US" sz="2800" b="1" dirty="0">
                <a:solidFill>
                  <a:schemeClr val="tx1"/>
                </a:solidFill>
              </a:rPr>
              <a:t>:</a:t>
            </a:r>
          </a:p>
          <a:p>
            <a:endParaRPr lang="en-US" sz="2800" b="1" dirty="0">
              <a:solidFill>
                <a:schemeClr val="tx1"/>
              </a:solidFill>
            </a:endParaRPr>
          </a:p>
          <a:p>
            <a:r>
              <a:rPr lang="en-US" sz="2800" dirty="0">
                <a:solidFill>
                  <a:schemeClr val="tx1"/>
                </a:solidFill>
              </a:rPr>
              <a:t> - </a:t>
            </a:r>
            <a:r>
              <a:rPr lang="en-US" sz="2800" dirty="0" err="1">
                <a:solidFill>
                  <a:schemeClr val="tx1"/>
                </a:solidFill>
              </a:rPr>
              <a:t>Em</a:t>
            </a:r>
            <a:r>
              <a:rPr lang="en-US" sz="2800" dirty="0">
                <a:solidFill>
                  <a:schemeClr val="tx1"/>
                </a:solidFill>
              </a:rPr>
              <a:t> </a:t>
            </a:r>
            <a:r>
              <a:rPr lang="en-US" sz="2800" dirty="0" err="1">
                <a:solidFill>
                  <a:schemeClr val="tx1"/>
                </a:solidFill>
              </a:rPr>
              <a:t>cần</a:t>
            </a:r>
            <a:r>
              <a:rPr lang="en-US" sz="2800" dirty="0">
                <a:solidFill>
                  <a:schemeClr val="tx1"/>
                </a:solidFill>
              </a:rPr>
              <a:t> </a:t>
            </a:r>
            <a:r>
              <a:rPr lang="en-US" sz="2800" dirty="0" err="1">
                <a:solidFill>
                  <a:schemeClr val="tx1"/>
                </a:solidFill>
              </a:rPr>
              <a:t>thông</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việc</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bố</a:t>
            </a:r>
            <a:r>
              <a:rPr lang="en-US" sz="2800" dirty="0">
                <a:solidFill>
                  <a:schemeClr val="tx1"/>
                </a:solidFill>
              </a:rPr>
              <a:t> </a:t>
            </a:r>
            <a:r>
              <a:rPr lang="en-US" sz="2800" dirty="0" err="1">
                <a:solidFill>
                  <a:schemeClr val="tx1"/>
                </a:solidFill>
              </a:rPr>
              <a:t>mẹ</a:t>
            </a:r>
            <a:r>
              <a:rPr lang="en-US" sz="2800" dirty="0">
                <a:solidFill>
                  <a:schemeClr val="tx1"/>
                </a:solidFill>
              </a:rPr>
              <a:t>, </a:t>
            </a:r>
            <a:r>
              <a:rPr lang="en-US" sz="2800" dirty="0" err="1">
                <a:solidFill>
                  <a:schemeClr val="tx1"/>
                </a:solidFill>
              </a:rPr>
              <a:t>người</a:t>
            </a:r>
            <a:r>
              <a:rPr lang="en-US" sz="2800" dirty="0">
                <a:solidFill>
                  <a:schemeClr val="tx1"/>
                </a:solidFill>
              </a:rPr>
              <a:t> </a:t>
            </a:r>
            <a:r>
              <a:rPr lang="en-US" sz="2800" dirty="0" err="1">
                <a:solidFill>
                  <a:schemeClr val="tx1"/>
                </a:solidFill>
              </a:rPr>
              <a:t>thân</a:t>
            </a:r>
            <a:r>
              <a:rPr lang="en-US" sz="2800" dirty="0">
                <a:solidFill>
                  <a:schemeClr val="tx1"/>
                </a:solidFill>
              </a:rPr>
              <a:t>, </a:t>
            </a:r>
            <a:r>
              <a:rPr lang="en-US" sz="2800" dirty="0" err="1">
                <a:solidFill>
                  <a:schemeClr val="tx1"/>
                </a:solidFill>
              </a:rPr>
              <a:t>thầy</a:t>
            </a:r>
            <a:r>
              <a:rPr lang="en-US" sz="2800" dirty="0">
                <a:solidFill>
                  <a:schemeClr val="tx1"/>
                </a:solidFill>
              </a:rPr>
              <a:t> </a:t>
            </a:r>
            <a:r>
              <a:rPr lang="en-US" sz="2800" dirty="0" err="1">
                <a:solidFill>
                  <a:schemeClr val="tx1"/>
                </a:solidFill>
              </a:rPr>
              <a:t>cô</a:t>
            </a:r>
            <a:r>
              <a:rPr lang="en-US" sz="2800" dirty="0">
                <a:solidFill>
                  <a:schemeClr val="tx1"/>
                </a:solidFill>
              </a:rPr>
              <a:t>, </a:t>
            </a:r>
            <a:r>
              <a:rPr lang="en-US" sz="2800" dirty="0" err="1">
                <a:solidFill>
                  <a:schemeClr val="tx1"/>
                </a:solidFill>
              </a:rPr>
              <a:t>công</a:t>
            </a:r>
            <a:r>
              <a:rPr lang="en-US" sz="2800" dirty="0">
                <a:solidFill>
                  <a:schemeClr val="tx1"/>
                </a:solidFill>
              </a:rPr>
              <a:t> an </a:t>
            </a:r>
            <a:r>
              <a:rPr lang="en-US" sz="2800" dirty="0" err="1">
                <a:solidFill>
                  <a:schemeClr val="tx1"/>
                </a:solidFill>
              </a:rPr>
              <a:t>và</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họ</a:t>
            </a:r>
            <a:r>
              <a:rPr lang="en-US" sz="2800" dirty="0">
                <a:solidFill>
                  <a:schemeClr val="tx1"/>
                </a:solidFill>
              </a:rPr>
              <a:t> </a:t>
            </a:r>
            <a:r>
              <a:rPr lang="en-US" sz="2800" dirty="0" err="1">
                <a:solidFill>
                  <a:schemeClr val="tx1"/>
                </a:solidFill>
              </a:rPr>
              <a:t>hỗ</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đàm</a:t>
            </a:r>
            <a:r>
              <a:rPr lang="en-US" sz="2800" dirty="0">
                <a:solidFill>
                  <a:schemeClr val="tx1"/>
                </a:solidFill>
              </a:rPr>
              <a:t> </a:t>
            </a:r>
            <a:r>
              <a:rPr lang="en-US" sz="2800" dirty="0" err="1">
                <a:solidFill>
                  <a:schemeClr val="tx1"/>
                </a:solidFill>
              </a:rPr>
              <a:t>bảo</a:t>
            </a:r>
            <a:r>
              <a:rPr lang="en-US" sz="2800" dirty="0">
                <a:solidFill>
                  <a:schemeClr val="tx1"/>
                </a:solidFill>
              </a:rPr>
              <a:t> an </a:t>
            </a:r>
            <a:r>
              <a:rPr lang="en-US" sz="2800" dirty="0" err="1">
                <a:solidFill>
                  <a:schemeClr val="tx1"/>
                </a:solidFill>
              </a:rPr>
              <a:t>toàn</a:t>
            </a:r>
            <a:r>
              <a:rPr lang="en-US" sz="2800" dirty="0">
                <a:solidFill>
                  <a:schemeClr val="tx1"/>
                </a:solidFill>
              </a:rPr>
              <a:t>; </a:t>
            </a:r>
          </a:p>
          <a:p>
            <a:endParaRPr lang="en-US" sz="2800" dirty="0">
              <a:solidFill>
                <a:schemeClr val="tx1"/>
              </a:solidFill>
            </a:endParaRPr>
          </a:p>
          <a:p>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giúp</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sở</a:t>
            </a:r>
            <a:r>
              <a:rPr lang="en-US" sz="2800" dirty="0">
                <a:solidFill>
                  <a:schemeClr val="tx1"/>
                </a:solidFill>
              </a:rPr>
              <a:t> </a:t>
            </a:r>
            <a:r>
              <a:rPr lang="en-US" sz="2800" dirty="0" err="1">
                <a:solidFill>
                  <a:schemeClr val="tx1"/>
                </a:solidFill>
              </a:rPr>
              <a:t>chuyên</a:t>
            </a:r>
            <a:r>
              <a:rPr lang="en-US" sz="2800" dirty="0">
                <a:solidFill>
                  <a:schemeClr val="tx1"/>
                </a:solidFill>
              </a:rPr>
              <a:t> </a:t>
            </a:r>
            <a:r>
              <a:rPr lang="en-US" sz="2800" dirty="0" err="1">
                <a:solidFill>
                  <a:schemeClr val="tx1"/>
                </a:solidFill>
              </a:rPr>
              <a:t>môn</a:t>
            </a:r>
            <a:r>
              <a:rPr lang="en-US" sz="2800" dirty="0">
                <a:solidFill>
                  <a:schemeClr val="tx1"/>
                </a:solidFill>
              </a:rPr>
              <a:t> </a:t>
            </a:r>
            <a:r>
              <a:rPr lang="en-US" sz="2800" dirty="0" err="1">
                <a:solidFill>
                  <a:schemeClr val="tx1"/>
                </a:solidFill>
              </a:rPr>
              <a:t>như</a:t>
            </a:r>
            <a:r>
              <a:rPr lang="en-US" sz="2800" dirty="0">
                <a:solidFill>
                  <a:schemeClr val="tx1"/>
                </a:solidFill>
              </a:rPr>
              <a:t> </a:t>
            </a:r>
            <a:r>
              <a:rPr lang="en-US" sz="2800" dirty="0" err="1">
                <a:solidFill>
                  <a:schemeClr val="tx1"/>
                </a:solidFill>
              </a:rPr>
              <a:t>bệnh</a:t>
            </a:r>
            <a:r>
              <a:rPr lang="en-US" sz="2800" dirty="0">
                <a:solidFill>
                  <a:schemeClr val="tx1"/>
                </a:solidFill>
              </a:rPr>
              <a:t> </a:t>
            </a:r>
            <a:r>
              <a:rPr lang="en-US" sz="2800" dirty="0" err="1">
                <a:solidFill>
                  <a:schemeClr val="tx1"/>
                </a:solidFill>
              </a:rPr>
              <a:t>viện</a:t>
            </a:r>
            <a:r>
              <a:rPr lang="en-US" sz="2800" dirty="0">
                <a:solidFill>
                  <a:schemeClr val="tx1"/>
                </a:solidFill>
              </a:rPr>
              <a:t>, </a:t>
            </a:r>
            <a:r>
              <a:rPr lang="en-US" sz="2800" dirty="0" err="1">
                <a:solidFill>
                  <a:schemeClr val="tx1"/>
                </a:solidFill>
              </a:rPr>
              <a:t>phỏng</a:t>
            </a:r>
            <a:r>
              <a:rPr lang="en-US" sz="2800" dirty="0">
                <a:solidFill>
                  <a:schemeClr val="tx1"/>
                </a:solidFill>
              </a:rPr>
              <a:t> </a:t>
            </a:r>
            <a:r>
              <a:rPr lang="en-US" sz="2800" dirty="0" err="1">
                <a:solidFill>
                  <a:schemeClr val="tx1"/>
                </a:solidFill>
              </a:rPr>
              <a:t>tư</a:t>
            </a:r>
            <a:r>
              <a:rPr lang="en-US" sz="2800" dirty="0">
                <a:solidFill>
                  <a:schemeClr val="tx1"/>
                </a:solidFill>
              </a:rPr>
              <a:t> </a:t>
            </a:r>
            <a:r>
              <a:rPr lang="en-US" sz="2800" dirty="0" err="1">
                <a:solidFill>
                  <a:schemeClr val="tx1"/>
                </a:solidFill>
              </a:rPr>
              <a:t>vấn</a:t>
            </a:r>
            <a:r>
              <a:rPr lang="en-US" sz="2800" dirty="0">
                <a:solidFill>
                  <a:schemeClr val="tx1"/>
                </a:solidFill>
              </a:rPr>
              <a:t> </a:t>
            </a:r>
            <a:r>
              <a:rPr lang="en-US" sz="2800" dirty="0" err="1">
                <a:solidFill>
                  <a:schemeClr val="tx1"/>
                </a:solidFill>
              </a:rPr>
              <a:t>tâm</a:t>
            </a:r>
            <a:r>
              <a:rPr lang="en-US" sz="2800" dirty="0">
                <a:solidFill>
                  <a:schemeClr val="tx1"/>
                </a:solidFill>
              </a:rPr>
              <a:t> </a:t>
            </a:r>
            <a:r>
              <a:rPr lang="en-US" sz="2800" dirty="0" err="1">
                <a:solidFill>
                  <a:schemeClr val="tx1"/>
                </a:solidFill>
              </a:rPr>
              <a:t>lí</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p>
          <a:p>
            <a:pPr marL="457200" indent="-457200">
              <a:buFontTx/>
              <a:buChar char="-"/>
            </a:pPr>
            <a:endParaRPr lang="vi-VN" sz="2800" dirty="0">
              <a:solidFill>
                <a:schemeClr val="tx1"/>
              </a:solidFill>
            </a:endParaRPr>
          </a:p>
          <a:p>
            <a:r>
              <a:rPr lang="en-US" sz="2800" dirty="0">
                <a:solidFill>
                  <a:schemeClr val="tx1"/>
                </a:solidFill>
              </a:rPr>
              <a:t> - </a:t>
            </a:r>
            <a:r>
              <a:rPr lang="en-US" sz="2800" dirty="0" err="1">
                <a:solidFill>
                  <a:schemeClr val="tx1"/>
                </a:solidFill>
              </a:rPr>
              <a:t>Tránh</a:t>
            </a:r>
            <a:r>
              <a:rPr lang="en-US" sz="2800" dirty="0">
                <a:solidFill>
                  <a:schemeClr val="tx1"/>
                </a:solidFill>
              </a:rPr>
              <a:t> </a:t>
            </a:r>
            <a:r>
              <a:rPr lang="en-US" sz="2800" dirty="0" err="1">
                <a:solidFill>
                  <a:schemeClr val="tx1"/>
                </a:solidFill>
              </a:rPr>
              <a:t>giấu</a:t>
            </a:r>
            <a:r>
              <a:rPr lang="en-US" sz="2800" dirty="0">
                <a:solidFill>
                  <a:schemeClr val="tx1"/>
                </a:solidFill>
              </a:rPr>
              <a:t> </a:t>
            </a:r>
            <a:r>
              <a:rPr lang="en-US" sz="2800" dirty="0" err="1">
                <a:solidFill>
                  <a:schemeClr val="tx1"/>
                </a:solidFill>
              </a:rPr>
              <a:t>giếm</a:t>
            </a:r>
            <a:r>
              <a:rPr lang="en-US" sz="2800" dirty="0">
                <a:solidFill>
                  <a:schemeClr val="tx1"/>
                </a:solidFill>
              </a:rPr>
              <a:t>, </a:t>
            </a:r>
            <a:r>
              <a:rPr lang="en-US" sz="2800" dirty="0" err="1">
                <a:solidFill>
                  <a:schemeClr val="tx1"/>
                </a:solidFill>
              </a:rPr>
              <a:t>bao</a:t>
            </a:r>
            <a:r>
              <a:rPr lang="en-US" sz="2800" dirty="0">
                <a:solidFill>
                  <a:schemeClr val="tx1"/>
                </a:solidFill>
              </a:rPr>
              <a:t> </a:t>
            </a:r>
            <a:r>
              <a:rPr lang="en-US" sz="2800" dirty="0" err="1">
                <a:solidFill>
                  <a:schemeClr val="tx1"/>
                </a:solidFill>
              </a:rPr>
              <a:t>che</a:t>
            </a:r>
            <a:r>
              <a:rPr lang="en-US" sz="2800" dirty="0">
                <a:solidFill>
                  <a:schemeClr val="tx1"/>
                </a:solidFill>
              </a:rPr>
              <a:t>, </a:t>
            </a:r>
            <a:r>
              <a:rPr lang="en-US" sz="2800" dirty="0" err="1">
                <a:solidFill>
                  <a:schemeClr val="tx1"/>
                </a:solidFill>
              </a:rPr>
              <a:t>tự</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quyết</a:t>
            </a:r>
            <a:r>
              <a:rPr lang="en-US" sz="2800" dirty="0">
                <a:solidFill>
                  <a:schemeClr val="tx1"/>
                </a:solidFill>
              </a:rPr>
              <a:t> </a:t>
            </a:r>
            <a:r>
              <a:rPr lang="en-US" sz="2800" dirty="0" err="1">
                <a:solidFill>
                  <a:schemeClr val="tx1"/>
                </a:solidFill>
              </a:rPr>
              <a:t>bằng</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biện</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cực</a:t>
            </a:r>
            <a:r>
              <a:rPr lang="en-US" sz="2800" dirty="0">
                <a:solidFill>
                  <a:schemeClr val="tx1"/>
                </a:solidFill>
              </a:rPr>
              <a:t>,…</a:t>
            </a:r>
            <a:endParaRPr lang="vi-VN" sz="2800"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44075" y="4490122"/>
            <a:ext cx="2365663" cy="236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410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6821" y="986156"/>
            <a:ext cx="10523621" cy="2663423"/>
          </a:xfrm>
          <a:prstGeom prst="rect">
            <a:avLst/>
          </a:prstGeom>
        </p:spPr>
      </p:pic>
      <p:sp>
        <p:nvSpPr>
          <p:cNvPr id="10" name="TextBox 9"/>
          <p:cNvSpPr txBox="1"/>
          <p:nvPr/>
        </p:nvSpPr>
        <p:spPr>
          <a:xfrm>
            <a:off x="3293071" y="1644901"/>
            <a:ext cx="8462211" cy="2831540"/>
          </a:xfrm>
          <a:prstGeom prst="rect">
            <a:avLst/>
          </a:prstGeom>
          <a:noFill/>
          <a:ln>
            <a:noFill/>
          </a:ln>
        </p:spPr>
        <p:txBody>
          <a:bodyPr wrap="square" lIns="121917" tIns="60958" rIns="121917" bIns="60958" rtlCol="0">
            <a:spAutoFit/>
          </a:bodyPr>
          <a:lstStyle/>
          <a:p>
            <a:pPr algn="ctr"/>
            <a:r>
              <a:rPr lang="en-US" sz="4400" b="1" dirty="0">
                <a:solidFill>
                  <a:srgbClr val="FF0000"/>
                </a:solidFill>
              </a:rPr>
              <a:t>3.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số</a:t>
            </a:r>
            <a:r>
              <a:rPr lang="en-US" sz="4400" b="1" dirty="0">
                <a:solidFill>
                  <a:srgbClr val="FF0000"/>
                </a:solidFill>
              </a:rPr>
              <a:t> </a:t>
            </a:r>
            <a:r>
              <a:rPr lang="en-US" sz="4400" b="1" dirty="0" err="1">
                <a:solidFill>
                  <a:srgbClr val="FF0000"/>
                </a:solidFill>
              </a:rPr>
              <a:t>quy</a:t>
            </a:r>
            <a:r>
              <a:rPr lang="en-US" sz="4400" b="1" dirty="0">
                <a:solidFill>
                  <a:srgbClr val="FF0000"/>
                </a:solidFill>
              </a:rPr>
              <a:t> </a:t>
            </a:r>
            <a:r>
              <a:rPr lang="en-US" sz="4400" b="1" dirty="0" err="1">
                <a:solidFill>
                  <a:srgbClr val="FF0000"/>
                </a:solidFill>
              </a:rPr>
              <a:t>định</a:t>
            </a:r>
            <a:r>
              <a:rPr lang="en-US" sz="4400" b="1" dirty="0">
                <a:solidFill>
                  <a:srgbClr val="FF0000"/>
                </a:solidFill>
              </a:rPr>
              <a:t> </a:t>
            </a:r>
            <a:r>
              <a:rPr lang="en-US" sz="4400" b="1" dirty="0" err="1">
                <a:solidFill>
                  <a:srgbClr val="FF0000"/>
                </a:solidFill>
              </a:rPr>
              <a:t>cơ</a:t>
            </a:r>
            <a:r>
              <a:rPr lang="en-US" sz="4400" b="1" dirty="0">
                <a:solidFill>
                  <a:srgbClr val="FF0000"/>
                </a:solidFill>
              </a:rPr>
              <a:t> </a:t>
            </a:r>
            <a:r>
              <a:rPr lang="en-US" sz="4400" b="1" dirty="0" err="1">
                <a:solidFill>
                  <a:srgbClr val="FF0000"/>
                </a:solidFill>
              </a:rPr>
              <a:t>bản</a:t>
            </a:r>
            <a:r>
              <a:rPr lang="en-US" sz="4400" b="1" dirty="0">
                <a:solidFill>
                  <a:srgbClr val="FF0000"/>
                </a:solidFill>
              </a:rPr>
              <a:t> </a:t>
            </a:r>
          </a:p>
          <a:p>
            <a:pPr algn="ctr"/>
            <a:r>
              <a:rPr lang="en-US" sz="4400" b="1" dirty="0" err="1">
                <a:solidFill>
                  <a:srgbClr val="FF0000"/>
                </a:solidFill>
              </a:rPr>
              <a:t>của</a:t>
            </a:r>
            <a:r>
              <a:rPr lang="en-US" sz="4400" b="1" dirty="0">
                <a:solidFill>
                  <a:srgbClr val="FF0000"/>
                </a:solidFill>
              </a:rPr>
              <a:t> </a:t>
            </a:r>
            <a:r>
              <a:rPr lang="en-US" sz="4400" b="1" dirty="0" err="1">
                <a:solidFill>
                  <a:srgbClr val="FF0000"/>
                </a:solidFill>
              </a:rPr>
              <a:t>pháp</a:t>
            </a:r>
            <a:r>
              <a:rPr lang="en-US" sz="4400" b="1" dirty="0">
                <a:solidFill>
                  <a:srgbClr val="FF0000"/>
                </a:solidFill>
              </a:rPr>
              <a:t> </a:t>
            </a:r>
            <a:r>
              <a:rPr lang="en-US" sz="4400" b="1" dirty="0" err="1">
                <a:solidFill>
                  <a:srgbClr val="FF0000"/>
                </a:solidFill>
              </a:rPr>
              <a:t>luật</a:t>
            </a:r>
            <a:r>
              <a:rPr lang="en-US" sz="4400" b="1" dirty="0">
                <a:solidFill>
                  <a:srgbClr val="FF0000"/>
                </a:solidFill>
              </a:rPr>
              <a:t> </a:t>
            </a:r>
            <a:r>
              <a:rPr lang="en-US" sz="4400" b="1" dirty="0" err="1">
                <a:solidFill>
                  <a:srgbClr val="FF0000"/>
                </a:solidFill>
              </a:rPr>
              <a:t>về</a:t>
            </a:r>
            <a:r>
              <a:rPr lang="en-US" sz="4400" b="1" dirty="0">
                <a:solidFill>
                  <a:srgbClr val="FF0000"/>
                </a:solidFill>
              </a:rPr>
              <a:t> </a:t>
            </a:r>
            <a:r>
              <a:rPr lang="en-US" sz="4400" b="1" dirty="0" err="1">
                <a:solidFill>
                  <a:srgbClr val="FF0000"/>
                </a:solidFill>
              </a:rPr>
              <a:t>phòng</a:t>
            </a:r>
            <a:r>
              <a:rPr lang="en-US" sz="4400" b="1" dirty="0">
                <a:solidFill>
                  <a:srgbClr val="FF0000"/>
                </a:solidFill>
              </a:rPr>
              <a:t>, </a:t>
            </a:r>
            <a:r>
              <a:rPr lang="en-US" sz="4400" b="1" dirty="0" err="1">
                <a:solidFill>
                  <a:srgbClr val="FF0000"/>
                </a:solidFill>
              </a:rPr>
              <a:t>chống</a:t>
            </a:r>
            <a:r>
              <a:rPr lang="en-US" sz="4400" b="1" dirty="0">
                <a:solidFill>
                  <a:srgbClr val="FF0000"/>
                </a:solidFill>
              </a:rPr>
              <a:t> </a:t>
            </a:r>
          </a:p>
          <a:p>
            <a:pPr algn="ct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endParaRPr lang="vi-VN" sz="4400" dirty="0">
              <a:solidFill>
                <a:srgbClr val="FF0000"/>
              </a:solidFill>
            </a:endParaRPr>
          </a:p>
          <a:p>
            <a:r>
              <a:rPr lang="en-US" sz="4400" dirty="0"/>
              <a:t> </a:t>
            </a:r>
            <a:endParaRPr lang="vi-VN" sz="4400" dirty="0"/>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458934" y="3817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a:t>
            </a:r>
            <a:r>
              <a:rPr lang="en-US" altLang="en-US" sz="2800" b="1" dirty="0">
                <a:solidFill>
                  <a:srgbClr val="0070C0"/>
                </a:solidFill>
                <a:latin typeface="Times New Roman" panose="02020603050405020304" pitchFamily="18" charset="0"/>
                <a:cs typeface="Times New Roman" panose="02020603050405020304" pitchFamily="18" charset="0"/>
              </a:rPr>
              <a:t>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4186" y="856357"/>
            <a:ext cx="11618509" cy="538609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pt-BR" sz="2000" dirty="0"/>
              <a:t>Nghị định số 80/2017/NĐ-CP của Chính phủ quy định về môi trường giáo dục an toàn, lành mạnh, thân thiện, phòng, chống bạo lực học đường (trích)</a:t>
            </a:r>
            <a:endParaRPr lang="vi-VN" sz="2000" dirty="0"/>
          </a:p>
          <a:p>
            <a:r>
              <a:rPr lang="pt-BR" sz="2000" b="1" dirty="0"/>
              <a:t>Điều 6.</a:t>
            </a:r>
            <a:r>
              <a:rPr lang="pt-BR" sz="2000" dirty="0"/>
              <a:t> </a:t>
            </a:r>
            <a:r>
              <a:rPr lang="pt-BR" sz="2000" b="1" i="1" dirty="0">
                <a:highlight>
                  <a:srgbClr val="FFFF00"/>
                </a:highlight>
              </a:rPr>
              <a:t>Phòng, chống bạo lực học đường</a:t>
            </a:r>
            <a:endParaRPr lang="vi-VN" sz="2000" b="1" i="1" dirty="0">
              <a:highlight>
                <a:srgbClr val="FFFF00"/>
              </a:highlight>
            </a:endParaRPr>
          </a:p>
          <a:p>
            <a:r>
              <a:rPr lang="pt-BR" sz="2000" dirty="0"/>
              <a:t>1. Biện pháp phòng ngừa bạo lực học đường:</a:t>
            </a:r>
            <a:endParaRPr lang="vi-VN" sz="2000" dirty="0"/>
          </a:p>
          <a:p>
            <a:r>
              <a:rPr lang="pt-BR" sz="2000" dirty="0"/>
              <a:t>[...] b) Giáo dục, trang bị kiến thức, kĩ năng về phòng, chống xâm hại người học; phòng, chống bạo lực học đuong; bạo lực trẻ em trên môi trường mạng cho người học, cán bộ quản li, nhà giáo, nhân viên của cơ sở giáo dục và gia đình người học; giáo dục, tư vấn kiến thức, kĩ năng tự bảo vệ cho người học;</a:t>
            </a:r>
            <a:endParaRPr lang="vi-VN" sz="2000" dirty="0"/>
          </a:p>
          <a:p>
            <a:r>
              <a:rPr lang="pt-BR" sz="2000" dirty="0"/>
              <a:t>2. Biện pháp hỗ trợ người học có nguy cơ bị bạo lực học đường:</a:t>
            </a:r>
            <a:endParaRPr lang="vi-VN" sz="2000" dirty="0"/>
          </a:p>
          <a:p>
            <a:r>
              <a:rPr lang="pt-BR" sz="2000" dirty="0"/>
              <a:t>a) Phát hiện kịp thời người học có hành vi gây gỗ, có nguy cơ gây bạo lực học đường, người học có nguy cơ bị bạo lực học đường.</a:t>
            </a:r>
            <a:endParaRPr lang="vi-VN" sz="2000" dirty="0"/>
          </a:p>
          <a:p>
            <a:r>
              <a:rPr lang="pt-BR" sz="2000" dirty="0"/>
              <a:t>c) Thực hiện tham vấn, tư vấn cho người học có nguy cơ bị bạo lực và gây ra bạo lực nhằm ngăn chặn, loại bò nguy cơ xày ra bạo lực.</a:t>
            </a:r>
            <a:endParaRPr lang="vi-VN" sz="2000" dirty="0"/>
          </a:p>
          <a:p>
            <a:r>
              <a:rPr lang="pt-BR" sz="2000" dirty="0"/>
              <a:t>Bộ luật Dân sự năm 2015 (trích)</a:t>
            </a:r>
            <a:endParaRPr lang="vi-VN" sz="2000" dirty="0"/>
          </a:p>
          <a:p>
            <a:r>
              <a:rPr lang="pt-BR" sz="2000" b="1" dirty="0"/>
              <a:t>Điều 586. </a:t>
            </a:r>
            <a:r>
              <a:rPr lang="pt-BR" sz="2000" b="1" i="1" dirty="0">
                <a:highlight>
                  <a:srgbClr val="FFFF00"/>
                </a:highlight>
              </a:rPr>
              <a:t>Năng lực chịu trách nhiệm bồi thường thiệt hại của cả nhân</a:t>
            </a:r>
            <a:endParaRPr lang="vi-VN" sz="2000" b="1" i="1" dirty="0">
              <a:highlight>
                <a:srgbClr val="FFFF00"/>
              </a:highlight>
            </a:endParaRPr>
          </a:p>
          <a:p>
            <a:r>
              <a:rPr lang="pt-BR" sz="2000" dirty="0"/>
              <a:t>[...] 2. Người chưa đủ mười lăm tuổi gây thiệt hại mà còn cha, mẹ thi cha, me  phải bồi thường toàn bộ thiệt hai; nếu tài sản của cha, mẹ không đủ để bồi  thường mà con chưa thành niên gây thiệt hại có tài sản riêng thi lấy tài sản đó để bồi thường phần còn thiếu [...]</a:t>
            </a:r>
            <a:endParaRPr lang="vi-VN" sz="2000" dirty="0"/>
          </a:p>
        </p:txBody>
      </p:sp>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32746271"/>
              </p:ext>
            </p:extLst>
          </p:nvPr>
        </p:nvGraphicFramePr>
        <p:xfrm>
          <a:off x="228600" y="2202177"/>
          <a:ext cx="11734800" cy="4626584"/>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câu</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hỏi</a:t>
                      </a:r>
                      <a:r>
                        <a:rPr lang="vi-VN" sz="3200" dirty="0">
                          <a:solidFill>
                            <a:srgbClr val="000000"/>
                          </a:solidFill>
                          <a:effectLst/>
                          <a:latin typeface="#9Slide05 Brannboll Ny" panose="02000000000000000000" pitchFamily="2" charset="0"/>
                          <a:ea typeface="DengXian"/>
                        </a:rPr>
                        <a:t> và hoàn thành phiếu </a:t>
                      </a:r>
                      <a:r>
                        <a:rPr lang="vi-VN" sz="3200" dirty="0" err="1">
                          <a:solidFill>
                            <a:srgbClr val="000000"/>
                          </a:solidFill>
                          <a:effectLst/>
                          <a:latin typeface="#9Slide05 Brannboll Ny" panose="02000000000000000000" pitchFamily="2" charset="0"/>
                          <a:ea typeface="DengXian"/>
                        </a:rPr>
                        <a:t>bài</a:t>
                      </a:r>
                      <a:r>
                        <a:rPr lang="vi-VN" sz="3200" dirty="0">
                          <a:solidFill>
                            <a:srgbClr val="000000"/>
                          </a:solidFill>
                          <a:effectLst/>
                          <a:latin typeface="#9Slide05 Brannboll Ny" panose="02000000000000000000" pitchFamily="2" charset="0"/>
                          <a:ea typeface="DengXian"/>
                        </a:rPr>
                        <a:t> </a:t>
                      </a:r>
                      <a:r>
                        <a:rPr lang="vi-VN" sz="3200" dirty="0" err="1">
                          <a:solidFill>
                            <a:srgbClr val="000000"/>
                          </a:solidFill>
                          <a:effectLst/>
                          <a:latin typeface="#9Slide05 Brannboll Ny" panose="02000000000000000000" pitchFamily="2" charset="0"/>
                          <a:ea typeface="DengXian"/>
                        </a:rPr>
                        <a:t>tập</a:t>
                      </a:r>
                      <a:r>
                        <a:rPr lang="en-US" sz="320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câu</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hỏi</a:t>
                      </a:r>
                      <a:r>
                        <a:rPr lang="vi-VN"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4054" y1="53968" x2="4054" y2="53968"/>
                          <a14:foregroundMark x1="14324" y1="61905" x2="14324" y2="61905"/>
                          <a14:foregroundMark x1="4054" y1="68254" x2="4054" y2="68254"/>
                          <a14:foregroundMark x1="22703" y1="50794" x2="22703" y2="50794"/>
                          <a14:foregroundMark x1="24865" y1="49206" x2="24865" y2="49206"/>
                          <a14:foregroundMark x1="35135" y1="52381" x2="35135" y2="52381"/>
                          <a14:foregroundMark x1="18108" y1="49206" x2="18108" y2="49206"/>
                          <a14:foregroundMark x1="11081" y1="52381" x2="11081" y2="52381"/>
                          <a14:foregroundMark x1="2432" y1="100000" x2="2432" y2="100000"/>
                          <a14:foregroundMark x1="1892" y1="82540" x2="1892" y2="82540"/>
                          <a14:foregroundMark x1="64865" y1="41270" x2="64865" y2="41270"/>
                          <a14:foregroundMark x1="78378" y1="36508" x2="78378" y2="36508"/>
                          <a14:foregroundMark x1="87568" y1="26984" x2="87568" y2="26984"/>
                          <a14:foregroundMark x1="90000" y1="34921" x2="90000" y2="34921"/>
                          <a14:foregroundMark x1="57027" y1="38095" x2="57027" y2="38095"/>
                          <a14:foregroundMark x1="54595" y1="42857" x2="54595" y2="42857"/>
                          <a14:foregroundMark x1="47838" y1="46032" x2="47838" y2="46032"/>
                          <a14:foregroundMark x1="40000" y1="44444" x2="40000" y2="44444"/>
                          <a14:foregroundMark x1="60811" y1="38095" x2="60811" y2="38095"/>
                          <a14:foregroundMark x1="80270" y1="34921" x2="80270" y2="34921"/>
                          <a14:foregroundMark x1="88919" y1="65079" x2="88919" y2="65079"/>
                          <a14:foregroundMark x1="76216" y1="31746" x2="76216" y2="31746"/>
                          <a14:foregroundMark x1="74324" y1="36508" x2="74324" y2="36508"/>
                          <a14:foregroundMark x1="72973" y1="39683" x2="72973" y2="39683"/>
                          <a14:foregroundMark x1="31892" y1="46032" x2="31892" y2="46032"/>
                          <a14:backgroundMark x1="811" y1="36508" x2="4595" y2="20635"/>
                          <a14:backgroundMark x1="6216" y1="25397" x2="8378" y2="26984"/>
                          <a14:backgroundMark x1="11081" y1="30159" x2="11081" y2="30159"/>
                          <a14:backgroundMark x1="27568" y1="12698" x2="27568" y2="12698"/>
                          <a14:backgroundMark x1="33784" y1="20635" x2="33784" y2="20635"/>
                          <a14:backgroundMark x1="52162" y1="11111" x2="52162" y2="11111"/>
                          <a14:backgroundMark x1="55676" y1="14286" x2="55676" y2="14286"/>
                          <a14:backgroundMark x1="53514" y1="30159" x2="53514" y2="30159"/>
                          <a14:backgroundMark x1="57027" y1="14286" x2="57027" y2="14286"/>
                          <a14:backgroundMark x1="59730" y1="15873" x2="59730" y2="15873"/>
                          <a14:backgroundMark x1="59730" y1="15873" x2="59730" y2="15873"/>
                          <a14:backgroundMark x1="70541" y1="11111" x2="70541" y2="11111"/>
                          <a14:backgroundMark x1="73784" y1="14286" x2="74324" y2="17460"/>
                          <a14:backgroundMark x1="76757" y1="17460" x2="76757" y2="17460"/>
                          <a14:backgroundMark x1="74054" y1="34921" x2="74054" y2="34921"/>
                          <a14:backgroundMark x1="78919" y1="14286" x2="78919" y2="14286"/>
                          <a14:backgroundMark x1="90811" y1="7937" x2="90811" y2="7937"/>
                          <a14:backgroundMark x1="94324" y1="25397" x2="94324" y2="25397"/>
                          <a14:backgroundMark x1="93243" y1="52381" x2="93243" y2="52381"/>
                          <a14:backgroundMark x1="94324" y1="61905" x2="94324" y2="61905"/>
                        </a14:backgroundRemoval>
                      </a14:imgEffect>
                    </a14:imgLayer>
                  </a14:imgProps>
                </a:ext>
                <a:ext uri="{28A0092B-C50C-407E-A947-70E740481C1C}">
                  <a14:useLocalDpi xmlns:a14="http://schemas.microsoft.com/office/drawing/2010/main"/>
                </a:ext>
              </a:extLst>
            </a:blip>
            <a:srcRect t="-51038" r="-1472"/>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10" y="-156096"/>
            <a:ext cx="12581336" cy="7166496"/>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1" y="2186247"/>
            <a:ext cx="7243012" cy="198397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err="1">
                <a:solidFill>
                  <a:schemeClr val="tx1"/>
                </a:solidFill>
              </a:rPr>
              <a:t>Câu</a:t>
            </a:r>
            <a:r>
              <a:rPr lang="en-US" sz="2400" b="1" i="1" dirty="0">
                <a:solidFill>
                  <a:schemeClr val="tx1"/>
                </a:solidFill>
              </a:rPr>
              <a:t> 1:</a:t>
            </a:r>
            <a:r>
              <a:rPr lang="en-US" sz="2400" dirty="0">
                <a:solidFill>
                  <a:schemeClr val="tx1"/>
                </a:solidFill>
              </a:rPr>
              <a:t> Ở </a:t>
            </a:r>
            <a:r>
              <a:rPr lang="en-US" sz="2400" dirty="0" err="1">
                <a:solidFill>
                  <a:schemeClr val="tx1"/>
                </a:solidFill>
              </a:rPr>
              <a:t>trường</a:t>
            </a:r>
            <a:r>
              <a:rPr lang="en-US" sz="2400" dirty="0">
                <a:solidFill>
                  <a:schemeClr val="tx1"/>
                </a:solidFill>
              </a:rPr>
              <a:t> </a:t>
            </a:r>
            <a:r>
              <a:rPr lang="en-US" sz="2400" dirty="0" err="1">
                <a:solidFill>
                  <a:schemeClr val="tx1"/>
                </a:solidFill>
              </a:rPr>
              <a:t>hợp</a:t>
            </a:r>
            <a:r>
              <a:rPr lang="en-US" sz="2400" dirty="0">
                <a:solidFill>
                  <a:schemeClr val="tx1"/>
                </a:solidFill>
              </a:rPr>
              <a:t> 2 </a:t>
            </a:r>
            <a:r>
              <a:rPr lang="en-US" sz="2400" dirty="0" err="1">
                <a:solidFill>
                  <a:schemeClr val="tx1"/>
                </a:solidFill>
              </a:rPr>
              <a:t>trong</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cách</a:t>
            </a:r>
            <a:r>
              <a:rPr lang="en-US" sz="2400" dirty="0">
                <a:solidFill>
                  <a:schemeClr val="tx1"/>
                </a:solidFill>
              </a:rPr>
              <a:t> </a:t>
            </a:r>
            <a:r>
              <a:rPr lang="en-US" sz="2400" dirty="0" err="1">
                <a:solidFill>
                  <a:schemeClr val="tx1"/>
                </a:solidFill>
              </a:rPr>
              <a:t>ứng</a:t>
            </a:r>
            <a:r>
              <a:rPr lang="en-US" sz="2400" dirty="0">
                <a:solidFill>
                  <a:schemeClr val="tx1"/>
                </a:solidFill>
              </a:rPr>
              <a:t> </a:t>
            </a:r>
            <a:r>
              <a:rPr lang="en-US" sz="2400" dirty="0" err="1">
                <a:solidFill>
                  <a:schemeClr val="tx1"/>
                </a:solidFill>
              </a:rPr>
              <a:t>phó</a:t>
            </a:r>
            <a:r>
              <a:rPr lang="en-US" sz="2400" dirty="0">
                <a:solidFill>
                  <a:schemeClr val="tx1"/>
                </a:solidFill>
              </a:rPr>
              <a:t> </a:t>
            </a:r>
            <a:r>
              <a:rPr lang="en-US" sz="2400" dirty="0" err="1">
                <a:solidFill>
                  <a:schemeClr val="tx1"/>
                </a:solidFill>
              </a:rPr>
              <a:t>sau</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xảy</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mục</a:t>
            </a:r>
            <a:r>
              <a:rPr lang="en-US" sz="2400" dirty="0">
                <a:solidFill>
                  <a:schemeClr val="tx1"/>
                </a:solidFill>
              </a:rPr>
              <a:t> 2) </a:t>
            </a:r>
            <a:r>
              <a:rPr lang="en-US" sz="2400" dirty="0" err="1">
                <a:solidFill>
                  <a:schemeClr val="tx1"/>
                </a:solidFill>
              </a:rPr>
              <a:t>hs</a:t>
            </a:r>
            <a:r>
              <a:rPr lang="en-US" sz="2400" dirty="0">
                <a:solidFill>
                  <a:schemeClr val="tx1"/>
                </a:solidFill>
              </a:rPr>
              <a:t> </a:t>
            </a:r>
            <a:r>
              <a:rPr lang="en-US" sz="2400" dirty="0" err="1">
                <a:solidFill>
                  <a:schemeClr val="tx1"/>
                </a:solidFill>
              </a:rPr>
              <a:t>nam</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bạn</a:t>
            </a:r>
            <a:r>
              <a:rPr lang="en-US" sz="2400" dirty="0">
                <a:solidFill>
                  <a:schemeClr val="tx1"/>
                </a:solidFill>
              </a:rPr>
              <a:t> M </a:t>
            </a:r>
            <a:r>
              <a:rPr lang="en-US" sz="2400" dirty="0" err="1">
                <a:solidFill>
                  <a:schemeClr val="tx1"/>
                </a:solidFill>
              </a:rPr>
              <a:t>như</a:t>
            </a:r>
            <a:r>
              <a:rPr lang="en-US" sz="2400" dirty="0">
                <a:solidFill>
                  <a:schemeClr val="tx1"/>
                </a:solidFill>
              </a:rPr>
              <a:t> </a:t>
            </a:r>
            <a:r>
              <a:rPr lang="en-US" sz="2400" dirty="0" err="1">
                <a:solidFill>
                  <a:schemeClr val="tx1"/>
                </a:solidFill>
              </a:rPr>
              <a:t>vậy</a:t>
            </a:r>
            <a:r>
              <a:rPr lang="en-US" sz="2400" dirty="0">
                <a:solidFill>
                  <a:schemeClr val="tx1"/>
                </a:solidFill>
              </a:rPr>
              <a:t> </a:t>
            </a:r>
            <a:r>
              <a:rPr lang="en-US" sz="2400" dirty="0" err="1">
                <a:solidFill>
                  <a:schemeClr val="tx1"/>
                </a:solidFill>
              </a:rPr>
              <a:t>có</a:t>
            </a:r>
            <a:r>
              <a:rPr lang="en-US" sz="2400" dirty="0">
                <a:solidFill>
                  <a:schemeClr val="tx1"/>
                </a:solidFill>
              </a:rPr>
              <a:t> vi </a:t>
            </a:r>
            <a:r>
              <a:rPr lang="en-US" sz="2400" dirty="0" err="1">
                <a:solidFill>
                  <a:schemeClr val="tx1"/>
                </a:solidFill>
              </a:rPr>
              <a:t>phạm</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luật</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phòng</a:t>
            </a:r>
            <a:r>
              <a:rPr lang="en-US" sz="2400" dirty="0">
                <a:solidFill>
                  <a:schemeClr val="tx1"/>
                </a:solidFill>
              </a:rPr>
              <a:t> </a:t>
            </a:r>
            <a:r>
              <a:rPr lang="en-US" sz="2400" dirty="0" err="1">
                <a:solidFill>
                  <a:schemeClr val="tx1"/>
                </a:solidFill>
              </a:rPr>
              <a:t>chống</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sao</a:t>
            </a:r>
            <a:r>
              <a:rPr lang="en-US" sz="2400" dirty="0">
                <a:solidFill>
                  <a:schemeClr val="tx1"/>
                </a:solidFill>
              </a:rPr>
              <a:t>?</a:t>
            </a:r>
            <a:endParaRPr lang="vi-VN" sz="2400" i="1" dirty="0">
              <a:solidFill>
                <a:schemeClr val="tx1"/>
              </a:solidFill>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 y="4331369"/>
            <a:ext cx="7363328" cy="252663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tx1"/>
                </a:solidFill>
              </a:rPr>
              <a:t>HS nam đánh M như vậy là vi phạm quy định của pháp luật về phòng, chống bạo lực học đường vì theo </a:t>
            </a:r>
            <a:r>
              <a:rPr lang="de-DE" sz="2400" i="1" dirty="0">
                <a:solidFill>
                  <a:schemeClr val="tx1"/>
                </a:solidFill>
                <a:highlight>
                  <a:srgbClr val="FFFF00"/>
                </a:highlight>
              </a:rPr>
              <a:t>điều 6 Nghị định số 80/2017/NĐ-CP </a:t>
            </a:r>
            <a:r>
              <a:rPr lang="de-DE" sz="2400" dirty="0">
                <a:solidFill>
                  <a:schemeClr val="tx1"/>
                </a:solidFill>
              </a:rPr>
              <a:t>Về quy định môi trường GD an toàn, lành mạnh, thân thiện, phòng chống BLHĐ,</a:t>
            </a:r>
          </a:p>
          <a:p>
            <a:r>
              <a:rPr lang="de-DE" sz="2400" i="1" dirty="0">
                <a:solidFill>
                  <a:schemeClr val="tx1"/>
                </a:solidFill>
                <a:highlight>
                  <a:srgbClr val="FFFF00"/>
                </a:highlight>
              </a:rPr>
              <a:t>Bộ luật dân sự 2015</a:t>
            </a:r>
            <a:r>
              <a:rPr lang="de-DE" sz="2400" dirty="0">
                <a:solidFill>
                  <a:schemeClr val="tx1"/>
                </a:solidFill>
              </a:rPr>
              <a:t>.</a:t>
            </a:r>
            <a:endParaRPr lang="vi-VN" sz="2400" dirty="0">
              <a:solidFill>
                <a:schemeClr val="tx1"/>
              </a:solidFill>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0553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86722" y="3989112"/>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7688180" y="2141914"/>
            <a:ext cx="4836694"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solidFill>
                  <a:schemeClr val="tx1"/>
                </a:solidFill>
              </a:rPr>
              <a:t>Câu</a:t>
            </a:r>
            <a:r>
              <a:rPr lang="en-US" sz="2800" b="1" i="1" dirty="0">
                <a:solidFill>
                  <a:schemeClr val="tx1"/>
                </a:solidFill>
              </a:rPr>
              <a:t> 2: </a:t>
            </a:r>
            <a:r>
              <a:rPr lang="en-US" sz="2800" dirty="0" err="1">
                <a:solidFill>
                  <a:schemeClr val="tx1"/>
                </a:solidFill>
              </a:rPr>
              <a:t>Em</a:t>
            </a:r>
            <a:r>
              <a:rPr lang="en-US" sz="2800" dirty="0">
                <a:solidFill>
                  <a:schemeClr val="tx1"/>
                </a:solidFill>
              </a:rPr>
              <a:t> </a:t>
            </a:r>
            <a:r>
              <a:rPr lang="en-US" sz="2800" dirty="0" err="1">
                <a:solidFill>
                  <a:schemeClr val="tx1"/>
                </a:solidFill>
              </a:rPr>
              <a:t>hãy</a:t>
            </a:r>
            <a:r>
              <a:rPr lang="en-US" sz="2800" dirty="0">
                <a:solidFill>
                  <a:schemeClr val="tx1"/>
                </a:solidFill>
              </a:rPr>
              <a:t> </a:t>
            </a:r>
            <a:r>
              <a:rPr lang="en-US" sz="2800" dirty="0" err="1">
                <a:solidFill>
                  <a:schemeClr val="tx1"/>
                </a:solidFill>
              </a:rPr>
              <a:t>nêu</a:t>
            </a:r>
            <a:r>
              <a:rPr lang="en-US" sz="2800" dirty="0">
                <a:solidFill>
                  <a:schemeClr val="tx1"/>
                </a:solidFill>
              </a:rPr>
              <a:t> 1 </a:t>
            </a:r>
            <a:r>
              <a:rPr lang="en-US" sz="2800" dirty="0" err="1">
                <a:solidFill>
                  <a:schemeClr val="tx1"/>
                </a:solidFill>
              </a:rPr>
              <a:t>số</a:t>
            </a:r>
            <a:r>
              <a:rPr lang="en-US" sz="2800" dirty="0">
                <a:solidFill>
                  <a:schemeClr val="tx1"/>
                </a:solidFill>
              </a:rPr>
              <a:t> </a:t>
            </a:r>
            <a:r>
              <a:rPr lang="en-US" sz="2800" dirty="0" err="1">
                <a:solidFill>
                  <a:schemeClr val="tx1"/>
                </a:solidFill>
              </a:rPr>
              <a:t>quy</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bản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phòng</a:t>
            </a:r>
            <a:r>
              <a:rPr lang="en-US" sz="2800" dirty="0">
                <a:solidFill>
                  <a:schemeClr val="tx1"/>
                </a:solidFill>
              </a:rPr>
              <a:t> </a:t>
            </a:r>
            <a:r>
              <a:rPr lang="en-US" sz="2800" dirty="0" err="1">
                <a:solidFill>
                  <a:schemeClr val="tx1"/>
                </a:solidFill>
              </a:rPr>
              <a:t>chống</a:t>
            </a:r>
            <a:r>
              <a:rPr lang="en-US" sz="2800" dirty="0">
                <a:solidFill>
                  <a:schemeClr val="tx1"/>
                </a:solidFill>
              </a:rPr>
              <a:t> </a:t>
            </a:r>
            <a:r>
              <a:rPr lang="en-US" sz="2800" dirty="0" err="1">
                <a:solidFill>
                  <a:schemeClr val="tx1"/>
                </a:solidFill>
              </a:rPr>
              <a:t>bạo</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i="1" dirty="0">
              <a:solidFill>
                <a:schemeClr val="tx1"/>
              </a:solidFill>
            </a:endParaRP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7640053" y="4518891"/>
            <a:ext cx="4836694" cy="242333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a:solidFill>
                  <a:schemeClr val="tx1"/>
                </a:solidFill>
                <a:highlight>
                  <a:srgbClr val="FFFF00"/>
                </a:highlight>
              </a:rPr>
              <a:t>Nghị</a:t>
            </a:r>
            <a:r>
              <a:rPr lang="en-US" sz="2800" i="1" dirty="0">
                <a:solidFill>
                  <a:schemeClr val="tx1"/>
                </a:solidFill>
                <a:highlight>
                  <a:srgbClr val="FFFF00"/>
                </a:highlight>
              </a:rPr>
              <a:t> </a:t>
            </a:r>
            <a:r>
              <a:rPr lang="en-US" sz="2800" i="1" dirty="0" err="1">
                <a:solidFill>
                  <a:schemeClr val="tx1"/>
                </a:solidFill>
                <a:highlight>
                  <a:srgbClr val="FFFF00"/>
                </a:highlight>
              </a:rPr>
              <a:t>định</a:t>
            </a:r>
            <a:r>
              <a:rPr lang="en-US" sz="2800" i="1" dirty="0">
                <a:solidFill>
                  <a:schemeClr val="tx1"/>
                </a:solidFill>
                <a:highlight>
                  <a:srgbClr val="FFFF00"/>
                </a:highlight>
              </a:rPr>
              <a:t> </a:t>
            </a:r>
            <a:r>
              <a:rPr lang="en-US" sz="2800" i="1" dirty="0" err="1">
                <a:solidFill>
                  <a:schemeClr val="tx1"/>
                </a:solidFill>
                <a:highlight>
                  <a:srgbClr val="FFFF00"/>
                </a:highlight>
              </a:rPr>
              <a:t>số</a:t>
            </a:r>
            <a:r>
              <a:rPr lang="en-US" sz="2800" i="1" dirty="0">
                <a:solidFill>
                  <a:schemeClr val="tx1"/>
                </a:solidFill>
                <a:highlight>
                  <a:srgbClr val="FFFF00"/>
                </a:highlight>
              </a:rPr>
              <a:t> 80/2017/NĐ-CP </a:t>
            </a:r>
            <a:r>
              <a:rPr lang="en-US" sz="2800" dirty="0" err="1">
                <a:solidFill>
                  <a:schemeClr val="tx1"/>
                </a:solidFill>
              </a:rPr>
              <a:t>của</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phủ</a:t>
            </a:r>
            <a:r>
              <a:rPr lang="en-US" sz="2800" dirty="0">
                <a:solidFill>
                  <a:schemeClr val="tx1"/>
                </a:solidFill>
              </a:rPr>
              <a:t>; </a:t>
            </a:r>
          </a:p>
          <a:p>
            <a:r>
              <a:rPr lang="en-US" sz="2800" i="1" dirty="0" err="1">
                <a:solidFill>
                  <a:schemeClr val="tx1"/>
                </a:solidFill>
                <a:highlight>
                  <a:srgbClr val="FFFF00"/>
                </a:highlight>
              </a:rPr>
              <a:t>Bộ</a:t>
            </a:r>
            <a:r>
              <a:rPr lang="en-US" sz="2800" i="1" dirty="0">
                <a:solidFill>
                  <a:schemeClr val="tx1"/>
                </a:solidFill>
                <a:highlight>
                  <a:srgbClr val="FFFF00"/>
                </a:highlight>
              </a:rPr>
              <a:t> </a:t>
            </a:r>
            <a:r>
              <a:rPr lang="en-US" sz="2800" i="1" dirty="0" err="1">
                <a:solidFill>
                  <a:schemeClr val="tx1"/>
                </a:solidFill>
                <a:highlight>
                  <a:srgbClr val="FFFF00"/>
                </a:highlight>
              </a:rPr>
              <a:t>luật</a:t>
            </a:r>
            <a:r>
              <a:rPr lang="en-US" sz="2800" i="1" dirty="0">
                <a:solidFill>
                  <a:schemeClr val="tx1"/>
                </a:solidFill>
                <a:highlight>
                  <a:srgbClr val="FFFF00"/>
                </a:highlight>
              </a:rPr>
              <a:t> </a:t>
            </a:r>
            <a:r>
              <a:rPr lang="en-US" sz="2800" i="1" dirty="0" err="1">
                <a:solidFill>
                  <a:schemeClr val="tx1"/>
                </a:solidFill>
                <a:highlight>
                  <a:srgbClr val="FFFF00"/>
                </a:highlight>
              </a:rPr>
              <a:t>Hình</a:t>
            </a:r>
            <a:r>
              <a:rPr lang="en-US" sz="2800" i="1" dirty="0">
                <a:solidFill>
                  <a:schemeClr val="tx1"/>
                </a:solidFill>
                <a:highlight>
                  <a:srgbClr val="FFFF00"/>
                </a:highlight>
              </a:rPr>
              <a:t> </a:t>
            </a:r>
            <a:r>
              <a:rPr lang="en-US" sz="2800" i="1" dirty="0" err="1">
                <a:solidFill>
                  <a:schemeClr val="tx1"/>
                </a:solidFill>
                <a:highlight>
                  <a:srgbClr val="FFFF00"/>
                </a:highlight>
              </a:rPr>
              <a:t>sự</a:t>
            </a:r>
            <a:r>
              <a:rPr lang="en-US" sz="2800" i="1" dirty="0">
                <a:solidFill>
                  <a:schemeClr val="tx1"/>
                </a:solidFill>
                <a:highlight>
                  <a:srgbClr val="FFFF00"/>
                </a:highlight>
              </a:rPr>
              <a:t> </a:t>
            </a:r>
            <a:r>
              <a:rPr lang="en-US" sz="2800" i="1" dirty="0" err="1">
                <a:solidFill>
                  <a:schemeClr val="tx1"/>
                </a:solidFill>
                <a:highlight>
                  <a:srgbClr val="FFFF00"/>
                </a:highlight>
              </a:rPr>
              <a:t>năm</a:t>
            </a:r>
            <a:r>
              <a:rPr lang="en-US" sz="2800" i="1" dirty="0">
                <a:solidFill>
                  <a:schemeClr val="tx1"/>
                </a:solidFill>
                <a:highlight>
                  <a:srgbClr val="FFFF00"/>
                </a:highlight>
              </a:rPr>
              <a:t> 2015 </a:t>
            </a:r>
            <a:r>
              <a:rPr lang="en-US" sz="2800" dirty="0">
                <a:solidFill>
                  <a:schemeClr val="tx1"/>
                </a:solidFill>
              </a:rPr>
              <a:t>(</a:t>
            </a:r>
            <a:r>
              <a:rPr lang="en-US" sz="2800" dirty="0" err="1">
                <a:solidFill>
                  <a:schemeClr val="tx1"/>
                </a:solidFill>
              </a:rPr>
              <a:t>sửa</a:t>
            </a:r>
            <a:r>
              <a:rPr lang="en-US" sz="2800" dirty="0">
                <a:solidFill>
                  <a:schemeClr val="tx1"/>
                </a:solidFill>
              </a:rPr>
              <a:t> </a:t>
            </a:r>
            <a:r>
              <a:rPr lang="en-US" sz="2800" dirty="0" err="1">
                <a:solidFill>
                  <a:schemeClr val="tx1"/>
                </a:solidFill>
              </a:rPr>
              <a:t>đổi</a:t>
            </a:r>
            <a:r>
              <a:rPr lang="en-US" sz="2800" dirty="0">
                <a:solidFill>
                  <a:schemeClr val="tx1"/>
                </a:solidFill>
              </a:rPr>
              <a:t>, </a:t>
            </a:r>
            <a:r>
              <a:rPr lang="en-US" sz="2800" dirty="0" err="1">
                <a:solidFill>
                  <a:schemeClr val="tx1"/>
                </a:solidFill>
              </a:rPr>
              <a:t>bổ</a:t>
            </a:r>
            <a:r>
              <a:rPr lang="en-US" sz="2800" dirty="0">
                <a:solidFill>
                  <a:schemeClr val="tx1"/>
                </a:solidFill>
              </a:rPr>
              <a:t> sung </a:t>
            </a:r>
            <a:r>
              <a:rPr lang="en-US" sz="2800" dirty="0" err="1">
                <a:solidFill>
                  <a:schemeClr val="tx1"/>
                </a:solidFill>
              </a:rPr>
              <a:t>năm</a:t>
            </a:r>
            <a:r>
              <a:rPr lang="en-US" sz="2800" dirty="0">
                <a:solidFill>
                  <a:schemeClr val="tx1"/>
                </a:solidFill>
              </a:rPr>
              <a:t> 2017); </a:t>
            </a:r>
            <a:r>
              <a:rPr lang="en-US" sz="2800" i="1" dirty="0" err="1">
                <a:solidFill>
                  <a:schemeClr val="tx1"/>
                </a:solidFill>
                <a:highlight>
                  <a:srgbClr val="FFFF00"/>
                </a:highlight>
              </a:rPr>
              <a:t>Bộ</a:t>
            </a:r>
            <a:r>
              <a:rPr lang="en-US" sz="2800" i="1" dirty="0">
                <a:solidFill>
                  <a:schemeClr val="tx1"/>
                </a:solidFill>
                <a:highlight>
                  <a:srgbClr val="FFFF00"/>
                </a:highlight>
              </a:rPr>
              <a:t> </a:t>
            </a:r>
            <a:r>
              <a:rPr lang="en-US" sz="2800" i="1" dirty="0" err="1">
                <a:solidFill>
                  <a:schemeClr val="tx1"/>
                </a:solidFill>
                <a:highlight>
                  <a:srgbClr val="FFFF00"/>
                </a:highlight>
              </a:rPr>
              <a:t>luật</a:t>
            </a:r>
            <a:r>
              <a:rPr lang="en-US" sz="2800" i="1" dirty="0">
                <a:solidFill>
                  <a:schemeClr val="tx1"/>
                </a:solidFill>
                <a:highlight>
                  <a:srgbClr val="FFFF00"/>
                </a:highlight>
              </a:rPr>
              <a:t> </a:t>
            </a:r>
            <a:r>
              <a:rPr lang="en-US" sz="2800" i="1" dirty="0" err="1">
                <a:solidFill>
                  <a:schemeClr val="tx1"/>
                </a:solidFill>
                <a:highlight>
                  <a:srgbClr val="FFFF00"/>
                </a:highlight>
              </a:rPr>
              <a:t>dân</a:t>
            </a:r>
            <a:r>
              <a:rPr lang="en-US" sz="2800" i="1" dirty="0">
                <a:solidFill>
                  <a:schemeClr val="tx1"/>
                </a:solidFill>
                <a:highlight>
                  <a:srgbClr val="FFFF00"/>
                </a:highlight>
              </a:rPr>
              <a:t> </a:t>
            </a:r>
            <a:r>
              <a:rPr lang="en-US" sz="2800" i="1" dirty="0" err="1">
                <a:solidFill>
                  <a:schemeClr val="tx1"/>
                </a:solidFill>
                <a:highlight>
                  <a:srgbClr val="FFFF00"/>
                </a:highlight>
              </a:rPr>
              <a:t>sự</a:t>
            </a:r>
            <a:r>
              <a:rPr lang="en-US" sz="2800" i="1" dirty="0">
                <a:solidFill>
                  <a:schemeClr val="tx1"/>
                </a:solidFill>
                <a:highlight>
                  <a:srgbClr val="FFFF00"/>
                </a:highlight>
              </a:rPr>
              <a:t> </a:t>
            </a:r>
            <a:r>
              <a:rPr lang="en-US" sz="2800" i="1" dirty="0" err="1">
                <a:solidFill>
                  <a:schemeClr val="tx1"/>
                </a:solidFill>
                <a:highlight>
                  <a:srgbClr val="FFFF00"/>
                </a:highlight>
              </a:rPr>
              <a:t>năm</a:t>
            </a:r>
            <a:r>
              <a:rPr lang="en-US" sz="2800" i="1" dirty="0">
                <a:solidFill>
                  <a:schemeClr val="tx1"/>
                </a:solidFill>
                <a:highlight>
                  <a:srgbClr val="FFFF00"/>
                </a:highlight>
              </a:rPr>
              <a:t> 2015</a:t>
            </a:r>
            <a:r>
              <a:rPr lang="en-US" sz="2800" dirty="0">
                <a:solidFill>
                  <a:schemeClr val="tx1"/>
                </a:solidFill>
                <a:highlight>
                  <a:srgbClr val="FFFF00"/>
                </a:highlight>
              </a:rPr>
              <a:t>;…</a:t>
            </a:r>
            <a:endParaRPr lang="vi-VN" sz="2800" dirty="0">
              <a:solidFill>
                <a:schemeClr val="tx1"/>
              </a:solidFill>
              <a:highlight>
                <a:srgbClr val="FFFF00"/>
              </a:highlight>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69876" y="1485208"/>
            <a:ext cx="1585651" cy="656706"/>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5"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31" y="64537"/>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1534651"/>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804817" y="64537"/>
            <a:ext cx="5038519" cy="5182805"/>
          </a:xfrm>
          <a:prstGeom prst="rect">
            <a:avLst/>
          </a:prstGeom>
        </p:spPr>
      </p:pic>
      <p:sp>
        <p:nvSpPr>
          <p:cNvPr id="9" name="文本框 6"/>
          <p:cNvSpPr txBox="1"/>
          <p:nvPr/>
        </p:nvSpPr>
        <p:spPr>
          <a:xfrm>
            <a:off x="7444996" y="2855204"/>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27562" y="3707976"/>
            <a:ext cx="3111900" cy="304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48575" y="4232127"/>
            <a:ext cx="3109912"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61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30002"/>
            <a:ext cx="7304070" cy="5182805"/>
          </a:xfrm>
          <a:prstGeom prst="rect">
            <a:avLst/>
          </a:prstGeom>
        </p:spPr>
      </p:pic>
      <p:sp>
        <p:nvSpPr>
          <p:cNvPr id="9" name="文本框 6"/>
          <p:cNvSpPr txBox="1"/>
          <p:nvPr/>
        </p:nvSpPr>
        <p:spPr>
          <a:xfrm>
            <a:off x="6897346" y="2410334"/>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66621" y="3964189"/>
            <a:ext cx="3109913"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50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942" y="848028"/>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48467" y="1502530"/>
            <a:ext cx="3348975" cy="1200329"/>
          </a:xfrm>
          <a:prstGeom prst="rect">
            <a:avLst/>
          </a:prstGeom>
          <a:noFill/>
        </p:spPr>
        <p:txBody>
          <a:bodyPr wrap="square" rtlCol="0">
            <a:spAutoFit/>
          </a:bodyPr>
          <a:lstStyle/>
          <a:p>
            <a:pPr algn="ctr"/>
            <a:r>
              <a:rPr lang="en-US" sz="2400" dirty="0"/>
              <a:t>a)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chỉ</a:t>
            </a:r>
            <a:r>
              <a:rPr lang="en-US" sz="2400" dirty="0"/>
              <a:t> </a:t>
            </a:r>
            <a:r>
              <a:rPr lang="en-US" sz="2400" dirty="0" err="1"/>
              <a:t>có</a:t>
            </a:r>
            <a:r>
              <a:rPr lang="en-US" sz="2400" dirty="0"/>
              <a:t> </a:t>
            </a:r>
            <a:r>
              <a:rPr lang="en-US" sz="2400" dirty="0" err="1"/>
              <a:t>một</a:t>
            </a:r>
            <a:r>
              <a:rPr lang="en-US" sz="2400" dirty="0"/>
              <a:t> </a:t>
            </a:r>
            <a:r>
              <a:rPr lang="en-US" sz="2400" dirty="0" err="1"/>
              <a:t>biểu</a:t>
            </a:r>
            <a:r>
              <a:rPr lang="en-US" sz="2400" dirty="0"/>
              <a:t> </a:t>
            </a:r>
            <a:r>
              <a:rPr lang="en-US" sz="2400" dirty="0" err="1"/>
              <a:t>hiện</a:t>
            </a:r>
            <a:r>
              <a:rPr lang="en-US" sz="2400" dirty="0"/>
              <a:t> </a:t>
            </a:r>
            <a:r>
              <a:rPr lang="en-US" sz="2400" dirty="0" err="1"/>
              <a:t>là</a:t>
            </a:r>
            <a:r>
              <a:rPr lang="en-US" sz="2400" dirty="0"/>
              <a:t> </a:t>
            </a:r>
            <a:r>
              <a:rPr lang="en-US" sz="2400" dirty="0" err="1"/>
              <a:t>đánh</a:t>
            </a:r>
            <a:r>
              <a:rPr lang="en-US" sz="2400" dirty="0"/>
              <a:t> </a:t>
            </a:r>
            <a:r>
              <a:rPr lang="en-US" sz="2400" dirty="0" err="1"/>
              <a:t>nhau</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344587" y="1613397"/>
            <a:ext cx="3259370" cy="1384995"/>
          </a:xfrm>
          <a:prstGeom prst="rect">
            <a:avLst/>
          </a:prstGeom>
        </p:spPr>
        <p:txBody>
          <a:bodyPr wrap="square">
            <a:spAutoFit/>
          </a:bodyPr>
          <a:lstStyle/>
          <a:p>
            <a:pPr algn="ctr"/>
            <a:r>
              <a:rPr lang="en-US" sz="2800" dirty="0"/>
              <a:t>b)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do </a:t>
            </a:r>
            <a:r>
              <a:rPr lang="en-US" sz="2800" dirty="0" err="1"/>
              <a:t>nhiều</a:t>
            </a:r>
            <a:r>
              <a:rPr lang="en-US" sz="2800" dirty="0"/>
              <a:t> </a:t>
            </a:r>
            <a:r>
              <a:rPr lang="en-US" sz="2800" dirty="0" err="1"/>
              <a:t>nguyên</a:t>
            </a:r>
            <a:r>
              <a:rPr lang="en-US" sz="2800" dirty="0"/>
              <a:t> </a:t>
            </a:r>
            <a:r>
              <a:rPr lang="en-US" sz="2800" dirty="0" err="1"/>
              <a:t>nhân</a:t>
            </a:r>
            <a:r>
              <a:rPr lang="en-US" sz="2800" dirty="0"/>
              <a:t> </a:t>
            </a:r>
            <a:r>
              <a:rPr lang="en-US" sz="2800" dirty="0" err="1"/>
              <a:t>gây</a:t>
            </a:r>
            <a:r>
              <a:rPr lang="en-US" sz="2800" dirty="0"/>
              <a:t> </a:t>
            </a:r>
            <a:r>
              <a:rPr lang="en-US" sz="2800" dirty="0" err="1"/>
              <a:t>ra.</a:t>
            </a:r>
            <a:endParaRPr lang="vi-VN" sz="28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516404" y="1737884"/>
            <a:ext cx="3394860" cy="1384995"/>
          </a:xfrm>
          <a:prstGeom prst="rect">
            <a:avLst/>
          </a:prstGeom>
        </p:spPr>
        <p:txBody>
          <a:bodyPr wrap="square">
            <a:spAutoFit/>
          </a:bodyPr>
          <a:lstStyle/>
          <a:p>
            <a:pPr algn="ctr"/>
            <a:r>
              <a:rPr lang="en-US" sz="2800" dirty="0"/>
              <a:t>c)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a:t>
            </a:r>
            <a:r>
              <a:rPr lang="en-US" sz="2800" dirty="0" err="1"/>
              <a:t>chỉ</a:t>
            </a:r>
            <a:r>
              <a:rPr lang="en-US" sz="2800" dirty="0"/>
              <a:t> </a:t>
            </a:r>
            <a:r>
              <a:rPr lang="en-US" sz="2800" dirty="0" err="1"/>
              <a:t>gây</a:t>
            </a:r>
            <a:r>
              <a:rPr lang="en-US" sz="2800" dirty="0"/>
              <a:t> </a:t>
            </a:r>
            <a:r>
              <a:rPr lang="en-US" sz="2800" dirty="0" err="1"/>
              <a:t>ra</a:t>
            </a:r>
            <a:r>
              <a:rPr lang="en-US" sz="2800" dirty="0"/>
              <a:t> </a:t>
            </a:r>
            <a:r>
              <a:rPr lang="en-US" sz="2800" dirty="0" err="1"/>
              <a:t>tác</a:t>
            </a:r>
            <a:r>
              <a:rPr lang="en-US" sz="2800" dirty="0"/>
              <a:t>  </a:t>
            </a:r>
            <a:r>
              <a:rPr lang="en-US" sz="2800" dirty="0" err="1"/>
              <a:t>hại</a:t>
            </a:r>
            <a:r>
              <a:rPr lang="en-US" sz="2800" dirty="0"/>
              <a:t> </a:t>
            </a:r>
            <a:r>
              <a:rPr lang="en-US" sz="2800" dirty="0" err="1"/>
              <a:t>về</a:t>
            </a:r>
            <a:r>
              <a:rPr lang="en-US" sz="2800" dirty="0"/>
              <a:t> </a:t>
            </a:r>
            <a:r>
              <a:rPr lang="en-US" sz="2800" dirty="0" err="1"/>
              <a:t>sức</a:t>
            </a:r>
            <a:r>
              <a:rPr lang="en-US" sz="2800" dirty="0"/>
              <a:t> </a:t>
            </a:r>
            <a:r>
              <a:rPr lang="en-US" sz="2800" dirty="0" err="1"/>
              <a:t>khoẻ</a:t>
            </a:r>
            <a:r>
              <a:rPr lang="en-US" sz="2800" dirty="0"/>
              <a:t> </a:t>
            </a:r>
            <a:r>
              <a:rPr lang="en-US" sz="2800" dirty="0" err="1"/>
              <a:t>thể</a:t>
            </a:r>
            <a:r>
              <a:rPr lang="en-US" sz="2800" dirty="0"/>
              <a:t> </a:t>
            </a:r>
            <a:r>
              <a:rPr lang="en-US" sz="2800" dirty="0" err="1"/>
              <a:t>chất</a:t>
            </a:r>
            <a:r>
              <a:rPr lang="en-US" sz="2800" dirty="0"/>
              <a:t>.</a:t>
            </a:r>
            <a:endParaRPr lang="vi-VN" sz="2800" dirty="0"/>
          </a:p>
        </p:txBody>
      </p:sp>
      <p:sp>
        <p:nvSpPr>
          <p:cNvPr id="16" name="Rectangle 15">
            <a:extLst>
              <a:ext uri="{FF2B5EF4-FFF2-40B4-BE49-F238E27FC236}">
                <a16:creationId xmlns:a16="http://schemas.microsoft.com/office/drawing/2014/main" id="{ACE3E4BD-29F1-4165-A3CF-532EB85174D3}"/>
              </a:ext>
            </a:extLst>
          </p:cNvPr>
          <p:cNvSpPr/>
          <p:nvPr/>
        </p:nvSpPr>
        <p:spPr>
          <a:xfrm>
            <a:off x="579414" y="4556327"/>
            <a:ext cx="3631640" cy="1938992"/>
          </a:xfrm>
          <a:prstGeom prst="rect">
            <a:avLst/>
          </a:prstGeom>
        </p:spPr>
        <p:txBody>
          <a:bodyPr wrap="square">
            <a:spAutoFit/>
          </a:bodyPr>
          <a:lstStyle/>
          <a:p>
            <a:pPr algn="ctr"/>
            <a:r>
              <a:rPr lang="en-US" sz="2400" dirty="0"/>
              <a:t>d) </a:t>
            </a:r>
            <a:r>
              <a:rPr lang="en-US" sz="2400" dirty="0" err="1"/>
              <a:t>Việc</a:t>
            </a:r>
            <a:r>
              <a:rPr lang="en-US" sz="2400" dirty="0"/>
              <a:t> </a:t>
            </a:r>
            <a:r>
              <a:rPr lang="en-US" sz="2400" dirty="0" err="1"/>
              <a:t>phòng</a:t>
            </a:r>
            <a:r>
              <a:rPr lang="en-US" sz="2400" dirty="0"/>
              <a:t>, </a:t>
            </a:r>
            <a:r>
              <a:rPr lang="en-US" sz="2400" dirty="0" err="1"/>
              <a:t>chống</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là</a:t>
            </a:r>
            <a:r>
              <a:rPr lang="en-US" sz="2400" dirty="0"/>
              <a:t> </a:t>
            </a:r>
            <a:r>
              <a:rPr lang="en-US" sz="2400" dirty="0" err="1"/>
              <a:t>trách</a:t>
            </a:r>
            <a:r>
              <a:rPr lang="en-US" sz="2400" dirty="0"/>
              <a:t> </a:t>
            </a:r>
            <a:r>
              <a:rPr lang="en-US" sz="2400" dirty="0" err="1"/>
              <a:t>nhiệm</a:t>
            </a:r>
            <a:r>
              <a:rPr lang="en-US" sz="2400" dirty="0"/>
              <a:t> </a:t>
            </a:r>
            <a:r>
              <a:rPr lang="en-US" sz="2400" dirty="0" err="1"/>
              <a:t>riêng</a:t>
            </a:r>
            <a:r>
              <a:rPr lang="en-US" sz="2400" dirty="0"/>
              <a:t> </a:t>
            </a:r>
            <a:r>
              <a:rPr lang="en-US" sz="2400" dirty="0" err="1"/>
              <a:t>của</a:t>
            </a:r>
            <a:r>
              <a:rPr lang="en-US" sz="2400" dirty="0"/>
              <a:t> </a:t>
            </a:r>
            <a:r>
              <a:rPr lang="en-US" sz="2400" dirty="0" err="1"/>
              <a:t>ngành</a:t>
            </a:r>
            <a:r>
              <a:rPr lang="en-US" sz="2400" dirty="0"/>
              <a:t> </a:t>
            </a:r>
            <a:r>
              <a:rPr lang="en-US" sz="2400" dirty="0" err="1"/>
              <a:t>Giáo</a:t>
            </a:r>
            <a:r>
              <a:rPr lang="en-US" sz="2400" dirty="0"/>
              <a:t> </a:t>
            </a:r>
            <a:r>
              <a:rPr lang="en-US" sz="2400" dirty="0" err="1"/>
              <a:t>dục</a:t>
            </a:r>
            <a:r>
              <a:rPr lang="en-US" sz="2400" dirty="0"/>
              <a:t>.</a:t>
            </a:r>
            <a:endParaRPr lang="vi-VN" sz="2400" dirty="0"/>
          </a:p>
          <a:p>
            <a:r>
              <a:rPr lang="en-US" sz="2400" b="1" dirty="0"/>
              <a:t> </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0" y="101269"/>
            <a:ext cx="10158839" cy="584775"/>
          </a:xfrm>
          <a:prstGeom prst="rect">
            <a:avLst/>
          </a:prstGeom>
          <a:solidFill>
            <a:schemeClr val="accent4">
              <a:lumMod val="20000"/>
              <a:lumOff val="80000"/>
            </a:schemeClr>
          </a:solidFill>
        </p:spPr>
        <p:txBody>
          <a:bodyPr wrap="square">
            <a:spAutoFit/>
          </a:bodyPr>
          <a:lstStyle/>
          <a:p>
            <a:pPr marL="342900" lvl="0" indent="-342900">
              <a:buFont typeface="+mj-lt"/>
              <a:buAutoNum type="arabicPeriod"/>
              <a:tabLst>
                <a:tab pos="241300" algn="l"/>
              </a:tabLst>
            </a:pP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Em</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hãy</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cho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biết</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ý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kiến</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dưới</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đây</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đúng</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hay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sai</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Vì</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3200" dirty="0">
              <a:effectLst/>
              <a:latin typeface="#9Slide05 Brannboll Ny" panose="02000000000000000000" pitchFamily="2"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756259" y="4072371"/>
            <a:ext cx="5020105" cy="242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48026"/>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99884" y="1486123"/>
            <a:ext cx="3599206" cy="1569660"/>
          </a:xfrm>
          <a:prstGeom prst="rect">
            <a:avLst/>
          </a:prstGeom>
          <a:noFill/>
        </p:spPr>
        <p:txBody>
          <a:bodyPr wrap="square" rtlCol="0">
            <a:spAutoFit/>
          </a:bodyPr>
          <a:lstStyle/>
          <a:p>
            <a:pPr algn="ctr"/>
            <a:r>
              <a:rPr lang="en-US" sz="2400" dirty="0"/>
              <a:t>a) </a:t>
            </a:r>
            <a:r>
              <a:rPr lang="en-US" sz="2400" dirty="0" err="1"/>
              <a:t>Một</a:t>
            </a:r>
            <a:r>
              <a:rPr lang="en-US" sz="2400" dirty="0"/>
              <a:t> </a:t>
            </a:r>
            <a:r>
              <a:rPr lang="en-US" sz="2400" dirty="0" err="1"/>
              <a:t>số</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thường</a:t>
            </a:r>
            <a:r>
              <a:rPr lang="en-US" sz="2400" dirty="0"/>
              <a:t> </a:t>
            </a:r>
            <a:r>
              <a:rPr lang="en-US" sz="2400" dirty="0" err="1"/>
              <a:t>xuyên</a:t>
            </a:r>
            <a:r>
              <a:rPr lang="en-US" sz="2400" dirty="0"/>
              <a:t> </a:t>
            </a:r>
            <a:r>
              <a:rPr lang="en-US" sz="2400" dirty="0" err="1"/>
              <a:t>trêu</a:t>
            </a:r>
            <a:r>
              <a:rPr lang="en-US" sz="2400" dirty="0"/>
              <a:t> </a:t>
            </a:r>
            <a:r>
              <a:rPr lang="en-US" sz="2400" dirty="0" err="1"/>
              <a:t>chọc</a:t>
            </a:r>
            <a:r>
              <a:rPr lang="en-US" sz="2400" dirty="0"/>
              <a:t>, </a:t>
            </a:r>
            <a:r>
              <a:rPr lang="en-US" sz="2400" dirty="0" err="1"/>
              <a:t>bắt</a:t>
            </a:r>
            <a:r>
              <a:rPr lang="en-US" sz="2400" dirty="0"/>
              <a:t> </a:t>
            </a:r>
            <a:r>
              <a:rPr lang="en-US" sz="2400" dirty="0" err="1"/>
              <a:t>nạt</a:t>
            </a:r>
            <a:r>
              <a:rPr lang="en-US" sz="2400" dirty="0"/>
              <a:t> G </a:t>
            </a:r>
            <a:r>
              <a:rPr lang="en-US" sz="2400" dirty="0" err="1"/>
              <a:t>vì</a:t>
            </a:r>
            <a:r>
              <a:rPr lang="en-US" sz="2400" dirty="0"/>
              <a:t> G </a:t>
            </a:r>
            <a:r>
              <a:rPr lang="en-US" sz="2400" dirty="0" err="1"/>
              <a:t>nhỏ</a:t>
            </a:r>
            <a:r>
              <a:rPr lang="en-US" sz="2400" dirty="0"/>
              <a:t> </a:t>
            </a:r>
            <a:r>
              <a:rPr lang="en-US" sz="2400" dirty="0" err="1"/>
              <a:t>bé</a:t>
            </a:r>
            <a:r>
              <a:rPr lang="en-US" sz="2400" dirty="0"/>
              <a:t> </a:t>
            </a:r>
            <a:r>
              <a:rPr lang="en-US" sz="2400" dirty="0" err="1"/>
              <a:t>và</a:t>
            </a:r>
            <a:r>
              <a:rPr lang="en-US" sz="2400" dirty="0"/>
              <a:t> </a:t>
            </a:r>
            <a:r>
              <a:rPr lang="en-US" sz="2400" dirty="0" err="1"/>
              <a:t>nhút</a:t>
            </a:r>
            <a:r>
              <a:rPr lang="en-US" sz="2400" dirty="0"/>
              <a:t> </a:t>
            </a:r>
            <a:r>
              <a:rPr lang="en-US" sz="2400" dirty="0" err="1"/>
              <a:t>nhát</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472237"/>
            <a:ext cx="2915532" cy="1569660"/>
          </a:xfrm>
          <a:prstGeom prst="rect">
            <a:avLst/>
          </a:prstGeom>
        </p:spPr>
        <p:txBody>
          <a:bodyPr wrap="square">
            <a:spAutoFit/>
          </a:bodyPr>
          <a:lstStyle/>
          <a:p>
            <a:pPr algn="ctr"/>
            <a:r>
              <a:rPr lang="en-US" sz="2400" dirty="0"/>
              <a:t>b) S </a:t>
            </a:r>
            <a:r>
              <a:rPr lang="en-US" sz="2400" dirty="0" err="1"/>
              <a:t>kể</a:t>
            </a:r>
            <a:r>
              <a:rPr lang="en-US" sz="2400" dirty="0"/>
              <a:t> </a:t>
            </a:r>
            <a:r>
              <a:rPr lang="en-US" sz="2400" dirty="0" err="1"/>
              <a:t>với</a:t>
            </a:r>
            <a:r>
              <a:rPr lang="en-US" sz="2400" dirty="0"/>
              <a:t> </a:t>
            </a:r>
            <a:r>
              <a:rPr lang="en-US" sz="2400" dirty="0" err="1"/>
              <a:t>bố</a:t>
            </a:r>
            <a:r>
              <a:rPr lang="en-US" sz="2400" dirty="0"/>
              <a:t> </a:t>
            </a:r>
            <a:r>
              <a:rPr lang="en-US" sz="2400" dirty="0" err="1"/>
              <a:t>mẹ</a:t>
            </a:r>
            <a:r>
              <a:rPr lang="en-US" sz="2400" dirty="0"/>
              <a:t> </a:t>
            </a:r>
            <a:r>
              <a:rPr lang="en-US" sz="2400" dirty="0" err="1"/>
              <a:t>việc</a:t>
            </a:r>
            <a:r>
              <a:rPr lang="en-US" sz="2400" dirty="0"/>
              <a:t> </a:t>
            </a:r>
            <a:r>
              <a:rPr lang="en-US" sz="2400" dirty="0" err="1"/>
              <a:t>mình</a:t>
            </a:r>
            <a:r>
              <a:rPr lang="en-US" sz="2400" dirty="0"/>
              <a:t> bi H </a:t>
            </a:r>
            <a:r>
              <a:rPr lang="en-US" sz="2400" dirty="0" err="1"/>
              <a:t>trấn</a:t>
            </a:r>
            <a:r>
              <a:rPr lang="en-US" sz="2400" dirty="0"/>
              <a:t> </a:t>
            </a:r>
            <a:r>
              <a:rPr lang="en-US" sz="2400" dirty="0" err="1"/>
              <a:t>lột</a:t>
            </a:r>
            <a:r>
              <a:rPr lang="en-US" sz="2400" dirty="0"/>
              <a:t> </a:t>
            </a:r>
            <a:r>
              <a:rPr lang="en-US" sz="2400" dirty="0" err="1"/>
              <a:t>tiền</a:t>
            </a:r>
            <a:r>
              <a:rPr lang="en-US" sz="2400" dirty="0"/>
              <a:t> </a:t>
            </a:r>
            <a:r>
              <a:rPr lang="en-US" sz="2400" dirty="0" err="1"/>
              <a:t>dù</a:t>
            </a:r>
            <a:r>
              <a:rPr lang="en-US" sz="2400" dirty="0"/>
              <a:t> H </a:t>
            </a:r>
            <a:r>
              <a:rPr lang="en-US" sz="2400" dirty="0" err="1"/>
              <a:t>đe</a:t>
            </a:r>
            <a:r>
              <a:rPr lang="en-US" sz="2400" dirty="0"/>
              <a:t> </a:t>
            </a:r>
            <a:r>
              <a:rPr lang="en-US" sz="2400" dirty="0" err="1"/>
              <a:t>doạ</a:t>
            </a:r>
            <a:r>
              <a:rPr lang="en-US" sz="2400" dirty="0"/>
              <a:t> </a:t>
            </a:r>
            <a:r>
              <a:rPr lang="en-US" sz="2400" dirty="0" err="1"/>
              <a:t>không</a:t>
            </a:r>
            <a:r>
              <a:rPr lang="en-US" sz="2400" dirty="0"/>
              <a:t> </a:t>
            </a:r>
            <a:r>
              <a:rPr lang="en-US" sz="2400" dirty="0" err="1"/>
              <a:t>được</a:t>
            </a:r>
            <a:r>
              <a:rPr lang="en-US" sz="2400" dirty="0"/>
              <a:t> </a:t>
            </a:r>
            <a:r>
              <a:rPr lang="en-US" sz="2400" dirty="0" err="1"/>
              <a:t>kể</a:t>
            </a:r>
            <a:r>
              <a:rPr lang="en-US" sz="2400" dirty="0"/>
              <a:t> </a:t>
            </a:r>
            <a:r>
              <a:rPr lang="en-US" sz="2400" dirty="0" err="1"/>
              <a:t>với</a:t>
            </a:r>
            <a:r>
              <a:rPr lang="en-US" sz="2400" dirty="0"/>
              <a:t> </a:t>
            </a:r>
            <a:r>
              <a:rPr lang="en-US" sz="2400" dirty="0" err="1"/>
              <a:t>ai</a:t>
            </a:r>
            <a:r>
              <a:rPr lang="en-US" sz="2400" dirty="0"/>
              <a:t>.</a:t>
            </a:r>
            <a:endParaRPr lang="vi-VN" sz="24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394715"/>
            <a:ext cx="2915532" cy="1938992"/>
          </a:xfrm>
          <a:prstGeom prst="rect">
            <a:avLst/>
          </a:prstGeom>
        </p:spPr>
        <p:txBody>
          <a:bodyPr wrap="square">
            <a:spAutoFit/>
          </a:bodyPr>
          <a:lstStyle/>
          <a:p>
            <a:pPr algn="ctr"/>
            <a:r>
              <a:rPr lang="en-US" sz="2400" dirty="0"/>
              <a:t>c) </a:t>
            </a:r>
            <a:r>
              <a:rPr lang="en-US" sz="2400" dirty="0" err="1"/>
              <a:t>Thấy</a:t>
            </a:r>
            <a:r>
              <a:rPr lang="en-US" sz="2400" dirty="0"/>
              <a:t> </a:t>
            </a:r>
            <a:r>
              <a:rPr lang="en-US" sz="2400" dirty="0" err="1"/>
              <a:t>một</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bị</a:t>
            </a:r>
            <a:r>
              <a:rPr lang="en-US" sz="2400" dirty="0"/>
              <a:t> </a:t>
            </a:r>
            <a:r>
              <a:rPr lang="en-US" sz="2400" dirty="0" err="1"/>
              <a:t>đánh</a:t>
            </a:r>
            <a:r>
              <a:rPr lang="en-US" sz="2400" dirty="0"/>
              <a:t>, Q </a:t>
            </a:r>
            <a:r>
              <a:rPr lang="en-US" sz="2400" dirty="0" err="1"/>
              <a:t>vội</a:t>
            </a:r>
            <a:r>
              <a:rPr lang="en-US" sz="2400" dirty="0"/>
              <a:t> </a:t>
            </a:r>
            <a:r>
              <a:rPr lang="en-US" sz="2400" dirty="0" err="1"/>
              <a:t>lấy</a:t>
            </a:r>
            <a:r>
              <a:rPr lang="en-US" sz="2400" dirty="0"/>
              <a:t> </a:t>
            </a:r>
            <a:r>
              <a:rPr lang="en-US" sz="2400" dirty="0" err="1"/>
              <a:t>điện</a:t>
            </a:r>
            <a:r>
              <a:rPr lang="en-US" sz="2400" dirty="0"/>
              <a:t> </a:t>
            </a:r>
            <a:r>
              <a:rPr lang="en-US" sz="2400" dirty="0" err="1"/>
              <a:t>thoại</a:t>
            </a:r>
            <a:r>
              <a:rPr lang="en-US" sz="2400" dirty="0"/>
              <a:t> </a:t>
            </a:r>
            <a:r>
              <a:rPr lang="en-US" sz="2400" dirty="0" err="1"/>
              <a:t>ra</a:t>
            </a:r>
            <a:r>
              <a:rPr lang="en-US" sz="2400" dirty="0"/>
              <a:t> quay </a:t>
            </a:r>
            <a:r>
              <a:rPr lang="en-US" sz="2400" dirty="0" err="1"/>
              <a:t>phim</a:t>
            </a:r>
            <a:r>
              <a:rPr lang="en-US" sz="2400" dirty="0"/>
              <a:t> </a:t>
            </a:r>
            <a:r>
              <a:rPr lang="en-US" sz="2400" dirty="0" err="1"/>
              <a:t>để</a:t>
            </a:r>
            <a:r>
              <a:rPr lang="en-US" sz="2400" dirty="0"/>
              <a:t> </a:t>
            </a:r>
            <a:r>
              <a:rPr lang="en-US" sz="2400" dirty="0" err="1"/>
              <a:t>đăng</a:t>
            </a:r>
            <a:r>
              <a:rPr lang="en-US" sz="2400" dirty="0"/>
              <a:t> </a:t>
            </a:r>
            <a:r>
              <a:rPr lang="en-US" sz="2400" dirty="0" err="1"/>
              <a:t>lên</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a:t>
            </a:r>
            <a:endParaRPr lang="vi-VN" sz="2400" dirty="0"/>
          </a:p>
        </p:txBody>
      </p:sp>
      <p:sp>
        <p:nvSpPr>
          <p:cNvPr id="16" name="Rectangle 15">
            <a:extLst>
              <a:ext uri="{FF2B5EF4-FFF2-40B4-BE49-F238E27FC236}">
                <a16:creationId xmlns:a16="http://schemas.microsoft.com/office/drawing/2014/main" id="{ACE3E4BD-29F1-4165-A3CF-532EB85174D3}"/>
              </a:ext>
            </a:extLst>
          </p:cNvPr>
          <p:cNvSpPr/>
          <p:nvPr/>
        </p:nvSpPr>
        <p:spPr>
          <a:xfrm>
            <a:off x="813352" y="4577838"/>
            <a:ext cx="2892375" cy="1200329"/>
          </a:xfrm>
          <a:prstGeom prst="rect">
            <a:avLst/>
          </a:prstGeom>
        </p:spPr>
        <p:txBody>
          <a:bodyPr wrap="square">
            <a:spAutoFit/>
          </a:bodyPr>
          <a:lstStyle/>
          <a:p>
            <a:pPr algn="ctr"/>
            <a:r>
              <a:rPr lang="en-US" sz="2400" dirty="0"/>
              <a:t>d) N </a:t>
            </a:r>
            <a:r>
              <a:rPr lang="en-US" sz="2400" dirty="0" err="1"/>
              <a:t>muốn</a:t>
            </a:r>
            <a:r>
              <a:rPr lang="en-US" sz="2400" dirty="0"/>
              <a:t> </a:t>
            </a:r>
            <a:r>
              <a:rPr lang="en-US" sz="2400" dirty="0" err="1"/>
              <a:t>bỏ</a:t>
            </a:r>
            <a:r>
              <a:rPr lang="en-US" sz="2400" dirty="0"/>
              <a:t> </a:t>
            </a:r>
            <a:r>
              <a:rPr lang="en-US" sz="2400" dirty="0" err="1"/>
              <a:t>học</a:t>
            </a:r>
            <a:r>
              <a:rPr lang="en-US" sz="2400" dirty="0"/>
              <a:t> </a:t>
            </a:r>
            <a:r>
              <a:rPr lang="en-US" sz="2400" dirty="0" err="1"/>
              <a:t>vì</a:t>
            </a:r>
            <a:r>
              <a:rPr lang="en-US" sz="2400" dirty="0"/>
              <a:t> </a:t>
            </a:r>
            <a:r>
              <a:rPr lang="en-US" sz="2400" dirty="0" err="1"/>
              <a:t>bị</a:t>
            </a:r>
            <a:r>
              <a:rPr lang="en-US" sz="2400" dirty="0"/>
              <a:t> </a:t>
            </a:r>
            <a:r>
              <a:rPr lang="en-US" sz="2400" dirty="0" err="1"/>
              <a:t>nhiều</a:t>
            </a:r>
            <a:r>
              <a:rPr lang="en-US" sz="2400" dirty="0"/>
              <a:t> </a:t>
            </a:r>
            <a:r>
              <a:rPr lang="en-US" sz="2400" dirty="0" err="1"/>
              <a:t>bạn</a:t>
            </a:r>
            <a:r>
              <a:rPr lang="en-US" sz="2400" dirty="0"/>
              <a:t> ở </a:t>
            </a:r>
            <a:r>
              <a:rPr lang="en-US" sz="2400" dirty="0" err="1"/>
              <a:t>trường</a:t>
            </a:r>
            <a:r>
              <a:rPr lang="en-US" sz="2400" dirty="0"/>
              <a:t> </a:t>
            </a:r>
            <a:r>
              <a:rPr lang="en-US" sz="2400" dirty="0" err="1"/>
              <a:t>chễ</a:t>
            </a:r>
            <a:r>
              <a:rPr lang="en-US" sz="2400" dirty="0"/>
              <a:t> </a:t>
            </a:r>
            <a:r>
              <a:rPr lang="en-US" sz="2400" dirty="0" err="1"/>
              <a:t>giễu</a:t>
            </a:r>
            <a:r>
              <a:rPr lang="en-US" sz="2400" dirty="0"/>
              <a:t>.</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2. </a:t>
            </a:r>
            <a:r>
              <a:rPr lang="en-US" sz="3200" b="1" dirty="0" err="1"/>
              <a:t>Em</a:t>
            </a:r>
            <a:r>
              <a:rPr lang="en-US" sz="3200" b="1" dirty="0"/>
              <a:t> </a:t>
            </a:r>
            <a:r>
              <a:rPr lang="en-US" sz="3200" b="1" dirty="0" err="1"/>
              <a:t>có</a:t>
            </a:r>
            <a:r>
              <a:rPr lang="en-US" sz="3200" b="1" dirty="0"/>
              <a:t> </a:t>
            </a:r>
            <a:r>
              <a:rPr lang="en-US" sz="3200" b="1" dirty="0" err="1"/>
              <a:t>nhận</a:t>
            </a:r>
            <a:r>
              <a:rPr lang="en-US" sz="3200" b="1" dirty="0"/>
              <a:t> </a:t>
            </a:r>
            <a:r>
              <a:rPr lang="en-US" sz="3200" b="1" dirty="0" err="1"/>
              <a:t>xét</a:t>
            </a:r>
            <a:r>
              <a:rPr lang="en-US" sz="3200" b="1" dirty="0"/>
              <a:t> </a:t>
            </a:r>
            <a:r>
              <a:rPr lang="en-US" sz="3200" b="1" dirty="0" err="1"/>
              <a:t>gì</a:t>
            </a:r>
            <a:r>
              <a:rPr lang="en-US" sz="3200" b="1" dirty="0"/>
              <a:t> </a:t>
            </a:r>
            <a:r>
              <a:rPr lang="en-US" sz="3200" b="1" dirty="0" err="1"/>
              <a:t>về</a:t>
            </a:r>
            <a:r>
              <a:rPr lang="en-US" sz="3200" b="1" dirty="0"/>
              <a:t> </a:t>
            </a:r>
            <a:r>
              <a:rPr lang="en-US" sz="3200" b="1" dirty="0" err="1"/>
              <a:t>hành</a:t>
            </a:r>
            <a:r>
              <a:rPr lang="en-US" sz="3200" b="1" dirty="0"/>
              <a:t> vi </a:t>
            </a:r>
            <a:r>
              <a:rPr lang="en-US" sz="3200" b="1" dirty="0" err="1"/>
              <a:t>của</a:t>
            </a:r>
            <a:r>
              <a:rPr lang="en-US" sz="3200" b="1" dirty="0"/>
              <a:t> </a:t>
            </a:r>
            <a:r>
              <a:rPr lang="en-US" sz="3200" b="1" dirty="0" err="1"/>
              <a:t>các</a:t>
            </a:r>
            <a:r>
              <a:rPr lang="en-US" sz="3200" b="1" dirty="0"/>
              <a:t> </a:t>
            </a:r>
            <a:r>
              <a:rPr lang="en-US" sz="3200" b="1" dirty="0" err="1"/>
              <a:t>bạn</a:t>
            </a:r>
            <a:r>
              <a:rPr lang="en-US" sz="3200" b="1" dirty="0"/>
              <a:t> </a:t>
            </a:r>
            <a:r>
              <a:rPr lang="en-US" sz="3200" b="1" dirty="0" err="1"/>
              <a:t>dưới</a:t>
            </a:r>
            <a:r>
              <a:rPr lang="en-US" sz="3200" b="1" dirty="0"/>
              <a:t> </a:t>
            </a:r>
            <a:r>
              <a:rPr lang="en-US" sz="3200" b="1" dirty="0" err="1"/>
              <a:t>đây</a:t>
            </a:r>
            <a:r>
              <a:rPr lang="en-US" sz="3200" b="1" dirty="0"/>
              <a:t>?</a:t>
            </a:r>
            <a:endParaRPr lang="vi-VN" sz="3200" dirty="0"/>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608618" y="3692319"/>
            <a:ext cx="4979728" cy="28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8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defRPr/>
            </a:pPr>
            <a:r>
              <a:rPr lang="en-US" altLang="en-US" sz="2800" b="1" dirty="0">
                <a:solidFill>
                  <a:srgbClr val="0070C0"/>
                </a:solidFill>
                <a:latin typeface="Times New Roman" panose="02020603050405020304" pitchFamily="18" charset="0"/>
                <a:cs typeface="Times New Roman" panose="02020603050405020304" pitchFamily="18" charset="0"/>
              </a:rPr>
              <a:t> THẢO LUẬN THEO BÀN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endParaRPr kumimoji="0" lang="en-US" altLang="en-US" sz="1800">
              <a:solidFill>
                <a:srgbClr val="DDDDDD"/>
              </a:solidFill>
              <a:latin typeface="SVN-Vanilla Daisy Pro" panose="00000500000000000000" pitchFamily="2" charset="0"/>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eaLnBrk="0" fontAlgn="base" hangingPunct="0">
              <a:spcBef>
                <a:spcPct val="0"/>
              </a:spcBef>
              <a:spcAft>
                <a:spcPct val="0"/>
              </a:spcAft>
              <a:defRPr/>
            </a:pPr>
            <a:endParaRPr lang="en-US" kern="0" dirty="0">
              <a:solidFill>
                <a:srgbClr val="0C441B"/>
              </a:solidFill>
              <a:latin typeface="SVN-Vanilla Daisy Pro" panose="00000500000000000000" pitchFamily="2" charset="0"/>
            </a:endParaRPr>
          </a:p>
          <a:p>
            <a:pPr algn="ctr" eaLnBrk="0" fontAlgn="base" hangingPunct="0">
              <a:spcBef>
                <a:spcPct val="0"/>
              </a:spcBef>
              <a:spcAft>
                <a:spcPct val="0"/>
              </a:spcAft>
              <a:defRPr/>
            </a:pPr>
            <a:r>
              <a:rPr lang="en-US" b="1" kern="0" dirty="0">
                <a:solidFill>
                  <a:srgbClr val="FF0000"/>
                </a:solidFill>
                <a:latin typeface="SVN-Vanilla Daisy Pro" panose="00000500000000000000" pitchFamily="2" charset="0"/>
              </a:rPr>
              <a:t>Ý </a:t>
            </a:r>
            <a:r>
              <a:rPr lang="en-US" b="1" kern="0" dirty="0" err="1">
                <a:solidFill>
                  <a:srgbClr val="FF0000"/>
                </a:solidFill>
                <a:latin typeface="SVN-Vanilla Daisy Pro" panose="00000500000000000000" pitchFamily="2" charset="0"/>
              </a:rPr>
              <a:t>kiến</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chung</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của</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cả</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nhóm</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về</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chủ</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đề</a:t>
            </a:r>
            <a:endParaRPr lang="en-US" b="1" kern="0" dirty="0">
              <a:solidFill>
                <a:srgbClr val="FF0000"/>
              </a:solidFill>
              <a:latin typeface="SVN-Vanilla Daisy Pro" panose="00000500000000000000" pitchFamily="2" charset="0"/>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a:solidFill>
                    <a:srgbClr val="0C441B"/>
                  </a:solidFill>
                  <a:latin typeface="SVN-Vanilla Daisy Pro" panose="00000500000000000000" pitchFamily="2" charset="0"/>
                </a:rPr>
                <a:t>Viết</a:t>
              </a:r>
              <a:r>
                <a:rPr kumimoji="0" lang="en-US" altLang="en-US" sz="1800" kern="0">
                  <a:solidFill>
                    <a:srgbClr val="DDDDDD"/>
                  </a:solidFill>
                  <a:latin typeface="SVN-Vanilla Daisy Pro" panose="00000500000000000000" pitchFamily="2" charset="0"/>
                </a:rPr>
                <a:t> </a:t>
              </a:r>
              <a:r>
                <a:rPr kumimoji="0" lang="en-US" altLang="en-US" sz="1800" kern="0">
                  <a:solidFill>
                    <a:srgbClr val="0C441B"/>
                  </a:solidFill>
                  <a:latin typeface="SVN-Vanilla Daisy Pro" panose="00000500000000000000" pitchFamily="2" charset="0"/>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a:solidFill>
                    <a:srgbClr val="DDDDDD"/>
                  </a:solidFill>
                  <a:latin typeface="SVN-Vanilla Daisy Pro" panose="00000500000000000000" pitchFamily="2" charset="0"/>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3600" kern="0" dirty="0" err="1">
                  <a:solidFill>
                    <a:srgbClr val="FF0000"/>
                  </a:solidFill>
                  <a:latin typeface="#9Slide05 Brannboll Ny" panose="02000000000000000000" pitchFamily="2" charset="0"/>
                </a:rPr>
                <a:t>Kĩ</a:t>
              </a:r>
              <a:r>
                <a:rPr kumimoji="0" lang="en-US" altLang="en-US" sz="3600" kern="0" dirty="0">
                  <a:solidFill>
                    <a:srgbClr val="FF0000"/>
                  </a:solidFill>
                  <a:latin typeface="#9Slide05 Brannboll Ny" panose="02000000000000000000" pitchFamily="2" charset="0"/>
                </a:rPr>
                <a:t> </a:t>
              </a:r>
              <a:r>
                <a:rPr kumimoji="0" lang="en-US" altLang="en-US" sz="3600" kern="0" dirty="0" err="1">
                  <a:solidFill>
                    <a:srgbClr val="FF0000"/>
                  </a:solidFill>
                  <a:latin typeface="#9Slide05 Brannboll Ny" panose="02000000000000000000" pitchFamily="2" charset="0"/>
                </a:rPr>
                <a:t>thuật</a:t>
              </a:r>
              <a:r>
                <a:rPr kumimoji="0" lang="en-US" altLang="en-US" sz="3600" kern="0" dirty="0">
                  <a:solidFill>
                    <a:srgbClr val="FF0000"/>
                  </a:solidFill>
                  <a:latin typeface="#9Slide05 Brannboll Ny" panose="02000000000000000000" pitchFamily="2" charset="0"/>
                </a:rPr>
                <a:t> </a:t>
              </a:r>
              <a:r>
                <a:rPr kumimoji="0" lang="nl-NL" altLang="en-US" sz="3600" b="1" kern="0" dirty="0">
                  <a:solidFill>
                    <a:srgbClr val="FF0000"/>
                  </a:solidFill>
                  <a:latin typeface="#9Slide05 Brannboll Ny" panose="02000000000000000000" pitchFamily="2" charset="0"/>
                </a:rPr>
                <a:t>“Khăn trải bàn”</a:t>
              </a:r>
              <a:r>
                <a:rPr kumimoji="0" lang="nl-NL" altLang="en-US" sz="3600" kern="0" dirty="0">
                  <a:solidFill>
                    <a:srgbClr val="FF0000"/>
                  </a:solidFill>
                  <a:latin typeface="#9Slide05 Brannboll Ny" panose="02000000000000000000" pitchFamily="2" charset="0"/>
                </a:rPr>
                <a:t> </a:t>
              </a:r>
              <a:endParaRPr kumimoji="0" lang="en-US" altLang="en-US" sz="3600" kern="0" dirty="0">
                <a:solidFill>
                  <a:srgbClr val="FF0000"/>
                </a:solidFill>
                <a:latin typeface="#9Slide05 Brannboll Ny" panose="02000000000000000000" pitchFamily="2" charset="0"/>
              </a:endParaRPr>
            </a:p>
          </p:txBody>
        </p:sp>
      </p:grpSp>
      <p:sp>
        <p:nvSpPr>
          <p:cNvPr id="23" name="TextBox 22">
            <a:extLst>
              <a:ext uri="{FF2B5EF4-FFF2-40B4-BE49-F238E27FC236}">
                <a16:creationId xmlns:a16="http://schemas.microsoft.com/office/drawing/2014/main" id="{0E2E7F4A-0692-4888-8652-9970B332B2FD}"/>
              </a:ext>
            </a:extLst>
          </p:cNvPr>
          <p:cNvSpPr txBox="1"/>
          <p:nvPr/>
        </p:nvSpPr>
        <p:spPr>
          <a:xfrm>
            <a:off x="4609786" y="2906288"/>
            <a:ext cx="7760362" cy="3817199"/>
          </a:xfrm>
          <a:prstGeom prst="rect">
            <a:avLst/>
          </a:prstGeom>
          <a:noFill/>
        </p:spPr>
        <p:txBody>
          <a:bodyPr wrap="square">
            <a:spAutoFit/>
          </a:bodyPr>
          <a:lstStyle/>
          <a:p>
            <a:pPr marL="342900" indent="-342900">
              <a:lnSpc>
                <a:spcPct val="126000"/>
              </a:lnSpc>
              <a:buFont typeface="+mj-lt"/>
              <a:buAutoNum type="alphaLcParenR"/>
              <a:tabLst>
                <a:tab pos="673100" algn="l"/>
              </a:tabLst>
            </a:pPr>
            <a:r>
              <a:rPr lang="en-US" sz="20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Em</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nhận</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được</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tin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nhắn</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hoặc</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thư</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đe</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doạ</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người</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4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khác</a:t>
            </a:r>
            <a:r>
              <a:rPr lang="en-US" sz="24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người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đang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có</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mâu</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thuẫn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hẹn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ở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lại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nói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chuyện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riêng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sau</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HS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yêu</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cầu</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tới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chỗ</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vắng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thái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độ</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khó</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chịu</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đe</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doạ</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vô</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tình</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nghe</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thấy</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nam</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bàn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kế</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hoạch</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cuối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chặn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đường</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đánh</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bên</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4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cạnh</a:t>
            </a:r>
            <a:r>
              <a:rPr lang="en-US" sz="24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a:p>
            <a:pPr>
              <a:lnSpc>
                <a:spcPts val="125"/>
              </a:lnSpc>
            </a:pP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5697CD6-7DF4-44E7-A44F-772C763BBCBC}"/>
              </a:ext>
            </a:extLst>
          </p:cNvPr>
          <p:cNvSpPr txBox="1"/>
          <p:nvPr/>
        </p:nvSpPr>
        <p:spPr>
          <a:xfrm>
            <a:off x="4665046" y="1866775"/>
            <a:ext cx="7655105" cy="830997"/>
          </a:xfrm>
          <a:prstGeom prst="rect">
            <a:avLst/>
          </a:prstGeom>
          <a:noFill/>
        </p:spPr>
        <p:txBody>
          <a:bodyPr wrap="square">
            <a:spAutoFit/>
          </a:bodyPr>
          <a:lstStyle/>
          <a:p>
            <a:r>
              <a:rPr lang="en-US" sz="2400" b="1" dirty="0" err="1">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Bài</a:t>
            </a:r>
            <a:r>
              <a:rPr lang="en-US" sz="2400" b="1" dirty="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 3: </a:t>
            </a:r>
            <a:r>
              <a:rPr lang="en-US" sz="2400" b="1" dirty="0" err="1"/>
              <a:t>Hãy</a:t>
            </a:r>
            <a:r>
              <a:rPr lang="en-US" sz="2400" b="1" dirty="0"/>
              <a:t> </a:t>
            </a:r>
            <a:r>
              <a:rPr lang="en-US" sz="2400" b="1" dirty="0" err="1"/>
              <a:t>đề</a:t>
            </a:r>
            <a:r>
              <a:rPr lang="en-US" sz="2400" b="1" dirty="0"/>
              <a:t> </a:t>
            </a:r>
            <a:r>
              <a:rPr lang="en-US" sz="2400" b="1" dirty="0" err="1"/>
              <a:t>xuất</a:t>
            </a:r>
            <a:r>
              <a:rPr lang="en-US" sz="2400" b="1" dirty="0"/>
              <a:t> </a:t>
            </a:r>
            <a:r>
              <a:rPr lang="en-US" sz="2400" b="1" dirty="0" err="1"/>
              <a:t>các</a:t>
            </a:r>
            <a:r>
              <a:rPr lang="en-US" sz="2400" b="1" dirty="0"/>
              <a:t> </a:t>
            </a:r>
            <a:r>
              <a:rPr lang="en-US" sz="2400" b="1" dirty="0" err="1"/>
              <a:t>biện</a:t>
            </a:r>
            <a:r>
              <a:rPr lang="en-US" sz="2400" b="1" dirty="0"/>
              <a:t> </a:t>
            </a:r>
            <a:r>
              <a:rPr lang="en-US" sz="2400" b="1" dirty="0" err="1"/>
              <a:t>pháp</a:t>
            </a:r>
            <a:r>
              <a:rPr lang="en-US" sz="2400" b="1" dirty="0"/>
              <a:t> </a:t>
            </a:r>
            <a:r>
              <a:rPr lang="en-US" sz="2400" b="1" dirty="0" err="1"/>
              <a:t>phù</a:t>
            </a:r>
            <a:r>
              <a:rPr lang="en-US" sz="2400" b="1" dirty="0"/>
              <a:t> </a:t>
            </a:r>
            <a:r>
              <a:rPr lang="en-US" sz="2400" b="1" dirty="0" err="1"/>
              <a:t>hợp</a:t>
            </a:r>
            <a:r>
              <a:rPr lang="en-US" sz="2400" b="1" dirty="0"/>
              <a:t> </a:t>
            </a:r>
            <a:r>
              <a:rPr lang="en-US" sz="2400" b="1" dirty="0" err="1"/>
              <a:t>để</a:t>
            </a:r>
            <a:r>
              <a:rPr lang="en-US" sz="2400" b="1" dirty="0"/>
              <a:t> </a:t>
            </a:r>
            <a:r>
              <a:rPr lang="en-US" sz="2400" b="1" dirty="0" err="1"/>
              <a:t>phòng</a:t>
            </a:r>
            <a:r>
              <a:rPr lang="en-US" sz="2400" b="1" dirty="0"/>
              <a:t> </a:t>
            </a:r>
            <a:r>
              <a:rPr lang="en-US" sz="2400" b="1" dirty="0" err="1"/>
              <a:t>tránh</a:t>
            </a:r>
            <a:r>
              <a:rPr lang="en-US" sz="2400" b="1" dirty="0"/>
              <a:t> </a:t>
            </a:r>
            <a:r>
              <a:rPr lang="en-US" sz="2400" b="1" dirty="0" err="1"/>
              <a:t>bạo</a:t>
            </a:r>
            <a:r>
              <a:rPr lang="en-US" sz="2400" b="1" dirty="0"/>
              <a:t> </a:t>
            </a:r>
            <a:r>
              <a:rPr lang="en-US" sz="2400" b="1" dirty="0" err="1"/>
              <a:t>lực</a:t>
            </a:r>
            <a:r>
              <a:rPr lang="en-US" sz="2400" b="1" dirty="0"/>
              <a:t> </a:t>
            </a:r>
            <a:r>
              <a:rPr lang="en-US" sz="2400" b="1" dirty="0" err="1"/>
              <a:t>học</a:t>
            </a:r>
            <a:r>
              <a:rPr lang="en-US" sz="2400" b="1" dirty="0"/>
              <a:t> </a:t>
            </a:r>
            <a:r>
              <a:rPr lang="en-US" sz="2400" b="1" dirty="0" err="1"/>
              <a:t>đường</a:t>
            </a:r>
            <a:r>
              <a:rPr lang="en-US" sz="2400" b="1" dirty="0"/>
              <a:t> </a:t>
            </a:r>
            <a:r>
              <a:rPr lang="en-US" sz="2400" b="1" dirty="0" err="1"/>
              <a:t>khi</a:t>
            </a:r>
            <a:r>
              <a:rPr lang="en-US" sz="2400" b="1" dirty="0"/>
              <a:t> </a:t>
            </a:r>
            <a:r>
              <a:rPr lang="en-US" sz="2400" b="1" dirty="0" err="1"/>
              <a:t>xuất</a:t>
            </a:r>
            <a:r>
              <a:rPr lang="en-US" sz="2400" b="1" dirty="0"/>
              <a:t> </a:t>
            </a:r>
            <a:r>
              <a:rPr lang="en-US" sz="2400" b="1" dirty="0" err="1"/>
              <a:t>hiện</a:t>
            </a:r>
            <a:r>
              <a:rPr lang="en-US" sz="2400" b="1" dirty="0"/>
              <a:t> </a:t>
            </a:r>
            <a:r>
              <a:rPr lang="en-US" sz="2400" b="1" dirty="0" err="1"/>
              <a:t>những</a:t>
            </a:r>
            <a:r>
              <a:rPr lang="en-US" sz="2400" b="1" dirty="0"/>
              <a:t> </a:t>
            </a:r>
            <a:r>
              <a:rPr lang="en-US" sz="2400" b="1" dirty="0" err="1"/>
              <a:t>tình</a:t>
            </a:r>
            <a:r>
              <a:rPr lang="en-US" sz="2400" b="1" dirty="0"/>
              <a:t> </a:t>
            </a:r>
            <a:r>
              <a:rPr lang="en-US" sz="2400" b="1" dirty="0" err="1"/>
              <a:t>huống</a:t>
            </a:r>
            <a:r>
              <a:rPr lang="en-US" sz="2400" b="1" dirty="0"/>
              <a:t> </a:t>
            </a:r>
            <a:r>
              <a:rPr lang="en-US" sz="2400" b="1" dirty="0" err="1"/>
              <a:t>sau</a:t>
            </a:r>
            <a:r>
              <a:rPr lang="en-US" sz="2400" b="1" dirty="0"/>
              <a:t>:</a:t>
            </a:r>
            <a:endParaRPr lang="vi-VN" sz="2400" dirty="0"/>
          </a:p>
        </p:txBody>
      </p:sp>
    </p:spTree>
    <p:extLst>
      <p:ext uri="{BB962C8B-B14F-4D97-AF65-F5344CB8AC3E}">
        <p14:creationId xmlns:p14="http://schemas.microsoft.com/office/powerpoint/2010/main" val="2599596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1684421" y="1851992"/>
            <a:ext cx="924025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dirty="0">
                <a:latin typeface="#9Slide05 Brannboll Ny" panose="02000000000000000000" pitchFamily="2" charset="0"/>
                <a:cs typeface="Times New Roman" panose="02020603050405020304" pitchFamily="18" charset="0"/>
              </a:rPr>
              <a:t>     </a:t>
            </a:r>
            <a:r>
              <a:rPr lang="en-US" sz="2800" b="0" dirty="0">
                <a:latin typeface="Times New Roman" panose="02020603050405020304" pitchFamily="18" charset="0"/>
                <a:cs typeface="Times New Roman" panose="02020603050405020304" pitchFamily="18" charset="0"/>
              </a:rPr>
              <a:t>a) </a:t>
            </a:r>
            <a:r>
              <a:rPr lang="en-US" sz="2800" b="0" dirty="0" err="1">
                <a:latin typeface="Times New Roman" panose="02020603050405020304" pitchFamily="18" charset="0"/>
                <a:cs typeface="Times New Roman" panose="02020603050405020304" pitchFamily="18" charset="0"/>
              </a:rPr>
              <a:t>Giờ</a:t>
            </a:r>
            <a:r>
              <a:rPr lang="en-US" sz="2800" b="0" dirty="0">
                <a:latin typeface="Times New Roman" panose="02020603050405020304" pitchFamily="18" charset="0"/>
                <a:cs typeface="Times New Roman" panose="02020603050405020304" pitchFamily="18" charset="0"/>
              </a:rPr>
              <a:t> ra </a:t>
            </a:r>
            <a:r>
              <a:rPr lang="en-US" sz="2800" b="0" dirty="0" err="1">
                <a:latin typeface="Times New Roman" panose="02020603050405020304" pitchFamily="18" charset="0"/>
                <a:cs typeface="Times New Roman" panose="02020603050405020304" pitchFamily="18" charset="0"/>
              </a:rPr>
              <a:t>chơi</a:t>
            </a:r>
            <a:r>
              <a:rPr lang="en-US" sz="2800" b="0" dirty="0">
                <a:latin typeface="Times New Roman" panose="02020603050405020304" pitchFamily="18" charset="0"/>
                <a:cs typeface="Times New Roman" panose="02020603050405020304" pitchFamily="18" charset="0"/>
              </a:rPr>
              <a:t>, V </a:t>
            </a:r>
            <a:r>
              <a:rPr lang="en-US" sz="2800" b="0" dirty="0" err="1">
                <a:latin typeface="Times New Roman" panose="02020603050405020304" pitchFamily="18" charset="0"/>
                <a:cs typeface="Times New Roman" panose="02020603050405020304" pitchFamily="18" charset="0"/>
              </a:rPr>
              <a:t>nhìn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thấy</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trong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cặp</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sách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của</a:t>
            </a:r>
            <a:r>
              <a:rPr lang="en-US" sz="2800" b="0" dirty="0">
                <a:latin typeface="Times New Roman" panose="02020603050405020304" pitchFamily="18" charset="0"/>
                <a:cs typeface="Times New Roman" panose="02020603050405020304" pitchFamily="18" charset="0"/>
              </a:rPr>
              <a:t> N </a:t>
            </a:r>
            <a:r>
              <a:rPr lang="en-US" sz="2800" b="0" dirty="0" err="1">
                <a:latin typeface="Times New Roman" panose="02020603050405020304" pitchFamily="18" charset="0"/>
                <a:cs typeface="Times New Roman" panose="02020603050405020304" pitchFamily="18" charset="0"/>
              </a:rPr>
              <a:t>có</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cuốn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nhật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ký</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nên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đã</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giật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lấy</a:t>
            </a:r>
            <a:r>
              <a:rPr lang="en-US" sz="2800" b="0" dirty="0">
                <a:latin typeface="Times New Roman" panose="02020603050405020304" pitchFamily="18" charset="0"/>
                <a:cs typeface="Times New Roman" panose="02020603050405020304" pitchFamily="18" charset="0"/>
              </a:rPr>
              <a:t>, N </a:t>
            </a:r>
            <a:r>
              <a:rPr lang="en-US" sz="2800" b="0" dirty="0" err="1">
                <a:latin typeface="Times New Roman" panose="02020603050405020304" pitchFamily="18" charset="0"/>
                <a:cs typeface="Times New Roman" panose="02020603050405020304" pitchFamily="18" charset="0"/>
              </a:rPr>
              <a:t>đuổi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theo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yêu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cầu</a:t>
            </a:r>
            <a:r>
              <a:rPr lang="en-US" sz="2800" b="0" dirty="0">
                <a:latin typeface="Times New Roman" panose="02020603050405020304" pitchFamily="18" charset="0"/>
                <a:cs typeface="Times New Roman" panose="02020603050405020304" pitchFamily="18" charset="0"/>
              </a:rPr>
              <a:t> V </a:t>
            </a:r>
            <a:r>
              <a:rPr lang="en-US" sz="2800" b="0" dirty="0" err="1">
                <a:latin typeface="Times New Roman" panose="02020603050405020304" pitchFamily="18" charset="0"/>
                <a:cs typeface="Times New Roman" panose="02020603050405020304" pitchFamily="18" charset="0"/>
              </a:rPr>
              <a:t>trả</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lại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bạn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không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đồng</a:t>
            </a:r>
            <a:r>
              <a:rPr lang="en-US" sz="2800" b="0" dirty="0">
                <a:latin typeface="Times New Roman" panose="02020603050405020304" pitchFamily="18" charset="0"/>
                <a:cs typeface="Times New Roman" panose="02020603050405020304" pitchFamily="18" charset="0"/>
              </a:rPr>
              <a:t> ý </a:t>
            </a:r>
            <a:r>
              <a:rPr lang="en-US" sz="2800" b="0" dirty="0" err="1">
                <a:latin typeface="Times New Roman" panose="02020603050405020304" pitchFamily="18" charset="0"/>
                <a:cs typeface="Times New Roman" panose="02020603050405020304" pitchFamily="18" charset="0"/>
              </a:rPr>
              <a:t>mà</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còn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mở</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cuốn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nhật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ký</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và</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đọc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vài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câu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các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bạn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khác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cùng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nghe</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để</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trêu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trọc</a:t>
            </a:r>
            <a:r>
              <a:rPr lang="en-US" sz="2800" b="0" dirty="0">
                <a:latin typeface="Times New Roman" panose="02020603050405020304" pitchFamily="18" charset="0"/>
                <a:cs typeface="Times New Roman" panose="02020603050405020304" pitchFamily="18" charset="0"/>
              </a:rPr>
              <a:t> N, N </a:t>
            </a:r>
            <a:r>
              <a:rPr lang="en-US" sz="2800" b="0" dirty="0" err="1">
                <a:latin typeface="Times New Roman" panose="02020603050405020304" pitchFamily="18" charset="0"/>
                <a:cs typeface="Times New Roman" panose="02020603050405020304" pitchFamily="18" charset="0"/>
              </a:rPr>
              <a:t>rất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tức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giận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với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hành</a:t>
            </a:r>
            <a:r>
              <a:rPr lang="en-US" sz="2800" b="0" dirty="0">
                <a:latin typeface="Times New Roman" panose="02020603050405020304" pitchFamily="18" charset="0"/>
                <a:cs typeface="Times New Roman" panose="02020603050405020304" pitchFamily="18" charset="0"/>
              </a:rPr>
              <a:t> vi </a:t>
            </a:r>
            <a:r>
              <a:rPr lang="en-US" sz="2800" b="0" dirty="0" err="1">
                <a:latin typeface="Times New Roman" panose="02020603050405020304" pitchFamily="18" charset="0"/>
                <a:cs typeface="Times New Roman" panose="02020603050405020304" pitchFamily="18" charset="0"/>
              </a:rPr>
              <a:t>của</a:t>
            </a:r>
            <a:r>
              <a:rPr lang="en-US" sz="2800" b="0" dirty="0">
                <a:latin typeface="Times New Roman" panose="02020603050405020304" pitchFamily="18" charset="0"/>
                <a:cs typeface="Times New Roman" panose="02020603050405020304" pitchFamily="18" charset="0"/>
              </a:rPr>
              <a:t> V </a:t>
            </a:r>
            <a:r>
              <a:rPr lang="en-US" sz="2800" b="0" dirty="0" err="1">
                <a:latin typeface="Times New Roman" panose="02020603050405020304" pitchFamily="18" charset="0"/>
                <a:cs typeface="Times New Roman" panose="02020603050405020304" pitchFamily="18" charset="0"/>
              </a:rPr>
              <a:t>nhưng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không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biết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nên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làm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gì</a:t>
            </a:r>
            <a:r>
              <a:rPr lang="en-US" sz="2800" b="0" dirty="0">
                <a:latin typeface="Times New Roman" panose="02020603050405020304" pitchFamily="18" charset="0"/>
                <a:cs typeface="Times New Roman" panose="02020603050405020304" pitchFamily="18" charset="0"/>
              </a:rPr>
              <a:t>.</a:t>
            </a:r>
          </a:p>
          <a:p>
            <a:pPr lvl="0" algn="just"/>
            <a:endParaRPr lang="en-US" sz="2800" b="0" dirty="0">
              <a:latin typeface="Times New Roman" panose="02020603050405020304" pitchFamily="18" charset="0"/>
              <a:cs typeface="Times New Roman" panose="02020603050405020304" pitchFamily="18" charset="0"/>
            </a:endParaRPr>
          </a:p>
          <a:p>
            <a:pPr lvl="0" algn="ctr"/>
            <a:r>
              <a:rPr lang="en-US" sz="2800" b="0" dirty="0" err="1">
                <a:solidFill>
                  <a:srgbClr val="0070C0"/>
                </a:solidFill>
                <a:latin typeface="Times New Roman" panose="02020603050405020304" pitchFamily="18" charset="0"/>
                <a:cs typeface="Times New Roman" panose="02020603050405020304" pitchFamily="18" charset="0"/>
              </a:rPr>
              <a:t>Nếu</a:t>
            </a:r>
            <a:r>
              <a:rPr lang="en-US" sz="2800" b="0" dirty="0">
                <a:solidFill>
                  <a:srgbClr val="0070C0"/>
                </a:solidFill>
                <a:latin typeface="Times New Roman" panose="02020603050405020304" pitchFamily="18" charset="0"/>
                <a:cs typeface="Times New Roman" panose="02020603050405020304" pitchFamily="18" charset="0"/>
              </a:rPr>
              <a:t> </a:t>
            </a:r>
            <a:r>
              <a:rPr lang="en-US" sz="2800" b="0" dirty="0" err="1">
                <a:solidFill>
                  <a:srgbClr val="0070C0"/>
                </a:solidFill>
                <a:latin typeface="Times New Roman" panose="02020603050405020304" pitchFamily="18" charset="0"/>
                <a:cs typeface="Times New Roman" panose="02020603050405020304" pitchFamily="18" charset="0"/>
              </a:rPr>
              <a:t>là</a:t>
            </a:r>
            <a:r>
              <a:rPr lang="en-US" sz="2800" b="0" dirty="0">
                <a:solidFill>
                  <a:srgbClr val="0070C0"/>
                </a:solidFill>
                <a:latin typeface="Times New Roman" panose="02020603050405020304" pitchFamily="18" charset="0"/>
                <a:cs typeface="Times New Roman" panose="02020603050405020304" pitchFamily="18" charset="0"/>
              </a:rPr>
              <a:t> N, </a:t>
            </a:r>
            <a:r>
              <a:rPr lang="en-US" sz="2800" b="0" dirty="0" err="1">
                <a:solidFill>
                  <a:srgbClr val="0070C0"/>
                </a:solidFill>
                <a:latin typeface="Times New Roman" panose="02020603050405020304" pitchFamily="18" charset="0"/>
                <a:cs typeface="Times New Roman" panose="02020603050405020304" pitchFamily="18" charset="0"/>
              </a:rPr>
              <a:t>em</a:t>
            </a:r>
            <a:r>
              <a:rPr lang="en-US" sz="2800" b="0" dirty="0">
                <a:solidFill>
                  <a:srgbClr val="0070C0"/>
                </a:solidFill>
                <a:latin typeface="Times New Roman" panose="02020603050405020304" pitchFamily="18" charset="0"/>
                <a:cs typeface="Times New Roman" panose="02020603050405020304" pitchFamily="18" charset="0"/>
              </a:rPr>
              <a:t> </a:t>
            </a:r>
            <a:r>
              <a:rPr lang="en-US" sz="2800" b="0" dirty="0" err="1">
                <a:solidFill>
                  <a:srgbClr val="0070C0"/>
                </a:solidFill>
                <a:latin typeface="Times New Roman" panose="02020603050405020304" pitchFamily="18" charset="0"/>
                <a:cs typeface="Times New Roman" panose="02020603050405020304" pitchFamily="18" charset="0"/>
              </a:rPr>
              <a:t>sẽ</a:t>
            </a:r>
            <a:r>
              <a:rPr lang="en-US" sz="2800" b="0" dirty="0">
                <a:solidFill>
                  <a:srgbClr val="0070C0"/>
                </a:solidFill>
                <a:latin typeface="Times New Roman" panose="02020603050405020304" pitchFamily="18" charset="0"/>
                <a:cs typeface="Times New Roman" panose="02020603050405020304" pitchFamily="18" charset="0"/>
              </a:rPr>
              <a:t> </a:t>
            </a:r>
            <a:r>
              <a:rPr lang="en-US" sz="2800" b="0" dirty="0" err="1">
                <a:solidFill>
                  <a:srgbClr val="0070C0"/>
                </a:solidFill>
                <a:latin typeface="Times New Roman" panose="02020603050405020304" pitchFamily="18" charset="0"/>
                <a:cs typeface="Times New Roman" panose="02020603050405020304" pitchFamily="18" charset="0"/>
              </a:rPr>
              <a:t>xử</a:t>
            </a:r>
            <a:r>
              <a:rPr lang="en-US" sz="2800" b="0" dirty="0">
                <a:solidFill>
                  <a:srgbClr val="0070C0"/>
                </a:solidFill>
                <a:latin typeface="Times New Roman" panose="02020603050405020304" pitchFamily="18" charset="0"/>
                <a:cs typeface="Times New Roman" panose="02020603050405020304" pitchFamily="18" charset="0"/>
              </a:rPr>
              <a:t> </a:t>
            </a:r>
            <a:r>
              <a:rPr lang="en-US" sz="2800" b="0" dirty="0" err="1">
                <a:solidFill>
                  <a:srgbClr val="0070C0"/>
                </a:solidFill>
                <a:latin typeface="Times New Roman" panose="02020603050405020304" pitchFamily="18" charset="0"/>
                <a:cs typeface="Times New Roman" panose="02020603050405020304" pitchFamily="18" charset="0"/>
              </a:rPr>
              <a:t>lý</a:t>
            </a:r>
            <a:r>
              <a:rPr lang="en-US" sz="2800" b="0" dirty="0">
                <a:solidFill>
                  <a:srgbClr val="0070C0"/>
                </a:solidFill>
                <a:latin typeface="Times New Roman" panose="02020603050405020304" pitchFamily="18" charset="0"/>
                <a:cs typeface="Times New Roman" panose="02020603050405020304" pitchFamily="18" charset="0"/>
              </a:rPr>
              <a:t> </a:t>
            </a:r>
            <a:r>
              <a:rPr lang="en-US" sz="2800" b="0" dirty="0" err="1">
                <a:solidFill>
                  <a:srgbClr val="0070C0"/>
                </a:solidFill>
                <a:latin typeface="Times New Roman" panose="02020603050405020304" pitchFamily="18" charset="0"/>
                <a:cs typeface="Times New Roman" panose="02020603050405020304" pitchFamily="18" charset="0"/>
              </a:rPr>
              <a:t>tình</a:t>
            </a:r>
            <a:r>
              <a:rPr lang="en-US" sz="2800" b="0" dirty="0">
                <a:solidFill>
                  <a:srgbClr val="0070C0"/>
                </a:solidFill>
                <a:latin typeface="Times New Roman" panose="02020603050405020304" pitchFamily="18" charset="0"/>
                <a:cs typeface="Times New Roman" panose="02020603050405020304" pitchFamily="18" charset="0"/>
              </a:rPr>
              <a:t> </a:t>
            </a:r>
            <a:r>
              <a:rPr lang="en-US" sz="2800" b="0" dirty="0" err="1">
                <a:solidFill>
                  <a:srgbClr val="0070C0"/>
                </a:solidFill>
                <a:latin typeface="Times New Roman" panose="02020603050405020304" pitchFamily="18" charset="0"/>
                <a:cs typeface="Times New Roman" panose="02020603050405020304" pitchFamily="18" charset="0"/>
              </a:rPr>
              <a:t>huống</a:t>
            </a:r>
            <a:r>
              <a:rPr lang="en-US" sz="2800" b="0" dirty="0">
                <a:solidFill>
                  <a:srgbClr val="0070C0"/>
                </a:solidFill>
                <a:latin typeface="Times New Roman" panose="02020603050405020304" pitchFamily="18" charset="0"/>
                <a:cs typeface="Times New Roman" panose="02020603050405020304" pitchFamily="18" charset="0"/>
              </a:rPr>
              <a:t> </a:t>
            </a:r>
            <a:r>
              <a:rPr lang="en-US" sz="2800" b="0" dirty="0" err="1">
                <a:solidFill>
                  <a:srgbClr val="0070C0"/>
                </a:solidFill>
                <a:latin typeface="Times New Roman" panose="02020603050405020304" pitchFamily="18" charset="0"/>
                <a:cs typeface="Times New Roman" panose="02020603050405020304" pitchFamily="18" charset="0"/>
              </a:rPr>
              <a:t>này</a:t>
            </a:r>
            <a:r>
              <a:rPr lang="en-US" sz="2800" b="0" dirty="0">
                <a:solidFill>
                  <a:srgbClr val="0070C0"/>
                </a:solidFill>
                <a:latin typeface="Times New Roman" panose="02020603050405020304" pitchFamily="18" charset="0"/>
                <a:cs typeface="Times New Roman" panose="02020603050405020304" pitchFamily="18" charset="0"/>
              </a:rPr>
              <a:t> </a:t>
            </a:r>
            <a:r>
              <a:rPr lang="en-US" sz="2800" b="0" dirty="0" err="1">
                <a:solidFill>
                  <a:srgbClr val="0070C0"/>
                </a:solidFill>
                <a:latin typeface="Times New Roman" panose="02020603050405020304" pitchFamily="18" charset="0"/>
                <a:cs typeface="Times New Roman" panose="02020603050405020304" pitchFamily="18" charset="0"/>
              </a:rPr>
              <a:t>như</a:t>
            </a:r>
            <a:r>
              <a:rPr lang="en-US" sz="2800" b="0" dirty="0">
                <a:solidFill>
                  <a:srgbClr val="0070C0"/>
                </a:solidFill>
                <a:latin typeface="Times New Roman" panose="02020603050405020304" pitchFamily="18" charset="0"/>
                <a:cs typeface="Times New Roman" panose="02020603050405020304" pitchFamily="18" charset="0"/>
              </a:rPr>
              <a:t> </a:t>
            </a:r>
            <a:r>
              <a:rPr lang="en-US" sz="2800" b="0" dirty="0" err="1">
                <a:solidFill>
                  <a:srgbClr val="0070C0"/>
                </a:solidFill>
                <a:latin typeface="Times New Roman" panose="02020603050405020304" pitchFamily="18" charset="0"/>
                <a:cs typeface="Times New Roman" panose="02020603050405020304" pitchFamily="18" charset="0"/>
              </a:rPr>
              <a:t>thế</a:t>
            </a:r>
            <a:r>
              <a:rPr lang="en-US" sz="2800" b="0" dirty="0">
                <a:solidFill>
                  <a:srgbClr val="0070C0"/>
                </a:solidFill>
                <a:latin typeface="Times New Roman" panose="02020603050405020304" pitchFamily="18" charset="0"/>
                <a:cs typeface="Times New Roman" panose="02020603050405020304" pitchFamily="18" charset="0"/>
              </a:rPr>
              <a:t> </a:t>
            </a:r>
            <a:r>
              <a:rPr lang="en-US" sz="2800" b="0" dirty="0" err="1">
                <a:solidFill>
                  <a:srgbClr val="0070C0"/>
                </a:solidFill>
                <a:latin typeface="Times New Roman" panose="02020603050405020304" pitchFamily="18" charset="0"/>
                <a:cs typeface="Times New Roman" panose="02020603050405020304" pitchFamily="18" charset="0"/>
              </a:rPr>
              <a:t>nào</a:t>
            </a:r>
            <a:r>
              <a:rPr lang="en-US" sz="2800" b="0" dirty="0">
                <a:solidFill>
                  <a:srgbClr val="0070C0"/>
                </a:solidFill>
                <a:latin typeface="Times New Roman" panose="02020603050405020304" pitchFamily="18" charset="0"/>
                <a:cs typeface="Times New Roman" panose="02020603050405020304" pitchFamily="18" charset="0"/>
              </a:rPr>
              <a:t>? </a:t>
            </a:r>
            <a:r>
              <a:rPr lang="en-US" sz="2800" b="0" dirty="0" err="1">
                <a:solidFill>
                  <a:srgbClr val="0070C0"/>
                </a:solidFill>
                <a:latin typeface="Times New Roman" panose="02020603050405020304" pitchFamily="18" charset="0"/>
                <a:cs typeface="Times New Roman" panose="02020603050405020304" pitchFamily="18" charset="0"/>
              </a:rPr>
              <a:t>Vì</a:t>
            </a:r>
            <a:r>
              <a:rPr lang="en-US" sz="2800" b="0" dirty="0">
                <a:solidFill>
                  <a:srgbClr val="0070C0"/>
                </a:solidFill>
                <a:latin typeface="Times New Roman" panose="02020603050405020304" pitchFamily="18" charset="0"/>
                <a:cs typeface="Times New Roman" panose="02020603050405020304" pitchFamily="18" charset="0"/>
              </a:rPr>
              <a:t> </a:t>
            </a:r>
            <a:r>
              <a:rPr lang="en-US" sz="2800" b="0" dirty="0" err="1">
                <a:solidFill>
                  <a:srgbClr val="0070C0"/>
                </a:solidFill>
                <a:latin typeface="Times New Roman" panose="02020603050405020304" pitchFamily="18" charset="0"/>
                <a:cs typeface="Times New Roman" panose="02020603050405020304" pitchFamily="18" charset="0"/>
              </a:rPr>
              <a:t>sao</a:t>
            </a:r>
            <a:r>
              <a:rPr lang="en-US" sz="2800" b="0" dirty="0">
                <a:solidFill>
                  <a:srgbClr val="0070C0"/>
                </a:solidFill>
                <a:latin typeface="Times New Roman" panose="02020603050405020304" pitchFamily="18" charset="0"/>
                <a:cs typeface="Times New Roman" panose="02020603050405020304" pitchFamily="18" charset="0"/>
              </a:rPr>
              <a:t>?</a:t>
            </a:r>
          </a:p>
        </p:txBody>
      </p:sp>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914401" y="270001"/>
            <a:ext cx="11277600" cy="708944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1604357" y="1650164"/>
            <a:ext cx="79607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b)</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Biết</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tin Đ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bị</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S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bắt</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nạt</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nhiều</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lần</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bạn</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thân</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của</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Đ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là</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vô</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cùng</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tức</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giận</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Đ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bày</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tỏ</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ý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định</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sẽ</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rủ</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thêm</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bạn</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để</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dạy</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cho</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một</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bài</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học</a:t>
            </a:r>
            <a:r>
              <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p>
          <a:p>
            <a:pPr lvl="1"/>
            <a:endParaRPr kumimoji="0" lang="en-US" sz="28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a:p>
            <a:pPr lvl="1"/>
            <a:r>
              <a:rPr lang="en-US" sz="2800" i="0" baseline="0" dirty="0" err="1">
                <a:solidFill>
                  <a:srgbClr val="0070C0"/>
                </a:solidFill>
                <a:latin typeface="Times New Roman" panose="02020603050405020304" pitchFamily="18" charset="0"/>
                <a:cs typeface="Times New Roman" panose="02020603050405020304" pitchFamily="18" charset="0"/>
              </a:rPr>
              <a:t>Nếu</a:t>
            </a:r>
            <a:r>
              <a:rPr lang="en-US" sz="2800" i="0" dirty="0">
                <a:solidFill>
                  <a:srgbClr val="0070C0"/>
                </a:solidFill>
                <a:latin typeface="Times New Roman" panose="02020603050405020304" pitchFamily="18" charset="0"/>
                <a:cs typeface="Times New Roman" panose="02020603050405020304" pitchFamily="18" charset="0"/>
              </a:rPr>
              <a:t> </a:t>
            </a:r>
            <a:r>
              <a:rPr lang="en-US" sz="2800" i="0" dirty="0" err="1">
                <a:solidFill>
                  <a:srgbClr val="0070C0"/>
                </a:solidFill>
                <a:latin typeface="Times New Roman" panose="02020603050405020304" pitchFamily="18" charset="0"/>
                <a:cs typeface="Times New Roman" panose="02020603050405020304" pitchFamily="18" charset="0"/>
              </a:rPr>
              <a:t>biết</a:t>
            </a:r>
            <a:r>
              <a:rPr lang="en-US" sz="2800" i="0" dirty="0">
                <a:solidFill>
                  <a:srgbClr val="0070C0"/>
                </a:solidFill>
                <a:latin typeface="Times New Roman" panose="02020603050405020304" pitchFamily="18" charset="0"/>
                <a:cs typeface="Times New Roman" panose="02020603050405020304" pitchFamily="18" charset="0"/>
              </a:rPr>
              <a:t> </a:t>
            </a:r>
            <a:r>
              <a:rPr lang="en-US" sz="2800" i="0" dirty="0" err="1">
                <a:solidFill>
                  <a:srgbClr val="0070C0"/>
                </a:solidFill>
                <a:latin typeface="Times New Roman" panose="02020603050405020304" pitchFamily="18" charset="0"/>
                <a:cs typeface="Times New Roman" panose="02020603050405020304" pitchFamily="18" charset="0"/>
              </a:rPr>
              <a:t>sự</a:t>
            </a:r>
            <a:r>
              <a:rPr lang="en-US" sz="2800" i="0" dirty="0">
                <a:solidFill>
                  <a:srgbClr val="0070C0"/>
                </a:solidFill>
                <a:latin typeface="Times New Roman" panose="02020603050405020304" pitchFamily="18" charset="0"/>
                <a:cs typeface="Times New Roman" panose="02020603050405020304" pitchFamily="18" charset="0"/>
              </a:rPr>
              <a:t> </a:t>
            </a:r>
            <a:r>
              <a:rPr lang="en-US" sz="2800" i="0" dirty="0" err="1">
                <a:solidFill>
                  <a:srgbClr val="0070C0"/>
                </a:solidFill>
                <a:latin typeface="Times New Roman" panose="02020603050405020304" pitchFamily="18" charset="0"/>
                <a:cs typeface="Times New Roman" panose="02020603050405020304" pitchFamily="18" charset="0"/>
              </a:rPr>
              <a:t>việc</a:t>
            </a:r>
            <a:r>
              <a:rPr lang="en-US" sz="2800" i="0" dirty="0">
                <a:solidFill>
                  <a:srgbClr val="0070C0"/>
                </a:solidFill>
                <a:latin typeface="Times New Roman" panose="02020603050405020304" pitchFamily="18" charset="0"/>
                <a:cs typeface="Times New Roman" panose="02020603050405020304" pitchFamily="18" charset="0"/>
              </a:rPr>
              <a:t> </a:t>
            </a:r>
            <a:r>
              <a:rPr lang="en-US" sz="2800" i="0" dirty="0" err="1">
                <a:solidFill>
                  <a:srgbClr val="0070C0"/>
                </a:solidFill>
                <a:latin typeface="Times New Roman" panose="02020603050405020304" pitchFamily="18" charset="0"/>
                <a:cs typeface="Times New Roman" panose="02020603050405020304" pitchFamily="18" charset="0"/>
              </a:rPr>
              <a:t>đó</a:t>
            </a:r>
            <a:r>
              <a:rPr lang="en-US" sz="2800" i="0" dirty="0">
                <a:solidFill>
                  <a:srgbClr val="0070C0"/>
                </a:solidFill>
                <a:latin typeface="Times New Roman" panose="02020603050405020304" pitchFamily="18" charset="0"/>
                <a:cs typeface="Times New Roman" panose="02020603050405020304" pitchFamily="18" charset="0"/>
              </a:rPr>
              <a:t>, </a:t>
            </a:r>
            <a:r>
              <a:rPr lang="en-US" sz="2800" i="0" dirty="0" err="1">
                <a:solidFill>
                  <a:srgbClr val="0070C0"/>
                </a:solidFill>
                <a:latin typeface="Times New Roman" panose="02020603050405020304" pitchFamily="18" charset="0"/>
                <a:cs typeface="Times New Roman" panose="02020603050405020304" pitchFamily="18" charset="0"/>
              </a:rPr>
              <a:t>em</a:t>
            </a:r>
            <a:r>
              <a:rPr lang="en-US" sz="2800" i="0" dirty="0">
                <a:solidFill>
                  <a:srgbClr val="0070C0"/>
                </a:solidFill>
                <a:latin typeface="Times New Roman" panose="02020603050405020304" pitchFamily="18" charset="0"/>
                <a:cs typeface="Times New Roman" panose="02020603050405020304" pitchFamily="18" charset="0"/>
              </a:rPr>
              <a:t> </a:t>
            </a:r>
            <a:r>
              <a:rPr lang="en-US" sz="2800" i="0" dirty="0" err="1">
                <a:solidFill>
                  <a:srgbClr val="0070C0"/>
                </a:solidFill>
                <a:latin typeface="Times New Roman" panose="02020603050405020304" pitchFamily="18" charset="0"/>
                <a:cs typeface="Times New Roman" panose="02020603050405020304" pitchFamily="18" charset="0"/>
              </a:rPr>
              <a:t>sẽ</a:t>
            </a:r>
            <a:r>
              <a:rPr lang="en-US" sz="2800" i="0" dirty="0">
                <a:solidFill>
                  <a:srgbClr val="0070C0"/>
                </a:solidFill>
                <a:latin typeface="Times New Roman" panose="02020603050405020304" pitchFamily="18" charset="0"/>
                <a:cs typeface="Times New Roman" panose="02020603050405020304" pitchFamily="18" charset="0"/>
              </a:rPr>
              <a:t> </a:t>
            </a:r>
            <a:r>
              <a:rPr lang="en-US" sz="2800" i="0" dirty="0" err="1">
                <a:solidFill>
                  <a:srgbClr val="0070C0"/>
                </a:solidFill>
                <a:latin typeface="Times New Roman" panose="02020603050405020304" pitchFamily="18" charset="0"/>
                <a:cs typeface="Times New Roman" panose="02020603050405020304" pitchFamily="18" charset="0"/>
              </a:rPr>
              <a:t>nói</a:t>
            </a:r>
            <a:r>
              <a:rPr lang="en-US" sz="2800" i="0" dirty="0">
                <a:solidFill>
                  <a:srgbClr val="0070C0"/>
                </a:solidFill>
                <a:latin typeface="Times New Roman" panose="02020603050405020304" pitchFamily="18" charset="0"/>
                <a:cs typeface="Times New Roman" panose="02020603050405020304" pitchFamily="18" charset="0"/>
              </a:rPr>
              <a:t> </a:t>
            </a:r>
            <a:r>
              <a:rPr lang="en-US" sz="2800" i="0" dirty="0" err="1">
                <a:solidFill>
                  <a:srgbClr val="0070C0"/>
                </a:solidFill>
                <a:latin typeface="Times New Roman" panose="02020603050405020304" pitchFamily="18" charset="0"/>
                <a:cs typeface="Times New Roman" panose="02020603050405020304" pitchFamily="18" charset="0"/>
              </a:rPr>
              <a:t>gì</a:t>
            </a:r>
            <a:r>
              <a:rPr lang="en-US" sz="2800" i="0" dirty="0">
                <a:solidFill>
                  <a:srgbClr val="0070C0"/>
                </a:solidFill>
                <a:latin typeface="Times New Roman" panose="02020603050405020304" pitchFamily="18" charset="0"/>
                <a:cs typeface="Times New Roman" panose="02020603050405020304" pitchFamily="18" charset="0"/>
              </a:rPr>
              <a:t> </a:t>
            </a:r>
            <a:r>
              <a:rPr lang="en-US" sz="2800" i="0" dirty="0" err="1">
                <a:solidFill>
                  <a:srgbClr val="0070C0"/>
                </a:solidFill>
                <a:latin typeface="Times New Roman" panose="02020603050405020304" pitchFamily="18" charset="0"/>
                <a:cs typeface="Times New Roman" panose="02020603050405020304" pitchFamily="18" charset="0"/>
              </a:rPr>
              <a:t>với</a:t>
            </a:r>
            <a:r>
              <a:rPr lang="en-US" sz="2800" i="0" dirty="0">
                <a:solidFill>
                  <a:srgbClr val="0070C0"/>
                </a:solidFill>
                <a:latin typeface="Times New Roman" panose="02020603050405020304" pitchFamily="18" charset="0"/>
                <a:cs typeface="Times New Roman" panose="02020603050405020304" pitchFamily="18" charset="0"/>
              </a:rPr>
              <a:t> Đ </a:t>
            </a:r>
            <a:r>
              <a:rPr lang="en-US" sz="2800" i="0" dirty="0" err="1">
                <a:solidFill>
                  <a:srgbClr val="0070C0"/>
                </a:solidFill>
                <a:latin typeface="Times New Roman" panose="02020603050405020304" pitchFamily="18" charset="0"/>
                <a:cs typeface="Times New Roman" panose="02020603050405020304" pitchFamily="18" charset="0"/>
              </a:rPr>
              <a:t>và</a:t>
            </a:r>
            <a:r>
              <a:rPr lang="en-US" sz="2800" i="0" dirty="0">
                <a:solidFill>
                  <a:srgbClr val="0070C0"/>
                </a:solidFill>
                <a:latin typeface="Times New Roman" panose="02020603050405020304" pitchFamily="18" charset="0"/>
                <a:cs typeface="Times New Roman" panose="02020603050405020304" pitchFamily="18" charset="0"/>
              </a:rPr>
              <a:t> T?</a:t>
            </a:r>
            <a:endParaRPr kumimoji="0" lang="en-US" sz="24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1331498" y="0"/>
            <a:ext cx="9148007" cy="6323800"/>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02247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302188" y="1638133"/>
            <a:ext cx="677832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lang="en-US" sz="3200" b="0" dirty="0">
                <a:latin typeface="Times New Roman" panose="02020603050405020304" pitchFamily="18" charset="0"/>
                <a:cs typeface="Times New Roman" panose="02020603050405020304" pitchFamily="18" charset="0"/>
              </a:rPr>
              <a:t>c</a:t>
            </a:r>
            <a:r>
              <a:rPr kumimoji="0" lang="en-US" sz="3200" b="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Nhiều</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lần</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bị</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một</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số</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bạn</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trong</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trường</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trấn</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lột</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tiền</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ăn</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sáng</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nhưng</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D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giấu</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không</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kể</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lại</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với</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gia</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đình</a:t>
            </a:r>
            <a:r>
              <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p>
          <a:p>
            <a:pPr lvl="1"/>
            <a:endParaRPr kumimoji="0" lang="en-US" sz="3200" b="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a:p>
            <a:pPr lvl="1" algn="ctr"/>
            <a:r>
              <a:rPr lang="en-US" sz="3200" i="0" baseline="0" dirty="0" err="1">
                <a:solidFill>
                  <a:srgbClr val="0070C0"/>
                </a:solidFill>
                <a:latin typeface="Times New Roman" panose="02020603050405020304" pitchFamily="18" charset="0"/>
                <a:cs typeface="Times New Roman" panose="02020603050405020304" pitchFamily="18" charset="0"/>
              </a:rPr>
              <a:t>Nếu</a:t>
            </a:r>
            <a:r>
              <a:rPr lang="en-US" sz="3200" i="0" dirty="0">
                <a:solidFill>
                  <a:srgbClr val="0070C0"/>
                </a:solidFill>
                <a:latin typeface="Times New Roman" panose="02020603050405020304" pitchFamily="18" charset="0"/>
                <a:cs typeface="Times New Roman" panose="02020603050405020304" pitchFamily="18" charset="0"/>
              </a:rPr>
              <a:t> </a:t>
            </a:r>
            <a:r>
              <a:rPr lang="en-US" sz="3200" i="0" dirty="0" err="1">
                <a:solidFill>
                  <a:srgbClr val="0070C0"/>
                </a:solidFill>
                <a:latin typeface="Times New Roman" panose="02020603050405020304" pitchFamily="18" charset="0"/>
                <a:cs typeface="Times New Roman" panose="02020603050405020304" pitchFamily="18" charset="0"/>
              </a:rPr>
              <a:t>là</a:t>
            </a:r>
            <a:r>
              <a:rPr lang="en-US" sz="3200" i="0" dirty="0">
                <a:solidFill>
                  <a:srgbClr val="0070C0"/>
                </a:solidFill>
                <a:latin typeface="Times New Roman" panose="02020603050405020304" pitchFamily="18" charset="0"/>
                <a:cs typeface="Times New Roman" panose="02020603050405020304" pitchFamily="18" charset="0"/>
              </a:rPr>
              <a:t> </a:t>
            </a:r>
            <a:r>
              <a:rPr lang="en-US" sz="3200" i="0" dirty="0" err="1">
                <a:solidFill>
                  <a:srgbClr val="0070C0"/>
                </a:solidFill>
                <a:latin typeface="Times New Roman" panose="02020603050405020304" pitchFamily="18" charset="0"/>
                <a:cs typeface="Times New Roman" panose="02020603050405020304" pitchFamily="18" charset="0"/>
              </a:rPr>
              <a:t>bạn</a:t>
            </a:r>
            <a:r>
              <a:rPr lang="en-US" sz="3200" i="0" dirty="0">
                <a:solidFill>
                  <a:srgbClr val="0070C0"/>
                </a:solidFill>
                <a:latin typeface="Times New Roman" panose="02020603050405020304" pitchFamily="18" charset="0"/>
                <a:cs typeface="Times New Roman" panose="02020603050405020304" pitchFamily="18" charset="0"/>
              </a:rPr>
              <a:t> </a:t>
            </a:r>
            <a:r>
              <a:rPr lang="en-US" sz="3200" i="0" dirty="0" err="1">
                <a:solidFill>
                  <a:srgbClr val="0070C0"/>
                </a:solidFill>
                <a:latin typeface="Times New Roman" panose="02020603050405020304" pitchFamily="18" charset="0"/>
                <a:cs typeface="Times New Roman" panose="02020603050405020304" pitchFamily="18" charset="0"/>
              </a:rPr>
              <a:t>thân</a:t>
            </a:r>
            <a:r>
              <a:rPr lang="en-US" sz="3200" i="0" dirty="0">
                <a:solidFill>
                  <a:srgbClr val="0070C0"/>
                </a:solidFill>
                <a:latin typeface="Times New Roman" panose="02020603050405020304" pitchFamily="18" charset="0"/>
                <a:cs typeface="Times New Roman" panose="02020603050405020304" pitchFamily="18" charset="0"/>
              </a:rPr>
              <a:t> </a:t>
            </a:r>
            <a:r>
              <a:rPr lang="en-US" sz="3200" i="0" dirty="0" err="1">
                <a:solidFill>
                  <a:srgbClr val="0070C0"/>
                </a:solidFill>
                <a:latin typeface="Times New Roman" panose="02020603050405020304" pitchFamily="18" charset="0"/>
                <a:cs typeface="Times New Roman" panose="02020603050405020304" pitchFamily="18" charset="0"/>
              </a:rPr>
              <a:t>của</a:t>
            </a:r>
            <a:r>
              <a:rPr lang="en-US" sz="3200" i="0" dirty="0">
                <a:solidFill>
                  <a:srgbClr val="0070C0"/>
                </a:solidFill>
                <a:latin typeface="Times New Roman" panose="02020603050405020304" pitchFamily="18" charset="0"/>
                <a:cs typeface="Times New Roman" panose="02020603050405020304" pitchFamily="18" charset="0"/>
              </a:rPr>
              <a:t> D, </a:t>
            </a:r>
            <a:r>
              <a:rPr lang="en-US" sz="3200" i="0" dirty="0" err="1">
                <a:solidFill>
                  <a:srgbClr val="0070C0"/>
                </a:solidFill>
                <a:latin typeface="Times New Roman" panose="02020603050405020304" pitchFamily="18" charset="0"/>
                <a:cs typeface="Times New Roman" panose="02020603050405020304" pitchFamily="18" charset="0"/>
              </a:rPr>
              <a:t>thì</a:t>
            </a:r>
            <a:r>
              <a:rPr lang="en-US" sz="3200" i="0" dirty="0">
                <a:solidFill>
                  <a:srgbClr val="0070C0"/>
                </a:solidFill>
                <a:latin typeface="Times New Roman" panose="02020603050405020304" pitchFamily="18" charset="0"/>
                <a:cs typeface="Times New Roman" panose="02020603050405020304" pitchFamily="18" charset="0"/>
              </a:rPr>
              <a:t> </a:t>
            </a:r>
            <a:r>
              <a:rPr lang="en-US" sz="3200" i="0" dirty="0" err="1">
                <a:solidFill>
                  <a:srgbClr val="0070C0"/>
                </a:solidFill>
                <a:latin typeface="Times New Roman" panose="02020603050405020304" pitchFamily="18" charset="0"/>
                <a:cs typeface="Times New Roman" panose="02020603050405020304" pitchFamily="18" charset="0"/>
              </a:rPr>
              <a:t>em</a:t>
            </a:r>
            <a:r>
              <a:rPr lang="en-US" sz="3200" i="0" dirty="0">
                <a:solidFill>
                  <a:srgbClr val="0070C0"/>
                </a:solidFill>
                <a:latin typeface="Times New Roman" panose="02020603050405020304" pitchFamily="18" charset="0"/>
                <a:cs typeface="Times New Roman" panose="02020603050405020304" pitchFamily="18" charset="0"/>
              </a:rPr>
              <a:t> </a:t>
            </a:r>
            <a:r>
              <a:rPr lang="en-US" sz="3200" i="0" dirty="0" err="1">
                <a:solidFill>
                  <a:srgbClr val="0070C0"/>
                </a:solidFill>
                <a:latin typeface="Times New Roman" panose="02020603050405020304" pitchFamily="18" charset="0"/>
                <a:cs typeface="Times New Roman" panose="02020603050405020304" pitchFamily="18" charset="0"/>
              </a:rPr>
              <a:t>sẽ</a:t>
            </a:r>
            <a:r>
              <a:rPr lang="en-US" sz="3200" i="0" dirty="0">
                <a:solidFill>
                  <a:srgbClr val="0070C0"/>
                </a:solidFill>
                <a:latin typeface="Times New Roman" panose="02020603050405020304" pitchFamily="18" charset="0"/>
                <a:cs typeface="Times New Roman" panose="02020603050405020304" pitchFamily="18" charset="0"/>
              </a:rPr>
              <a:t> </a:t>
            </a:r>
            <a:r>
              <a:rPr lang="en-US" sz="3200" i="0" dirty="0" err="1">
                <a:solidFill>
                  <a:srgbClr val="0070C0"/>
                </a:solidFill>
                <a:latin typeface="Times New Roman" panose="02020603050405020304" pitchFamily="18" charset="0"/>
                <a:cs typeface="Times New Roman" panose="02020603050405020304" pitchFamily="18" charset="0"/>
              </a:rPr>
              <a:t>nói</a:t>
            </a:r>
            <a:r>
              <a:rPr lang="en-US" sz="3200" i="0" dirty="0">
                <a:solidFill>
                  <a:srgbClr val="0070C0"/>
                </a:solidFill>
                <a:latin typeface="Times New Roman" panose="02020603050405020304" pitchFamily="18" charset="0"/>
                <a:cs typeface="Times New Roman" panose="02020603050405020304" pitchFamily="18" charset="0"/>
              </a:rPr>
              <a:t> </a:t>
            </a:r>
            <a:r>
              <a:rPr lang="en-US" sz="3200" i="0" dirty="0" err="1">
                <a:solidFill>
                  <a:srgbClr val="0070C0"/>
                </a:solidFill>
                <a:latin typeface="Times New Roman" panose="02020603050405020304" pitchFamily="18" charset="0"/>
                <a:cs typeface="Times New Roman" panose="02020603050405020304" pitchFamily="18" charset="0"/>
              </a:rPr>
              <a:t>gì</a:t>
            </a:r>
            <a:r>
              <a:rPr lang="en-US" sz="3200" i="0" dirty="0">
                <a:solidFill>
                  <a:srgbClr val="0070C0"/>
                </a:solidFill>
                <a:latin typeface="Times New Roman" panose="02020603050405020304" pitchFamily="18" charset="0"/>
                <a:cs typeface="Times New Roman" panose="02020603050405020304" pitchFamily="18" charset="0"/>
              </a:rPr>
              <a:t> </a:t>
            </a:r>
            <a:r>
              <a:rPr lang="en-US" sz="3200" i="0" dirty="0" err="1">
                <a:solidFill>
                  <a:srgbClr val="0070C0"/>
                </a:solidFill>
                <a:latin typeface="Times New Roman" panose="02020603050405020304" pitchFamily="18" charset="0"/>
                <a:cs typeface="Times New Roman" panose="02020603050405020304" pitchFamily="18" charset="0"/>
              </a:rPr>
              <a:t>với</a:t>
            </a:r>
            <a:r>
              <a:rPr lang="en-US" sz="3200" i="0" dirty="0">
                <a:solidFill>
                  <a:srgbClr val="0070C0"/>
                </a:solidFill>
                <a:latin typeface="Times New Roman" panose="02020603050405020304" pitchFamily="18" charset="0"/>
                <a:cs typeface="Times New Roman" panose="02020603050405020304" pitchFamily="18" charset="0"/>
              </a:rPr>
              <a:t> D?</a:t>
            </a:r>
            <a:endParaRPr kumimoji="0" lang="en-US" sz="280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70835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5" name="Cloud Callout 7">
            <a:extLst>
              <a:ext uri="{FF2B5EF4-FFF2-40B4-BE49-F238E27FC236}">
                <a16:creationId xmlns:a16="http://schemas.microsoft.com/office/drawing/2014/main" id="{384FF134-92A3-45C7-96C0-C0D22E5AC547}"/>
              </a:ext>
            </a:extLst>
          </p:cNvPr>
          <p:cNvSpPr/>
          <p:nvPr/>
        </p:nvSpPr>
        <p:spPr>
          <a:xfrm rot="21416254">
            <a:off x="1619892" y="769964"/>
            <a:ext cx="7097357" cy="359169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5810865" y="411378"/>
            <a:ext cx="4852117" cy="6446622"/>
            <a:chOff x="8286614" y="0"/>
            <a:chExt cx="4166485" cy="6765160"/>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 Box 11">
            <a:extLst>
              <a:ext uri="{FF2B5EF4-FFF2-40B4-BE49-F238E27FC236}">
                <a16:creationId xmlns:a16="http://schemas.microsoft.com/office/drawing/2014/main" id="{FFAD148C-6CFD-4117-A8EA-7D54CBEA8541}"/>
              </a:ext>
            </a:extLst>
          </p:cNvPr>
          <p:cNvSpPr txBox="1">
            <a:spLocks noChangeArrowheads="1"/>
          </p:cNvSpPr>
          <p:nvPr/>
        </p:nvSpPr>
        <p:spPr bwMode="auto">
          <a:xfrm>
            <a:off x="147519" y="81662"/>
            <a:ext cx="3972797"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457200">
              <a:defRPr/>
            </a:pPr>
            <a:r>
              <a:rPr lang="vi-VN" sz="4800" dirty="0">
                <a:solidFill>
                  <a:srgbClr val="0000FF"/>
                </a:solidFill>
                <a:latin typeface="#9Slide05 Brannboll Ny" panose="02000000000000000000" pitchFamily="2" charset="0"/>
                <a:cs typeface="Times New Roman" panose="02020603050405020304" pitchFamily="18" charset="0"/>
              </a:rPr>
              <a:t>GÓC CHIA SẺ</a:t>
            </a:r>
            <a:endParaRPr lang="ru-RU" sz="4800" dirty="0">
              <a:solidFill>
                <a:srgbClr val="0000FF"/>
              </a:solidFill>
              <a:latin typeface="Times New Roman" panose="02020603050405020304" pitchFamily="18" charset="0"/>
              <a:cs typeface="Times New Roman" panose="02020603050405020304" pitchFamily="18" charset="0"/>
            </a:endParaRPr>
          </a:p>
        </p:txBody>
      </p:sp>
      <p:sp>
        <p:nvSpPr>
          <p:cNvPr id="13" name="Hình chữ nhật 12"/>
          <p:cNvSpPr/>
          <p:nvPr/>
        </p:nvSpPr>
        <p:spPr>
          <a:xfrm>
            <a:off x="1937084" y="1919480"/>
            <a:ext cx="6567756" cy="1569660"/>
          </a:xfrm>
          <a:prstGeom prst="rect">
            <a:avLst/>
          </a:prstGeom>
        </p:spPr>
        <p:txBody>
          <a:bodyPr wrap="square">
            <a:spAutoFit/>
          </a:bodyPr>
          <a:lstStyle/>
          <a:p>
            <a:pPr algn="ctr"/>
            <a:r>
              <a:rPr lang="en-US" sz="3200" b="1" dirty="0">
                <a:solidFill>
                  <a:prstClr val="black"/>
                </a:solidFill>
              </a:rPr>
              <a:t> </a:t>
            </a:r>
            <a:r>
              <a:rPr lang="en-US" sz="3200" b="1" dirty="0" err="1">
                <a:solidFill>
                  <a:prstClr val="black"/>
                </a:solidFill>
                <a:highlight>
                  <a:srgbClr val="FFFF00"/>
                </a:highlight>
              </a:rPr>
              <a:t>Bài</a:t>
            </a:r>
            <a:r>
              <a:rPr lang="en-US" sz="3200" b="1" dirty="0">
                <a:solidFill>
                  <a:prstClr val="black"/>
                </a:solidFill>
                <a:highlight>
                  <a:srgbClr val="FFFF00"/>
                </a:highlight>
              </a:rPr>
              <a:t> </a:t>
            </a:r>
            <a:r>
              <a:rPr lang="en-US" sz="3200" b="1" dirty="0" err="1">
                <a:solidFill>
                  <a:prstClr val="black"/>
                </a:solidFill>
                <a:highlight>
                  <a:srgbClr val="FFFF00"/>
                </a:highlight>
              </a:rPr>
              <a:t>tập</a:t>
            </a:r>
            <a:r>
              <a:rPr lang="en-US" sz="3200" b="1" dirty="0">
                <a:solidFill>
                  <a:prstClr val="black"/>
                </a:solidFill>
                <a:highlight>
                  <a:srgbClr val="FFFF00"/>
                </a:highlight>
              </a:rPr>
              <a:t> 5: </a:t>
            </a:r>
          </a:p>
          <a:p>
            <a:r>
              <a:rPr lang="en-US" sz="3200" b="1" dirty="0" err="1">
                <a:solidFill>
                  <a:prstClr val="black"/>
                </a:solidFill>
              </a:rPr>
              <a:t>Hãy</a:t>
            </a:r>
            <a:r>
              <a:rPr lang="en-US" sz="3200" b="1" dirty="0">
                <a:solidFill>
                  <a:prstClr val="black"/>
                </a:solidFill>
              </a:rPr>
              <a:t> chia </a:t>
            </a:r>
            <a:r>
              <a:rPr lang="en-US" sz="3200" b="1" dirty="0" err="1">
                <a:solidFill>
                  <a:prstClr val="black"/>
                </a:solidFill>
              </a:rPr>
              <a:t>sẻ</a:t>
            </a:r>
            <a:r>
              <a:rPr lang="en-US" sz="3200" b="1" dirty="0">
                <a:solidFill>
                  <a:prstClr val="black"/>
                </a:solidFill>
              </a:rPr>
              <a:t> </a:t>
            </a:r>
            <a:r>
              <a:rPr lang="en-US" sz="3200" b="1" dirty="0" err="1">
                <a:solidFill>
                  <a:prstClr val="black"/>
                </a:solidFill>
              </a:rPr>
              <a:t>những</a:t>
            </a:r>
            <a:r>
              <a:rPr lang="en-US" sz="3200" b="1" dirty="0">
                <a:solidFill>
                  <a:prstClr val="black"/>
                </a:solidFill>
              </a:rPr>
              <a:t> </a:t>
            </a:r>
            <a:r>
              <a:rPr lang="en-US" sz="3200" b="1" dirty="0" err="1">
                <a:solidFill>
                  <a:prstClr val="black"/>
                </a:solidFill>
              </a:rPr>
              <a:t>việc</a:t>
            </a:r>
            <a:r>
              <a:rPr lang="en-US" sz="3200" b="1" dirty="0">
                <a:solidFill>
                  <a:prstClr val="black"/>
                </a:solidFill>
              </a:rPr>
              <a:t> </a:t>
            </a:r>
            <a:r>
              <a:rPr lang="en-US" sz="3200" b="1" dirty="0" err="1">
                <a:solidFill>
                  <a:prstClr val="black"/>
                </a:solidFill>
              </a:rPr>
              <a:t>em</a:t>
            </a:r>
            <a:r>
              <a:rPr lang="en-US" sz="3200" b="1" dirty="0">
                <a:solidFill>
                  <a:prstClr val="black"/>
                </a:solidFill>
              </a:rPr>
              <a:t> </a:t>
            </a:r>
            <a:r>
              <a:rPr lang="en-US" sz="3200" b="1" dirty="0" err="1">
                <a:solidFill>
                  <a:prstClr val="black"/>
                </a:solidFill>
              </a:rPr>
              <a:t>đã</a:t>
            </a:r>
            <a:r>
              <a:rPr lang="en-US" sz="3200" b="1" dirty="0">
                <a:solidFill>
                  <a:prstClr val="black"/>
                </a:solidFill>
              </a:rPr>
              <a:t> </a:t>
            </a:r>
            <a:r>
              <a:rPr lang="en-US" sz="3200" b="1" dirty="0" err="1">
                <a:solidFill>
                  <a:prstClr val="black"/>
                </a:solidFill>
              </a:rPr>
              <a:t>làm</a:t>
            </a:r>
            <a:r>
              <a:rPr lang="en-US" sz="3200" b="1" dirty="0">
                <a:solidFill>
                  <a:prstClr val="black"/>
                </a:solidFill>
              </a:rPr>
              <a:t> </a:t>
            </a:r>
            <a:r>
              <a:rPr lang="en-US" sz="3200" b="1" dirty="0" err="1">
                <a:solidFill>
                  <a:prstClr val="black"/>
                </a:solidFill>
              </a:rPr>
              <a:t>để</a:t>
            </a:r>
            <a:r>
              <a:rPr lang="en-US" sz="3200" b="1" dirty="0">
                <a:solidFill>
                  <a:prstClr val="black"/>
                </a:solidFill>
              </a:rPr>
              <a:t> </a:t>
            </a:r>
            <a:r>
              <a:rPr lang="en-US" sz="3200" b="1" dirty="0" err="1">
                <a:solidFill>
                  <a:prstClr val="black"/>
                </a:solidFill>
              </a:rPr>
              <a:t>phòng</a:t>
            </a:r>
            <a:r>
              <a:rPr lang="en-US" sz="3200" b="1" dirty="0">
                <a:solidFill>
                  <a:prstClr val="black"/>
                </a:solidFill>
              </a:rPr>
              <a:t>, </a:t>
            </a:r>
            <a:r>
              <a:rPr lang="en-US" sz="3200" b="1" dirty="0" err="1">
                <a:solidFill>
                  <a:prstClr val="black"/>
                </a:solidFill>
              </a:rPr>
              <a:t>chống</a:t>
            </a:r>
            <a:r>
              <a:rPr lang="en-US" sz="3200" b="1" dirty="0">
                <a:solidFill>
                  <a:prstClr val="black"/>
                </a:solidFill>
              </a:rPr>
              <a:t> </a:t>
            </a:r>
            <a:r>
              <a:rPr lang="en-US" sz="3200" b="1" dirty="0" err="1">
                <a:solidFill>
                  <a:prstClr val="black"/>
                </a:solidFill>
              </a:rPr>
              <a:t>bạo</a:t>
            </a:r>
            <a:r>
              <a:rPr lang="en-US" sz="3200" b="1" dirty="0">
                <a:solidFill>
                  <a:prstClr val="black"/>
                </a:solidFill>
              </a:rPr>
              <a:t> </a:t>
            </a:r>
            <a:r>
              <a:rPr lang="en-US" sz="3200" b="1" dirty="0" err="1">
                <a:solidFill>
                  <a:prstClr val="black"/>
                </a:solidFill>
              </a:rPr>
              <a:t>lực</a:t>
            </a:r>
            <a:r>
              <a:rPr lang="en-US" sz="3200" b="1" dirty="0">
                <a:solidFill>
                  <a:prstClr val="black"/>
                </a:solidFill>
              </a:rPr>
              <a:t> </a:t>
            </a:r>
            <a:r>
              <a:rPr lang="en-US" sz="3200" b="1" dirty="0" err="1">
                <a:solidFill>
                  <a:prstClr val="black"/>
                </a:solidFill>
              </a:rPr>
              <a:t>học</a:t>
            </a:r>
            <a:r>
              <a:rPr lang="en-US" sz="3200" b="1" dirty="0">
                <a:solidFill>
                  <a:prstClr val="black"/>
                </a:solidFill>
              </a:rPr>
              <a:t> </a:t>
            </a:r>
            <a:r>
              <a:rPr lang="en-US" sz="3200" b="1" dirty="0" err="1">
                <a:solidFill>
                  <a:prstClr val="black"/>
                </a:solidFill>
              </a:rPr>
              <a:t>đường</a:t>
            </a:r>
            <a:r>
              <a:rPr lang="en-US" sz="3200" b="1" dirty="0">
                <a:solidFill>
                  <a:prstClr val="black"/>
                </a:solidFill>
              </a:rPr>
              <a:t>.</a:t>
            </a:r>
            <a:endParaRPr lang="vi-VN" sz="3200" dirty="0">
              <a:solidFill>
                <a:prstClr val="black"/>
              </a:solidFill>
            </a:endParaRPr>
          </a:p>
        </p:txBody>
      </p:sp>
    </p:spTree>
    <p:extLst>
      <p:ext uri="{BB962C8B-B14F-4D97-AF65-F5344CB8AC3E}">
        <p14:creationId xmlns:p14="http://schemas.microsoft.com/office/powerpoint/2010/main" val="19842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bạo</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lực</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học</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06122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359961" y="1160924"/>
            <a:ext cx="4674920" cy="3691311"/>
            <a:chOff x="1949253" y="1627716"/>
            <a:chExt cx="3271491" cy="2727718"/>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2277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indent="-342900">
                <a:lnSpc>
                  <a:spcPct val="127000"/>
                </a:lnSpc>
                <a:buFont typeface="+mj-lt"/>
                <a:buAutoNum type="arabicPeriod"/>
                <a:tabLst>
                  <a:tab pos="241300" algn="l"/>
                </a:tabLst>
              </a:pPr>
              <a:r>
                <a:rPr lang="pt-BR" sz="2400" b="1" i="1" dirty="0">
                  <a:highlight>
                    <a:srgbClr val="FFFF00"/>
                  </a:highlight>
                </a:rPr>
                <a:t>Thiết kế 1 khẩu hiệu </a:t>
              </a:r>
              <a:r>
                <a:rPr lang="pt-BR" sz="2400" dirty="0"/>
                <a:t>để tuyên truyền về phòng chống bạo lực học đường và thuyết minh về sản phẩm đó.</a:t>
              </a:r>
              <a:endParaRPr lang="vi-VN" sz="2400" dirty="0"/>
            </a:p>
            <a:p>
              <a:pPr marL="342900" lvl="0" indent="-342900">
                <a:lnSpc>
                  <a:spcPct val="127000"/>
                </a:lnSpc>
                <a:buFont typeface="+mj-lt"/>
                <a:buAutoNum type="arabicPeriod"/>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21288" y="2235225"/>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      2</a:t>
              </a:r>
              <a:r>
                <a:rPr lang="en-US" sz="2400" b="1" dirty="0">
                  <a:effectLst/>
                  <a:latin typeface="#9Slide05 Brannboll Ny" panose="02000000000000000000" pitchFamily="2" charset="0"/>
                  <a:ea typeface="Times New Roman" panose="02020603050405020304" pitchFamily="18" charset="0"/>
                  <a:cs typeface="Arial" panose="020B0604020202020204" pitchFamily="34" charset="0"/>
                </a:rPr>
                <a:t>. </a:t>
              </a:r>
              <a:r>
                <a:rPr lang="pt-BR" sz="2400" b="1" dirty="0"/>
                <a:t> </a:t>
              </a:r>
              <a:r>
                <a:rPr lang="pt-BR" sz="2400" b="1" i="1" u="sng" dirty="0">
                  <a:highlight>
                    <a:srgbClr val="FFFF00"/>
                  </a:highlight>
                </a:rPr>
                <a:t>Vẽ một bức tranh để tuyên truyền </a:t>
              </a:r>
              <a:r>
                <a:rPr lang="pt-BR" sz="2400" dirty="0"/>
                <a:t>về phòng chống bạo lực học đường và thuyết minh về sản phẩm đó.</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793115" y="3120166"/>
            <a:ext cx="9773852" cy="181357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lnSpc>
                <a:spcPct val="120000"/>
              </a:lnSpc>
            </a:pPr>
            <a:r>
              <a:rPr lang="pt-BR" sz="3200" dirty="0">
                <a:solidFill>
                  <a:srgbClr val="000000"/>
                </a:solidFill>
                <a:latin typeface="Times New Roman"/>
                <a:ea typeface="Times New Roman"/>
              </a:rPr>
              <a:t>Hãy kể lại một hành vi bạo lực học đường mà em đã gặp phải hoặc chứng kiến. Em có suy nghĩ và cảm nhận gì về hành vi đó?</a:t>
            </a:r>
            <a:endParaRPr lang="vi-VN" sz="3200" dirty="0">
              <a:effectLst/>
              <a:latin typeface="Times New Roman"/>
              <a:ea typeface="Calibri"/>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82264" cy="1164653"/>
          </a:xfrm>
          <a:prstGeom prst="rect">
            <a:avLst/>
          </a:prstGeom>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04099" y="2598430"/>
            <a:ext cx="3109912"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3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6821" y="986156"/>
            <a:ext cx="10523621" cy="2663423"/>
          </a:xfrm>
          <a:prstGeom prst="rect">
            <a:avLst/>
          </a:prstGeom>
        </p:spPr>
      </p:pic>
      <p:sp>
        <p:nvSpPr>
          <p:cNvPr id="10" name="TextBox 9"/>
          <p:cNvSpPr txBox="1"/>
          <p:nvPr/>
        </p:nvSpPr>
        <p:spPr>
          <a:xfrm>
            <a:off x="3346784" y="1701264"/>
            <a:ext cx="8462211" cy="1477323"/>
          </a:xfrm>
          <a:prstGeom prst="rect">
            <a:avLst/>
          </a:prstGeom>
          <a:noFill/>
          <a:ln>
            <a:noFill/>
          </a:ln>
        </p:spPr>
        <p:txBody>
          <a:bodyPr wrap="square" lIns="121917" tIns="60958" rIns="121917" bIns="60958" rtlCol="0">
            <a:spAutoFit/>
          </a:bodyPr>
          <a:lstStyle/>
          <a:p>
            <a:pPr marL="742950" indent="-742950">
              <a:buAutoNum type="arabicPeriod"/>
            </a:pPr>
            <a:r>
              <a:rPr lang="de-DE" sz="4400" b="1" dirty="0">
                <a:solidFill>
                  <a:srgbClr val="FF0000"/>
                </a:solidFill>
              </a:rPr>
              <a:t>Biểu hiện, nguyên nhân và </a:t>
            </a:r>
          </a:p>
          <a:p>
            <a:pPr algn="ctr"/>
            <a:r>
              <a:rPr lang="de-DE" sz="4400" b="1" dirty="0">
                <a:solidFill>
                  <a:srgbClr val="FF0000"/>
                </a:solidFill>
              </a:rPr>
              <a:t>tác hại của bạo lực học đường</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619625" y="3409175"/>
            <a:ext cx="6233254" cy="317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119357563"/>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715258132"/>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rPr>
              <a:t>PHIẾU BÀI TẬP</a:t>
            </a:r>
          </a:p>
        </p:txBody>
      </p:sp>
      <p:pic>
        <p:nvPicPr>
          <p:cNvPr id="8" name="Picture 2" descr="http://photos.myjoyonline.com/photos/news/201311/6579331693860_2001437840207.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Bảng 2"/>
          <p:cNvGraphicFramePr>
            <a:graphicFrameLocks noGrp="1"/>
          </p:cNvGraphicFramePr>
          <p:nvPr>
            <p:extLst>
              <p:ext uri="{D42A27DB-BD31-4B8C-83A1-F6EECF244321}">
                <p14:modId xmlns:p14="http://schemas.microsoft.com/office/powerpoint/2010/main" val="2884644488"/>
              </p:ext>
            </p:extLst>
          </p:nvPr>
        </p:nvGraphicFramePr>
        <p:xfrm>
          <a:off x="3733800" y="3400425"/>
          <a:ext cx="6858002" cy="2438400"/>
        </p:xfrm>
        <a:graphic>
          <a:graphicData uri="http://schemas.openxmlformats.org/drawingml/2006/table">
            <a:tbl>
              <a:tblPr firstRow="1" bandRow="1">
                <a:tableStyleId>{5C22544A-7EE6-4342-B048-85BDC9FD1C3A}</a:tableStyleId>
              </a:tblPr>
              <a:tblGrid>
                <a:gridCol w="3429001">
                  <a:extLst>
                    <a:ext uri="{9D8B030D-6E8A-4147-A177-3AD203B41FA5}">
                      <a16:colId xmlns:a16="http://schemas.microsoft.com/office/drawing/2014/main" val="20000"/>
                    </a:ext>
                  </a:extLst>
                </a:gridCol>
                <a:gridCol w="3429001">
                  <a:extLst>
                    <a:ext uri="{9D8B030D-6E8A-4147-A177-3AD203B41FA5}">
                      <a16:colId xmlns:a16="http://schemas.microsoft.com/office/drawing/2014/main" val="20001"/>
                    </a:ext>
                  </a:extLst>
                </a:gridCol>
              </a:tblGrid>
              <a:tr h="370840">
                <a:tc gridSpan="2">
                  <a:txBody>
                    <a:bodyPr/>
                    <a:lstStyle/>
                    <a:p>
                      <a:pPr algn="ctr"/>
                      <a:r>
                        <a:rPr lang="nl-NL" sz="2400" b="1" kern="1200" dirty="0">
                          <a:solidFill>
                            <a:schemeClr val="lt1"/>
                          </a:solidFill>
                          <a:effectLst/>
                          <a:latin typeface="+mn-lt"/>
                          <a:ea typeface="+mn-ea"/>
                          <a:cs typeface="+mn-cs"/>
                        </a:rPr>
                        <a:t>Tác hại của bạo lực học đường</a:t>
                      </a:r>
                      <a:endParaRPr lang="vi-VN" sz="2400" dirty="0"/>
                    </a:p>
                  </a:txBody>
                  <a:tcPr/>
                </a:tc>
                <a:tc hMerge="1">
                  <a:txBody>
                    <a:bodyPr/>
                    <a:lstStyle/>
                    <a:p>
                      <a:endParaRPr lang="vi-VN" dirty="0"/>
                    </a:p>
                  </a:txBody>
                  <a:tcPr/>
                </a:tc>
                <a:extLst>
                  <a:ext uri="{0D108BD9-81ED-4DB2-BD59-A6C34878D82A}">
                    <a16:rowId xmlns:a16="http://schemas.microsoft.com/office/drawing/2014/main" val="10000"/>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HS</a:t>
                      </a:r>
                      <a:endParaRPr lang="vi-VN" sz="2800" dirty="0"/>
                    </a:p>
                  </a:txBody>
                  <a:tcPr/>
                </a:tc>
                <a:tc>
                  <a:txBody>
                    <a:bodyPr/>
                    <a:lstStyle/>
                    <a:p>
                      <a:endParaRPr lang="vi-VN"/>
                    </a:p>
                  </a:txBody>
                  <a:tcPr/>
                </a:tc>
                <a:extLst>
                  <a:ext uri="{0D108BD9-81ED-4DB2-BD59-A6C34878D82A}">
                    <a16:rowId xmlns:a16="http://schemas.microsoft.com/office/drawing/2014/main" val="10001"/>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gia</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đình</a:t>
                      </a:r>
                      <a:endParaRPr lang="vi-VN" sz="2800" dirty="0"/>
                    </a:p>
                  </a:txBody>
                  <a:tcPr/>
                </a:tc>
                <a:tc>
                  <a:txBody>
                    <a:bodyPr/>
                    <a:lstStyle/>
                    <a:p>
                      <a:endParaRPr lang="vi-VN"/>
                    </a:p>
                  </a:txBody>
                  <a:tcPr/>
                </a:tc>
                <a:extLst>
                  <a:ext uri="{0D108BD9-81ED-4DB2-BD59-A6C34878D82A}">
                    <a16:rowId xmlns:a16="http://schemas.microsoft.com/office/drawing/2014/main" val="10002"/>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nhà</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trường</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và</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Xã</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hội</a:t>
                      </a:r>
                      <a:endParaRPr lang="vi-VN" sz="2800" dirty="0"/>
                    </a:p>
                  </a:txBody>
                  <a:tcPr/>
                </a:tc>
                <a:tc>
                  <a:txBody>
                    <a:bodyPr/>
                    <a:lstStyle/>
                    <a:p>
                      <a:endParaRPr lang="vi-VN"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8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7963" y="-56755"/>
            <a:ext cx="11345897" cy="5583260"/>
          </a:xfrm>
          <a:prstGeom prst="rect">
            <a:avLst/>
          </a:prstGeom>
        </p:spPr>
      </p:pic>
      <p:sp>
        <p:nvSpPr>
          <p:cNvPr id="10" name="TextBox 9"/>
          <p:cNvSpPr txBox="1"/>
          <p:nvPr/>
        </p:nvSpPr>
        <p:spPr>
          <a:xfrm>
            <a:off x="1249506" y="1376076"/>
            <a:ext cx="9739746" cy="3631759"/>
          </a:xfrm>
          <a:prstGeom prst="rect">
            <a:avLst/>
          </a:prstGeom>
          <a:noFill/>
          <a:ln>
            <a:noFill/>
          </a:ln>
        </p:spPr>
        <p:txBody>
          <a:bodyPr wrap="square" lIns="121917" tIns="60958" rIns="121917" bIns="60958" rtlCol="0">
            <a:spAutoFit/>
          </a:bodyPr>
          <a:lstStyle/>
          <a:p>
            <a:r>
              <a:rPr lang="de-DE" sz="3200" b="1" dirty="0"/>
              <a:t>* Biểu hiện của bạo lực học đường </a:t>
            </a:r>
            <a:r>
              <a:rPr lang="de-DE" sz="3200" dirty="0"/>
              <a:t>: </a:t>
            </a:r>
          </a:p>
          <a:p>
            <a:pPr marL="457200" indent="-457200">
              <a:buFontTx/>
              <a:buChar char="-"/>
            </a:pPr>
            <a:r>
              <a:rPr lang="de-DE" sz="3200" dirty="0"/>
              <a:t>đánh đập, ngược đãi, </a:t>
            </a:r>
          </a:p>
          <a:p>
            <a:pPr marL="457200" indent="-457200">
              <a:buFontTx/>
              <a:buChar char="-"/>
            </a:pPr>
            <a:r>
              <a:rPr lang="de-DE" sz="3200" dirty="0"/>
              <a:t>chê bai, lăng mạ, chửi bởi, </a:t>
            </a:r>
          </a:p>
          <a:p>
            <a:pPr marL="457200" indent="-457200">
              <a:buFontTx/>
              <a:buChar char="-"/>
            </a:pPr>
            <a:r>
              <a:rPr lang="de-DE" sz="3200" dirty="0"/>
              <a:t>đe doạ, khủng bố, cô lập, </a:t>
            </a:r>
          </a:p>
          <a:p>
            <a:pPr marL="457200" indent="-457200">
              <a:buFontTx/>
              <a:buChar char="-"/>
            </a:pPr>
            <a:r>
              <a:rPr lang="de-DE" sz="3200" dirty="0"/>
              <a:t>lan truyền những thông tin sai sự thật về người học,... xảy ra trong cơ sở giáo dục.</a:t>
            </a:r>
            <a:endParaRPr lang="vi-VN" sz="3200" dirty="0"/>
          </a:p>
          <a:p>
            <a:endParaRPr lang="en-US" sz="3600" dirty="0">
              <a:solidFill>
                <a:srgbClr val="FF0000"/>
              </a:solidFill>
              <a:latin typeface="#9Slide05 Brannboll Ny" panose="02000000000000000000" pitchFamily="2" charset="0"/>
            </a:endParaRPr>
          </a:p>
        </p:txBody>
      </p:sp>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34177" y="686231"/>
            <a:ext cx="1853184" cy="5874291"/>
          </a:xfrm>
          <a:prstGeom prst="rect">
            <a:avLst/>
          </a:prstGeom>
        </p:spPr>
      </p:pic>
    </p:spTree>
    <p:extLst>
      <p:ext uri="{BB962C8B-B14F-4D97-AF65-F5344CB8AC3E}">
        <p14:creationId xmlns:p14="http://schemas.microsoft.com/office/powerpoint/2010/main" val="4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7963" y="-56755"/>
            <a:ext cx="11345897" cy="5583260"/>
          </a:xfrm>
          <a:prstGeom prst="rect">
            <a:avLst/>
          </a:prstGeom>
        </p:spPr>
      </p:pic>
      <p:sp>
        <p:nvSpPr>
          <p:cNvPr id="10" name="TextBox 9"/>
          <p:cNvSpPr txBox="1"/>
          <p:nvPr/>
        </p:nvSpPr>
        <p:spPr>
          <a:xfrm>
            <a:off x="1316182" y="976026"/>
            <a:ext cx="9342294" cy="4124202"/>
          </a:xfrm>
          <a:prstGeom prst="rect">
            <a:avLst/>
          </a:prstGeom>
          <a:noFill/>
          <a:ln>
            <a:noFill/>
          </a:ln>
        </p:spPr>
        <p:txBody>
          <a:bodyPr wrap="square" lIns="121917" tIns="60958" rIns="121917" bIns="60958" rtlCol="0">
            <a:spAutoFit/>
          </a:bodyPr>
          <a:lstStyle/>
          <a:p>
            <a:r>
              <a:rPr lang="de-DE" sz="3200" b="1" dirty="0"/>
              <a:t>*Nguyên nhân của bạo lực học đường: </a:t>
            </a:r>
          </a:p>
          <a:p>
            <a:endParaRPr lang="de-DE" sz="3200" b="1" dirty="0"/>
          </a:p>
          <a:p>
            <a:pPr marL="457200" indent="-457200">
              <a:buFontTx/>
              <a:buChar char="-"/>
            </a:pPr>
            <a:r>
              <a:rPr lang="de-DE" sz="3200" dirty="0"/>
              <a:t>do đặc điểm tâm, sinh lí của lứa tuổi học sinh; </a:t>
            </a:r>
          </a:p>
          <a:p>
            <a:pPr marL="457200" indent="-457200">
              <a:buFontTx/>
              <a:buChar char="-"/>
            </a:pPr>
            <a:r>
              <a:rPr lang="de-DE" sz="3200" dirty="0"/>
              <a:t>do thiếu kiến thức, thiếu kĩ năng sống; </a:t>
            </a:r>
          </a:p>
          <a:p>
            <a:pPr marL="457200" indent="-457200">
              <a:buFontTx/>
              <a:buChar char="-"/>
            </a:pPr>
            <a:r>
              <a:rPr lang="de-DE" sz="3200" dirty="0"/>
              <a:t>do ảnh hường từ môi trường gia đình, môi trường xã hội không lành mạnh; </a:t>
            </a:r>
          </a:p>
          <a:p>
            <a:pPr marL="457200" indent="-457200">
              <a:buFontTx/>
              <a:buChar char="-"/>
            </a:pPr>
            <a:r>
              <a:rPr lang="de-DE" sz="3200" dirty="0"/>
              <a:t>do sự thiếu quan tâm từ cơ sở giáo dục...</a:t>
            </a:r>
            <a:endParaRPr lang="vi-VN" sz="3200" dirty="0"/>
          </a:p>
          <a:p>
            <a:endParaRPr lang="en-US" sz="3600" dirty="0">
              <a:solidFill>
                <a:srgbClr val="FF0000"/>
              </a:solidFill>
              <a:latin typeface="#9Slide05 Brannboll Ny" panose="02000000000000000000" pitchFamily="2" charset="0"/>
            </a:endParaRPr>
          </a:p>
        </p:txBody>
      </p:sp>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34177" y="686231"/>
            <a:ext cx="1853184" cy="5874291"/>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715904979"/>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2244</Words>
  <Application>Microsoft Office PowerPoint</Application>
  <PresentationFormat>Widescreen</PresentationFormat>
  <Paragraphs>204</Paragraphs>
  <Slides>30</Slides>
  <Notes>4</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30</vt:i4>
      </vt:variant>
    </vt:vector>
  </HeadingPairs>
  <TitlesOfParts>
    <vt:vector size="48" baseType="lpstr">
      <vt:lpstr>#9Slide03 Aturdida</vt:lpstr>
      <vt:lpstr>#9Slide05 Brannboll Ny</vt:lpstr>
      <vt:lpstr>#9Slide05 Fourth</vt:lpstr>
      <vt:lpstr>#9Slide07 Marbelia Regular</vt:lpstr>
      <vt:lpstr>Arial</vt:lpstr>
      <vt:lpstr>Calibri</vt:lpstr>
      <vt:lpstr>Calibri Light</vt:lpstr>
      <vt:lpstr>ITC Avant Garde Std Bk</vt:lpstr>
      <vt:lpstr>SVN-Vanilla Daisy Pro</vt:lpstr>
      <vt:lpstr>Times New Roman</vt:lpstr>
      <vt:lpstr>Trebuchet MS</vt:lpstr>
      <vt:lpstr>Wingdings 3</vt:lpstr>
      <vt:lpstr>方正静蕾简体</vt: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2022-09-12T13:42:51Z</dcterms:created>
  <dcterms:modified xsi:type="dcterms:W3CDTF">2024-01-15T15:56:19Z</dcterms:modified>
</cp:coreProperties>
</file>