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68" r:id="rId4"/>
    <p:sldId id="287" r:id="rId5"/>
    <p:sldId id="288" r:id="rId6"/>
    <p:sldId id="257" r:id="rId7"/>
    <p:sldId id="259" r:id="rId8"/>
    <p:sldId id="269" r:id="rId9"/>
    <p:sldId id="258" r:id="rId10"/>
    <p:sldId id="261" r:id="rId11"/>
    <p:sldId id="262" r:id="rId12"/>
    <p:sldId id="263" r:id="rId13"/>
    <p:sldId id="267" r:id="rId14"/>
    <p:sldId id="270" r:id="rId15"/>
    <p:sldId id="266" r:id="rId16"/>
    <p:sldId id="271" r:id="rId17"/>
    <p:sldId id="272" r:id="rId18"/>
    <p:sldId id="273" r:id="rId19"/>
    <p:sldId id="274" r:id="rId20"/>
    <p:sldId id="278" r:id="rId21"/>
    <p:sldId id="276" r:id="rId22"/>
    <p:sldId id="277" r:id="rId23"/>
    <p:sldId id="275" r:id="rId24"/>
    <p:sldId id="279" r:id="rId25"/>
    <p:sldId id="281" r:id="rId26"/>
    <p:sldId id="289" r:id="rId27"/>
    <p:sldId id="282" r:id="rId28"/>
    <p:sldId id="284" r:id="rId29"/>
    <p:sldId id="285" r:id="rId30"/>
    <p:sldId id="286"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Hải</a:t>
          </a:r>
          <a:r>
            <a:rPr kumimoji="0" lang="en-US" sz="2800" b="1" i="0" u="none" strike="noStrike"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a:t>
          </a:r>
        </a:p>
        <a:p>
          <a:pPr algn="just"/>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Em</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có</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suy</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nghĩ</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gì</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về</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hành</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động</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việc</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làm</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của</a:t>
          </a:r>
          <a:r>
            <a:rPr lang="en-US" sz="2800" b="1" i="0" baseline="0" dirty="0">
              <a:solidFill>
                <a:srgbClr val="0000FF"/>
              </a:solidFill>
              <a:latin typeface="Times New Roman" panose="02020603050405020304" pitchFamily="18" charset="0"/>
              <a:cs typeface="Times New Roman" panose="02020603050405020304" pitchFamily="18" charset="0"/>
            </a:rPr>
            <a:t> </a:t>
          </a:r>
          <a:r>
            <a:rPr lang="en-US" sz="2800" b="1" i="0" baseline="0" dirty="0" err="1">
              <a:solidFill>
                <a:srgbClr val="0000FF"/>
              </a:solidFill>
              <a:latin typeface="Times New Roman" panose="02020603050405020304" pitchFamily="18" charset="0"/>
              <a:cs typeface="Times New Roman" panose="02020603050405020304" pitchFamily="18" charset="0"/>
            </a:rPr>
            <a:t>Hải</a:t>
          </a:r>
          <a:r>
            <a:rPr lang="en-US" sz="2800" b="1" i="0" baseline="0" dirty="0">
              <a:solidFill>
                <a:srgbClr val="0000FF"/>
              </a:solidFill>
              <a:latin typeface="Times New Roman" panose="02020603050405020304" pitchFamily="18" charset="0"/>
              <a:cs typeface="Times New Roman" panose="02020603050405020304" pitchFamily="18" charset="0"/>
            </a:rPr>
            <a:t>?</a:t>
          </a:r>
        </a:p>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a:solidFill>
                <a:srgbClr val="0000FF"/>
              </a:solidFill>
              <a:latin typeface="+mj-lt"/>
            </a:rPr>
            <a:t>Em hiểu thế  nào là tiết kiệm?</a:t>
          </a:r>
          <a:endParaRPr lang="en-US" sz="2800" b="1" i="0" dirty="0">
            <a:solidFill>
              <a:srgbClr val="0000FF"/>
            </a:solidFill>
            <a:latin typeface="+mj-lt"/>
          </a:endParaRPr>
        </a:p>
        <a:p>
          <a:pPr algn="l">
            <a:spcAft>
              <a:spcPts val="0"/>
            </a:spcAft>
          </a:pPr>
          <a:r>
            <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371" custLinFactNeighborY="15487"/>
      <dgm:spPr>
        <a:prstGeom prst="roundRect">
          <a:avLst>
            <a:gd name="adj" fmla="val 10000"/>
          </a:avLst>
        </a:prstGeom>
      </dgm:spPr>
    </dgm:pt>
    <dgm:pt modelId="{2AAACA77-E4A0-4E99-9F03-72ED26BB7B73}" type="pres">
      <dgm:prSet presAssocID="{8C4E1181-A43E-4AFA-A175-608167BDD664}" presName="img" presStyleLbl="fgImgPlace1" presStyleIdx="0" presStyleCnt="3" custLinFactNeighborX="-2472" custLinFactNeighborY="-2100"/>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b="0">
              <a:solidFill>
                <a:srgbClr val="0000FF"/>
              </a:solidFill>
              <a:latin typeface="Times New Roman" panose="02020603050405020304" pitchFamily="18" charset="0"/>
              <a:cs typeface="Times New Roman" panose="02020603050405020304" pitchFamily="18" charset="0"/>
            </a:rPr>
            <a:t>Hải </a:t>
          </a:r>
          <a:r>
            <a:rPr lang="vi-VN" sz="2800" b="0" dirty="0">
              <a:solidFill>
                <a:srgbClr val="0000FF"/>
              </a:solidFill>
              <a:latin typeface="Times New Roman" panose="02020603050405020304" pitchFamily="18" charset="0"/>
              <a:cs typeface="Times New Roman" panose="02020603050405020304" pitchFamily="18" charset="0"/>
            </a:rPr>
            <a:t>tiết kiệm tiền để mua xe đạp, nhưng khi em gái ốm, Hải dùng tiền tiết kiệm để phụ mẹ chữa bệnh cho em</a:t>
          </a:r>
          <a:r>
            <a:rPr lang="vi-VN" sz="2800" b="0">
              <a:solidFill>
                <a:srgbClr val="0000FF"/>
              </a:solidFill>
              <a:latin typeface="Times New Roman" panose="02020603050405020304" pitchFamily="18" charset="0"/>
              <a:cs typeface="Times New Roman" panose="02020603050405020304" pitchFamily="18" charset="0"/>
            </a:rPr>
            <a:t>. </a:t>
          </a:r>
        </a:p>
        <a:p>
          <a:pPr algn="just">
            <a:lnSpc>
              <a:spcPct val="90000"/>
            </a:lnSpc>
            <a:spcAft>
              <a:spcPct val="35000"/>
            </a:spcAft>
          </a:pPr>
          <a:r>
            <a:rPr kumimoji="0" lang="en-US" sz="2800" b="0" i="1" u="none" strike="noStrike" cap="none" spc="0" normalizeH="0" baseline="0" noProof="0">
              <a:solidFill>
                <a:srgbClr val="0000FF"/>
              </a:solidFill>
              <a:effectLst/>
              <a:uLnTx/>
              <a:uFillTx/>
              <a:latin typeface="Times New Roman" panose="02020603050405020304" pitchFamily="18" charset="0"/>
              <a:ea typeface="+mn-ea"/>
              <a:cs typeface="Times New Roman" panose="02020603050405020304" pitchFamily="18" charset="0"/>
            </a:rPr>
            <a:t>.</a:t>
          </a:r>
          <a:endParaRPr lang="en-US" sz="2800" b="0" i="1" dirty="0">
            <a:solidFill>
              <a:srgbClr val="0000FF"/>
            </a:solidFill>
            <a:latin typeface="Times New Roman" panose="02020603050405020304" pitchFamily="18" charset="0"/>
            <a:ea typeface="+mn-ea"/>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de-DE" sz="2800" b="0">
              <a:solidFill>
                <a:srgbClr val="0000FF"/>
              </a:solidFill>
              <a:latin typeface="Times New Roman" panose="02020603050405020304" pitchFamily="18" charset="0"/>
              <a:cs typeface="Times New Roman" panose="02020603050405020304" pitchFamily="18" charset="0"/>
            </a:rPr>
            <a:t>Tiết </a:t>
          </a:r>
          <a:r>
            <a:rPr lang="de-DE" sz="2800" b="0" dirty="0">
              <a:solidFill>
                <a:srgbClr val="0000FF"/>
              </a:solidFill>
              <a:latin typeface="Times New Roman" panose="02020603050405020304" pitchFamily="18" charset="0"/>
              <a:cs typeface="Times New Roman" panose="02020603050405020304" pitchFamily="18" charset="0"/>
            </a:rPr>
            <a:t>kiệm là biết sử dung một cách hợp lí của cải, tiền bạc, thời gian, sức lực của mình và người khác.</a:t>
          </a:r>
          <a:endParaRPr lang="en-US" sz="2800" b="0" i="0" dirty="0">
            <a:solidFill>
              <a:srgbClr val="0000FF"/>
            </a:solidFill>
            <a:effectLst/>
            <a:latin typeface="Times New Roman" panose="02020603050405020304" pitchFamily="18" charset="0"/>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de-DE" sz="2800" b="0">
              <a:solidFill>
                <a:srgbClr val="0000FF"/>
              </a:solidFill>
              <a:latin typeface="Times New Roman" panose="02020603050405020304" pitchFamily="18" charset="0"/>
              <a:cs typeface="Times New Roman" panose="02020603050405020304" pitchFamily="18" charset="0"/>
            </a:rPr>
            <a:t>-</a:t>
          </a:r>
          <a:r>
            <a:rPr lang="de-DE" sz="2800" b="0" dirty="0">
              <a:solidFill>
                <a:srgbClr val="0000FF"/>
              </a:solidFill>
              <a:latin typeface="Times New Roman" panose="02020603050405020304" pitchFamily="18" charset="0"/>
              <a:cs typeface="Times New Roman" panose="02020603050405020304" pitchFamily="18" charset="0"/>
            </a:rPr>
            <a:t>Hải biết sử dụng vật chất, tiền bạc hợp lí.</a:t>
          </a:r>
          <a:endParaRPr lang="en-US" sz="2800" b="0" i="1" dirty="0">
            <a:solidFill>
              <a:srgbClr val="0000FF"/>
            </a:solidFill>
            <a:latin typeface="Times New Roman" panose="02020603050405020304" pitchFamily="18" charset="0"/>
            <a:ea typeface="+mn-ea"/>
            <a:cs typeface="Times New Roman" panose="02020603050405020304" pitchFamily="18" charset="0"/>
          </a:endParaRPr>
        </a:p>
      </dgm:t>
    </dgm:pt>
    <dgm:pt modelId="{5F4F3BF3-4C3E-43BC-8B7A-5E8EE2D360D7}" type="sibTrans" cxnId="{C2A430EB-026A-428E-B9D3-EE570B6A1DAA}">
      <dgm:prSet/>
      <dgm:spPr/>
      <dgm:t>
        <a:bodyPr/>
        <a:lstStyle/>
        <a:p>
          <a:pPr algn="just"/>
          <a:endParaRPr lang="en-US" sz="3600" i="1">
            <a:latin typeface="+mn-lt"/>
          </a:endParaRPr>
        </a:p>
      </dgm:t>
    </dgm:pt>
    <dgm:pt modelId="{3076928A-BC39-4164-A392-EF7BB50AC8F7}" type="par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37481"/>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Hải</a:t>
          </a:r>
          <a:r>
            <a:rPr kumimoji="0" lang="en-US" sz="2800" b="1" i="0" u="none" strike="noStrike" kern="1200"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baseline="0" noProof="0" dirty="0">
              <a:solidFill>
                <a:srgbClr val="0000FF"/>
              </a:solidFill>
              <a:effectLst/>
              <a:uLnTx/>
              <a:uFillTx/>
              <a:latin typeface="Times New Roman" panose="02020603050405020304" pitchFamily="18" charset="0"/>
              <a:ea typeface="+mn-ea"/>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37481"/>
        <a:ext cx="8181843" cy="1533425"/>
      </dsp:txXfrm>
    </dsp:sp>
    <dsp:sp modelId="{2AAACA77-E4A0-4E99-9F03-72ED26BB7B73}">
      <dsp:nvSpPr>
        <dsp:cNvPr id="0" name=""/>
        <dsp:cNvSpPr/>
      </dsp:nvSpPr>
      <dsp:spPr>
        <a:xfrm>
          <a:off x="101831" y="127581"/>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Em</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có</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suy</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nghĩ</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gì</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về</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hành</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động</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việc</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làm</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của</a:t>
          </a:r>
          <a:r>
            <a:rPr lang="en-US" sz="2800" b="1" i="0" kern="1200" baseline="0" dirty="0">
              <a:solidFill>
                <a:srgbClr val="0000FF"/>
              </a:solidFill>
              <a:latin typeface="Times New Roman" panose="02020603050405020304" pitchFamily="18" charset="0"/>
              <a:cs typeface="Times New Roman" panose="02020603050405020304" pitchFamily="18" charset="0"/>
            </a:rPr>
            <a:t> </a:t>
          </a:r>
          <a:r>
            <a:rPr lang="en-US" sz="2800" b="1" i="0" kern="1200" baseline="0" dirty="0" err="1">
              <a:solidFill>
                <a:srgbClr val="0000FF"/>
              </a:solidFill>
              <a:latin typeface="Times New Roman" panose="02020603050405020304" pitchFamily="18" charset="0"/>
              <a:cs typeface="Times New Roman" panose="02020603050405020304" pitchFamily="18" charset="0"/>
            </a:rPr>
            <a:t>Hải</a:t>
          </a:r>
          <a:r>
            <a:rPr lang="en-US" sz="2800" b="1" i="0" kern="1200" baseline="0" dirty="0">
              <a:solidFill>
                <a:srgbClr val="0000FF"/>
              </a:solidFill>
              <a:latin typeface="Times New Roman" panose="02020603050405020304" pitchFamily="18" charset="0"/>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vi-VN" sz="2800" b="1" i="0" kern="1200" dirty="0">
              <a:solidFill>
                <a:srgbClr val="0000FF"/>
              </a:solidFill>
              <a:latin typeface="+mj-lt"/>
            </a:rPr>
            <a:t>Em hiểu thế  nào là tiết kiệm?</a:t>
          </a:r>
          <a:endParaRPr lang="en-US" sz="2800" b="1" i="0" kern="1200" dirty="0">
            <a:solidFill>
              <a:srgbClr val="0000FF"/>
            </a:solidFill>
            <a:latin typeface="+mj-lt"/>
          </a:endParaRPr>
        </a:p>
        <a:p>
          <a:pPr marL="0" lvl="0" indent="0" algn="l" defTabSz="1244600">
            <a:lnSpc>
              <a:spcPct val="90000"/>
            </a:lnSpc>
            <a:spcBef>
              <a:spcPct val="0"/>
            </a:spcBef>
            <a:spcAft>
              <a:spcPts val="0"/>
            </a:spcAft>
            <a:buNone/>
          </a:pPr>
          <a:r>
            <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l" defTabSz="1244600">
            <a:lnSpc>
              <a:spcPct val="100000"/>
            </a:lnSpc>
            <a:spcBef>
              <a:spcPct val="0"/>
            </a:spcBef>
            <a:spcAft>
              <a:spcPts val="0"/>
            </a:spcAft>
            <a:buNone/>
          </a:pPr>
          <a:r>
            <a:rPr lang="vi-VN" sz="2800" b="0" kern="1200">
              <a:solidFill>
                <a:srgbClr val="0000FF"/>
              </a:solidFill>
              <a:latin typeface="Times New Roman" panose="02020603050405020304" pitchFamily="18" charset="0"/>
              <a:cs typeface="Times New Roman" panose="02020603050405020304" pitchFamily="18" charset="0"/>
            </a:rPr>
            <a:t>Hải </a:t>
          </a:r>
          <a:r>
            <a:rPr lang="vi-VN" sz="2800" b="0" kern="1200" dirty="0">
              <a:solidFill>
                <a:srgbClr val="0000FF"/>
              </a:solidFill>
              <a:latin typeface="Times New Roman" panose="02020603050405020304" pitchFamily="18" charset="0"/>
              <a:cs typeface="Times New Roman" panose="02020603050405020304" pitchFamily="18" charset="0"/>
            </a:rPr>
            <a:t>tiết kiệm tiền để mua xe đạp, nhưng khi em gái ốm, Hải dùng tiền tiết kiệm để phụ mẹ chữa bệnh cho em</a:t>
          </a:r>
          <a:r>
            <a:rPr lang="vi-VN" sz="2800" b="0" kern="1200">
              <a:solidFill>
                <a:srgbClr val="0000FF"/>
              </a:solidFill>
              <a:latin typeface="Times New Roman" panose="02020603050405020304" pitchFamily="18" charset="0"/>
              <a:cs typeface="Times New Roman" panose="02020603050405020304" pitchFamily="18" charset="0"/>
            </a:rPr>
            <a:t>. </a:t>
          </a:r>
        </a:p>
        <a:p>
          <a:pPr marL="0" lvl="0" indent="0" algn="just" defTabSz="1244600">
            <a:lnSpc>
              <a:spcPct val="90000"/>
            </a:lnSpc>
            <a:spcBef>
              <a:spcPct val="0"/>
            </a:spcBef>
            <a:spcAft>
              <a:spcPct val="35000"/>
            </a:spcAft>
            <a:buNone/>
          </a:pPr>
          <a:r>
            <a:rPr kumimoji="0" lang="en-US" sz="2800" b="0" i="1" u="none" strike="noStrike" kern="1200" cap="none" spc="0" normalizeH="0" baseline="0" noProof="0">
              <a:solidFill>
                <a:srgbClr val="0000FF"/>
              </a:solidFill>
              <a:effectLst/>
              <a:uLnTx/>
              <a:uFillTx/>
              <a:latin typeface="Times New Roman" panose="02020603050405020304" pitchFamily="18" charset="0"/>
              <a:ea typeface="+mn-ea"/>
              <a:cs typeface="Times New Roman" panose="02020603050405020304" pitchFamily="18" charset="0"/>
            </a:rPr>
            <a:t>.</a:t>
          </a:r>
          <a:endParaRPr lang="en-US" sz="2800" b="0" i="1" kern="1200" dirty="0">
            <a:solidFill>
              <a:srgbClr val="0000FF"/>
            </a:solidFill>
            <a:latin typeface="Times New Roman" panose="02020603050405020304" pitchFamily="18" charset="0"/>
            <a:ea typeface="+mn-ea"/>
            <a:cs typeface="Times New Roman" panose="02020603050405020304" pitchFamily="18" charset="0"/>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de-DE" sz="2800" b="0" kern="1200">
              <a:solidFill>
                <a:srgbClr val="0000FF"/>
              </a:solidFill>
              <a:latin typeface="Times New Roman" panose="02020603050405020304" pitchFamily="18" charset="0"/>
              <a:cs typeface="Times New Roman" panose="02020603050405020304" pitchFamily="18" charset="0"/>
            </a:rPr>
            <a:t>-</a:t>
          </a:r>
          <a:r>
            <a:rPr lang="de-DE" sz="2800" b="0" kern="1200" dirty="0">
              <a:solidFill>
                <a:srgbClr val="0000FF"/>
              </a:solidFill>
              <a:latin typeface="Times New Roman" panose="02020603050405020304" pitchFamily="18" charset="0"/>
              <a:cs typeface="Times New Roman" panose="02020603050405020304" pitchFamily="18" charset="0"/>
            </a:rPr>
            <a:t>Hải biết sử dụng vật chất, tiền bạc hợp lí.</a:t>
          </a:r>
          <a:endParaRPr lang="en-US" sz="2800" b="0" i="1" kern="1200" dirty="0">
            <a:solidFill>
              <a:srgbClr val="0000FF"/>
            </a:solidFill>
            <a:latin typeface="Times New Roman" panose="02020603050405020304" pitchFamily="18"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de-DE" sz="2800" b="0" kern="1200">
              <a:solidFill>
                <a:srgbClr val="0000FF"/>
              </a:solidFill>
              <a:latin typeface="Times New Roman" panose="02020603050405020304" pitchFamily="18" charset="0"/>
              <a:cs typeface="Times New Roman" panose="02020603050405020304" pitchFamily="18" charset="0"/>
            </a:rPr>
            <a:t>Tiết </a:t>
          </a:r>
          <a:r>
            <a:rPr lang="de-DE" sz="2800" b="0" kern="1200" dirty="0">
              <a:solidFill>
                <a:srgbClr val="0000FF"/>
              </a:solidFill>
              <a:latin typeface="Times New Roman" panose="02020603050405020304" pitchFamily="18" charset="0"/>
              <a:cs typeface="Times New Roman" panose="02020603050405020304" pitchFamily="18" charset="0"/>
            </a:rPr>
            <a:t>kiệm là biết sử dung một cách hợp lí của cải, tiền bạc, thời gian, sức lực của mình và người khác.</a:t>
          </a:r>
          <a:endParaRPr lang="en-US" sz="2800" b="0" i="0" kern="1200" dirty="0">
            <a:solidFill>
              <a:srgbClr val="0000FF"/>
            </a:solidFill>
            <a:effectLst/>
            <a:latin typeface="Times New Roman" panose="02020603050405020304" pitchFamily="18" charset="0"/>
            <a:ea typeface="+mn-ea"/>
            <a:cs typeface="Times New Roman" panose="02020603050405020304" pitchFamily="18"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617FD-B4E0-42F2-9C22-E85F6F3C4F14}"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2396B-FC9D-4D0C-B64B-85A2DF44A313}" type="slidenum">
              <a:rPr lang="en-US" smtClean="0"/>
              <a:t>‹#›</a:t>
            </a:fld>
            <a:endParaRPr lang="en-US"/>
          </a:p>
        </p:txBody>
      </p:sp>
    </p:spTree>
    <p:extLst>
      <p:ext uri="{BB962C8B-B14F-4D97-AF65-F5344CB8AC3E}">
        <p14:creationId xmlns:p14="http://schemas.microsoft.com/office/powerpoint/2010/main" val="251080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2396B-FC9D-4D0C-B64B-85A2DF44A313}" type="slidenum">
              <a:rPr lang="en-US" smtClean="0"/>
              <a:t>7</a:t>
            </a:fld>
            <a:endParaRPr lang="en-US"/>
          </a:p>
        </p:txBody>
      </p:sp>
    </p:spTree>
    <p:extLst>
      <p:ext uri="{BB962C8B-B14F-4D97-AF65-F5344CB8AC3E}">
        <p14:creationId xmlns:p14="http://schemas.microsoft.com/office/powerpoint/2010/main" val="428505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2396B-FC9D-4D0C-B64B-85A2DF44A313}" type="slidenum">
              <a:rPr lang="en-US" smtClean="0"/>
              <a:t>8</a:t>
            </a:fld>
            <a:endParaRPr lang="en-US"/>
          </a:p>
        </p:txBody>
      </p:sp>
    </p:spTree>
    <p:extLst>
      <p:ext uri="{BB962C8B-B14F-4D97-AF65-F5344CB8AC3E}">
        <p14:creationId xmlns:p14="http://schemas.microsoft.com/office/powerpoint/2010/main" val="2895801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2084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154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30281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9700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4798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7999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18781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87224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52018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144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19564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08159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33762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15505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8958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831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6631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54642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44218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5972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14114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1680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69763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4" r:id="rId23"/>
    <p:sldLayoutId id="2147483673" r:id="rId24"/>
    <p:sldLayoutId id="2147483672" r:id="rId25"/>
    <p:sldLayoutId id="2147483663" r:id="rId26"/>
    <p:sldLayoutId id="2147483664" r:id="rId27"/>
    <p:sldLayoutId id="2147483665" r:id="rId28"/>
    <p:sldLayoutId id="2147483666" r:id="rId29"/>
    <p:sldLayoutId id="2147483667" r:id="rId30"/>
    <p:sldLayoutId id="2147483668" r:id="rId31"/>
    <p:sldLayoutId id="2147483669" r:id="rId32"/>
    <p:sldLayoutId id="2147483670" r:id="rId33"/>
    <p:sldLayoutId id="2147483671" r:id="rId3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Data" Target="../diagrams/data1.xml"/><Relationship Id="rId11" Type="http://schemas.openxmlformats.org/officeDocument/2006/relationships/image" Target="../media/image16.jpeg"/><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diagramLayout" Target="../diagrams/layout2.xml"/><Relationship Id="rId12" Type="http://schemas.openxmlformats.org/officeDocument/2006/relationships/image" Target="../media/image17.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Data" Target="../diagrams/data2.xml"/><Relationship Id="rId11" Type="http://schemas.openxmlformats.org/officeDocument/2006/relationships/image" Target="../media/image16.jpeg"/><Relationship Id="rId5" Type="http://schemas.openxmlformats.org/officeDocument/2006/relationships/image" Target="../media/image4.jpeg"/><Relationship Id="rId10" Type="http://schemas.microsoft.com/office/2007/relationships/diagramDrawing" Target="../diagrams/drawing2.xml"/><Relationship Id="rId4" Type="http://schemas.openxmlformats.org/officeDocument/2006/relationships/notesSlide" Target="../notesSlides/notesSlide2.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CƠ SỞ NGỌC LÂM </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XÃ </a:t>
            </a: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3981569" y="318406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8545803" y="5308184"/>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5457968" y="4257687"/>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err="1">
                <a:solidFill>
                  <a:srgbClr val="000000"/>
                </a:solidFill>
                <a:latin typeface="#9Slide05 Israquella" pitchFamily="2" charset="0"/>
                <a:ea typeface="Courier New" panose="02070309020205020404" pitchFamily="49" charset="0"/>
              </a:rPr>
              <a:t>Em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hãy</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chỉ</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ra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biểu</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hiện</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của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và</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chưa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trong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các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tranh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sau</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3"/>
          <a:stretch/>
        </p:blipFill>
        <p:spPr>
          <a:xfrm>
            <a:off x="334411" y="1405652"/>
            <a:ext cx="2804160" cy="2304891"/>
          </a:xfrm>
          <a:prstGeom prst="rect">
            <a:avLst/>
          </a:prstGeom>
        </p:spPr>
      </p:pic>
      <p:pic>
        <p:nvPicPr>
          <p:cNvPr id="13" name="Shape 298"/>
          <p:cNvPicPr/>
          <p:nvPr/>
        </p:nvPicPr>
        <p:blipFill>
          <a:blip r:embed="rId4"/>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5"/>
            <a:stretch/>
          </p:blipFill>
          <p:spPr>
            <a:xfrm>
              <a:off x="5015865" y="4505723"/>
              <a:ext cx="1109345" cy="2304415"/>
            </a:xfrm>
            <a:prstGeom prst="rect">
              <a:avLst/>
            </a:prstGeom>
          </p:spPr>
        </p:pic>
        <p:pic>
          <p:nvPicPr>
            <p:cNvPr id="16" name="Shape 308"/>
            <p:cNvPicPr/>
            <p:nvPr/>
          </p:nvPicPr>
          <p:blipFill>
            <a:blip r:embed="rId6"/>
            <a:stretch/>
          </p:blipFill>
          <p:spPr>
            <a:xfrm>
              <a:off x="6125210" y="4467940"/>
              <a:ext cx="1682750" cy="2432050"/>
            </a:xfrm>
            <a:prstGeom prst="rect">
              <a:avLst/>
            </a:prstGeom>
          </p:spPr>
        </p:pic>
      </p:grpSp>
      <p:pic>
        <p:nvPicPr>
          <p:cNvPr id="17" name="Shape 310"/>
          <p:cNvPicPr/>
          <p:nvPr/>
        </p:nvPicPr>
        <p:blipFill>
          <a:blip r:embed="rId7"/>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8"/>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9"/>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algn="ct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871264"/>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highlight>
                    <a:srgbClr val="FFFF00"/>
                  </a:highlight>
                  <a:latin typeface="#9Slide05 Kathya" panose="02000000000000000000" pitchFamily="2" charset="0"/>
                  <a:ea typeface="Arial Unicode MS"/>
                </a:rPr>
                <a:t>Đội</a:t>
              </a:r>
              <a:r>
                <a:rPr lang="en-US" sz="2531" b="1" dirty="0">
                  <a:solidFill>
                    <a:srgbClr val="FF0000"/>
                  </a:solidFill>
                  <a:highlight>
                    <a:srgbClr val="FFFF00"/>
                  </a:highlight>
                  <a:latin typeface="#9Slide05 Kathya" panose="02000000000000000000" pitchFamily="2" charset="0"/>
                  <a:ea typeface="Arial Unicode MS"/>
                </a:rPr>
                <a:t> n</a:t>
              </a:r>
              <a:r>
                <a:rPr lang="fr-FR" sz="2531" b="1" dirty="0">
                  <a:solidFill>
                    <a:srgbClr val="FF0000"/>
                  </a:solidFill>
                  <a:highlight>
                    <a:srgbClr val="FFFF00"/>
                  </a:highlight>
                  <a:latin typeface="#9Slide05 Kathya" panose="02000000000000000000" pitchFamily="2" charset="0"/>
                  <a:ea typeface="Arial Unicode MS"/>
                </a:rPr>
                <a:t>à</a:t>
              </a:r>
              <a:r>
                <a:rPr lang="en-US" sz="2531" b="1" dirty="0">
                  <a:solidFill>
                    <a:srgbClr val="FF0000"/>
                  </a:solidFill>
                  <a:highlight>
                    <a:srgbClr val="FFFF00"/>
                  </a:highlight>
                  <a:latin typeface="#9Slide05 Kathya" panose="02000000000000000000" pitchFamily="2" charset="0"/>
                  <a:ea typeface="Arial Unicode MS"/>
                </a:rPr>
                <a:t>o </a:t>
              </a:r>
              <a:r>
                <a:rPr lang="en-US" sz="2531" b="1" dirty="0" err="1">
                  <a:solidFill>
                    <a:srgbClr val="FF0000"/>
                  </a:solidFill>
                  <a:highlight>
                    <a:srgbClr val="FFFF00"/>
                  </a:highlight>
                  <a:latin typeface="#9Slide05 Kathya" panose="02000000000000000000" pitchFamily="2" charset="0"/>
                  <a:ea typeface="Arial Unicode MS"/>
                </a:rPr>
                <a:t>viết</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đượ</a:t>
              </a:r>
              <a:r>
                <a:rPr lang="pt-PT" sz="2531" b="1" dirty="0">
                  <a:solidFill>
                    <a:srgbClr val="FF0000"/>
                  </a:solidFill>
                  <a:highlight>
                    <a:srgbClr val="FFFF00"/>
                  </a:highlight>
                  <a:latin typeface="#9Slide05 Kathya" panose="02000000000000000000" pitchFamily="2" charset="0"/>
                  <a:ea typeface="Arial Unicode MS"/>
                </a:rPr>
                <a:t>c nhi</a:t>
              </a:r>
              <a:r>
                <a:rPr lang="en-US" sz="2531" b="1" dirty="0" err="1">
                  <a:solidFill>
                    <a:srgbClr val="FF0000"/>
                  </a:solidFill>
                  <a:highlight>
                    <a:srgbClr val="FFFF00"/>
                  </a:highlight>
                  <a:latin typeface="#9Slide05 Kathya" panose="02000000000000000000" pitchFamily="2" charset="0"/>
                  <a:ea typeface="Arial Unicode MS"/>
                </a:rPr>
                <a:t>ều</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biểu</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hiện</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sẽ</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chiến</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thắng</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và</a:t>
              </a:r>
              <a:r>
                <a:rPr lang="en-US" sz="2531" b="1" dirty="0">
                  <a:solidFill>
                    <a:srgbClr val="FF0000"/>
                  </a:solidFill>
                  <a:highlight>
                    <a:srgbClr val="FFFF00"/>
                  </a:highlight>
                  <a:latin typeface="#9Slide05 Kathya" panose="02000000000000000000" pitchFamily="2" charset="0"/>
                  <a:ea typeface="Arial Unicode MS"/>
                </a:rPr>
                <a:t> </a:t>
              </a:r>
              <a:r>
                <a:rPr lang="en-US" sz="2531" b="1" dirty="0" err="1">
                  <a:solidFill>
                    <a:srgbClr val="FF0000"/>
                  </a:solidFill>
                  <a:highlight>
                    <a:srgbClr val="FFFF00"/>
                  </a:highlight>
                  <a:latin typeface="#9Slide05 Kathya" panose="02000000000000000000" pitchFamily="2" charset="0"/>
                  <a:ea typeface="Arial Unicode MS"/>
                </a:rPr>
                <a:t>được</a:t>
              </a:r>
              <a:r>
                <a:rPr lang="en-US" sz="2531" b="1" dirty="0">
                  <a:solidFill>
                    <a:srgbClr val="FF0000"/>
                  </a:solidFill>
                  <a:highlight>
                    <a:srgbClr val="FFFF00"/>
                  </a:highlight>
                  <a:latin typeface="#9Slide05 Kathya" panose="02000000000000000000" pitchFamily="2" charset="0"/>
                  <a:ea typeface="Arial Unicode MS"/>
                </a:rPr>
                <a:t> 10 </a:t>
              </a:r>
              <a:r>
                <a:rPr lang="en-US" sz="2531" b="1" dirty="0" err="1">
                  <a:solidFill>
                    <a:srgbClr val="FF0000"/>
                  </a:solidFill>
                  <a:highlight>
                    <a:srgbClr val="FFFF00"/>
                  </a:highlight>
                  <a:latin typeface="#9Slide05 Kathya" panose="02000000000000000000" pitchFamily="2" charset="0"/>
                  <a:ea typeface="Arial Unicode MS"/>
                </a:rPr>
                <a:t>điểm</a:t>
              </a:r>
              <a:r>
                <a:rPr lang="en-US" sz="2531" b="1" dirty="0">
                  <a:solidFill>
                    <a:srgbClr val="FF0000"/>
                  </a:solidFill>
                  <a:highlight>
                    <a:srgbClr val="FFFF00"/>
                  </a:highlight>
                  <a:latin typeface="#9Slide05 Kathya" panose="02000000000000000000" pitchFamily="2" charset="0"/>
                  <a:ea typeface="Arial Unicode MS"/>
                </a:rPr>
                <a:t>. </a:t>
              </a:r>
              <a:endParaRPr lang="en-SG" sz="2531" b="1" dirty="0">
                <a:solidFill>
                  <a:srgbClr val="FF0000"/>
                </a:solidFill>
                <a:highlight>
                  <a:srgbClr val="FFFF00"/>
                </a:highlight>
                <a:latin typeface="#9Slide05 Kathya" panose="02000000000000000000" pitchFamily="2" charset="0"/>
                <a:ea typeface="微软雅黑"/>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 </a:t>
            </a:r>
            <a:r>
              <a:rPr lang="en-US" altLang="en-US" sz="4400" b="1" dirty="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0000FF"/>
                  </a:solidFill>
                  <a:latin typeface="#9Slide05 SVNTradeMark" panose="02000000000000000000" pitchFamily="2" charset="0"/>
                  <a:ea typeface="Arial Unicode MS"/>
                </a:rPr>
                <a:t>Chia </a:t>
              </a:r>
              <a:r>
                <a:rPr lang="en-US" sz="2800" b="1" kern="0" dirty="0" err="1">
                  <a:solidFill>
                    <a:srgbClr val="0000FF"/>
                  </a:solidFill>
                  <a:latin typeface="#9Slide05 SVNTradeMark" panose="02000000000000000000" pitchFamily="2" charset="0"/>
                  <a:ea typeface="Arial Unicode MS"/>
                </a:rPr>
                <a:t>lớp</a:t>
              </a:r>
              <a:r>
                <a:rPr lang="en-US" sz="2800" b="1" kern="0" dirty="0">
                  <a:solidFill>
                    <a:srgbClr val="0000FF"/>
                  </a:solidFill>
                  <a:latin typeface="#9Slide05 SVNTradeMark" panose="02000000000000000000" pitchFamily="2" charset="0"/>
                  <a:ea typeface="Arial Unicode MS"/>
                </a:rPr>
                <a:t> </a:t>
              </a:r>
              <a:r>
                <a:rPr lang="en-US" sz="2800" b="1" kern="0" dirty="0" err="1">
                  <a:solidFill>
                    <a:srgbClr val="0000FF"/>
                  </a:solidFill>
                  <a:latin typeface="#9Slide05 SVNTradeMark" panose="02000000000000000000" pitchFamily="2" charset="0"/>
                  <a:ea typeface="Arial Unicode MS"/>
                </a:rPr>
                <a:t>ra</a:t>
              </a:r>
              <a:r>
                <a:rPr lang="en-US" sz="2800" b="1" kern="0" dirty="0">
                  <a:solidFill>
                    <a:srgbClr val="0000FF"/>
                  </a:solidFill>
                  <a:latin typeface="#9Slide05 SVNTradeMark" panose="02000000000000000000" pitchFamily="2" charset="0"/>
                  <a:ea typeface="Arial Unicode MS"/>
                </a:rPr>
                <a:t> </a:t>
              </a:r>
              <a:r>
                <a:rPr lang="en-US" sz="2800" b="1" kern="0" dirty="0" err="1">
                  <a:solidFill>
                    <a:srgbClr val="0000FF"/>
                  </a:solidFill>
                  <a:latin typeface="#9Slide05 SVNTradeMark" panose="02000000000000000000" pitchFamily="2" charset="0"/>
                  <a:ea typeface="Arial Unicode MS"/>
                </a:rPr>
                <a:t>thành</a:t>
              </a:r>
              <a:r>
                <a:rPr lang="en-US" sz="2800" b="1" kern="0" dirty="0">
                  <a:solidFill>
                    <a:srgbClr val="0000FF"/>
                  </a:solidFill>
                  <a:latin typeface="#9Slide05 SVNTradeMark" panose="02000000000000000000" pitchFamily="2" charset="0"/>
                  <a:ea typeface="Arial Unicode MS"/>
                </a:rPr>
                <a:t> </a:t>
              </a:r>
              <a:r>
                <a:rPr lang="en-US" sz="2800" b="1" kern="0" dirty="0" err="1">
                  <a:solidFill>
                    <a:srgbClr val="0000FF"/>
                  </a:solidFill>
                  <a:latin typeface="#9Slide05 SVNTradeMark" panose="02000000000000000000" pitchFamily="2" charset="0"/>
                  <a:ea typeface="Arial Unicode MS"/>
                </a:rPr>
                <a:t>hai</a:t>
              </a:r>
              <a:r>
                <a:rPr lang="en-US" sz="2800" b="1" kern="0" dirty="0">
                  <a:solidFill>
                    <a:srgbClr val="0000FF"/>
                  </a:solidFill>
                  <a:latin typeface="#9Slide05 SVNTradeMark" panose="02000000000000000000" pitchFamily="2" charset="0"/>
                  <a:ea typeface="Arial Unicode MS"/>
                </a:rPr>
                <a:t> </a:t>
              </a:r>
              <a:r>
                <a:rPr lang="en-US" sz="2800" b="1" kern="0" dirty="0" err="1">
                  <a:solidFill>
                    <a:srgbClr val="0000FF"/>
                  </a:solidFill>
                  <a:latin typeface="#9Slide05 SVNTradeMark" panose="02000000000000000000" pitchFamily="2" charset="0"/>
                  <a:ea typeface="Arial Unicode MS"/>
                </a:rPr>
                <a:t>đội</a:t>
              </a:r>
              <a:endParaRPr lang="en-US" sz="2800" b="1" kern="0" dirty="0">
                <a:solidFill>
                  <a:srgbClr val="0000FF"/>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0000FF"/>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0000FF"/>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0000FF"/>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78594" y="-758248"/>
            <a:ext cx="12970594" cy="7425748"/>
          </a:xfrm>
          <a:prstGeom prst="rect">
            <a:avLst/>
          </a:prstGeom>
        </p:spPr>
      </p:pic>
      <p:sp>
        <p:nvSpPr>
          <p:cNvPr id="10" name="TextBox 9"/>
          <p:cNvSpPr txBox="1"/>
          <p:nvPr/>
        </p:nvSpPr>
        <p:spPr>
          <a:xfrm>
            <a:off x="1388098" y="952162"/>
            <a:ext cx="9108452" cy="5231300"/>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en-US" sz="3000" b="1" i="1"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2.B</a:t>
            </a:r>
            <a:r>
              <a:rPr lang="vi-VN" sz="3000" b="1" i="1"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iểu hiện </a:t>
            </a:r>
            <a:r>
              <a:rPr lang="en-US" sz="3000" b="1" i="1" u="none" strike="noStrike" spc="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000" b="1" i="1"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u="none" strike="noStrike" spc="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tiết</a:t>
            </a:r>
            <a:r>
              <a:rPr lang="en-US" sz="3000" b="1" i="1"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i="1" u="none" strike="noStrike" spc="0"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kiệm</a:t>
            </a:r>
            <a:r>
              <a:rPr lang="vi-VN" sz="3000" b="1" i="1"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000" b="1" i="1" u="none" strike="noStrike" spc="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R="0" lvl="0" algn="just">
              <a:lnSpc>
                <a:spcPct val="140000"/>
              </a:lnSpc>
              <a:spcBef>
                <a:spcPts val="0"/>
              </a:spcBef>
              <a:spcAft>
                <a:spcPts val="0"/>
              </a:spcAft>
              <a:buClr>
                <a:srgbClr val="000000"/>
              </a:buClr>
              <a:buSzPts val="1100"/>
              <a:tabLst>
                <a:tab pos="229870" algn="l"/>
              </a:tabLst>
            </a:pPr>
            <a:r>
              <a:rPr lang="en-US" sz="3000" i="1" u="none" strike="noStrike" spc="0" dirty="0">
                <a:effectLst/>
                <a:latin typeface="+mj-lt"/>
                <a:ea typeface="Arial" panose="020B0604020202020204" pitchFamily="34" charset="0"/>
                <a:cs typeface="Arial" panose="020B0604020202020204" pitchFamily="34" charset="0"/>
              </a:rPr>
              <a:t>- </a:t>
            </a:r>
            <a:r>
              <a:rPr lang="vi-VN" sz="3000" i="1" u="none" strike="noStrike" spc="0" dirty="0">
                <a:effectLst/>
                <a:latin typeface="+mj-lt"/>
                <a:ea typeface="Arial" panose="020B0604020202020204" pitchFamily="34" charset="0"/>
                <a:cs typeface="Arial" panose="020B0604020202020204" pitchFamily="34" charset="0"/>
              </a:rPr>
              <a:t>chi tiêu hợp lí; tắt các thiết bị điện và khoá vòi nước khi không sử dụng; </a:t>
            </a:r>
            <a:endParaRPr lang="en-US" sz="3000" i="1" u="none" strike="noStrike" spc="0" dirty="0">
              <a:effectLst/>
              <a:latin typeface="+mj-lt"/>
              <a:ea typeface="Arial" panose="020B0604020202020204" pitchFamily="34" charset="0"/>
              <a:cs typeface="Arial" panose="020B0604020202020204" pitchFamily="34" charset="0"/>
            </a:endParaRPr>
          </a:p>
          <a:p>
            <a:pPr marR="0" lvl="0" algn="just">
              <a:lnSpc>
                <a:spcPct val="140000"/>
              </a:lnSpc>
              <a:spcBef>
                <a:spcPts val="0"/>
              </a:spcBef>
              <a:spcAft>
                <a:spcPts val="0"/>
              </a:spcAft>
              <a:buClr>
                <a:srgbClr val="000000"/>
              </a:buClr>
              <a:buSzPts val="1100"/>
              <a:tabLst>
                <a:tab pos="229870" algn="l"/>
              </a:tabLst>
            </a:pPr>
            <a:r>
              <a:rPr lang="en-US" sz="3000" i="1" u="none" strike="noStrike" spc="0" dirty="0">
                <a:effectLst/>
                <a:latin typeface="+mj-lt"/>
                <a:ea typeface="Arial" panose="020B0604020202020204" pitchFamily="34" charset="0"/>
                <a:cs typeface="Arial" panose="020B0604020202020204" pitchFamily="34" charset="0"/>
              </a:rPr>
              <a:t>- </a:t>
            </a:r>
            <a:r>
              <a:rPr lang="vi-VN" sz="3000" i="1" u="none" strike="noStrike" spc="0" dirty="0">
                <a:effectLst/>
                <a:latin typeface="+mj-lt"/>
                <a:ea typeface="Arial" panose="020B0604020202020204" pitchFamily="34" charset="0"/>
                <a:cs typeface="Arial" panose="020B0604020202020204" pitchFamily="34" charset="0"/>
              </a:rPr>
              <a:t>sắp xếp thời gian làm việc khoa học; </a:t>
            </a:r>
            <a:endParaRPr lang="en-US" sz="3000" i="1" u="none" strike="noStrike" spc="0" dirty="0">
              <a:effectLst/>
              <a:latin typeface="+mj-lt"/>
              <a:ea typeface="Arial" panose="020B0604020202020204" pitchFamily="34" charset="0"/>
              <a:cs typeface="Arial" panose="020B0604020202020204" pitchFamily="34" charset="0"/>
            </a:endParaRPr>
          </a:p>
          <a:p>
            <a:pPr marR="0" lvl="0" algn="just">
              <a:lnSpc>
                <a:spcPct val="140000"/>
              </a:lnSpc>
              <a:spcBef>
                <a:spcPts val="0"/>
              </a:spcBef>
              <a:spcAft>
                <a:spcPts val="0"/>
              </a:spcAft>
              <a:buClr>
                <a:srgbClr val="000000"/>
              </a:buClr>
              <a:buSzPts val="1100"/>
              <a:tabLst>
                <a:tab pos="229870" algn="l"/>
              </a:tabLst>
            </a:pPr>
            <a:r>
              <a:rPr lang="en-US" sz="3000" i="1" u="none" strike="noStrike" spc="0" dirty="0">
                <a:effectLst/>
                <a:latin typeface="+mj-lt"/>
                <a:ea typeface="Arial" panose="020B0604020202020204" pitchFamily="34" charset="0"/>
                <a:cs typeface="Arial" panose="020B0604020202020204" pitchFamily="34" charset="0"/>
              </a:rPr>
              <a:t>- </a:t>
            </a:r>
            <a:r>
              <a:rPr lang="vi-VN" sz="3000" i="1" u="none" strike="noStrike" spc="0" dirty="0">
                <a:effectLst/>
                <a:latin typeface="+mj-lt"/>
                <a:ea typeface="Arial" panose="020B0604020202020204" pitchFamily="34" charset="0"/>
                <a:cs typeface="Arial" panose="020B0604020202020204" pitchFamily="34" charset="0"/>
              </a:rPr>
              <a:t>sử dụng hợp lí và khai thác hiệu quả tài nguyên (nước, khoáng sản,...); </a:t>
            </a:r>
            <a:endParaRPr lang="en-US" sz="3000" i="1" u="none" strike="noStrike" spc="0" dirty="0">
              <a:effectLst/>
              <a:latin typeface="+mj-lt"/>
              <a:ea typeface="Arial" panose="020B0604020202020204" pitchFamily="34" charset="0"/>
              <a:cs typeface="Arial" panose="020B0604020202020204" pitchFamily="34" charset="0"/>
            </a:endParaRPr>
          </a:p>
          <a:p>
            <a:pPr marR="0" lvl="0" algn="just">
              <a:lnSpc>
                <a:spcPct val="140000"/>
              </a:lnSpc>
              <a:spcBef>
                <a:spcPts val="0"/>
              </a:spcBef>
              <a:spcAft>
                <a:spcPts val="0"/>
              </a:spcAft>
              <a:buClr>
                <a:srgbClr val="000000"/>
              </a:buClr>
              <a:buSzPts val="1100"/>
              <a:tabLst>
                <a:tab pos="229870" algn="l"/>
              </a:tabLst>
            </a:pPr>
            <a:r>
              <a:rPr lang="en-US" sz="3000" i="1" u="none" strike="noStrike" spc="0" dirty="0">
                <a:effectLst/>
                <a:latin typeface="+mj-lt"/>
                <a:ea typeface="Arial" panose="020B0604020202020204" pitchFamily="34" charset="0"/>
                <a:cs typeface="Arial" panose="020B0604020202020204" pitchFamily="34" charset="0"/>
              </a:rPr>
              <a:t>- </a:t>
            </a:r>
            <a:r>
              <a:rPr lang="vi-VN" sz="3000" i="1" u="none" strike="noStrike" spc="0" dirty="0">
                <a:effectLst/>
                <a:latin typeface="+mj-lt"/>
                <a:ea typeface="Arial" panose="020B0604020202020204" pitchFamily="34" charset="0"/>
                <a:cs typeface="Arial" panose="020B0604020202020204" pitchFamily="34" charset="0"/>
              </a:rPr>
              <a:t>bảo quản đồ dùng học tập, lao động khi sử dụng; </a:t>
            </a:r>
            <a:r>
              <a:rPr lang="en-US" sz="3000" i="1" u="none" strike="noStrike" spc="0" dirty="0">
                <a:effectLst/>
                <a:latin typeface="+mj-lt"/>
                <a:ea typeface="Arial" panose="020B0604020202020204" pitchFamily="34" charset="0"/>
                <a:cs typeface="Arial" panose="020B0604020202020204" pitchFamily="34" charset="0"/>
              </a:rPr>
              <a:t>           </a:t>
            </a:r>
            <a:r>
              <a:rPr lang="vi-VN" sz="3000" i="1" u="none" strike="noStrike" spc="0" dirty="0">
                <a:effectLst/>
                <a:latin typeface="+mj-lt"/>
                <a:ea typeface="Arial" panose="020B0604020202020204" pitchFamily="34" charset="0"/>
                <a:cs typeface="Arial" panose="020B0604020202020204" pitchFamily="34" charset="0"/>
              </a:rPr>
              <a:t>bảo vệ của công;...</a:t>
            </a:r>
            <a:endParaRPr lang="en-US" sz="3000" i="1" u="none" strike="noStrike" spc="0" dirty="0">
              <a:effectLst/>
              <a:latin typeface="+mj-lt"/>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896075"/>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Elephant" panose="02020904090505020303" pitchFamily="18" charset="0"/>
                <a:ea typeface="Arial" panose="020B0604020202020204" pitchFamily="34" charset="0"/>
                <a:cs typeface="Arial" panose="020B0604020202020204" pitchFamily="34" charset="0"/>
              </a:rPr>
              <a:t>3.Ý </a:t>
            </a:r>
            <a:r>
              <a:rPr lang="en-US" sz="4400" b="1" dirty="0" err="1">
                <a:solidFill>
                  <a:srgbClr val="FF0000"/>
                </a:solidFill>
                <a:latin typeface="Elephant" panose="02020904090505020303" pitchFamily="18" charset="0"/>
                <a:ea typeface="Arial" panose="020B0604020202020204" pitchFamily="34" charset="0"/>
                <a:cs typeface="Arial" panose="020B0604020202020204" pitchFamily="34" charset="0"/>
              </a:rPr>
              <a:t>nghĩa</a:t>
            </a:r>
            <a:r>
              <a:rPr lang="en-US" sz="4400" b="1" dirty="0">
                <a:solidFill>
                  <a:srgbClr val="FF0000"/>
                </a:solidFill>
                <a:latin typeface="Elephant" panose="02020904090505020303" pitchFamily="18" charset="0"/>
                <a:ea typeface="Arial" panose="020B0604020202020204" pitchFamily="34" charset="0"/>
                <a:cs typeface="Arial" panose="020B0604020202020204" pitchFamily="34" charset="0"/>
              </a:rPr>
              <a:t> </a:t>
            </a:r>
            <a:r>
              <a:rPr lang="en-US" sz="4400" b="1" dirty="0" err="1">
                <a:solidFill>
                  <a:srgbClr val="FF0000"/>
                </a:solidFill>
                <a:latin typeface="Elephant" panose="02020904090505020303" pitchFamily="18" charset="0"/>
                <a:ea typeface="Arial" panose="020B0604020202020204" pitchFamily="34" charset="0"/>
                <a:cs typeface="Arial" panose="020B0604020202020204" pitchFamily="34" charset="0"/>
              </a:rPr>
              <a:t>của</a:t>
            </a:r>
            <a:r>
              <a:rPr lang="en-US" sz="4400" b="1" dirty="0">
                <a:solidFill>
                  <a:srgbClr val="FF0000"/>
                </a:solidFill>
                <a:latin typeface="Elephant" panose="02020904090505020303" pitchFamily="18" charset="0"/>
                <a:ea typeface="Arial" panose="020B0604020202020204" pitchFamily="34" charset="0"/>
                <a:cs typeface="Arial" panose="020B0604020202020204" pitchFamily="34" charset="0"/>
              </a:rPr>
              <a:t> </a:t>
            </a:r>
            <a:r>
              <a:rPr lang="en-US" sz="4400" b="1" dirty="0" err="1">
                <a:solidFill>
                  <a:srgbClr val="FF0000"/>
                </a:solidFill>
                <a:latin typeface="Elephant" panose="02020904090505020303" pitchFamily="18" charset="0"/>
                <a:ea typeface="Arial" panose="020B0604020202020204" pitchFamily="34" charset="0"/>
                <a:cs typeface="Arial" panose="020B0604020202020204" pitchFamily="34" charset="0"/>
              </a:rPr>
              <a:t>tiết</a:t>
            </a:r>
            <a:r>
              <a:rPr lang="en-US" sz="4400" b="1" dirty="0">
                <a:solidFill>
                  <a:srgbClr val="FF0000"/>
                </a:solidFill>
                <a:latin typeface="Elephant" panose="02020904090505020303" pitchFamily="18" charset="0"/>
                <a:ea typeface="Arial" panose="020B0604020202020204" pitchFamily="34" charset="0"/>
                <a:cs typeface="Arial" panose="020B0604020202020204" pitchFamily="34" charset="0"/>
              </a:rPr>
              <a:t> </a:t>
            </a:r>
            <a:r>
              <a:rPr lang="en-US" sz="4400" b="1" dirty="0" err="1">
                <a:solidFill>
                  <a:srgbClr val="FF0000"/>
                </a:solidFill>
                <a:latin typeface="Elephant" panose="02020904090505020303" pitchFamily="18" charset="0"/>
                <a:ea typeface="Arial" panose="020B0604020202020204" pitchFamily="34" charset="0"/>
                <a:cs typeface="Arial" panose="020B0604020202020204" pitchFamily="34" charset="0"/>
              </a:rPr>
              <a:t>kiệm</a:t>
            </a:r>
            <a:r>
              <a:rPr lang="en-US" sz="4400" b="1" dirty="0">
                <a:solidFill>
                  <a:srgbClr val="FF0000"/>
                </a:solidFill>
                <a:latin typeface="Elephant" panose="02020904090505020303" pitchFamily="18"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solidFill>
                  <a:srgbClr val="0000FF"/>
                </a:solidFill>
              </a:rPr>
              <a:t>Em có nhận xét gì về cách chi tiêu của anh Hoà?</a:t>
            </a:r>
          </a:p>
          <a:p>
            <a:pPr lvl="0" algn="just"/>
            <a:r>
              <a:rPr lang="vi-VN" sz="1600" dirty="0">
                <a:solidFill>
                  <a:srgbClr val="0000FF"/>
                </a:solidFill>
              </a:rPr>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a:t>2. Những 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a:t>- </a:t>
            </a:r>
            <a:r>
              <a:rPr lang="vi-VN" sz="1600" dirty="0">
                <a:solidFill>
                  <a:srgbClr val="0000FF"/>
                </a:solidFill>
              </a:rPr>
              <a:t>Phong trào nuôi lợn tiết kiệm có ý nghĩa như thế nào?</a:t>
            </a:r>
          </a:p>
          <a:p>
            <a:pPr lvl="0" algn="just"/>
            <a:r>
              <a:rPr lang="vi-VN" sz="1600" dirty="0">
                <a:solidFill>
                  <a:srgbClr val="0000FF"/>
                </a:solidFill>
              </a:rPr>
              <a:t>- Từ phong trào này, em có thể rút ra bài học gì?</a:t>
            </a:r>
          </a:p>
          <a:p>
            <a:pPr algn="just"/>
            <a:endParaRPr lang="vi-VN" sz="1600" dirty="0"/>
          </a:p>
        </p:txBody>
      </p:sp>
      <p:sp>
        <p:nvSpPr>
          <p:cNvPr id="9" name="Rectangle 8"/>
          <p:cNvSpPr/>
          <p:nvPr/>
        </p:nvSpPr>
        <p:spPr>
          <a:xfrm>
            <a:off x="7496628" y="1283319"/>
            <a:ext cx="3795486" cy="5755422"/>
          </a:xfrm>
          <a:prstGeom prst="rect">
            <a:avLst/>
          </a:prstGeom>
        </p:spPr>
        <p:txBody>
          <a:bodyPr wrap="square">
            <a:spAutoFit/>
          </a:bodyPr>
          <a:lstStyle/>
          <a:p>
            <a:pPr algn="just"/>
            <a:r>
              <a:rPr lang="vi-VN" sz="1600" b="1" dirty="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endParaRPr lang="en-US" sz="1600" dirty="0"/>
          </a:p>
          <a:p>
            <a:pPr algn="just"/>
            <a:endParaRPr lang="vi-VN" sz="1600" dirty="0"/>
          </a:p>
          <a:p>
            <a:pPr lvl="0" algn="just"/>
            <a:r>
              <a:rPr lang="vi-VN" sz="1600" dirty="0">
                <a:solidFill>
                  <a:srgbClr val="0000FF"/>
                </a:solidFill>
              </a:rPr>
              <a:t>-Bố mẹ Nam đã làm gì để có tiền mua tivi?</a:t>
            </a:r>
            <a:endParaRPr lang="en-US" sz="1600" dirty="0">
              <a:solidFill>
                <a:srgbClr val="0000FF"/>
              </a:solidFill>
            </a:endParaRPr>
          </a:p>
          <a:p>
            <a:pPr lvl="0" algn="just"/>
            <a:endParaRPr lang="vi-VN" sz="1600" dirty="0">
              <a:solidFill>
                <a:srgbClr val="0000FF"/>
              </a:solidFill>
            </a:endParaRPr>
          </a:p>
          <a:p>
            <a:pPr algn="ctr"/>
            <a:r>
              <a:rPr lang="vi-VN" sz="1600" dirty="0"/>
              <a:t>-</a:t>
            </a:r>
            <a:r>
              <a:rPr lang="vi-VN" sz="2000" dirty="0">
                <a:solidFill>
                  <a:srgbClr val="0000FF"/>
                </a:solidFill>
              </a:rPr>
              <a:t>Từ câu chuyện của gia đình Nam, em hãy rút ra ý nghĩa của việc tiết kiệm</a:t>
            </a:r>
            <a:r>
              <a:rPr lang="en-US" sz="2000" dirty="0">
                <a:solidFill>
                  <a:srgbClr val="0000FF"/>
                </a:solidFill>
              </a:rPr>
              <a:t>?</a:t>
            </a:r>
          </a:p>
          <a:p>
            <a:pPr algn="just"/>
            <a:br>
              <a:rPr lang="vi-VN" sz="2000" dirty="0">
                <a:solidFill>
                  <a:srgbClr val="0000FF"/>
                </a:solidFill>
              </a:rPr>
            </a:br>
            <a:endParaRPr lang="vi-VN" sz="1600" dirty="0">
              <a:solidFill>
                <a:srgbClr val="0000FF"/>
              </a:solidFill>
            </a:endParaRP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a:t>1</a:t>
            </a:r>
            <a:r>
              <a:rPr lang="vi-VN" sz="2000" b="1" dirty="0"/>
              <a:t>. </a:t>
            </a:r>
            <a:r>
              <a:rPr lang="vi-VN" sz="2000" dirty="0"/>
              <a:t>	 </a:t>
            </a:r>
          </a:p>
          <a:p>
            <a:pPr lvl="0" algn="just"/>
            <a:r>
              <a:rPr lang="vi-VN" sz="2000" dirty="0"/>
              <a:t>anh Hoà chi tiêu không tiết kiệm, kiếm được tiêu hết, không nghĩ đến tích lũy.</a:t>
            </a:r>
          </a:p>
          <a:p>
            <a:pPr lvl="0" algn="just"/>
            <a:endParaRPr lang="vi-VN" sz="2000" dirty="0"/>
          </a:p>
          <a:p>
            <a:pPr lvl="0" algn="just"/>
            <a:r>
              <a:rPr lang="vi-VN" sz="2000" dirty="0"/>
              <a:t>hậu quả  là khi khó khăn, ốm đau không có tiền trang trải.</a:t>
            </a:r>
          </a:p>
          <a:p>
            <a:pPr lvl="0" algn="just"/>
            <a:endParaRPr lang="vi-VN" sz="2000" dirty="0"/>
          </a:p>
          <a:p>
            <a:pPr lvl="0" algn="just"/>
            <a:r>
              <a:rPr lang="vi-VN" sz="2000" dirty="0"/>
              <a:t> Vì thế phải tích lũy để trang trải khi bất trắc., làm chủ cuộc sống ,tạo dựng cuộc sống yên vui, hạnh phúc</a:t>
            </a:r>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a:t>2</a:t>
            </a:r>
            <a:r>
              <a:rPr lang="vi-VN" sz="2000" dirty="0"/>
              <a:t>. - Phong trào nuôi lợn tiết kiệm giúp các bạn rèn luyện ý thức sử dụng tiền bạc hợp lý, có tích lũy.</a:t>
            </a:r>
          </a:p>
          <a:p>
            <a:pPr algn="just"/>
            <a:r>
              <a:rPr lang="vi-VN" sz="2000" dirty="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a:t>-Cần biết chi tiêu hợp lý, có tích lũy. Quan tâm, chia sẻ khó khăn với người khác phù hợp với khả năng của mình.</a:t>
            </a:r>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a:t>3 .</a:t>
            </a:r>
            <a:r>
              <a:rPr lang="vi-VN" sz="2400" dirty="0"/>
              <a:t>bố mẹ Nam quyết tâm dành dụm tiền bằng cách mỗi tính toán việc chi tiêu để có thể tiết kiệm được một khoản tiền nhỏ. Cứ như vậy, trong vòng một năm lđủ tiền  mua tivi".</a:t>
            </a:r>
          </a:p>
          <a:p>
            <a:pPr lvl="0" algn="just"/>
            <a:endParaRPr lang="vi-VN" sz="2400" dirty="0"/>
          </a:p>
          <a:p>
            <a:pPr algn="just"/>
            <a:r>
              <a:rPr lang="vi-VN" sz="2400" dirty="0"/>
              <a:t>-việc tiết kiệm đem lại cuộc sống ấm no, hạnh phúc hơn, đầy đủ hơn.</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8" y="-56755"/>
            <a:ext cx="10060191" cy="5583260"/>
          </a:xfrm>
          <a:prstGeom prst="rect">
            <a:avLst/>
          </a:prstGeom>
        </p:spPr>
      </p:pic>
      <p:sp>
        <p:nvSpPr>
          <p:cNvPr id="10" name="TextBox 9"/>
          <p:cNvSpPr txBox="1"/>
          <p:nvPr/>
        </p:nvSpPr>
        <p:spPr>
          <a:xfrm>
            <a:off x="2333625" y="1427405"/>
            <a:ext cx="8096249" cy="2893096"/>
          </a:xfrm>
          <a:prstGeom prst="rect">
            <a:avLst/>
          </a:prstGeom>
          <a:noFill/>
          <a:ln>
            <a:noFill/>
          </a:ln>
        </p:spPr>
        <p:txBody>
          <a:bodyPr wrap="square" lIns="121917" tIns="60958" rIns="121917" bIns="60958" rtlCol="0">
            <a:spAutoFit/>
          </a:bodyPr>
          <a:lstStyle/>
          <a:p>
            <a:pPr lvl="0"/>
            <a:r>
              <a:rPr lang="en-US" sz="3600" b="1" dirty="0">
                <a:solidFill>
                  <a:srgbClr val="0000FF"/>
                </a:solidFill>
              </a:rPr>
              <a:t>3. Ý </a:t>
            </a:r>
            <a:r>
              <a:rPr lang="en-US" sz="3600" b="1" dirty="0" err="1">
                <a:solidFill>
                  <a:srgbClr val="0000FF"/>
                </a:solidFill>
              </a:rPr>
              <a:t>nghĩa</a:t>
            </a:r>
            <a:r>
              <a:rPr lang="en-US" sz="3600" b="1" dirty="0">
                <a:solidFill>
                  <a:srgbClr val="0000FF"/>
                </a:solidFill>
              </a:rPr>
              <a:t>:</a:t>
            </a:r>
          </a:p>
          <a:p>
            <a:pPr lvl="0" algn="ctr"/>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876518"/>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Cooper Black" panose="0208090404030B020404" pitchFamily="18" charset="0"/>
                <a:ea typeface="Arial" panose="020B0604020202020204" pitchFamily="34" charset="0"/>
                <a:cs typeface="Arial" panose="020B0604020202020204" pitchFamily="34" charset="0"/>
              </a:rPr>
              <a:t>4. </a:t>
            </a:r>
            <a:r>
              <a:rPr lang="en-US" sz="4400" b="1" dirty="0" err="1">
                <a:solidFill>
                  <a:srgbClr val="FF0000"/>
                </a:solidFill>
                <a:latin typeface="Cooper Black" panose="0208090404030B020404" pitchFamily="18" charset="0"/>
                <a:ea typeface="Arial" panose="020B0604020202020204" pitchFamily="34" charset="0"/>
                <a:cs typeface="Arial" panose="020B0604020202020204" pitchFamily="34" charset="0"/>
              </a:rPr>
              <a:t>Cách</a:t>
            </a:r>
            <a:r>
              <a:rPr lang="en-US" sz="4400" b="1" dirty="0">
                <a:solidFill>
                  <a:srgbClr val="FF0000"/>
                </a:solidFill>
                <a:latin typeface="Cooper Black" panose="0208090404030B020404" pitchFamily="18" charset="0"/>
                <a:ea typeface="Arial" panose="020B0604020202020204" pitchFamily="34" charset="0"/>
                <a:cs typeface="Arial" panose="020B0604020202020204" pitchFamily="34" charset="0"/>
              </a:rPr>
              <a:t> </a:t>
            </a:r>
            <a:r>
              <a:rPr lang="en-US" sz="4400" b="1" dirty="0" err="1">
                <a:solidFill>
                  <a:srgbClr val="FF0000"/>
                </a:solidFill>
                <a:latin typeface="Cooper Black" panose="0208090404030B020404" pitchFamily="18" charset="0"/>
                <a:ea typeface="Arial" panose="020B0604020202020204" pitchFamily="34" charset="0"/>
                <a:cs typeface="Arial" panose="020B0604020202020204" pitchFamily="34" charset="0"/>
              </a:rPr>
              <a:t>thực</a:t>
            </a:r>
            <a:r>
              <a:rPr lang="en-US" sz="4400" b="1" dirty="0">
                <a:solidFill>
                  <a:srgbClr val="FF0000"/>
                </a:solidFill>
                <a:latin typeface="Cooper Black" panose="0208090404030B020404" pitchFamily="18" charset="0"/>
                <a:ea typeface="Arial" panose="020B0604020202020204" pitchFamily="34" charset="0"/>
                <a:cs typeface="Arial" panose="020B0604020202020204" pitchFamily="34" charset="0"/>
              </a:rPr>
              <a:t> </a:t>
            </a:r>
            <a:r>
              <a:rPr lang="en-US" sz="4400" b="1" dirty="0" err="1">
                <a:solidFill>
                  <a:srgbClr val="FF0000"/>
                </a:solidFill>
                <a:latin typeface="Cooper Black" panose="0208090404030B020404" pitchFamily="18" charset="0"/>
                <a:ea typeface="Arial" panose="020B0604020202020204" pitchFamily="34" charset="0"/>
                <a:cs typeface="Arial" panose="020B0604020202020204" pitchFamily="34" charset="0"/>
              </a:rPr>
              <a:t>hiện</a:t>
            </a:r>
            <a:r>
              <a:rPr lang="en-US" sz="4400" b="1" dirty="0">
                <a:solidFill>
                  <a:srgbClr val="FF0000"/>
                </a:solidFill>
                <a:latin typeface="Cooper Black" panose="0208090404030B020404" pitchFamily="18" charset="0"/>
                <a:ea typeface="Arial" panose="020B0604020202020204" pitchFamily="34" charset="0"/>
                <a:cs typeface="Arial" panose="020B0604020202020204" pitchFamily="34" charset="0"/>
              </a:rPr>
              <a:t> </a:t>
            </a:r>
            <a:r>
              <a:rPr lang="en-US" sz="4400" b="1" dirty="0" err="1">
                <a:solidFill>
                  <a:srgbClr val="FF0000"/>
                </a:solidFill>
                <a:latin typeface="Cooper Black" panose="0208090404030B020404" pitchFamily="18" charset="0"/>
                <a:ea typeface="Arial" panose="020B0604020202020204" pitchFamily="34" charset="0"/>
                <a:cs typeface="Arial" panose="020B0604020202020204" pitchFamily="34" charset="0"/>
              </a:rPr>
              <a:t>tiết</a:t>
            </a:r>
            <a:r>
              <a:rPr lang="en-US" sz="4400" b="1" dirty="0">
                <a:solidFill>
                  <a:srgbClr val="FF0000"/>
                </a:solidFill>
                <a:latin typeface="Cooper Black" panose="0208090404030B020404" pitchFamily="18" charset="0"/>
                <a:ea typeface="Arial" panose="020B0604020202020204" pitchFamily="34" charset="0"/>
                <a:cs typeface="Arial" panose="020B0604020202020204" pitchFamily="34" charset="0"/>
              </a:rPr>
              <a:t> </a:t>
            </a:r>
            <a:r>
              <a:rPr lang="en-US" sz="4400" b="1" dirty="0" err="1">
                <a:solidFill>
                  <a:srgbClr val="FF0000"/>
                </a:solidFill>
                <a:latin typeface="Cooper Black" panose="0208090404030B020404" pitchFamily="18" charset="0"/>
                <a:ea typeface="Arial" panose="020B0604020202020204" pitchFamily="34" charset="0"/>
                <a:cs typeface="Arial" panose="020B0604020202020204" pitchFamily="34" charset="0"/>
              </a:rPr>
              <a:t>kiệm</a:t>
            </a:r>
            <a:r>
              <a:rPr lang="en-US" sz="4400" b="1" dirty="0">
                <a:solidFill>
                  <a:srgbClr val="FF0000"/>
                </a:solidFill>
                <a:latin typeface="Cooper Black" panose="0208090404030B020404" pitchFamily="18"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14" name="Picture 13"/>
          <p:cNvPicPr>
            <a:picLocks noChangeAspect="1"/>
          </p:cNvPicPr>
          <p:nvPr/>
        </p:nvPicPr>
        <p:blipFill>
          <a:blip r:embed="rId2"/>
          <a:stretch>
            <a:fillRect/>
          </a:stretch>
        </p:blipFill>
        <p:spPr>
          <a:xfrm>
            <a:off x="10935926" y="-50055"/>
            <a:ext cx="1255238" cy="937524"/>
          </a:xfrm>
          <a:prstGeom prst="rect">
            <a:avLst/>
          </a:prstGeom>
        </p:spPr>
      </p:pic>
      <p:pic>
        <p:nvPicPr>
          <p:cNvPr id="15" name="Shape 312"/>
          <p:cNvPicPr/>
          <p:nvPr/>
        </p:nvPicPr>
        <p:blipFill>
          <a:blip r:embed="rId3"/>
          <a:stretch/>
        </p:blipFill>
        <p:spPr>
          <a:xfrm>
            <a:off x="158345" y="232265"/>
            <a:ext cx="5328055" cy="2608640"/>
          </a:xfrm>
          <a:prstGeom prst="rect">
            <a:avLst/>
          </a:prstGeom>
        </p:spPr>
      </p:pic>
      <p:pic>
        <p:nvPicPr>
          <p:cNvPr id="16" name="Shape 320"/>
          <p:cNvPicPr/>
          <p:nvPr/>
        </p:nvPicPr>
        <p:blipFill>
          <a:blip r:embed="rId4"/>
          <a:stretch/>
        </p:blipFill>
        <p:spPr>
          <a:xfrm>
            <a:off x="5597235" y="272181"/>
            <a:ext cx="6179129" cy="3262502"/>
          </a:xfrm>
          <a:prstGeom prst="rect">
            <a:avLst/>
          </a:prstGeom>
        </p:spPr>
      </p:pic>
      <p:pic>
        <p:nvPicPr>
          <p:cNvPr id="18" name="Shape 328"/>
          <p:cNvPicPr/>
          <p:nvPr/>
        </p:nvPicPr>
        <p:blipFill>
          <a:blip r:embed="rId5"/>
          <a:stretch/>
        </p:blipFill>
        <p:spPr>
          <a:xfrm>
            <a:off x="0" y="4343400"/>
            <a:ext cx="2832505" cy="2408410"/>
          </a:xfrm>
          <a:prstGeom prst="rect">
            <a:avLst/>
          </a:prstGeom>
        </p:spPr>
      </p:pic>
      <p:sp>
        <p:nvSpPr>
          <p:cNvPr id="7" name="Rectangle 6"/>
          <p:cNvSpPr/>
          <p:nvPr/>
        </p:nvSpPr>
        <p:spPr>
          <a:xfrm>
            <a:off x="2914650" y="3577070"/>
            <a:ext cx="9124950" cy="2739211"/>
          </a:xfrm>
          <a:prstGeom prst="rect">
            <a:avLst/>
          </a:prstGeom>
        </p:spPr>
        <p:txBody>
          <a:bodyPr wrap="square">
            <a:spAutoFit/>
          </a:bodyPr>
          <a:lstStyle/>
          <a:p>
            <a:pPr algn="just"/>
            <a:r>
              <a:rPr lang="vi-VN" sz="2800" b="1" dirty="0">
                <a:solidFill>
                  <a:srgbClr val="0000FF"/>
                </a:solidFill>
              </a:rPr>
              <a:t>* Thực hiện tiết kiệm điện</a:t>
            </a:r>
            <a:endParaRPr lang="vi-VN" sz="2800" dirty="0">
              <a:solidFill>
                <a:srgbClr val="0000FF"/>
              </a:solidFill>
            </a:endParaRPr>
          </a:p>
          <a:p>
            <a:pPr algn="just"/>
            <a:r>
              <a:rPr lang="vi-VN" sz="2400" i="1" dirty="0">
                <a:solidFill>
                  <a:srgbClr val="FF0000"/>
                </a:solidFill>
              </a:rPr>
              <a:t>Em hãy tham gia thảo luận cách thực hiện tiết kiệm điện cùng các bạn trong nhóm: </a:t>
            </a:r>
            <a:endParaRPr lang="en-US" sz="2400" i="1" dirty="0">
              <a:solidFill>
                <a:srgbClr val="FF0000"/>
              </a:solidFill>
            </a:endParaRPr>
          </a:p>
          <a:p>
            <a:pPr algn="just"/>
            <a:r>
              <a:rPr lang="vi-VN" sz="2400" dirty="0"/>
              <a:t>Minh: Tắt tất cả các phương tiện, thiết bị dùng điện khi không cần thiết.</a:t>
            </a:r>
          </a:p>
          <a:p>
            <a:pPr algn="just"/>
            <a:r>
              <a:rPr lang="vi-VN" sz="2400" dirty="0"/>
              <a:t>Oanh: Sử dụng bóng đèn tiết kiệm điện.</a:t>
            </a:r>
          </a:p>
          <a:p>
            <a:pPr algn="just"/>
            <a:r>
              <a:rPr lang="vi-VN" sz="24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a:solidFill>
                  <a:srgbClr val="FF0000"/>
                </a:solidFill>
              </a:rPr>
              <a:t>Khái niệm: </a:t>
            </a:r>
            <a:r>
              <a:rPr lang="vi-VN" sz="2800" dirty="0"/>
              <a:t>Tiết kiệm là biết sử dụng một cách hợp lí tiền bạc, của cải, thời gian, sức lực của mình và của người khác.</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endParaRPr lang="vi-VN" sz="2800" dirty="0"/>
          </a:p>
          <a:p>
            <a:pPr lvl="0"/>
            <a:r>
              <a:rPr lang="vi-VN" sz="2800" dirty="0">
                <a:solidFill>
                  <a:srgbClr val="FF0000"/>
                </a:solidFill>
              </a:rPr>
              <a:t>Ý nghĩa: </a:t>
            </a:r>
            <a:r>
              <a:rPr lang="vi-VN" sz="2800" dirty="0"/>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3"/>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076450" y="1626652"/>
            <a:ext cx="9420225" cy="3635928"/>
          </a:xfrm>
          <a:prstGeom prst="rect">
            <a:avLst/>
          </a:prstGeom>
          <a:noFill/>
          <a:ln>
            <a:noFill/>
          </a:ln>
        </p:spPr>
        <p:txBody>
          <a:bodyPr wrap="square" lIns="121917" tIns="60958" rIns="121917" bIns="60958" rtlCol="0">
            <a:spAutoFit/>
          </a:bodyPr>
          <a:lstStyle/>
          <a:p>
            <a:pPr lvl="0"/>
            <a:r>
              <a:rPr lang="en-US" sz="2800" b="1" i="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i="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1: </a:t>
            </a:r>
            <a:r>
              <a:rPr lang="vi-VN" sz="2800" i="1" dirty="0">
                <a:solidFill>
                  <a:srgbClr val="FF0000"/>
                </a:solidFill>
              </a:rPr>
              <a:t>Em hãy cùng các bạn trong nhóm thực hiện nhiệm vụ sau:</a:t>
            </a:r>
          </a:p>
          <a:p>
            <a:pPr lvl="0"/>
            <a:r>
              <a:rPr lang="vi-VN" sz="2800" dirty="0"/>
              <a:t>Liệt kê những biểu hiện lãng phí đồ dùng học tập và kể ra ba cách tiết kiệm đồ dùng học tập của học sinh.</a:t>
            </a:r>
            <a:endParaRPr lang="en-US" sz="2800" dirty="0"/>
          </a:p>
          <a:p>
            <a:pPr lvl="0"/>
            <a:endParaRPr lang="vi-VN" sz="2800" dirty="0"/>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6210300" y="1636868"/>
            <a:ext cx="4295775" cy="3970318"/>
          </a:xfrm>
          <a:prstGeom prst="rect">
            <a:avLst/>
          </a:prstGeom>
        </p:spPr>
        <p:txBody>
          <a:bodyPr wrap="square">
            <a:spAutoFit/>
          </a:bodyPr>
          <a:lstStyle/>
          <a:p>
            <a:pPr marL="514350" indent="-514350" algn="just">
              <a:buAutoNum type="arabicPeriod"/>
            </a:pPr>
            <a:r>
              <a:rPr lang="vi-VN" sz="2800" dirty="0"/>
              <a:t>Mua nhiều đồ dùng học tập, không dùng đến</a:t>
            </a:r>
          </a:p>
          <a:p>
            <a:pPr marL="514350" indent="-514350" algn="just">
              <a:buAutoNum type="arabicPeriod"/>
            </a:pPr>
            <a:endParaRPr lang="vi-VN" sz="2800" dirty="0"/>
          </a:p>
          <a:p>
            <a:pPr marL="514350" indent="-514350" algn="just">
              <a:buAutoNum type="arabicPeriod"/>
            </a:pPr>
            <a:r>
              <a:rPr lang="vi-VN" sz="2800" dirty="0"/>
              <a:t>Bỏ quên đồ dùng</a:t>
            </a:r>
          </a:p>
          <a:p>
            <a:pPr marL="514350" indent="-514350" algn="just">
              <a:buAutoNum type="arabicPeriod"/>
            </a:pPr>
            <a:endParaRPr lang="en-US" sz="2800" dirty="0"/>
          </a:p>
          <a:p>
            <a:pPr marL="514350" indent="-514350" algn="just">
              <a:buAutoNum type="arabicPeriod"/>
            </a:pPr>
            <a:endParaRPr lang="vi-VN" sz="2800" dirty="0"/>
          </a:p>
          <a:p>
            <a:pPr marL="514350" indent="-514350" algn="just">
              <a:buAutoNum type="arabicPeriod"/>
            </a:pPr>
            <a:r>
              <a:rPr lang="vi-VN" sz="2800" dirty="0"/>
              <a:t>Vở viết dở . Bỏ đi nhiều trang giấy trắng.</a:t>
            </a:r>
          </a:p>
        </p:txBody>
      </p:sp>
      <p:sp>
        <p:nvSpPr>
          <p:cNvPr id="17" name="Rectangle 16"/>
          <p:cNvSpPr/>
          <p:nvPr/>
        </p:nvSpPr>
        <p:spPr>
          <a:xfrm>
            <a:off x="1066800" y="1612323"/>
            <a:ext cx="4184073" cy="4401205"/>
          </a:xfrm>
          <a:prstGeom prst="rect">
            <a:avLst/>
          </a:prstGeom>
        </p:spPr>
        <p:txBody>
          <a:bodyPr wrap="square">
            <a:spAutoFit/>
          </a:bodyPr>
          <a:lstStyle/>
          <a:p>
            <a:pPr marL="514350" indent="-514350" algn="just">
              <a:buAutoNum type="arabicPeriod"/>
            </a:pPr>
            <a:r>
              <a:rPr lang="vi-VN" sz="2800" dirty="0"/>
              <a:t>Bọc sách vở, giữ gìn cẩn thận.</a:t>
            </a:r>
            <a:endParaRPr lang="en-US" sz="2800" dirty="0"/>
          </a:p>
          <a:p>
            <a:pPr marL="514350" indent="-514350" algn="just">
              <a:buAutoNum type="arabicPeriod"/>
            </a:pPr>
            <a:endParaRPr lang="vi-VN" sz="2800" dirty="0"/>
          </a:p>
          <a:p>
            <a:pPr marL="514350" indent="-514350" algn="just">
              <a:buAutoNum type="arabicPeriod"/>
            </a:pPr>
            <a:r>
              <a:rPr lang="vi-VN" sz="2800" dirty="0"/>
              <a:t>Đựng đồ dùng học tập vào túi đựng</a:t>
            </a:r>
            <a:endParaRPr lang="en-US" sz="2800" dirty="0"/>
          </a:p>
          <a:p>
            <a:pPr marL="514350" indent="-514350" algn="just">
              <a:buAutoNum type="arabicPeriod"/>
            </a:pPr>
            <a:endParaRPr lang="vi-VN" sz="2800" dirty="0"/>
          </a:p>
          <a:p>
            <a:pPr marL="514350" indent="-514350" algn="just">
              <a:buAutoNum type="arabicPeriod"/>
            </a:pPr>
            <a:r>
              <a:rPr lang="vi-VN" sz="2800" dirty="0"/>
              <a:t>Sử dụng các tờ giấy trắng còn lại của quyển vở dở để làm nháp…</a:t>
            </a:r>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a:solidFill>
                  <a:srgbClr val="0000FF"/>
                </a:solidFill>
              </a:rPr>
              <a:t>Tiết kiệm </a:t>
            </a:r>
            <a:endParaRPr lang="vi-VN" sz="2800" dirty="0">
              <a:solidFill>
                <a:srgbClr val="0000FF"/>
              </a:solidFill>
            </a:endParaRPr>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a:solidFill>
                  <a:srgbClr val="FF0000"/>
                </a:solidFill>
              </a:rPr>
              <a:t>Lãng phí</a:t>
            </a: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311790" y="1255177"/>
            <a:ext cx="9070585" cy="4616644"/>
          </a:xfrm>
          <a:prstGeom prst="rect">
            <a:avLst/>
          </a:prstGeom>
          <a:noFill/>
          <a:ln>
            <a:noFill/>
          </a:ln>
        </p:spPr>
        <p:txBody>
          <a:bodyPr wrap="square" lIns="121917" tIns="60958" rIns="121917" bIns="60958" rtlCol="0">
            <a:spAutoFit/>
          </a:bodyPr>
          <a:lstStyle/>
          <a:p>
            <a:r>
              <a:rPr lang="en-US" sz="2800" b="1" i="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a:t>
            </a:r>
            <a:r>
              <a:rPr 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2: </a:t>
            </a:r>
            <a:r>
              <a:rPr lang="vi-VN" sz="2800" i="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2800" i="1" dirty="0">
              <a:solidFill>
                <a:srgbClr val="FF0000"/>
              </a:solidFill>
              <a:latin typeface="Times New Roman" panose="02020603050405020304" pitchFamily="18" charset="0"/>
              <a:cs typeface="Times New Roman" panose="02020603050405020304" pitchFamily="18" charset="0"/>
            </a:endParaRPr>
          </a:p>
          <a:p>
            <a:r>
              <a:rPr lang="vi-VN" sz="2800" dirty="0"/>
              <a:t>a)Khi ăn buffet ở nhà hàng, Lan chỉ lấy vừa đủ thức ăn.</a:t>
            </a:r>
            <a:endParaRPr lang="en-US" sz="2800" dirty="0"/>
          </a:p>
          <a:p>
            <a:endParaRPr lang="en-US" sz="800" dirty="0"/>
          </a:p>
          <a:p>
            <a:endParaRPr lang="en-US" sz="800" dirty="0"/>
          </a:p>
          <a:p>
            <a:endParaRPr lang="en-US" sz="800" dirty="0"/>
          </a:p>
          <a:p>
            <a:endParaRPr lang="en-US" sz="800" dirty="0"/>
          </a:p>
          <a:p>
            <a:endParaRPr lang="en-US" sz="800" dirty="0"/>
          </a:p>
          <a:p>
            <a:r>
              <a:rPr lang="vi-VN" sz="2800" dirty="0"/>
              <a:t>b)Dương thường bật điều hoà, quạt trần, tivi suốt ngày ngay cả khi ra sân chơi với các bạn.</a:t>
            </a:r>
            <a:endParaRPr lang="en-US" sz="2800" dirty="0"/>
          </a:p>
          <a:p>
            <a:endParaRPr lang="en-US" sz="2800" dirty="0"/>
          </a:p>
          <a:p>
            <a:endParaRPr lang="vi-VN" sz="2800" dirty="0"/>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195701-0564-4B5F-96D9-7BCFDAC7FDD5}"/>
              </a:ext>
            </a:extLst>
          </p:cNvPr>
          <p:cNvSpPr txBox="1"/>
          <p:nvPr/>
        </p:nvSpPr>
        <p:spPr>
          <a:xfrm>
            <a:off x="2505074" y="2228850"/>
            <a:ext cx="6848475" cy="800219"/>
          </a:xfrm>
          <a:prstGeom prst="rect">
            <a:avLst/>
          </a:prstGeom>
          <a:noFill/>
        </p:spPr>
        <p:txBody>
          <a:bodyPr wrap="square" rtlCol="0">
            <a:spAutoFit/>
          </a:bodyPr>
          <a:lstStyle/>
          <a:p>
            <a:r>
              <a:rPr lang="en-US" sz="2800" dirty="0">
                <a:solidFill>
                  <a:srgbClr val="0000FF"/>
                </a:solidFill>
              </a:rPr>
              <a:t>=&gt; </a:t>
            </a:r>
            <a:r>
              <a:rPr lang="vi-VN" sz="2800" dirty="0">
                <a:solidFill>
                  <a:srgbClr val="0000FF"/>
                </a:solidFill>
              </a:rPr>
              <a:t>Lan biết tiết kiệm thức ăn.</a:t>
            </a:r>
          </a:p>
          <a:p>
            <a:endParaRPr lang="en-US" dirty="0"/>
          </a:p>
        </p:txBody>
      </p:sp>
      <p:sp>
        <p:nvSpPr>
          <p:cNvPr id="11" name="TextBox 10">
            <a:extLst>
              <a:ext uri="{FF2B5EF4-FFF2-40B4-BE49-F238E27FC236}">
                <a16:creationId xmlns:a16="http://schemas.microsoft.com/office/drawing/2014/main" id="{DC2C15FF-9D1A-47ED-ADEB-F6FF663BF6BE}"/>
              </a:ext>
            </a:extLst>
          </p:cNvPr>
          <p:cNvSpPr txBox="1"/>
          <p:nvPr/>
        </p:nvSpPr>
        <p:spPr>
          <a:xfrm>
            <a:off x="2562224" y="3724275"/>
            <a:ext cx="9286876" cy="523220"/>
          </a:xfrm>
          <a:prstGeom prst="rect">
            <a:avLst/>
          </a:prstGeom>
          <a:noFill/>
        </p:spPr>
        <p:txBody>
          <a:bodyPr wrap="square" rtlCol="0">
            <a:spAutoFit/>
          </a:bodyPr>
          <a:lstStyle/>
          <a:p>
            <a:r>
              <a:rPr lang="en-US" sz="2800" dirty="0">
                <a:solidFill>
                  <a:srgbClr val="0000FF"/>
                </a:solidFill>
              </a:rPr>
              <a:t>=&gt; </a:t>
            </a:r>
            <a:r>
              <a:rPr lang="vi-VN" sz="2400" dirty="0">
                <a:solidFill>
                  <a:srgbClr val="0000FF"/>
                </a:solidFill>
              </a:rPr>
              <a:t>Dương lãng phí điện. Khi không sử d</a:t>
            </a:r>
            <a:r>
              <a:rPr lang="en-US" sz="2400" dirty="0" err="1">
                <a:solidFill>
                  <a:srgbClr val="0000FF"/>
                </a:solidFill>
              </a:rPr>
              <a:t>ụng</a:t>
            </a:r>
            <a:r>
              <a:rPr lang="vi-VN" sz="2400" dirty="0">
                <a:solidFill>
                  <a:srgbClr val="0000FF"/>
                </a:solidFill>
              </a:rPr>
              <a:t> nên tắt thiết bị điện</a:t>
            </a:r>
            <a:endParaRPr lang="en-US" dirty="0">
              <a:solidFill>
                <a:srgbClr val="0000FF"/>
              </a:solidFill>
            </a:endParaRPr>
          </a:p>
        </p:txBody>
      </p:sp>
      <p:sp>
        <p:nvSpPr>
          <p:cNvPr id="12" name="TextBox 11">
            <a:extLst>
              <a:ext uri="{FF2B5EF4-FFF2-40B4-BE49-F238E27FC236}">
                <a16:creationId xmlns:a16="http://schemas.microsoft.com/office/drawing/2014/main" id="{54479C06-0A43-48F0-AABD-60935A64EA19}"/>
              </a:ext>
            </a:extLst>
          </p:cNvPr>
          <p:cNvSpPr txBox="1"/>
          <p:nvPr/>
        </p:nvSpPr>
        <p:spPr>
          <a:xfrm>
            <a:off x="2209800" y="5372100"/>
            <a:ext cx="9391650" cy="523220"/>
          </a:xfrm>
          <a:prstGeom prst="rect">
            <a:avLst/>
          </a:prstGeom>
          <a:noFill/>
        </p:spPr>
        <p:txBody>
          <a:bodyPr wrap="square" rtlCol="0">
            <a:spAutoFit/>
          </a:bodyPr>
          <a:lstStyle/>
          <a:p>
            <a:r>
              <a:rPr lang="en-US" sz="2800" dirty="0">
                <a:solidFill>
                  <a:srgbClr val="0000FF"/>
                </a:solidFill>
              </a:rPr>
              <a:t>=&gt; </a:t>
            </a:r>
            <a:r>
              <a:rPr lang="vi-VN" sz="2400" dirty="0">
                <a:solidFill>
                  <a:srgbClr val="0000FF"/>
                </a:solidFill>
              </a:rPr>
              <a:t>Quân, Tuấn lãng phí tiền bạc, chi tiêu không đúng mục đích</a:t>
            </a:r>
            <a:endParaRPr lang="en-US" dirty="0">
              <a:solidFill>
                <a:srgbClr val="0000FF"/>
              </a:solidFill>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3"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a:t> </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b="1" dirty="0" err="1">
                <a:solidFill>
                  <a:srgbClr val="0000FF"/>
                </a:solidFill>
              </a:rPr>
              <a:t>Nếu</a:t>
            </a:r>
            <a:r>
              <a:rPr lang="fr-FR" sz="2800" b="1" dirty="0">
                <a:solidFill>
                  <a:srgbClr val="0000FF"/>
                </a:solidFill>
              </a:rPr>
              <a:t> là Lan, </a:t>
            </a:r>
            <a:r>
              <a:rPr lang="fr-FR" sz="2800" b="1" dirty="0" err="1">
                <a:solidFill>
                  <a:srgbClr val="0000FF"/>
                </a:solidFill>
              </a:rPr>
              <a:t>em</a:t>
            </a:r>
            <a:r>
              <a:rPr lang="fr-FR" sz="2800" b="1" dirty="0">
                <a:solidFill>
                  <a:srgbClr val="0000FF"/>
                </a:solidFill>
              </a:rPr>
              <a:t> </a:t>
            </a:r>
            <a:r>
              <a:rPr lang="fr-FR" sz="2800" b="1" dirty="0" err="1">
                <a:solidFill>
                  <a:srgbClr val="0000FF"/>
                </a:solidFill>
              </a:rPr>
              <a:t>sẽ</a:t>
            </a:r>
            <a:r>
              <a:rPr lang="fr-FR" sz="2800" b="1" dirty="0">
                <a:solidFill>
                  <a:srgbClr val="0000FF"/>
                </a:solidFill>
              </a:rPr>
              <a:t> </a:t>
            </a:r>
            <a:r>
              <a:rPr lang="fr-FR" sz="2800" b="1" dirty="0" err="1">
                <a:solidFill>
                  <a:srgbClr val="0000FF"/>
                </a:solidFill>
              </a:rPr>
              <a:t>làm</a:t>
            </a:r>
            <a:r>
              <a:rPr lang="fr-FR" sz="2800" b="1" dirty="0">
                <a:solidFill>
                  <a:srgbClr val="0000FF"/>
                </a:solidFill>
              </a:rPr>
              <a:t> </a:t>
            </a:r>
            <a:r>
              <a:rPr lang="fr-FR" sz="2800" b="1" dirty="0" err="1">
                <a:solidFill>
                  <a:srgbClr val="0000FF"/>
                </a:solidFill>
              </a:rPr>
              <a:t>gì</a:t>
            </a:r>
            <a:r>
              <a:rPr lang="fr-FR" sz="2800" b="1" dirty="0">
                <a:solidFill>
                  <a:srgbClr val="0000FF"/>
                </a:solidFill>
              </a:rPr>
              <a:t>?</a:t>
            </a:r>
            <a:endParaRPr lang="vi-VN" sz="2800" b="1" dirty="0">
              <a:solidFill>
                <a:srgbClr val="0000FF"/>
              </a:solidFill>
            </a:endParaRPr>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73992" y="-698696"/>
            <a:ext cx="13451552" cy="7752131"/>
          </a:xfrm>
          <a:prstGeom prst="rect">
            <a:avLst/>
          </a:prstGeom>
        </p:spPr>
      </p:pic>
      <p:sp>
        <p:nvSpPr>
          <p:cNvPr id="8" name="Rectangle 7"/>
          <p:cNvSpPr/>
          <p:nvPr/>
        </p:nvSpPr>
        <p:spPr>
          <a:xfrm>
            <a:off x="1233055" y="1292020"/>
            <a:ext cx="10425545" cy="3662541"/>
          </a:xfrm>
          <a:prstGeom prst="rect">
            <a:avLst/>
          </a:prstGeom>
        </p:spPr>
        <p:txBody>
          <a:bodyPr wrap="square">
            <a:spAutoFit/>
          </a:bodyPr>
          <a:lstStyle/>
          <a:p>
            <a:r>
              <a:rPr lang="vi-VN" sz="2400" b="1" dirty="0"/>
              <a:t> 2: </a:t>
            </a:r>
            <a:r>
              <a:rPr lang="vi-VN" sz="2400" dirty="0"/>
              <a:t>Từ 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endParaRPr lang="en-US" sz="2400" dirty="0"/>
          </a:p>
          <a:p>
            <a:r>
              <a:rPr lang="vi-VN" sz="2400" dirty="0">
                <a:solidFill>
                  <a:srgbClr val="0000FF"/>
                </a:solidFill>
              </a:rPr>
              <a:t>Em có nhận xét gì về việc sử dụng thời gian của Hùng? Điều này sẽ ảnh hưởng gì đến kết quả học tập?</a:t>
            </a:r>
            <a:endParaRPr lang="en-US" sz="2400" dirty="0">
              <a:solidFill>
                <a:srgbClr val="0000FF"/>
              </a:solidFill>
            </a:endParaRPr>
          </a:p>
          <a:p>
            <a:r>
              <a:rPr lang="vi-VN" sz="2400" dirty="0">
                <a:solidFill>
                  <a:srgbClr val="0000FF"/>
                </a:solidFill>
              </a:rPr>
              <a:t>Em có lời khuyên gì cho Hùng?</a:t>
            </a:r>
          </a:p>
          <a:p>
            <a:pPr algn="just"/>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
        <p:nvSpPr>
          <p:cNvPr id="10" name="Rectangle 9">
            <a:extLst>
              <a:ext uri="{FF2B5EF4-FFF2-40B4-BE49-F238E27FC236}">
                <a16:creationId xmlns:a16="http://schemas.microsoft.com/office/drawing/2014/main" id="{6EFDD546-60A6-4B60-A57E-C020085C670E}"/>
              </a:ext>
            </a:extLst>
          </p:cNvPr>
          <p:cNvSpPr/>
          <p:nvPr/>
        </p:nvSpPr>
        <p:spPr>
          <a:xfrm>
            <a:off x="1261630" y="4740070"/>
            <a:ext cx="11625695" cy="1815882"/>
          </a:xfrm>
          <a:prstGeom prst="rect">
            <a:avLst/>
          </a:prstGeom>
        </p:spPr>
        <p:txBody>
          <a:bodyPr wrap="square">
            <a:spAutoFit/>
          </a:bodyPr>
          <a:lstStyle/>
          <a:p>
            <a:r>
              <a:rPr lang="vi-VN" sz="2400" b="1" dirty="0"/>
              <a:t> </a:t>
            </a:r>
            <a:r>
              <a:rPr lang="vi-VN" sz="2800" dirty="0">
                <a:highlight>
                  <a:srgbClr val="C0C0C0"/>
                </a:highlight>
              </a:rPr>
              <a:t>Hùng sử dụng đt như vậy gây lãng phí thời gian.</a:t>
            </a:r>
          </a:p>
          <a:p>
            <a:r>
              <a:rPr lang="vi-VN" sz="2800" dirty="0">
                <a:highlight>
                  <a:srgbClr val="C0C0C0"/>
                </a:highlight>
              </a:rPr>
              <a:t>Nên dùng đt thoại khi cần thiêt. </a:t>
            </a:r>
            <a:endParaRPr lang="en-US" sz="2800" dirty="0">
              <a:highlight>
                <a:srgbClr val="C0C0C0"/>
              </a:highlight>
            </a:endParaRPr>
          </a:p>
          <a:p>
            <a:r>
              <a:rPr lang="vi-VN" sz="2800" dirty="0">
                <a:highlight>
                  <a:srgbClr val="C0C0C0"/>
                </a:highlight>
              </a:rPr>
              <a:t>Quy định khung thời gian sử dụng đt, thực hiện nghiêm túc.</a:t>
            </a:r>
          </a:p>
          <a:p>
            <a:pPr algn="just"/>
            <a:endParaRPr lang="vi-VN" sz="2800" dirty="0"/>
          </a:p>
        </p:txBody>
      </p:sp>
    </p:spTree>
    <p:extLst>
      <p:ext uri="{BB962C8B-B14F-4D97-AF65-F5344CB8AC3E}">
        <p14:creationId xmlns:p14="http://schemas.microsoft.com/office/powerpoint/2010/main" val="9254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797817" y="-622496"/>
            <a:ext cx="13451552" cy="7752131"/>
          </a:xfrm>
          <a:prstGeom prst="rect">
            <a:avLst/>
          </a:prstGeom>
        </p:spPr>
      </p:pic>
      <p:sp>
        <p:nvSpPr>
          <p:cNvPr id="9" name="Rectangle 8"/>
          <p:cNvSpPr/>
          <p:nvPr/>
        </p:nvSpPr>
        <p:spPr>
          <a:xfrm>
            <a:off x="1343025" y="1283319"/>
            <a:ext cx="9949089" cy="1938992"/>
          </a:xfrm>
          <a:prstGeom prst="rect">
            <a:avLst/>
          </a:prstGeom>
        </p:spPr>
        <p:txBody>
          <a:bodyPr wrap="square">
            <a:spAutoFit/>
          </a:bodyPr>
          <a:lstStyle/>
          <a:p>
            <a:r>
              <a:rPr lang="vi-VN" sz="2000" b="1" dirty="0"/>
              <a:t>3</a:t>
            </a:r>
            <a:r>
              <a:rPr lang="vi-VN" sz="2400" b="1" dirty="0"/>
              <a:t>.</a:t>
            </a:r>
            <a:r>
              <a:rPr lang="vi-VN" sz="2400" dirty="0"/>
              <a:t> Tuyết 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a:t>
            </a:r>
            <a:r>
              <a:rPr lang="vi-VN" sz="2400" b="1" i="1" dirty="0">
                <a:solidFill>
                  <a:srgbClr val="0000FF"/>
                </a:solidFill>
              </a:rPr>
              <a:t>Em có đồng ý với cách tiết kiệm c</a:t>
            </a:r>
            <a:r>
              <a:rPr lang="en-US" sz="2400" b="1" i="1" dirty="0" err="1">
                <a:solidFill>
                  <a:srgbClr val="0000FF"/>
                </a:solidFill>
              </a:rPr>
              <a:t>ủa</a:t>
            </a:r>
            <a:r>
              <a:rPr lang="vi-VN" sz="2400" b="1" i="1" dirty="0">
                <a:solidFill>
                  <a:srgbClr val="0000FF"/>
                </a:solidFill>
              </a:rPr>
              <a:t>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
        <p:nvSpPr>
          <p:cNvPr id="10" name="Rectangle 9">
            <a:extLst>
              <a:ext uri="{FF2B5EF4-FFF2-40B4-BE49-F238E27FC236}">
                <a16:creationId xmlns:a16="http://schemas.microsoft.com/office/drawing/2014/main" id="{9E6ACE80-7DF7-402A-B986-3A9C4B43DDAD}"/>
              </a:ext>
            </a:extLst>
          </p:cNvPr>
          <p:cNvSpPr/>
          <p:nvPr/>
        </p:nvSpPr>
        <p:spPr>
          <a:xfrm>
            <a:off x="1419226" y="3435969"/>
            <a:ext cx="10044338" cy="2246769"/>
          </a:xfrm>
          <a:prstGeom prst="rect">
            <a:avLst/>
          </a:prstGeom>
        </p:spPr>
        <p:txBody>
          <a:bodyPr wrap="square">
            <a:spAutoFit/>
          </a:bodyPr>
          <a:lstStyle/>
          <a:p>
            <a:r>
              <a:rPr lang="en-US" sz="2000" b="1" dirty="0">
                <a:highlight>
                  <a:srgbClr val="FFFF00"/>
                </a:highlight>
              </a:rPr>
              <a:t>- </a:t>
            </a:r>
            <a:r>
              <a:rPr lang="vi-VN" sz="2800" dirty="0">
                <a:highlight>
                  <a:srgbClr val="FFFF00"/>
                </a:highlight>
              </a:rPr>
              <a:t>Tuyết mua hàng giá rẻ là tiết kiệm</a:t>
            </a:r>
          </a:p>
          <a:p>
            <a:r>
              <a:rPr lang="vi-VN" sz="2800" dirty="0">
                <a:highlight>
                  <a:srgbClr val="FFFF00"/>
                </a:highlight>
              </a:rPr>
              <a:t>- Nhưng vì rẻ mà mua nhiêu, không sử dụng hết là lãng phí</a:t>
            </a:r>
          </a:p>
          <a:p>
            <a:r>
              <a:rPr lang="vi-VN" sz="2800" dirty="0">
                <a:highlight>
                  <a:srgbClr val="FFFF00"/>
                </a:highlight>
              </a:rPr>
              <a:t>- Tuyết ít chia sẻ đồ với bạn vì cho rằng cần tiết kiệm đó là không đúng. tiết kiệm không có nghĩa là keo kiệt, chỉ sử dụng cho mình , không chia sẻ vơi  người khác, </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9961" b="94336" l="6250" r="97070"/>
                    </a14:imgEffect>
                  </a14:imgLayer>
                </a14:imgProps>
              </a:ext>
            </a:extLst>
          </a:blip>
          <a:stretch>
            <a:fillRect/>
          </a:stretch>
        </p:blipFill>
        <p:spPr>
          <a:xfrm>
            <a:off x="5696055" y="-202454"/>
            <a:ext cx="6171562" cy="6848226"/>
          </a:xfrm>
          <a:prstGeom prst="rect">
            <a:avLst/>
          </a:prstGeom>
        </p:spPr>
      </p:pic>
      <p:sp>
        <p:nvSpPr>
          <p:cNvPr id="2" name="Rectangle 1"/>
          <p:cNvSpPr/>
          <p:nvPr/>
        </p:nvSpPr>
        <p:spPr>
          <a:xfrm>
            <a:off x="7002276" y="3173346"/>
            <a:ext cx="3559121" cy="1384995"/>
          </a:xfrm>
          <a:prstGeom prst="rect">
            <a:avLst/>
          </a:prstGeom>
        </p:spPr>
        <p:txBody>
          <a:bodyPr wrap="square">
            <a:spAutoFit/>
          </a:bodyPr>
          <a:lstStyle/>
          <a:p>
            <a:pPr algn="ctr"/>
            <a:r>
              <a:rPr lang="en-US" sz="2800" b="1" i="1" dirty="0" err="1">
                <a:solidFill>
                  <a:srgbClr val="0000FF"/>
                </a:solidFill>
                <a:latin typeface="#9Slide05 Atlantika" pitchFamily="2" charset="0"/>
              </a:rPr>
              <a:t>Nhóm</a:t>
            </a:r>
            <a:r>
              <a:rPr lang="en-US" sz="2800" b="1" i="1" dirty="0">
                <a:solidFill>
                  <a:srgbClr val="0000FF"/>
                </a:solidFill>
                <a:latin typeface="#9Slide05 Atlantika" pitchFamily="2" charset="0"/>
              </a:rPr>
              <a:t> 1: </a:t>
            </a:r>
            <a:r>
              <a:rPr lang="en-US" sz="2800" b="1" dirty="0" err="1">
                <a:solidFill>
                  <a:srgbClr val="0000FF"/>
                </a:solidFill>
                <a:latin typeface="#9Slide05 Atlantika" pitchFamily="2" charset="0"/>
              </a:rPr>
              <a:t>Em</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hãy</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cùng</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các</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bạn</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thiết</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kế</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một</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sản</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phẩm</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tuyên</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truyền</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về</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tiết</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kiệm</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điện</a:t>
            </a:r>
            <a:r>
              <a:rPr lang="en-US" sz="2800" b="1" dirty="0">
                <a:solidFill>
                  <a:srgbClr val="0000FF"/>
                </a:solidFill>
                <a:latin typeface="#9Slide05 Atlantika" pitchFamily="2" charset="0"/>
              </a:rPr>
              <a:t>, </a:t>
            </a:r>
            <a:r>
              <a:rPr lang="en-US" sz="2800" b="1" dirty="0" err="1">
                <a:solidFill>
                  <a:srgbClr val="0000FF"/>
                </a:solidFill>
                <a:latin typeface="#9Slide05 Atlantika" pitchFamily="2" charset="0"/>
              </a:rPr>
              <a:t>nước</a:t>
            </a:r>
            <a:r>
              <a:rPr lang="en-US" sz="2800" dirty="0">
                <a:solidFill>
                  <a:srgbClr val="0000FF"/>
                </a:solidFill>
                <a:latin typeface="#9Slide05 Atlantika" pitchFamily="2" charset="0"/>
              </a:rPr>
              <a:t>.</a:t>
            </a:r>
            <a:endParaRPr lang="vi-VN" sz="2800" dirty="0">
              <a:solidFill>
                <a:srgbClr val="0000FF"/>
              </a:solidFill>
              <a:latin typeface="#9Slide05 Atlantika" pitchFamily="2" charset="0"/>
            </a:endParaRPr>
          </a:p>
        </p:txBody>
      </p:sp>
      <p:pic>
        <p:nvPicPr>
          <p:cNvPr id="13" name="Picture 12"/>
          <p:cNvPicPr>
            <a:picLocks noChangeAspect="1"/>
          </p:cNvPicPr>
          <p:nvPr/>
        </p:nvPicPr>
        <p:blipFill>
          <a:blip r:embed="rId7"/>
          <a:stretch>
            <a:fillRect/>
          </a:stretch>
        </p:blipFill>
        <p:spPr>
          <a:xfrm>
            <a:off x="1442469" y="1285020"/>
            <a:ext cx="4058985" cy="5372071"/>
          </a:xfrm>
          <a:prstGeom prst="rect">
            <a:avLst/>
          </a:prstGeom>
        </p:spPr>
      </p:pic>
      <p:sp>
        <p:nvSpPr>
          <p:cNvPr id="15" name="Rectangle 14"/>
          <p:cNvSpPr/>
          <p:nvPr/>
        </p:nvSpPr>
        <p:spPr>
          <a:xfrm>
            <a:off x="2085975" y="1705907"/>
            <a:ext cx="3209925" cy="3108543"/>
          </a:xfrm>
          <a:prstGeom prst="rect">
            <a:avLst/>
          </a:prstGeom>
        </p:spPr>
        <p:txBody>
          <a:bodyPr wrap="square">
            <a:spAutoFit/>
          </a:bodyPr>
          <a:lstStyle/>
          <a:p>
            <a:r>
              <a:rPr lang="vi-VN" sz="2800" b="1" i="1" dirty="0">
                <a:latin typeface="+mj-lt"/>
              </a:rPr>
              <a:t>Nhóm 2: </a:t>
            </a:r>
            <a:endParaRPr lang="vi-VN" sz="2800" dirty="0">
              <a:latin typeface="+mj-lt"/>
            </a:endParaRPr>
          </a:p>
          <a:p>
            <a:r>
              <a:rPr lang="vi-VN" sz="2400" b="1" dirty="0">
                <a:solidFill>
                  <a:srgbClr val="0000FF"/>
                </a:solidFill>
                <a:latin typeface="+mj-lt"/>
              </a:rPr>
              <a:t>Em hãy cùng các bạn trong lớp xây dựng và thực hiện dự án thực hành tiết kiệm "Làm kế hoạch nhỏ" (ví dụ: thu gom sách, báo, truyện cũ,...).</a:t>
            </a:r>
            <a:endParaRPr lang="vi-VN" sz="2400" dirty="0">
              <a:solidFill>
                <a:srgbClr val="0000FF"/>
              </a:solidFill>
              <a:latin typeface="+mj-lt"/>
            </a:endParaRPr>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961" b="89844" l="1758" r="96875"/>
                    </a14:imgEffect>
                  </a14:imgLayer>
                </a14:imgProps>
              </a:ext>
            </a:extLst>
          </a:blip>
          <a:stretch>
            <a:fillRect/>
          </a:stretch>
        </p:blipFill>
        <p:spPr>
          <a:xfrm>
            <a:off x="874296" y="775867"/>
            <a:ext cx="10062466" cy="5182805"/>
          </a:xfrm>
          <a:prstGeom prst="rect">
            <a:avLst/>
          </a:prstGeom>
        </p:spPr>
      </p:pic>
      <p:pic>
        <p:nvPicPr>
          <p:cNvPr id="17" name="Picture 16"/>
          <p:cNvPicPr>
            <a:picLocks noChangeAspect="1"/>
          </p:cNvPicPr>
          <p:nvPr/>
        </p:nvPicPr>
        <p:blipFill>
          <a:blip r:embed="rId5"/>
          <a:stretch>
            <a:fillRect/>
          </a:stretch>
        </p:blipFill>
        <p:spPr>
          <a:xfrm>
            <a:off x="10936762" y="0"/>
            <a:ext cx="1255238" cy="937524"/>
          </a:xfrm>
          <a:prstGeom prst="rect">
            <a:avLst/>
          </a:prstGeom>
        </p:spPr>
      </p:pic>
      <p:sp>
        <p:nvSpPr>
          <p:cNvPr id="19" name="文本框 15"/>
          <p:cNvSpPr txBox="1"/>
          <p:nvPr/>
        </p:nvSpPr>
        <p:spPr>
          <a:xfrm>
            <a:off x="2098446" y="3145169"/>
            <a:ext cx="7614166" cy="1569660"/>
          </a:xfrm>
          <a:prstGeom prst="rect">
            <a:avLst/>
          </a:prstGeom>
          <a:noFill/>
        </p:spPr>
        <p:txBody>
          <a:bodyPr wrap="square" rtlCol="0">
            <a:spAutoFit/>
          </a:bodyPr>
          <a:lstStyle/>
          <a:p>
            <a:pPr algn="ctr" defTabSz="457200"/>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a:solidFill>
                  <a:srgbClr val="FF0000"/>
                </a:solidFill>
                <a:latin typeface="SVN-Wallington" panose="00000500000000000000" pitchFamily="2" charset="0"/>
                <a:ea typeface="华康海报体W12" panose="040B0C09000000000000" pitchFamily="81" charset="-122"/>
                <a:cs typeface="Times New Roman" pitchFamily="18" charset="0"/>
              </a:rPr>
              <a:t> </a:t>
            </a:r>
          </a:p>
          <a:p>
            <a:pPr algn="ctr" defTabSz="457200"/>
            <a:r>
              <a:rPr lang="en-US" altLang="zh-CN" sz="4800" b="1">
                <a:solidFill>
                  <a:srgbClr val="FF0000"/>
                </a:solidFill>
                <a:latin typeface="SVN-Wallington" panose="00000500000000000000" pitchFamily="2" charset="0"/>
                <a:ea typeface="华康海报体W12" panose="040B0C09000000000000" pitchFamily="81" charset="-122"/>
                <a:cs typeface="Times New Roman" pitchFamily="18" charset="0"/>
              </a:rPr>
              <a:t>và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674524" y="2569267"/>
            <a:ext cx="32894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mj-lt"/>
              </a:rPr>
              <a:t>Em hãy cùng các bạn nghe/ hát bài hát "Đội em làm kế hoạch nhỏ" (sáng tác: Phong Nhã).</a:t>
            </a:r>
            <a:endParaRPr lang="en-US" sz="2400" b="1" dirty="0">
              <a:latin typeface="+mj-lt"/>
            </a:endParaRPr>
          </a:p>
          <a:p>
            <a:r>
              <a:rPr lang="vi-VN" sz="2400" b="1" dirty="0">
                <a:latin typeface="+mj-lt"/>
              </a:rPr>
              <a:t>Em có suy nghĩ gì về ý nghĩa của hoạt động "làm kế hoạch nhỏ" của các bạn thiếu niên trong bài hát?</a:t>
            </a:r>
            <a:endParaRPr lang="en-US" sz="2400" b="1" dirty="0">
              <a:latin typeface="+mj-lt"/>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330294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mj-lt"/>
              </a:rPr>
              <a:t>Em hãy cùng các bạn nghe/ hát bài hát "Đội em làm kế hoạch nhỏ" (sáng tác: Phong Nhã).</a:t>
            </a:r>
            <a:endParaRPr lang="en-US" sz="2400" b="1" dirty="0">
              <a:solidFill>
                <a:prstClr val="black"/>
              </a:solidFill>
              <a:latin typeface="+mj-lt"/>
            </a:endParaRPr>
          </a:p>
          <a:p>
            <a:r>
              <a:rPr lang="vi-VN" sz="2400" b="1" dirty="0">
                <a:solidFill>
                  <a:prstClr val="black"/>
                </a:solidFill>
                <a:latin typeface="+mj-lt"/>
              </a:rPr>
              <a:t>Em có suy nghĩ gì về ý nghĩa của hoạt động "làm kế hoạch nhỏ" của các bạn thiếu niên trong bài hát?</a:t>
            </a:r>
            <a:endParaRPr lang="en-US" sz="2400" b="1" dirty="0">
              <a:solidFill>
                <a:prstClr val="black"/>
              </a:solidFill>
              <a:latin typeface="+mj-lt"/>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94904" y="899191"/>
            <a:ext cx="8282346" cy="5162952"/>
          </a:xfrm>
          <a:prstGeom prst="rect">
            <a:avLst/>
          </a:prstGeom>
        </p:spPr>
        <p:txBody>
          <a:bodyPr wrap="square">
            <a:spAutoFit/>
          </a:bodyPr>
          <a:lstStyle/>
          <a:p>
            <a:pPr indent="317500">
              <a:spcAft>
                <a:spcPts val="300"/>
              </a:spcAft>
            </a:pPr>
            <a:r>
              <a:rPr lang="vi-VN" sz="2400" dirty="0">
                <a:effectLst/>
                <a:latin typeface="+mj-lt"/>
                <a:ea typeface="Arial" panose="020B0604020202020204" pitchFamily="34" charset="0"/>
              </a:rPr>
              <a:t>M</a:t>
            </a:r>
            <a:r>
              <a:rPr lang="en-US" sz="2400" dirty="0" err="1">
                <a:effectLst/>
                <a:latin typeface="+mj-lt"/>
                <a:ea typeface="Arial" panose="020B0604020202020204" pitchFamily="34" charset="0"/>
              </a:rPr>
              <a:t>ấy</a:t>
            </a:r>
            <a:r>
              <a:rPr lang="vi-VN" sz="2400" dirty="0">
                <a:effectLst/>
                <a:latin typeface="+mj-lt"/>
                <a:ea typeface="Arial" panose="020B0604020202020204" pitchFamily="34" charset="0"/>
              </a:rPr>
              <a:t> hôm nay, em Trang bi bệnh khiến cả nhà ai cũng lo lắng. Bố đi làm xa, mẹ lúng túng vì thiếu tiền chữa bệnh cho em, Hải m</a:t>
            </a:r>
            <a:r>
              <a:rPr lang="en-US" sz="2400" dirty="0">
                <a:effectLst/>
                <a:latin typeface="+mj-lt"/>
                <a:ea typeface="Arial" panose="020B0604020202020204" pitchFamily="34" charset="0"/>
              </a:rPr>
              <a:t>ở </a:t>
            </a:r>
            <a:r>
              <a:rPr lang="vi-VN" sz="2400" dirty="0">
                <a:effectLst/>
                <a:latin typeface="+mj-lt"/>
                <a:ea typeface="Arial" panose="020B0604020202020204" pitchFamily="34" charset="0"/>
              </a:rPr>
              <a:t>tủ l</a:t>
            </a:r>
            <a:r>
              <a:rPr lang="en-US" sz="2400" dirty="0">
                <a:effectLst/>
                <a:latin typeface="+mj-lt"/>
                <a:ea typeface="Arial" panose="020B0604020202020204" pitchFamily="34" charset="0"/>
              </a:rPr>
              <a:t>ấ</a:t>
            </a:r>
            <a:r>
              <a:rPr lang="vi-VN" sz="2400" dirty="0">
                <a:effectLst/>
                <a:latin typeface="+mj-lt"/>
                <a:ea typeface="Arial" panose="020B0604020202020204" pitchFamily="34" charset="0"/>
              </a:rPr>
              <a:t>y ra một chiếc hộp nhỏ đưa cho mẹ và nói:</a:t>
            </a:r>
            <a:endParaRPr lang="en-US" sz="2400" dirty="0">
              <a:effectLst/>
              <a:latin typeface="+mj-lt"/>
              <a:ea typeface="Arial" panose="020B0604020202020204" pitchFamily="34" charset="0"/>
            </a:endParaRPr>
          </a:p>
          <a:p>
            <a:pPr indent="304800">
              <a:spcAft>
                <a:spcPts val="300"/>
              </a:spcAft>
            </a:pPr>
            <a:r>
              <a:rPr lang="vi-VN" sz="2400" dirty="0">
                <a:effectLst/>
                <a:latin typeface="+mj-lt"/>
                <a:ea typeface="Arial" panose="020B0604020202020204" pitchFamily="34" charset="0"/>
              </a:rPr>
              <a:t>— Mẹ cầm l</a:t>
            </a:r>
            <a:r>
              <a:rPr lang="en-US" sz="2400" dirty="0">
                <a:effectLst/>
                <a:latin typeface="+mj-lt"/>
                <a:ea typeface="Arial" panose="020B0604020202020204" pitchFamily="34" charset="0"/>
              </a:rPr>
              <a:t>ấ</a:t>
            </a:r>
            <a:r>
              <a:rPr lang="vi-VN" sz="2400" dirty="0">
                <a:effectLst/>
                <a:latin typeface="+mj-lt"/>
                <a:ea typeface="Arial" panose="020B0604020202020204" pitchFamily="34" charset="0"/>
              </a:rPr>
              <a:t>y tiền để mua thuốc cho em.</a:t>
            </a:r>
            <a:endParaRPr lang="en-US" sz="2400" dirty="0">
              <a:effectLst/>
              <a:latin typeface="+mj-lt"/>
              <a:ea typeface="Arial" panose="020B0604020202020204" pitchFamily="34" charset="0"/>
            </a:endParaRPr>
          </a:p>
          <a:p>
            <a:pPr indent="304800">
              <a:spcAft>
                <a:spcPts val="300"/>
              </a:spcAft>
            </a:pPr>
            <a:r>
              <a:rPr lang="vi-VN" sz="2400" dirty="0">
                <a:effectLst/>
                <a:latin typeface="+mj-lt"/>
                <a:ea typeface="Arial" panose="020B0604020202020204" pitchFamily="34" charset="0"/>
              </a:rPr>
              <a:t>Mẹ ng</a:t>
            </a:r>
            <a:r>
              <a:rPr lang="en-US" sz="2400" dirty="0">
                <a:effectLst/>
                <a:latin typeface="+mj-lt"/>
                <a:ea typeface="Arial" panose="020B0604020202020204" pitchFamily="34" charset="0"/>
              </a:rPr>
              <a:t>ạ</a:t>
            </a:r>
            <a:r>
              <a:rPr lang="vi-VN" sz="2400" dirty="0">
                <a:effectLst/>
                <a:latin typeface="+mj-lt"/>
                <a:ea typeface="Arial" panose="020B0604020202020204" pitchFamily="34" charset="0"/>
              </a:rPr>
              <a:t>c nhiên hỏi:</a:t>
            </a:r>
            <a:endParaRPr lang="en-US" sz="2400" dirty="0">
              <a:effectLst/>
              <a:latin typeface="+mj-lt"/>
              <a:ea typeface="Arial" panose="020B0604020202020204" pitchFamily="34" charset="0"/>
            </a:endParaRPr>
          </a:p>
          <a:p>
            <a:pPr indent="304800">
              <a:spcAft>
                <a:spcPts val="300"/>
              </a:spcAft>
            </a:pPr>
            <a:r>
              <a:rPr lang="vi-VN" sz="2400" dirty="0">
                <a:effectLst/>
                <a:latin typeface="+mj-lt"/>
                <a:ea typeface="Arial" panose="020B0604020202020204" pitchFamily="34" charset="0"/>
              </a:rPr>
              <a:t>— Tiền </a:t>
            </a:r>
            <a:r>
              <a:rPr lang="en-US" sz="2400" dirty="0">
                <a:effectLst/>
                <a:latin typeface="+mj-lt"/>
                <a:ea typeface="Cambria" panose="02040503050406030204" pitchFamily="18" charset="0"/>
              </a:rPr>
              <a:t>ở</a:t>
            </a:r>
            <a:r>
              <a:rPr lang="en-US" sz="2400" i="1" dirty="0">
                <a:effectLst/>
                <a:latin typeface="+mj-lt"/>
                <a:ea typeface="Cambria" panose="02040503050406030204" pitchFamily="18" charset="0"/>
              </a:rPr>
              <a:t> </a:t>
            </a:r>
            <a:r>
              <a:rPr lang="vi-VN" sz="2400" dirty="0">
                <a:effectLst/>
                <a:latin typeface="+mj-lt"/>
                <a:ea typeface="Arial" panose="020B0604020202020204" pitchFamily="34" charset="0"/>
              </a:rPr>
              <a:t>đâu mà con có v</a:t>
            </a:r>
            <a:r>
              <a:rPr lang="en-US" sz="2400" dirty="0">
                <a:effectLst/>
                <a:latin typeface="+mj-lt"/>
                <a:ea typeface="Arial" panose="020B0604020202020204" pitchFamily="34" charset="0"/>
              </a:rPr>
              <a:t>ậ</a:t>
            </a:r>
            <a:r>
              <a:rPr lang="vi-VN" sz="2400" dirty="0">
                <a:effectLst/>
                <a:latin typeface="+mj-lt"/>
                <a:ea typeface="Arial" panose="020B0604020202020204" pitchFamily="34" charset="0"/>
              </a:rPr>
              <a:t>y?</a:t>
            </a:r>
            <a:endParaRPr lang="en-US" sz="2400" dirty="0">
              <a:effectLst/>
              <a:latin typeface="+mj-lt"/>
              <a:ea typeface="Arial" panose="020B0604020202020204" pitchFamily="34" charset="0"/>
            </a:endParaRPr>
          </a:p>
          <a:p>
            <a:pPr indent="304800">
              <a:spcAft>
                <a:spcPts val="300"/>
              </a:spcAft>
            </a:pPr>
            <a:r>
              <a:rPr lang="vi-VN" sz="2400" dirty="0">
                <a:effectLst/>
                <a:latin typeface="+mj-lt"/>
                <a:ea typeface="Arial" panose="020B0604020202020204" pitchFamily="34" charset="0"/>
              </a:rPr>
              <a:t>Hải nhỏ nhẹ nói:</a:t>
            </a:r>
            <a:endParaRPr lang="en-US" sz="2400" dirty="0">
              <a:effectLst/>
              <a:latin typeface="+mj-lt"/>
              <a:ea typeface="Arial" panose="020B0604020202020204" pitchFamily="34" charset="0"/>
            </a:endParaRPr>
          </a:p>
          <a:p>
            <a:pPr marL="457200" marR="0" indent="-139700">
              <a:spcBef>
                <a:spcPts val="0"/>
              </a:spcBef>
              <a:spcAft>
                <a:spcPts val="300"/>
              </a:spcAft>
            </a:pPr>
            <a:r>
              <a:rPr lang="vi-VN" sz="2400" dirty="0">
                <a:effectLst/>
                <a:latin typeface="+mj-lt"/>
                <a:ea typeface="Arial" panose="020B0604020202020204" pitchFamily="34" charset="0"/>
              </a:rPr>
              <a:t>— Tiền con bán gi</a:t>
            </a:r>
            <a:r>
              <a:rPr lang="en-US" sz="2400" dirty="0">
                <a:effectLst/>
                <a:latin typeface="+mj-lt"/>
                <a:ea typeface="Arial" panose="020B0604020202020204" pitchFamily="34" charset="0"/>
              </a:rPr>
              <a:t>ấ</a:t>
            </a:r>
            <a:r>
              <a:rPr lang="vi-VN" sz="2400" dirty="0">
                <a:effectLst/>
                <a:latin typeface="+mj-lt"/>
                <a:ea typeface="Arial" panose="020B0604020202020204" pitchFamily="34" charset="0"/>
              </a:rPr>
              <a:t>y vụn, chai lọ, tiền được mừng tuổi,... con đều dành dụm bỏ vào hộp để mua xe đ</a:t>
            </a:r>
            <a:r>
              <a:rPr lang="en-US" sz="2400" dirty="0">
                <a:effectLst/>
                <a:latin typeface="+mj-lt"/>
                <a:ea typeface="Arial" panose="020B0604020202020204" pitchFamily="34" charset="0"/>
              </a:rPr>
              <a:t>ạ</a:t>
            </a:r>
            <a:r>
              <a:rPr lang="vi-VN" sz="2400" dirty="0">
                <a:effectLst/>
                <a:latin typeface="+mj-lt"/>
                <a:ea typeface="Arial" panose="020B0604020202020204" pitchFamily="34" charset="0"/>
              </a:rPr>
              <a:t>p nhưng việc chữa bệnh cho em cần thiết hơn </a:t>
            </a:r>
            <a:r>
              <a:rPr lang="en-US" sz="2400" dirty="0">
                <a:effectLst/>
                <a:latin typeface="+mj-lt"/>
                <a:ea typeface="Arial" panose="020B0604020202020204" pitchFamily="34" charset="0"/>
              </a:rPr>
              <a:t>ạ</a:t>
            </a:r>
            <a:r>
              <a:rPr lang="vi-VN" sz="2400" dirty="0">
                <a:effectLst/>
                <a:latin typeface="+mj-lt"/>
                <a:ea typeface="Arial" panose="020B0604020202020204" pitchFamily="34" charset="0"/>
              </a:rPr>
              <a:t>!</a:t>
            </a:r>
            <a:endParaRPr lang="en-US" sz="2400" dirty="0">
              <a:effectLst/>
              <a:latin typeface="+mj-lt"/>
              <a:ea typeface="Arial" panose="020B0604020202020204" pitchFamily="34" charset="0"/>
            </a:endParaRPr>
          </a:p>
          <a:p>
            <a:pPr indent="304800">
              <a:spcAft>
                <a:spcPts val="300"/>
              </a:spcAft>
            </a:pPr>
            <a:r>
              <a:rPr lang="vi-VN" sz="2400" dirty="0">
                <a:effectLst/>
                <a:latin typeface="+mj-lt"/>
                <a:ea typeface="Arial" panose="020B0604020202020204" pitchFamily="34" charset="0"/>
              </a:rPr>
              <a:t>Mẹ m</a:t>
            </a:r>
            <a:r>
              <a:rPr lang="en-US" sz="2400" dirty="0">
                <a:effectLst/>
                <a:latin typeface="+mj-lt"/>
                <a:ea typeface="Arial" panose="020B0604020202020204" pitchFamily="34" charset="0"/>
              </a:rPr>
              <a:t>ỉ</a:t>
            </a:r>
            <a:r>
              <a:rPr lang="vi-VN" sz="2400" dirty="0">
                <a:effectLst/>
                <a:latin typeface="+mj-lt"/>
                <a:ea typeface="Arial" panose="020B0604020202020204" pitchFamily="34" charset="0"/>
              </a:rPr>
              <a:t>m cười khen Hải:</a:t>
            </a:r>
            <a:endParaRPr lang="en-US" sz="2400" dirty="0">
              <a:effectLst/>
              <a:latin typeface="+mj-lt"/>
              <a:ea typeface="Arial" panose="020B0604020202020204" pitchFamily="34" charset="0"/>
            </a:endParaRPr>
          </a:p>
          <a:p>
            <a:pPr indent="304800"/>
            <a:r>
              <a:rPr lang="vi-VN" sz="2400" dirty="0">
                <a:effectLst/>
                <a:latin typeface="+mj-lt"/>
                <a:ea typeface="Arial" panose="020B0604020202020204" pitchFamily="34" charset="0"/>
              </a:rPr>
              <a:t>— Con ngoan quá, còn nhỏ đã biết tiết kiệm, thương bố mẹ, thương em.</a:t>
            </a:r>
            <a:endParaRPr lang="en-US" sz="2400" dirty="0">
              <a:effectLst/>
              <a:latin typeface="+mj-lt"/>
              <a:ea typeface="Arial" panose="020B0604020202020204" pitchFamily="34"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5"/>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5"/>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659235661"/>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5"/>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324767047"/>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8" y="-56756"/>
            <a:ext cx="8105017" cy="5973683"/>
          </a:xfrm>
          <a:prstGeom prst="rect">
            <a:avLst/>
          </a:prstGeom>
        </p:spPr>
      </p:pic>
      <p:sp>
        <p:nvSpPr>
          <p:cNvPr id="10" name="TextBox 9"/>
          <p:cNvSpPr txBox="1"/>
          <p:nvPr/>
        </p:nvSpPr>
        <p:spPr>
          <a:xfrm>
            <a:off x="2139752" y="1417881"/>
            <a:ext cx="5805849" cy="3516664"/>
          </a:xfrm>
          <a:prstGeom prst="rect">
            <a:avLst/>
          </a:prstGeom>
          <a:noFill/>
          <a:ln>
            <a:noFill/>
          </a:ln>
        </p:spPr>
        <p:txBody>
          <a:bodyPr wrap="square" lIns="121917" tIns="60958" rIns="121917" bIns="60958" rtlCol="0">
            <a:spAutoFit/>
          </a:bodyPr>
          <a:lstStyle/>
          <a:p>
            <a:pPr marR="0" lvl="0">
              <a:lnSpc>
                <a:spcPct val="122000"/>
              </a:lnSpc>
              <a:spcBef>
                <a:spcPts val="0"/>
              </a:spcBef>
              <a:spcAft>
                <a:spcPts val="500"/>
              </a:spcAft>
              <a:buClr>
                <a:srgbClr val="000000"/>
              </a:buClr>
              <a:buSzPts val="1100"/>
              <a:tabLst>
                <a:tab pos="229870" algn="l"/>
              </a:tabLst>
            </a:pPr>
            <a:r>
              <a:rPr lang="en-US" sz="36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1.Khái </a:t>
            </a:r>
            <a:r>
              <a:rPr lang="en-US" sz="3600" b="1" i="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niệm</a:t>
            </a:r>
            <a:r>
              <a:rPr lang="en-US" sz="3600" b="1" i="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p>
          <a:p>
            <a:pPr marR="0" lvl="0" algn="ctr">
              <a:lnSpc>
                <a:spcPct val="122000"/>
              </a:lnSpc>
              <a:spcBef>
                <a:spcPts val="0"/>
              </a:spcBef>
              <a:spcAft>
                <a:spcPts val="500"/>
              </a:spcAft>
              <a:buClr>
                <a:srgbClr val="000000"/>
              </a:buClr>
              <a:buSzPts val="1100"/>
              <a:tabLst>
                <a:tab pos="229870" algn="l"/>
              </a:tabLst>
            </a:pPr>
            <a:r>
              <a:rPr lang="vi-VN" sz="3600" b="1" i="1" dirty="0">
                <a:solidFill>
                  <a:srgbClr val="FF0000"/>
                </a:solidFill>
                <a:latin typeface="+mj-lt"/>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b="1" i="1" u="none" strike="noStrike" spc="0" dirty="0">
              <a:solidFill>
                <a:srgbClr val="FF0000"/>
              </a:solidFill>
              <a:effectLst/>
              <a:latin typeface="+mj-lt"/>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6743640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2362</Words>
  <Application>Microsoft Office PowerPoint</Application>
  <PresentationFormat>Widescreen</PresentationFormat>
  <Paragraphs>178</Paragraphs>
  <Slides>29</Slides>
  <Notes>2</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29</vt:i4>
      </vt:variant>
    </vt:vector>
  </HeadingPairs>
  <TitlesOfParts>
    <vt:vector size="48" baseType="lpstr">
      <vt:lpstr>#9Slide03 Aturdida</vt:lpstr>
      <vt:lpstr>#9Slide05 Atlantika</vt:lpstr>
      <vt:lpstr>#9Slide05 Brannboll Ny</vt:lpstr>
      <vt:lpstr>#9Slide05 Fourth</vt:lpstr>
      <vt:lpstr>#9Slide05 Israquella</vt:lpstr>
      <vt:lpstr>#9Slide05 Kathya</vt:lpstr>
      <vt:lpstr>#9Slide05 SVNTradeMark</vt:lpstr>
      <vt:lpstr>Arial</vt:lpstr>
      <vt:lpstr>Calibri</vt:lpstr>
      <vt:lpstr>Calibri Light</vt:lpstr>
      <vt:lpstr>Cooper Black</vt:lpstr>
      <vt:lpstr>Elephant</vt:lpstr>
      <vt:lpstr>SVN-Vanilla Daisy Pro</vt:lpstr>
      <vt:lpstr>SVN-Wallington</vt:lpstr>
      <vt:lpstr>Times New Roman</vt:lpstr>
      <vt:lpstr>Trebuchet MS</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52</cp:revision>
  <dcterms:created xsi:type="dcterms:W3CDTF">2021-07-15T15:36:06Z</dcterms:created>
  <dcterms:modified xsi:type="dcterms:W3CDTF">2023-01-13T08:21:33Z</dcterms:modified>
</cp:coreProperties>
</file>