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4" r:id="rId5"/>
    <p:sldId id="266" r:id="rId6"/>
    <p:sldId id="276" r:id="rId7"/>
    <p:sldId id="278" r:id="rId8"/>
    <p:sldId id="279" r:id="rId9"/>
    <p:sldId id="285" r:id="rId10"/>
    <p:sldId id="275" r:id="rId11"/>
    <p:sldId id="280" r:id="rId12"/>
    <p:sldId id="286" r:id="rId13"/>
    <p:sldId id="283" r:id="rId14"/>
    <p:sldId id="269" r:id="rId15"/>
    <p:sldId id="284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ACF9-1C8C-4F0A-98CA-03ADEBBC9733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5B96F-0F8D-4087-87A6-AD338F360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ACF9-1C8C-4F0A-98CA-03ADEBBC9733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5B96F-0F8D-4087-87A6-AD338F360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410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ACF9-1C8C-4F0A-98CA-03ADEBBC9733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5B96F-0F8D-4087-87A6-AD338F360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975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20320-3CD0-4956-86F5-128842A280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9702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55B1A-356F-4F77-A0D0-A41B8E1F1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51211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ACF9-1C8C-4F0A-98CA-03ADEBBC9733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5B96F-0F8D-4087-87A6-AD338F360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82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ACF9-1C8C-4F0A-98CA-03ADEBBC9733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5B96F-0F8D-4087-87A6-AD338F360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23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ACF9-1C8C-4F0A-98CA-03ADEBBC9733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5B96F-0F8D-4087-87A6-AD338F360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83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ACF9-1C8C-4F0A-98CA-03ADEBBC9733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5B96F-0F8D-4087-87A6-AD338F360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073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ACF9-1C8C-4F0A-98CA-03ADEBBC9733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5B96F-0F8D-4087-87A6-AD338F360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5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ACF9-1C8C-4F0A-98CA-03ADEBBC9733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5B96F-0F8D-4087-87A6-AD338F360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4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ACF9-1C8C-4F0A-98CA-03ADEBBC9733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5B96F-0F8D-4087-87A6-AD338F360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625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ACF9-1C8C-4F0A-98CA-03ADEBBC9733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5B96F-0F8D-4087-87A6-AD338F360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71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5ACF9-1C8C-4F0A-98CA-03ADEBBC9733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5B96F-0F8D-4087-87A6-AD338F360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15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7" Type="http://schemas.openxmlformats.org/officeDocument/2006/relationships/image" Target="../media/image1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4" descr="EJ145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</p:pic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1584325" y="2133600"/>
            <a:ext cx="5975350" cy="1107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6" tIns="45713" rIns="91426" bIns="45713">
            <a:spAutoFit/>
          </a:bodyPr>
          <a:lstStyle/>
          <a:p>
            <a:pPr algn="ctr"/>
            <a:r>
              <a:rPr lang="vi-VN" sz="6600" b="1" dirty="0">
                <a:solidFill>
                  <a:srgbClr val="E60C0C"/>
                </a:solidFill>
                <a:latin typeface="+mj-lt"/>
              </a:rPr>
              <a:t>LỊCH SỬ 6</a:t>
            </a:r>
            <a:endParaRPr lang="en-US" sz="6600" b="1" dirty="0">
              <a:solidFill>
                <a:srgbClr val="E60C0C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B162B5-CA9B-4F7B-A955-FB805A0C6DB4}"/>
              </a:ext>
            </a:extLst>
          </p:cNvPr>
          <p:cNvSpPr txBox="1"/>
          <p:nvPr/>
        </p:nvSpPr>
        <p:spPr>
          <a:xfrm>
            <a:off x="1752600" y="4267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PH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7BABC0-9593-4998-B507-A51A1117D089}"/>
              </a:ext>
            </a:extLst>
          </p:cNvPr>
          <p:cNvSpPr txBox="1"/>
          <p:nvPr/>
        </p:nvSpPr>
        <p:spPr>
          <a:xfrm>
            <a:off x="2019300" y="3393831"/>
            <a:ext cx="5105400" cy="954107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Thanh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THCS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endParaRPr lang="en-PH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77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>
            <a:lum bright="-12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99" t="10001" r="19000" b="7333"/>
          <a:stretch>
            <a:fillRect/>
          </a:stretch>
        </p:blipFill>
        <p:spPr bwMode="auto">
          <a:xfrm>
            <a:off x="1828800" y="152399"/>
            <a:ext cx="5715000" cy="6102649"/>
          </a:xfrm>
          <a:prstGeom prst="rect">
            <a:avLst/>
          </a:prstGeom>
          <a:noFill/>
          <a:ln w="76200" cmpd="tri">
            <a:solidFill>
              <a:srgbClr val="FF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209800" y="6248400"/>
            <a:ext cx="49530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 dirty="0">
                <a:solidFill>
                  <a:srgbClr val="0000CC"/>
                </a:solidFill>
                <a:latin typeface="+mj-lt"/>
              </a:rPr>
              <a:t>Lược đồ khởi nghĩa Lý Bí</a:t>
            </a:r>
            <a:endParaRPr lang="en-US" sz="2400" b="1" dirty="0">
              <a:solidFill>
                <a:srgbClr val="0000CC"/>
              </a:solidFill>
              <a:latin typeface="+mj-lt"/>
            </a:endParaRPr>
          </a:p>
        </p:txBody>
      </p:sp>
      <p:pic>
        <p:nvPicPr>
          <p:cNvPr id="12294" name="Picture 6" descr="Diemtrond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133600"/>
            <a:ext cx="22860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7" name="Picture 9" descr="Diemtrond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752600"/>
            <a:ext cx="22860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8" name="Picture 10" descr="Diemtrond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524000"/>
            <a:ext cx="22860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9" name="Picture 11" descr="Untitled-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54" t="9677" r="26881" b="25806"/>
          <a:stretch>
            <a:fillRect/>
          </a:stretch>
        </p:blipFill>
        <p:spPr bwMode="auto">
          <a:xfrm>
            <a:off x="2514600" y="914400"/>
            <a:ext cx="5080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308" name="Group 20"/>
          <p:cNvGrpSpPr>
            <a:grpSpLocks/>
          </p:cNvGrpSpPr>
          <p:nvPr/>
        </p:nvGrpSpPr>
        <p:grpSpPr bwMode="auto">
          <a:xfrm>
            <a:off x="2667000" y="1524000"/>
            <a:ext cx="1143000" cy="3124200"/>
            <a:chOff x="1680" y="960"/>
            <a:chExt cx="720" cy="1968"/>
          </a:xfrm>
        </p:grpSpPr>
        <p:pic>
          <p:nvPicPr>
            <p:cNvPr id="12300" name="Picture 12" descr="Untitled-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354" t="9677" r="26881" b="25806"/>
            <a:stretch>
              <a:fillRect/>
            </a:stretch>
          </p:blipFill>
          <p:spPr bwMode="auto">
            <a:xfrm>
              <a:off x="2160" y="2640"/>
              <a:ext cx="240" cy="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301" name="Picture 13" descr="Untitled-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354" t="9677" r="26881" b="25806"/>
            <a:stretch>
              <a:fillRect/>
            </a:stretch>
          </p:blipFill>
          <p:spPr bwMode="auto">
            <a:xfrm>
              <a:off x="1680" y="1824"/>
              <a:ext cx="240" cy="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302" name="Picture 14" descr="Untitled-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354" t="9677" r="26881" b="25806"/>
            <a:stretch>
              <a:fillRect/>
            </a:stretch>
          </p:blipFill>
          <p:spPr bwMode="auto">
            <a:xfrm>
              <a:off x="2112" y="960"/>
              <a:ext cx="240" cy="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303" name="Picture 15" descr="Untitled-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354" t="9677" r="26881" b="25806"/>
            <a:stretch>
              <a:fillRect/>
            </a:stretch>
          </p:blipFill>
          <p:spPr bwMode="auto">
            <a:xfrm>
              <a:off x="1920" y="2112"/>
              <a:ext cx="240" cy="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304" name="Picture 16" descr="Untitled-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354" t="9677" r="26881" b="25806"/>
            <a:stretch>
              <a:fillRect/>
            </a:stretch>
          </p:blipFill>
          <p:spPr bwMode="auto">
            <a:xfrm>
              <a:off x="2064" y="1584"/>
              <a:ext cx="240" cy="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305" name="Freeform 17"/>
          <p:cNvSpPr>
            <a:spLocks/>
          </p:cNvSpPr>
          <p:nvPr/>
        </p:nvSpPr>
        <p:spPr bwMode="auto">
          <a:xfrm rot="16200000">
            <a:off x="2743200" y="1676400"/>
            <a:ext cx="457200" cy="609600"/>
          </a:xfrm>
          <a:custGeom>
            <a:avLst/>
            <a:gdLst>
              <a:gd name="T0" fmla="*/ 0 w 1248"/>
              <a:gd name="T1" fmla="*/ 576 h 864"/>
              <a:gd name="T2" fmla="*/ 1008 w 1248"/>
              <a:gd name="T3" fmla="*/ 96 h 864"/>
              <a:gd name="T4" fmla="*/ 864 w 1248"/>
              <a:gd name="T5" fmla="*/ 48 h 864"/>
              <a:gd name="T6" fmla="*/ 1248 w 1248"/>
              <a:gd name="T7" fmla="*/ 0 h 864"/>
              <a:gd name="T8" fmla="*/ 1104 w 1248"/>
              <a:gd name="T9" fmla="*/ 240 h 864"/>
              <a:gd name="T10" fmla="*/ 1056 w 1248"/>
              <a:gd name="T11" fmla="*/ 144 h 864"/>
              <a:gd name="T12" fmla="*/ 0 w 1248"/>
              <a:gd name="T13" fmla="*/ 864 h 864"/>
              <a:gd name="T14" fmla="*/ 96 w 1248"/>
              <a:gd name="T15" fmla="*/ 672 h 864"/>
              <a:gd name="T16" fmla="*/ 0 w 1248"/>
              <a:gd name="T17" fmla="*/ 576 h 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gradFill rotWithShape="1">
            <a:gsLst>
              <a:gs pos="0">
                <a:srgbClr val="0000FF"/>
              </a:gs>
              <a:gs pos="100000">
                <a:srgbClr val="F80404"/>
              </a:gs>
            </a:gsLst>
            <a:lin ang="0" scaled="1"/>
          </a:gra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Freeform 18"/>
          <p:cNvSpPr>
            <a:spLocks/>
          </p:cNvSpPr>
          <p:nvPr/>
        </p:nvSpPr>
        <p:spPr bwMode="auto">
          <a:xfrm rot="14477643">
            <a:off x="2895600" y="1371600"/>
            <a:ext cx="457200" cy="609600"/>
          </a:xfrm>
          <a:custGeom>
            <a:avLst/>
            <a:gdLst>
              <a:gd name="T0" fmla="*/ 0 w 1248"/>
              <a:gd name="T1" fmla="*/ 576 h 864"/>
              <a:gd name="T2" fmla="*/ 1008 w 1248"/>
              <a:gd name="T3" fmla="*/ 96 h 864"/>
              <a:gd name="T4" fmla="*/ 864 w 1248"/>
              <a:gd name="T5" fmla="*/ 48 h 864"/>
              <a:gd name="T6" fmla="*/ 1248 w 1248"/>
              <a:gd name="T7" fmla="*/ 0 h 864"/>
              <a:gd name="T8" fmla="*/ 1104 w 1248"/>
              <a:gd name="T9" fmla="*/ 240 h 864"/>
              <a:gd name="T10" fmla="*/ 1056 w 1248"/>
              <a:gd name="T11" fmla="*/ 144 h 864"/>
              <a:gd name="T12" fmla="*/ 0 w 1248"/>
              <a:gd name="T13" fmla="*/ 864 h 864"/>
              <a:gd name="T14" fmla="*/ 96 w 1248"/>
              <a:gd name="T15" fmla="*/ 672 h 864"/>
              <a:gd name="T16" fmla="*/ 0 w 1248"/>
              <a:gd name="T17" fmla="*/ 576 h 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gradFill rotWithShape="1">
            <a:gsLst>
              <a:gs pos="0">
                <a:srgbClr val="0000FF"/>
              </a:gs>
              <a:gs pos="100000">
                <a:srgbClr val="F80404"/>
              </a:gs>
            </a:gsLst>
            <a:lin ang="0" scaled="1"/>
          </a:gra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 flipV="1">
            <a:off x="3886200" y="914400"/>
            <a:ext cx="1447800" cy="762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3" name="Freeform 25"/>
          <p:cNvSpPr>
            <a:spLocks/>
          </p:cNvSpPr>
          <p:nvPr/>
        </p:nvSpPr>
        <p:spPr bwMode="auto">
          <a:xfrm rot="4273821">
            <a:off x="2895600" y="1295400"/>
            <a:ext cx="533400" cy="685800"/>
          </a:xfrm>
          <a:custGeom>
            <a:avLst/>
            <a:gdLst>
              <a:gd name="T0" fmla="*/ 0 w 1248"/>
              <a:gd name="T1" fmla="*/ 576 h 864"/>
              <a:gd name="T2" fmla="*/ 1008 w 1248"/>
              <a:gd name="T3" fmla="*/ 96 h 864"/>
              <a:gd name="T4" fmla="*/ 864 w 1248"/>
              <a:gd name="T5" fmla="*/ 48 h 864"/>
              <a:gd name="T6" fmla="*/ 1248 w 1248"/>
              <a:gd name="T7" fmla="*/ 0 h 864"/>
              <a:gd name="T8" fmla="*/ 1104 w 1248"/>
              <a:gd name="T9" fmla="*/ 240 h 864"/>
              <a:gd name="T10" fmla="*/ 1056 w 1248"/>
              <a:gd name="T11" fmla="*/ 144 h 864"/>
              <a:gd name="T12" fmla="*/ 0 w 1248"/>
              <a:gd name="T13" fmla="*/ 864 h 864"/>
              <a:gd name="T14" fmla="*/ 96 w 1248"/>
              <a:gd name="T15" fmla="*/ 672 h 864"/>
              <a:gd name="T16" fmla="*/ 0 w 1248"/>
              <a:gd name="T17" fmla="*/ 576 h 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gradFill rotWithShape="1">
            <a:gsLst>
              <a:gs pos="0">
                <a:srgbClr val="FFFF66"/>
              </a:gs>
              <a:gs pos="100000">
                <a:srgbClr val="F80404"/>
              </a:gs>
            </a:gsLst>
            <a:lin ang="0" scaled="1"/>
          </a:gra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2314" name="Picture 26" descr="f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447800"/>
            <a:ext cx="381000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15" name="Freeform 27"/>
          <p:cNvSpPr>
            <a:spLocks/>
          </p:cNvSpPr>
          <p:nvPr/>
        </p:nvSpPr>
        <p:spPr bwMode="auto">
          <a:xfrm rot="2455666">
            <a:off x="4191000" y="1066800"/>
            <a:ext cx="395288" cy="1004888"/>
          </a:xfrm>
          <a:custGeom>
            <a:avLst/>
            <a:gdLst>
              <a:gd name="T0" fmla="*/ 0 w 1248"/>
              <a:gd name="T1" fmla="*/ 576 h 864"/>
              <a:gd name="T2" fmla="*/ 1008 w 1248"/>
              <a:gd name="T3" fmla="*/ 96 h 864"/>
              <a:gd name="T4" fmla="*/ 864 w 1248"/>
              <a:gd name="T5" fmla="*/ 48 h 864"/>
              <a:gd name="T6" fmla="*/ 1248 w 1248"/>
              <a:gd name="T7" fmla="*/ 0 h 864"/>
              <a:gd name="T8" fmla="*/ 1104 w 1248"/>
              <a:gd name="T9" fmla="*/ 240 h 864"/>
              <a:gd name="T10" fmla="*/ 1056 w 1248"/>
              <a:gd name="T11" fmla="*/ 144 h 864"/>
              <a:gd name="T12" fmla="*/ 0 w 1248"/>
              <a:gd name="T13" fmla="*/ 864 h 864"/>
              <a:gd name="T14" fmla="*/ 96 w 1248"/>
              <a:gd name="T15" fmla="*/ 672 h 864"/>
              <a:gd name="T16" fmla="*/ 0 w 1248"/>
              <a:gd name="T17" fmla="*/ 576 h 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gradFill rotWithShape="1">
            <a:gsLst>
              <a:gs pos="0">
                <a:srgbClr val="FFFF66"/>
              </a:gs>
              <a:gs pos="100000">
                <a:srgbClr val="F80404"/>
              </a:gs>
            </a:gsLst>
            <a:lin ang="0" scaled="1"/>
          </a:gra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6" name="Freeform 28"/>
          <p:cNvSpPr>
            <a:spLocks/>
          </p:cNvSpPr>
          <p:nvPr/>
        </p:nvSpPr>
        <p:spPr bwMode="auto">
          <a:xfrm rot="11272374">
            <a:off x="5105400" y="381000"/>
            <a:ext cx="674688" cy="909638"/>
          </a:xfrm>
          <a:custGeom>
            <a:avLst/>
            <a:gdLst>
              <a:gd name="T0" fmla="*/ 0 w 1248"/>
              <a:gd name="T1" fmla="*/ 576 h 864"/>
              <a:gd name="T2" fmla="*/ 1008 w 1248"/>
              <a:gd name="T3" fmla="*/ 96 h 864"/>
              <a:gd name="T4" fmla="*/ 864 w 1248"/>
              <a:gd name="T5" fmla="*/ 48 h 864"/>
              <a:gd name="T6" fmla="*/ 1248 w 1248"/>
              <a:gd name="T7" fmla="*/ 0 h 864"/>
              <a:gd name="T8" fmla="*/ 1104 w 1248"/>
              <a:gd name="T9" fmla="*/ 240 h 864"/>
              <a:gd name="T10" fmla="*/ 1056 w 1248"/>
              <a:gd name="T11" fmla="*/ 144 h 864"/>
              <a:gd name="T12" fmla="*/ 0 w 1248"/>
              <a:gd name="T13" fmla="*/ 864 h 864"/>
              <a:gd name="T14" fmla="*/ 96 w 1248"/>
              <a:gd name="T15" fmla="*/ 672 h 864"/>
              <a:gd name="T16" fmla="*/ 0 w 1248"/>
              <a:gd name="T17" fmla="*/ 576 h 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solidFill>
            <a:schemeClr val="tx1"/>
          </a:soli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8" name="AutoShape 30"/>
          <p:cNvSpPr>
            <a:spLocks noChangeArrowheads="1"/>
          </p:cNvSpPr>
          <p:nvPr/>
        </p:nvSpPr>
        <p:spPr bwMode="auto">
          <a:xfrm>
            <a:off x="4724400" y="1066800"/>
            <a:ext cx="533400" cy="304800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800" b="1">
              <a:latin typeface="Times New Roman" pitchFamily="18" charset="0"/>
            </a:endParaRPr>
          </a:p>
        </p:txBody>
      </p:sp>
      <p:pic>
        <p:nvPicPr>
          <p:cNvPr id="12325" name="Picture 37" descr="Untitled-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54" t="9677" r="26881" b="25806"/>
          <a:stretch>
            <a:fillRect/>
          </a:stretch>
        </p:blipFill>
        <p:spPr bwMode="auto">
          <a:xfrm>
            <a:off x="4724400" y="914400"/>
            <a:ext cx="3175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26" name="Freeform 38"/>
          <p:cNvSpPr>
            <a:spLocks/>
          </p:cNvSpPr>
          <p:nvPr/>
        </p:nvSpPr>
        <p:spPr bwMode="auto">
          <a:xfrm rot="11272374">
            <a:off x="6553200" y="228600"/>
            <a:ext cx="533400" cy="452438"/>
          </a:xfrm>
          <a:custGeom>
            <a:avLst/>
            <a:gdLst>
              <a:gd name="T0" fmla="*/ 0 w 1248"/>
              <a:gd name="T1" fmla="*/ 576 h 864"/>
              <a:gd name="T2" fmla="*/ 1008 w 1248"/>
              <a:gd name="T3" fmla="*/ 96 h 864"/>
              <a:gd name="T4" fmla="*/ 864 w 1248"/>
              <a:gd name="T5" fmla="*/ 48 h 864"/>
              <a:gd name="T6" fmla="*/ 1248 w 1248"/>
              <a:gd name="T7" fmla="*/ 0 h 864"/>
              <a:gd name="T8" fmla="*/ 1104 w 1248"/>
              <a:gd name="T9" fmla="*/ 240 h 864"/>
              <a:gd name="T10" fmla="*/ 1056 w 1248"/>
              <a:gd name="T11" fmla="*/ 144 h 864"/>
              <a:gd name="T12" fmla="*/ 0 w 1248"/>
              <a:gd name="T13" fmla="*/ 864 h 864"/>
              <a:gd name="T14" fmla="*/ 96 w 1248"/>
              <a:gd name="T15" fmla="*/ 672 h 864"/>
              <a:gd name="T16" fmla="*/ 0 w 1248"/>
              <a:gd name="T17" fmla="*/ 576 h 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solidFill>
            <a:schemeClr val="tx1"/>
          </a:soli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7" name="Freeform 39"/>
          <p:cNvSpPr>
            <a:spLocks/>
          </p:cNvSpPr>
          <p:nvPr/>
        </p:nvSpPr>
        <p:spPr bwMode="auto">
          <a:xfrm rot="2455666">
            <a:off x="5486400" y="609600"/>
            <a:ext cx="395288" cy="1004888"/>
          </a:xfrm>
          <a:custGeom>
            <a:avLst/>
            <a:gdLst>
              <a:gd name="T0" fmla="*/ 0 w 1248"/>
              <a:gd name="T1" fmla="*/ 576 h 864"/>
              <a:gd name="T2" fmla="*/ 1008 w 1248"/>
              <a:gd name="T3" fmla="*/ 96 h 864"/>
              <a:gd name="T4" fmla="*/ 864 w 1248"/>
              <a:gd name="T5" fmla="*/ 48 h 864"/>
              <a:gd name="T6" fmla="*/ 1248 w 1248"/>
              <a:gd name="T7" fmla="*/ 0 h 864"/>
              <a:gd name="T8" fmla="*/ 1104 w 1248"/>
              <a:gd name="T9" fmla="*/ 240 h 864"/>
              <a:gd name="T10" fmla="*/ 1056 w 1248"/>
              <a:gd name="T11" fmla="*/ 144 h 864"/>
              <a:gd name="T12" fmla="*/ 0 w 1248"/>
              <a:gd name="T13" fmla="*/ 864 h 864"/>
              <a:gd name="T14" fmla="*/ 96 w 1248"/>
              <a:gd name="T15" fmla="*/ 672 h 864"/>
              <a:gd name="T16" fmla="*/ 0 w 1248"/>
              <a:gd name="T17" fmla="*/ 576 h 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gradFill rotWithShape="1">
            <a:gsLst>
              <a:gs pos="0">
                <a:srgbClr val="FFFF66"/>
              </a:gs>
              <a:gs pos="100000">
                <a:srgbClr val="F80404"/>
              </a:gs>
            </a:gsLst>
            <a:lin ang="0" scaled="1"/>
          </a:gra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8" name="AutoShape 40"/>
          <p:cNvSpPr>
            <a:spLocks noChangeArrowheads="1"/>
          </p:cNvSpPr>
          <p:nvPr/>
        </p:nvSpPr>
        <p:spPr bwMode="auto">
          <a:xfrm>
            <a:off x="6172200" y="685800"/>
            <a:ext cx="533400" cy="304800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800" b="1">
              <a:latin typeface="Times New Roman" pitchFamily="18" charset="0"/>
            </a:endParaRPr>
          </a:p>
        </p:txBody>
      </p:sp>
      <p:sp>
        <p:nvSpPr>
          <p:cNvPr id="12336" name="Rectangle 48"/>
          <p:cNvSpPr>
            <a:spLocks noChangeArrowheads="1"/>
          </p:cNvSpPr>
          <p:nvPr/>
        </p:nvSpPr>
        <p:spPr bwMode="auto">
          <a:xfrm>
            <a:off x="5257800" y="3581400"/>
            <a:ext cx="2209800" cy="2362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Freeform 50"/>
          <p:cNvSpPr>
            <a:spLocks/>
          </p:cNvSpPr>
          <p:nvPr/>
        </p:nvSpPr>
        <p:spPr bwMode="auto">
          <a:xfrm rot="2839463">
            <a:off x="5448300" y="3848100"/>
            <a:ext cx="381000" cy="457200"/>
          </a:xfrm>
          <a:custGeom>
            <a:avLst/>
            <a:gdLst>
              <a:gd name="T0" fmla="*/ 0 w 1248"/>
              <a:gd name="T1" fmla="*/ 576 h 864"/>
              <a:gd name="T2" fmla="*/ 1008 w 1248"/>
              <a:gd name="T3" fmla="*/ 96 h 864"/>
              <a:gd name="T4" fmla="*/ 864 w 1248"/>
              <a:gd name="T5" fmla="*/ 48 h 864"/>
              <a:gd name="T6" fmla="*/ 1248 w 1248"/>
              <a:gd name="T7" fmla="*/ 0 h 864"/>
              <a:gd name="T8" fmla="*/ 1104 w 1248"/>
              <a:gd name="T9" fmla="*/ 240 h 864"/>
              <a:gd name="T10" fmla="*/ 1056 w 1248"/>
              <a:gd name="T11" fmla="*/ 144 h 864"/>
              <a:gd name="T12" fmla="*/ 0 w 1248"/>
              <a:gd name="T13" fmla="*/ 864 h 864"/>
              <a:gd name="T14" fmla="*/ 96 w 1248"/>
              <a:gd name="T15" fmla="*/ 672 h 864"/>
              <a:gd name="T16" fmla="*/ 0 w 1248"/>
              <a:gd name="T17" fmla="*/ 576 h 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gradFill rotWithShape="1">
            <a:gsLst>
              <a:gs pos="0">
                <a:srgbClr val="0000FF"/>
              </a:gs>
              <a:gs pos="100000">
                <a:srgbClr val="F80404"/>
              </a:gs>
            </a:gsLst>
            <a:lin ang="0" scaled="1"/>
          </a:gra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39" name="Freeform 51"/>
          <p:cNvSpPr>
            <a:spLocks/>
          </p:cNvSpPr>
          <p:nvPr/>
        </p:nvSpPr>
        <p:spPr bwMode="auto">
          <a:xfrm rot="3175794">
            <a:off x="5448300" y="4229100"/>
            <a:ext cx="304800" cy="533400"/>
          </a:xfrm>
          <a:custGeom>
            <a:avLst/>
            <a:gdLst>
              <a:gd name="T0" fmla="*/ 0 w 1248"/>
              <a:gd name="T1" fmla="*/ 576 h 864"/>
              <a:gd name="T2" fmla="*/ 1008 w 1248"/>
              <a:gd name="T3" fmla="*/ 96 h 864"/>
              <a:gd name="T4" fmla="*/ 864 w 1248"/>
              <a:gd name="T5" fmla="*/ 48 h 864"/>
              <a:gd name="T6" fmla="*/ 1248 w 1248"/>
              <a:gd name="T7" fmla="*/ 0 h 864"/>
              <a:gd name="T8" fmla="*/ 1104 w 1248"/>
              <a:gd name="T9" fmla="*/ 240 h 864"/>
              <a:gd name="T10" fmla="*/ 1056 w 1248"/>
              <a:gd name="T11" fmla="*/ 144 h 864"/>
              <a:gd name="T12" fmla="*/ 0 w 1248"/>
              <a:gd name="T13" fmla="*/ 864 h 864"/>
              <a:gd name="T14" fmla="*/ 96 w 1248"/>
              <a:gd name="T15" fmla="*/ 672 h 864"/>
              <a:gd name="T16" fmla="*/ 0 w 1248"/>
              <a:gd name="T17" fmla="*/ 576 h 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gradFill rotWithShape="1">
            <a:gsLst>
              <a:gs pos="0">
                <a:srgbClr val="FFFF66"/>
              </a:gs>
              <a:gs pos="100000">
                <a:srgbClr val="F80404"/>
              </a:gs>
            </a:gsLst>
            <a:lin ang="0" scaled="1"/>
          </a:gra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40" name="Freeform 52"/>
          <p:cNvSpPr>
            <a:spLocks/>
          </p:cNvSpPr>
          <p:nvPr/>
        </p:nvSpPr>
        <p:spPr bwMode="auto">
          <a:xfrm rot="2218003">
            <a:off x="5334000" y="4695825"/>
            <a:ext cx="457200" cy="381000"/>
          </a:xfrm>
          <a:custGeom>
            <a:avLst/>
            <a:gdLst>
              <a:gd name="T0" fmla="*/ 0 w 1248"/>
              <a:gd name="T1" fmla="*/ 576 h 864"/>
              <a:gd name="T2" fmla="*/ 1008 w 1248"/>
              <a:gd name="T3" fmla="*/ 96 h 864"/>
              <a:gd name="T4" fmla="*/ 864 w 1248"/>
              <a:gd name="T5" fmla="*/ 48 h 864"/>
              <a:gd name="T6" fmla="*/ 1248 w 1248"/>
              <a:gd name="T7" fmla="*/ 0 h 864"/>
              <a:gd name="T8" fmla="*/ 1104 w 1248"/>
              <a:gd name="T9" fmla="*/ 240 h 864"/>
              <a:gd name="T10" fmla="*/ 1056 w 1248"/>
              <a:gd name="T11" fmla="*/ 144 h 864"/>
              <a:gd name="T12" fmla="*/ 0 w 1248"/>
              <a:gd name="T13" fmla="*/ 864 h 864"/>
              <a:gd name="T14" fmla="*/ 96 w 1248"/>
              <a:gd name="T15" fmla="*/ 672 h 864"/>
              <a:gd name="T16" fmla="*/ 0 w 1248"/>
              <a:gd name="T17" fmla="*/ 576 h 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solidFill>
            <a:schemeClr val="tx1"/>
          </a:soli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42" name="Line 54"/>
          <p:cNvSpPr>
            <a:spLocks noChangeShapeType="1"/>
          </p:cNvSpPr>
          <p:nvPr/>
        </p:nvSpPr>
        <p:spPr bwMode="auto">
          <a:xfrm flipV="1">
            <a:off x="5257800" y="52578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2343" name="Picture 55" descr="Untitled-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54" t="9677" r="26881" b="25806"/>
          <a:stretch>
            <a:fillRect/>
          </a:stretch>
        </p:blipFill>
        <p:spPr bwMode="auto">
          <a:xfrm>
            <a:off x="5410200" y="5410200"/>
            <a:ext cx="381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45" name="Text Box 57"/>
          <p:cNvSpPr txBox="1">
            <a:spLocks noChangeArrowheads="1"/>
          </p:cNvSpPr>
          <p:nvPr/>
        </p:nvSpPr>
        <p:spPr bwMode="auto">
          <a:xfrm>
            <a:off x="5943600" y="3916363"/>
            <a:ext cx="1524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1200" dirty="0">
                <a:latin typeface="Times New Roman" pitchFamily="18" charset="0"/>
                <a:cs typeface="Times New Roman" pitchFamily="18" charset="0"/>
              </a:rPr>
              <a:t>Hào kiệt hưởng ứng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5943600" y="4297363"/>
            <a:ext cx="1524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vi-VN" sz="1200" dirty="0">
                <a:latin typeface="Times New Roman" pitchFamily="18" charset="0"/>
                <a:cs typeface="Times New Roman" pitchFamily="18" charset="0"/>
              </a:rPr>
              <a:t>uân ta tấn công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47" name="Text Box 59"/>
          <p:cNvSpPr txBox="1">
            <a:spLocks noChangeArrowheads="1"/>
          </p:cNvSpPr>
          <p:nvPr/>
        </p:nvSpPr>
        <p:spPr bwMode="auto">
          <a:xfrm>
            <a:off x="5943600" y="4724400"/>
            <a:ext cx="152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1000" dirty="0">
                <a:latin typeface="Times New Roman" pitchFamily="18" charset="0"/>
                <a:cs typeface="Times New Roman" pitchFamily="18" charset="0"/>
              </a:rPr>
              <a:t>Quân Lương tấn công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49" name="Text Box 61"/>
          <p:cNvSpPr txBox="1">
            <a:spLocks noChangeArrowheads="1"/>
          </p:cNvSpPr>
          <p:nvPr/>
        </p:nvSpPr>
        <p:spPr bwMode="auto">
          <a:xfrm>
            <a:off x="5943600" y="5105400"/>
            <a:ext cx="152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1000" dirty="0">
                <a:latin typeface="+mj-lt"/>
              </a:rPr>
              <a:t>Quân Lương rút chạy</a:t>
            </a:r>
            <a:endParaRPr lang="en-US" sz="1000" dirty="0">
              <a:latin typeface="+mj-lt"/>
            </a:endParaRPr>
          </a:p>
        </p:txBody>
      </p:sp>
      <p:sp>
        <p:nvSpPr>
          <p:cNvPr id="12350" name="Text Box 62"/>
          <p:cNvSpPr txBox="1">
            <a:spLocks noChangeArrowheads="1"/>
          </p:cNvSpPr>
          <p:nvPr/>
        </p:nvSpPr>
        <p:spPr bwMode="auto">
          <a:xfrm>
            <a:off x="5943600" y="5486400"/>
            <a:ext cx="152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1200" dirty="0">
                <a:latin typeface="Times New Roman" pitchFamily="18" charset="0"/>
                <a:cs typeface="Times New Roman" pitchFamily="18" charset="0"/>
              </a:rPr>
              <a:t>Giành chính quyền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51" name="Text Box 63"/>
          <p:cNvSpPr txBox="1">
            <a:spLocks noChangeArrowheads="1"/>
          </p:cNvSpPr>
          <p:nvPr/>
        </p:nvSpPr>
        <p:spPr bwMode="auto">
          <a:xfrm>
            <a:off x="5638800" y="3581400"/>
            <a:ext cx="1600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1400" b="1" dirty="0"/>
              <a:t>Chú thích</a:t>
            </a:r>
            <a:endParaRPr lang="en-US" sz="1400" b="1" dirty="0"/>
          </a:p>
        </p:txBody>
      </p:sp>
      <p:sp>
        <p:nvSpPr>
          <p:cNvPr id="12393" name="Line 105"/>
          <p:cNvSpPr>
            <a:spLocks noChangeShapeType="1"/>
          </p:cNvSpPr>
          <p:nvPr/>
        </p:nvSpPr>
        <p:spPr bwMode="auto">
          <a:xfrm flipV="1">
            <a:off x="5029200" y="609600"/>
            <a:ext cx="1066800" cy="762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94" name="Line 106"/>
          <p:cNvSpPr>
            <a:spLocks noChangeShapeType="1"/>
          </p:cNvSpPr>
          <p:nvPr/>
        </p:nvSpPr>
        <p:spPr bwMode="auto">
          <a:xfrm flipV="1">
            <a:off x="6705600" y="304800"/>
            <a:ext cx="762000" cy="4572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17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2" repeatCount="1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0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8" presetID="53" presetClass="entr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4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0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12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9" dur="500"/>
                                        <p:tgtEl>
                                          <p:spTgt spid="12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2" repeatCount="2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2" presetID="53" presetClass="entr" presetSubtype="0" repeatCount="2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38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7" dur="500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4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12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8" dur="500"/>
                                        <p:tgtEl>
                                          <p:spTgt spid="12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5" grpId="0" animBg="1"/>
      <p:bldP spid="12305" grpId="1" animBg="1"/>
      <p:bldP spid="12306" grpId="0" animBg="1"/>
      <p:bldP spid="12306" grpId="1" animBg="1"/>
      <p:bldP spid="12311" grpId="0" animBg="1"/>
      <p:bldP spid="12311" grpId="1" animBg="1"/>
      <p:bldP spid="12313" grpId="0" animBg="1"/>
      <p:bldP spid="12313" grpId="1" animBg="1"/>
      <p:bldP spid="12315" grpId="0" animBg="1"/>
      <p:bldP spid="12315" grpId="1" animBg="1"/>
      <p:bldP spid="12316" grpId="0" animBg="1"/>
      <p:bldP spid="12316" grpId="1" animBg="1"/>
      <p:bldP spid="12318" grpId="0" animBg="1"/>
      <p:bldP spid="12318" grpId="1" animBg="1"/>
      <p:bldP spid="12326" grpId="0" animBg="1"/>
      <p:bldP spid="12326" grpId="1" animBg="1"/>
      <p:bldP spid="12327" grpId="0" animBg="1"/>
      <p:bldP spid="12327" grpId="1" animBg="1"/>
      <p:bldP spid="12328" grpId="0" animBg="1"/>
      <p:bldP spid="12328" grpId="1" animBg="1"/>
      <p:bldP spid="12393" grpId="0" animBg="1"/>
      <p:bldP spid="12393" grpId="1" animBg="1"/>
      <p:bldP spid="12394" grpId="0" animBg="1"/>
      <p:bldP spid="1239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981200"/>
            <a:ext cx="90853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542,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- 4/542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 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543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địch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0A4594A-A0C3-44EE-BDD0-5AFFAA1410A2}"/>
              </a:ext>
            </a:extLst>
          </p:cNvPr>
          <p:cNvSpPr/>
          <p:nvPr/>
        </p:nvSpPr>
        <p:spPr>
          <a:xfrm>
            <a:off x="0" y="0"/>
            <a:ext cx="9144000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Chủ đề: CÁC CUỘC ĐẤU TRANH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GIÀNH ĐỘC LẬP 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 THẾ KỶ X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AD0EB9-445F-43F3-A1F4-4A95F334C571}"/>
              </a:ext>
            </a:extLst>
          </p:cNvPr>
          <p:cNvSpPr txBox="1"/>
          <p:nvPr/>
        </p:nvSpPr>
        <p:spPr>
          <a:xfrm>
            <a:off x="152400" y="9906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+mj-lt"/>
              </a:rPr>
              <a:t>III</a:t>
            </a:r>
            <a:r>
              <a:rPr lang="vi-VN" sz="2800" b="1" dirty="0">
                <a:solidFill>
                  <a:srgbClr val="0070C0"/>
                </a:solidFill>
                <a:latin typeface="+mj-lt"/>
              </a:rPr>
              <a:t>. Khởi nghĩa Lý Bí. Nước Vạn Xuân</a:t>
            </a:r>
            <a:endParaRPr lang="en-US" sz="28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B12BDD-96A0-4FD7-B255-FEF2A3786C0B}"/>
              </a:ext>
            </a:extLst>
          </p:cNvPr>
          <p:cNvSpPr txBox="1"/>
          <p:nvPr/>
        </p:nvSpPr>
        <p:spPr>
          <a:xfrm>
            <a:off x="228600" y="1524000"/>
            <a:ext cx="21307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FAF2F1-D718-4892-8EA6-63011DD9C05A}"/>
              </a:ext>
            </a:extLst>
          </p:cNvPr>
          <p:cNvSpPr txBox="1"/>
          <p:nvPr/>
        </p:nvSpPr>
        <p:spPr>
          <a:xfrm>
            <a:off x="228600" y="4191000"/>
            <a:ext cx="1802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PH" sz="2800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ABACF7-F8E2-411F-8FD1-E0E20A6374EE}"/>
              </a:ext>
            </a:extLst>
          </p:cNvPr>
          <p:cNvSpPr txBox="1"/>
          <p:nvPr/>
        </p:nvSpPr>
        <p:spPr>
          <a:xfrm>
            <a:off x="2030696" y="4204569"/>
            <a:ext cx="40495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lợi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04E4D7-384B-4513-A5CF-F3A9383EABFD}"/>
              </a:ext>
            </a:extLst>
          </p:cNvPr>
          <p:cNvSpPr txBox="1"/>
          <p:nvPr/>
        </p:nvSpPr>
        <p:spPr>
          <a:xfrm>
            <a:off x="152400" y="5029200"/>
            <a:ext cx="17620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PH" sz="28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610199-D9B4-4D02-BEB0-3387A5B67F56}"/>
              </a:ext>
            </a:extLst>
          </p:cNvPr>
          <p:cNvSpPr txBox="1"/>
          <p:nvPr/>
        </p:nvSpPr>
        <p:spPr>
          <a:xfrm>
            <a:off x="390964" y="5507413"/>
            <a:ext cx="75520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</a:t>
            </a:r>
            <a:endParaRPr lang="en-PH" sz="2800" dirty="0"/>
          </a:p>
        </p:txBody>
      </p:sp>
    </p:spTree>
    <p:extLst>
      <p:ext uri="{BB962C8B-B14F-4D97-AF65-F5344CB8AC3E}">
        <p14:creationId xmlns:p14="http://schemas.microsoft.com/office/powerpoint/2010/main" val="4276840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0A4594A-A0C3-44EE-BDD0-5AFFAA1410A2}"/>
              </a:ext>
            </a:extLst>
          </p:cNvPr>
          <p:cNvSpPr/>
          <p:nvPr/>
        </p:nvSpPr>
        <p:spPr>
          <a:xfrm>
            <a:off x="0" y="0"/>
            <a:ext cx="9144000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Chủ đề: CÁC CUỘC ĐẤU TRANH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GIÀNH ĐỘC LẬP 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 THẾ KỶ X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AD0EB9-445F-43F3-A1F4-4A95F334C571}"/>
              </a:ext>
            </a:extLst>
          </p:cNvPr>
          <p:cNvSpPr txBox="1"/>
          <p:nvPr/>
        </p:nvSpPr>
        <p:spPr>
          <a:xfrm>
            <a:off x="152400" y="9906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+mj-lt"/>
              </a:rPr>
              <a:t>III</a:t>
            </a:r>
            <a:r>
              <a:rPr lang="vi-VN" sz="2800" b="1" dirty="0">
                <a:solidFill>
                  <a:srgbClr val="0070C0"/>
                </a:solidFill>
                <a:latin typeface="+mj-lt"/>
              </a:rPr>
              <a:t>. Khởi nghĩa Lý Bí. Nước Vạn Xuân</a:t>
            </a:r>
            <a:endParaRPr lang="en-US" sz="28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E4BAC7-8CC9-4B91-81AC-8070C7D56856}"/>
              </a:ext>
            </a:extLst>
          </p:cNvPr>
          <p:cNvSpPr txBox="1"/>
          <p:nvPr/>
        </p:nvSpPr>
        <p:spPr>
          <a:xfrm>
            <a:off x="304800" y="1600200"/>
            <a:ext cx="47291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6C9D45-FFB2-4201-A868-7A583BA81A35}"/>
              </a:ext>
            </a:extLst>
          </p:cNvPr>
          <p:cNvSpPr txBox="1"/>
          <p:nvPr/>
        </p:nvSpPr>
        <p:spPr>
          <a:xfrm>
            <a:off x="257908" y="2250341"/>
            <a:ext cx="875470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544,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đế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8FE367-5B8B-490D-AE69-F77F94705CC5}"/>
              </a:ext>
            </a:extLst>
          </p:cNvPr>
          <p:cNvSpPr txBox="1"/>
          <p:nvPr/>
        </p:nvSpPr>
        <p:spPr>
          <a:xfrm>
            <a:off x="257908" y="2707928"/>
            <a:ext cx="524957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ban:</a:t>
            </a:r>
          </a:p>
          <a:p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Ban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Thiều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r-FR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Ban </a:t>
            </a:r>
            <a:r>
              <a:rPr lang="fr-FR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võ</a:t>
            </a:r>
            <a:r>
              <a:rPr lang="fr-FR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fr-FR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fr-FR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FR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fr-FR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Tu.</a:t>
            </a:r>
            <a:endParaRPr lang="en-US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989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196780"/>
              </p:ext>
            </p:extLst>
          </p:nvPr>
        </p:nvGraphicFramePr>
        <p:xfrm>
          <a:off x="38100" y="1600200"/>
          <a:ext cx="9067800" cy="406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7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79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79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79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vi-VN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cuộc KN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vi-VN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gian, địa điểm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vi-VN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ãnh</a:t>
                      </a:r>
                      <a:r>
                        <a:rPr lang="vi-VN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đạo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lang="vi-VN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quả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Ý</a:t>
                      </a:r>
                      <a:r>
                        <a:rPr lang="vi-VN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nghĩa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5880">
                <a:tc>
                  <a:txBody>
                    <a:bodyPr/>
                    <a:lstStyle/>
                    <a:p>
                      <a:r>
                        <a:rPr lang="vi-VN" sz="24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KN </a:t>
                      </a:r>
                    </a:p>
                    <a:p>
                      <a:r>
                        <a:rPr lang="vi-VN" sz="24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Mai Thúc</a:t>
                      </a:r>
                      <a:r>
                        <a:rPr lang="vi-VN" sz="2400" baseline="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Loan</a:t>
                      </a:r>
                      <a:endParaRPr lang="en-US" sz="24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r>
                        <a:rPr lang="vi-VN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KN Phùng</a:t>
                      </a:r>
                      <a:r>
                        <a:rPr lang="vi-VN" sz="24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Hưng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65897D1C-78B6-4EE0-90BB-393F20F3950A}"/>
              </a:ext>
            </a:extLst>
          </p:cNvPr>
          <p:cNvSpPr/>
          <p:nvPr/>
        </p:nvSpPr>
        <p:spPr>
          <a:xfrm>
            <a:off x="0" y="609600"/>
            <a:ext cx="9144000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45346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0" y="203775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latin typeface="+mj-lt"/>
              </a:rPr>
              <a:t>CỦNG CỐ KIẾN THỨC </a:t>
            </a:r>
            <a:endParaRPr lang="en-US" sz="2800" b="1" dirty="0">
              <a:latin typeface="+mj-lt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47700" y="726995"/>
            <a:ext cx="807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Trò chơi: Theo dấu chân quân khởi nghĩa 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06D30D1-CC1A-4655-93F3-A3A53548D363}"/>
              </a:ext>
            </a:extLst>
          </p:cNvPr>
          <p:cNvSpPr/>
          <p:nvPr/>
        </p:nvSpPr>
        <p:spPr>
          <a:xfrm>
            <a:off x="723900" y="1524575"/>
            <a:ext cx="7696200" cy="3961825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b="1" dirty="0">
                <a:solidFill>
                  <a:srgbClr val="FF0066"/>
                </a:solidFill>
                <a:latin typeface="+mj-lt"/>
              </a:rPr>
              <a:t>Luật chơi: </a:t>
            </a:r>
            <a:endParaRPr lang="en-US" sz="2800" b="1" dirty="0">
              <a:solidFill>
                <a:srgbClr val="FF0066"/>
              </a:solidFill>
              <a:latin typeface="+mj-lt"/>
            </a:endParaRPr>
          </a:p>
          <a:p>
            <a:endParaRPr lang="en-US" sz="1400" b="1" dirty="0">
              <a:solidFill>
                <a:srgbClr val="FF0066"/>
              </a:solidFill>
              <a:latin typeface="+mj-lt"/>
            </a:endParaRPr>
          </a:p>
          <a:p>
            <a:r>
              <a:rPr lang="vi-VN" sz="2800" dirty="0">
                <a:solidFill>
                  <a:srgbClr val="FF0066"/>
                </a:solidFill>
                <a:latin typeface="+mj-lt"/>
              </a:rPr>
              <a:t>Trên lược đồ cuộc khởi nghĩa có các hình ảnh, tương ứng với mỗi hình ảnh là một câu hỏi. </a:t>
            </a:r>
            <a:endParaRPr lang="en-US" sz="2800" dirty="0">
              <a:solidFill>
                <a:srgbClr val="FF0066"/>
              </a:solidFill>
              <a:latin typeface="+mj-lt"/>
            </a:endParaRPr>
          </a:p>
          <a:p>
            <a:endParaRPr lang="en-US" dirty="0">
              <a:solidFill>
                <a:srgbClr val="FF0066"/>
              </a:solidFill>
              <a:latin typeface="+mj-lt"/>
            </a:endParaRPr>
          </a:p>
          <a:p>
            <a:r>
              <a:rPr lang="vi-VN" sz="2800" dirty="0">
                <a:solidFill>
                  <a:srgbClr val="FF0066"/>
                </a:solidFill>
                <a:latin typeface="+mj-lt"/>
              </a:rPr>
              <a:t>Các em lựa chọn hình ảnh và trả lời. </a:t>
            </a:r>
            <a:endParaRPr lang="en-US" sz="2800" dirty="0">
              <a:solidFill>
                <a:srgbClr val="FF0066"/>
              </a:solidFill>
              <a:latin typeface="+mj-lt"/>
            </a:endParaRPr>
          </a:p>
          <a:p>
            <a:endParaRPr lang="en-US" sz="2800" dirty="0">
              <a:solidFill>
                <a:srgbClr val="FF0066"/>
              </a:solidFill>
              <a:latin typeface="+mj-lt"/>
            </a:endParaRPr>
          </a:p>
          <a:p>
            <a:r>
              <a:rPr lang="vi-VN" sz="2800" dirty="0">
                <a:solidFill>
                  <a:srgbClr val="FF0066"/>
                </a:solidFill>
                <a:latin typeface="+mj-lt"/>
              </a:rPr>
              <a:t>Bạn nào trả lời đúng sẽ được điểm .</a:t>
            </a:r>
            <a:endParaRPr lang="en-US" sz="2800" dirty="0">
              <a:solidFill>
                <a:srgbClr val="FF006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3738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2">
            <a:lum bright="-12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99" t="10001" r="19000" b="7333"/>
          <a:stretch>
            <a:fillRect/>
          </a:stretch>
        </p:blipFill>
        <p:spPr bwMode="auto">
          <a:xfrm>
            <a:off x="1905000" y="228600"/>
            <a:ext cx="5715000" cy="5867400"/>
          </a:xfrm>
          <a:prstGeom prst="rect">
            <a:avLst/>
          </a:prstGeom>
          <a:solidFill>
            <a:srgbClr val="FF9900"/>
          </a:solidFill>
          <a:ln w="76200" cmpd="tri">
            <a:solidFill>
              <a:srgbClr val="FF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132" name="Picture 4" descr="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810000"/>
            <a:ext cx="914400" cy="66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133" name="Picture 5" descr="jkghj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828800"/>
            <a:ext cx="990600" cy="736600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134" name="Picture 6" descr="Untitled-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54" t="9677" r="26881" b="25806"/>
          <a:stretch>
            <a:fillRect/>
          </a:stretch>
        </p:blipFill>
        <p:spPr bwMode="auto">
          <a:xfrm>
            <a:off x="2286000" y="762000"/>
            <a:ext cx="9525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135" name="AutoShape 7"/>
          <p:cNvSpPr>
            <a:spLocks noChangeArrowheads="1"/>
          </p:cNvSpPr>
          <p:nvPr/>
        </p:nvSpPr>
        <p:spPr bwMode="auto">
          <a:xfrm>
            <a:off x="5181600" y="304800"/>
            <a:ext cx="1066800" cy="838200"/>
          </a:xfrm>
          <a:prstGeom prst="irregularSeal2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8136" name="Picture 8" descr="030619380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9906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2" name="AutoShape 14"/>
          <p:cNvSpPr>
            <a:spLocks noChangeArrowheads="1"/>
          </p:cNvSpPr>
          <p:nvPr/>
        </p:nvSpPr>
        <p:spPr bwMode="auto">
          <a:xfrm>
            <a:off x="4087586" y="2857500"/>
            <a:ext cx="2895600" cy="2133600"/>
          </a:xfrm>
          <a:prstGeom prst="cloudCallout">
            <a:avLst>
              <a:gd name="adj1" fmla="val -95599"/>
              <a:gd name="adj2" fmla="val -110885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Khi Lý Bí phất cờ khởi nghĩa, nhân dân ta có phản ứng như thế nào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3" name="AutoShape 15"/>
          <p:cNvSpPr>
            <a:spLocks noChangeArrowheads="1"/>
          </p:cNvSpPr>
          <p:nvPr/>
        </p:nvSpPr>
        <p:spPr bwMode="auto">
          <a:xfrm>
            <a:off x="0" y="3962400"/>
            <a:ext cx="1600200" cy="2286000"/>
          </a:xfrm>
          <a:prstGeom prst="wedgeRectCallout">
            <a:avLst>
              <a:gd name="adj1" fmla="val 135713"/>
              <a:gd name="adj2" fmla="val -43125"/>
            </a:avLst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Nhân dân khắp nơi đều hưởng ứng trong đó có các hào kiệt.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5" name="AutoShape 17"/>
          <p:cNvSpPr>
            <a:spLocks noChangeArrowheads="1"/>
          </p:cNvSpPr>
          <p:nvPr/>
        </p:nvSpPr>
        <p:spPr bwMode="auto">
          <a:xfrm>
            <a:off x="4293589" y="3266209"/>
            <a:ext cx="2514600" cy="2209800"/>
          </a:xfrm>
          <a:prstGeom prst="cloudCallout">
            <a:avLst>
              <a:gd name="adj1" fmla="val -75422"/>
              <a:gd name="adj2" fmla="val -10270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vi-VN" sz="2000" dirty="0">
                <a:latin typeface="+mj-lt"/>
              </a:rPr>
              <a:t>Khởi nghĩa Lý Bí bùng nổ ở đâu, thời gian nào?</a:t>
            </a:r>
            <a:endParaRPr lang="en-US" sz="2000" dirty="0">
              <a:latin typeface="+mj-lt"/>
            </a:endParaRPr>
          </a:p>
        </p:txBody>
      </p:sp>
      <p:sp>
        <p:nvSpPr>
          <p:cNvPr id="48146" name="AutoShape 18"/>
          <p:cNvSpPr>
            <a:spLocks noChangeArrowheads="1"/>
          </p:cNvSpPr>
          <p:nvPr/>
        </p:nvSpPr>
        <p:spPr bwMode="auto">
          <a:xfrm>
            <a:off x="152400" y="152400"/>
            <a:ext cx="1600200" cy="1600200"/>
          </a:xfrm>
          <a:prstGeom prst="wedgeRectCallout">
            <a:avLst>
              <a:gd name="adj1" fmla="val 95139"/>
              <a:gd name="adj2" fmla="val 43056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ùa xuân năm 542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ở Thái Bình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7" name="AutoShape 19"/>
          <p:cNvSpPr>
            <a:spLocks noChangeArrowheads="1"/>
          </p:cNvSpPr>
          <p:nvPr/>
        </p:nvSpPr>
        <p:spPr bwMode="auto">
          <a:xfrm>
            <a:off x="4314371" y="3368675"/>
            <a:ext cx="2514600" cy="2209800"/>
          </a:xfrm>
          <a:prstGeom prst="cloudCallout">
            <a:avLst>
              <a:gd name="adj1" fmla="val -85580"/>
              <a:gd name="adj2" fmla="val -9076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vi-VN" sz="2400" dirty="0">
                <a:latin typeface="+mj-lt"/>
              </a:rPr>
              <a:t>Lý Bí thành lập triều đình như thế nào?</a:t>
            </a:r>
            <a:endParaRPr lang="en-US" sz="2400" dirty="0">
              <a:latin typeface="+mj-lt"/>
            </a:endParaRPr>
          </a:p>
        </p:txBody>
      </p:sp>
      <p:sp>
        <p:nvSpPr>
          <p:cNvPr id="48148" name="AutoShape 20"/>
          <p:cNvSpPr>
            <a:spLocks noChangeArrowheads="1"/>
          </p:cNvSpPr>
          <p:nvPr/>
        </p:nvSpPr>
        <p:spPr bwMode="auto">
          <a:xfrm>
            <a:off x="76200" y="2667000"/>
            <a:ext cx="1676400" cy="1143000"/>
          </a:xfrm>
          <a:prstGeom prst="wedgeRectCallout">
            <a:avLst>
              <a:gd name="adj1" fmla="val 110509"/>
              <a:gd name="adj2" fmla="val -93056"/>
            </a:avLst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Nước Vạn Xuân ra đời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9" name="AutoShape 21"/>
          <p:cNvSpPr>
            <a:spLocks noChangeArrowheads="1"/>
          </p:cNvSpPr>
          <p:nvPr/>
        </p:nvSpPr>
        <p:spPr bwMode="auto">
          <a:xfrm>
            <a:off x="4191000" y="3160486"/>
            <a:ext cx="2514600" cy="2209800"/>
          </a:xfrm>
          <a:prstGeom prst="cloudCallout">
            <a:avLst>
              <a:gd name="adj1" fmla="val -87940"/>
              <a:gd name="adj2" fmla="val -8541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Kết quả lớn nhất của cuộc khởi nghĩa Lý Bí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50" name="AutoShape 22"/>
          <p:cNvSpPr>
            <a:spLocks noChangeArrowheads="1"/>
          </p:cNvSpPr>
          <p:nvPr/>
        </p:nvSpPr>
        <p:spPr bwMode="auto">
          <a:xfrm>
            <a:off x="6705600" y="2133600"/>
            <a:ext cx="2286000" cy="1219200"/>
          </a:xfrm>
          <a:prstGeom prst="wedgeRectCallout">
            <a:avLst>
              <a:gd name="adj1" fmla="val -158056"/>
              <a:gd name="adj2" fmla="val -10729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Thành lập triều đình với hai ban Văn - Võ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51" name="AutoShape 23"/>
          <p:cNvSpPr>
            <a:spLocks noChangeArrowheads="1"/>
          </p:cNvSpPr>
          <p:nvPr/>
        </p:nvSpPr>
        <p:spPr bwMode="auto">
          <a:xfrm>
            <a:off x="4625254" y="3266209"/>
            <a:ext cx="3200400" cy="2133600"/>
          </a:xfrm>
          <a:prstGeom prst="cloudCallout">
            <a:avLst>
              <a:gd name="adj1" fmla="val -12995"/>
              <a:gd name="adj2" fmla="val -181546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vi-VN" sz="2000" dirty="0">
                <a:latin typeface="+mj-lt"/>
              </a:rPr>
              <a:t>Nghĩa quân của Lý Bí hai lần đánh lại quân Lương với đặc điểm nổi bật là gì? </a:t>
            </a:r>
            <a:endParaRPr lang="en-US" sz="2000" dirty="0">
              <a:latin typeface="+mj-lt"/>
            </a:endParaRPr>
          </a:p>
        </p:txBody>
      </p:sp>
      <p:sp>
        <p:nvSpPr>
          <p:cNvPr id="48152" name="AutoShape 24"/>
          <p:cNvSpPr>
            <a:spLocks noChangeArrowheads="1"/>
          </p:cNvSpPr>
          <p:nvPr/>
        </p:nvSpPr>
        <p:spPr bwMode="auto">
          <a:xfrm>
            <a:off x="7162800" y="838200"/>
            <a:ext cx="1752600" cy="914400"/>
          </a:xfrm>
          <a:prstGeom prst="wedgeRectCallout">
            <a:avLst>
              <a:gd name="adj1" fmla="val -129801"/>
              <a:gd name="adj2" fmla="val -60245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Chủ động tiến đánh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-76200" y="6248400"/>
            <a:ext cx="9677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Trò chơi: Theo dấu chân quân khởi nghĩa </a:t>
            </a:r>
            <a:endParaRPr lang="en-US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27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8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32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48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34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48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3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8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8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8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48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48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36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48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 nodeType="clickPar">
                      <p:stCondLst>
                        <p:cond delay="0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35"/>
                  </p:tgtEl>
                </p:cond>
              </p:nextCondLst>
            </p:seq>
          </p:childTnLst>
        </p:cTn>
      </p:par>
    </p:tnLst>
    <p:bldLst>
      <p:bldP spid="48142" grpId="0" animBg="1"/>
      <p:bldP spid="48142" grpId="1" animBg="1"/>
      <p:bldP spid="48143" grpId="0" animBg="1"/>
      <p:bldP spid="48145" grpId="0" animBg="1"/>
      <p:bldP spid="48145" grpId="1" animBg="1"/>
      <p:bldP spid="48146" grpId="0" animBg="1"/>
      <p:bldP spid="48147" grpId="0" animBg="1"/>
      <p:bldP spid="48147" grpId="1" animBg="1"/>
      <p:bldP spid="48148" grpId="0" animBg="1"/>
      <p:bldP spid="48149" grpId="0" animBg="1"/>
      <p:bldP spid="48149" grpId="1" animBg="1"/>
      <p:bldP spid="48150" grpId="0" animBg="1"/>
      <p:bldP spid="48151" grpId="0" animBg="1"/>
      <p:bldP spid="48151" grpId="1" animBg="1"/>
      <p:bldP spid="48152" grpId="0" animBg="1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67000" y="685800"/>
            <a:ext cx="348422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BÀI TẬP VỀ NHÀ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981200"/>
            <a:ext cx="8001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vi-VN" sz="2800" dirty="0">
                <a:latin typeface="+mj-lt"/>
              </a:rPr>
              <a:t>Hoàn thành bảng thống kê các cuộc khởi nghĩa trong các thế kỷ VII-IX.</a:t>
            </a:r>
            <a:endParaRPr lang="en-US" sz="2800" dirty="0">
              <a:latin typeface="+mj-lt"/>
            </a:endParaRPr>
          </a:p>
          <a:p>
            <a:pPr marL="342900" indent="-342900">
              <a:buAutoNum type="arabicPeriod"/>
            </a:pPr>
            <a:endParaRPr lang="vi-VN" sz="2800" dirty="0">
              <a:latin typeface="+mj-lt"/>
            </a:endParaRPr>
          </a:p>
          <a:p>
            <a:pPr marL="342900" indent="-342900">
              <a:buAutoNum type="arabicPeriod"/>
            </a:pPr>
            <a:r>
              <a:rPr lang="vi-VN" sz="2800" dirty="0">
                <a:latin typeface="+mj-lt"/>
              </a:rPr>
              <a:t>Học thuộc nội dung bài học.</a:t>
            </a:r>
            <a:endParaRPr lang="en-US" sz="2800" dirty="0">
              <a:latin typeface="+mj-lt"/>
            </a:endParaRPr>
          </a:p>
          <a:p>
            <a:pPr marL="342900" indent="-342900">
              <a:buAutoNum type="arabicPeriod"/>
            </a:pPr>
            <a:endParaRPr lang="vi-VN" sz="2800" dirty="0">
              <a:latin typeface="+mj-lt"/>
            </a:endParaRPr>
          </a:p>
          <a:p>
            <a:pPr marL="342900" indent="-342900">
              <a:buAutoNum type="arabicPeriod"/>
            </a:pPr>
            <a:r>
              <a:rPr lang="vi-VN" sz="2800" dirty="0">
                <a:latin typeface="+mj-lt"/>
              </a:rPr>
              <a:t>Làm bài tập trong sách bài tập</a:t>
            </a:r>
          </a:p>
        </p:txBody>
      </p:sp>
    </p:spTree>
    <p:extLst>
      <p:ext uri="{BB962C8B-B14F-4D97-AF65-F5344CB8AC3E}">
        <p14:creationId xmlns:p14="http://schemas.microsoft.com/office/powerpoint/2010/main" val="551615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34:</a:t>
            </a:r>
            <a:r>
              <a:rPr lang="vi-VN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CÁC CUỘC ĐẤU TRANH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GIÀNH ĐỘC LẬP 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TRƯỚC TK X)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862336-D4FF-4F26-95C6-50507DE9A78F}"/>
              </a:ext>
            </a:extLst>
          </p:cNvPr>
          <p:cNvSpPr txBox="1"/>
          <p:nvPr/>
        </p:nvSpPr>
        <p:spPr>
          <a:xfrm>
            <a:off x="152400" y="1447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48CAEF-8E96-4545-8D49-8551AFB34A65}"/>
              </a:ext>
            </a:extLst>
          </p:cNvPr>
          <p:cNvSpPr txBox="1"/>
          <p:nvPr/>
        </p:nvSpPr>
        <p:spPr>
          <a:xfrm>
            <a:off x="228600" y="1981200"/>
            <a:ext cx="44310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*.</a:t>
            </a:r>
            <a:r>
              <a:rPr lang="vi-VN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 Lương siết chặt ách đô hộ</a:t>
            </a:r>
            <a:endParaRPr lang="en-PH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CBF4A-F4C9-4BBA-BADD-2FD4AEE54203}"/>
              </a:ext>
            </a:extLst>
          </p:cNvPr>
          <p:cNvSpPr txBox="1"/>
          <p:nvPr/>
        </p:nvSpPr>
        <p:spPr>
          <a:xfrm>
            <a:off x="152400" y="990600"/>
            <a:ext cx="34451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Bí</a:t>
            </a:r>
            <a:endParaRPr lang="en-PH" sz="2800" dirty="0"/>
          </a:p>
        </p:txBody>
      </p:sp>
    </p:spTree>
    <p:extLst>
      <p:ext uri="{BB962C8B-B14F-4D97-AF65-F5344CB8AC3E}">
        <p14:creationId xmlns:p14="http://schemas.microsoft.com/office/powerpoint/2010/main" val="353375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0" y="1219200"/>
            <a:ext cx="556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Arial" charset="0"/>
            </a:endParaRP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0" y="1150292"/>
            <a:ext cx="9144000" cy="461665"/>
          </a:xfrm>
          <a:prstGeom prst="rect">
            <a:avLst/>
          </a:prstGeom>
          <a:solidFill>
            <a:srgbClr val="FFCCCC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Các triều đại phong kiến phương Bắc từ nhà Ngô đến nhà Lương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2362200" y="1828800"/>
            <a:ext cx="39624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dirty="0">
                <a:latin typeface="+mj-lt"/>
              </a:rPr>
              <a:t>Nhà Ngô</a:t>
            </a:r>
            <a:endParaRPr lang="en-US" sz="2400" dirty="0">
              <a:latin typeface="+mj-lt"/>
            </a:endParaRP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2362200" y="2667000"/>
            <a:ext cx="39624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dirty="0">
                <a:latin typeface="+mj-lt"/>
              </a:rPr>
              <a:t>Nhà Tấn</a:t>
            </a:r>
            <a:endParaRPr lang="en-US" sz="2400" dirty="0">
              <a:latin typeface="+mj-lt"/>
            </a:endParaRPr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4267200" y="2286000"/>
            <a:ext cx="0" cy="3810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2362200" y="3505200"/>
            <a:ext cx="39624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dirty="0">
                <a:latin typeface="+mj-lt"/>
              </a:rPr>
              <a:t>Nam Bắc triều</a:t>
            </a:r>
            <a:endParaRPr lang="en-US" sz="2400" dirty="0">
              <a:latin typeface="+mj-lt"/>
            </a:endParaRPr>
          </a:p>
        </p:txBody>
      </p:sp>
      <p:sp>
        <p:nvSpPr>
          <p:cNvPr id="34836" name="Line 20"/>
          <p:cNvSpPr>
            <a:spLocks noChangeShapeType="1"/>
          </p:cNvSpPr>
          <p:nvPr/>
        </p:nvSpPr>
        <p:spPr bwMode="auto">
          <a:xfrm>
            <a:off x="4267200" y="3124200"/>
            <a:ext cx="0" cy="3810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Line 21"/>
          <p:cNvSpPr>
            <a:spLocks noChangeShapeType="1"/>
          </p:cNvSpPr>
          <p:nvPr/>
        </p:nvSpPr>
        <p:spPr bwMode="auto">
          <a:xfrm>
            <a:off x="4267200" y="3962400"/>
            <a:ext cx="0" cy="4572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2362200" y="4419600"/>
            <a:ext cx="3962400" cy="466725"/>
          </a:xfrm>
          <a:prstGeom prst="rect">
            <a:avLst/>
          </a:prstGeom>
          <a:solidFill>
            <a:srgbClr val="CCEC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Nhà Tống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2362200" y="5257800"/>
            <a:ext cx="3962400" cy="466725"/>
          </a:xfrm>
          <a:prstGeom prst="rect">
            <a:avLst/>
          </a:prstGeom>
          <a:solidFill>
            <a:srgbClr val="CCEC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Nhà Tề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42" name="Line 26"/>
          <p:cNvSpPr>
            <a:spLocks noChangeShapeType="1"/>
          </p:cNvSpPr>
          <p:nvPr/>
        </p:nvSpPr>
        <p:spPr bwMode="auto">
          <a:xfrm>
            <a:off x="4267200" y="4876800"/>
            <a:ext cx="0" cy="3810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2362200" y="6096000"/>
            <a:ext cx="3962400" cy="466725"/>
          </a:xfrm>
          <a:prstGeom prst="rect">
            <a:avLst/>
          </a:prstGeom>
          <a:solidFill>
            <a:srgbClr val="66FF33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Nhà Lương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44" name="Line 28"/>
          <p:cNvSpPr>
            <a:spLocks noChangeShapeType="1"/>
          </p:cNvSpPr>
          <p:nvPr/>
        </p:nvSpPr>
        <p:spPr bwMode="auto">
          <a:xfrm>
            <a:off x="4267200" y="5715000"/>
            <a:ext cx="0" cy="3810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5" name="AutoShape 29"/>
          <p:cNvSpPr>
            <a:spLocks/>
          </p:cNvSpPr>
          <p:nvPr/>
        </p:nvSpPr>
        <p:spPr bwMode="auto">
          <a:xfrm>
            <a:off x="2209800" y="4419600"/>
            <a:ext cx="76200" cy="2133600"/>
          </a:xfrm>
          <a:prstGeom prst="leftBrace">
            <a:avLst>
              <a:gd name="adj1" fmla="val 233333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47" name="Text Box 31"/>
          <p:cNvSpPr txBox="1">
            <a:spLocks noChangeArrowheads="1"/>
          </p:cNvSpPr>
          <p:nvPr/>
        </p:nvSpPr>
        <p:spPr bwMode="auto">
          <a:xfrm>
            <a:off x="152400" y="5181600"/>
            <a:ext cx="15240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Nam triều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48" name="Line 32"/>
          <p:cNvSpPr>
            <a:spLocks noChangeShapeType="1"/>
          </p:cNvSpPr>
          <p:nvPr/>
        </p:nvSpPr>
        <p:spPr bwMode="auto">
          <a:xfrm>
            <a:off x="1828800" y="5410200"/>
            <a:ext cx="381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65D7CD-3AE8-425E-B326-C4478451F111}"/>
              </a:ext>
            </a:extLst>
          </p:cNvPr>
          <p:cNvSpPr txBox="1"/>
          <p:nvPr/>
        </p:nvSpPr>
        <p:spPr>
          <a:xfrm>
            <a:off x="152400" y="304800"/>
            <a:ext cx="5139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 Lương siết chặt ách đô hộ</a:t>
            </a:r>
            <a:endParaRPr lang="en-PH" sz="2800" dirty="0"/>
          </a:p>
        </p:txBody>
      </p:sp>
    </p:spTree>
    <p:extLst>
      <p:ext uri="{BB962C8B-B14F-4D97-AF65-F5344CB8AC3E}">
        <p14:creationId xmlns:p14="http://schemas.microsoft.com/office/powerpoint/2010/main" val="2708907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4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4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4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4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4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4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3" grpId="0" animBg="1"/>
      <p:bldP spid="34824" grpId="0" animBg="1"/>
      <p:bldP spid="34825" grpId="0" animBg="1"/>
      <p:bldP spid="34828" grpId="0" animBg="1"/>
      <p:bldP spid="34835" grpId="0" animBg="1"/>
      <p:bldP spid="34836" grpId="0" animBg="1"/>
      <p:bldP spid="34837" grpId="0" animBg="1"/>
      <p:bldP spid="34840" grpId="0" animBg="1"/>
      <p:bldP spid="34841" grpId="0" animBg="1"/>
      <p:bldP spid="34842" grpId="0" animBg="1"/>
      <p:bldP spid="34843" grpId="0" animBg="1"/>
      <p:bldP spid="34844" grpId="0" animBg="1"/>
      <p:bldP spid="34845" grpId="0" animBg="1"/>
      <p:bldP spid="34847" grpId="0" animBg="1"/>
      <p:bldP spid="348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6" name="Picture 4"/>
          <p:cNvPicPr>
            <a:picLocks noChangeAspect="1" noChangeArrowheads="1"/>
          </p:cNvPicPr>
          <p:nvPr/>
        </p:nvPicPr>
        <p:blipFill>
          <a:blip r:embed="rId2">
            <a:lum bright="-12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99" t="10001" r="19000" b="7333"/>
          <a:stretch>
            <a:fillRect/>
          </a:stretch>
        </p:blipFill>
        <p:spPr bwMode="auto">
          <a:xfrm>
            <a:off x="3429000" y="990600"/>
            <a:ext cx="5715000" cy="5867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 cmpd="tri">
            <a:solidFill>
              <a:srgbClr val="FF66FF"/>
            </a:solidFill>
            <a:miter lim="800000"/>
            <a:headEnd/>
            <a:tailEnd/>
          </a:ln>
          <a:effectLst/>
        </p:spPr>
      </p:pic>
      <p:grpSp>
        <p:nvGrpSpPr>
          <p:cNvPr id="74757" name="Group 5"/>
          <p:cNvGrpSpPr>
            <a:grpSpLocks/>
          </p:cNvGrpSpPr>
          <p:nvPr/>
        </p:nvGrpSpPr>
        <p:grpSpPr bwMode="auto">
          <a:xfrm rot="-131102">
            <a:off x="5943600" y="1828800"/>
            <a:ext cx="1676400" cy="1143000"/>
            <a:chOff x="3486" y="661"/>
            <a:chExt cx="963" cy="721"/>
          </a:xfrm>
        </p:grpSpPr>
        <p:sp>
          <p:nvSpPr>
            <p:cNvPr id="74758" name="Freeform 6"/>
            <p:cNvSpPr>
              <a:spLocks/>
            </p:cNvSpPr>
            <p:nvPr/>
          </p:nvSpPr>
          <p:spPr bwMode="auto">
            <a:xfrm>
              <a:off x="3486" y="661"/>
              <a:ext cx="963" cy="712"/>
            </a:xfrm>
            <a:custGeom>
              <a:avLst/>
              <a:gdLst>
                <a:gd name="T0" fmla="*/ 463 w 963"/>
                <a:gd name="T1" fmla="*/ 29 h 712"/>
                <a:gd name="T2" fmla="*/ 417 w 963"/>
                <a:gd name="T3" fmla="*/ 29 h 712"/>
                <a:gd name="T4" fmla="*/ 357 w 963"/>
                <a:gd name="T5" fmla="*/ 36 h 712"/>
                <a:gd name="T6" fmla="*/ 334 w 963"/>
                <a:gd name="T7" fmla="*/ 97 h 712"/>
                <a:gd name="T8" fmla="*/ 311 w 963"/>
                <a:gd name="T9" fmla="*/ 104 h 712"/>
                <a:gd name="T10" fmla="*/ 243 w 963"/>
                <a:gd name="T11" fmla="*/ 120 h 712"/>
                <a:gd name="T12" fmla="*/ 122 w 963"/>
                <a:gd name="T13" fmla="*/ 173 h 712"/>
                <a:gd name="T14" fmla="*/ 84 w 963"/>
                <a:gd name="T15" fmla="*/ 195 h 712"/>
                <a:gd name="T16" fmla="*/ 53 w 963"/>
                <a:gd name="T17" fmla="*/ 226 h 712"/>
                <a:gd name="T18" fmla="*/ 15 w 963"/>
                <a:gd name="T19" fmla="*/ 355 h 712"/>
                <a:gd name="T20" fmla="*/ 0 w 963"/>
                <a:gd name="T21" fmla="*/ 408 h 712"/>
                <a:gd name="T22" fmla="*/ 23 w 963"/>
                <a:gd name="T23" fmla="*/ 461 h 712"/>
                <a:gd name="T24" fmla="*/ 38 w 963"/>
                <a:gd name="T25" fmla="*/ 514 h 712"/>
                <a:gd name="T26" fmla="*/ 46 w 963"/>
                <a:gd name="T27" fmla="*/ 536 h 712"/>
                <a:gd name="T28" fmla="*/ 76 w 963"/>
                <a:gd name="T29" fmla="*/ 544 h 712"/>
                <a:gd name="T30" fmla="*/ 129 w 963"/>
                <a:gd name="T31" fmla="*/ 620 h 712"/>
                <a:gd name="T32" fmla="*/ 122 w 963"/>
                <a:gd name="T33" fmla="*/ 688 h 712"/>
                <a:gd name="T34" fmla="*/ 190 w 963"/>
                <a:gd name="T35" fmla="*/ 688 h 712"/>
                <a:gd name="T36" fmla="*/ 175 w 963"/>
                <a:gd name="T37" fmla="*/ 643 h 712"/>
                <a:gd name="T38" fmla="*/ 182 w 963"/>
                <a:gd name="T39" fmla="*/ 590 h 712"/>
                <a:gd name="T40" fmla="*/ 250 w 963"/>
                <a:gd name="T41" fmla="*/ 605 h 712"/>
                <a:gd name="T42" fmla="*/ 303 w 963"/>
                <a:gd name="T43" fmla="*/ 559 h 712"/>
                <a:gd name="T44" fmla="*/ 425 w 963"/>
                <a:gd name="T45" fmla="*/ 559 h 712"/>
                <a:gd name="T46" fmla="*/ 440 w 963"/>
                <a:gd name="T47" fmla="*/ 536 h 712"/>
                <a:gd name="T48" fmla="*/ 463 w 963"/>
                <a:gd name="T49" fmla="*/ 521 h 712"/>
                <a:gd name="T50" fmla="*/ 485 w 963"/>
                <a:gd name="T51" fmla="*/ 453 h 712"/>
                <a:gd name="T52" fmla="*/ 576 w 963"/>
                <a:gd name="T53" fmla="*/ 362 h 712"/>
                <a:gd name="T54" fmla="*/ 599 w 963"/>
                <a:gd name="T55" fmla="*/ 347 h 712"/>
                <a:gd name="T56" fmla="*/ 645 w 963"/>
                <a:gd name="T57" fmla="*/ 339 h 712"/>
                <a:gd name="T58" fmla="*/ 652 w 963"/>
                <a:gd name="T59" fmla="*/ 317 h 712"/>
                <a:gd name="T60" fmla="*/ 690 w 963"/>
                <a:gd name="T61" fmla="*/ 309 h 712"/>
                <a:gd name="T62" fmla="*/ 743 w 963"/>
                <a:gd name="T63" fmla="*/ 256 h 712"/>
                <a:gd name="T64" fmla="*/ 963 w 963"/>
                <a:gd name="T65" fmla="*/ 203 h 712"/>
                <a:gd name="T66" fmla="*/ 910 w 963"/>
                <a:gd name="T67" fmla="*/ 142 h 712"/>
                <a:gd name="T68" fmla="*/ 826 w 963"/>
                <a:gd name="T69" fmla="*/ 67 h 712"/>
                <a:gd name="T70" fmla="*/ 705 w 963"/>
                <a:gd name="T71" fmla="*/ 29 h 712"/>
                <a:gd name="T72" fmla="*/ 652 w 963"/>
                <a:gd name="T73" fmla="*/ 74 h 712"/>
                <a:gd name="T74" fmla="*/ 538 w 963"/>
                <a:gd name="T75" fmla="*/ 67 h 712"/>
                <a:gd name="T76" fmla="*/ 455 w 963"/>
                <a:gd name="T77" fmla="*/ 29 h 712"/>
                <a:gd name="T78" fmla="*/ 357 w 963"/>
                <a:gd name="T79" fmla="*/ 44 h 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963" h="712">
                  <a:moveTo>
                    <a:pt x="463" y="29"/>
                  </a:moveTo>
                  <a:cubicBezTo>
                    <a:pt x="402" y="48"/>
                    <a:pt x="478" y="29"/>
                    <a:pt x="417" y="29"/>
                  </a:cubicBezTo>
                  <a:cubicBezTo>
                    <a:pt x="397" y="29"/>
                    <a:pt x="377" y="34"/>
                    <a:pt x="357" y="36"/>
                  </a:cubicBezTo>
                  <a:cubicBezTo>
                    <a:pt x="308" y="82"/>
                    <a:pt x="389" y="0"/>
                    <a:pt x="334" y="97"/>
                  </a:cubicBezTo>
                  <a:cubicBezTo>
                    <a:pt x="330" y="104"/>
                    <a:pt x="319" y="102"/>
                    <a:pt x="311" y="104"/>
                  </a:cubicBezTo>
                  <a:cubicBezTo>
                    <a:pt x="240" y="120"/>
                    <a:pt x="290" y="104"/>
                    <a:pt x="243" y="120"/>
                  </a:cubicBezTo>
                  <a:cubicBezTo>
                    <a:pt x="214" y="162"/>
                    <a:pt x="166" y="157"/>
                    <a:pt x="122" y="173"/>
                  </a:cubicBezTo>
                  <a:cubicBezTo>
                    <a:pt x="74" y="218"/>
                    <a:pt x="141" y="160"/>
                    <a:pt x="84" y="195"/>
                  </a:cubicBezTo>
                  <a:cubicBezTo>
                    <a:pt x="72" y="203"/>
                    <a:pt x="64" y="216"/>
                    <a:pt x="53" y="226"/>
                  </a:cubicBezTo>
                  <a:cubicBezTo>
                    <a:pt x="47" y="303"/>
                    <a:pt x="59" y="311"/>
                    <a:pt x="15" y="355"/>
                  </a:cubicBezTo>
                  <a:cubicBezTo>
                    <a:pt x="12" y="365"/>
                    <a:pt x="0" y="401"/>
                    <a:pt x="0" y="408"/>
                  </a:cubicBezTo>
                  <a:cubicBezTo>
                    <a:pt x="0" y="436"/>
                    <a:pt x="12" y="439"/>
                    <a:pt x="23" y="461"/>
                  </a:cubicBezTo>
                  <a:cubicBezTo>
                    <a:pt x="32" y="479"/>
                    <a:pt x="32" y="494"/>
                    <a:pt x="38" y="514"/>
                  </a:cubicBezTo>
                  <a:cubicBezTo>
                    <a:pt x="40" y="522"/>
                    <a:pt x="40" y="531"/>
                    <a:pt x="46" y="536"/>
                  </a:cubicBezTo>
                  <a:cubicBezTo>
                    <a:pt x="54" y="542"/>
                    <a:pt x="66" y="541"/>
                    <a:pt x="76" y="544"/>
                  </a:cubicBezTo>
                  <a:cubicBezTo>
                    <a:pt x="101" y="582"/>
                    <a:pt x="85" y="605"/>
                    <a:pt x="129" y="620"/>
                  </a:cubicBezTo>
                  <a:cubicBezTo>
                    <a:pt x="139" y="649"/>
                    <a:pt x="131" y="659"/>
                    <a:pt x="122" y="688"/>
                  </a:cubicBezTo>
                  <a:cubicBezTo>
                    <a:pt x="139" y="694"/>
                    <a:pt x="176" y="712"/>
                    <a:pt x="190" y="688"/>
                  </a:cubicBezTo>
                  <a:cubicBezTo>
                    <a:pt x="198" y="674"/>
                    <a:pt x="175" y="643"/>
                    <a:pt x="175" y="643"/>
                  </a:cubicBezTo>
                  <a:cubicBezTo>
                    <a:pt x="177" y="625"/>
                    <a:pt x="174" y="606"/>
                    <a:pt x="182" y="590"/>
                  </a:cubicBezTo>
                  <a:cubicBezTo>
                    <a:pt x="194" y="566"/>
                    <a:pt x="236" y="600"/>
                    <a:pt x="250" y="605"/>
                  </a:cubicBezTo>
                  <a:cubicBezTo>
                    <a:pt x="261" y="575"/>
                    <a:pt x="274" y="570"/>
                    <a:pt x="303" y="559"/>
                  </a:cubicBezTo>
                  <a:cubicBezTo>
                    <a:pt x="350" y="571"/>
                    <a:pt x="380" y="575"/>
                    <a:pt x="425" y="559"/>
                  </a:cubicBezTo>
                  <a:cubicBezTo>
                    <a:pt x="430" y="551"/>
                    <a:pt x="434" y="542"/>
                    <a:pt x="440" y="536"/>
                  </a:cubicBezTo>
                  <a:cubicBezTo>
                    <a:pt x="446" y="530"/>
                    <a:pt x="458" y="529"/>
                    <a:pt x="463" y="521"/>
                  </a:cubicBezTo>
                  <a:cubicBezTo>
                    <a:pt x="466" y="516"/>
                    <a:pt x="481" y="467"/>
                    <a:pt x="485" y="453"/>
                  </a:cubicBezTo>
                  <a:cubicBezTo>
                    <a:pt x="496" y="360"/>
                    <a:pt x="485" y="374"/>
                    <a:pt x="576" y="362"/>
                  </a:cubicBezTo>
                  <a:cubicBezTo>
                    <a:pt x="584" y="357"/>
                    <a:pt x="590" y="350"/>
                    <a:pt x="599" y="347"/>
                  </a:cubicBezTo>
                  <a:cubicBezTo>
                    <a:pt x="614" y="342"/>
                    <a:pt x="631" y="347"/>
                    <a:pt x="645" y="339"/>
                  </a:cubicBezTo>
                  <a:cubicBezTo>
                    <a:pt x="652" y="335"/>
                    <a:pt x="646" y="321"/>
                    <a:pt x="652" y="317"/>
                  </a:cubicBezTo>
                  <a:cubicBezTo>
                    <a:pt x="663" y="310"/>
                    <a:pt x="677" y="312"/>
                    <a:pt x="690" y="309"/>
                  </a:cubicBezTo>
                  <a:cubicBezTo>
                    <a:pt x="718" y="290"/>
                    <a:pt x="715" y="275"/>
                    <a:pt x="743" y="256"/>
                  </a:cubicBezTo>
                  <a:cubicBezTo>
                    <a:pt x="788" y="188"/>
                    <a:pt x="895" y="206"/>
                    <a:pt x="963" y="203"/>
                  </a:cubicBezTo>
                  <a:cubicBezTo>
                    <a:pt x="953" y="164"/>
                    <a:pt x="950" y="153"/>
                    <a:pt x="910" y="142"/>
                  </a:cubicBezTo>
                  <a:cubicBezTo>
                    <a:pt x="881" y="114"/>
                    <a:pt x="866" y="79"/>
                    <a:pt x="826" y="67"/>
                  </a:cubicBezTo>
                  <a:cubicBezTo>
                    <a:pt x="794" y="32"/>
                    <a:pt x="749" y="34"/>
                    <a:pt x="705" y="29"/>
                  </a:cubicBezTo>
                  <a:cubicBezTo>
                    <a:pt x="665" y="55"/>
                    <a:pt x="694" y="61"/>
                    <a:pt x="652" y="74"/>
                  </a:cubicBezTo>
                  <a:cubicBezTo>
                    <a:pt x="610" y="101"/>
                    <a:pt x="581" y="80"/>
                    <a:pt x="538" y="67"/>
                  </a:cubicBezTo>
                  <a:cubicBezTo>
                    <a:pt x="515" y="43"/>
                    <a:pt x="485" y="38"/>
                    <a:pt x="455" y="29"/>
                  </a:cubicBezTo>
                  <a:cubicBezTo>
                    <a:pt x="366" y="36"/>
                    <a:pt x="396" y="23"/>
                    <a:pt x="357" y="44"/>
                  </a:cubicBezTo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59" name="Freeform 7"/>
            <p:cNvSpPr>
              <a:spLocks/>
            </p:cNvSpPr>
            <p:nvPr/>
          </p:nvSpPr>
          <p:spPr bwMode="auto">
            <a:xfrm>
              <a:off x="3663" y="1287"/>
              <a:ext cx="138" cy="95"/>
            </a:xfrm>
            <a:custGeom>
              <a:avLst/>
              <a:gdLst>
                <a:gd name="T0" fmla="*/ 58 w 138"/>
                <a:gd name="T1" fmla="*/ 24 h 95"/>
                <a:gd name="T2" fmla="*/ 5 w 138"/>
                <a:gd name="T3" fmla="*/ 24 h 95"/>
                <a:gd name="T4" fmla="*/ 13 w 138"/>
                <a:gd name="T5" fmla="*/ 47 h 95"/>
                <a:gd name="T6" fmla="*/ 20 w 138"/>
                <a:gd name="T7" fmla="*/ 85 h 95"/>
                <a:gd name="T8" fmla="*/ 66 w 138"/>
                <a:gd name="T9" fmla="*/ 92 h 95"/>
                <a:gd name="T10" fmla="*/ 89 w 138"/>
                <a:gd name="T11" fmla="*/ 47 h 95"/>
                <a:gd name="T12" fmla="*/ 81 w 138"/>
                <a:gd name="T13" fmla="*/ 24 h 95"/>
                <a:gd name="T14" fmla="*/ 58 w 138"/>
                <a:gd name="T15" fmla="*/ 24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" h="95">
                  <a:moveTo>
                    <a:pt x="58" y="24"/>
                  </a:moveTo>
                  <a:cubicBezTo>
                    <a:pt x="44" y="20"/>
                    <a:pt x="18" y="7"/>
                    <a:pt x="5" y="24"/>
                  </a:cubicBezTo>
                  <a:cubicBezTo>
                    <a:pt x="0" y="30"/>
                    <a:pt x="11" y="39"/>
                    <a:pt x="13" y="47"/>
                  </a:cubicBezTo>
                  <a:cubicBezTo>
                    <a:pt x="16" y="60"/>
                    <a:pt x="10" y="77"/>
                    <a:pt x="20" y="85"/>
                  </a:cubicBezTo>
                  <a:cubicBezTo>
                    <a:pt x="32" y="95"/>
                    <a:pt x="51" y="90"/>
                    <a:pt x="66" y="92"/>
                  </a:cubicBezTo>
                  <a:cubicBezTo>
                    <a:pt x="105" y="85"/>
                    <a:pt x="138" y="80"/>
                    <a:pt x="89" y="47"/>
                  </a:cubicBezTo>
                  <a:cubicBezTo>
                    <a:pt x="86" y="39"/>
                    <a:pt x="87" y="30"/>
                    <a:pt x="81" y="24"/>
                  </a:cubicBezTo>
                  <a:cubicBezTo>
                    <a:pt x="56" y="0"/>
                    <a:pt x="58" y="14"/>
                    <a:pt x="58" y="24"/>
                  </a:cubicBez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60" name="Freeform 8"/>
            <p:cNvSpPr>
              <a:spLocks/>
            </p:cNvSpPr>
            <p:nvPr/>
          </p:nvSpPr>
          <p:spPr bwMode="auto">
            <a:xfrm>
              <a:off x="4002" y="1031"/>
              <a:ext cx="121" cy="133"/>
            </a:xfrm>
            <a:custGeom>
              <a:avLst/>
              <a:gdLst>
                <a:gd name="T0" fmla="*/ 45 w 121"/>
                <a:gd name="T1" fmla="*/ 0 h 133"/>
                <a:gd name="T2" fmla="*/ 0 w 121"/>
                <a:gd name="T3" fmla="*/ 98 h 133"/>
                <a:gd name="T4" fmla="*/ 91 w 121"/>
                <a:gd name="T5" fmla="*/ 106 h 133"/>
                <a:gd name="T6" fmla="*/ 121 w 121"/>
                <a:gd name="T7" fmla="*/ 60 h 133"/>
                <a:gd name="T8" fmla="*/ 83 w 121"/>
                <a:gd name="T9" fmla="*/ 0 h 133"/>
                <a:gd name="T10" fmla="*/ 45 w 121"/>
                <a:gd name="T11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1" h="133">
                  <a:moveTo>
                    <a:pt x="45" y="0"/>
                  </a:moveTo>
                  <a:cubicBezTo>
                    <a:pt x="37" y="46"/>
                    <a:pt x="25" y="61"/>
                    <a:pt x="0" y="98"/>
                  </a:cubicBezTo>
                  <a:cubicBezTo>
                    <a:pt x="30" y="119"/>
                    <a:pt x="41" y="133"/>
                    <a:pt x="91" y="106"/>
                  </a:cubicBezTo>
                  <a:cubicBezTo>
                    <a:pt x="107" y="97"/>
                    <a:pt x="121" y="60"/>
                    <a:pt x="121" y="60"/>
                  </a:cubicBezTo>
                  <a:cubicBezTo>
                    <a:pt x="93" y="42"/>
                    <a:pt x="94" y="30"/>
                    <a:pt x="83" y="0"/>
                  </a:cubicBezTo>
                  <a:cubicBezTo>
                    <a:pt x="55" y="9"/>
                    <a:pt x="67" y="10"/>
                    <a:pt x="45" y="0"/>
                  </a:cubicBez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61" name="Freeform 9"/>
            <p:cNvSpPr>
              <a:spLocks/>
            </p:cNvSpPr>
            <p:nvPr/>
          </p:nvSpPr>
          <p:spPr bwMode="auto">
            <a:xfrm>
              <a:off x="4308" y="917"/>
              <a:ext cx="97" cy="49"/>
            </a:xfrm>
            <a:custGeom>
              <a:avLst/>
              <a:gdLst>
                <a:gd name="T0" fmla="*/ 27 w 97"/>
                <a:gd name="T1" fmla="*/ 8 h 49"/>
                <a:gd name="T2" fmla="*/ 4 w 97"/>
                <a:gd name="T3" fmla="*/ 15 h 49"/>
                <a:gd name="T4" fmla="*/ 12 w 97"/>
                <a:gd name="T5" fmla="*/ 38 h 49"/>
                <a:gd name="T6" fmla="*/ 65 w 97"/>
                <a:gd name="T7" fmla="*/ 23 h 49"/>
                <a:gd name="T8" fmla="*/ 80 w 97"/>
                <a:gd name="T9" fmla="*/ 46 h 49"/>
                <a:gd name="T10" fmla="*/ 88 w 97"/>
                <a:gd name="T11" fmla="*/ 8 h 49"/>
                <a:gd name="T12" fmla="*/ 65 w 97"/>
                <a:gd name="T13" fmla="*/ 0 h 49"/>
                <a:gd name="T14" fmla="*/ 27 w 97"/>
                <a:gd name="T15" fmla="*/ 8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7" h="49">
                  <a:moveTo>
                    <a:pt x="27" y="8"/>
                  </a:moveTo>
                  <a:cubicBezTo>
                    <a:pt x="19" y="10"/>
                    <a:pt x="8" y="8"/>
                    <a:pt x="4" y="15"/>
                  </a:cubicBezTo>
                  <a:cubicBezTo>
                    <a:pt x="0" y="22"/>
                    <a:pt x="4" y="35"/>
                    <a:pt x="12" y="38"/>
                  </a:cubicBezTo>
                  <a:cubicBezTo>
                    <a:pt x="14" y="39"/>
                    <a:pt x="60" y="25"/>
                    <a:pt x="65" y="23"/>
                  </a:cubicBezTo>
                  <a:cubicBezTo>
                    <a:pt x="70" y="31"/>
                    <a:pt x="71" y="44"/>
                    <a:pt x="80" y="46"/>
                  </a:cubicBezTo>
                  <a:cubicBezTo>
                    <a:pt x="93" y="49"/>
                    <a:pt x="97" y="17"/>
                    <a:pt x="88" y="8"/>
                  </a:cubicBezTo>
                  <a:cubicBezTo>
                    <a:pt x="82" y="2"/>
                    <a:pt x="73" y="3"/>
                    <a:pt x="65" y="0"/>
                  </a:cubicBezTo>
                  <a:cubicBezTo>
                    <a:pt x="17" y="16"/>
                    <a:pt x="9" y="26"/>
                    <a:pt x="27" y="8"/>
                  </a:cubicBez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62" name="Freeform 10"/>
            <p:cNvSpPr>
              <a:spLocks/>
            </p:cNvSpPr>
            <p:nvPr/>
          </p:nvSpPr>
          <p:spPr bwMode="auto">
            <a:xfrm>
              <a:off x="4191" y="932"/>
              <a:ext cx="70" cy="103"/>
            </a:xfrm>
            <a:custGeom>
              <a:avLst/>
              <a:gdLst>
                <a:gd name="T0" fmla="*/ 61 w 70"/>
                <a:gd name="T1" fmla="*/ 0 h 103"/>
                <a:gd name="T2" fmla="*/ 0 w 70"/>
                <a:gd name="T3" fmla="*/ 68 h 103"/>
                <a:gd name="T4" fmla="*/ 53 w 70"/>
                <a:gd name="T5" fmla="*/ 68 h 103"/>
                <a:gd name="T6" fmla="*/ 61 w 70"/>
                <a:gd name="T7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103">
                  <a:moveTo>
                    <a:pt x="61" y="0"/>
                  </a:moveTo>
                  <a:cubicBezTo>
                    <a:pt x="12" y="17"/>
                    <a:pt x="16" y="23"/>
                    <a:pt x="0" y="68"/>
                  </a:cubicBezTo>
                  <a:cubicBezTo>
                    <a:pt x="23" y="103"/>
                    <a:pt x="26" y="97"/>
                    <a:pt x="53" y="68"/>
                  </a:cubicBezTo>
                  <a:cubicBezTo>
                    <a:pt x="63" y="40"/>
                    <a:pt x="70" y="29"/>
                    <a:pt x="61" y="0"/>
                  </a:cubicBez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63" name="Freeform 11"/>
            <p:cNvSpPr>
              <a:spLocks/>
            </p:cNvSpPr>
            <p:nvPr/>
          </p:nvSpPr>
          <p:spPr bwMode="auto">
            <a:xfrm>
              <a:off x="3964" y="1205"/>
              <a:ext cx="43" cy="89"/>
            </a:xfrm>
            <a:custGeom>
              <a:avLst/>
              <a:gdLst>
                <a:gd name="T0" fmla="*/ 30 w 43"/>
                <a:gd name="T1" fmla="*/ 15 h 89"/>
                <a:gd name="T2" fmla="*/ 0 w 43"/>
                <a:gd name="T3" fmla="*/ 76 h 89"/>
                <a:gd name="T4" fmla="*/ 38 w 43"/>
                <a:gd name="T5" fmla="*/ 30 h 89"/>
                <a:gd name="T6" fmla="*/ 30 w 43"/>
                <a:gd name="T7" fmla="*/ 1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89">
                  <a:moveTo>
                    <a:pt x="30" y="15"/>
                  </a:moveTo>
                  <a:cubicBezTo>
                    <a:pt x="22" y="41"/>
                    <a:pt x="8" y="50"/>
                    <a:pt x="0" y="76"/>
                  </a:cubicBezTo>
                  <a:cubicBezTo>
                    <a:pt x="43" y="89"/>
                    <a:pt x="26" y="65"/>
                    <a:pt x="38" y="30"/>
                  </a:cubicBezTo>
                  <a:cubicBezTo>
                    <a:pt x="29" y="6"/>
                    <a:pt x="30" y="0"/>
                    <a:pt x="30" y="15"/>
                  </a:cubicBez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64" name="Freeform 12"/>
            <p:cNvSpPr>
              <a:spLocks/>
            </p:cNvSpPr>
            <p:nvPr/>
          </p:nvSpPr>
          <p:spPr bwMode="auto">
            <a:xfrm>
              <a:off x="4025" y="1167"/>
              <a:ext cx="68" cy="115"/>
            </a:xfrm>
            <a:custGeom>
              <a:avLst/>
              <a:gdLst>
                <a:gd name="T0" fmla="*/ 60 w 68"/>
                <a:gd name="T1" fmla="*/ 0 h 115"/>
                <a:gd name="T2" fmla="*/ 22 w 68"/>
                <a:gd name="T3" fmla="*/ 68 h 115"/>
                <a:gd name="T4" fmla="*/ 37 w 68"/>
                <a:gd name="T5" fmla="*/ 106 h 115"/>
                <a:gd name="T6" fmla="*/ 45 w 68"/>
                <a:gd name="T7" fmla="*/ 84 h 115"/>
                <a:gd name="T8" fmla="*/ 68 w 68"/>
                <a:gd name="T9" fmla="*/ 76 h 115"/>
                <a:gd name="T10" fmla="*/ 52 w 68"/>
                <a:gd name="T11" fmla="*/ 61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8" h="115">
                  <a:moveTo>
                    <a:pt x="60" y="0"/>
                  </a:moveTo>
                  <a:cubicBezTo>
                    <a:pt x="52" y="39"/>
                    <a:pt x="60" y="56"/>
                    <a:pt x="22" y="68"/>
                  </a:cubicBezTo>
                  <a:cubicBezTo>
                    <a:pt x="20" y="74"/>
                    <a:pt x="0" y="115"/>
                    <a:pt x="37" y="106"/>
                  </a:cubicBezTo>
                  <a:cubicBezTo>
                    <a:pt x="45" y="104"/>
                    <a:pt x="39" y="89"/>
                    <a:pt x="45" y="84"/>
                  </a:cubicBezTo>
                  <a:cubicBezTo>
                    <a:pt x="51" y="78"/>
                    <a:pt x="60" y="79"/>
                    <a:pt x="68" y="76"/>
                  </a:cubicBezTo>
                  <a:cubicBezTo>
                    <a:pt x="50" y="51"/>
                    <a:pt x="52" y="44"/>
                    <a:pt x="52" y="61"/>
                  </a:cubicBezTo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765" name="Freeform 13"/>
          <p:cNvSpPr>
            <a:spLocks/>
          </p:cNvSpPr>
          <p:nvPr/>
        </p:nvSpPr>
        <p:spPr bwMode="auto">
          <a:xfrm>
            <a:off x="3276600" y="914400"/>
            <a:ext cx="3322638" cy="3168650"/>
          </a:xfrm>
          <a:custGeom>
            <a:avLst/>
            <a:gdLst>
              <a:gd name="T0" fmla="*/ 1093 w 2093"/>
              <a:gd name="T1" fmla="*/ 41 h 1996"/>
              <a:gd name="T2" fmla="*/ 1744 w 2093"/>
              <a:gd name="T3" fmla="*/ 162 h 1996"/>
              <a:gd name="T4" fmla="*/ 1775 w 2093"/>
              <a:gd name="T5" fmla="*/ 261 h 1996"/>
              <a:gd name="T6" fmla="*/ 1820 w 2093"/>
              <a:gd name="T7" fmla="*/ 344 h 1996"/>
              <a:gd name="T8" fmla="*/ 1957 w 2093"/>
              <a:gd name="T9" fmla="*/ 443 h 1996"/>
              <a:gd name="T10" fmla="*/ 2040 w 2093"/>
              <a:gd name="T11" fmla="*/ 541 h 1996"/>
              <a:gd name="T12" fmla="*/ 2093 w 2093"/>
              <a:gd name="T13" fmla="*/ 579 h 1996"/>
              <a:gd name="T14" fmla="*/ 2017 w 2093"/>
              <a:gd name="T15" fmla="*/ 640 h 1996"/>
              <a:gd name="T16" fmla="*/ 1979 w 2093"/>
              <a:gd name="T17" fmla="*/ 716 h 1996"/>
              <a:gd name="T18" fmla="*/ 1797 w 2093"/>
              <a:gd name="T19" fmla="*/ 784 h 1996"/>
              <a:gd name="T20" fmla="*/ 1722 w 2093"/>
              <a:gd name="T21" fmla="*/ 1019 h 1996"/>
              <a:gd name="T22" fmla="*/ 1767 w 2093"/>
              <a:gd name="T23" fmla="*/ 1132 h 1996"/>
              <a:gd name="T24" fmla="*/ 1813 w 2093"/>
              <a:gd name="T25" fmla="*/ 1269 h 1996"/>
              <a:gd name="T26" fmla="*/ 1828 w 2093"/>
              <a:gd name="T27" fmla="*/ 1314 h 1996"/>
              <a:gd name="T28" fmla="*/ 1752 w 2093"/>
              <a:gd name="T29" fmla="*/ 1345 h 1996"/>
              <a:gd name="T30" fmla="*/ 1714 w 2093"/>
              <a:gd name="T31" fmla="*/ 1375 h 1996"/>
              <a:gd name="T32" fmla="*/ 1676 w 2093"/>
              <a:gd name="T33" fmla="*/ 1504 h 1996"/>
              <a:gd name="T34" fmla="*/ 1653 w 2093"/>
              <a:gd name="T35" fmla="*/ 1534 h 1996"/>
              <a:gd name="T36" fmla="*/ 1631 w 2093"/>
              <a:gd name="T37" fmla="*/ 1648 h 1996"/>
              <a:gd name="T38" fmla="*/ 1525 w 2093"/>
              <a:gd name="T39" fmla="*/ 1686 h 1996"/>
              <a:gd name="T40" fmla="*/ 1456 w 2093"/>
              <a:gd name="T41" fmla="*/ 1754 h 1996"/>
              <a:gd name="T42" fmla="*/ 1350 w 2093"/>
              <a:gd name="T43" fmla="*/ 1807 h 1996"/>
              <a:gd name="T44" fmla="*/ 1229 w 2093"/>
              <a:gd name="T45" fmla="*/ 1898 h 1996"/>
              <a:gd name="T46" fmla="*/ 1252 w 2093"/>
              <a:gd name="T47" fmla="*/ 1921 h 1996"/>
              <a:gd name="T48" fmla="*/ 1199 w 2093"/>
              <a:gd name="T49" fmla="*/ 1981 h 1996"/>
              <a:gd name="T50" fmla="*/ 1108 w 2093"/>
              <a:gd name="T51" fmla="*/ 1974 h 1996"/>
              <a:gd name="T52" fmla="*/ 1009 w 2093"/>
              <a:gd name="T53" fmla="*/ 1868 h 1996"/>
              <a:gd name="T54" fmla="*/ 842 w 2093"/>
              <a:gd name="T55" fmla="*/ 1724 h 1996"/>
              <a:gd name="T56" fmla="*/ 759 w 2093"/>
              <a:gd name="T57" fmla="*/ 1625 h 1996"/>
              <a:gd name="T58" fmla="*/ 509 w 2093"/>
              <a:gd name="T59" fmla="*/ 1443 h 1996"/>
              <a:gd name="T60" fmla="*/ 312 w 2093"/>
              <a:gd name="T61" fmla="*/ 1466 h 1996"/>
              <a:gd name="T62" fmla="*/ 304 w 2093"/>
              <a:gd name="T63" fmla="*/ 1398 h 1996"/>
              <a:gd name="T64" fmla="*/ 403 w 2093"/>
              <a:gd name="T65" fmla="*/ 1337 h 1996"/>
              <a:gd name="T66" fmla="*/ 388 w 2093"/>
              <a:gd name="T67" fmla="*/ 1375 h 1996"/>
              <a:gd name="T68" fmla="*/ 380 w 2093"/>
              <a:gd name="T69" fmla="*/ 1360 h 1996"/>
              <a:gd name="T70" fmla="*/ 350 w 2093"/>
              <a:gd name="T71" fmla="*/ 1367 h 1996"/>
              <a:gd name="T72" fmla="*/ 426 w 2093"/>
              <a:gd name="T73" fmla="*/ 1292 h 1996"/>
              <a:gd name="T74" fmla="*/ 176 w 2093"/>
              <a:gd name="T75" fmla="*/ 1079 h 1996"/>
              <a:gd name="T76" fmla="*/ 39 w 2093"/>
              <a:gd name="T77" fmla="*/ 806 h 1996"/>
              <a:gd name="T78" fmla="*/ 54 w 2093"/>
              <a:gd name="T79" fmla="*/ 450 h 1996"/>
              <a:gd name="T80" fmla="*/ 16 w 2093"/>
              <a:gd name="T81" fmla="*/ 193 h 1996"/>
              <a:gd name="T82" fmla="*/ 77 w 2093"/>
              <a:gd name="T83" fmla="*/ 41 h 1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093" h="1996">
                <a:moveTo>
                  <a:pt x="85" y="49"/>
                </a:moveTo>
                <a:cubicBezTo>
                  <a:pt x="409" y="0"/>
                  <a:pt x="807" y="38"/>
                  <a:pt x="1093" y="41"/>
                </a:cubicBezTo>
                <a:cubicBezTo>
                  <a:pt x="1291" y="47"/>
                  <a:pt x="1486" y="57"/>
                  <a:pt x="1684" y="64"/>
                </a:cubicBezTo>
                <a:cubicBezTo>
                  <a:pt x="1698" y="108"/>
                  <a:pt x="1695" y="147"/>
                  <a:pt x="1744" y="162"/>
                </a:cubicBezTo>
                <a:cubicBezTo>
                  <a:pt x="1777" y="193"/>
                  <a:pt x="1776" y="186"/>
                  <a:pt x="1767" y="238"/>
                </a:cubicBezTo>
                <a:cubicBezTo>
                  <a:pt x="1770" y="246"/>
                  <a:pt x="1776" y="253"/>
                  <a:pt x="1775" y="261"/>
                </a:cubicBezTo>
                <a:cubicBezTo>
                  <a:pt x="1773" y="277"/>
                  <a:pt x="1760" y="306"/>
                  <a:pt x="1760" y="306"/>
                </a:cubicBezTo>
                <a:cubicBezTo>
                  <a:pt x="1772" y="344"/>
                  <a:pt x="1785" y="333"/>
                  <a:pt x="1820" y="344"/>
                </a:cubicBezTo>
                <a:cubicBezTo>
                  <a:pt x="1851" y="364"/>
                  <a:pt x="1885" y="370"/>
                  <a:pt x="1919" y="382"/>
                </a:cubicBezTo>
                <a:cubicBezTo>
                  <a:pt x="1926" y="407"/>
                  <a:pt x="1935" y="427"/>
                  <a:pt x="1957" y="443"/>
                </a:cubicBezTo>
                <a:cubicBezTo>
                  <a:pt x="1972" y="454"/>
                  <a:pt x="2002" y="473"/>
                  <a:pt x="2002" y="473"/>
                </a:cubicBezTo>
                <a:cubicBezTo>
                  <a:pt x="1989" y="511"/>
                  <a:pt x="2003" y="530"/>
                  <a:pt x="2040" y="541"/>
                </a:cubicBezTo>
                <a:cubicBezTo>
                  <a:pt x="2046" y="557"/>
                  <a:pt x="2050" y="580"/>
                  <a:pt x="2070" y="587"/>
                </a:cubicBezTo>
                <a:cubicBezTo>
                  <a:pt x="2078" y="590"/>
                  <a:pt x="2093" y="571"/>
                  <a:pt x="2093" y="579"/>
                </a:cubicBezTo>
                <a:cubicBezTo>
                  <a:pt x="2093" y="588"/>
                  <a:pt x="2078" y="589"/>
                  <a:pt x="2070" y="594"/>
                </a:cubicBezTo>
                <a:cubicBezTo>
                  <a:pt x="2060" y="625"/>
                  <a:pt x="2047" y="630"/>
                  <a:pt x="2017" y="640"/>
                </a:cubicBezTo>
                <a:cubicBezTo>
                  <a:pt x="2008" y="653"/>
                  <a:pt x="1993" y="663"/>
                  <a:pt x="1987" y="678"/>
                </a:cubicBezTo>
                <a:cubicBezTo>
                  <a:pt x="1982" y="690"/>
                  <a:pt x="1988" y="707"/>
                  <a:pt x="1979" y="716"/>
                </a:cubicBezTo>
                <a:cubicBezTo>
                  <a:pt x="1960" y="735"/>
                  <a:pt x="1867" y="744"/>
                  <a:pt x="1850" y="746"/>
                </a:cubicBezTo>
                <a:cubicBezTo>
                  <a:pt x="1818" y="756"/>
                  <a:pt x="1821" y="772"/>
                  <a:pt x="1797" y="784"/>
                </a:cubicBezTo>
                <a:cubicBezTo>
                  <a:pt x="1690" y="836"/>
                  <a:pt x="1796" y="770"/>
                  <a:pt x="1729" y="814"/>
                </a:cubicBezTo>
                <a:cubicBezTo>
                  <a:pt x="1727" y="882"/>
                  <a:pt x="1726" y="951"/>
                  <a:pt x="1722" y="1019"/>
                </a:cubicBezTo>
                <a:cubicBezTo>
                  <a:pt x="1720" y="1044"/>
                  <a:pt x="1701" y="1070"/>
                  <a:pt x="1729" y="1026"/>
                </a:cubicBezTo>
                <a:cubicBezTo>
                  <a:pt x="1737" y="1065"/>
                  <a:pt x="1744" y="1099"/>
                  <a:pt x="1767" y="1132"/>
                </a:cubicBezTo>
                <a:cubicBezTo>
                  <a:pt x="1772" y="1161"/>
                  <a:pt x="1776" y="1196"/>
                  <a:pt x="1790" y="1223"/>
                </a:cubicBezTo>
                <a:cubicBezTo>
                  <a:pt x="1815" y="1271"/>
                  <a:pt x="1797" y="1221"/>
                  <a:pt x="1813" y="1269"/>
                </a:cubicBezTo>
                <a:cubicBezTo>
                  <a:pt x="1815" y="1277"/>
                  <a:pt x="1817" y="1284"/>
                  <a:pt x="1820" y="1292"/>
                </a:cubicBezTo>
                <a:cubicBezTo>
                  <a:pt x="1822" y="1299"/>
                  <a:pt x="1834" y="1308"/>
                  <a:pt x="1828" y="1314"/>
                </a:cubicBezTo>
                <a:cubicBezTo>
                  <a:pt x="1822" y="1320"/>
                  <a:pt x="1813" y="1309"/>
                  <a:pt x="1805" y="1307"/>
                </a:cubicBezTo>
                <a:cubicBezTo>
                  <a:pt x="1763" y="1320"/>
                  <a:pt x="1794" y="1330"/>
                  <a:pt x="1752" y="1345"/>
                </a:cubicBezTo>
                <a:cubicBezTo>
                  <a:pt x="1747" y="1352"/>
                  <a:pt x="1744" y="1362"/>
                  <a:pt x="1737" y="1367"/>
                </a:cubicBezTo>
                <a:cubicBezTo>
                  <a:pt x="1731" y="1372"/>
                  <a:pt x="1720" y="1369"/>
                  <a:pt x="1714" y="1375"/>
                </a:cubicBezTo>
                <a:cubicBezTo>
                  <a:pt x="1707" y="1382"/>
                  <a:pt x="1699" y="1435"/>
                  <a:pt x="1699" y="1436"/>
                </a:cubicBezTo>
                <a:cubicBezTo>
                  <a:pt x="1693" y="1459"/>
                  <a:pt x="1684" y="1482"/>
                  <a:pt x="1676" y="1504"/>
                </a:cubicBezTo>
                <a:cubicBezTo>
                  <a:pt x="1674" y="1519"/>
                  <a:pt x="1678" y="1537"/>
                  <a:pt x="1669" y="1549"/>
                </a:cubicBezTo>
                <a:cubicBezTo>
                  <a:pt x="1665" y="1555"/>
                  <a:pt x="1660" y="1532"/>
                  <a:pt x="1653" y="1534"/>
                </a:cubicBezTo>
                <a:cubicBezTo>
                  <a:pt x="1652" y="1534"/>
                  <a:pt x="1641" y="1575"/>
                  <a:pt x="1638" y="1587"/>
                </a:cubicBezTo>
                <a:cubicBezTo>
                  <a:pt x="1636" y="1607"/>
                  <a:pt x="1639" y="1629"/>
                  <a:pt x="1631" y="1648"/>
                </a:cubicBezTo>
                <a:cubicBezTo>
                  <a:pt x="1628" y="1655"/>
                  <a:pt x="1615" y="1652"/>
                  <a:pt x="1608" y="1655"/>
                </a:cubicBezTo>
                <a:cubicBezTo>
                  <a:pt x="1577" y="1670"/>
                  <a:pt x="1561" y="1678"/>
                  <a:pt x="1525" y="1686"/>
                </a:cubicBezTo>
                <a:cubicBezTo>
                  <a:pt x="1513" y="1697"/>
                  <a:pt x="1497" y="1703"/>
                  <a:pt x="1487" y="1716"/>
                </a:cubicBezTo>
                <a:cubicBezTo>
                  <a:pt x="1447" y="1766"/>
                  <a:pt x="1518" y="1713"/>
                  <a:pt x="1456" y="1754"/>
                </a:cubicBezTo>
                <a:cubicBezTo>
                  <a:pt x="1424" y="1803"/>
                  <a:pt x="1439" y="1753"/>
                  <a:pt x="1396" y="1777"/>
                </a:cubicBezTo>
                <a:cubicBezTo>
                  <a:pt x="1380" y="1786"/>
                  <a:pt x="1350" y="1807"/>
                  <a:pt x="1350" y="1807"/>
                </a:cubicBezTo>
                <a:cubicBezTo>
                  <a:pt x="1333" y="1834"/>
                  <a:pt x="1320" y="1842"/>
                  <a:pt x="1290" y="1852"/>
                </a:cubicBezTo>
                <a:cubicBezTo>
                  <a:pt x="1272" y="1870"/>
                  <a:pt x="1229" y="1898"/>
                  <a:pt x="1229" y="1898"/>
                </a:cubicBezTo>
                <a:cubicBezTo>
                  <a:pt x="1198" y="1946"/>
                  <a:pt x="1237" y="1913"/>
                  <a:pt x="1267" y="1905"/>
                </a:cubicBezTo>
                <a:cubicBezTo>
                  <a:pt x="1262" y="1910"/>
                  <a:pt x="1255" y="1914"/>
                  <a:pt x="1252" y="1921"/>
                </a:cubicBezTo>
                <a:cubicBezTo>
                  <a:pt x="1247" y="1930"/>
                  <a:pt x="1251" y="1943"/>
                  <a:pt x="1244" y="1951"/>
                </a:cubicBezTo>
                <a:cubicBezTo>
                  <a:pt x="1232" y="1965"/>
                  <a:pt x="1214" y="1971"/>
                  <a:pt x="1199" y="1981"/>
                </a:cubicBezTo>
                <a:cubicBezTo>
                  <a:pt x="1191" y="1986"/>
                  <a:pt x="1176" y="1996"/>
                  <a:pt x="1176" y="1996"/>
                </a:cubicBezTo>
                <a:cubicBezTo>
                  <a:pt x="1153" y="1989"/>
                  <a:pt x="1108" y="1974"/>
                  <a:pt x="1108" y="1974"/>
                </a:cubicBezTo>
                <a:cubicBezTo>
                  <a:pt x="1091" y="1956"/>
                  <a:pt x="1076" y="1942"/>
                  <a:pt x="1055" y="1928"/>
                </a:cubicBezTo>
                <a:cubicBezTo>
                  <a:pt x="1041" y="1906"/>
                  <a:pt x="1024" y="1890"/>
                  <a:pt x="1009" y="1868"/>
                </a:cubicBezTo>
                <a:cubicBezTo>
                  <a:pt x="998" y="1832"/>
                  <a:pt x="977" y="1815"/>
                  <a:pt x="941" y="1807"/>
                </a:cubicBezTo>
                <a:cubicBezTo>
                  <a:pt x="916" y="1769"/>
                  <a:pt x="874" y="1756"/>
                  <a:pt x="842" y="1724"/>
                </a:cubicBezTo>
                <a:cubicBezTo>
                  <a:pt x="819" y="1701"/>
                  <a:pt x="795" y="1673"/>
                  <a:pt x="774" y="1648"/>
                </a:cubicBezTo>
                <a:cubicBezTo>
                  <a:pt x="768" y="1641"/>
                  <a:pt x="766" y="1631"/>
                  <a:pt x="759" y="1625"/>
                </a:cubicBezTo>
                <a:cubicBezTo>
                  <a:pt x="721" y="1591"/>
                  <a:pt x="672" y="1569"/>
                  <a:pt x="630" y="1542"/>
                </a:cubicBezTo>
                <a:cubicBezTo>
                  <a:pt x="586" y="1513"/>
                  <a:pt x="561" y="1461"/>
                  <a:pt x="509" y="1443"/>
                </a:cubicBezTo>
                <a:cubicBezTo>
                  <a:pt x="458" y="1446"/>
                  <a:pt x="407" y="1445"/>
                  <a:pt x="357" y="1451"/>
                </a:cubicBezTo>
                <a:cubicBezTo>
                  <a:pt x="341" y="1453"/>
                  <a:pt x="312" y="1466"/>
                  <a:pt x="312" y="1466"/>
                </a:cubicBezTo>
                <a:cubicBezTo>
                  <a:pt x="302" y="1463"/>
                  <a:pt x="287" y="1467"/>
                  <a:pt x="282" y="1458"/>
                </a:cubicBezTo>
                <a:cubicBezTo>
                  <a:pt x="276" y="1445"/>
                  <a:pt x="292" y="1407"/>
                  <a:pt x="304" y="1398"/>
                </a:cubicBezTo>
                <a:cubicBezTo>
                  <a:pt x="328" y="1379"/>
                  <a:pt x="364" y="1386"/>
                  <a:pt x="395" y="1382"/>
                </a:cubicBezTo>
                <a:cubicBezTo>
                  <a:pt x="415" y="1353"/>
                  <a:pt x="413" y="1368"/>
                  <a:pt x="403" y="1337"/>
                </a:cubicBezTo>
                <a:cubicBezTo>
                  <a:pt x="398" y="1319"/>
                  <a:pt x="357" y="1367"/>
                  <a:pt x="357" y="1367"/>
                </a:cubicBezTo>
                <a:cubicBezTo>
                  <a:pt x="326" y="1415"/>
                  <a:pt x="360" y="1383"/>
                  <a:pt x="388" y="1375"/>
                </a:cubicBezTo>
                <a:cubicBezTo>
                  <a:pt x="393" y="1367"/>
                  <a:pt x="407" y="1360"/>
                  <a:pt x="403" y="1352"/>
                </a:cubicBezTo>
                <a:cubicBezTo>
                  <a:pt x="399" y="1345"/>
                  <a:pt x="388" y="1357"/>
                  <a:pt x="380" y="1360"/>
                </a:cubicBezTo>
                <a:cubicBezTo>
                  <a:pt x="373" y="1362"/>
                  <a:pt x="331" y="1375"/>
                  <a:pt x="327" y="1375"/>
                </a:cubicBezTo>
                <a:cubicBezTo>
                  <a:pt x="319" y="1375"/>
                  <a:pt x="342" y="1369"/>
                  <a:pt x="350" y="1367"/>
                </a:cubicBezTo>
                <a:cubicBezTo>
                  <a:pt x="367" y="1364"/>
                  <a:pt x="385" y="1362"/>
                  <a:pt x="403" y="1360"/>
                </a:cubicBezTo>
                <a:cubicBezTo>
                  <a:pt x="410" y="1337"/>
                  <a:pt x="426" y="1292"/>
                  <a:pt x="426" y="1292"/>
                </a:cubicBezTo>
                <a:cubicBezTo>
                  <a:pt x="401" y="1267"/>
                  <a:pt x="387" y="1242"/>
                  <a:pt x="357" y="1223"/>
                </a:cubicBezTo>
                <a:cubicBezTo>
                  <a:pt x="340" y="1168"/>
                  <a:pt x="227" y="1114"/>
                  <a:pt x="176" y="1079"/>
                </a:cubicBezTo>
                <a:cubicBezTo>
                  <a:pt x="146" y="1059"/>
                  <a:pt x="105" y="1074"/>
                  <a:pt x="69" y="1072"/>
                </a:cubicBezTo>
                <a:cubicBezTo>
                  <a:pt x="60" y="983"/>
                  <a:pt x="69" y="891"/>
                  <a:pt x="39" y="806"/>
                </a:cubicBezTo>
                <a:cubicBezTo>
                  <a:pt x="32" y="754"/>
                  <a:pt x="29" y="706"/>
                  <a:pt x="47" y="655"/>
                </a:cubicBezTo>
                <a:cubicBezTo>
                  <a:pt x="49" y="587"/>
                  <a:pt x="56" y="518"/>
                  <a:pt x="54" y="450"/>
                </a:cubicBezTo>
                <a:cubicBezTo>
                  <a:pt x="53" y="434"/>
                  <a:pt x="39" y="405"/>
                  <a:pt x="39" y="405"/>
                </a:cubicBezTo>
                <a:cubicBezTo>
                  <a:pt x="48" y="343"/>
                  <a:pt x="53" y="244"/>
                  <a:pt x="16" y="193"/>
                </a:cubicBezTo>
                <a:cubicBezTo>
                  <a:pt x="10" y="148"/>
                  <a:pt x="0" y="132"/>
                  <a:pt x="32" y="102"/>
                </a:cubicBezTo>
                <a:cubicBezTo>
                  <a:pt x="41" y="71"/>
                  <a:pt x="50" y="59"/>
                  <a:pt x="77" y="41"/>
                </a:cubicBezTo>
                <a:cubicBezTo>
                  <a:pt x="105" y="51"/>
                  <a:pt x="108" y="49"/>
                  <a:pt x="85" y="49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6" name="Freeform 14"/>
          <p:cNvSpPr>
            <a:spLocks/>
          </p:cNvSpPr>
          <p:nvPr/>
        </p:nvSpPr>
        <p:spPr bwMode="auto">
          <a:xfrm>
            <a:off x="3352800" y="3200400"/>
            <a:ext cx="1820863" cy="2009775"/>
          </a:xfrm>
          <a:custGeom>
            <a:avLst/>
            <a:gdLst>
              <a:gd name="T0" fmla="*/ 313 w 1147"/>
              <a:gd name="T1" fmla="*/ 76 h 1266"/>
              <a:gd name="T2" fmla="*/ 344 w 1147"/>
              <a:gd name="T3" fmla="*/ 91 h 1266"/>
              <a:gd name="T4" fmla="*/ 374 w 1147"/>
              <a:gd name="T5" fmla="*/ 106 h 1266"/>
              <a:gd name="T6" fmla="*/ 480 w 1147"/>
              <a:gd name="T7" fmla="*/ 197 h 1266"/>
              <a:gd name="T8" fmla="*/ 510 w 1147"/>
              <a:gd name="T9" fmla="*/ 394 h 1266"/>
              <a:gd name="T10" fmla="*/ 480 w 1147"/>
              <a:gd name="T11" fmla="*/ 485 h 1266"/>
              <a:gd name="T12" fmla="*/ 389 w 1147"/>
              <a:gd name="T13" fmla="*/ 538 h 1266"/>
              <a:gd name="T14" fmla="*/ 78 w 1147"/>
              <a:gd name="T15" fmla="*/ 530 h 1266"/>
              <a:gd name="T16" fmla="*/ 10 w 1147"/>
              <a:gd name="T17" fmla="*/ 621 h 1266"/>
              <a:gd name="T18" fmla="*/ 124 w 1147"/>
              <a:gd name="T19" fmla="*/ 743 h 1266"/>
              <a:gd name="T20" fmla="*/ 344 w 1147"/>
              <a:gd name="T21" fmla="*/ 803 h 1266"/>
              <a:gd name="T22" fmla="*/ 442 w 1147"/>
              <a:gd name="T23" fmla="*/ 909 h 1266"/>
              <a:gd name="T24" fmla="*/ 564 w 1147"/>
              <a:gd name="T25" fmla="*/ 985 h 1266"/>
              <a:gd name="T26" fmla="*/ 609 w 1147"/>
              <a:gd name="T27" fmla="*/ 1008 h 1266"/>
              <a:gd name="T28" fmla="*/ 632 w 1147"/>
              <a:gd name="T29" fmla="*/ 1046 h 1266"/>
              <a:gd name="T30" fmla="*/ 647 w 1147"/>
              <a:gd name="T31" fmla="*/ 1099 h 1266"/>
              <a:gd name="T32" fmla="*/ 806 w 1147"/>
              <a:gd name="T33" fmla="*/ 1175 h 1266"/>
              <a:gd name="T34" fmla="*/ 889 w 1147"/>
              <a:gd name="T35" fmla="*/ 1266 h 1266"/>
              <a:gd name="T36" fmla="*/ 1003 w 1147"/>
              <a:gd name="T37" fmla="*/ 1205 h 1266"/>
              <a:gd name="T38" fmla="*/ 1003 w 1147"/>
              <a:gd name="T39" fmla="*/ 1122 h 1266"/>
              <a:gd name="T40" fmla="*/ 1079 w 1147"/>
              <a:gd name="T41" fmla="*/ 1016 h 1266"/>
              <a:gd name="T42" fmla="*/ 1117 w 1147"/>
              <a:gd name="T43" fmla="*/ 872 h 1266"/>
              <a:gd name="T44" fmla="*/ 1132 w 1147"/>
              <a:gd name="T45" fmla="*/ 690 h 1266"/>
              <a:gd name="T46" fmla="*/ 1132 w 1147"/>
              <a:gd name="T47" fmla="*/ 568 h 1266"/>
              <a:gd name="T48" fmla="*/ 1026 w 1147"/>
              <a:gd name="T49" fmla="*/ 493 h 1266"/>
              <a:gd name="T50" fmla="*/ 935 w 1147"/>
              <a:gd name="T51" fmla="*/ 379 h 1266"/>
              <a:gd name="T52" fmla="*/ 859 w 1147"/>
              <a:gd name="T53" fmla="*/ 318 h 1266"/>
              <a:gd name="T54" fmla="*/ 806 w 1147"/>
              <a:gd name="T55" fmla="*/ 280 h 1266"/>
              <a:gd name="T56" fmla="*/ 745 w 1147"/>
              <a:gd name="T57" fmla="*/ 205 h 1266"/>
              <a:gd name="T58" fmla="*/ 654 w 1147"/>
              <a:gd name="T59" fmla="*/ 159 h 1266"/>
              <a:gd name="T60" fmla="*/ 617 w 1147"/>
              <a:gd name="T61" fmla="*/ 136 h 1266"/>
              <a:gd name="T62" fmla="*/ 556 w 1147"/>
              <a:gd name="T63" fmla="*/ 98 h 1266"/>
              <a:gd name="T64" fmla="*/ 374 w 1147"/>
              <a:gd name="T65" fmla="*/ 0 h 1266"/>
              <a:gd name="T66" fmla="*/ 276 w 1147"/>
              <a:gd name="T67" fmla="*/ 45 h 1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47" h="1266">
                <a:moveTo>
                  <a:pt x="260" y="38"/>
                </a:moveTo>
                <a:cubicBezTo>
                  <a:pt x="269" y="80"/>
                  <a:pt x="272" y="89"/>
                  <a:pt x="313" y="76"/>
                </a:cubicBezTo>
                <a:cubicBezTo>
                  <a:pt x="321" y="69"/>
                  <a:pt x="344" y="38"/>
                  <a:pt x="359" y="68"/>
                </a:cubicBezTo>
                <a:cubicBezTo>
                  <a:pt x="363" y="76"/>
                  <a:pt x="349" y="83"/>
                  <a:pt x="344" y="91"/>
                </a:cubicBezTo>
                <a:cubicBezTo>
                  <a:pt x="346" y="99"/>
                  <a:pt x="344" y="110"/>
                  <a:pt x="351" y="114"/>
                </a:cubicBezTo>
                <a:cubicBezTo>
                  <a:pt x="358" y="118"/>
                  <a:pt x="369" y="100"/>
                  <a:pt x="374" y="106"/>
                </a:cubicBezTo>
                <a:cubicBezTo>
                  <a:pt x="384" y="118"/>
                  <a:pt x="379" y="137"/>
                  <a:pt x="382" y="152"/>
                </a:cubicBezTo>
                <a:cubicBezTo>
                  <a:pt x="392" y="204"/>
                  <a:pt x="427" y="191"/>
                  <a:pt x="480" y="197"/>
                </a:cubicBezTo>
                <a:cubicBezTo>
                  <a:pt x="525" y="227"/>
                  <a:pt x="515" y="261"/>
                  <a:pt x="548" y="296"/>
                </a:cubicBezTo>
                <a:cubicBezTo>
                  <a:pt x="527" y="326"/>
                  <a:pt x="522" y="359"/>
                  <a:pt x="510" y="394"/>
                </a:cubicBezTo>
                <a:cubicBezTo>
                  <a:pt x="508" y="419"/>
                  <a:pt x="511" y="446"/>
                  <a:pt x="503" y="470"/>
                </a:cubicBezTo>
                <a:cubicBezTo>
                  <a:pt x="500" y="479"/>
                  <a:pt x="486" y="479"/>
                  <a:pt x="480" y="485"/>
                </a:cubicBezTo>
                <a:cubicBezTo>
                  <a:pt x="449" y="516"/>
                  <a:pt x="463" y="507"/>
                  <a:pt x="420" y="523"/>
                </a:cubicBezTo>
                <a:cubicBezTo>
                  <a:pt x="400" y="580"/>
                  <a:pt x="429" y="522"/>
                  <a:pt x="389" y="538"/>
                </a:cubicBezTo>
                <a:cubicBezTo>
                  <a:pt x="380" y="541"/>
                  <a:pt x="379" y="553"/>
                  <a:pt x="374" y="561"/>
                </a:cubicBezTo>
                <a:cubicBezTo>
                  <a:pt x="275" y="548"/>
                  <a:pt x="177" y="545"/>
                  <a:pt x="78" y="530"/>
                </a:cubicBezTo>
                <a:cubicBezTo>
                  <a:pt x="0" y="504"/>
                  <a:pt x="46" y="503"/>
                  <a:pt x="25" y="599"/>
                </a:cubicBezTo>
                <a:cubicBezTo>
                  <a:pt x="23" y="608"/>
                  <a:pt x="15" y="614"/>
                  <a:pt x="10" y="621"/>
                </a:cubicBezTo>
                <a:cubicBezTo>
                  <a:pt x="8" y="644"/>
                  <a:pt x="3" y="667"/>
                  <a:pt x="3" y="690"/>
                </a:cubicBezTo>
                <a:cubicBezTo>
                  <a:pt x="3" y="754"/>
                  <a:pt x="83" y="739"/>
                  <a:pt x="124" y="743"/>
                </a:cubicBezTo>
                <a:cubicBezTo>
                  <a:pt x="174" y="758"/>
                  <a:pt x="225" y="764"/>
                  <a:pt x="276" y="773"/>
                </a:cubicBezTo>
                <a:cubicBezTo>
                  <a:pt x="301" y="782"/>
                  <a:pt x="321" y="788"/>
                  <a:pt x="344" y="803"/>
                </a:cubicBezTo>
                <a:cubicBezTo>
                  <a:pt x="358" y="848"/>
                  <a:pt x="365" y="859"/>
                  <a:pt x="412" y="872"/>
                </a:cubicBezTo>
                <a:cubicBezTo>
                  <a:pt x="457" y="901"/>
                  <a:pt x="419" y="870"/>
                  <a:pt x="442" y="909"/>
                </a:cubicBezTo>
                <a:cubicBezTo>
                  <a:pt x="457" y="936"/>
                  <a:pt x="490" y="954"/>
                  <a:pt x="518" y="962"/>
                </a:cubicBezTo>
                <a:cubicBezTo>
                  <a:pt x="548" y="994"/>
                  <a:pt x="515" y="965"/>
                  <a:pt x="564" y="985"/>
                </a:cubicBezTo>
                <a:cubicBezTo>
                  <a:pt x="572" y="988"/>
                  <a:pt x="578" y="996"/>
                  <a:pt x="586" y="1000"/>
                </a:cubicBezTo>
                <a:cubicBezTo>
                  <a:pt x="593" y="1004"/>
                  <a:pt x="601" y="1005"/>
                  <a:pt x="609" y="1008"/>
                </a:cubicBezTo>
                <a:cubicBezTo>
                  <a:pt x="612" y="1016"/>
                  <a:pt x="610" y="1027"/>
                  <a:pt x="617" y="1031"/>
                </a:cubicBezTo>
                <a:cubicBezTo>
                  <a:pt x="640" y="1042"/>
                  <a:pt x="648" y="993"/>
                  <a:pt x="632" y="1046"/>
                </a:cubicBezTo>
                <a:cubicBezTo>
                  <a:pt x="633" y="1050"/>
                  <a:pt x="644" y="1088"/>
                  <a:pt x="647" y="1091"/>
                </a:cubicBezTo>
                <a:cubicBezTo>
                  <a:pt x="659" y="1105"/>
                  <a:pt x="695" y="1113"/>
                  <a:pt x="647" y="1099"/>
                </a:cubicBezTo>
                <a:cubicBezTo>
                  <a:pt x="670" y="1114"/>
                  <a:pt x="685" y="1138"/>
                  <a:pt x="708" y="1152"/>
                </a:cubicBezTo>
                <a:cubicBezTo>
                  <a:pt x="736" y="1169"/>
                  <a:pt x="775" y="1167"/>
                  <a:pt x="806" y="1175"/>
                </a:cubicBezTo>
                <a:cubicBezTo>
                  <a:pt x="814" y="1203"/>
                  <a:pt x="815" y="1234"/>
                  <a:pt x="844" y="1250"/>
                </a:cubicBezTo>
                <a:cubicBezTo>
                  <a:pt x="858" y="1258"/>
                  <a:pt x="889" y="1266"/>
                  <a:pt x="889" y="1266"/>
                </a:cubicBezTo>
                <a:cubicBezTo>
                  <a:pt x="916" y="1257"/>
                  <a:pt x="948" y="1264"/>
                  <a:pt x="973" y="1250"/>
                </a:cubicBezTo>
                <a:cubicBezTo>
                  <a:pt x="989" y="1241"/>
                  <a:pt x="993" y="1220"/>
                  <a:pt x="1003" y="1205"/>
                </a:cubicBezTo>
                <a:cubicBezTo>
                  <a:pt x="1008" y="1197"/>
                  <a:pt x="1018" y="1195"/>
                  <a:pt x="1026" y="1190"/>
                </a:cubicBezTo>
                <a:cubicBezTo>
                  <a:pt x="1035" y="1152"/>
                  <a:pt x="1036" y="1143"/>
                  <a:pt x="1003" y="1122"/>
                </a:cubicBezTo>
                <a:cubicBezTo>
                  <a:pt x="1001" y="1114"/>
                  <a:pt x="996" y="1107"/>
                  <a:pt x="996" y="1099"/>
                </a:cubicBezTo>
                <a:cubicBezTo>
                  <a:pt x="996" y="1020"/>
                  <a:pt x="1016" y="1031"/>
                  <a:pt x="1079" y="1016"/>
                </a:cubicBezTo>
                <a:cubicBezTo>
                  <a:pt x="1050" y="972"/>
                  <a:pt x="1068" y="1014"/>
                  <a:pt x="1079" y="970"/>
                </a:cubicBezTo>
                <a:cubicBezTo>
                  <a:pt x="1093" y="916"/>
                  <a:pt x="1073" y="901"/>
                  <a:pt x="1117" y="872"/>
                </a:cubicBezTo>
                <a:cubicBezTo>
                  <a:pt x="1131" y="826"/>
                  <a:pt x="1113" y="780"/>
                  <a:pt x="1102" y="735"/>
                </a:cubicBezTo>
                <a:cubicBezTo>
                  <a:pt x="1118" y="668"/>
                  <a:pt x="1094" y="736"/>
                  <a:pt x="1132" y="690"/>
                </a:cubicBezTo>
                <a:cubicBezTo>
                  <a:pt x="1134" y="687"/>
                  <a:pt x="1146" y="647"/>
                  <a:pt x="1147" y="644"/>
                </a:cubicBezTo>
                <a:cubicBezTo>
                  <a:pt x="1139" y="619"/>
                  <a:pt x="1146" y="590"/>
                  <a:pt x="1132" y="568"/>
                </a:cubicBezTo>
                <a:cubicBezTo>
                  <a:pt x="1122" y="553"/>
                  <a:pt x="1086" y="538"/>
                  <a:pt x="1086" y="538"/>
                </a:cubicBezTo>
                <a:cubicBezTo>
                  <a:pt x="1068" y="511"/>
                  <a:pt x="1057" y="502"/>
                  <a:pt x="1026" y="493"/>
                </a:cubicBezTo>
                <a:cubicBezTo>
                  <a:pt x="988" y="467"/>
                  <a:pt x="1008" y="485"/>
                  <a:pt x="973" y="432"/>
                </a:cubicBezTo>
                <a:cubicBezTo>
                  <a:pt x="952" y="400"/>
                  <a:pt x="980" y="393"/>
                  <a:pt x="935" y="379"/>
                </a:cubicBezTo>
                <a:cubicBezTo>
                  <a:pt x="920" y="369"/>
                  <a:pt x="894" y="367"/>
                  <a:pt x="889" y="349"/>
                </a:cubicBezTo>
                <a:cubicBezTo>
                  <a:pt x="880" y="318"/>
                  <a:pt x="890" y="329"/>
                  <a:pt x="859" y="318"/>
                </a:cubicBezTo>
                <a:cubicBezTo>
                  <a:pt x="857" y="311"/>
                  <a:pt x="858" y="300"/>
                  <a:pt x="852" y="296"/>
                </a:cubicBezTo>
                <a:cubicBezTo>
                  <a:pt x="839" y="287"/>
                  <a:pt x="806" y="280"/>
                  <a:pt x="806" y="280"/>
                </a:cubicBezTo>
                <a:cubicBezTo>
                  <a:pt x="805" y="279"/>
                  <a:pt x="771" y="247"/>
                  <a:pt x="768" y="242"/>
                </a:cubicBezTo>
                <a:cubicBezTo>
                  <a:pt x="756" y="221"/>
                  <a:pt x="769" y="217"/>
                  <a:pt x="745" y="205"/>
                </a:cubicBezTo>
                <a:cubicBezTo>
                  <a:pt x="731" y="198"/>
                  <a:pt x="715" y="194"/>
                  <a:pt x="700" y="189"/>
                </a:cubicBezTo>
                <a:cubicBezTo>
                  <a:pt x="683" y="183"/>
                  <a:pt x="671" y="165"/>
                  <a:pt x="654" y="159"/>
                </a:cubicBezTo>
                <a:cubicBezTo>
                  <a:pt x="647" y="157"/>
                  <a:pt x="639" y="154"/>
                  <a:pt x="632" y="152"/>
                </a:cubicBezTo>
                <a:cubicBezTo>
                  <a:pt x="627" y="147"/>
                  <a:pt x="623" y="140"/>
                  <a:pt x="617" y="136"/>
                </a:cubicBezTo>
                <a:cubicBezTo>
                  <a:pt x="610" y="132"/>
                  <a:pt x="600" y="134"/>
                  <a:pt x="594" y="129"/>
                </a:cubicBezTo>
                <a:cubicBezTo>
                  <a:pt x="542" y="88"/>
                  <a:pt x="617" y="119"/>
                  <a:pt x="556" y="98"/>
                </a:cubicBezTo>
                <a:cubicBezTo>
                  <a:pt x="537" y="70"/>
                  <a:pt x="520" y="74"/>
                  <a:pt x="495" y="53"/>
                </a:cubicBezTo>
                <a:cubicBezTo>
                  <a:pt x="439" y="6"/>
                  <a:pt x="459" y="11"/>
                  <a:pt x="374" y="0"/>
                </a:cubicBezTo>
                <a:cubicBezTo>
                  <a:pt x="354" y="4"/>
                  <a:pt x="329" y="2"/>
                  <a:pt x="313" y="15"/>
                </a:cubicBezTo>
                <a:cubicBezTo>
                  <a:pt x="263" y="54"/>
                  <a:pt x="332" y="27"/>
                  <a:pt x="276" y="45"/>
                </a:cubicBezTo>
                <a:cubicBezTo>
                  <a:pt x="240" y="37"/>
                  <a:pt x="234" y="38"/>
                  <a:pt x="260" y="38"/>
                </a:cubicBezTo>
                <a:close/>
              </a:path>
            </a:pathLst>
          </a:custGeom>
          <a:solidFill>
            <a:srgbClr val="FF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7" name="Freeform 15"/>
          <p:cNvSpPr>
            <a:spLocks/>
          </p:cNvSpPr>
          <p:nvPr/>
        </p:nvSpPr>
        <p:spPr bwMode="auto">
          <a:xfrm>
            <a:off x="3352800" y="4267200"/>
            <a:ext cx="2514600" cy="2184400"/>
          </a:xfrm>
          <a:custGeom>
            <a:avLst/>
            <a:gdLst>
              <a:gd name="T0" fmla="*/ 127 w 1591"/>
              <a:gd name="T1" fmla="*/ 242 h 1448"/>
              <a:gd name="T2" fmla="*/ 165 w 1591"/>
              <a:gd name="T3" fmla="*/ 302 h 1448"/>
              <a:gd name="T4" fmla="*/ 218 w 1591"/>
              <a:gd name="T5" fmla="*/ 340 h 1448"/>
              <a:gd name="T6" fmla="*/ 316 w 1591"/>
              <a:gd name="T7" fmla="*/ 401 h 1448"/>
              <a:gd name="T8" fmla="*/ 543 w 1591"/>
              <a:gd name="T9" fmla="*/ 530 h 1448"/>
              <a:gd name="T10" fmla="*/ 650 w 1591"/>
              <a:gd name="T11" fmla="*/ 636 h 1448"/>
              <a:gd name="T12" fmla="*/ 680 w 1591"/>
              <a:gd name="T13" fmla="*/ 674 h 1448"/>
              <a:gd name="T14" fmla="*/ 710 w 1591"/>
              <a:gd name="T15" fmla="*/ 856 h 1448"/>
              <a:gd name="T16" fmla="*/ 778 w 1591"/>
              <a:gd name="T17" fmla="*/ 893 h 1448"/>
              <a:gd name="T18" fmla="*/ 869 w 1591"/>
              <a:gd name="T19" fmla="*/ 977 h 1448"/>
              <a:gd name="T20" fmla="*/ 938 w 1591"/>
              <a:gd name="T21" fmla="*/ 1030 h 1448"/>
              <a:gd name="T22" fmla="*/ 991 w 1591"/>
              <a:gd name="T23" fmla="*/ 1159 h 1448"/>
              <a:gd name="T24" fmla="*/ 1044 w 1591"/>
              <a:gd name="T25" fmla="*/ 1341 h 1448"/>
              <a:gd name="T26" fmla="*/ 1097 w 1591"/>
              <a:gd name="T27" fmla="*/ 1363 h 1448"/>
              <a:gd name="T28" fmla="*/ 1157 w 1591"/>
              <a:gd name="T29" fmla="*/ 1439 h 1448"/>
              <a:gd name="T30" fmla="*/ 1567 w 1591"/>
              <a:gd name="T31" fmla="*/ 1424 h 1448"/>
              <a:gd name="T32" fmla="*/ 1574 w 1591"/>
              <a:gd name="T33" fmla="*/ 1371 h 1448"/>
              <a:gd name="T34" fmla="*/ 1551 w 1591"/>
              <a:gd name="T35" fmla="*/ 1212 h 1448"/>
              <a:gd name="T36" fmla="*/ 1529 w 1591"/>
              <a:gd name="T37" fmla="*/ 1098 h 1448"/>
              <a:gd name="T38" fmla="*/ 1453 w 1591"/>
              <a:gd name="T39" fmla="*/ 1045 h 1448"/>
              <a:gd name="T40" fmla="*/ 1423 w 1591"/>
              <a:gd name="T41" fmla="*/ 992 h 1448"/>
              <a:gd name="T42" fmla="*/ 1370 w 1591"/>
              <a:gd name="T43" fmla="*/ 939 h 1448"/>
              <a:gd name="T44" fmla="*/ 1279 w 1591"/>
              <a:gd name="T45" fmla="*/ 863 h 1448"/>
              <a:gd name="T46" fmla="*/ 1226 w 1591"/>
              <a:gd name="T47" fmla="*/ 810 h 1448"/>
              <a:gd name="T48" fmla="*/ 1188 w 1591"/>
              <a:gd name="T49" fmla="*/ 757 h 1448"/>
              <a:gd name="T50" fmla="*/ 1157 w 1591"/>
              <a:gd name="T51" fmla="*/ 605 h 1448"/>
              <a:gd name="T52" fmla="*/ 1104 w 1591"/>
              <a:gd name="T53" fmla="*/ 560 h 1448"/>
              <a:gd name="T54" fmla="*/ 1059 w 1591"/>
              <a:gd name="T55" fmla="*/ 552 h 1448"/>
              <a:gd name="T56" fmla="*/ 869 w 1591"/>
              <a:gd name="T57" fmla="*/ 530 h 1448"/>
              <a:gd name="T58" fmla="*/ 718 w 1591"/>
              <a:gd name="T59" fmla="*/ 446 h 1448"/>
              <a:gd name="T60" fmla="*/ 657 w 1591"/>
              <a:gd name="T61" fmla="*/ 386 h 1448"/>
              <a:gd name="T62" fmla="*/ 468 w 1591"/>
              <a:gd name="T63" fmla="*/ 219 h 1448"/>
              <a:gd name="T64" fmla="*/ 301 w 1591"/>
              <a:gd name="T65" fmla="*/ 98 h 1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591" h="1448">
                <a:moveTo>
                  <a:pt x="36" y="90"/>
                </a:moveTo>
                <a:cubicBezTo>
                  <a:pt x="27" y="238"/>
                  <a:pt x="0" y="229"/>
                  <a:pt x="127" y="242"/>
                </a:cubicBezTo>
                <a:cubicBezTo>
                  <a:pt x="145" y="295"/>
                  <a:pt x="157" y="282"/>
                  <a:pt x="119" y="295"/>
                </a:cubicBezTo>
                <a:cubicBezTo>
                  <a:pt x="134" y="297"/>
                  <a:pt x="152" y="294"/>
                  <a:pt x="165" y="302"/>
                </a:cubicBezTo>
                <a:cubicBezTo>
                  <a:pt x="172" y="306"/>
                  <a:pt x="166" y="319"/>
                  <a:pt x="172" y="325"/>
                </a:cubicBezTo>
                <a:cubicBezTo>
                  <a:pt x="174" y="327"/>
                  <a:pt x="216" y="339"/>
                  <a:pt x="218" y="340"/>
                </a:cubicBezTo>
                <a:cubicBezTo>
                  <a:pt x="235" y="352"/>
                  <a:pt x="253" y="377"/>
                  <a:pt x="271" y="386"/>
                </a:cubicBezTo>
                <a:cubicBezTo>
                  <a:pt x="285" y="393"/>
                  <a:pt x="316" y="401"/>
                  <a:pt x="316" y="401"/>
                </a:cubicBezTo>
                <a:cubicBezTo>
                  <a:pt x="332" y="426"/>
                  <a:pt x="352" y="436"/>
                  <a:pt x="369" y="461"/>
                </a:cubicBezTo>
                <a:cubicBezTo>
                  <a:pt x="384" y="562"/>
                  <a:pt x="413" y="523"/>
                  <a:pt x="543" y="530"/>
                </a:cubicBezTo>
                <a:cubicBezTo>
                  <a:pt x="581" y="583"/>
                  <a:pt x="538" y="571"/>
                  <a:pt x="619" y="583"/>
                </a:cubicBezTo>
                <a:cubicBezTo>
                  <a:pt x="651" y="593"/>
                  <a:pt x="660" y="603"/>
                  <a:pt x="650" y="636"/>
                </a:cubicBezTo>
                <a:cubicBezTo>
                  <a:pt x="652" y="644"/>
                  <a:pt x="652" y="653"/>
                  <a:pt x="657" y="659"/>
                </a:cubicBezTo>
                <a:cubicBezTo>
                  <a:pt x="663" y="666"/>
                  <a:pt x="677" y="666"/>
                  <a:pt x="680" y="674"/>
                </a:cubicBezTo>
                <a:cubicBezTo>
                  <a:pt x="686" y="689"/>
                  <a:pt x="670" y="704"/>
                  <a:pt x="665" y="719"/>
                </a:cubicBezTo>
                <a:cubicBezTo>
                  <a:pt x="692" y="761"/>
                  <a:pt x="683" y="816"/>
                  <a:pt x="710" y="856"/>
                </a:cubicBezTo>
                <a:cubicBezTo>
                  <a:pt x="716" y="865"/>
                  <a:pt x="724" y="873"/>
                  <a:pt x="733" y="878"/>
                </a:cubicBezTo>
                <a:cubicBezTo>
                  <a:pt x="747" y="886"/>
                  <a:pt x="778" y="893"/>
                  <a:pt x="778" y="893"/>
                </a:cubicBezTo>
                <a:cubicBezTo>
                  <a:pt x="791" y="930"/>
                  <a:pt x="792" y="957"/>
                  <a:pt x="831" y="969"/>
                </a:cubicBezTo>
                <a:cubicBezTo>
                  <a:pt x="862" y="998"/>
                  <a:pt x="830" y="977"/>
                  <a:pt x="869" y="977"/>
                </a:cubicBezTo>
                <a:cubicBezTo>
                  <a:pt x="885" y="977"/>
                  <a:pt x="900" y="982"/>
                  <a:pt x="915" y="984"/>
                </a:cubicBezTo>
                <a:cubicBezTo>
                  <a:pt x="887" y="1014"/>
                  <a:pt x="913" y="1007"/>
                  <a:pt x="938" y="1030"/>
                </a:cubicBezTo>
                <a:cubicBezTo>
                  <a:pt x="946" y="1055"/>
                  <a:pt x="950" y="1072"/>
                  <a:pt x="968" y="1091"/>
                </a:cubicBezTo>
                <a:cubicBezTo>
                  <a:pt x="976" y="1114"/>
                  <a:pt x="983" y="1136"/>
                  <a:pt x="991" y="1159"/>
                </a:cubicBezTo>
                <a:cubicBezTo>
                  <a:pt x="996" y="1174"/>
                  <a:pt x="1006" y="1204"/>
                  <a:pt x="1006" y="1204"/>
                </a:cubicBezTo>
                <a:cubicBezTo>
                  <a:pt x="1013" y="1252"/>
                  <a:pt x="1028" y="1296"/>
                  <a:pt x="1044" y="1341"/>
                </a:cubicBezTo>
                <a:cubicBezTo>
                  <a:pt x="1042" y="1347"/>
                  <a:pt x="1023" y="1379"/>
                  <a:pt x="1051" y="1379"/>
                </a:cubicBezTo>
                <a:cubicBezTo>
                  <a:pt x="1067" y="1379"/>
                  <a:pt x="1097" y="1363"/>
                  <a:pt x="1097" y="1363"/>
                </a:cubicBezTo>
                <a:cubicBezTo>
                  <a:pt x="1135" y="1404"/>
                  <a:pt x="1088" y="1348"/>
                  <a:pt x="1119" y="1409"/>
                </a:cubicBezTo>
                <a:cubicBezTo>
                  <a:pt x="1124" y="1418"/>
                  <a:pt x="1151" y="1435"/>
                  <a:pt x="1157" y="1439"/>
                </a:cubicBezTo>
                <a:cubicBezTo>
                  <a:pt x="1233" y="1437"/>
                  <a:pt x="1385" y="1448"/>
                  <a:pt x="1476" y="1416"/>
                </a:cubicBezTo>
                <a:cubicBezTo>
                  <a:pt x="1506" y="1419"/>
                  <a:pt x="1537" y="1424"/>
                  <a:pt x="1567" y="1424"/>
                </a:cubicBezTo>
                <a:cubicBezTo>
                  <a:pt x="1575" y="1424"/>
                  <a:pt x="1588" y="1424"/>
                  <a:pt x="1589" y="1416"/>
                </a:cubicBezTo>
                <a:cubicBezTo>
                  <a:pt x="1591" y="1400"/>
                  <a:pt x="1574" y="1371"/>
                  <a:pt x="1574" y="1371"/>
                </a:cubicBezTo>
                <a:cubicBezTo>
                  <a:pt x="1567" y="1326"/>
                  <a:pt x="1557" y="1285"/>
                  <a:pt x="1544" y="1242"/>
                </a:cubicBezTo>
                <a:cubicBezTo>
                  <a:pt x="1546" y="1232"/>
                  <a:pt x="1548" y="1222"/>
                  <a:pt x="1551" y="1212"/>
                </a:cubicBezTo>
                <a:cubicBezTo>
                  <a:pt x="1556" y="1196"/>
                  <a:pt x="1567" y="1166"/>
                  <a:pt x="1567" y="1166"/>
                </a:cubicBezTo>
                <a:cubicBezTo>
                  <a:pt x="1558" y="1142"/>
                  <a:pt x="1529" y="1098"/>
                  <a:pt x="1529" y="1098"/>
                </a:cubicBezTo>
                <a:cubicBezTo>
                  <a:pt x="1522" y="1036"/>
                  <a:pt x="1533" y="1000"/>
                  <a:pt x="1483" y="1053"/>
                </a:cubicBezTo>
                <a:cubicBezTo>
                  <a:pt x="1473" y="1050"/>
                  <a:pt x="1460" y="1053"/>
                  <a:pt x="1453" y="1045"/>
                </a:cubicBezTo>
                <a:cubicBezTo>
                  <a:pt x="1445" y="1035"/>
                  <a:pt x="1451" y="1018"/>
                  <a:pt x="1445" y="1007"/>
                </a:cubicBezTo>
                <a:cubicBezTo>
                  <a:pt x="1441" y="999"/>
                  <a:pt x="1430" y="997"/>
                  <a:pt x="1423" y="992"/>
                </a:cubicBezTo>
                <a:cubicBezTo>
                  <a:pt x="1420" y="984"/>
                  <a:pt x="1421" y="975"/>
                  <a:pt x="1415" y="969"/>
                </a:cubicBezTo>
                <a:cubicBezTo>
                  <a:pt x="1402" y="956"/>
                  <a:pt x="1383" y="951"/>
                  <a:pt x="1370" y="939"/>
                </a:cubicBezTo>
                <a:cubicBezTo>
                  <a:pt x="1347" y="918"/>
                  <a:pt x="1324" y="895"/>
                  <a:pt x="1294" y="886"/>
                </a:cubicBezTo>
                <a:cubicBezTo>
                  <a:pt x="1289" y="878"/>
                  <a:pt x="1285" y="869"/>
                  <a:pt x="1279" y="863"/>
                </a:cubicBezTo>
                <a:cubicBezTo>
                  <a:pt x="1273" y="857"/>
                  <a:pt x="1262" y="855"/>
                  <a:pt x="1256" y="848"/>
                </a:cubicBezTo>
                <a:cubicBezTo>
                  <a:pt x="1212" y="794"/>
                  <a:pt x="1291" y="854"/>
                  <a:pt x="1226" y="810"/>
                </a:cubicBezTo>
                <a:cubicBezTo>
                  <a:pt x="1204" y="746"/>
                  <a:pt x="1237" y="822"/>
                  <a:pt x="1195" y="780"/>
                </a:cubicBezTo>
                <a:cubicBezTo>
                  <a:pt x="1189" y="774"/>
                  <a:pt x="1193" y="763"/>
                  <a:pt x="1188" y="757"/>
                </a:cubicBezTo>
                <a:cubicBezTo>
                  <a:pt x="1182" y="750"/>
                  <a:pt x="1173" y="747"/>
                  <a:pt x="1165" y="742"/>
                </a:cubicBezTo>
                <a:cubicBezTo>
                  <a:pt x="1162" y="696"/>
                  <a:pt x="1166" y="650"/>
                  <a:pt x="1157" y="605"/>
                </a:cubicBezTo>
                <a:cubicBezTo>
                  <a:pt x="1155" y="597"/>
                  <a:pt x="1142" y="602"/>
                  <a:pt x="1135" y="598"/>
                </a:cubicBezTo>
                <a:cubicBezTo>
                  <a:pt x="1113" y="585"/>
                  <a:pt x="1122" y="578"/>
                  <a:pt x="1104" y="560"/>
                </a:cubicBezTo>
                <a:cubicBezTo>
                  <a:pt x="1093" y="548"/>
                  <a:pt x="1078" y="541"/>
                  <a:pt x="1066" y="530"/>
                </a:cubicBezTo>
                <a:cubicBezTo>
                  <a:pt x="1064" y="537"/>
                  <a:pt x="1066" y="550"/>
                  <a:pt x="1059" y="552"/>
                </a:cubicBezTo>
                <a:cubicBezTo>
                  <a:pt x="1044" y="556"/>
                  <a:pt x="1028" y="547"/>
                  <a:pt x="1013" y="545"/>
                </a:cubicBezTo>
                <a:cubicBezTo>
                  <a:pt x="953" y="537"/>
                  <a:pt x="931" y="536"/>
                  <a:pt x="869" y="530"/>
                </a:cubicBezTo>
                <a:cubicBezTo>
                  <a:pt x="839" y="519"/>
                  <a:pt x="806" y="521"/>
                  <a:pt x="778" y="507"/>
                </a:cubicBezTo>
                <a:cubicBezTo>
                  <a:pt x="749" y="492"/>
                  <a:pt x="739" y="467"/>
                  <a:pt x="718" y="446"/>
                </a:cubicBezTo>
                <a:cubicBezTo>
                  <a:pt x="712" y="440"/>
                  <a:pt x="702" y="437"/>
                  <a:pt x="695" y="431"/>
                </a:cubicBezTo>
                <a:cubicBezTo>
                  <a:pt x="614" y="364"/>
                  <a:pt x="720" y="448"/>
                  <a:pt x="657" y="386"/>
                </a:cubicBezTo>
                <a:cubicBezTo>
                  <a:pt x="620" y="350"/>
                  <a:pt x="581" y="316"/>
                  <a:pt x="543" y="280"/>
                </a:cubicBezTo>
                <a:cubicBezTo>
                  <a:pt x="533" y="246"/>
                  <a:pt x="500" y="240"/>
                  <a:pt x="468" y="219"/>
                </a:cubicBezTo>
                <a:cubicBezTo>
                  <a:pt x="439" y="200"/>
                  <a:pt x="410" y="181"/>
                  <a:pt x="384" y="158"/>
                </a:cubicBezTo>
                <a:cubicBezTo>
                  <a:pt x="350" y="128"/>
                  <a:pt x="343" y="111"/>
                  <a:pt x="301" y="98"/>
                </a:cubicBezTo>
                <a:cubicBezTo>
                  <a:pt x="228" y="50"/>
                  <a:pt x="78" y="0"/>
                  <a:pt x="36" y="90"/>
                </a:cubicBezTo>
                <a:close/>
              </a:path>
            </a:pathLst>
          </a:custGeom>
          <a:solidFill>
            <a:srgbClr val="00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9" name="Text Box 17"/>
          <p:cNvSpPr txBox="1">
            <a:spLocks noChangeArrowheads="1"/>
          </p:cNvSpPr>
          <p:nvPr/>
        </p:nvSpPr>
        <p:spPr bwMode="auto">
          <a:xfrm>
            <a:off x="6096000" y="2057400"/>
            <a:ext cx="2209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Hoàng Châu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Quảng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Ninh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4770" name="Text Box 18"/>
          <p:cNvSpPr txBox="1">
            <a:spLocks noChangeArrowheads="1"/>
          </p:cNvSpPr>
          <p:nvPr/>
        </p:nvSpPr>
        <p:spPr bwMode="auto">
          <a:xfrm>
            <a:off x="3581400" y="4114800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Ái Châu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4771" name="Text Box 19"/>
          <p:cNvSpPr txBox="1">
            <a:spLocks noChangeArrowheads="1"/>
          </p:cNvSpPr>
          <p:nvPr/>
        </p:nvSpPr>
        <p:spPr bwMode="auto">
          <a:xfrm>
            <a:off x="4634345" y="5089525"/>
            <a:ext cx="147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Đức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Châu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74772" name="Text Box 20"/>
          <p:cNvSpPr txBox="1">
            <a:spLocks noChangeArrowheads="1"/>
          </p:cNvSpPr>
          <p:nvPr/>
        </p:nvSpPr>
        <p:spPr bwMode="auto">
          <a:xfrm>
            <a:off x="4648200" y="5410200"/>
            <a:ext cx="160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Lợi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Châu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4773" name="Text Box 21"/>
          <p:cNvSpPr txBox="1">
            <a:spLocks noChangeArrowheads="1"/>
          </p:cNvSpPr>
          <p:nvPr/>
        </p:nvSpPr>
        <p:spPr bwMode="auto">
          <a:xfrm>
            <a:off x="4953000" y="5867400"/>
            <a:ext cx="152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Minh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Châu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4774" name="Text Box 22"/>
          <p:cNvSpPr txBox="1">
            <a:spLocks noChangeArrowheads="1"/>
          </p:cNvSpPr>
          <p:nvPr/>
        </p:nvSpPr>
        <p:spPr bwMode="auto">
          <a:xfrm rot="3189727">
            <a:off x="3078957" y="5684043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(Nghệ An-Hà Tĩnh)</a:t>
            </a:r>
          </a:p>
        </p:txBody>
      </p:sp>
      <p:sp>
        <p:nvSpPr>
          <p:cNvPr id="74779" name="Text Box 27"/>
          <p:cNvSpPr txBox="1">
            <a:spLocks noChangeArrowheads="1"/>
          </p:cNvSpPr>
          <p:nvPr/>
        </p:nvSpPr>
        <p:spPr bwMode="auto">
          <a:xfrm>
            <a:off x="5181600" y="6400800"/>
            <a:ext cx="3962400" cy="46166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 dirty="0">
                <a:latin typeface="+mj-lt"/>
              </a:rPr>
              <a:t>Lược đồ nước ta thế kỷ</a:t>
            </a:r>
            <a:r>
              <a:rPr lang="en-US" sz="2400" b="1" dirty="0">
                <a:latin typeface="+mj-lt"/>
              </a:rPr>
              <a:t> VI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14800" y="1797257"/>
            <a:ext cx="144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>
                <a:solidFill>
                  <a:srgbClr val="FF0000"/>
                </a:solidFill>
                <a:latin typeface="+mj-lt"/>
              </a:rPr>
              <a:t>Giao Châu  </a:t>
            </a:r>
            <a:r>
              <a:rPr lang="vi-VN" b="1" dirty="0">
                <a:latin typeface="+mj-lt"/>
              </a:rPr>
              <a:t>(Đồng bằng và trung du Bắc Bộ)</a:t>
            </a:r>
            <a:endParaRPr lang="en-US" b="1" dirty="0">
              <a:latin typeface="+mj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0"/>
            <a:ext cx="693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 Lương siết chặt ách đô hộ.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2399" y="487766"/>
            <a:ext cx="289560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Giao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Ái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Minh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8804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4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4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4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74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74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4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74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5" grpId="0" animBg="1"/>
      <p:bldP spid="74766" grpId="0" animBg="1"/>
      <p:bldP spid="74767" grpId="0" animBg="1"/>
      <p:bldP spid="74769" grpId="0"/>
      <p:bldP spid="74770" grpId="0"/>
      <p:bldP spid="74771" grpId="0"/>
      <p:bldP spid="74779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2016" y="965922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402" y="3512464"/>
            <a:ext cx="85513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Tinh Thiều là người nước ta, vốn học giỏi, văn hay, sang kinh đô nhà Lương xin làm quan. Viên Thượng Thư nhà Lương bảo: 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 Tinh không phải là vọng tộc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”</a:t>
            </a:r>
            <a:r>
              <a:rPr lang="vi-VN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và chỉ cho Thiều giữ chức 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gác cổng thành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vi-VN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Tinh bất bình, bỏ về quê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vi-VN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E4B0BE-369F-4C8B-A20C-D84EE36F8C03}"/>
              </a:ext>
            </a:extLst>
          </p:cNvPr>
          <p:cNvSpPr txBox="1"/>
          <p:nvPr/>
        </p:nvSpPr>
        <p:spPr>
          <a:xfrm>
            <a:off x="157676" y="1427299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trọng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7FAD7B-DC00-46AE-85E8-62DE4342CCCA}"/>
              </a:ext>
            </a:extLst>
          </p:cNvPr>
          <p:cNvSpPr/>
          <p:nvPr/>
        </p:nvSpPr>
        <p:spPr>
          <a:xfrm>
            <a:off x="22860" y="2304763"/>
            <a:ext cx="5791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0E9578-F5A1-4E64-8F0E-70AF675EB029}"/>
              </a:ext>
            </a:extLst>
          </p:cNvPr>
          <p:cNvSpPr txBox="1"/>
          <p:nvPr/>
        </p:nvSpPr>
        <p:spPr>
          <a:xfrm>
            <a:off x="135402" y="2804277"/>
            <a:ext cx="3799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man,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bạo</a:t>
            </a:r>
            <a:endParaRPr lang="en-PH" sz="2800" dirty="0"/>
          </a:p>
        </p:txBody>
      </p:sp>
    </p:spTree>
    <p:extLst>
      <p:ext uri="{BB962C8B-B14F-4D97-AF65-F5344CB8AC3E}">
        <p14:creationId xmlns:p14="http://schemas.microsoft.com/office/powerpoint/2010/main" val="1095497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533400"/>
            <a:ext cx="50914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Nhà Đường đặt ách đô hộ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38100" y="1524000"/>
            <a:ext cx="91821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it-IT" sz="2800" dirty="0">
                <a:latin typeface="Times New Roman" pitchFamily="18" charset="0"/>
                <a:cs typeface="Times New Roman" pitchFamily="18" charset="0"/>
              </a:rPr>
              <a:t>Năm 679, nhà Đường đổi tên </a:t>
            </a:r>
          </a:p>
          <a:p>
            <a:r>
              <a:rPr lang="it-IT" sz="2800" dirty="0">
                <a:latin typeface="Times New Roman" pitchFamily="18" charset="0"/>
                <a:cs typeface="Times New Roman" pitchFamily="18" charset="0"/>
              </a:rPr>
              <a:t>                                        Giao Châu thành An Nam đô hộ phủ</a:t>
            </a:r>
          </a:p>
          <a:p>
            <a:pPr marL="457200" indent="-457200">
              <a:buFontTx/>
              <a:buChar char="-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800" dirty="0">
                <a:latin typeface="Times New Roman" pitchFamily="18" charset="0"/>
                <a:cs typeface="Times New Roman" pitchFamily="18" charset="0"/>
              </a:rPr>
              <a:t> - Trụ sở của phủ đô hộ ở Tống Bình (Hà Nội)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r>
              <a:rPr lang="it-IT" sz="2800" dirty="0">
                <a:latin typeface="Times New Roman" pitchFamily="18" charset="0"/>
                <a:cs typeface="Times New Roman" pitchFamily="18" charset="0"/>
              </a:rPr>
              <a:t>Nhà Đường cho sửa sang đường giao thông, xây thành, đắp lũy, tăng thêm quân đồn trú ở những quận huyện quan trọng</a:t>
            </a:r>
          </a:p>
          <a:p>
            <a:pPr marL="457200" indent="-457200">
              <a:buFontTx/>
              <a:buChar char="-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800" dirty="0">
                <a:latin typeface="Times New Roman" pitchFamily="18" charset="0"/>
                <a:cs typeface="Times New Roman" pitchFamily="18" charset="0"/>
              </a:rPr>
              <a:t>Nhân dân phải nộp nhiều loại thuế, cống nạp các sản vật qu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ý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22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tải xuống (2).jpg"/>
          <p:cNvPicPr>
            <a:picLocks noGrp="1" noChangeAspect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304800" y="533400"/>
            <a:ext cx="3905250" cy="2133600"/>
          </a:xfrm>
        </p:spPr>
      </p:pic>
      <p:pic>
        <p:nvPicPr>
          <p:cNvPr id="6" name="Picture 5" descr="tải xuống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5" y="533400"/>
            <a:ext cx="3838575" cy="2209800"/>
          </a:xfrm>
          <a:prstGeom prst="rect">
            <a:avLst/>
          </a:prstGeom>
        </p:spPr>
      </p:pic>
      <p:pic>
        <p:nvPicPr>
          <p:cNvPr id="7" name="Picture 6" descr="tải xuống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" y="3124200"/>
            <a:ext cx="3810000" cy="2819400"/>
          </a:xfrm>
          <a:prstGeom prst="rect">
            <a:avLst/>
          </a:prstGeom>
        </p:spPr>
      </p:pic>
      <p:pic>
        <p:nvPicPr>
          <p:cNvPr id="8" name="Picture 7" descr="tải xuốn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0625" y="3124200"/>
            <a:ext cx="3838575" cy="2819400"/>
          </a:xfrm>
          <a:prstGeom prst="rect">
            <a:avLst/>
          </a:prstGeom>
        </p:spPr>
      </p:pic>
      <p:sp>
        <p:nvSpPr>
          <p:cNvPr id="9" name="Rectangle 9"/>
          <p:cNvSpPr txBox="1">
            <a:spLocks noChangeArrowheads="1"/>
          </p:cNvSpPr>
          <p:nvPr/>
        </p:nvSpPr>
        <p:spPr>
          <a:xfrm>
            <a:off x="609600" y="6019800"/>
            <a:ext cx="7924800" cy="6397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vật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cống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nạp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636202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20574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+mj-lt"/>
              </a:rPr>
              <a:t>* Nguyên nhân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2743200"/>
            <a:ext cx="6705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bạo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Lương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căm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ghét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572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nghĩa Lý Bí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CB48E6-D91E-4B9D-9AFC-BAD5ABBA6071}"/>
              </a:ext>
            </a:extLst>
          </p:cNvPr>
          <p:cNvSpPr/>
          <p:nvPr/>
        </p:nvSpPr>
        <p:spPr>
          <a:xfrm>
            <a:off x="0" y="0"/>
            <a:ext cx="9144000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Chủ đề: CÁC CUỘC ĐẤU TRANH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GIÀNH ĐỘC LẬP 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 THẾ KỶ X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0B1BA9-0477-4073-8F7E-97E471C5EBC1}"/>
              </a:ext>
            </a:extLst>
          </p:cNvPr>
          <p:cNvSpPr txBox="1"/>
          <p:nvPr/>
        </p:nvSpPr>
        <p:spPr>
          <a:xfrm>
            <a:off x="276225" y="14478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+mj-lt"/>
              </a:rPr>
              <a:t>III</a:t>
            </a:r>
            <a:r>
              <a:rPr lang="vi-VN" sz="2800" b="1" dirty="0">
                <a:solidFill>
                  <a:srgbClr val="0070C0"/>
                </a:solidFill>
                <a:latin typeface="+mj-lt"/>
              </a:rPr>
              <a:t>. Khởi nghĩa Lý Bí. Nước Vạn Xuân</a:t>
            </a:r>
            <a:endParaRPr lang="en-US" sz="2800" b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305777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>
            <a:extLst>
              <a:ext uri="{FF2B5EF4-FFF2-40B4-BE49-F238E27FC236}">
                <a16:creationId xmlns:a16="http://schemas.microsoft.com/office/drawing/2014/main" id="{88933883-7702-4AC2-9173-AB4280C5C1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48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" name="Text Box 12">
            <a:extLst>
              <a:ext uri="{FF2B5EF4-FFF2-40B4-BE49-F238E27FC236}">
                <a16:creationId xmlns:a16="http://schemas.microsoft.com/office/drawing/2014/main" id="{8F61ADE7-A5D4-4ED9-A6CF-B3D9754E8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262688"/>
            <a:ext cx="9144000" cy="584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dirty="0" err="1">
                <a:solidFill>
                  <a:srgbClr val="FF0000"/>
                </a:solidFill>
              </a:rPr>
              <a:t>Lý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Bí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dựng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cờ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khởi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nghĩa</a:t>
            </a:r>
            <a:r>
              <a:rPr lang="en-US" altLang="en-US" dirty="0">
                <a:solidFill>
                  <a:srgbClr val="FF0000"/>
                </a:solidFill>
              </a:rPr>
              <a:t> (503 – 548)</a:t>
            </a:r>
          </a:p>
        </p:txBody>
      </p:sp>
    </p:spTree>
    <p:extLst>
      <p:ext uri="{BB962C8B-B14F-4D97-AF65-F5344CB8AC3E}">
        <p14:creationId xmlns:p14="http://schemas.microsoft.com/office/powerpoint/2010/main" val="337349967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</TotalTime>
  <Words>849</Words>
  <Application>Microsoft Office PowerPoint</Application>
  <PresentationFormat>On-screen Show (4:3)</PresentationFormat>
  <Paragraphs>113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vina</cp:lastModifiedBy>
  <cp:revision>29</cp:revision>
  <dcterms:created xsi:type="dcterms:W3CDTF">2020-04-11T17:17:45Z</dcterms:created>
  <dcterms:modified xsi:type="dcterms:W3CDTF">2023-02-20T15:45:42Z</dcterms:modified>
</cp:coreProperties>
</file>