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90" r:id="rId3"/>
  </p:sldMasterIdLst>
  <p:notesMasterIdLst>
    <p:notesMasterId r:id="rId30"/>
  </p:notesMasterIdLst>
  <p:sldIdLst>
    <p:sldId id="256" r:id="rId4"/>
    <p:sldId id="313" r:id="rId5"/>
    <p:sldId id="303" r:id="rId6"/>
    <p:sldId id="281" r:id="rId7"/>
    <p:sldId id="282" r:id="rId8"/>
    <p:sldId id="284" r:id="rId9"/>
    <p:sldId id="312" r:id="rId10"/>
    <p:sldId id="287" r:id="rId11"/>
    <p:sldId id="292" r:id="rId12"/>
    <p:sldId id="293" r:id="rId13"/>
    <p:sldId id="296" r:id="rId14"/>
    <p:sldId id="295" r:id="rId15"/>
    <p:sldId id="297" r:id="rId16"/>
    <p:sldId id="305" r:id="rId17"/>
    <p:sldId id="298" r:id="rId18"/>
    <p:sldId id="294" r:id="rId19"/>
    <p:sldId id="299" r:id="rId20"/>
    <p:sldId id="300" r:id="rId21"/>
    <p:sldId id="302" r:id="rId22"/>
    <p:sldId id="301" r:id="rId23"/>
    <p:sldId id="307" r:id="rId24"/>
    <p:sldId id="308" r:id="rId25"/>
    <p:sldId id="309" r:id="rId26"/>
    <p:sldId id="311" r:id="rId27"/>
    <p:sldId id="310" r:id="rId28"/>
    <p:sldId id="264" r:id="rId29"/>
  </p:sldIdLst>
  <p:sldSz cx="12192000" cy="6858000"/>
  <p:notesSz cx="6858000" cy="9144000"/>
  <p:embeddedFontLst>
    <p:embeddedFont>
      <p:font typeface="iCielBC Rostrum" panose="020B0604020202020204" charset="0"/>
      <p:regular r:id="rId31"/>
    </p:embeddedFont>
    <p:embeddedFont>
      <p:font typeface="Bahnschrift SemiLight Condensed" panose="020B0502040204020203" pitchFamily="34" charset="0"/>
      <p:regular r:id="rId32"/>
    </p:embeddedFont>
    <p:embeddedFont>
      <p:font typeface="OCR A Extended" panose="02010509020102010303" pitchFamily="50" charset="0"/>
      <p:regular r:id="rId33"/>
    </p:embeddedFont>
    <p:embeddedFont>
      <p:font typeface="Barlow Condensed ExtraBold" panose="020B0604020202020204" charset="0"/>
      <p:bold r:id="rId34"/>
      <p:boldItalic r:id="rId35"/>
    </p:embeddedFont>
    <p:embeddedFont>
      <p:font typeface="Bahnschrift SemiBold SemiConden" panose="020B0502040204020203" pitchFamily="34" charset="0"/>
      <p:bold r:id="rId36"/>
    </p:embeddedFont>
    <p:embeddedFont>
      <p:font typeface="Barlow Condensed" panose="020B060402020202020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Happy Monkey" panose="020B0604020202020204" charset="0"/>
      <p:regular r:id="rId43"/>
    </p:embeddedFont>
    <p:embeddedFont>
      <p:font typeface="Wingdings 3" panose="05040102010807070707" pitchFamily="18" charset="2"/>
      <p:regular r:id="rId44"/>
    </p:embeddedFont>
    <p:embeddedFont>
      <p:font typeface="Cavolini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Bahnschrift SemiBold Condensed" panose="020B0502040204020203" pitchFamily="34" charset="0"/>
      <p:bold r:id="rId53"/>
    </p:embeddedFont>
    <p:embeddedFont>
      <p:font typeface="Bahnschrift SemiLight SemiConde" panose="020B0502040204020203" pitchFamily="34" charset="0"/>
      <p:regular r:id="rId54"/>
    </p:embeddedFont>
    <p:embeddedFont>
      <p:font typeface="Abril Fatface" panose="020B0604020202020204" charset="0"/>
      <p:regular r:id="rId55"/>
    </p:embeddedFont>
    <p:embeddedFont>
      <p:font typeface="Agency FB" panose="020B0503020202020204" pitchFamily="34" charset="0"/>
      <p:regular r:id="rId56"/>
      <p:bold r:id="rId57"/>
    </p:embeddedFont>
    <p:embeddedFont>
      <p:font typeface="Bahnschrift SemiCondensed" panose="020B0502040204020203" pitchFamily="34" charset="0"/>
      <p:regular r:id="rId58"/>
      <p:bold r:id="rId59"/>
    </p:embeddedFont>
    <p:embeddedFont>
      <p:font typeface="Century Gothic" panose="020B0502020202020204" pitchFamily="34" charset="0"/>
      <p:regular r:id="rId60"/>
      <p:bold r:id="rId61"/>
      <p:italic r:id="rId62"/>
      <p:boldItalic r:id="rId63"/>
    </p:embeddedFont>
    <p:embeddedFont>
      <p:font typeface="Chewy" panose="020B0604020202020204" charset="0"/>
      <p:regular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7853"/>
    <a:srgbClr val="F9B87F"/>
    <a:srgbClr val="FFF8E8"/>
    <a:srgbClr val="E0D2C6"/>
    <a:srgbClr val="3B2933"/>
    <a:srgbClr val="DAE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31797A-AB9A-4A1B-AD7E-02F8941A4B0A}">
  <a:tblStyle styleId="{9D31797A-AB9A-4A1B-AD7E-02F8941A4B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font" Target="fonts/font25.fntdata"/><Relationship Id="rId63" Type="http://schemas.openxmlformats.org/officeDocument/2006/relationships/font" Target="fonts/font33.fntdata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font" Target="fonts/font28.fntdata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font" Target="fonts/font27.fntdata"/><Relationship Id="rId61" Type="http://schemas.openxmlformats.org/officeDocument/2006/relationships/font" Target="fonts/font3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60" Type="http://schemas.openxmlformats.org/officeDocument/2006/relationships/font" Target="fonts/font30.fntdata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font" Target="fonts/font26.fntdata"/><Relationship Id="rId64" Type="http://schemas.openxmlformats.org/officeDocument/2006/relationships/font" Target="fonts/font34.fntdata"/><Relationship Id="rId8" Type="http://schemas.openxmlformats.org/officeDocument/2006/relationships/slide" Target="slides/slide5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59" Type="http://schemas.openxmlformats.org/officeDocument/2006/relationships/font" Target="fonts/font29.fntdata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62" Type="http://schemas.openxmlformats.org/officeDocument/2006/relationships/font" Target="fonts/font3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17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401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43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03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6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3068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87432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45929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18609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397767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69740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51829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998258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161363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83493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0400" y="2162000"/>
            <a:ext cx="7769400" cy="33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 rot="1147042">
            <a:off x="10065592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 rot="-3772208" flipH="1">
            <a:off x="11599428" y="4123816"/>
            <a:ext cx="972589" cy="71848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rot="1147042">
            <a:off x="10126567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5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57" name="Google Shape;57;p5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2831391">
            <a:off x="10898042" y="469261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rot="2831391">
            <a:off x="10951851" y="472129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rot="-1146381" flipH="1">
            <a:off x="10919995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rot="-1146381" flipH="1">
            <a:off x="10871458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993616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029124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051724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020983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830531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6535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026271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9115079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3660892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06368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2401350" y="384415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2401350" y="29197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5024675" y="676525"/>
            <a:ext cx="2398379" cy="2386671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7091509" y="1931988"/>
            <a:ext cx="836860" cy="671185"/>
            <a:chOff x="9417497" y="1564911"/>
            <a:chExt cx="967692" cy="776116"/>
          </a:xfrm>
        </p:grpSpPr>
        <p:sp>
          <p:nvSpPr>
            <p:cNvPr id="71" name="Google Shape;71;p6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4823578" y="833455"/>
            <a:ext cx="849146" cy="740193"/>
            <a:chOff x="8316334" y="844291"/>
            <a:chExt cx="981899" cy="855912"/>
          </a:xfrm>
        </p:grpSpPr>
        <p:sp>
          <p:nvSpPr>
            <p:cNvPr id="80" name="Google Shape;80;p6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6"/>
          <p:cNvSpPr/>
          <p:nvPr/>
        </p:nvSpPr>
        <p:spPr>
          <a:xfrm rot="6383532">
            <a:off x="-7400" y="89794"/>
            <a:ext cx="1628528" cy="1203046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0899675" y="-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390625" y="5391976"/>
            <a:ext cx="1867607" cy="1566062"/>
          </a:xfrm>
          <a:custGeom>
            <a:avLst/>
            <a:gdLst/>
            <a:ahLst/>
            <a:cxnLst/>
            <a:rect l="l" t="t" r="r" b="b"/>
            <a:pathLst>
              <a:path w="1331627" h="1116622" extrusionOk="0">
                <a:moveTo>
                  <a:pt x="74564" y="1117335"/>
                </a:moveTo>
                <a:lnTo>
                  <a:pt x="71768" y="1117335"/>
                </a:lnTo>
                <a:cubicBezTo>
                  <a:pt x="30616" y="1115816"/>
                  <a:pt x="-1523" y="1081225"/>
                  <a:pt x="-4" y="1040072"/>
                </a:cubicBezTo>
                <a:cubicBezTo>
                  <a:pt x="-4" y="1040072"/>
                  <a:pt x="-4" y="1040063"/>
                  <a:pt x="-4" y="1040063"/>
                </a:cubicBezTo>
                <a:cubicBezTo>
                  <a:pt x="5682" y="887104"/>
                  <a:pt x="43432" y="661906"/>
                  <a:pt x="190892" y="457774"/>
                </a:cubicBezTo>
                <a:cubicBezTo>
                  <a:pt x="472110" y="68618"/>
                  <a:pt x="962213" y="9150"/>
                  <a:pt x="1160287" y="1692"/>
                </a:cubicBezTo>
                <a:cubicBezTo>
                  <a:pt x="1193469" y="388"/>
                  <a:pt x="1226933" y="388"/>
                  <a:pt x="1259835" y="1692"/>
                </a:cubicBezTo>
                <a:cubicBezTo>
                  <a:pt x="1300942" y="3258"/>
                  <a:pt x="1333100" y="37886"/>
                  <a:pt x="1331515" y="79039"/>
                </a:cubicBezTo>
                <a:cubicBezTo>
                  <a:pt x="1331515" y="79048"/>
                  <a:pt x="1331515" y="79048"/>
                  <a:pt x="1331515" y="79058"/>
                </a:cubicBezTo>
                <a:cubicBezTo>
                  <a:pt x="1329930" y="120182"/>
                  <a:pt x="1295256" y="152219"/>
                  <a:pt x="1254150" y="150644"/>
                </a:cubicBezTo>
                <a:cubicBezTo>
                  <a:pt x="1224975" y="149618"/>
                  <a:pt x="1195334" y="149618"/>
                  <a:pt x="1165879" y="150644"/>
                </a:cubicBezTo>
                <a:cubicBezTo>
                  <a:pt x="990083" y="157355"/>
                  <a:pt x="554880" y="209180"/>
                  <a:pt x="312160" y="545113"/>
                </a:cubicBezTo>
                <a:cubicBezTo>
                  <a:pt x="186604" y="718951"/>
                  <a:pt x="154353" y="913203"/>
                  <a:pt x="149413" y="1045563"/>
                </a:cubicBezTo>
                <a:cubicBezTo>
                  <a:pt x="147903" y="1085755"/>
                  <a:pt x="114785" y="1117512"/>
                  <a:pt x="74564" y="11173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10661813" y="5737317"/>
            <a:ext cx="1634661" cy="1228568"/>
          </a:xfrm>
          <a:custGeom>
            <a:avLst/>
            <a:gdLst/>
            <a:ahLst/>
            <a:cxnLst/>
            <a:rect l="l" t="t" r="r" b="b"/>
            <a:pathLst>
              <a:path w="1165534" h="875984" extrusionOk="0">
                <a:moveTo>
                  <a:pt x="74617" y="876698"/>
                </a:moveTo>
                <a:lnTo>
                  <a:pt x="70609" y="876698"/>
                </a:lnTo>
                <a:cubicBezTo>
                  <a:pt x="29484" y="874545"/>
                  <a:pt x="-2105" y="839451"/>
                  <a:pt x="48" y="798326"/>
                </a:cubicBezTo>
                <a:cubicBezTo>
                  <a:pt x="48" y="798317"/>
                  <a:pt x="48" y="798317"/>
                  <a:pt x="48" y="798308"/>
                </a:cubicBezTo>
                <a:cubicBezTo>
                  <a:pt x="6368" y="661520"/>
                  <a:pt x="48611" y="528807"/>
                  <a:pt x="122527" y="413533"/>
                </a:cubicBezTo>
                <a:cubicBezTo>
                  <a:pt x="245938" y="223755"/>
                  <a:pt x="417261" y="148534"/>
                  <a:pt x="530605" y="98666"/>
                </a:cubicBezTo>
                <a:cubicBezTo>
                  <a:pt x="708731" y="21748"/>
                  <a:pt x="902890" y="-10652"/>
                  <a:pt x="1096303" y="4243"/>
                </a:cubicBezTo>
                <a:cubicBezTo>
                  <a:pt x="1137409" y="7226"/>
                  <a:pt x="1168262" y="42935"/>
                  <a:pt x="1165279" y="84013"/>
                </a:cubicBezTo>
                <a:cubicBezTo>
                  <a:pt x="1165279" y="84022"/>
                  <a:pt x="1165279" y="84022"/>
                  <a:pt x="1165279" y="84031"/>
                </a:cubicBezTo>
                <a:cubicBezTo>
                  <a:pt x="1162296" y="125110"/>
                  <a:pt x="1126596" y="155991"/>
                  <a:pt x="1085490" y="153017"/>
                </a:cubicBezTo>
                <a:cubicBezTo>
                  <a:pt x="1085490" y="153017"/>
                  <a:pt x="1085397" y="153008"/>
                  <a:pt x="1085397" y="153008"/>
                </a:cubicBezTo>
                <a:cubicBezTo>
                  <a:pt x="916219" y="139865"/>
                  <a:pt x="746482" y="168080"/>
                  <a:pt x="590633" y="235220"/>
                </a:cubicBezTo>
                <a:cubicBezTo>
                  <a:pt x="488101" y="280427"/>
                  <a:pt x="346700" y="342413"/>
                  <a:pt x="247523" y="494812"/>
                </a:cubicBezTo>
                <a:cubicBezTo>
                  <a:pt x="187961" y="588108"/>
                  <a:pt x="153939" y="695449"/>
                  <a:pt x="148999" y="806044"/>
                </a:cubicBezTo>
                <a:cubicBezTo>
                  <a:pt x="146948" y="845622"/>
                  <a:pt x="114231" y="876652"/>
                  <a:pt x="74617" y="8766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10925161" y="6147179"/>
            <a:ext cx="1379017" cy="803153"/>
          </a:xfrm>
          <a:custGeom>
            <a:avLst/>
            <a:gdLst/>
            <a:ahLst/>
            <a:cxnLst/>
            <a:rect l="l" t="t" r="r" b="b"/>
            <a:pathLst>
              <a:path w="983256" h="572658" extrusionOk="0">
                <a:moveTo>
                  <a:pt x="74573" y="573372"/>
                </a:moveTo>
                <a:cubicBezTo>
                  <a:pt x="68608" y="573372"/>
                  <a:pt x="62736" y="572692"/>
                  <a:pt x="56956" y="571322"/>
                </a:cubicBezTo>
                <a:cubicBezTo>
                  <a:pt x="16969" y="561628"/>
                  <a:pt x="-7639" y="521324"/>
                  <a:pt x="2056" y="481299"/>
                </a:cubicBezTo>
                <a:cubicBezTo>
                  <a:pt x="2056" y="481261"/>
                  <a:pt x="2056" y="481224"/>
                  <a:pt x="2056" y="481187"/>
                </a:cubicBezTo>
                <a:cubicBezTo>
                  <a:pt x="27782" y="369157"/>
                  <a:pt x="84734" y="266708"/>
                  <a:pt x="166293" y="185708"/>
                </a:cubicBezTo>
                <a:cubicBezTo>
                  <a:pt x="305271" y="50832"/>
                  <a:pt x="472491" y="27249"/>
                  <a:pt x="594597" y="10658"/>
                </a:cubicBezTo>
                <a:cubicBezTo>
                  <a:pt x="703188" y="-4368"/>
                  <a:pt x="813457" y="-2354"/>
                  <a:pt x="921489" y="16623"/>
                </a:cubicBezTo>
                <a:cubicBezTo>
                  <a:pt x="962036" y="23726"/>
                  <a:pt x="989160" y="62371"/>
                  <a:pt x="982076" y="102936"/>
                </a:cubicBezTo>
                <a:cubicBezTo>
                  <a:pt x="974992" y="143502"/>
                  <a:pt x="936309" y="170626"/>
                  <a:pt x="895763" y="163524"/>
                </a:cubicBezTo>
                <a:cubicBezTo>
                  <a:pt x="803017" y="147249"/>
                  <a:pt x="708316" y="145515"/>
                  <a:pt x="615105" y="158397"/>
                </a:cubicBezTo>
                <a:cubicBezTo>
                  <a:pt x="502133" y="174056"/>
                  <a:pt x="374061" y="191860"/>
                  <a:pt x="270224" y="292714"/>
                </a:cubicBezTo>
                <a:cubicBezTo>
                  <a:pt x="229117" y="332515"/>
                  <a:pt x="174496" y="403635"/>
                  <a:pt x="147091" y="516421"/>
                </a:cubicBezTo>
                <a:cubicBezTo>
                  <a:pt x="138982" y="549865"/>
                  <a:pt x="108968" y="573401"/>
                  <a:pt x="74573" y="573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1258278" y="6532367"/>
            <a:ext cx="1038466" cy="456667"/>
          </a:xfrm>
          <a:custGeom>
            <a:avLst/>
            <a:gdLst/>
            <a:ahLst/>
            <a:cxnLst/>
            <a:rect l="l" t="t" r="r" b="b"/>
            <a:pathLst>
              <a:path w="740439" h="325609" extrusionOk="0">
                <a:moveTo>
                  <a:pt x="74652" y="326323"/>
                </a:moveTo>
                <a:lnTo>
                  <a:pt x="67662" y="326323"/>
                </a:lnTo>
                <a:cubicBezTo>
                  <a:pt x="26648" y="322538"/>
                  <a:pt x="-3552" y="286223"/>
                  <a:pt x="270" y="245220"/>
                </a:cubicBezTo>
                <a:cubicBezTo>
                  <a:pt x="270" y="245192"/>
                  <a:pt x="270" y="245164"/>
                  <a:pt x="270" y="245136"/>
                </a:cubicBezTo>
                <a:cubicBezTo>
                  <a:pt x="7913" y="163483"/>
                  <a:pt x="36901" y="100379"/>
                  <a:pt x="86583" y="57502"/>
                </a:cubicBezTo>
                <a:cubicBezTo>
                  <a:pt x="152763" y="457"/>
                  <a:pt x="225560" y="2041"/>
                  <a:pt x="346176" y="4838"/>
                </a:cubicBezTo>
                <a:cubicBezTo>
                  <a:pt x="370691" y="5397"/>
                  <a:pt x="398001" y="6049"/>
                  <a:pt x="428668" y="6236"/>
                </a:cubicBezTo>
                <a:cubicBezTo>
                  <a:pt x="505380" y="6889"/>
                  <a:pt x="583678" y="5118"/>
                  <a:pt x="661695" y="830"/>
                </a:cubicBezTo>
                <a:cubicBezTo>
                  <a:pt x="702802" y="-1445"/>
                  <a:pt x="738034" y="30042"/>
                  <a:pt x="740271" y="71167"/>
                </a:cubicBezTo>
                <a:cubicBezTo>
                  <a:pt x="740271" y="71176"/>
                  <a:pt x="740271" y="71195"/>
                  <a:pt x="740271" y="71204"/>
                </a:cubicBezTo>
                <a:cubicBezTo>
                  <a:pt x="742508" y="112328"/>
                  <a:pt x="711096" y="147497"/>
                  <a:pt x="669898" y="149772"/>
                </a:cubicBezTo>
                <a:cubicBezTo>
                  <a:pt x="669898" y="149772"/>
                  <a:pt x="669804" y="149781"/>
                  <a:pt x="669804" y="149781"/>
                </a:cubicBezTo>
                <a:cubicBezTo>
                  <a:pt x="588897" y="154162"/>
                  <a:pt x="507337" y="156120"/>
                  <a:pt x="427456" y="155374"/>
                </a:cubicBezTo>
                <a:cubicBezTo>
                  <a:pt x="395950" y="155374"/>
                  <a:pt x="367894" y="154535"/>
                  <a:pt x="342727" y="153882"/>
                </a:cubicBezTo>
                <a:cubicBezTo>
                  <a:pt x="241686" y="151645"/>
                  <a:pt x="205613" y="151738"/>
                  <a:pt x="184269" y="170381"/>
                </a:cubicBezTo>
                <a:cubicBezTo>
                  <a:pt x="164787" y="187252"/>
                  <a:pt x="152857" y="216986"/>
                  <a:pt x="149035" y="259024"/>
                </a:cubicBezTo>
                <a:cubicBezTo>
                  <a:pt x="145306" y="297269"/>
                  <a:pt x="113055" y="326407"/>
                  <a:pt x="74652" y="3263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11576010" y="6779871"/>
            <a:ext cx="720443" cy="209165"/>
          </a:xfrm>
          <a:custGeom>
            <a:avLst/>
            <a:gdLst/>
            <a:ahLst/>
            <a:cxnLst/>
            <a:rect l="l" t="t" r="r" b="b"/>
            <a:pathLst>
              <a:path w="513685" h="149137" extrusionOk="0">
                <a:moveTo>
                  <a:pt x="439061" y="149852"/>
                </a:moveTo>
                <a:lnTo>
                  <a:pt x="74513" y="149852"/>
                </a:lnTo>
                <a:cubicBezTo>
                  <a:pt x="33314" y="149852"/>
                  <a:pt x="-56" y="116463"/>
                  <a:pt x="-56" y="75283"/>
                </a:cubicBezTo>
                <a:cubicBezTo>
                  <a:pt x="-56" y="34102"/>
                  <a:pt x="33314" y="714"/>
                  <a:pt x="74513" y="714"/>
                </a:cubicBezTo>
                <a:lnTo>
                  <a:pt x="439061" y="714"/>
                </a:lnTo>
                <a:cubicBezTo>
                  <a:pt x="480261" y="714"/>
                  <a:pt x="513630" y="34102"/>
                  <a:pt x="513630" y="75283"/>
                </a:cubicBezTo>
                <a:cubicBezTo>
                  <a:pt x="513630" y="116463"/>
                  <a:pt x="480261" y="149852"/>
                  <a:pt x="439061" y="1498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3876639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15696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968718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965776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9670789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4382187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5385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9987364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220980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18321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547400" y="1848600"/>
            <a:ext cx="90972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545250" y="1738976"/>
            <a:ext cx="8803474" cy="4042699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0"/>
          <p:cNvGrpSpPr/>
          <p:nvPr/>
        </p:nvGrpSpPr>
        <p:grpSpPr>
          <a:xfrm>
            <a:off x="1610380" y="1788431"/>
            <a:ext cx="428560" cy="402097"/>
            <a:chOff x="2495301" y="1749451"/>
            <a:chExt cx="358028" cy="335921"/>
          </a:xfrm>
        </p:grpSpPr>
        <p:sp>
          <p:nvSpPr>
            <p:cNvPr id="186" name="Google Shape;18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 rot="3120649">
            <a:off x="1032162" y="2085662"/>
            <a:ext cx="428520" cy="402060"/>
            <a:chOff x="2495301" y="1749451"/>
            <a:chExt cx="358028" cy="335921"/>
          </a:xfrm>
        </p:grpSpPr>
        <p:sp>
          <p:nvSpPr>
            <p:cNvPr id="191" name="Google Shape;19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196" name="Google Shape;19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0"/>
          <p:cNvGrpSpPr/>
          <p:nvPr/>
        </p:nvGrpSpPr>
        <p:grpSpPr>
          <a:xfrm rot="3120649">
            <a:off x="10090612" y="2085662"/>
            <a:ext cx="428520" cy="402060"/>
            <a:chOff x="2495301" y="1749451"/>
            <a:chExt cx="358028" cy="335921"/>
          </a:xfrm>
        </p:grpSpPr>
        <p:sp>
          <p:nvSpPr>
            <p:cNvPr id="201" name="Google Shape;20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/>
          <p:nvPr/>
        </p:nvSpPr>
        <p:spPr>
          <a:xfrm>
            <a:off x="5585511" y="711908"/>
            <a:ext cx="1009305" cy="79027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346966" y="466807"/>
            <a:ext cx="1461829" cy="1035368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5144163" y="219425"/>
            <a:ext cx="1903674" cy="134448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 rot="3560054" flipH="1">
            <a:off x="504677" y="55997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0048619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3187694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65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8" name="Google Shape;228;p12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9" name="Google Shape;229;p12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12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232" name="Google Shape;232;p12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2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CUSTOM_2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"/>
          <p:cNvSpPr/>
          <p:nvPr/>
        </p:nvSpPr>
        <p:spPr>
          <a:xfrm>
            <a:off x="607175" y="1642675"/>
            <a:ext cx="3386603" cy="2320332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2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2"/>
          <p:cNvSpPr/>
          <p:nvPr/>
        </p:nvSpPr>
        <p:spPr>
          <a:xfrm>
            <a:off x="4339425" y="1971325"/>
            <a:ext cx="3178914" cy="3001268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2"/>
          <p:cNvSpPr/>
          <p:nvPr/>
        </p:nvSpPr>
        <p:spPr>
          <a:xfrm rot="-5400000">
            <a:off x="7752656" y="2224291"/>
            <a:ext cx="4247030" cy="3730842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title"/>
          </p:nvPr>
        </p:nvSpPr>
        <p:spPr>
          <a:xfrm>
            <a:off x="248550" y="244825"/>
            <a:ext cx="11711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/>
          <p:nvPr/>
        </p:nvSpPr>
        <p:spPr>
          <a:xfrm>
            <a:off x="607175" y="4820803"/>
            <a:ext cx="3386603" cy="1759561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2"/>
          <p:cNvSpPr/>
          <p:nvPr/>
        </p:nvSpPr>
        <p:spPr>
          <a:xfrm>
            <a:off x="925575" y="12527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4468163" y="12643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925563" y="41915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2"/>
          <p:cNvSpPr/>
          <p:nvPr/>
        </p:nvSpPr>
        <p:spPr>
          <a:xfrm>
            <a:off x="8418913" y="12643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2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2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2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22"/>
          <p:cNvGrpSpPr/>
          <p:nvPr/>
        </p:nvGrpSpPr>
        <p:grpSpPr>
          <a:xfrm rot="3120626">
            <a:off x="7760573" y="5224202"/>
            <a:ext cx="358018" cy="335911"/>
            <a:chOff x="2495301" y="1749451"/>
            <a:chExt cx="358028" cy="335921"/>
          </a:xfrm>
        </p:grpSpPr>
        <p:sp>
          <p:nvSpPr>
            <p:cNvPr id="411" name="Google Shape;411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22"/>
          <p:cNvGrpSpPr/>
          <p:nvPr/>
        </p:nvGrpSpPr>
        <p:grpSpPr>
          <a:xfrm rot="3120626">
            <a:off x="8183498" y="5348302"/>
            <a:ext cx="358018" cy="335911"/>
            <a:chOff x="2495301" y="1749451"/>
            <a:chExt cx="358028" cy="335921"/>
          </a:xfrm>
        </p:grpSpPr>
        <p:sp>
          <p:nvSpPr>
            <p:cNvPr id="416" name="Google Shape;416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2"/>
          <p:cNvGrpSpPr/>
          <p:nvPr/>
        </p:nvGrpSpPr>
        <p:grpSpPr>
          <a:xfrm rot="-8363512">
            <a:off x="8085261" y="4896861"/>
            <a:ext cx="358038" cy="335930"/>
            <a:chOff x="2495301" y="1749451"/>
            <a:chExt cx="358028" cy="335921"/>
          </a:xfrm>
        </p:grpSpPr>
        <p:sp>
          <p:nvSpPr>
            <p:cNvPr id="421" name="Google Shape;421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 rot="-8670537">
            <a:off x="4671648" y="4526945"/>
            <a:ext cx="358103" cy="1075775"/>
            <a:chOff x="5847863" y="4281335"/>
            <a:chExt cx="358150" cy="1075915"/>
          </a:xfrm>
        </p:grpSpPr>
        <p:sp>
          <p:nvSpPr>
            <p:cNvPr id="426" name="Google Shape;426;p22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"/>
          <p:cNvSpPr/>
          <p:nvPr/>
        </p:nvSpPr>
        <p:spPr>
          <a:xfrm>
            <a:off x="549850" y="436800"/>
            <a:ext cx="11092292" cy="5527597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1950450" y="305500"/>
            <a:ext cx="8291099" cy="98273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3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3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3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3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3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3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23"/>
          <p:cNvGrpSpPr/>
          <p:nvPr/>
        </p:nvGrpSpPr>
        <p:grpSpPr>
          <a:xfrm rot="3120626">
            <a:off x="485773" y="4968452"/>
            <a:ext cx="358018" cy="335911"/>
            <a:chOff x="2495301" y="1749451"/>
            <a:chExt cx="358028" cy="335921"/>
          </a:xfrm>
        </p:grpSpPr>
        <p:sp>
          <p:nvSpPr>
            <p:cNvPr id="438" name="Google Shape;43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 rot="3120626">
            <a:off x="908698" y="5092552"/>
            <a:ext cx="358018" cy="335911"/>
            <a:chOff x="2495301" y="1749451"/>
            <a:chExt cx="358028" cy="335921"/>
          </a:xfrm>
        </p:grpSpPr>
        <p:sp>
          <p:nvSpPr>
            <p:cNvPr id="443" name="Google Shape;443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3"/>
          <p:cNvGrpSpPr/>
          <p:nvPr/>
        </p:nvGrpSpPr>
        <p:grpSpPr>
          <a:xfrm rot="-8363512">
            <a:off x="810461" y="4641111"/>
            <a:ext cx="358038" cy="335930"/>
            <a:chOff x="2495301" y="1749451"/>
            <a:chExt cx="358028" cy="335921"/>
          </a:xfrm>
        </p:grpSpPr>
        <p:sp>
          <p:nvSpPr>
            <p:cNvPr id="448" name="Google Shape;44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3"/>
          <p:cNvSpPr/>
          <p:nvPr/>
        </p:nvSpPr>
        <p:spPr>
          <a:xfrm>
            <a:off x="591475" y="57036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333108" y="6081505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976689" y="5721776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4673687" y="5358702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5667762" y="6452726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30EC-AF25-44AB-B1A6-0FB883CFB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74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19550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8" r:id="rId5"/>
    <p:sldLayoutId id="2147483668" r:id="rId6"/>
    <p:sldLayoutId id="2147483669" r:id="rId7"/>
    <p:sldLayoutId id="214748370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1969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476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Ho%C3%A0ng_t%E1%BB%A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.wikipedia.org/wiki/H%E1%BB%91t_T%E1%BA%A5t_Li%E1%BB%87t" TargetMode="External"/><Relationship Id="rId4" Type="http://schemas.openxmlformats.org/officeDocument/2006/relationships/hyperlink" Target="https://vi.wikipedia.org/wiki/Nh%C3%A0_Nguy%C3%AA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/>
          <p:nvPr/>
        </p:nvSpPr>
        <p:spPr>
          <a:xfrm>
            <a:off x="4372550" y="5799600"/>
            <a:ext cx="3462726" cy="42009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BAF94B-CFA3-4489-9E85-A95C96654335}"/>
              </a:ext>
            </a:extLst>
          </p:cNvPr>
          <p:cNvSpPr/>
          <p:nvPr/>
        </p:nvSpPr>
        <p:spPr>
          <a:xfrm>
            <a:off x="4372550" y="5722070"/>
            <a:ext cx="3555392" cy="711130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211D79-9F1B-4C02-80EC-7337E9A92D49}"/>
              </a:ext>
            </a:extLst>
          </p:cNvPr>
          <p:cNvSpPr/>
          <p:nvPr/>
        </p:nvSpPr>
        <p:spPr>
          <a:xfrm>
            <a:off x="3619893" y="3864990"/>
            <a:ext cx="4468305" cy="942680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153DFB-EA82-48DD-B158-1ABB42FA2945}"/>
              </a:ext>
            </a:extLst>
          </p:cNvPr>
          <p:cNvSpPr/>
          <p:nvPr/>
        </p:nvSpPr>
        <p:spPr>
          <a:xfrm>
            <a:off x="0" y="5439266"/>
            <a:ext cx="395926" cy="1418734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3A4DF2-01D3-4C83-9343-79CFEE579E28}"/>
              </a:ext>
            </a:extLst>
          </p:cNvPr>
          <p:cNvSpPr txBox="1"/>
          <p:nvPr/>
        </p:nvSpPr>
        <p:spPr>
          <a:xfrm>
            <a:off x="1620623" y="1606794"/>
            <a:ext cx="8966580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haroni" panose="02010803020104030203" pitchFamily="2" charset="-79"/>
              </a:rPr>
              <a:t>Bài</a:t>
            </a:r>
            <a:r>
              <a:rPr lang="en-US" sz="40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Aharoni" panose="02010803020104030203" pitchFamily="2" charset="-79"/>
              </a:rPr>
              <a:t> 14</a:t>
            </a:r>
            <a:r>
              <a:rPr lang="en-US" sz="60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CielBC Rostrum" panose="02000506000000020003" pitchFamily="50" charset="0"/>
                <a:cs typeface="Aharoni" panose="02010803020104030203" pitchFamily="2" charset="-79"/>
              </a:rPr>
              <a:t/>
            </a:r>
            <a:br>
              <a:rPr lang="en-US" sz="60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iCielBC Rostrum" panose="02000506000000020003" pitchFamily="50" charset="0"/>
                <a:cs typeface="Aharoni" panose="02010803020104030203" pitchFamily="2" charset="-79"/>
              </a:rPr>
            </a:b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Ba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lần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kháng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chiến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chống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quân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xâm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lược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Mông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–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Nguyên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(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thế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</a:t>
            </a:r>
            <a:r>
              <a:rPr lang="en-US" sz="5400" spc="300" dirty="0" err="1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kỉ</a:t>
            </a:r>
            <a:r>
              <a:rPr lang="en-US" sz="5400" spc="300" dirty="0">
                <a:solidFill>
                  <a:srgbClr val="0070C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 Condensed ExtraBold" panose="00000906000000000000" pitchFamily="2" charset="0"/>
                <a:cs typeface="Aharoni" panose="02010803020104030203" pitchFamily="2" charset="-79"/>
              </a:rPr>
              <a:t> XIII )</a:t>
            </a:r>
            <a:endParaRPr lang="en-US" sz="6000" spc="300" dirty="0">
              <a:solidFill>
                <a:srgbClr val="0070C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Barlow Condensed ExtraBold" panose="00000906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B556B-C619-40DC-B99D-5BB3265220DB}"/>
              </a:ext>
            </a:extLst>
          </p:cNvPr>
          <p:cNvSpPr/>
          <p:nvPr/>
        </p:nvSpPr>
        <p:spPr>
          <a:xfrm>
            <a:off x="0" y="5569527"/>
            <a:ext cx="230909" cy="1043709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A8D33-B308-41B9-B6EB-F5DCE2B8A3D7}"/>
              </a:ext>
            </a:extLst>
          </p:cNvPr>
          <p:cNvSpPr txBox="1"/>
          <p:nvPr/>
        </p:nvSpPr>
        <p:spPr>
          <a:xfrm>
            <a:off x="3578363" y="591127"/>
            <a:ext cx="56749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>
                <a:solidFill>
                  <a:srgbClr val="FFF8E8"/>
                </a:solidFill>
                <a:effectLst/>
                <a:latin typeface="Bahnschrift SemiLight SemiConde" panose="020B0502040204020203" pitchFamily="34" charset="0"/>
              </a:rPr>
              <a:t>3. Diễn biến và kết quả của cuộc kháng chiến</a:t>
            </a:r>
          </a:p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01E27-C93F-4C3E-8F00-3704565FF14E}"/>
              </a:ext>
            </a:extLst>
          </p:cNvPr>
          <p:cNvSpPr txBox="1"/>
          <p:nvPr/>
        </p:nvSpPr>
        <p:spPr>
          <a:xfrm>
            <a:off x="1226126" y="1537654"/>
            <a:ext cx="703663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Tháng 1/1285, </a:t>
            </a:r>
            <a:r>
              <a:rPr lang="vi-VN" sz="1800" b="1" i="0">
                <a:effectLst/>
                <a:latin typeface="Bahnschrift SemiBold SemiConden" panose="020B0502040204020203" pitchFamily="34" charset="0"/>
              </a:rPr>
              <a:t>T</a:t>
            </a:r>
            <a:r>
              <a:rPr lang="vi-VN" sz="1800" b="1" i="0">
                <a:effectLst/>
                <a:latin typeface="Bahnschrift SemiLight SemiConde" panose="020B0502040204020203" pitchFamily="34" charset="0"/>
              </a:rPr>
              <a:t>hoát Hoan 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cầm đầu 50 vạn quân Nguyên tiến vào nước ta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Sau </a:t>
            </a:r>
            <a:r>
              <a:rPr lang="en-US" sz="1800" b="0" i="0">
                <a:effectLst/>
                <a:latin typeface="Bahnschrift SemiLight SemiConde" panose="020B0502040204020203" pitchFamily="34" charset="0"/>
              </a:rPr>
              <a:t>khi 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đánh địch tại biên giới, quân ta tiến về </a:t>
            </a:r>
            <a:r>
              <a:rPr lang="vi-VN" sz="1800" b="1" i="0">
                <a:effectLst/>
                <a:latin typeface="Bahnschrift SemiBold SemiConden" panose="020B0502040204020203" pitchFamily="34" charset="0"/>
              </a:rPr>
              <a:t>Vạn Kiếp, Thăng Long</a:t>
            </a:r>
            <a:r>
              <a:rPr lang="en-US" sz="1800" b="0" i="0">
                <a:effectLst/>
                <a:latin typeface="Bahnschrift SemiLight SemiConde" panose="020B0502040204020203" pitchFamily="34" charset="0"/>
              </a:rPr>
              <a:t>, 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cuối cùng</a:t>
            </a:r>
            <a:r>
              <a:rPr lang="en-US" sz="1800" b="0" i="0">
                <a:effectLst/>
                <a:latin typeface="Bahnschrift SemiLight SemiConde" panose="020B0502040204020203" pitchFamily="34" charset="0"/>
              </a:rPr>
              <a:t> 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rút về </a:t>
            </a:r>
            <a:r>
              <a:rPr lang="vi-VN" sz="1800" b="1" i="0">
                <a:effectLst/>
                <a:latin typeface="Bahnschrift SemiBold SemiConden" panose="020B0502040204020203" pitchFamily="34" charset="0"/>
              </a:rPr>
              <a:t>Thiên Trường 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thực hiện kế hoạch “Vườn không nhà trống”.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b="0" i="0">
                <a:effectLst/>
                <a:latin typeface="Bahnschrift SemiBold SemiConden" panose="020B0502040204020203" pitchFamily="34" charset="0"/>
              </a:rPr>
              <a:t>Toa Đô 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dẫn quân từ </a:t>
            </a:r>
            <a:r>
              <a:rPr lang="vi-VN" sz="1800" b="1" i="0">
                <a:effectLst/>
                <a:latin typeface="Bahnschrift SemiLight SemiConde" panose="020B0502040204020203" pitchFamily="34" charset="0"/>
              </a:rPr>
              <a:t>Chăm-pa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 ra Nghệ An, Thanh Hóa; quân </a:t>
            </a:r>
            <a:r>
              <a:rPr lang="vi-VN" sz="1800" b="0" i="0">
                <a:effectLst/>
                <a:latin typeface="Bahnschrift SemiBold SemiConden" panose="020B0502040204020203" pitchFamily="34" charset="0"/>
              </a:rPr>
              <a:t>Thoát Hoan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 mở cuộc tiến công xuống phía Nam để tiêu diệt quân ta, nhưng thất bại phải rút về Thăng Long</a:t>
            </a:r>
            <a:r>
              <a:rPr lang="en-US" sz="1800" b="0" i="0">
                <a:effectLst/>
                <a:latin typeface="Bahnschrift SemiLight SemiConde" panose="020B0502040204020203" pitchFamily="34" charset="0"/>
              </a:rPr>
              <a:t>, 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lâm vào tình trạng thiếu lương thực trầm trọng.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Tháng 5/1285, lợi dụng thời cơ quân địch đang suy yếu, nhà Trần tổ chức phản công đánh tan quân giặc ở nhiều nơi như Tây Kết, Chương Dương, Hàm </a:t>
            </a:r>
            <a:r>
              <a:rPr lang="en-US" sz="1800" b="0" i="0">
                <a:effectLst/>
                <a:latin typeface="Bahnschrift SemiLight SemiConde" panose="020B0502040204020203" pitchFamily="34" charset="0"/>
              </a:rPr>
              <a:t>   </a:t>
            </a:r>
            <a:r>
              <a:rPr lang="vi-VN" sz="1800" b="0" i="0">
                <a:effectLst/>
                <a:latin typeface="Bahnschrift SemiLight SemiConde" panose="020B0502040204020203" pitchFamily="34" charset="0"/>
              </a:rPr>
              <a:t>Tử, Thăng Long.</a:t>
            </a:r>
          </a:p>
          <a:p>
            <a:endParaRPr lang="vi-VN" sz="1600">
              <a:latin typeface="Bahnschrift SemiLight SemiConde" panose="020B0502040204020203" pitchFamily="34" charset="0"/>
            </a:endParaRPr>
          </a:p>
        </p:txBody>
      </p:sp>
      <p:pic>
        <p:nvPicPr>
          <p:cNvPr id="7" name="Picture 6" descr="A picture containing person, dancer, colorful&#10;&#10;Description automatically generated">
            <a:extLst>
              <a:ext uri="{FF2B5EF4-FFF2-40B4-BE49-F238E27FC236}">
                <a16:creationId xmlns:a16="http://schemas.microsoft.com/office/drawing/2014/main" id="{1A81CA9D-CAF4-4822-B086-A15CCBE19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53858" b="38468"/>
          <a:stretch/>
        </p:blipFill>
        <p:spPr>
          <a:xfrm>
            <a:off x="8361359" y="1537654"/>
            <a:ext cx="2178260" cy="2902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8063F-20F1-4E1F-B3B9-CD0072505C5F}"/>
              </a:ext>
            </a:extLst>
          </p:cNvPr>
          <p:cNvSpPr txBox="1"/>
          <p:nvPr/>
        </p:nvSpPr>
        <p:spPr>
          <a:xfrm>
            <a:off x="8262763" y="4440430"/>
            <a:ext cx="237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iCielBC Rostrum" panose="02000506000000020003" pitchFamily="50" charset="0"/>
              </a:rPr>
              <a:t>Thoát Hoan </a:t>
            </a:r>
            <a:r>
              <a:rPr lang="en-US">
                <a:latin typeface="Bahnschrift SemiBold SemiConden" panose="020B0502040204020203" pitchFamily="34" charset="0"/>
              </a:rPr>
              <a:t>( ? – 1301 )</a:t>
            </a:r>
          </a:p>
          <a:p>
            <a:pPr algn="ctr"/>
            <a:r>
              <a:rPr lang="en-US">
                <a:solidFill>
                  <a:srgbClr val="0645AD"/>
                </a:solidFill>
                <a:latin typeface="Bahnschrift SemiBold SemiConden" panose="020B0502040204020203" pitchFamily="34" charset="0"/>
                <a:hlinkClick r:id="rId3" tooltip="Hoàng tử"/>
              </a:rPr>
              <a:t>H</a:t>
            </a:r>
            <a:r>
              <a:rPr lang="en-US" b="0" i="0" u="none" strike="noStrike">
                <a:solidFill>
                  <a:srgbClr val="0645AD"/>
                </a:solidFill>
                <a:effectLst/>
                <a:latin typeface="Bahnschrift SemiBold SemiConden" panose="020B0502040204020203" pitchFamily="34" charset="0"/>
                <a:hlinkClick r:id="rId3" tooltip="Hoàng tử"/>
              </a:rPr>
              <a:t>oàng tử</a:t>
            </a:r>
            <a:r>
              <a:rPr lang="en-US" b="0" i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 </a:t>
            </a:r>
            <a:r>
              <a:rPr lang="en-US" b="0" i="0" u="none" strike="noStrike">
                <a:solidFill>
                  <a:srgbClr val="0645AD"/>
                </a:solidFill>
                <a:effectLst/>
                <a:latin typeface="Bahnschrift SemiBold SemiConden" panose="020B0502040204020203" pitchFamily="34" charset="0"/>
                <a:hlinkClick r:id="rId4" tooltip="Nhà Nguyên"/>
              </a:rPr>
              <a:t>nhà Nguyên</a:t>
            </a:r>
            <a:r>
              <a:rPr lang="en-US" b="0" i="0">
                <a:solidFill>
                  <a:srgbClr val="202122"/>
                </a:solidFill>
                <a:effectLst/>
                <a:latin typeface="Bahnschrift SemiBold SemiConden" panose="020B0502040204020203" pitchFamily="34" charset="0"/>
              </a:rPr>
              <a:t>, con trai thứ 9 của </a:t>
            </a:r>
            <a:r>
              <a:rPr lang="en-US" b="0" i="0" u="sng">
                <a:solidFill>
                  <a:srgbClr val="0645AD"/>
                </a:solidFill>
                <a:effectLst/>
                <a:latin typeface="Bahnschrift SemiBold SemiConden" panose="020B0502040204020203" pitchFamily="34" charset="0"/>
                <a:hlinkClick r:id="rId5"/>
              </a:rPr>
              <a:t>Hốt Tất Liệt</a:t>
            </a:r>
            <a:r>
              <a:rPr lang="en-US" u="sng">
                <a:solidFill>
                  <a:srgbClr val="202122"/>
                </a:solidFill>
                <a:latin typeface="Bahnschrift SemiBold SemiConden" panose="020B0502040204020203" pitchFamily="34" charset="0"/>
              </a:rPr>
              <a:t> </a:t>
            </a:r>
            <a:endParaRPr lang="en-US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28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3679FD-1C7B-4E77-B5CE-C8BECE01ED34}"/>
              </a:ext>
            </a:extLst>
          </p:cNvPr>
          <p:cNvSpPr/>
          <p:nvPr/>
        </p:nvSpPr>
        <p:spPr>
          <a:xfrm>
            <a:off x="0" y="5516217"/>
            <a:ext cx="1560443" cy="1212574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7C185-53D7-4D8E-8227-5B839316DD49}"/>
              </a:ext>
            </a:extLst>
          </p:cNvPr>
          <p:cNvSpPr txBox="1"/>
          <p:nvPr/>
        </p:nvSpPr>
        <p:spPr>
          <a:xfrm>
            <a:off x="1582678" y="308113"/>
            <a:ext cx="809542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8E8"/>
                </a:solidFill>
                <a:latin typeface="iCielBC Rostrum" panose="02000506000000020003" pitchFamily="50" charset="0"/>
              </a:rPr>
              <a:t>Lược đồ chiến tranh Mông Nguyên – Đại Việt lần 2 ( 1285 )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E8DDDAE1-2DC8-4BC7-A837-2356CD177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4"/>
          <a:stretch/>
        </p:blipFill>
        <p:spPr>
          <a:xfrm>
            <a:off x="1777632" y="1046375"/>
            <a:ext cx="7705514" cy="5682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033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FD39-06D9-488D-B432-9BC801FF0A3A}"/>
              </a:ext>
            </a:extLst>
          </p:cNvPr>
          <p:cNvSpPr/>
          <p:nvPr/>
        </p:nvSpPr>
        <p:spPr>
          <a:xfrm>
            <a:off x="0" y="5656082"/>
            <a:ext cx="216816" cy="1046376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0FAC5-FFC7-43A5-B108-AA0BC97CBEFD}"/>
              </a:ext>
            </a:extLst>
          </p:cNvPr>
          <p:cNvSpPr txBox="1"/>
          <p:nvPr/>
        </p:nvSpPr>
        <p:spPr>
          <a:xfrm>
            <a:off x="1192696" y="1272210"/>
            <a:ext cx="229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8E8"/>
                </a:solidFill>
                <a:latin typeface="OCR A Extended" panose="02010509020102010303" pitchFamily="50" charset="0"/>
              </a:rPr>
              <a:t>Nguyên nhân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BA41B-AE40-4DF4-BEF5-7108E9048728}"/>
              </a:ext>
            </a:extLst>
          </p:cNvPr>
          <p:cNvSpPr txBox="1"/>
          <p:nvPr/>
        </p:nvSpPr>
        <p:spPr>
          <a:xfrm>
            <a:off x="4601818" y="1272209"/>
            <a:ext cx="240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F8E8"/>
                </a:solidFill>
                <a:latin typeface="OCR A Extended" panose="02010509020102010303" pitchFamily="50" charset="0"/>
              </a:rPr>
              <a:t>Kết quả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7EFDD-7601-4994-8244-1248FB8EB2B0}"/>
              </a:ext>
            </a:extLst>
          </p:cNvPr>
          <p:cNvSpPr txBox="1"/>
          <p:nvPr/>
        </p:nvSpPr>
        <p:spPr>
          <a:xfrm>
            <a:off x="9134061" y="1272209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8E8"/>
                </a:solidFill>
                <a:latin typeface="OCR A Extended" panose="02010509020102010303" pitchFamily="50" charset="0"/>
              </a:rPr>
              <a:t>Ý nghĩa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750C4-EEA6-487A-BFD1-E4E4DFB70581}"/>
              </a:ext>
            </a:extLst>
          </p:cNvPr>
          <p:cNvSpPr txBox="1"/>
          <p:nvPr/>
        </p:nvSpPr>
        <p:spPr>
          <a:xfrm>
            <a:off x="8574019" y="2911456"/>
            <a:ext cx="2892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L</a:t>
            </a:r>
            <a:r>
              <a:rPr lang="vi-VN" sz="1800" b="0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à cuộc kháng chiến của quân Đại Việt dưới sự lãnh đạo của </a:t>
            </a:r>
            <a:r>
              <a:rPr lang="vi-VN" sz="1800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hai </a:t>
            </a:r>
            <a:r>
              <a:rPr lang="vi-VN" sz="1800" b="0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vua</a:t>
            </a:r>
            <a:r>
              <a:rPr lang="vi-VN" sz="1800" b="0" i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 </a:t>
            </a:r>
            <a:r>
              <a:rPr lang="vi-VN" sz="1800" b="1" i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Trần T</a:t>
            </a:r>
            <a:r>
              <a:rPr lang="vi-VN" sz="1800" b="1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hánh </a:t>
            </a:r>
            <a:r>
              <a:rPr lang="vi-VN" sz="1800" b="1" i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T</a:t>
            </a:r>
            <a:r>
              <a:rPr lang="vi-VN" sz="1800" b="1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ôn</a:t>
            </a:r>
            <a:r>
              <a:rPr lang="vi-VN" sz="1800" b="0" i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g </a:t>
            </a:r>
            <a:r>
              <a:rPr lang="vi-VN" sz="1800" b="0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và </a:t>
            </a:r>
            <a:r>
              <a:rPr lang="en-US" sz="1800" b="1" i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T</a:t>
            </a:r>
            <a:r>
              <a:rPr lang="en-US" sz="1800" b="1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rần </a:t>
            </a:r>
            <a:r>
              <a:rPr lang="vi-VN" sz="1800" b="1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Nhân </a:t>
            </a:r>
            <a:r>
              <a:rPr lang="vi-VN" sz="1800" b="1" i="0">
                <a:solidFill>
                  <a:srgbClr val="202124"/>
                </a:solidFill>
                <a:effectLst/>
                <a:latin typeface="Bahnschrift SemiBold SemiConden" panose="020B0502040204020203" pitchFamily="34" charset="0"/>
              </a:rPr>
              <a:t>T</a:t>
            </a:r>
            <a:r>
              <a:rPr lang="vi-VN" sz="1800" b="1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ông</a:t>
            </a:r>
            <a:r>
              <a:rPr lang="vi-VN" sz="1800" b="0" i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 đã toàn thắng, thể hiện "Hào khí Đông A" của Đại Việt thời ấy</a:t>
            </a:r>
            <a:endParaRPr lang="vi-VN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B51A9C-C55D-4A33-9A5B-3A7D95A685B6}"/>
              </a:ext>
            </a:extLst>
          </p:cNvPr>
          <p:cNvSpPr/>
          <p:nvPr/>
        </p:nvSpPr>
        <p:spPr>
          <a:xfrm>
            <a:off x="516834" y="3978099"/>
            <a:ext cx="3647661" cy="2554356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31891D0-9246-4350-8827-C6CEE1997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2990"/>
            <a:ext cx="2845599" cy="2845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2FA7F3-8724-4423-9D5F-2EF5993912EA}"/>
              </a:ext>
            </a:extLst>
          </p:cNvPr>
          <p:cNvSpPr txBox="1"/>
          <p:nvPr/>
        </p:nvSpPr>
        <p:spPr>
          <a:xfrm>
            <a:off x="4814541" y="2551837"/>
            <a:ext cx="2498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>
                <a:latin typeface="Bahnschrift SemiLight SemiConde" panose="020B0502040204020203" pitchFamily="34" charset="0"/>
              </a:rPr>
              <a:t>50 vạn quân giặc bị giết chết, phần còn lại tháo chạy về nước. </a:t>
            </a:r>
            <a:r>
              <a:rPr lang="vi-VN" sz="1800" b="1">
                <a:latin typeface="Bahnschrift SemiBold SemiConden" panose="020B0502040204020203" pitchFamily="34" charset="0"/>
              </a:rPr>
              <a:t>T</a:t>
            </a:r>
            <a:r>
              <a:rPr lang="vi-VN" sz="1800" b="1">
                <a:latin typeface="Bahnschrift SemiLight SemiConde" panose="020B0502040204020203" pitchFamily="34" charset="0"/>
              </a:rPr>
              <a:t>oa Đô </a:t>
            </a:r>
            <a:r>
              <a:rPr lang="vi-VN" sz="1800">
                <a:latin typeface="Bahnschrift SemiLight SemiConde" panose="020B0502040204020203" pitchFamily="34" charset="0"/>
              </a:rPr>
              <a:t>bị chém đầu, </a:t>
            </a:r>
            <a:r>
              <a:rPr lang="vi-VN" sz="1800" b="1">
                <a:latin typeface="Bahnschrift SemiBold SemiConden" panose="020B0502040204020203" pitchFamily="34" charset="0"/>
              </a:rPr>
              <a:t>T</a:t>
            </a:r>
            <a:r>
              <a:rPr lang="vi-VN" sz="1800" b="1">
                <a:latin typeface="Bahnschrift SemiLight SemiConde" panose="020B0502040204020203" pitchFamily="34" charset="0"/>
              </a:rPr>
              <a:t>hoát Hoan </a:t>
            </a:r>
            <a:r>
              <a:rPr lang="vi-VN" sz="1800">
                <a:latin typeface="Bahnschrift SemiLight SemiConde" panose="020B0502040204020203" pitchFamily="34" charset="0"/>
              </a:rPr>
              <a:t>chui ống đồng về nước.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062F1-CE57-42F6-8991-3CFE8B861B76}"/>
              </a:ext>
            </a:extLst>
          </p:cNvPr>
          <p:cNvSpPr txBox="1"/>
          <p:nvPr/>
        </p:nvSpPr>
        <p:spPr>
          <a:xfrm>
            <a:off x="1091221" y="1978824"/>
            <a:ext cx="2498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Năm 1258, quân </a:t>
            </a:r>
            <a:r>
              <a:rPr lang="vi-VN" sz="1800" b="1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Mông Cổ</a:t>
            </a:r>
            <a:r>
              <a:rPr lang="vi-VN" sz="1800" b="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 từng thất bại </a:t>
            </a:r>
            <a:r>
              <a:rPr lang="vi-VN" sz="180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ở </a:t>
            </a:r>
            <a:r>
              <a:rPr lang="vi-VN" sz="1800" b="1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Đại Việt</a:t>
            </a:r>
            <a:r>
              <a:rPr lang="vi-VN" sz="1800" b="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 trong việc tìm cách mở một hướng từ phía</a:t>
            </a:r>
            <a:r>
              <a:rPr lang="en-US" sz="1800" b="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 </a:t>
            </a:r>
            <a:r>
              <a:rPr lang="vi-VN" sz="1800" b="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Nam</a:t>
            </a:r>
            <a:r>
              <a:rPr lang="en-US" sz="1800" b="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 </a:t>
            </a:r>
            <a:r>
              <a:rPr lang="vi-VN" sz="1800" b="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để đánh vào lãnh thổ </a:t>
            </a:r>
            <a:r>
              <a:rPr lang="vi-VN" sz="1800" b="1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Nam </a:t>
            </a:r>
            <a:r>
              <a:rPr lang="vi-VN" sz="1800" b="1" i="0">
                <a:solidFill>
                  <a:srgbClr val="333333"/>
                </a:solidFill>
                <a:effectLst/>
                <a:latin typeface="Bahnschrift SemiBold SemiConden" panose="020B0502040204020203" pitchFamily="34" charset="0"/>
              </a:rPr>
              <a:t>T</a:t>
            </a:r>
            <a:r>
              <a:rPr lang="vi-VN" sz="1800" b="1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ống</a:t>
            </a:r>
            <a:r>
              <a:rPr lang="vi-VN" sz="1800" b="0" i="0">
                <a:solidFill>
                  <a:srgbClr val="333333"/>
                </a:solidFill>
                <a:effectLst/>
                <a:latin typeface="Bahnschrift SemiLight SemiConde" panose="020B0502040204020203" pitchFamily="34" charset="0"/>
              </a:rPr>
              <a:t>.</a:t>
            </a:r>
            <a:endParaRPr lang="en-US" sz="180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0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"/>
          <p:cNvSpPr/>
          <p:nvPr/>
        </p:nvSpPr>
        <p:spPr>
          <a:xfrm>
            <a:off x="-8272312" y="8754317"/>
            <a:ext cx="6217167" cy="76357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15128178" y="-2687117"/>
            <a:ext cx="1410364" cy="12559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>
                <a:solidFill>
                  <a:schemeClr val="accent4"/>
                </a:solidFill>
                <a:latin typeface="Chewy"/>
              </a:rPr>
              <a:t>III</a:t>
            </a:r>
            <a:endParaRPr b="0" i="0">
              <a:ln>
                <a:noFill/>
              </a:ln>
              <a:solidFill>
                <a:schemeClr val="accent4"/>
              </a:solidFill>
              <a:latin typeface="Chewy"/>
            </a:endParaRPr>
          </a:p>
        </p:txBody>
      </p:sp>
      <p:pic>
        <p:nvPicPr>
          <p:cNvPr id="521" name="Google Shape;5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250" y="4399375"/>
            <a:ext cx="2380500" cy="23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4A0B05-862C-4E37-8513-EEC31B7BF8A8}"/>
              </a:ext>
            </a:extLst>
          </p:cNvPr>
          <p:cNvSpPr/>
          <p:nvPr/>
        </p:nvSpPr>
        <p:spPr>
          <a:xfrm>
            <a:off x="0" y="5589625"/>
            <a:ext cx="207390" cy="1018565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51480-62EF-49AE-9427-B6FDAF8ABF43}"/>
              </a:ext>
            </a:extLst>
          </p:cNvPr>
          <p:cNvSpPr txBox="1"/>
          <p:nvPr/>
        </p:nvSpPr>
        <p:spPr>
          <a:xfrm>
            <a:off x="-7873678" y="8747205"/>
            <a:ext cx="561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Cuộc kháng chiến lần th</a:t>
            </a:r>
            <a:r>
              <a:rPr lang="en-US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ứ ba</a:t>
            </a:r>
          </a:p>
          <a:p>
            <a:pPr algn="ctr"/>
            <a:r>
              <a:rPr lang="vi-VN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chống quân xâm lược mông cổ (</a:t>
            </a:r>
            <a:r>
              <a:rPr lang="en-US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2000" b="0" i="0">
                <a:solidFill>
                  <a:srgbClr val="FFF8E8"/>
                </a:solidFill>
                <a:effectLst/>
                <a:latin typeface="Bahnschrift SemiLight SemiConde" panose="020B0502040204020203" pitchFamily="34" charset="0"/>
              </a:rPr>
              <a:t>1287 </a:t>
            </a:r>
            <a:r>
              <a:rPr lang="vi-VN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2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"/>
          <p:cNvSpPr/>
          <p:nvPr/>
        </p:nvSpPr>
        <p:spPr>
          <a:xfrm>
            <a:off x="3100538" y="3801317"/>
            <a:ext cx="6217167" cy="76357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5603178" y="1370533"/>
            <a:ext cx="1410364" cy="12559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>
                <a:solidFill>
                  <a:schemeClr val="accent4"/>
                </a:solidFill>
                <a:latin typeface="Chewy"/>
              </a:rPr>
              <a:t>III</a:t>
            </a:r>
            <a:endParaRPr b="0" i="0">
              <a:ln>
                <a:noFill/>
              </a:ln>
              <a:solidFill>
                <a:schemeClr val="accent4"/>
              </a:solidFill>
              <a:latin typeface="Chewy"/>
            </a:endParaRPr>
          </a:p>
        </p:txBody>
      </p:sp>
      <p:pic>
        <p:nvPicPr>
          <p:cNvPr id="521" name="Google Shape;5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250" y="4399375"/>
            <a:ext cx="2380500" cy="23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4A0B05-862C-4E37-8513-EEC31B7BF8A8}"/>
              </a:ext>
            </a:extLst>
          </p:cNvPr>
          <p:cNvSpPr/>
          <p:nvPr/>
        </p:nvSpPr>
        <p:spPr>
          <a:xfrm>
            <a:off x="0" y="5589625"/>
            <a:ext cx="207390" cy="1018565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51480-62EF-49AE-9427-B6FDAF8ABF43}"/>
              </a:ext>
            </a:extLst>
          </p:cNvPr>
          <p:cNvSpPr txBox="1"/>
          <p:nvPr/>
        </p:nvSpPr>
        <p:spPr>
          <a:xfrm>
            <a:off x="3499172" y="3794205"/>
            <a:ext cx="5618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Cuộc kháng chiến lần th</a:t>
            </a:r>
            <a:r>
              <a:rPr lang="en-US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ứ ba</a:t>
            </a:r>
          </a:p>
          <a:p>
            <a:pPr algn="ctr"/>
            <a:r>
              <a:rPr lang="vi-VN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chống quân xâm lược mông cổ (</a:t>
            </a:r>
            <a:r>
              <a:rPr lang="en-US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2000" b="0" i="0">
                <a:solidFill>
                  <a:srgbClr val="FFF8E8"/>
                </a:solidFill>
                <a:effectLst/>
                <a:latin typeface="Bahnschrift SemiLight SemiConde" panose="020B0502040204020203" pitchFamily="34" charset="0"/>
              </a:rPr>
              <a:t>1287 </a:t>
            </a:r>
            <a:r>
              <a:rPr lang="vi-VN" sz="20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077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B556B-C619-40DC-B99D-5BB3265220DB}"/>
              </a:ext>
            </a:extLst>
          </p:cNvPr>
          <p:cNvSpPr/>
          <p:nvPr/>
        </p:nvSpPr>
        <p:spPr>
          <a:xfrm>
            <a:off x="0" y="5569527"/>
            <a:ext cx="230909" cy="1043709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A8D33-B308-41B9-B6EB-F5DCE2B8A3D7}"/>
              </a:ext>
            </a:extLst>
          </p:cNvPr>
          <p:cNvSpPr txBox="1"/>
          <p:nvPr/>
        </p:nvSpPr>
        <p:spPr>
          <a:xfrm>
            <a:off x="3578363" y="591127"/>
            <a:ext cx="531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F8E8"/>
                </a:solidFill>
                <a:latin typeface="Bahnschrift SemiLight SemiConde" panose="020B0502040204020203" pitchFamily="34" charset="0"/>
              </a:rPr>
              <a:t>1. Nhà Nguyên xâm lược Đại Việt</a:t>
            </a:r>
            <a:endParaRPr lang="en-US" sz="2400">
              <a:solidFill>
                <a:srgbClr val="FFF8E8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A2778-68C0-4F3C-9EA4-E7E1DA630532}"/>
              </a:ext>
            </a:extLst>
          </p:cNvPr>
          <p:cNvSpPr txBox="1"/>
          <p:nvPr/>
        </p:nvSpPr>
        <p:spPr>
          <a:xfrm>
            <a:off x="1063487" y="2351782"/>
            <a:ext cx="603305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</a:t>
            </a:r>
            <a:r>
              <a:rPr lang="vi-VN" sz="2000">
                <a:solidFill>
                  <a:srgbClr val="3B2933"/>
                </a:solidFill>
                <a:latin typeface="Bahnschrift SemiBold SemiConden" panose="020B0502040204020203" pitchFamily="34" charset="0"/>
              </a:rPr>
              <a:t>Vua Nguyên </a:t>
            </a:r>
            <a:r>
              <a:rPr lang="vi-VN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đình chỉ cuộc xâm lược Nhật Bản, tập trung lực lượng quyết tâm đánh bại </a:t>
            </a:r>
            <a:r>
              <a:rPr lang="vi-VN" sz="20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Đại Việt </a:t>
            </a:r>
            <a:r>
              <a:rPr lang="vi-VN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để trả thù.</a:t>
            </a:r>
          </a:p>
          <a:p>
            <a:r>
              <a:rPr lang="en-US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</a:t>
            </a:r>
            <a:r>
              <a:rPr lang="vi-VN" sz="20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Quân </a:t>
            </a:r>
            <a:r>
              <a:rPr lang="vi-VN" sz="2000" b="1">
                <a:solidFill>
                  <a:srgbClr val="3B2933"/>
                </a:solidFill>
                <a:latin typeface="Bahnschrift SemiBold SemiConden" panose="020B0502040204020203" pitchFamily="34" charset="0"/>
              </a:rPr>
              <a:t>T</a:t>
            </a:r>
            <a:r>
              <a:rPr lang="vi-VN" sz="20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ống </a:t>
            </a:r>
            <a:r>
              <a:rPr lang="vi-VN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huy</a:t>
            </a:r>
            <a:r>
              <a:rPr lang="en-US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động</a:t>
            </a:r>
            <a:r>
              <a:rPr lang="vi-VN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quân đội đông đảo, nhiều tướng giỏi cho cuộc xâm lược </a:t>
            </a:r>
            <a:r>
              <a:rPr lang="vi-VN" sz="20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Đại Việt </a:t>
            </a:r>
            <a:r>
              <a:rPr lang="vi-VN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lần 3.</a:t>
            </a:r>
          </a:p>
          <a:p>
            <a:endParaRPr lang="vi-VN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7" name="Picture 6" descr="A picture containing text, ground&#10;&#10;Description automatically generated">
            <a:extLst>
              <a:ext uri="{FF2B5EF4-FFF2-40B4-BE49-F238E27FC236}">
                <a16:creationId xmlns:a16="http://schemas.microsoft.com/office/drawing/2014/main" id="{EA638AA4-933B-4A17-9092-C06F80FC9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23" r="11202"/>
          <a:stretch/>
        </p:blipFill>
        <p:spPr>
          <a:xfrm flipH="1">
            <a:off x="7096540" y="1848678"/>
            <a:ext cx="4056419" cy="3065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F7CDCB-825E-4E7A-9A99-0B825BCBB203}"/>
              </a:ext>
            </a:extLst>
          </p:cNvPr>
          <p:cNvSpPr txBox="1"/>
          <p:nvPr/>
        </p:nvSpPr>
        <p:spPr>
          <a:xfrm>
            <a:off x="8021505" y="4948169"/>
            <a:ext cx="220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3B2933"/>
                </a:solidFill>
                <a:latin typeface="iCielBC Rostrum" panose="02000506000000020003" pitchFamily="50" charset="0"/>
              </a:rPr>
              <a:t>Quân đội nhà Nguyên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ED860-53EF-4117-9E3E-D9BF66C4FC74}"/>
              </a:ext>
            </a:extLst>
          </p:cNvPr>
          <p:cNvSpPr txBox="1"/>
          <p:nvPr/>
        </p:nvSpPr>
        <p:spPr>
          <a:xfrm>
            <a:off x="1063487" y="1953473"/>
            <a:ext cx="1421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3B2933"/>
                </a:solidFill>
                <a:latin typeface="iCielBC Rostrum" panose="02000506000000020003" pitchFamily="50" charset="0"/>
              </a:rPr>
              <a:t>Nhà </a:t>
            </a:r>
            <a:r>
              <a:rPr lang="en-US" sz="2000">
                <a:solidFill>
                  <a:srgbClr val="3B2933"/>
                </a:solidFill>
                <a:latin typeface="iCielBC Rostrum" panose="02000506000000020003" pitchFamily="50" charset="0"/>
              </a:rPr>
              <a:t>Nguyên:</a:t>
            </a:r>
            <a:endParaRPr lang="en-US" sz="1800">
              <a:solidFill>
                <a:srgbClr val="3B2933"/>
              </a:solidFill>
              <a:latin typeface="iCielBC Rostrum" panose="02000506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E3A56-A5A5-401A-B4CB-6DFFBE64F4C7}"/>
              </a:ext>
            </a:extLst>
          </p:cNvPr>
          <p:cNvSpPr txBox="1"/>
          <p:nvPr/>
        </p:nvSpPr>
        <p:spPr>
          <a:xfrm>
            <a:off x="1336813" y="419844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iCielBC Rostrum" panose="02000506000000020003" pitchFamily="50" charset="0"/>
              </a:rPr>
              <a:t>Tổng tư lệnh </a:t>
            </a:r>
            <a:r>
              <a:rPr lang="en-US" sz="2000"/>
              <a:t>: </a:t>
            </a:r>
            <a:r>
              <a:rPr lang="en-US" sz="2000">
                <a:latin typeface="Bahnschrift SemiLight SemiConde" panose="020B0502040204020203" pitchFamily="34" charset="0"/>
              </a:rPr>
              <a:t>Thoát Hoan</a:t>
            </a:r>
          </a:p>
          <a:p>
            <a:r>
              <a:rPr lang="en-US" sz="2000">
                <a:latin typeface="iCielBC Rostrum" panose="02000506000000020003" pitchFamily="50" charset="0"/>
              </a:rPr>
              <a:t>Phó tổng tư lệnh </a:t>
            </a:r>
            <a:r>
              <a:rPr lang="en-US" sz="2000"/>
              <a:t>: </a:t>
            </a:r>
            <a:r>
              <a:rPr lang="en-US" sz="2000">
                <a:latin typeface="Bahnschrift SemiLight SemiConde" panose="020B0502040204020203" pitchFamily="34" charset="0"/>
              </a:rPr>
              <a:t>A Lý Hải Nha</a:t>
            </a:r>
          </a:p>
        </p:txBody>
      </p:sp>
    </p:spTree>
    <p:extLst>
      <p:ext uri="{BB962C8B-B14F-4D97-AF65-F5344CB8AC3E}">
        <p14:creationId xmlns:p14="http://schemas.microsoft.com/office/powerpoint/2010/main" val="1277572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B556B-C619-40DC-B99D-5BB3265220DB}"/>
              </a:ext>
            </a:extLst>
          </p:cNvPr>
          <p:cNvSpPr/>
          <p:nvPr/>
        </p:nvSpPr>
        <p:spPr>
          <a:xfrm>
            <a:off x="0" y="5569527"/>
            <a:ext cx="230909" cy="1043709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A8D33-B308-41B9-B6EB-F5DCE2B8A3D7}"/>
              </a:ext>
            </a:extLst>
          </p:cNvPr>
          <p:cNvSpPr txBox="1"/>
          <p:nvPr/>
        </p:nvSpPr>
        <p:spPr>
          <a:xfrm>
            <a:off x="3578363" y="591127"/>
            <a:ext cx="531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F8E8"/>
                </a:solidFill>
                <a:latin typeface="Bahnschrift SemiLight SemiConde" panose="020B0502040204020203" pitchFamily="34" charset="0"/>
              </a:rPr>
              <a:t>1. Nhà Nguyên xâm lược Đại Việt</a:t>
            </a:r>
            <a:endParaRPr lang="en-US" sz="2400">
              <a:solidFill>
                <a:srgbClr val="FFF8E8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CA2778-68C0-4F3C-9EA4-E7E1DA630532}"/>
              </a:ext>
            </a:extLst>
          </p:cNvPr>
          <p:cNvSpPr txBox="1"/>
          <p:nvPr/>
        </p:nvSpPr>
        <p:spPr>
          <a:xfrm>
            <a:off x="1858616" y="3131045"/>
            <a:ext cx="61092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Cuối tháng 12 </a:t>
            </a:r>
            <a:r>
              <a:rPr lang="en-US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/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1287, </a:t>
            </a:r>
            <a:r>
              <a:rPr lang="vi-VN" sz="1800">
                <a:solidFill>
                  <a:srgbClr val="3B2933"/>
                </a:solidFill>
                <a:latin typeface="Bahnschrift SemiBold SemiConden" panose="020B0502040204020203" pitchFamily="34" charset="0"/>
              </a:rPr>
              <a:t>quân Nguyên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tiến vào nước ta theo hai đường</a:t>
            </a:r>
            <a:r>
              <a:rPr lang="en-US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:</a:t>
            </a:r>
          </a:p>
          <a:p>
            <a:endParaRPr lang="vi-VN" sz="1800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  <a:p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  + Quân bộ do </a:t>
            </a:r>
            <a:r>
              <a:rPr lang="vi-VN" sz="1800" b="1">
                <a:solidFill>
                  <a:srgbClr val="3B2933"/>
                </a:solidFill>
                <a:latin typeface="Bahnschrift SemiBold SemiConden" panose="020B0502040204020203" pitchFamily="34" charset="0"/>
              </a:rPr>
              <a:t>Thoát Hoan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chỉ huy vượt biên giới đánh vào Lạng Sơn, Bắc Giang, chiếm đóng Vạn Kiếp.</a:t>
            </a:r>
          </a:p>
          <a:p>
            <a:endParaRPr lang="en-US" sz="1800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  <a:p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+ Quân thủy do </a:t>
            </a:r>
            <a:r>
              <a:rPr lang="vi-VN" sz="18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Ô Mã Nhi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chỉ huy tiến vào nước ta, ngược sông Bạch Đằng kéo về Vạn </a:t>
            </a:r>
            <a:r>
              <a:rPr lang="en-US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Kiếp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.</a:t>
            </a:r>
            <a:endParaRPr lang="en-US" sz="1800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7CDCB-825E-4E7A-9A99-0B825BCBB203}"/>
              </a:ext>
            </a:extLst>
          </p:cNvPr>
          <p:cNvSpPr txBox="1"/>
          <p:nvPr/>
        </p:nvSpPr>
        <p:spPr>
          <a:xfrm>
            <a:off x="8395248" y="4787001"/>
            <a:ext cx="220648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3B2933"/>
                </a:solidFill>
                <a:latin typeface="iCielBC Rostrum" panose="02000506000000020003" pitchFamily="50" charset="0"/>
              </a:rPr>
              <a:t>Trần Nhân Tông</a:t>
            </a:r>
          </a:p>
          <a:p>
            <a:pPr algn="ctr"/>
            <a:r>
              <a:rPr lang="en-US">
                <a:solidFill>
                  <a:srgbClr val="3B2933"/>
                </a:solidFill>
                <a:latin typeface="Bahnschrift SemiBold Condensed" panose="020B0502040204020203" pitchFamily="34" charset="0"/>
              </a:rPr>
              <a:t>( 1278-1293 )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E1525-3BE1-4F00-A08E-4B5F3BA41452}"/>
              </a:ext>
            </a:extLst>
          </p:cNvPr>
          <p:cNvSpPr txBox="1"/>
          <p:nvPr/>
        </p:nvSpPr>
        <p:spPr>
          <a:xfrm>
            <a:off x="1858616" y="1565680"/>
            <a:ext cx="6109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iCielBC Rostrum" panose="02000506000000020003" pitchFamily="50" charset="0"/>
              </a:rPr>
              <a:t>Nhà Trần:</a:t>
            </a:r>
          </a:p>
          <a:p>
            <a:r>
              <a:rPr lang="vi-VN" sz="20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Vua Trần huy động nhân dân chuẩn bị đánh giặc</a:t>
            </a:r>
            <a:endParaRPr lang="en-US" sz="2000">
              <a:latin typeface="iCielBC Rostrum" panose="02000506000000020003" pitchFamily="50" charset="0"/>
            </a:endParaRPr>
          </a:p>
          <a:p>
            <a:r>
              <a:rPr lang="en-US" sz="2000">
                <a:latin typeface="iCielBC Rostrum" panose="02000506000000020003" pitchFamily="50" charset="0"/>
              </a:rPr>
              <a:t>Lãnh đạo : </a:t>
            </a:r>
            <a:r>
              <a:rPr lang="en-US" sz="2000">
                <a:latin typeface="Bahnschrift SemiLight SemiConde" panose="020B0502040204020203" pitchFamily="34" charset="0"/>
              </a:rPr>
              <a:t>Trần Nhân Tông</a:t>
            </a:r>
            <a:endParaRPr lang="en-US" sz="2000">
              <a:latin typeface="iCielBC Rostrum" panose="02000506000000020003" pitchFamily="50" charset="0"/>
            </a:endParaRPr>
          </a:p>
          <a:p>
            <a:r>
              <a:rPr lang="en-US" sz="2000">
                <a:latin typeface="iCielBC Rostrum" panose="02000506000000020003" pitchFamily="50" charset="0"/>
              </a:rPr>
              <a:t>Chỉ huy :  </a:t>
            </a:r>
            <a:r>
              <a:rPr lang="en-US" sz="2000">
                <a:latin typeface="Bahnschrift SemiLight SemiConde" panose="020B0502040204020203" pitchFamily="34" charset="0"/>
              </a:rPr>
              <a:t>Trần Hưng Đạo</a:t>
            </a:r>
            <a:endParaRPr lang="en-US" sz="2000">
              <a:latin typeface="iCielBC Rostrum" panose="02000506000000020003" pitchFamily="50" charset="0"/>
            </a:endParaRPr>
          </a:p>
        </p:txBody>
      </p:sp>
      <p:pic>
        <p:nvPicPr>
          <p:cNvPr id="12" name="Picture 11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9686454A-1548-40BE-BF47-D51598C20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06"/>
          <a:stretch/>
        </p:blipFill>
        <p:spPr>
          <a:xfrm flipH="1">
            <a:off x="8186527" y="1683559"/>
            <a:ext cx="2623931" cy="302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360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B556B-C619-40DC-B99D-5BB3265220DB}"/>
              </a:ext>
            </a:extLst>
          </p:cNvPr>
          <p:cNvSpPr/>
          <p:nvPr/>
        </p:nvSpPr>
        <p:spPr>
          <a:xfrm>
            <a:off x="0" y="5569527"/>
            <a:ext cx="230909" cy="1043709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A8D33-B308-41B9-B6EB-F5DCE2B8A3D7}"/>
              </a:ext>
            </a:extLst>
          </p:cNvPr>
          <p:cNvSpPr txBox="1"/>
          <p:nvPr/>
        </p:nvSpPr>
        <p:spPr>
          <a:xfrm>
            <a:off x="2080064" y="540099"/>
            <a:ext cx="8031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>
                <a:solidFill>
                  <a:srgbClr val="FFF8E8"/>
                </a:solidFill>
                <a:effectLst/>
                <a:latin typeface="Bahnschrift SemiLight SemiConde" panose="020B0502040204020203" pitchFamily="34" charset="0"/>
              </a:rPr>
              <a:t>2. Trận Vân Đồn tiêu diệt đoàn thuyền lương của Trương Văn Hổ</a:t>
            </a:r>
          </a:p>
          <a:p>
            <a:pPr algn="ctr"/>
            <a:endParaRPr lang="en-US" sz="2400">
              <a:solidFill>
                <a:srgbClr val="FFF8E8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F866A-FA49-4690-B1A3-DDED07109A5C}"/>
              </a:ext>
            </a:extLst>
          </p:cNvPr>
          <p:cNvSpPr txBox="1"/>
          <p:nvPr/>
        </p:nvSpPr>
        <p:spPr>
          <a:xfrm>
            <a:off x="971322" y="1639237"/>
            <a:ext cx="7154367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Quân của </a:t>
            </a:r>
            <a:r>
              <a:rPr lang="vi-VN" sz="19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Ô Mã Nhi </a:t>
            </a:r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được giao nhiệm vụ bảo vệ đoàn thuyền lương của </a:t>
            </a:r>
            <a:r>
              <a:rPr lang="vi-VN" sz="1900" b="1">
                <a:solidFill>
                  <a:srgbClr val="3B2933"/>
                </a:solidFill>
                <a:latin typeface="Bahnschrift SemiBold SemiConden" panose="020B0502040204020203" pitchFamily="34" charset="0"/>
              </a:rPr>
              <a:t>Trương Văn Hổ</a:t>
            </a:r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.</a:t>
            </a:r>
          </a:p>
          <a:p>
            <a:endParaRPr lang="vi-VN" sz="1900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  <a:p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Lợi dụng quân của </a:t>
            </a:r>
            <a:r>
              <a:rPr lang="vi-VN" sz="19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Ô Mã Nhi </a:t>
            </a:r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kéo về Vạn Kiếp, </a:t>
            </a:r>
            <a:r>
              <a:rPr lang="vi-VN" sz="1900" b="1">
                <a:solidFill>
                  <a:srgbClr val="3B2933"/>
                </a:solidFill>
                <a:latin typeface="Bahnschrift SemiBold SemiConden" panose="020B0502040204020203" pitchFamily="34" charset="0"/>
              </a:rPr>
              <a:t>T</a:t>
            </a:r>
            <a:r>
              <a:rPr lang="vi-VN" sz="19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rần Khánh Dư </a:t>
            </a:r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bố trí trận địa mai phục.</a:t>
            </a:r>
          </a:p>
          <a:p>
            <a:endParaRPr lang="vi-VN" sz="1900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  <a:p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Khi đoàn thuyền lương của </a:t>
            </a:r>
            <a:r>
              <a:rPr lang="vi-VN" sz="1900">
                <a:solidFill>
                  <a:srgbClr val="3B2933"/>
                </a:solidFill>
                <a:latin typeface="Bahnschrift SemiBold SemiConden" panose="020B0502040204020203" pitchFamily="34" charset="0"/>
              </a:rPr>
              <a:t>Trương Văn Hổ </a:t>
            </a:r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tiến qua Vân Đồn bị quân của </a:t>
            </a:r>
            <a:r>
              <a:rPr lang="vi-VN" sz="1900">
                <a:solidFill>
                  <a:srgbClr val="3B2933"/>
                </a:solidFill>
                <a:latin typeface="Bahnschrift SemiBold SemiConden" panose="020B0502040204020203" pitchFamily="34" charset="0"/>
              </a:rPr>
              <a:t>Trần Khánh Dư </a:t>
            </a:r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từ nhiều phía đổ ra tấn công.</a:t>
            </a:r>
          </a:p>
          <a:p>
            <a:endParaRPr lang="vi-VN" sz="1900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  <a:p>
            <a:r>
              <a:rPr lang="en-US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=&gt; </a:t>
            </a:r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phần lớn thuyền lương của địch bị đắm số còn lại bị </a:t>
            </a:r>
            <a:r>
              <a:rPr lang="vi-VN" sz="1900">
                <a:solidFill>
                  <a:srgbClr val="3B2933"/>
                </a:solidFill>
                <a:latin typeface="Bahnschrift SemiBold SemiConden" panose="020B0502040204020203" pitchFamily="34" charset="0"/>
              </a:rPr>
              <a:t>quân Trần </a:t>
            </a:r>
            <a:r>
              <a:rPr lang="vi-VN" sz="19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chiếm.</a:t>
            </a:r>
            <a:endParaRPr lang="en-US" sz="1900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</p:txBody>
      </p:sp>
      <p:pic>
        <p:nvPicPr>
          <p:cNvPr id="12" name="Picture 11" descr="A picture containing text, person, outdoor, doll&#10;&#10;Description automatically generated">
            <a:extLst>
              <a:ext uri="{FF2B5EF4-FFF2-40B4-BE49-F238E27FC236}">
                <a16:creationId xmlns:a16="http://schemas.microsoft.com/office/drawing/2014/main" id="{64BB083B-9413-42C4-BFE7-43C6156F5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34659" y="1392888"/>
            <a:ext cx="2481743" cy="3508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1867D4-865A-41C3-8F7F-F421A387D16E}"/>
              </a:ext>
            </a:extLst>
          </p:cNvPr>
          <p:cNvSpPr txBox="1"/>
          <p:nvPr/>
        </p:nvSpPr>
        <p:spPr>
          <a:xfrm>
            <a:off x="8030816" y="5009043"/>
            <a:ext cx="22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3B2933"/>
                </a:solidFill>
                <a:latin typeface="iCielBC Rostrum" panose="02000506000000020003" pitchFamily="50" charset="0"/>
              </a:rPr>
              <a:t>Trần Khánh Dư</a:t>
            </a:r>
          </a:p>
          <a:p>
            <a:pPr algn="ctr"/>
            <a:r>
              <a:rPr lang="en-US" sz="1600">
                <a:solidFill>
                  <a:srgbClr val="3B2933"/>
                </a:solidFill>
                <a:latin typeface="Bahnschrift SemiBold Condensed" panose="020B0502040204020203" pitchFamily="34" charset="0"/>
              </a:rPr>
              <a:t>( 1240 – 1340 )</a:t>
            </a:r>
          </a:p>
        </p:txBody>
      </p:sp>
    </p:spTree>
    <p:extLst>
      <p:ext uri="{BB962C8B-B14F-4D97-AF65-F5344CB8AC3E}">
        <p14:creationId xmlns:p14="http://schemas.microsoft.com/office/powerpoint/2010/main" val="251469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B556B-C619-40DC-B99D-5BB3265220DB}"/>
              </a:ext>
            </a:extLst>
          </p:cNvPr>
          <p:cNvSpPr/>
          <p:nvPr/>
        </p:nvSpPr>
        <p:spPr>
          <a:xfrm>
            <a:off x="0" y="5569527"/>
            <a:ext cx="230909" cy="1043709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A8D33-B308-41B9-B6EB-F5DCE2B8A3D7}"/>
              </a:ext>
            </a:extLst>
          </p:cNvPr>
          <p:cNvSpPr txBox="1"/>
          <p:nvPr/>
        </p:nvSpPr>
        <p:spPr>
          <a:xfrm>
            <a:off x="2080064" y="557715"/>
            <a:ext cx="803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F8E8"/>
                </a:solidFill>
                <a:latin typeface="Bahnschrift SemiLight SemiConde" panose="020B0502040204020203" pitchFamily="34" charset="0"/>
              </a:rPr>
              <a:t>3. Chiến thắng Bạch Đằng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1867D4-865A-41C3-8F7F-F421A387D16E}"/>
              </a:ext>
            </a:extLst>
          </p:cNvPr>
          <p:cNvSpPr txBox="1"/>
          <p:nvPr/>
        </p:nvSpPr>
        <p:spPr>
          <a:xfrm>
            <a:off x="7584905" y="4665703"/>
            <a:ext cx="321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3B2933"/>
                </a:solidFill>
                <a:latin typeface="Bahnschrift SemiBold Condensed" panose="020B0502040204020203" pitchFamily="34" charset="0"/>
              </a:rPr>
              <a:t>Bãi cọc trên sông Bạch Đằng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0B036-8AF6-4DB2-B554-EA0B2A44E1D3}"/>
              </a:ext>
            </a:extLst>
          </p:cNvPr>
          <p:cNvSpPr txBox="1"/>
          <p:nvPr/>
        </p:nvSpPr>
        <p:spPr>
          <a:xfrm>
            <a:off x="1427924" y="1443841"/>
            <a:ext cx="58276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>
                <a:latin typeface="Bahnschrift SemiLight SemiConde" panose="020B0502040204020203" pitchFamily="34" charset="0"/>
              </a:rPr>
              <a:t>– Cuối tháng 1/1288, </a:t>
            </a:r>
            <a:r>
              <a:rPr lang="vi-VN" sz="1800">
                <a:latin typeface="Bahnschrift SemiBold SemiConden" panose="020B0502040204020203" pitchFamily="34" charset="0"/>
              </a:rPr>
              <a:t>Thoát Hoan </a:t>
            </a:r>
            <a:r>
              <a:rPr lang="vi-VN" sz="1800">
                <a:latin typeface="Bahnschrift SemiLight SemiConde" panose="020B0502040204020203" pitchFamily="34" charset="0"/>
              </a:rPr>
              <a:t>tiến vào chiếm đóng Thăng Long nhưng rơi vào tình thế bị động, binh lính hoang mang. </a:t>
            </a:r>
            <a:r>
              <a:rPr lang="vi-VN" sz="1800" b="1">
                <a:latin typeface="Bahnschrift SemiBold SemiConden" panose="020B0502040204020203" pitchFamily="34" charset="0"/>
              </a:rPr>
              <a:t>Thoát Hoan </a:t>
            </a:r>
            <a:r>
              <a:rPr lang="vi-VN" sz="1800">
                <a:latin typeface="Bahnschrift SemiLight SemiConde" panose="020B0502040204020203" pitchFamily="34" charset="0"/>
              </a:rPr>
              <a:t>quyết định rút quân lên Vạn Kiếp và từ đây rút quân về nước theo hai đường thủy, bộ.</a:t>
            </a:r>
          </a:p>
          <a:p>
            <a:endParaRPr lang="vi-VN" sz="1800">
              <a:latin typeface="Bahnschrift SemiLight SemiConde" panose="020B0502040204020203" pitchFamily="34" charset="0"/>
            </a:endParaRPr>
          </a:p>
          <a:p>
            <a:r>
              <a:rPr lang="vi-VN" sz="1800">
                <a:latin typeface="Bahnschrift SemiLight SemiConde" panose="020B0502040204020203" pitchFamily="34" charset="0"/>
              </a:rPr>
              <a:t>– Quân dân </a:t>
            </a:r>
            <a:r>
              <a:rPr lang="vi-VN" sz="1800">
                <a:latin typeface="Bahnschrift SemiBold SemiConden" panose="020B0502040204020203" pitchFamily="34" charset="0"/>
              </a:rPr>
              <a:t>nhà Trần </a:t>
            </a:r>
            <a:r>
              <a:rPr lang="vi-VN" sz="1800">
                <a:latin typeface="Bahnschrift SemiLight SemiConde" panose="020B0502040204020203" pitchFamily="34" charset="0"/>
              </a:rPr>
              <a:t>bố trí, mai phục trên sông </a:t>
            </a:r>
            <a:r>
              <a:rPr lang="en-US" sz="1800">
                <a:latin typeface="Bahnschrift SemiLight SemiConde" panose="020B0502040204020203" pitchFamily="34" charset="0"/>
              </a:rPr>
              <a:t>B</a:t>
            </a:r>
            <a:r>
              <a:rPr lang="vi-VN" sz="1800">
                <a:latin typeface="Bahnschrift SemiLight SemiConde" panose="020B0502040204020203" pitchFamily="34" charset="0"/>
              </a:rPr>
              <a:t>ạch Đằng.</a:t>
            </a:r>
          </a:p>
          <a:p>
            <a:endParaRPr lang="vi-VN" sz="1800">
              <a:latin typeface="Bahnschrift SemiLight SemiConde" panose="020B0502040204020203" pitchFamily="34" charset="0"/>
            </a:endParaRPr>
          </a:p>
          <a:p>
            <a:r>
              <a:rPr lang="vi-VN" sz="1800">
                <a:latin typeface="Bahnschrift SemiLight SemiConde" panose="020B0502040204020203" pitchFamily="34" charset="0"/>
              </a:rPr>
              <a:t>– Tháng 4/1288: đoàn thuyền của</a:t>
            </a:r>
            <a:r>
              <a:rPr lang="vi-VN" sz="1800" b="1">
                <a:latin typeface="Bahnschrift SemiLight SemiConde" panose="020B0502040204020203" pitchFamily="34" charset="0"/>
              </a:rPr>
              <a:t> Ô Mã Nhi </a:t>
            </a:r>
            <a:r>
              <a:rPr lang="vi-VN" sz="1800">
                <a:latin typeface="Bahnschrift SemiLight SemiConde" panose="020B0502040204020203" pitchFamily="34" charset="0"/>
              </a:rPr>
              <a:t>rút về theo sông Bạch Đằng, ta nhử địch vào sâu trận địa khi nước dâng cao.</a:t>
            </a:r>
          </a:p>
          <a:p>
            <a:endParaRPr lang="vi-VN" sz="1800">
              <a:latin typeface="Bahnschrift SemiLight SemiConde" panose="020B0502040204020203" pitchFamily="34" charset="0"/>
            </a:endParaRPr>
          </a:p>
          <a:p>
            <a:r>
              <a:rPr lang="vi-VN" sz="1800">
                <a:latin typeface="Bahnschrift SemiLight SemiConde" panose="020B0502040204020203" pitchFamily="34" charset="0"/>
              </a:rPr>
              <a:t>– Lúc nước rút thuyền địch xô vào cọc và bị quân ta đánh từ 2 bên bờ. Nhiều tên giặc bị chết, </a:t>
            </a:r>
            <a:r>
              <a:rPr lang="vi-VN" sz="1800" b="1">
                <a:latin typeface="Bahnschrift SemiLight SemiConde" panose="020B0502040204020203" pitchFamily="34" charset="0"/>
              </a:rPr>
              <a:t>Ô Mã Nhi </a:t>
            </a:r>
            <a:r>
              <a:rPr lang="vi-VN" sz="1800">
                <a:latin typeface="Bahnschrift SemiLight SemiConde" panose="020B0502040204020203" pitchFamily="34" charset="0"/>
              </a:rPr>
              <a:t>bị bắt sống.</a:t>
            </a:r>
          </a:p>
          <a:p>
            <a:endParaRPr lang="vi-VN" sz="1800">
              <a:latin typeface="Bahnschrift SemiLight SemiConde" panose="020B0502040204020203" pitchFamily="34" charset="0"/>
            </a:endParaRPr>
          </a:p>
          <a:p>
            <a:r>
              <a:rPr lang="vi-VN" sz="1800">
                <a:latin typeface="Bahnschrift SemiLight SemiConde" panose="020B0502040204020203" pitchFamily="34" charset="0"/>
              </a:rPr>
              <a:t>– Cánh quân bộ do </a:t>
            </a:r>
            <a:r>
              <a:rPr lang="vi-VN" sz="1800">
                <a:latin typeface="Bahnschrift SemiBold SemiConden" panose="020B0502040204020203" pitchFamily="34" charset="0"/>
              </a:rPr>
              <a:t>Thoát Hoan </a:t>
            </a:r>
            <a:r>
              <a:rPr lang="vi-VN" sz="1800">
                <a:latin typeface="Bahnschrift SemiLight SemiConde" panose="020B0502040204020203" pitchFamily="34" charset="0"/>
              </a:rPr>
              <a:t>chỉ huy vội vàng rút lui về nước</a:t>
            </a:r>
            <a:r>
              <a:rPr lang="en-US" sz="1800">
                <a:latin typeface="Bahnschrift SemiLight SemiConde" panose="020B0502040204020203" pitchFamily="34" charset="0"/>
              </a:rPr>
              <a:t>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34A0C4C-6336-4B7E-B1A3-77194066E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169" y="1836778"/>
            <a:ext cx="4085811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138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3679FD-1C7B-4E77-B5CE-C8BECE01ED34}"/>
              </a:ext>
            </a:extLst>
          </p:cNvPr>
          <p:cNvSpPr/>
          <p:nvPr/>
        </p:nvSpPr>
        <p:spPr>
          <a:xfrm>
            <a:off x="0" y="5516217"/>
            <a:ext cx="1560443" cy="1212574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7C185-53D7-4D8E-8227-5B839316DD49}"/>
              </a:ext>
            </a:extLst>
          </p:cNvPr>
          <p:cNvSpPr txBox="1"/>
          <p:nvPr/>
        </p:nvSpPr>
        <p:spPr>
          <a:xfrm>
            <a:off x="1582678" y="308113"/>
            <a:ext cx="8095422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F8E8"/>
                </a:solidFill>
                <a:latin typeface="iCielBC Rostrum" panose="02000506000000020003" pitchFamily="50" charset="0"/>
              </a:rPr>
              <a:t>Lược đồ chiến tranh Mông Nguyên – Đại Việt lần 3( 1287 )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F141865-9D55-4F4C-9EDB-2602B74A1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62" y="1069211"/>
            <a:ext cx="7633253" cy="548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9593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428" y="0"/>
            <a:ext cx="10595572" cy="14478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353343" y="157959"/>
            <a:ext cx="9155113" cy="914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12289"/>
          <p:cNvSpPr txBox="1">
            <a:spLocks noChangeArrowheads="1"/>
          </p:cNvSpPr>
          <p:nvPr/>
        </p:nvSpPr>
        <p:spPr bwMode="auto">
          <a:xfrm>
            <a:off x="1026813" y="1605759"/>
            <a:ext cx="8686801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Char char="-"/>
              <a:defRPr/>
            </a:pP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XII,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đọa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lo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3333FF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5364"/>
          <p:cNvSpPr txBox="1">
            <a:spLocks noChangeArrowheads="1"/>
          </p:cNvSpPr>
          <p:nvPr/>
        </p:nvSpPr>
        <p:spPr bwMode="auto">
          <a:xfrm>
            <a:off x="1587500" y="2917825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-Thiên tai, mất mùa liên tiếp xảy ra.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Đời sống nhân dân cực khổ.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thế lực phong kiến địa phương nổi dậy.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524000" y="4289426"/>
            <a:ext cx="8534400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Lý phải dựa vào thế lực họ Trần chống lại các thế lực nổi loạn.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Tháng 12 - 1226, Lý Chiêu Hoàng buộc phải nhường ngôi cho Trần Cảnh.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Nhà Trần thành lập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z="3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4809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BCFD39-06D9-488D-B432-9BC801FF0A3A}"/>
              </a:ext>
            </a:extLst>
          </p:cNvPr>
          <p:cNvSpPr/>
          <p:nvPr/>
        </p:nvSpPr>
        <p:spPr>
          <a:xfrm>
            <a:off x="0" y="5656082"/>
            <a:ext cx="216816" cy="1046376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0FAC5-FFC7-43A5-B108-AA0BC97CBEFD}"/>
              </a:ext>
            </a:extLst>
          </p:cNvPr>
          <p:cNvSpPr txBox="1"/>
          <p:nvPr/>
        </p:nvSpPr>
        <p:spPr>
          <a:xfrm>
            <a:off x="1192696" y="1272210"/>
            <a:ext cx="229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8E8"/>
                </a:solidFill>
                <a:latin typeface="OCR A Extended" panose="02010509020102010303" pitchFamily="50" charset="0"/>
              </a:rPr>
              <a:t>Nguyên nhân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BA41B-AE40-4DF4-BEF5-7108E9048728}"/>
              </a:ext>
            </a:extLst>
          </p:cNvPr>
          <p:cNvSpPr txBox="1"/>
          <p:nvPr/>
        </p:nvSpPr>
        <p:spPr>
          <a:xfrm>
            <a:off x="4601818" y="1272209"/>
            <a:ext cx="2405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F8E8"/>
                </a:solidFill>
                <a:latin typeface="OCR A Extended" panose="02010509020102010303" pitchFamily="50" charset="0"/>
              </a:rPr>
              <a:t>Kết quả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87EFDD-7601-4994-8244-1248FB8EB2B0}"/>
              </a:ext>
            </a:extLst>
          </p:cNvPr>
          <p:cNvSpPr txBox="1"/>
          <p:nvPr/>
        </p:nvSpPr>
        <p:spPr>
          <a:xfrm>
            <a:off x="9134061" y="1272209"/>
            <a:ext cx="2332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8E8"/>
                </a:solidFill>
                <a:latin typeface="OCR A Extended" panose="02010509020102010303" pitchFamily="50" charset="0"/>
              </a:rPr>
              <a:t>Ý nghĩa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C750C4-EEA6-487A-BFD1-E4E4DFB70581}"/>
              </a:ext>
            </a:extLst>
          </p:cNvPr>
          <p:cNvSpPr txBox="1"/>
          <p:nvPr/>
        </p:nvSpPr>
        <p:spPr>
          <a:xfrm>
            <a:off x="8574019" y="2546938"/>
            <a:ext cx="2892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Thất bại của </a:t>
            </a:r>
            <a:r>
              <a:rPr lang="vi-VN" sz="1800" b="1">
                <a:solidFill>
                  <a:srgbClr val="3B2933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Mông Cổ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trong trận chiến này mang sự tự tin cho các quốc gia châu Á nhỏ xung quanh về các cuộc chiến của họ chống lại </a:t>
            </a:r>
            <a:r>
              <a:rPr lang="vi-VN" sz="1800" b="1">
                <a:solidFill>
                  <a:srgbClr val="3B2933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quân Mông Cổ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sau này, đồng thời cũng đè bẹp tham vọng chinh phục toàn bộ Đông Nam Á của </a:t>
            </a:r>
            <a:r>
              <a:rPr lang="vi-VN" sz="1800">
                <a:solidFill>
                  <a:srgbClr val="3B2933"/>
                </a:solidFill>
                <a:latin typeface="Bahnschrift SemiBold SemiConden" panose="020B0502040204020203" pitchFamily="34" charset="0"/>
                <a:cs typeface="Cavolini" panose="03000502040302020204" pitchFamily="66" charset="0"/>
              </a:rPr>
              <a:t>nhà Nguyên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B51A9C-C55D-4A33-9A5B-3A7D95A685B6}"/>
              </a:ext>
            </a:extLst>
          </p:cNvPr>
          <p:cNvSpPr/>
          <p:nvPr/>
        </p:nvSpPr>
        <p:spPr>
          <a:xfrm>
            <a:off x="516834" y="3978099"/>
            <a:ext cx="3647661" cy="2554356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431891D0-9246-4350-8827-C6CEE1997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2990"/>
            <a:ext cx="2845599" cy="2845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2FA7F3-8724-4423-9D5F-2EF5993912EA}"/>
              </a:ext>
            </a:extLst>
          </p:cNvPr>
          <p:cNvSpPr txBox="1"/>
          <p:nvPr/>
        </p:nvSpPr>
        <p:spPr>
          <a:xfrm>
            <a:off x="4756235" y="2631350"/>
            <a:ext cx="249888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Toàn bộ thủy binh của giặc bị tiêu diệt</a:t>
            </a:r>
            <a:r>
              <a:rPr lang="vi-VN" sz="18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, Ô Mã Nhi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bị bắt sống.</a:t>
            </a:r>
          </a:p>
          <a:p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- Quân bộ từ Vạn Kiếp rút về nước bị quân ta tập kích tiêu diệt.</a:t>
            </a:r>
          </a:p>
          <a:p>
            <a:endParaRPr lang="vi-VN" sz="1800">
              <a:latin typeface="Bahnschrift SemiLight SemiConde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062F1-CE57-42F6-8991-3CFE8B861B76}"/>
              </a:ext>
            </a:extLst>
          </p:cNvPr>
          <p:cNvSpPr txBox="1"/>
          <p:nvPr/>
        </p:nvSpPr>
        <p:spPr>
          <a:xfrm>
            <a:off x="1091221" y="1978824"/>
            <a:ext cx="2498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Sau thất bạ</a:t>
            </a:r>
            <a:r>
              <a:rPr lang="en-US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i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</a:t>
            </a:r>
            <a:r>
              <a:rPr lang="vi-VN" sz="18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Đại Việt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năm 1285</a:t>
            </a:r>
            <a:r>
              <a:rPr lang="en-US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, </a:t>
            </a:r>
            <a:r>
              <a:rPr lang="vi-VN" sz="1800">
                <a:solidFill>
                  <a:srgbClr val="3B2933"/>
                </a:solidFill>
                <a:latin typeface="Bahnschrift SemiBold SemiConden" panose="020B0502040204020203" pitchFamily="34" charset="0"/>
              </a:rPr>
              <a:t>Hốt Tất Liệt 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không từ bỏ chiếm </a:t>
            </a:r>
            <a:r>
              <a:rPr lang="vi-VN" sz="1800" b="1">
                <a:solidFill>
                  <a:srgbClr val="3B2933"/>
                </a:solidFill>
                <a:latin typeface="Bahnschrift SemiLight SemiConde" panose="020B0502040204020203" pitchFamily="34" charset="0"/>
              </a:rPr>
              <a:t>Đại Việt</a:t>
            </a:r>
            <a:r>
              <a:rPr lang="en-US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 -&gt; </a:t>
            </a:r>
            <a:r>
              <a:rPr lang="vi-VN" sz="1800">
                <a:solidFill>
                  <a:srgbClr val="3B2933"/>
                </a:solidFill>
                <a:latin typeface="Bahnschrift SemiLight SemiConde" panose="020B0502040204020203" pitchFamily="34" charset="0"/>
              </a:rPr>
              <a:t>kế hoạch tái chinh phạt được hoạch định. </a:t>
            </a:r>
            <a:endParaRPr lang="en-US" sz="1800">
              <a:solidFill>
                <a:srgbClr val="3B2933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C648C-958A-4B68-B742-A0DB92E9E68E}"/>
              </a:ext>
            </a:extLst>
          </p:cNvPr>
          <p:cNvSpPr/>
          <p:nvPr/>
        </p:nvSpPr>
        <p:spPr>
          <a:xfrm>
            <a:off x="0" y="5600700"/>
            <a:ext cx="322118" cy="1080655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5FFF4-DBB7-4636-B4F3-49D4DDFC673B}"/>
              </a:ext>
            </a:extLst>
          </p:cNvPr>
          <p:cNvSpPr txBox="1"/>
          <p:nvPr/>
        </p:nvSpPr>
        <p:spPr>
          <a:xfrm>
            <a:off x="2598161" y="578671"/>
            <a:ext cx="69956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>
                <a:solidFill>
                  <a:srgbClr val="FFF8E8"/>
                </a:solidFill>
                <a:latin typeface="Bahnschrift SemiCondensed" panose="020B0502040204020203" pitchFamily="34" charset="0"/>
              </a:rPr>
              <a:t>Âm mưu của Mông Cổ trong chiến tranh xâm lược Đại Việt lần 1 là gì?</a:t>
            </a:r>
            <a:endParaRPr lang="en-US" sz="2000">
              <a:solidFill>
                <a:srgbClr val="FFF8E8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17B64-E6D8-4B24-95A9-91AB45470DB9}"/>
              </a:ext>
            </a:extLst>
          </p:cNvPr>
          <p:cNvSpPr txBox="1"/>
          <p:nvPr/>
        </p:nvSpPr>
        <p:spPr>
          <a:xfrm>
            <a:off x="2598161" y="2060698"/>
            <a:ext cx="7587962" cy="245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A. Xâm lược Đại Việt để giải quyết những khó khăn trong nước.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B. Xâm lược Đại Việt để làm bàn đạp tấn công Nam Tống.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C. Xâm lược Đại Việt để làm bàn đạp tấn công Cham-pa.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D. Xâm lược Đại Việt để làm bàn đạp tấn công các nước phía nam Đại Việt.</a:t>
            </a:r>
            <a:endParaRPr lang="en-US" sz="200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452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E4E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E4E2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C648C-958A-4B68-B742-A0DB92E9E68E}"/>
              </a:ext>
            </a:extLst>
          </p:cNvPr>
          <p:cNvSpPr/>
          <p:nvPr/>
        </p:nvSpPr>
        <p:spPr>
          <a:xfrm>
            <a:off x="0" y="5600700"/>
            <a:ext cx="322118" cy="1080655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5FFF4-DBB7-4636-B4F3-49D4DDFC673B}"/>
              </a:ext>
            </a:extLst>
          </p:cNvPr>
          <p:cNvSpPr txBox="1"/>
          <p:nvPr/>
        </p:nvSpPr>
        <p:spPr>
          <a:xfrm>
            <a:off x="2307215" y="630625"/>
            <a:ext cx="859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>
                <a:solidFill>
                  <a:srgbClr val="FFF8E8"/>
                </a:solidFill>
                <a:latin typeface="Bahnschrift SemiCondensed" panose="020B0502040204020203" pitchFamily="34" charset="0"/>
              </a:rPr>
              <a:t>Trước nguy cơ bị quân Mông xâm lược, triều đình nhà Trần đã có thái độ như thế nào?</a:t>
            </a:r>
            <a:endParaRPr lang="en-US" sz="1800">
              <a:solidFill>
                <a:srgbClr val="FFF8E8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17B64-E6D8-4B24-95A9-91AB45470DB9}"/>
              </a:ext>
            </a:extLst>
          </p:cNvPr>
          <p:cNvSpPr txBox="1"/>
          <p:nvPr/>
        </p:nvSpPr>
        <p:spPr>
          <a:xfrm>
            <a:off x="2809658" y="2202254"/>
            <a:ext cx="7587962" cy="245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A. Kiên quyết chống giặc và tích cực chuẩn bị kháng chiến.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B. Chấp nhận đầu hàng khi sứ giả quân Mông Cổ đến.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C. Cho sứ giả của mình sang giảng hòa.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D. Đưa quân đón đánh giặc ngay tại cửa ải.</a:t>
            </a:r>
            <a:endParaRPr lang="en-US" sz="200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836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785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785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C648C-958A-4B68-B742-A0DB92E9E68E}"/>
              </a:ext>
            </a:extLst>
          </p:cNvPr>
          <p:cNvSpPr/>
          <p:nvPr/>
        </p:nvSpPr>
        <p:spPr>
          <a:xfrm>
            <a:off x="0" y="5600700"/>
            <a:ext cx="322118" cy="1080655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5FFF4-DBB7-4636-B4F3-49D4DDFC673B}"/>
              </a:ext>
            </a:extLst>
          </p:cNvPr>
          <p:cNvSpPr txBox="1"/>
          <p:nvPr/>
        </p:nvSpPr>
        <p:spPr>
          <a:xfrm>
            <a:off x="2338389" y="474761"/>
            <a:ext cx="772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>
                <a:solidFill>
                  <a:srgbClr val="FFF8E8"/>
                </a:solidFill>
                <a:latin typeface="Bahnschrift SemiCondensed" panose="020B0502040204020203" pitchFamily="34" charset="0"/>
              </a:rPr>
              <a:t>Địa danh nào gắn liền với những chiến công hiển hách của quân dân nhà Trần trong cuộc kháng chiến lần thứ hai chống quân xâm lược Nguyên?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17B64-E6D8-4B24-95A9-91AB45470DB9}"/>
              </a:ext>
            </a:extLst>
          </p:cNvPr>
          <p:cNvSpPr txBox="1"/>
          <p:nvPr/>
        </p:nvSpPr>
        <p:spPr>
          <a:xfrm>
            <a:off x="4233213" y="2110337"/>
            <a:ext cx="7587962" cy="245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A. Bình Than, Đông Bộ Đầu, Vạn Kiếp.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B. Tây Kết, Hàm Tử, Chương Dương.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C. Thiên Trường, Thăng Long.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D. Bạch Đằng.</a:t>
            </a:r>
            <a:endParaRPr lang="en-US" sz="200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34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785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785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C648C-958A-4B68-B742-A0DB92E9E68E}"/>
              </a:ext>
            </a:extLst>
          </p:cNvPr>
          <p:cNvSpPr/>
          <p:nvPr/>
        </p:nvSpPr>
        <p:spPr>
          <a:xfrm>
            <a:off x="0" y="5600700"/>
            <a:ext cx="322118" cy="1080655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5FFF4-DBB7-4636-B4F3-49D4DDFC673B}"/>
              </a:ext>
            </a:extLst>
          </p:cNvPr>
          <p:cNvSpPr txBox="1"/>
          <p:nvPr/>
        </p:nvSpPr>
        <p:spPr>
          <a:xfrm>
            <a:off x="2338389" y="474761"/>
            <a:ext cx="77200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>
                <a:solidFill>
                  <a:srgbClr val="FFF8E8"/>
                </a:solidFill>
                <a:latin typeface="Bahnschrift SemiCondensed" panose="020B0502040204020203" pitchFamily="34" charset="0"/>
              </a:rPr>
              <a:t>Ý nào dưới đây không phải ý nghĩa lịch sử của thắng lợi ba lần kháng chiến chống Mông – Nguyên</a:t>
            </a:r>
            <a:r>
              <a:rPr lang="en-US" sz="1800">
                <a:solidFill>
                  <a:srgbClr val="FFF8E8"/>
                </a:solidFill>
                <a:latin typeface="Bahnschrift SemiCondensed" panose="020B0502040204020203" pitchFamily="34" charset="0"/>
              </a:rPr>
              <a:t>?</a:t>
            </a:r>
            <a:endParaRPr lang="vi-VN" sz="1800">
              <a:solidFill>
                <a:srgbClr val="FFF8E8"/>
              </a:solidFill>
              <a:latin typeface="Bahnschrift SemiCondensed" panose="020B0502040204020203" pitchFamily="34" charset="0"/>
            </a:endParaRPr>
          </a:p>
          <a:p>
            <a:endParaRPr lang="vi-VN" sz="1800">
              <a:solidFill>
                <a:srgbClr val="FFF8E8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17B64-E6D8-4B24-95A9-91AB45470DB9}"/>
              </a:ext>
            </a:extLst>
          </p:cNvPr>
          <p:cNvSpPr txBox="1"/>
          <p:nvPr/>
        </p:nvSpPr>
        <p:spPr>
          <a:xfrm>
            <a:off x="4919013" y="2202254"/>
            <a:ext cx="2562442" cy="2453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A. Trần Quốc Tuấn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B. Trần Quốc Toản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C. Trần Quang Khải</a:t>
            </a:r>
          </a:p>
          <a:p>
            <a:pPr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D. Trần Khánh Dư</a:t>
            </a:r>
            <a:endParaRPr lang="en-US" sz="200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94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785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785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C648C-958A-4B68-B742-A0DB92E9E68E}"/>
              </a:ext>
            </a:extLst>
          </p:cNvPr>
          <p:cNvSpPr/>
          <p:nvPr/>
        </p:nvSpPr>
        <p:spPr>
          <a:xfrm>
            <a:off x="0" y="5600700"/>
            <a:ext cx="322118" cy="1080655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55FFF4-DBB7-4636-B4F3-49D4DDFC673B}"/>
              </a:ext>
            </a:extLst>
          </p:cNvPr>
          <p:cNvSpPr txBox="1"/>
          <p:nvPr/>
        </p:nvSpPr>
        <p:spPr>
          <a:xfrm>
            <a:off x="2338389" y="474761"/>
            <a:ext cx="772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1800">
                <a:solidFill>
                  <a:srgbClr val="FFF8E8"/>
                </a:solidFill>
                <a:latin typeface="Bahnschrift SemiCondensed" panose="020B0502040204020203" pitchFamily="34" charset="0"/>
              </a:rPr>
              <a:t>Ai là người được giao trọng trách Quốc công tiết chế chỉ huy cuộc kháng chiến lần thứ hai chống quân xâm lược Nguyên?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17B64-E6D8-4B24-95A9-91AB45470DB9}"/>
              </a:ext>
            </a:extLst>
          </p:cNvPr>
          <p:cNvSpPr txBox="1"/>
          <p:nvPr/>
        </p:nvSpPr>
        <p:spPr>
          <a:xfrm>
            <a:off x="2542851" y="1894477"/>
            <a:ext cx="7311088" cy="3069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A. Đưa nước ta trở thành nước hùng mạnh nhất thế giới.</a:t>
            </a:r>
          </a:p>
          <a:p>
            <a:pPr algn="just"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B. Đập tan tham vọng và ý chí xâm lược của quân Mông - Nguyên, bảo vệ nền độc lập chủ quyền và toàn vẹn lãnh thổ.</a:t>
            </a:r>
          </a:p>
          <a:p>
            <a:pPr algn="just"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C. Nâng cao lòng tự hào, tự cường của dân tộc.</a:t>
            </a:r>
          </a:p>
          <a:p>
            <a:pPr algn="just">
              <a:lnSpc>
                <a:spcPct val="200000"/>
              </a:lnSpc>
            </a:pPr>
            <a:r>
              <a:rPr lang="vi-VN" sz="2000">
                <a:latin typeface="Bahnschrift SemiCondensed" panose="020B0502040204020203" pitchFamily="34" charset="0"/>
              </a:rPr>
              <a:t>D. Để lại nhiều bài học kinh nghiệm quí giá trong nghệ thuật đánh giặc.</a:t>
            </a:r>
            <a:endParaRPr lang="en-US" sz="200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56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785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D785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3"/>
          <p:cNvSpPr txBox="1">
            <a:spLocks noGrp="1"/>
          </p:cNvSpPr>
          <p:nvPr>
            <p:ph type="title"/>
          </p:nvPr>
        </p:nvSpPr>
        <p:spPr>
          <a:xfrm>
            <a:off x="1423830" y="1295051"/>
            <a:ext cx="90972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>
                <a:solidFill>
                  <a:schemeClr val="dk1"/>
                </a:solidFill>
              </a:rPr>
              <a:t>Thanks for watching !</a:t>
            </a:r>
            <a:endParaRPr sz="7900">
              <a:solidFill>
                <a:schemeClr val="dk1"/>
              </a:solidFill>
            </a:endParaRPr>
          </a:p>
        </p:txBody>
      </p:sp>
      <p:sp>
        <p:nvSpPr>
          <p:cNvPr id="569" name="Google Shape;569;p33"/>
          <p:cNvSpPr txBox="1">
            <a:spLocks noGrp="1"/>
          </p:cNvSpPr>
          <p:nvPr>
            <p:ph type="body" idx="4294967295"/>
          </p:nvPr>
        </p:nvSpPr>
        <p:spPr>
          <a:xfrm>
            <a:off x="548250" y="6371400"/>
            <a:ext cx="11095500" cy="48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1000"/>
              <a:t>This is where you section ends. Duplicate this set of slides as many times you need to go over all your sections.</a:t>
            </a:r>
            <a:endParaRPr sz="1000"/>
          </a:p>
        </p:txBody>
      </p:sp>
      <p:grpSp>
        <p:nvGrpSpPr>
          <p:cNvPr id="570" name="Google Shape;570;p33"/>
          <p:cNvGrpSpPr/>
          <p:nvPr/>
        </p:nvGrpSpPr>
        <p:grpSpPr>
          <a:xfrm rot="-8458988">
            <a:off x="5524555" y="4839984"/>
            <a:ext cx="358122" cy="1075831"/>
            <a:chOff x="5847863" y="4281335"/>
            <a:chExt cx="358150" cy="1075915"/>
          </a:xfrm>
        </p:grpSpPr>
        <p:sp>
          <p:nvSpPr>
            <p:cNvPr id="571" name="Google Shape;571;p33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68FD367-A06C-490A-AEE9-58960CF640AB}"/>
              </a:ext>
            </a:extLst>
          </p:cNvPr>
          <p:cNvSpPr/>
          <p:nvPr/>
        </p:nvSpPr>
        <p:spPr>
          <a:xfrm>
            <a:off x="0" y="5546035"/>
            <a:ext cx="238539" cy="12324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481FF0-BD5F-44E1-A42D-19C3AF5E70C4}"/>
              </a:ext>
            </a:extLst>
          </p:cNvPr>
          <p:cNvSpPr/>
          <p:nvPr/>
        </p:nvSpPr>
        <p:spPr>
          <a:xfrm>
            <a:off x="2452734" y="6189478"/>
            <a:ext cx="7426762" cy="66852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"/>
          <p:cNvSpPr/>
          <p:nvPr/>
        </p:nvSpPr>
        <p:spPr>
          <a:xfrm>
            <a:off x="3100538" y="3801316"/>
            <a:ext cx="6281587" cy="126598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8"/>
          <p:cNvSpPr/>
          <p:nvPr/>
        </p:nvSpPr>
        <p:spPr>
          <a:xfrm>
            <a:off x="5574603" y="1246708"/>
            <a:ext cx="1410364" cy="12559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solidFill>
                  <a:schemeClr val="accent4"/>
                </a:solidFill>
                <a:latin typeface="Chewy"/>
              </a:rPr>
              <a:t>I</a:t>
            </a:r>
            <a:endParaRPr b="0" i="0" dirty="0">
              <a:ln>
                <a:noFill/>
              </a:ln>
              <a:solidFill>
                <a:schemeClr val="accent4"/>
              </a:solidFill>
              <a:latin typeface="Chewy"/>
            </a:endParaRPr>
          </a:p>
        </p:txBody>
      </p:sp>
      <p:pic>
        <p:nvPicPr>
          <p:cNvPr id="521" name="Google Shape;5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250" y="4399375"/>
            <a:ext cx="2380500" cy="23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4A0B05-862C-4E37-8513-EEC31B7BF8A8}"/>
              </a:ext>
            </a:extLst>
          </p:cNvPr>
          <p:cNvSpPr/>
          <p:nvPr/>
        </p:nvSpPr>
        <p:spPr>
          <a:xfrm>
            <a:off x="0" y="5589625"/>
            <a:ext cx="207390" cy="1018565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251480-62EF-49AE-9427-B6FDAF8ABF43}"/>
              </a:ext>
            </a:extLst>
          </p:cNvPr>
          <p:cNvSpPr txBox="1"/>
          <p:nvPr/>
        </p:nvSpPr>
        <p:spPr>
          <a:xfrm>
            <a:off x="3241997" y="3781425"/>
            <a:ext cx="608297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0" i="0" dirty="0">
                <a:solidFill>
                  <a:srgbClr val="0070C0"/>
                </a:solidFill>
                <a:effectLst/>
                <a:latin typeface="Bahnschrift SemiLight Condensed" panose="020B0502040204020203" pitchFamily="34" charset="0"/>
              </a:rPr>
              <a:t>Cuộc kháng chiến lần thứ nhất </a:t>
            </a:r>
            <a:endParaRPr lang="en-US" sz="3600" b="0" i="0" dirty="0">
              <a:solidFill>
                <a:srgbClr val="0070C0"/>
              </a:solidFill>
              <a:effectLst/>
              <a:latin typeface="Bahnschrift SemiLight Condensed" panose="020B0502040204020203" pitchFamily="34" charset="0"/>
            </a:endParaRPr>
          </a:p>
          <a:p>
            <a:pPr algn="ctr"/>
            <a:r>
              <a:rPr lang="vi-VN" sz="3600" b="0" i="0" dirty="0">
                <a:solidFill>
                  <a:srgbClr val="0070C0"/>
                </a:solidFill>
                <a:effectLst/>
                <a:latin typeface="Bahnschrift SemiLight Condensed" panose="020B0502040204020203" pitchFamily="34" charset="0"/>
              </a:rPr>
              <a:t>chống quân xâm lược mông cổ (1258)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328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0F15D-70C7-4C6E-8083-0A2311D4F07F}"/>
              </a:ext>
            </a:extLst>
          </p:cNvPr>
          <p:cNvSpPr txBox="1"/>
          <p:nvPr/>
        </p:nvSpPr>
        <p:spPr>
          <a:xfrm>
            <a:off x="-504349" y="1329795"/>
            <a:ext cx="73340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0" dirty="0">
                <a:solidFill>
                  <a:srgbClr val="0070C0"/>
                </a:solidFill>
                <a:effectLst/>
                <a:latin typeface="Bahnschrift SemiLight Condensed" panose="020B0502040204020203" pitchFamily="34" charset="0"/>
              </a:rPr>
              <a:t>1.  </a:t>
            </a:r>
            <a:r>
              <a:rPr lang="vi-VN" sz="3200" i="0" dirty="0">
                <a:solidFill>
                  <a:srgbClr val="0070C0"/>
                </a:solidFill>
                <a:effectLst/>
                <a:latin typeface="Bahnschrift SemiLight Condensed" panose="020B0502040204020203" pitchFamily="34" charset="0"/>
              </a:rPr>
              <a:t>Âm mưu </a:t>
            </a:r>
            <a:r>
              <a:rPr lang="vi-VN" sz="3200" i="0" dirty="0" smtClean="0">
                <a:solidFill>
                  <a:srgbClr val="0070C0"/>
                </a:solidFill>
                <a:effectLst/>
                <a:latin typeface="Bahnschrift SemiLight Condensed" panose="020B0502040204020203" pitchFamily="34" charset="0"/>
              </a:rPr>
              <a:t>của </a:t>
            </a:r>
            <a:r>
              <a:rPr lang="vi-VN" sz="3200" i="0" dirty="0">
                <a:solidFill>
                  <a:srgbClr val="0070C0"/>
                </a:solidFill>
                <a:effectLst/>
                <a:latin typeface="Bahnschrift SemiLight Condensed" panose="020B0502040204020203" pitchFamily="34" charset="0"/>
              </a:rPr>
              <a:t>Mông Cổ</a:t>
            </a:r>
          </a:p>
          <a:p>
            <a:pPr algn="ctr"/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0CC8F-522E-4EF4-8C19-931F266D67AE}"/>
              </a:ext>
            </a:extLst>
          </p:cNvPr>
          <p:cNvSpPr/>
          <p:nvPr/>
        </p:nvSpPr>
        <p:spPr>
          <a:xfrm>
            <a:off x="0" y="5580668"/>
            <a:ext cx="235670" cy="1121790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8969A-2E52-4383-A337-2156821D3677}"/>
              </a:ext>
            </a:extLst>
          </p:cNvPr>
          <p:cNvSpPr txBox="1"/>
          <p:nvPr/>
        </p:nvSpPr>
        <p:spPr>
          <a:xfrm>
            <a:off x="1385181" y="1957531"/>
            <a:ext cx="89629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800" b="0" i="0" dirty="0" smtClean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 </a:t>
            </a:r>
            <a:r>
              <a:rPr lang="vi-VN" sz="2800" b="0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 kỉ XIII, nhà nước phong kiến </a:t>
            </a:r>
            <a:r>
              <a:rPr lang="vi-VN" sz="2800" b="1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Mông Cổ </a:t>
            </a:r>
            <a:r>
              <a:rPr lang="vi-VN" sz="2800" b="0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 thành </a:t>
            </a:r>
            <a:r>
              <a:rPr lang="vi-VN" sz="2800" b="0" i="0" dirty="0" smtClean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lập</a:t>
            </a:r>
            <a:endParaRPr lang="en-US" sz="2800" b="0" i="0" dirty="0" smtClean="0">
              <a:solidFill>
                <a:srgbClr val="3B2933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vi-VN" sz="2800" b="0" i="0" dirty="0">
              <a:solidFill>
                <a:srgbClr val="3B2933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vi-VN" sz="2800" b="1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Mông Cổ </a:t>
            </a:r>
            <a:r>
              <a:rPr lang="vi-VN" sz="2800" b="0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âm mưu xâm lược </a:t>
            </a:r>
            <a:r>
              <a:rPr lang="vi-VN" sz="2800" b="1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Đại Việt </a:t>
            </a:r>
            <a:r>
              <a:rPr lang="vi-VN" sz="2800" b="0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 làm bàn đạp tiêu diệt </a:t>
            </a:r>
            <a:r>
              <a:rPr lang="vi-VN" sz="2800" b="1" i="0" dirty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Nam Tống</a:t>
            </a:r>
            <a:r>
              <a:rPr lang="en-US" sz="2800" b="1" i="0" dirty="0" smtClean="0">
                <a:solidFill>
                  <a:srgbClr val="3B293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800" b="1" i="0" dirty="0">
              <a:solidFill>
                <a:srgbClr val="3B2933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51480-62EF-49AE-9427-B6FDAF8ABF43}"/>
              </a:ext>
            </a:extLst>
          </p:cNvPr>
          <p:cNvSpPr txBox="1"/>
          <p:nvPr/>
        </p:nvSpPr>
        <p:spPr>
          <a:xfrm>
            <a:off x="1656784" y="73306"/>
            <a:ext cx="895387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0" i="0" dirty="0">
                <a:solidFill>
                  <a:srgbClr val="0070C0"/>
                </a:solidFill>
                <a:effectLst/>
                <a:latin typeface="Bahnschrift SemiLight Condensed" panose="020B0502040204020203" pitchFamily="34" charset="0"/>
              </a:rPr>
              <a:t>Cuộc kháng chiến lần thứ nhất </a:t>
            </a:r>
            <a:endParaRPr lang="en-US" sz="3600" b="0" i="0" dirty="0">
              <a:solidFill>
                <a:srgbClr val="0070C0"/>
              </a:solidFill>
              <a:effectLst/>
              <a:latin typeface="Bahnschrift SemiLight Condensed" panose="020B0502040204020203" pitchFamily="34" charset="0"/>
            </a:endParaRPr>
          </a:p>
          <a:p>
            <a:pPr algn="ctr"/>
            <a:r>
              <a:rPr lang="vi-VN" sz="3600" b="0" i="0" dirty="0">
                <a:solidFill>
                  <a:srgbClr val="0070C0"/>
                </a:solidFill>
                <a:effectLst/>
                <a:latin typeface="Bahnschrift SemiLight Condensed" panose="020B0502040204020203" pitchFamily="34" charset="0"/>
              </a:rPr>
              <a:t>chống quân xâm lược mông cổ (1258)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67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B0CC8F-522E-4EF4-8C19-931F266D67AE}"/>
              </a:ext>
            </a:extLst>
          </p:cNvPr>
          <p:cNvSpPr/>
          <p:nvPr/>
        </p:nvSpPr>
        <p:spPr>
          <a:xfrm>
            <a:off x="0" y="5580668"/>
            <a:ext cx="235670" cy="1121790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4CECB-4175-486E-8A5D-C13C307E78B9}"/>
              </a:ext>
            </a:extLst>
          </p:cNvPr>
          <p:cNvSpPr txBox="1"/>
          <p:nvPr/>
        </p:nvSpPr>
        <p:spPr>
          <a:xfrm>
            <a:off x="503156" y="212987"/>
            <a:ext cx="1029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2.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Nhà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Trần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chuẩn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 </a:t>
            </a:r>
            <a:r>
              <a:rPr lang="en-US" sz="4000" b="0" i="0" dirty="0" err="1" smtClean="0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bị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D0CA70-B09D-4409-9FB5-1CA131646872}"/>
              </a:ext>
            </a:extLst>
          </p:cNvPr>
          <p:cNvSpPr txBox="1"/>
          <p:nvPr/>
        </p:nvSpPr>
        <p:spPr>
          <a:xfrm>
            <a:off x="390525" y="1560463"/>
            <a:ext cx="1072712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b="0" i="0" dirty="0"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</a:t>
            </a:r>
            <a:r>
              <a:rPr lang="vi-VN" sz="4000" b="0" i="0" dirty="0">
                <a:solidFill>
                  <a:srgbClr val="3B29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Ban lệnh cả nước sắm sửa vũ khí.</a:t>
            </a:r>
            <a:endParaRPr lang="en-US" sz="4000" b="0" i="0" dirty="0">
              <a:solidFill>
                <a:srgbClr val="3B29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000" b="0" i="0" dirty="0">
              <a:solidFill>
                <a:srgbClr val="3B2933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000" b="0" i="0" dirty="0">
                <a:solidFill>
                  <a:srgbClr val="3B29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+ Thành lập các đội dân binh ngày đêm tập luyện võ nghệ.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91709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4DAE37-0F8A-4F84-BF39-1AD0AAC03F3B}"/>
              </a:ext>
            </a:extLst>
          </p:cNvPr>
          <p:cNvSpPr txBox="1"/>
          <p:nvPr/>
        </p:nvSpPr>
        <p:spPr>
          <a:xfrm>
            <a:off x="841971" y="1290199"/>
            <a:ext cx="1123535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Tháng </a:t>
            </a:r>
            <a:r>
              <a:rPr lang="vi-VN" sz="3200" dirty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1/1258, 3 vạn </a:t>
            </a:r>
            <a:r>
              <a:rPr lang="vi-VN" sz="3200" b="1" dirty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quân Mông Cổ </a:t>
            </a:r>
            <a:r>
              <a:rPr lang="vi-VN" sz="3200" dirty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tiến vào xâm lược nước </a:t>
            </a:r>
            <a:r>
              <a:rPr lang="vi-VN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ta</a:t>
            </a:r>
            <a:endParaRPr lang="en-US" sz="3200" dirty="0" smtClean="0">
              <a:solidFill>
                <a:srgbClr val="0070C0"/>
              </a:solidFill>
              <a:latin typeface="Bahnschrift SemiLight SemiConde" panose="020B0502040204020203" pitchFamily="34" charset="0"/>
            </a:endParaRPr>
          </a:p>
          <a:p>
            <a:r>
              <a:rPr lang="vi-VN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- </a:t>
            </a:r>
            <a:r>
              <a:rPr lang="vi-VN" sz="3200" dirty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Do thế giặc mạnh, </a:t>
            </a:r>
            <a:r>
              <a:rPr lang="vi-VN" sz="3200" dirty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vua Trần</a:t>
            </a:r>
            <a:r>
              <a:rPr lang="vi-VN" sz="3200" dirty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cho quân rút lui khỏi kinh thành Thăng Long để bảo toàn lực lượng, thực hiện chủ trương </a:t>
            </a:r>
            <a:r>
              <a:rPr lang="vi-VN" sz="3200" i="1" dirty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“ vườn không nhà trống”.</a:t>
            </a:r>
          </a:p>
          <a:p>
            <a:pPr marL="457200" indent="-457200">
              <a:buFontTx/>
              <a:buChar char="-"/>
            </a:pPr>
            <a:r>
              <a:rPr lang="vi-VN" sz="3200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Quân </a:t>
            </a:r>
            <a:r>
              <a:rPr lang="en-US" sz="3200" b="1" dirty="0" err="1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Mông</a:t>
            </a:r>
            <a:r>
              <a:rPr lang="en-US" sz="3200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cổ</a:t>
            </a:r>
            <a:r>
              <a:rPr lang="vi-VN" sz="3200" b="1" dirty="0" smtClean="0">
                <a:solidFill>
                  <a:srgbClr val="0070C0"/>
                </a:solidFill>
                <a:latin typeface="Bahnschrift SemiBold SemiConden" panose="020B0502040204020203" pitchFamily="34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kéo vào thành Thăng Long </a:t>
            </a:r>
            <a:r>
              <a:rPr lang="en-US" sz="3200" dirty="0" err="1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gần</a:t>
            </a:r>
            <a:r>
              <a:rPr lang="en-US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1 </a:t>
            </a:r>
            <a:r>
              <a:rPr lang="en-US" sz="3200" dirty="0" err="1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tháng</a:t>
            </a:r>
            <a:r>
              <a:rPr lang="en-US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thiếu</a:t>
            </a:r>
            <a:r>
              <a:rPr lang="en-US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thốn</a:t>
            </a:r>
            <a:r>
              <a:rPr lang="en-US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khó</a:t>
            </a:r>
            <a:r>
              <a:rPr lang="en-US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khăn</a:t>
            </a:r>
            <a:r>
              <a:rPr lang="en-US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vì</a:t>
            </a:r>
            <a:r>
              <a:rPr lang="en-US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thiếu</a:t>
            </a:r>
            <a:r>
              <a:rPr lang="en-US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 </a:t>
            </a:r>
            <a:r>
              <a:rPr lang="vi-VN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lương </a:t>
            </a:r>
            <a:r>
              <a:rPr lang="vi-VN" sz="3200" dirty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thực</a:t>
            </a:r>
            <a:r>
              <a:rPr lang="vi-VN" sz="3200" dirty="0" smtClean="0">
                <a:solidFill>
                  <a:srgbClr val="0070C0"/>
                </a:solidFill>
                <a:latin typeface="Bahnschrift SemiLight SemiConde" panose="020B0502040204020203" pitchFamily="34" charset="0"/>
              </a:rPr>
              <a:t>.</a:t>
            </a:r>
            <a:endParaRPr lang="en-US" sz="3200" dirty="0" smtClean="0">
              <a:solidFill>
                <a:srgbClr val="0070C0"/>
              </a:solidFill>
              <a:latin typeface="Bahnschrift SemiLight SemiConde" panose="020B0502040204020203" pitchFamily="34" charset="0"/>
            </a:endParaRPr>
          </a:p>
          <a:p>
            <a:r>
              <a:rPr lang="vi-VN" sz="32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- </a:t>
            </a:r>
            <a:r>
              <a:rPr lang="vi-VN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Bahnschrift SemiBold SemiConden" panose="020B0502040204020203" pitchFamily="34" charset="0"/>
              </a:rPr>
              <a:t>nhà</a:t>
            </a:r>
            <a:r>
              <a:rPr lang="vi-VN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 Trần </a:t>
            </a:r>
            <a:r>
              <a:rPr lang="vi-VN" sz="32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mở cuộc phản </a:t>
            </a:r>
            <a:r>
              <a:rPr lang="vi-VN" sz="3200" dirty="0" smtClean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công, </a:t>
            </a:r>
            <a:r>
              <a:rPr lang="vi-VN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quân Mông Cổ </a:t>
            </a:r>
            <a:r>
              <a:rPr lang="vi-VN" sz="32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thua to phải tháo chạy khỏi thành Thăng Long.</a:t>
            </a: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Trên </a:t>
            </a:r>
            <a:r>
              <a:rPr lang="vi-VN" sz="32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đường rút chạy</a:t>
            </a:r>
            <a:r>
              <a:rPr lang="en-US" sz="32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,</a:t>
            </a:r>
            <a:r>
              <a:rPr lang="en-US" sz="3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quân </a:t>
            </a:r>
            <a:r>
              <a:rPr lang="vi-VN" sz="3200" b="1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ống </a:t>
            </a:r>
            <a:r>
              <a:rPr lang="vi-VN" sz="32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bị quân đội </a:t>
            </a:r>
            <a:r>
              <a:rPr lang="vi-VN" sz="3200" dirty="0">
                <a:solidFill>
                  <a:srgbClr val="002060"/>
                </a:solidFill>
                <a:latin typeface="Bahnschrift SemiBold SemiConden" panose="020B0502040204020203" pitchFamily="34" charset="0"/>
              </a:rPr>
              <a:t>nhà Trần </a:t>
            </a:r>
            <a:r>
              <a:rPr lang="vi-VN" sz="3200" dirty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truy kích</a:t>
            </a:r>
            <a:r>
              <a:rPr lang="vi-VN" sz="3200" dirty="0" smtClean="0">
                <a:solidFill>
                  <a:srgbClr val="002060"/>
                </a:solidFill>
                <a:latin typeface="Bahnschrift SemiLight SemiConde" panose="020B0502040204020203" pitchFamily="34" charset="0"/>
              </a:rPr>
              <a:t>.</a:t>
            </a:r>
            <a:endParaRPr lang="en-US" sz="3200" dirty="0" smtClean="0">
              <a:solidFill>
                <a:srgbClr val="002060"/>
              </a:solidFill>
              <a:latin typeface="Bahnschrift SemiLight SemiConde" panose="020B0502040204020203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=&gt; </a:t>
            </a:r>
            <a:r>
              <a:rPr lang="en-US" sz="3200" dirty="0" err="1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Kháng</a:t>
            </a:r>
            <a:r>
              <a:rPr lang="en-US" sz="32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chiến</a:t>
            </a:r>
            <a:r>
              <a:rPr lang="en-US" sz="32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thắng</a:t>
            </a:r>
            <a:r>
              <a:rPr lang="en-US" sz="32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lợi</a:t>
            </a:r>
            <a:r>
              <a:rPr lang="en-US" sz="3200" dirty="0" smtClean="0">
                <a:solidFill>
                  <a:srgbClr val="FF0000"/>
                </a:solidFill>
                <a:latin typeface="Bahnschrift SemiLight SemiConde" panose="020B0502040204020203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Bahnschrift SemiLight SemiConde" panose="020B0502040204020203" pitchFamily="34" charset="0"/>
            </a:endParaRPr>
          </a:p>
          <a:p>
            <a:pPr marL="457200" indent="-457200">
              <a:buFontTx/>
              <a:buChar char="-"/>
            </a:pPr>
            <a:endParaRPr lang="vi-VN" sz="3200" dirty="0">
              <a:solidFill>
                <a:srgbClr val="0070C0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BCC6C-289F-422C-9D30-94463CF3FD01}"/>
              </a:ext>
            </a:extLst>
          </p:cNvPr>
          <p:cNvSpPr/>
          <p:nvPr/>
        </p:nvSpPr>
        <p:spPr>
          <a:xfrm>
            <a:off x="0" y="5406887"/>
            <a:ext cx="258417" cy="1321904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2296E-C6A5-4652-8147-68EF8866E4D1}"/>
              </a:ext>
            </a:extLst>
          </p:cNvPr>
          <p:cNvSpPr txBox="1"/>
          <p:nvPr/>
        </p:nvSpPr>
        <p:spPr>
          <a:xfrm>
            <a:off x="2885660" y="387627"/>
            <a:ext cx="642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F8E8"/>
                </a:solidFill>
                <a:latin typeface="iCielBC Rostrum" panose="02000506000000020003" pitchFamily="50" charset="0"/>
              </a:rPr>
              <a:t>3. </a:t>
            </a:r>
            <a:r>
              <a:rPr lang="en-US" sz="4800" dirty="0" err="1" smtClean="0">
                <a:solidFill>
                  <a:srgbClr val="FFF8E8"/>
                </a:solidFill>
                <a:latin typeface="iCielBC Rostrum" panose="02000506000000020003" pitchFamily="50" charset="0"/>
              </a:rPr>
              <a:t>Diễn</a:t>
            </a:r>
            <a:r>
              <a:rPr lang="en-US" sz="4800" dirty="0" smtClean="0">
                <a:solidFill>
                  <a:srgbClr val="FFF8E8"/>
                </a:solidFill>
                <a:latin typeface="iCielBC Rostrum" panose="02000506000000020003" pitchFamily="50" charset="0"/>
              </a:rPr>
              <a:t> </a:t>
            </a:r>
            <a:r>
              <a:rPr lang="en-US" sz="4800" dirty="0" err="1">
                <a:solidFill>
                  <a:srgbClr val="FFF8E8"/>
                </a:solidFill>
                <a:latin typeface="iCielBC Rostrum" panose="02000506000000020003" pitchFamily="50" charset="0"/>
              </a:rPr>
              <a:t>biến</a:t>
            </a:r>
            <a:r>
              <a:rPr lang="en-US" sz="4800" dirty="0">
                <a:solidFill>
                  <a:srgbClr val="FFF8E8"/>
                </a:solidFill>
                <a:latin typeface="iCielBC Rostrum" panose="02000506000000020003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49849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1BCC6C-289F-422C-9D30-94463CF3FD01}"/>
              </a:ext>
            </a:extLst>
          </p:cNvPr>
          <p:cNvSpPr/>
          <p:nvPr/>
        </p:nvSpPr>
        <p:spPr>
          <a:xfrm>
            <a:off x="0" y="5406887"/>
            <a:ext cx="258417" cy="1321904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F2296E-C6A5-4652-8147-68EF8866E4D1}"/>
              </a:ext>
            </a:extLst>
          </p:cNvPr>
          <p:cNvSpPr txBox="1"/>
          <p:nvPr/>
        </p:nvSpPr>
        <p:spPr>
          <a:xfrm>
            <a:off x="-1706428" y="169346"/>
            <a:ext cx="6420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iCielBC Rostrum" panose="02000506000000020003" pitchFamily="50" charset="0"/>
              </a:rPr>
              <a:t>Kết</a:t>
            </a:r>
            <a:r>
              <a:rPr lang="en-US" sz="4800" dirty="0" smtClean="0">
                <a:solidFill>
                  <a:srgbClr val="FF0000"/>
                </a:solidFill>
                <a:latin typeface="iCielBC Rostrum" panose="02000506000000020003" pitchFamily="50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iCielBC Rostrum" panose="02000506000000020003" pitchFamily="50" charset="0"/>
              </a:rPr>
              <a:t>quả</a:t>
            </a:r>
            <a:endParaRPr lang="en-US" sz="4800" dirty="0">
              <a:solidFill>
                <a:srgbClr val="FF0000"/>
              </a:solidFill>
              <a:latin typeface="iCielBC Rostrum" panose="02000506000000020003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1F471-709F-4B4D-BFB4-F338544553CC}"/>
              </a:ext>
            </a:extLst>
          </p:cNvPr>
          <p:cNvSpPr txBox="1"/>
          <p:nvPr/>
        </p:nvSpPr>
        <p:spPr>
          <a:xfrm>
            <a:off x="258417" y="961898"/>
            <a:ext cx="1179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  </a:t>
            </a:r>
            <a:r>
              <a:rPr lang="vi-VN" sz="3200" dirty="0" smtClean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Cuộc </a:t>
            </a:r>
            <a:r>
              <a:rPr lang="vi-VN" sz="3200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chiế</a:t>
            </a:r>
            <a:r>
              <a:rPr lang="en-US" sz="3200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n </a:t>
            </a:r>
            <a:r>
              <a:rPr lang="vi-VN" sz="3200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kết thúc với chiến thắng của </a:t>
            </a:r>
            <a:r>
              <a:rPr lang="vi-VN" sz="3200" b="1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Đại Việt</a:t>
            </a:r>
            <a:r>
              <a:rPr lang="en-US" sz="3200" b="1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chưa</a:t>
            </a:r>
            <a:r>
              <a:rPr lang="en-US" sz="3200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đầy</a:t>
            </a:r>
            <a:r>
              <a:rPr lang="en-US" sz="3200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 1 </a:t>
            </a:r>
            <a:r>
              <a:rPr lang="en-US" sz="3200" dirty="0" err="1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tháng</a:t>
            </a:r>
            <a:r>
              <a:rPr lang="vi-VN" sz="3200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,</a:t>
            </a:r>
            <a:endParaRPr lang="en-US" sz="3200" dirty="0">
              <a:solidFill>
                <a:srgbClr val="00B050"/>
              </a:solidFill>
              <a:latin typeface="Bahnschrift SemiLight SemiConde" panose="020B0502040204020203" pitchFamily="34" charset="0"/>
              <a:cs typeface="Cavolini" panose="03000502040302020204" pitchFamily="66" charset="0"/>
            </a:endParaRPr>
          </a:p>
          <a:p>
            <a:endParaRPr lang="en-US" sz="3200" dirty="0">
              <a:solidFill>
                <a:srgbClr val="00B050"/>
              </a:solidFill>
              <a:latin typeface="Bahnschrift SemiLight SemiConde" panose="020B0502040204020203" pitchFamily="34" charset="0"/>
              <a:cs typeface="Cavolini" panose="03000502040302020204" pitchFamily="66" charset="0"/>
            </a:endParaRPr>
          </a:p>
          <a:p>
            <a:r>
              <a:rPr lang="vi-VN" sz="3200" dirty="0">
                <a:solidFill>
                  <a:srgbClr val="00B05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 </a:t>
            </a:r>
            <a:endParaRPr lang="en-US" sz="3200" dirty="0">
              <a:solidFill>
                <a:srgbClr val="00B050"/>
              </a:solidFill>
              <a:latin typeface="Bahnschrift SemiLight SemiConde" panose="020B0502040204020203" pitchFamily="34" charset="0"/>
              <a:cs typeface="Cavolini" panose="0300050204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750C4-EEA6-487A-BFD1-E4E4DFB70581}"/>
              </a:ext>
            </a:extLst>
          </p:cNvPr>
          <p:cNvSpPr txBox="1"/>
          <p:nvPr/>
        </p:nvSpPr>
        <p:spPr>
          <a:xfrm>
            <a:off x="432065" y="2076397"/>
            <a:ext cx="117599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3600" dirty="0">
                <a:solidFill>
                  <a:srgbClr val="00206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Góp phần xây đắp truyền thống quân sự Việt Nam.</a:t>
            </a:r>
            <a:endParaRPr lang="en-US" sz="3600" dirty="0">
              <a:solidFill>
                <a:srgbClr val="002060"/>
              </a:solidFill>
              <a:latin typeface="Bahnschrift SemiLight SemiConde" panose="020B0502040204020203" pitchFamily="34" charset="0"/>
              <a:cs typeface="Cavolini" panose="03000502040302020204" pitchFamily="66" charset="0"/>
            </a:endParaRPr>
          </a:p>
          <a:p>
            <a:pPr marL="342900" indent="-342900">
              <a:buFontTx/>
              <a:buChar char="-"/>
            </a:pPr>
            <a:endParaRPr lang="vi-VN" sz="3600" dirty="0">
              <a:solidFill>
                <a:srgbClr val="002060"/>
              </a:solidFill>
              <a:latin typeface="Bahnschrift SemiLight SemiConde" panose="020B0502040204020203" pitchFamily="34" charset="0"/>
              <a:cs typeface="Cavolini" panose="0300050204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vi-VN" sz="3600" dirty="0">
                <a:solidFill>
                  <a:srgbClr val="00206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Để lại bài học vô cùng quý giá: chăm lo sức dân, tạo sự  đoàn kết toàn dân, dựa vào dân đánh giặc</a:t>
            </a:r>
            <a:r>
              <a:rPr lang="en-US" sz="3600" dirty="0">
                <a:solidFill>
                  <a:srgbClr val="00206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.</a:t>
            </a:r>
            <a:r>
              <a:rPr lang="vi-VN" sz="3600" dirty="0">
                <a:solidFill>
                  <a:srgbClr val="00206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 </a:t>
            </a:r>
            <a:endParaRPr lang="en-US" sz="3600" dirty="0">
              <a:solidFill>
                <a:srgbClr val="002060"/>
              </a:solidFill>
              <a:latin typeface="Bahnschrift SemiLight SemiConde" panose="020B0502040204020203" pitchFamily="34" charset="0"/>
              <a:cs typeface="Cavolini" panose="03000502040302020204" pitchFamily="66" charset="0"/>
            </a:endParaRPr>
          </a:p>
          <a:p>
            <a:pPr marL="342900" indent="-342900">
              <a:buFontTx/>
              <a:buChar char="-"/>
            </a:pPr>
            <a:endParaRPr lang="vi-VN" sz="3600" dirty="0">
              <a:solidFill>
                <a:srgbClr val="002060"/>
              </a:solidFill>
              <a:latin typeface="Bahnschrift SemiLight SemiConde" panose="020B0502040204020203" pitchFamily="34" charset="0"/>
              <a:cs typeface="Cavolini" panose="03000502040302020204" pitchFamily="66" charset="0"/>
            </a:endParaRPr>
          </a:p>
          <a:p>
            <a:r>
              <a:rPr lang="vi-VN" sz="3600" dirty="0">
                <a:solidFill>
                  <a:srgbClr val="002060"/>
                </a:solidFill>
                <a:latin typeface="Bahnschrift SemiLight SemiConde" panose="020B0502040204020203" pitchFamily="34" charset="0"/>
                <a:cs typeface="Cavolini" panose="03000502040302020204" pitchFamily="66" charset="0"/>
              </a:rPr>
              <a:t>- Đánh bại quân xâm lược hung tàn, bảo vệ nền độc lập.</a:t>
            </a:r>
          </a:p>
          <a:p>
            <a:endParaRPr lang="vi-VN" sz="2400" dirty="0">
              <a:solidFill>
                <a:srgbClr val="00206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208" y="1556605"/>
            <a:ext cx="154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iCielBC Rostrum" panose="02000506000000020003" pitchFamily="50" charset="0"/>
              </a:rPr>
              <a:t>Ý </a:t>
            </a:r>
            <a:r>
              <a:rPr lang="en-US" sz="3600" dirty="0" err="1" smtClean="0">
                <a:solidFill>
                  <a:srgbClr val="FF0000"/>
                </a:solidFill>
                <a:latin typeface="iCielBC Rostrum" panose="02000506000000020003" pitchFamily="50" charset="0"/>
              </a:rPr>
              <a:t>nghĩa</a:t>
            </a:r>
            <a:endParaRPr lang="en-US" sz="3600" dirty="0">
              <a:solidFill>
                <a:srgbClr val="FF0000"/>
              </a:solidFill>
              <a:latin typeface="iCielBC Rostrum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1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50F15D-70C7-4C6E-8083-0A2311D4F07F}"/>
              </a:ext>
            </a:extLst>
          </p:cNvPr>
          <p:cNvSpPr txBox="1"/>
          <p:nvPr/>
        </p:nvSpPr>
        <p:spPr>
          <a:xfrm>
            <a:off x="639086" y="1442828"/>
            <a:ext cx="701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0" i="0" dirty="0">
                <a:solidFill>
                  <a:srgbClr val="FF0000"/>
                </a:solidFill>
                <a:effectLst/>
                <a:latin typeface="Bahnschrift SemiLight Condensed" panose="020B0502040204020203" pitchFamily="34" charset="0"/>
              </a:rPr>
              <a:t>1. Âm mưu xâm lược Cham-pa và Đại Việt của nhà Nguyên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B0CC8F-522E-4EF4-8C19-931F266D67AE}"/>
              </a:ext>
            </a:extLst>
          </p:cNvPr>
          <p:cNvSpPr/>
          <p:nvPr/>
        </p:nvSpPr>
        <p:spPr>
          <a:xfrm>
            <a:off x="0" y="5580668"/>
            <a:ext cx="235670" cy="1121790"/>
          </a:xfrm>
          <a:prstGeom prst="rect">
            <a:avLst/>
          </a:prstGeom>
          <a:solidFill>
            <a:srgbClr val="E0D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C8969A-2E52-4383-A337-2156821D3677}"/>
              </a:ext>
            </a:extLst>
          </p:cNvPr>
          <p:cNvSpPr txBox="1"/>
          <p:nvPr/>
        </p:nvSpPr>
        <p:spPr>
          <a:xfrm>
            <a:off x="941617" y="2196024"/>
            <a:ext cx="97979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Năm 1279, </a:t>
            </a:r>
            <a:r>
              <a:rPr lang="vi-VN" sz="3200" b="1" i="0" dirty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Mông Cổ </a:t>
            </a:r>
            <a:r>
              <a:rPr lang="vi-VN" sz="3200" b="0" i="0" dirty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 diệt </a:t>
            </a:r>
            <a:r>
              <a:rPr lang="vi-VN" sz="3200" b="0" i="0" dirty="0">
                <a:solidFill>
                  <a:srgbClr val="3B2933"/>
                </a:solidFill>
                <a:effectLst/>
                <a:latin typeface="Bahnschrift SemiBold SemiConden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 Tống </a:t>
            </a:r>
            <a:r>
              <a:rPr lang="en-US" sz="3200" b="0" i="0" dirty="0" err="1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sz="3200" b="0" i="0" dirty="0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200" b="0" i="0" dirty="0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3200" b="0" i="0" dirty="0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0" i="0" dirty="0" err="1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3200" b="0" i="0" dirty="0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3200" b="0" i="0" dirty="0">
              <a:solidFill>
                <a:srgbClr val="3B2933"/>
              </a:solidFill>
              <a:effectLst/>
              <a:latin typeface="Bahnschrift SemiLight SemiConde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vi-VN" sz="3200" b="0" i="0" dirty="0">
              <a:solidFill>
                <a:srgbClr val="3B2933"/>
              </a:solidFill>
              <a:effectLst/>
              <a:latin typeface="Bahnschrift SemiLight SemiConde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vi-VN" sz="3200" b="0" i="0" dirty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 âm mưu xâm lược </a:t>
            </a:r>
            <a:r>
              <a:rPr lang="vi-VN" sz="3200" b="1" i="0" dirty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Cham-pa</a:t>
            </a:r>
            <a:r>
              <a:rPr lang="vi-VN" sz="3200" b="0" i="0" dirty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và </a:t>
            </a:r>
            <a:r>
              <a:rPr lang="vi-VN" sz="3200" b="1" i="0" dirty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Việt </a:t>
            </a:r>
            <a:r>
              <a:rPr lang="vi-VN" sz="3200" b="0" i="0" dirty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 cầu nối thôn tính các nước phía Nam Trung Quốc</a:t>
            </a:r>
            <a:r>
              <a:rPr lang="vi-VN" sz="3200" b="0" i="0" dirty="0" smtClean="0">
                <a:solidFill>
                  <a:srgbClr val="3B2933"/>
                </a:solidFill>
                <a:effectLst/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200" b="0" i="0" dirty="0" smtClean="0">
              <a:solidFill>
                <a:srgbClr val="3B2933"/>
              </a:solidFill>
              <a:effectLst/>
              <a:latin typeface="Bahnschrift SemiLight SemiConde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vi-VN" sz="3200" b="0" i="0" dirty="0">
              <a:solidFill>
                <a:srgbClr val="3B2933"/>
              </a:solidFill>
              <a:effectLst/>
              <a:latin typeface="Bahnschrift SemiLight SemiConde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vi-VN" sz="3200" dirty="0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</a:t>
            </a:r>
            <a:r>
              <a:rPr lang="vi-VN" sz="3200" dirty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1283, </a:t>
            </a:r>
            <a:r>
              <a:rPr lang="vi-VN" sz="3200" b="1" dirty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quân </a:t>
            </a:r>
            <a:r>
              <a:rPr lang="vi-VN" sz="3200" b="1" dirty="0">
                <a:solidFill>
                  <a:srgbClr val="3B2933"/>
                </a:solidFill>
                <a:latin typeface="Bahnschrift SemiBold SemiConden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</a:t>
            </a:r>
            <a:r>
              <a:rPr lang="en-US" sz="3200" b="1" dirty="0">
                <a:solidFill>
                  <a:srgbClr val="3B2933"/>
                </a:solidFill>
                <a:latin typeface="Bahnschrift SemiBold SemiConden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vi-VN" sz="3200" b="1" dirty="0">
                <a:solidFill>
                  <a:srgbClr val="3B2933"/>
                </a:solidFill>
                <a:latin typeface="Bahnschrift SemiBold SemiConden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ên</a:t>
            </a:r>
            <a:r>
              <a:rPr lang="vi-VN" sz="3200" b="1" dirty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dirty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vi-VN" sz="3200" b="1" dirty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Toa Đô </a:t>
            </a:r>
            <a:r>
              <a:rPr lang="vi-VN" sz="3200" dirty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 huy xâm </a:t>
            </a:r>
            <a:r>
              <a:rPr lang="vi-VN" sz="3200" dirty="0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lược</a:t>
            </a:r>
            <a:endParaRPr lang="en-US" sz="3200" dirty="0" smtClean="0">
              <a:solidFill>
                <a:srgbClr val="3B2933"/>
              </a:solidFill>
              <a:latin typeface="Bahnschrift SemiLight SemiConde" panose="020B05020402040202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3200" dirty="0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3200" b="1" dirty="0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Cham-pa</a:t>
            </a:r>
            <a:r>
              <a:rPr lang="en-US" sz="3200" dirty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</a:t>
            </a:r>
            <a:r>
              <a:rPr lang="en-US" sz="3200" dirty="0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thất</a:t>
            </a:r>
            <a:r>
              <a:rPr lang="en-US" sz="3200" dirty="0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 smtClean="0">
                <a:solidFill>
                  <a:srgbClr val="3B2933"/>
                </a:solidFill>
                <a:latin typeface="Bahnschrift SemiLight SemiConde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bại</a:t>
            </a:r>
            <a:endParaRPr lang="en-US" sz="3200" i="1" dirty="0">
              <a:solidFill>
                <a:srgbClr val="3B293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51480-62EF-49AE-9427-B6FDAF8ABF43}"/>
              </a:ext>
            </a:extLst>
          </p:cNvPr>
          <p:cNvSpPr txBox="1"/>
          <p:nvPr/>
        </p:nvSpPr>
        <p:spPr>
          <a:xfrm>
            <a:off x="3167197" y="225271"/>
            <a:ext cx="5618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0" i="0" dirty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Cuộc kháng chiến lần thứ </a:t>
            </a:r>
            <a:r>
              <a:rPr lang="en-US" sz="3200" b="0" i="0" dirty="0" err="1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hai</a:t>
            </a:r>
            <a:r>
              <a:rPr lang="vi-VN" sz="3200" b="0" i="0" dirty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 </a:t>
            </a:r>
            <a:endParaRPr lang="en-US" sz="3200" b="0" i="0" dirty="0">
              <a:solidFill>
                <a:srgbClr val="FFF8E8"/>
              </a:solidFill>
              <a:effectLst/>
              <a:latin typeface="Bahnschrift SemiLight Condensed" panose="020B0502040204020203" pitchFamily="34" charset="0"/>
            </a:endParaRPr>
          </a:p>
          <a:p>
            <a:pPr algn="ctr"/>
            <a:r>
              <a:rPr lang="vi-VN" sz="3200" b="0" i="0" dirty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chống quân xâm lược mông cổ (128</a:t>
            </a:r>
            <a:r>
              <a:rPr lang="en-US" sz="3200" b="0" i="0" dirty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5</a:t>
            </a:r>
            <a:r>
              <a:rPr lang="vi-VN" sz="3200" b="0" i="0" dirty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2107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3B556B-C619-40DC-B99D-5BB3265220DB}"/>
              </a:ext>
            </a:extLst>
          </p:cNvPr>
          <p:cNvSpPr/>
          <p:nvPr/>
        </p:nvSpPr>
        <p:spPr>
          <a:xfrm>
            <a:off x="0" y="5569527"/>
            <a:ext cx="230909" cy="1043709"/>
          </a:xfrm>
          <a:prstGeom prst="rect">
            <a:avLst/>
          </a:prstGeom>
          <a:solidFill>
            <a:srgbClr val="E0D2C6"/>
          </a:solidFill>
          <a:ln>
            <a:solidFill>
              <a:srgbClr val="E0D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A8D33-B308-41B9-B6EB-F5DCE2B8A3D7}"/>
              </a:ext>
            </a:extLst>
          </p:cNvPr>
          <p:cNvSpPr txBox="1"/>
          <p:nvPr/>
        </p:nvSpPr>
        <p:spPr>
          <a:xfrm>
            <a:off x="2466109" y="591127"/>
            <a:ext cx="74075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>
                <a:solidFill>
                  <a:srgbClr val="FFF8E8"/>
                </a:solidFill>
                <a:effectLst/>
                <a:latin typeface="Bahnschrift SemiLight Condensed" panose="020B0502040204020203" pitchFamily="34" charset="0"/>
              </a:rPr>
              <a:t>2. Nhà Trần chuẩn bị kháng chiến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722DE3-8270-4EFB-9890-4FF4748C53E0}"/>
              </a:ext>
            </a:extLst>
          </p:cNvPr>
          <p:cNvSpPr txBox="1"/>
          <p:nvPr/>
        </p:nvSpPr>
        <p:spPr>
          <a:xfrm>
            <a:off x="751438" y="1547333"/>
            <a:ext cx="105925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- Vua Trần triệu tập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hội nghị Bình </a:t>
            </a:r>
            <a:r>
              <a:rPr lang="vi-VN" sz="2800" b="1" i="0" dirty="0" smtClean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</a:rPr>
              <a:t>T</a:t>
            </a:r>
            <a:r>
              <a:rPr lang="vi-VN" sz="2800" b="1" i="0" dirty="0" smtClean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han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, </a:t>
            </a:r>
            <a:r>
              <a:rPr lang="vi-VN" sz="2800" b="1" i="0" dirty="0" smtClean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</a:rPr>
              <a:t>T</a:t>
            </a:r>
            <a:r>
              <a:rPr lang="vi-VN" sz="2800" b="1" i="0" dirty="0" smtClean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rần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Quốc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Bahnschrift SemiBold SemiConden" panose="020B0502040204020203" pitchFamily="34" charset="0"/>
              </a:rPr>
              <a:t>T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uấn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được cử 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chỉ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huy cuộc kháng chiến.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- Năm 1285, vua Trần mở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hội nghị Diên Hồng 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về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bàn các đánh giặc.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- Tổ chức cuộc tập trận và duyệt binh </a:t>
            </a:r>
            <a:r>
              <a:rPr lang="vi-VN" sz="2800" b="0" i="0" dirty="0" smtClean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và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chia quân đóng giữ ở những nơi hiểm yếu.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- Cả nước được lệnh chuẩn bị sẵn sàng đánh giặc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,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quân sĩ thể hiện quyết tâm đánh giặc.</a:t>
            </a:r>
          </a:p>
          <a:p>
            <a:endParaRPr lang="en-US" sz="2400" b="0" i="0" dirty="0">
              <a:solidFill>
                <a:srgbClr val="3B2933"/>
              </a:solidFill>
              <a:effectLst/>
              <a:latin typeface="Bahnschrift SemiBold SemiConden" panose="020B0502040204020203" pitchFamily="34" charset="0"/>
            </a:endParaRPr>
          </a:p>
          <a:p>
            <a:endParaRPr lang="en-US" sz="24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5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1813</Words>
  <Application>Microsoft Office PowerPoint</Application>
  <PresentationFormat>Widescreen</PresentationFormat>
  <Paragraphs>150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52" baseType="lpstr">
      <vt:lpstr>iCielBC Rostrum</vt:lpstr>
      <vt:lpstr>Bahnschrift SemiLight Condensed</vt:lpstr>
      <vt:lpstr>OCR A Extended</vt:lpstr>
      <vt:lpstr>Aharoni</vt:lpstr>
      <vt:lpstr>Barlow Condensed ExtraBold</vt:lpstr>
      <vt:lpstr>Bahnschrift SemiBold SemiConden</vt:lpstr>
      <vt:lpstr>Barlow Condensed</vt:lpstr>
      <vt:lpstr>Tahoma</vt:lpstr>
      <vt:lpstr>Happy Monkey</vt:lpstr>
      <vt:lpstr>Wingdings 3</vt:lpstr>
      <vt:lpstr>Cavolini</vt:lpstr>
      <vt:lpstr>Symbol</vt:lpstr>
      <vt:lpstr>Calibri</vt:lpstr>
      <vt:lpstr>Bahnschrift SemiBold Condensed</vt:lpstr>
      <vt:lpstr>Bahnschrift SemiLight SemiConde</vt:lpstr>
      <vt:lpstr>Times New Roman</vt:lpstr>
      <vt:lpstr>Abril Fatface</vt:lpstr>
      <vt:lpstr>Agency FB</vt:lpstr>
      <vt:lpstr>Bahnschrift SemiCondensed</vt:lpstr>
      <vt:lpstr>Century Gothic</vt:lpstr>
      <vt:lpstr>Aldrich</vt:lpstr>
      <vt:lpstr>Chewy</vt:lpstr>
      <vt:lpstr>Arial</vt:lpstr>
      <vt:lpstr>SlidesMania</vt:lpstr>
      <vt:lpstr>Wisp</vt:lpstr>
      <vt:lpstr>1_Wisp</vt:lpstr>
      <vt:lpstr>PowerPoint Presentation</vt:lpstr>
      <vt:lpstr>CÂU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Techsi.vn</cp:lastModifiedBy>
  <cp:revision>24</cp:revision>
  <dcterms:modified xsi:type="dcterms:W3CDTF">2023-03-01T08:46:46Z</dcterms:modified>
</cp:coreProperties>
</file>