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2" r:id="rId2"/>
    <p:sldId id="323" r:id="rId3"/>
    <p:sldId id="268" r:id="rId4"/>
    <p:sldId id="256" r:id="rId5"/>
    <p:sldId id="340" r:id="rId6"/>
    <p:sldId id="327" r:id="rId7"/>
    <p:sldId id="326" r:id="rId8"/>
    <p:sldId id="328" r:id="rId9"/>
    <p:sldId id="329" r:id="rId10"/>
    <p:sldId id="325" r:id="rId11"/>
    <p:sldId id="324" r:id="rId12"/>
    <p:sldId id="341" r:id="rId13"/>
    <p:sldId id="330" r:id="rId14"/>
    <p:sldId id="331" r:id="rId15"/>
    <p:sldId id="334" r:id="rId16"/>
    <p:sldId id="332" r:id="rId17"/>
    <p:sldId id="333" r:id="rId18"/>
    <p:sldId id="335" r:id="rId19"/>
    <p:sldId id="338" r:id="rId20"/>
    <p:sldId id="339" r:id="rId21"/>
    <p:sldId id="284" r:id="rId22"/>
    <p:sldId id="28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9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8B9C"/>
    <a:srgbClr val="BAE0E8"/>
    <a:srgbClr val="7FC5D3"/>
    <a:srgbClr val="F91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9565" autoAdjust="0"/>
  </p:normalViewPr>
  <p:slideViewPr>
    <p:cSldViewPr snapToGrid="0">
      <p:cViewPr varScale="1">
        <p:scale>
          <a:sx n="74" d="100"/>
          <a:sy n="74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33.392" idx="19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07.512" idx="10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04.096" idx="9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00.160" idx="8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56.632" idx="7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52.601" idx="6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49.824" idx="5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45.841" idx="4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42.840" idx="3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19:59.608" idx="1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0:37.633" idx="2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31.112" idx="18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27.720" idx="17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25.248" idx="16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22.504" idx="15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8.048" idx="14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5.680" idx="13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2.761" idx="12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6T10:21:10.376" idx="11">
    <p:pos x="10" y="10"/>
    <p:text>Giáo án của Thảo Nguyên (0979818956)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BA7C4-A60F-428C-900C-4D606A33C88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0F3E1-F781-4E76-8528-509C5761BA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6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23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791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0F3E1-F781-4E76-8528-509C5761BAD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2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9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6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016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9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69645-561F-47F0-9357-72E27DD8C3BF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053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F3E1-F781-4E76-8528-509C5761BAD7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48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F3E1-F781-4E76-8528-509C5761BAD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87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F3E1-F781-4E76-8528-509C5761BAD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03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00F3E1-F781-4E76-8528-509C5761BAD7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730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76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99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835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0F3E1-F781-4E76-8528-509C5761BA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4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374178"/>
      </p:ext>
    </p:extLst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552309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9215" y="271340"/>
            <a:ext cx="10515600" cy="52582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2022/12/22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 advTm="3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2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9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" b="100000" l="500" r="98250">
                        <a14:foregroundMark x1="65250" y1="64116" x2="66375" y2="69728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0465" y="675250"/>
            <a:ext cx="9288776" cy="6433332"/>
          </a:xfrm>
          <a:prstGeom prst="rect">
            <a:avLst/>
          </a:prstGeom>
        </p:spPr>
      </p:pic>
      <p:sp>
        <p:nvSpPr>
          <p:cNvPr id="9" name="标题 4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04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85189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矩形 6"/>
          <p:cNvSpPr/>
          <p:nvPr/>
        </p:nvSpPr>
        <p:spPr>
          <a:xfrm>
            <a:off x="1610750" y="744857"/>
            <a:ext cx="825773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TRANH LUẬN</a:t>
            </a:r>
            <a:endParaRPr lang="zh-CN" altLang="en-US" sz="6600" dirty="0">
              <a:ln w="11430"/>
              <a:solidFill>
                <a:srgbClr val="FF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517" y="2363372"/>
            <a:ext cx="7310350" cy="385454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flipH="1">
            <a:off x="398147" y="1199853"/>
            <a:ext cx="3024554" cy="1828800"/>
          </a:xfrm>
          <a:prstGeom prst="cloudCallout">
            <a:avLst/>
          </a:prstGeom>
          <a:solidFill>
            <a:srgbClr val="BAE0E8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8046719" y="1101380"/>
            <a:ext cx="3237833" cy="1828800"/>
          </a:xfrm>
          <a:prstGeom prst="cloudCallout">
            <a:avLst/>
          </a:prstGeom>
          <a:solidFill>
            <a:srgbClr val="BAE0E8">
              <a:alpha val="7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9640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022E-16 L -3.333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1" name="矩形 30"/>
          <p:cNvSpPr>
            <a:spLocks noChangeArrowheads="1"/>
          </p:cNvSpPr>
          <p:nvPr/>
        </p:nvSpPr>
        <p:spPr bwMode="auto">
          <a:xfrm>
            <a:off x="1363172" y="1208574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2" name="矩形 31"/>
          <p:cNvSpPr>
            <a:spLocks noChangeArrowheads="1"/>
          </p:cNvSpPr>
          <p:nvPr/>
        </p:nvSpPr>
        <p:spPr bwMode="auto">
          <a:xfrm>
            <a:off x="1582980" y="1109312"/>
            <a:ext cx="8433218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3" name="矩形 32"/>
          <p:cNvSpPr>
            <a:spLocks noChangeArrowheads="1"/>
          </p:cNvSpPr>
          <p:nvPr/>
        </p:nvSpPr>
        <p:spPr bwMode="auto">
          <a:xfrm>
            <a:off x="2161152" y="1208574"/>
            <a:ext cx="78550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LƯU Ý KHI SỬ DỤNG TỪ MƯỢN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3172" y="2482846"/>
            <a:ext cx="94222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Tránh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lạm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mượn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không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gây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khó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hiểu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khó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chịu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cho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người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nghe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i="1" baseline="0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lạm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dụng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quá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để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tránh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mất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đi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sự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trong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sáng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Tiếng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Việt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7081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/>
          <p:nvPr/>
        </p:nvSpPr>
        <p:spPr>
          <a:xfrm>
            <a:off x="1753746" y="1979049"/>
            <a:ext cx="825773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7200" dirty="0" smtClean="0">
                <a:ln w="11430"/>
                <a:solidFill>
                  <a:prstClr val="black"/>
                </a:solidFill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II.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8495749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2.59259E-6 L -1.8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lang="en-US" altLang="zh-CN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1- Tr86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286" y="2204586"/>
            <a:ext cx="10944664" cy="3781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7269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188" y="2191184"/>
            <a:ext cx="10833100" cy="19039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7638757" y="3673595"/>
            <a:ext cx="3840480" cy="28897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8517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72" l="0" r="100000">
                        <a14:foregroundMark x1="27000" y1="35990" x2="57500" y2="31105"/>
                        <a14:foregroundMark x1="74500" y1="42931" x2="23167" y2="62725"/>
                        <a14:foregroundMark x1="63000" y1="19023" x2="62000" y2="30077"/>
                        <a14:foregroundMark x1="38167" y1="48072" x2="37833" y2="56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6" y="1116980"/>
            <a:ext cx="2433711" cy="15778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3472" y="1566455"/>
            <a:ext cx="8018583" cy="16459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13800" b="1" i="0" u="none" strike="noStrike" kern="120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SỨC ĐỒNG ĐỘI</a:t>
            </a:r>
            <a:endParaRPr kumimoji="0" lang="en-US" sz="13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The_Wheels_On_The_B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1686.1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02581" y="-104414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522" y="2902106"/>
            <a:ext cx="108461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3p,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6477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7245 C -0.08229 0.15023 -0.07929 0.25903 -0.06862 0.25741 C -0.05325 0.25741 -0.05208 -0.10648 -0.03385 -0.10764 C -0.01731 -0.10764 -0.02617 0.21042 -0.01028 0.20903 C 0.00625 0.20903 -0.0026 -0.0213 0.01511 -0.0213 C 0.03112 -0.0213 0.02227 0.13403 0.03633 0.13403 C 0.05 0.13403 0.04284 0.01551 0.05521 0.01551 C 0.06237 0.01551 0.06289 0.04768 0.06355 0.07245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7196"/>
              </p:ext>
            </p:extLst>
          </p:nvPr>
        </p:nvGraphicFramePr>
        <p:xfrm>
          <a:off x="446649" y="2040625"/>
          <a:ext cx="10833100" cy="3985897"/>
        </p:xfrm>
        <a:graphic>
          <a:graphicData uri="http://schemas.openxmlformats.org/drawingml/2006/table">
            <a:tbl>
              <a:tblPr firstRow="1" firstCol="1" bandRow="1"/>
              <a:tblGrid>
                <a:gridCol w="2411362">
                  <a:extLst>
                    <a:ext uri="{9D8B030D-6E8A-4147-A177-3AD203B41FA5}">
                      <a16:colId xmlns="" xmlns:a16="http://schemas.microsoft.com/office/drawing/2014/main" val="1568330716"/>
                    </a:ext>
                  </a:extLst>
                </a:gridCol>
                <a:gridCol w="8421738">
                  <a:extLst>
                    <a:ext uri="{9D8B030D-6E8A-4147-A177-3AD203B41FA5}">
                      <a16:colId xmlns="" xmlns:a16="http://schemas.microsoft.com/office/drawing/2014/main" val="3530713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339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90697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ình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8311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071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882468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9547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98200"/>
              </p:ext>
            </p:extLst>
          </p:nvPr>
        </p:nvGraphicFramePr>
        <p:xfrm>
          <a:off x="323068" y="2268908"/>
          <a:ext cx="10833100" cy="3652520"/>
        </p:xfrm>
        <a:graphic>
          <a:graphicData uri="http://schemas.openxmlformats.org/drawingml/2006/table">
            <a:tbl>
              <a:tblPr firstRow="1" firstCol="1" bandRow="1"/>
              <a:tblGrid>
                <a:gridCol w="2145891">
                  <a:extLst>
                    <a:ext uri="{9D8B030D-6E8A-4147-A177-3AD203B41FA5}">
                      <a16:colId xmlns="" xmlns:a16="http://schemas.microsoft.com/office/drawing/2014/main" val="3452083663"/>
                    </a:ext>
                  </a:extLst>
                </a:gridCol>
                <a:gridCol w="8687209">
                  <a:extLst>
                    <a:ext uri="{9D8B030D-6E8A-4147-A177-3AD203B41FA5}">
                      <a16:colId xmlns="" xmlns:a16="http://schemas.microsoft.com/office/drawing/2014/main" val="4075347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259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sang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344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miễn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1518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6652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3473685"/>
                  </a:ext>
                </a:extLst>
              </a:tr>
            </a:tbl>
          </a:graphicData>
        </a:graphic>
      </p:graphicFrame>
      <p:sp>
        <p:nvSpPr>
          <p:cNvPr id="6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1-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3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046805" y="1281630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2- Tr86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068" y="2433174"/>
            <a:ext cx="108331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5609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160302" y="845531"/>
            <a:ext cx="9798430" cy="1141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zh-CN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pi-a-</a:t>
            </a:r>
            <a:r>
              <a:rPr lang="en-US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endParaRPr lang="zh-CN" altLang="en-US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382"/>
          <p:cNvSpPr txBox="1"/>
          <p:nvPr/>
        </p:nvSpPr>
        <p:spPr bwMode="auto">
          <a:xfrm>
            <a:off x="6513669" y="3482296"/>
            <a:ext cx="4831772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8BC925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pi-a-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2800" i="0" u="none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zh-CN" altLang="en-US" sz="2800" i="0" u="none" strike="noStrike" kern="1200" cap="none" spc="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1801" y="3439302"/>
            <a:ext cx="343715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phụ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mẫu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= cha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mẹ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huynh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đệ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=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anh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76314" y="2350289"/>
            <a:ext cx="0" cy="2277982"/>
          </a:xfrm>
          <a:prstGeom prst="line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/>
          <p:cNvSpPr txBox="1">
            <a:spLocks/>
          </p:cNvSpPr>
          <p:nvPr/>
        </p:nvSpPr>
        <p:spPr>
          <a:xfrm>
            <a:off x="1526043" y="2350289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HÁN VIỆT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6637909" y="2350289"/>
            <a:ext cx="4180146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NGÔN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NGỮ ẤN - ÂU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525022" y="4215671"/>
            <a:ext cx="2954215" cy="22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80107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1673" t="11169" r="11184" b="15896"/>
          <a:stretch>
            <a:fillRect/>
          </a:stretch>
        </p:blipFill>
        <p:spPr bwMode="auto">
          <a:xfrm>
            <a:off x="-1" y="0"/>
            <a:ext cx="12192001" cy="683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598808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145279" y="1102078"/>
            <a:ext cx="3188677" cy="690786"/>
          </a:xfrm>
          <a:prstGeom prst="rect">
            <a:avLst/>
          </a:prstGeom>
          <a:solidFill>
            <a:srgbClr val="368B9C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3- Tr87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25657"/>
              </p:ext>
            </p:extLst>
          </p:nvPr>
        </p:nvGraphicFramePr>
        <p:xfrm>
          <a:off x="323067" y="1924270"/>
          <a:ext cx="10833100" cy="2609215"/>
        </p:xfrm>
        <a:graphic>
          <a:graphicData uri="http://schemas.openxmlformats.org/drawingml/2006/table">
            <a:tbl>
              <a:tblPr firstRow="1" firstCol="1" bandRow="1"/>
              <a:tblGrid>
                <a:gridCol w="1234080">
                  <a:extLst>
                    <a:ext uri="{9D8B030D-6E8A-4147-A177-3AD203B41FA5}">
                      <a16:colId xmlns="" xmlns:a16="http://schemas.microsoft.com/office/drawing/2014/main" val="464604849"/>
                    </a:ext>
                  </a:extLst>
                </a:gridCol>
                <a:gridCol w="5542192">
                  <a:extLst>
                    <a:ext uri="{9D8B030D-6E8A-4147-A177-3AD203B41FA5}">
                      <a16:colId xmlns="" xmlns:a16="http://schemas.microsoft.com/office/drawing/2014/main" val="1717232153"/>
                    </a:ext>
                  </a:extLst>
                </a:gridCol>
                <a:gridCol w="4056828">
                  <a:extLst>
                    <a:ext uri="{9D8B030D-6E8A-4147-A177-3AD203B41FA5}">
                      <a16:colId xmlns="" xmlns:a16="http://schemas.microsoft.com/office/drawing/2014/main" val="258659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1431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fan (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cuồng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hâm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517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Idol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 tượng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6129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6481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043788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4696351"/>
            <a:ext cx="1130886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4650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KSO_Shape"/>
          <p:cNvSpPr>
            <a:spLocks/>
          </p:cNvSpPr>
          <p:nvPr/>
        </p:nvSpPr>
        <p:spPr bwMode="auto">
          <a:xfrm>
            <a:off x="1135804" y="2549907"/>
            <a:ext cx="1159562" cy="981883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lIns="121908" tIns="60954" rIns="121908" bIns="60954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5413" y="929301"/>
            <a:ext cx="7869153" cy="2602489"/>
          </a:xfrm>
        </p:spPr>
        <p:txBody>
          <a:bodyPr>
            <a:normAutofit/>
          </a:bodyPr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5002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601" y="4530919"/>
            <a:ext cx="3705542" cy="2327081"/>
          </a:xfrm>
          <a:prstGeom prst="rect">
            <a:avLst/>
          </a:prstGeom>
        </p:spPr>
      </p:pic>
      <p:sp>
        <p:nvSpPr>
          <p:cNvPr id="5" name="矩形 6"/>
          <p:cNvSpPr/>
          <p:nvPr/>
        </p:nvSpPr>
        <p:spPr>
          <a:xfrm>
            <a:off x="225083" y="2221965"/>
            <a:ext cx="5556739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THANK YOU</a:t>
            </a:r>
            <a:endParaRPr lang="zh-CN" altLang="en-US" sz="6600" dirty="0">
              <a:ln w="11430"/>
              <a:solidFill>
                <a:srgbClr val="FF0000"/>
              </a:solidFill>
              <a:latin typeface="Times New Roman" panose="02020603050405020304" pitchFamily="18" charset="0"/>
              <a:ea typeface="华康方圆体W7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2666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022E-16 L -3.33333E-6 -0.07222 " pathEditMode="relative" rAng="0" ptsTypes="AA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标题 43"/>
          <p:cNvSpPr>
            <a:spLocks noGrp="1"/>
          </p:cNvSpPr>
          <p:nvPr>
            <p:ph type="title"/>
          </p:nvPr>
        </p:nvSpPr>
        <p:spPr>
          <a:xfrm>
            <a:off x="-126609" y="520687"/>
            <a:ext cx="11605846" cy="182960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标题 43"/>
          <p:cNvSpPr txBox="1">
            <a:spLocks/>
          </p:cNvSpPr>
          <p:nvPr/>
        </p:nvSpPr>
        <p:spPr>
          <a:xfrm>
            <a:off x="1109951" y="2420446"/>
            <a:ext cx="3968486" cy="1785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a)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đang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vui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ngoài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sân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标题 43"/>
          <p:cNvSpPr txBox="1">
            <a:spLocks/>
          </p:cNvSpPr>
          <p:nvPr/>
        </p:nvSpPr>
        <p:spPr>
          <a:xfrm>
            <a:off x="6063175" y="2350289"/>
            <a:ext cx="4543865" cy="1829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b) Con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nghị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thưởng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con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phần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34798" y="5015966"/>
            <a:ext cx="8137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676314" y="2350289"/>
            <a:ext cx="0" cy="2277982"/>
          </a:xfrm>
          <a:prstGeom prst="line">
            <a:avLst/>
          </a:prstGeom>
          <a:ln w="38100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0" t="36583" r="13325" b="3718"/>
          <a:stretch/>
        </p:blipFill>
        <p:spPr>
          <a:xfrm>
            <a:off x="8932984" y="4379616"/>
            <a:ext cx="3293811" cy="247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26184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847786" y="1785866"/>
            <a:ext cx="825773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THỰC HÀNH TIẾNG VIỆT </a:t>
            </a:r>
          </a:p>
        </p:txBody>
      </p:sp>
    </p:spTree>
    <p:extLst>
      <p:ext uri="{BB962C8B-B14F-4D97-AF65-F5344CB8AC3E}">
        <p14:creationId xmlns:p14="http://schemas.microsoft.com/office/powerpoint/2010/main" val="895214746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022E-16 L -3.33333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/>
          <p:nvPr/>
        </p:nvSpPr>
        <p:spPr>
          <a:xfrm>
            <a:off x="1753746" y="1979049"/>
            <a:ext cx="825773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 smtClean="0">
                <a:ln w="11430"/>
                <a:latin typeface="Times New Roman" panose="02020603050405020304" pitchFamily="18" charset="0"/>
                <a:ea typeface="华康方圆体W7" pitchFamily="81" charset="-122"/>
                <a:cs typeface="Times New Roman" panose="02020603050405020304" pitchFamily="18" charset="0"/>
              </a:rPr>
              <a:t>I. 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421083337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5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4.44444E-6 L -1.875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69741" y="842593"/>
            <a:ext cx="11107615" cy="6907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niệm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vay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mượn</a:t>
            </a:r>
            <a:r>
              <a:rPr lang="en-US" altLang="zh-CN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endParaRPr lang="zh-CN" altLang="en-US" u="sng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0"/>
          <p:cNvSpPr>
            <a:spLocks noChangeArrowheads="1"/>
          </p:cNvSpPr>
          <p:nvPr/>
        </p:nvSpPr>
        <p:spPr bwMode="auto">
          <a:xfrm>
            <a:off x="817223" y="1734268"/>
            <a:ext cx="1034915" cy="10350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" name="矩形 31"/>
          <p:cNvSpPr>
            <a:spLocks noChangeArrowheads="1"/>
          </p:cNvSpPr>
          <p:nvPr/>
        </p:nvSpPr>
        <p:spPr bwMode="auto">
          <a:xfrm>
            <a:off x="1037031" y="1635006"/>
            <a:ext cx="10240326" cy="1249362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2"/>
          <p:cNvSpPr>
            <a:spLocks noChangeArrowheads="1"/>
          </p:cNvSpPr>
          <p:nvPr/>
        </p:nvSpPr>
        <p:spPr bwMode="auto">
          <a:xfrm>
            <a:off x="1852138" y="1734268"/>
            <a:ext cx="946463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.…</a:t>
            </a:r>
          </a:p>
        </p:txBody>
      </p:sp>
      <p:sp>
        <p:nvSpPr>
          <p:cNvPr id="7" name="矩形 30"/>
          <p:cNvSpPr>
            <a:spLocks noChangeArrowheads="1"/>
          </p:cNvSpPr>
          <p:nvPr/>
        </p:nvSpPr>
        <p:spPr bwMode="auto">
          <a:xfrm>
            <a:off x="1377586" y="3738191"/>
            <a:ext cx="1034915" cy="1035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8" name="矩形 31"/>
          <p:cNvSpPr>
            <a:spLocks noChangeArrowheads="1"/>
          </p:cNvSpPr>
          <p:nvPr/>
        </p:nvSpPr>
        <p:spPr bwMode="auto">
          <a:xfrm>
            <a:off x="1597394" y="3638929"/>
            <a:ext cx="9679963" cy="169272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9" name="矩形 32"/>
          <p:cNvSpPr>
            <a:spLocks noChangeArrowheads="1"/>
          </p:cNvSpPr>
          <p:nvPr/>
        </p:nvSpPr>
        <p:spPr bwMode="auto">
          <a:xfrm>
            <a:off x="2412502" y="3738191"/>
            <a:ext cx="87431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598423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标题 43"/>
          <p:cNvSpPr txBox="1">
            <a:spLocks/>
          </p:cNvSpPr>
          <p:nvPr/>
        </p:nvSpPr>
        <p:spPr>
          <a:xfrm>
            <a:off x="659984" y="1159969"/>
            <a:ext cx="7457274" cy="57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mượnc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2868414" y="2404328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3088221" y="2305066"/>
            <a:ext cx="5690019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zh-CN" altLang="zh-CN" sz="2303"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32"/>
          <p:cNvSpPr>
            <a:spLocks noChangeArrowheads="1"/>
          </p:cNvSpPr>
          <p:nvPr/>
        </p:nvSpPr>
        <p:spPr bwMode="auto">
          <a:xfrm>
            <a:off x="3666394" y="2404328"/>
            <a:ext cx="48867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MƯỢN TIẾNG HÁN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6351" y="3404381"/>
            <a:ext cx="8803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bang,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4788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2347909" y="2404328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2567717" y="2305066"/>
            <a:ext cx="6927976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32"/>
          <p:cNvSpPr>
            <a:spLocks noChangeArrowheads="1"/>
          </p:cNvSpPr>
          <p:nvPr/>
        </p:nvSpPr>
        <p:spPr bwMode="auto">
          <a:xfrm>
            <a:off x="3145889" y="2404328"/>
            <a:ext cx="6603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 MƯỢN NGÔN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NGỮ CHÂU ÂU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6351" y="3404381"/>
            <a:ext cx="88032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Gần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như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được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hóa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săm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lốp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bom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tăng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xà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phòng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xi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măng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cà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phê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…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được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dùng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phổ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biến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cách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đọc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và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hình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thức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chính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tả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giống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thuần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Việt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标题 43"/>
          <p:cNvSpPr txBox="1">
            <a:spLocks/>
          </p:cNvSpPr>
          <p:nvPr/>
        </p:nvSpPr>
        <p:spPr>
          <a:xfrm>
            <a:off x="659984" y="1159969"/>
            <a:ext cx="7457274" cy="57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mượn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84651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0843"/>
            <a:ext cx="11479237" cy="5627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, 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2347909" y="2404328"/>
            <a:ext cx="5781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矩形 31"/>
          <p:cNvSpPr>
            <a:spLocks noChangeArrowheads="1"/>
          </p:cNvSpPr>
          <p:nvPr/>
        </p:nvSpPr>
        <p:spPr bwMode="auto">
          <a:xfrm>
            <a:off x="2567717" y="2305066"/>
            <a:ext cx="6927976" cy="855065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0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7" name="矩形 32"/>
          <p:cNvSpPr>
            <a:spLocks noChangeArrowheads="1"/>
          </p:cNvSpPr>
          <p:nvPr/>
        </p:nvSpPr>
        <p:spPr bwMode="auto">
          <a:xfrm>
            <a:off x="3145889" y="2404328"/>
            <a:ext cx="6603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TỪ MƯỢN TIẾNG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PHÁP, ANH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513" y="3355846"/>
            <a:ext cx="94222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nguyên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dạn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ngôn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ngữ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gốc</a:t>
            </a:r>
            <a:r>
              <a:rPr lang="en-US" sz="2800" i="1" dirty="0" smtClean="0">
                <a:solidFill>
                  <a:prstClr val="black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: video, smartphone, internet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Viết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theo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từng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âm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tiết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có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dấu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gạch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nối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 ô-xi, a-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xit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, 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ki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</a:t>
            </a:r>
            <a:r>
              <a:rPr kumimoji="0" lang="en-US" sz="28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lô</a:t>
            </a:r>
            <a:r>
              <a:rPr kumimoji="0" lang="en-US" sz="2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-gam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10" name="标题 43"/>
          <p:cNvSpPr txBox="1">
            <a:spLocks/>
          </p:cNvSpPr>
          <p:nvPr/>
        </p:nvSpPr>
        <p:spPr>
          <a:xfrm>
            <a:off x="659984" y="1159969"/>
            <a:ext cx="7457274" cy="57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lưu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khi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sử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từ</a:t>
            </a:r>
            <a:r>
              <a:rPr kumimoji="0" lang="en-US" sz="32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1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mượn</a:t>
            </a:r>
            <a:endParaRPr kumimoji="0" lang="en-US" sz="32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93310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快乐暑假出行儿童卡通通用动态PPT模板"/>
</p:tagLst>
</file>

<file path=ppt/theme/theme1.xml><?xml version="1.0" encoding="utf-8"?>
<a:theme xmlns:a="http://schemas.openxmlformats.org/drawingml/2006/main" name="Office 主题">
  <a:themeElements>
    <a:clrScheme name="自定义 1419">
      <a:dk1>
        <a:sysClr val="windowText" lastClr="000000"/>
      </a:dk1>
      <a:lt1>
        <a:sysClr val="window" lastClr="FFFFFF"/>
      </a:lt1>
      <a:dk2>
        <a:srgbClr val="7CB554"/>
      </a:dk2>
      <a:lt2>
        <a:srgbClr val="2B6F7D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F0000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946</Words>
  <Application>Microsoft Office PowerPoint</Application>
  <PresentationFormat>Widescreen</PresentationFormat>
  <Paragraphs>113</Paragraphs>
  <Slides>22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微软雅黑</vt:lpstr>
      <vt:lpstr>宋体</vt:lpstr>
      <vt:lpstr>Arial</vt:lpstr>
      <vt:lpstr>Arial Black</vt:lpstr>
      <vt:lpstr>Calibri</vt:lpstr>
      <vt:lpstr>Times New Roman</vt:lpstr>
      <vt:lpstr>Wingdings</vt:lpstr>
      <vt:lpstr>华康方圆体W7</vt:lpstr>
      <vt:lpstr>Office 主题</vt:lpstr>
      <vt:lpstr>Em hãy kể tên các bộ phận của xe đạp</vt:lpstr>
      <vt:lpstr>PowerPoint Presentation</vt:lpstr>
      <vt:lpstr>Em thấy từ “nhi đồng” và “đề nghị” trong 2 câu  sau dùng đã phù hợp chưa?</vt:lpstr>
      <vt:lpstr>PowerPoint Presentation</vt:lpstr>
      <vt:lpstr>PowerPoint Presentation</vt:lpstr>
      <vt:lpstr>1. Khái niệm từ mượn và hiện tượng vay mượn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1 đoạn văn (khoảng 5-7 câu) về một người bạn của em, trong đó có sử dụng ít nhất 3 từ mượn.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快乐暑假出行儿童卡通通用动态PPT模板</dc:title>
  <dc:creator>MICHAEL</dc:creator>
  <cp:lastModifiedBy>AutoBVT</cp:lastModifiedBy>
  <cp:revision>84</cp:revision>
  <dcterms:created xsi:type="dcterms:W3CDTF">2015-05-05T08:02:14Z</dcterms:created>
  <dcterms:modified xsi:type="dcterms:W3CDTF">2022-12-22T03:23:23Z</dcterms:modified>
</cp:coreProperties>
</file>