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1098" r:id="rId2"/>
    <p:sldId id="258" r:id="rId3"/>
    <p:sldId id="1092" r:id="rId4"/>
    <p:sldId id="1093" r:id="rId5"/>
    <p:sldId id="1094" r:id="rId6"/>
    <p:sldId id="259" r:id="rId7"/>
    <p:sldId id="1065" r:id="rId8"/>
    <p:sldId id="1060" r:id="rId9"/>
    <p:sldId id="1096" r:id="rId10"/>
    <p:sldId id="1061" r:id="rId11"/>
    <p:sldId id="1101" r:id="rId12"/>
    <p:sldId id="1102" r:id="rId13"/>
    <p:sldId id="1104" r:id="rId14"/>
    <p:sldId id="1105" r:id="rId15"/>
    <p:sldId id="1103" r:id="rId16"/>
    <p:sldId id="1106" r:id="rId17"/>
    <p:sldId id="1107" r:id="rId18"/>
    <p:sldId id="1108" r:id="rId19"/>
    <p:sldId id="1100" r:id="rId20"/>
    <p:sldId id="502" r:id="rId21"/>
    <p:sldId id="1099" r:id="rId22"/>
    <p:sldId id="1110" r:id="rId23"/>
    <p:sldId id="1109" r:id="rId24"/>
    <p:sldId id="1111" r:id="rId25"/>
    <p:sldId id="1117" r:id="rId26"/>
    <p:sldId id="1118" r:id="rId27"/>
    <p:sldId id="1120" r:id="rId28"/>
    <p:sldId id="1121" r:id="rId29"/>
    <p:sldId id="1122" r:id="rId30"/>
    <p:sldId id="1123" r:id="rId31"/>
    <p:sldId id="1124" r:id="rId32"/>
    <p:sldId id="1126" r:id="rId33"/>
    <p:sldId id="1114" r:id="rId34"/>
    <p:sldId id="1116" r:id="rId35"/>
    <p:sldId id="443" r:id="rId36"/>
    <p:sldId id="1090" r:id="rId37"/>
    <p:sldId id="1088" r:id="rId38"/>
    <p:sldId id="44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354"/>
    <a:srgbClr val="5C5868"/>
    <a:srgbClr val="685B58"/>
    <a:srgbClr val="2603BD"/>
    <a:srgbClr val="873942"/>
    <a:srgbClr val="5A5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4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DAF79D-7AB1-4779-AFD8-372DD224ED11}"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60518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DAF79D-7AB1-4779-AFD8-372DD224ED11}"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323978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DAF79D-7AB1-4779-AFD8-372DD224ED11}"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242873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DAF79D-7AB1-4779-AFD8-372DD224ED11}"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199145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DAF79D-7AB1-4779-AFD8-372DD224ED11}"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2991224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DAF79D-7AB1-4779-AFD8-372DD224ED11}"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86613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DAF79D-7AB1-4779-AFD8-372DD224ED11}"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19178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DAF79D-7AB1-4779-AFD8-372DD224ED11}"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39094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AF79D-7AB1-4779-AFD8-372DD224ED11}"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206318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DAF79D-7AB1-4779-AFD8-372DD224ED11}"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260183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DAF79D-7AB1-4779-AFD8-372DD224ED11}"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46D628-B907-4415-A61C-82CD85C399F3}" type="slidenum">
              <a:rPr lang="en-US" smtClean="0"/>
              <a:t>‹#›</a:t>
            </a:fld>
            <a:endParaRPr lang="en-US"/>
          </a:p>
        </p:txBody>
      </p:sp>
    </p:spTree>
    <p:extLst>
      <p:ext uri="{BB962C8B-B14F-4D97-AF65-F5344CB8AC3E}">
        <p14:creationId xmlns:p14="http://schemas.microsoft.com/office/powerpoint/2010/main" val="345479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AF79D-7AB1-4779-AFD8-372DD224ED11}" type="datetimeFigureOut">
              <a:rPr lang="en-US" smtClean="0"/>
              <a:t>1/10/2022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6D628-B907-4415-A61C-82CD85C399F3}" type="slidenum">
              <a:rPr lang="en-US" smtClean="0"/>
              <a:t>‹#›</a:t>
            </a:fld>
            <a:endParaRPr lang="en-US"/>
          </a:p>
        </p:txBody>
      </p:sp>
    </p:spTree>
    <p:extLst>
      <p:ext uri="{BB962C8B-B14F-4D97-AF65-F5344CB8AC3E}">
        <p14:creationId xmlns:p14="http://schemas.microsoft.com/office/powerpoint/2010/main" val="1612461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11A3C-31C2-4B45-9715-9062D8C5B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91" y="2094918"/>
            <a:ext cx="3558209" cy="4673109"/>
          </a:xfrm>
          <a:prstGeom prst="rect">
            <a:avLst/>
          </a:prstGeom>
        </p:spPr>
      </p:pic>
      <p:pic>
        <p:nvPicPr>
          <p:cNvPr id="7" name="Picture 6">
            <a:extLst>
              <a:ext uri="{FF2B5EF4-FFF2-40B4-BE49-F238E27FC236}">
                <a16:creationId xmlns:a16="http://schemas.microsoft.com/office/drawing/2014/main" id="{0B2E1C96-26CA-40E3-8D8C-C3E48F861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974" y="2146851"/>
            <a:ext cx="4313583" cy="4564759"/>
          </a:xfrm>
          <a:prstGeom prst="rect">
            <a:avLst/>
          </a:prstGeom>
        </p:spPr>
      </p:pic>
      <p:sp>
        <p:nvSpPr>
          <p:cNvPr id="8" name="Rectangle 7">
            <a:extLst>
              <a:ext uri="{FF2B5EF4-FFF2-40B4-BE49-F238E27FC236}">
                <a16:creationId xmlns:a16="http://schemas.microsoft.com/office/drawing/2014/main" id="{E5FA328C-BA8A-41B6-BDA8-E49BEC06C70B}"/>
              </a:ext>
            </a:extLst>
          </p:cNvPr>
          <p:cNvSpPr/>
          <p:nvPr/>
        </p:nvSpPr>
        <p:spPr>
          <a:xfrm>
            <a:off x="2268386" y="229912"/>
            <a:ext cx="4607223" cy="523220"/>
          </a:xfrm>
          <a:prstGeom prst="rect">
            <a:avLst/>
          </a:prstGeom>
        </p:spPr>
        <p:txBody>
          <a:bodyPr wrap="none">
            <a:spAutoFit/>
          </a:bodyPr>
          <a:lstStyle/>
          <a:p>
            <a:pPr lvl="0" algn="ct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7: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GIỚI</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CỔ</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TÍCH</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42BD1C7-5E8B-4186-9056-61C8013221E6}"/>
              </a:ext>
            </a:extLst>
          </p:cNvPr>
          <p:cNvSpPr/>
          <p:nvPr/>
        </p:nvSpPr>
        <p:spPr>
          <a:xfrm>
            <a:off x="0" y="847709"/>
            <a:ext cx="9144000" cy="1015663"/>
          </a:xfrm>
          <a:prstGeom prst="rect">
            <a:avLst/>
          </a:prstGeom>
        </p:spPr>
        <p:txBody>
          <a:bodyPr wrap="square">
            <a:spAutoFit/>
          </a:bodyPr>
          <a:lstStyle/>
          <a:p>
            <a:pPr algn="ct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Văn</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bản</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 </a:t>
            </a:r>
          </a:p>
          <a:p>
            <a:pPr algn="ct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THẠCH</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SANH</a:t>
            </a:r>
            <a:endParaRPr lang="en-US" sz="30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7806258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97072EC-E546-4806-9FA2-A1B3F51B90D2}"/>
              </a:ext>
            </a:extLst>
          </p:cNvPr>
          <p:cNvSpPr/>
          <p:nvPr/>
        </p:nvSpPr>
        <p:spPr>
          <a:xfrm>
            <a:off x="533946" y="1740406"/>
            <a:ext cx="174597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Nhân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endParaRPr lang="en-US" sz="2000" b="1" dirty="0">
              <a:solidFill>
                <a:srgbClr val="FFFF00"/>
              </a:solidFill>
            </a:endParaRPr>
          </a:p>
        </p:txBody>
      </p:sp>
      <p:sp>
        <p:nvSpPr>
          <p:cNvPr id="9" name="TextBox 8">
            <a:extLst>
              <a:ext uri="{FF2B5EF4-FFF2-40B4-BE49-F238E27FC236}">
                <a16:creationId xmlns:a16="http://schemas.microsoft.com/office/drawing/2014/main" id="{DD31BCC9-2527-4336-BD19-F7EB9660B8CF}"/>
              </a:ext>
            </a:extLst>
          </p:cNvPr>
          <p:cNvSpPr txBox="1"/>
          <p:nvPr/>
        </p:nvSpPr>
        <p:spPr>
          <a:xfrm>
            <a:off x="3340528" y="3770958"/>
            <a:ext cx="1902566" cy="461665"/>
          </a:xfrm>
          <a:prstGeom prst="rect">
            <a:avLst/>
          </a:prstGeom>
          <a:noFill/>
          <a:ln>
            <a:solidFill>
              <a:srgbClr val="FFFF00"/>
            </a:solidFill>
          </a:ln>
        </p:spPr>
        <p:txBody>
          <a:bodyPr wrap="square">
            <a:spAutoFit/>
          </a:bodyPr>
          <a:lstStyle/>
          <a:p>
            <a:pPr algn="ctr"/>
            <a:r>
              <a:rPr lang="vi-VN" sz="24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Thạch Sanh</a:t>
            </a:r>
            <a:endParaRPr lang="en-US" sz="2400" b="1" i="1"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8F7B68F2-0697-4502-998A-FAA33721AD9E}"/>
              </a:ext>
            </a:extLst>
          </p:cNvPr>
          <p:cNvSpPr/>
          <p:nvPr/>
        </p:nvSpPr>
        <p:spPr>
          <a:xfrm>
            <a:off x="533946" y="3740770"/>
            <a:ext cx="1745974" cy="947088"/>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Nhân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chính</a:t>
            </a:r>
            <a:endParaRPr lang="en-US" sz="2000" b="1" dirty="0">
              <a:solidFill>
                <a:srgbClr val="FFFF00"/>
              </a:solidFill>
            </a:endParaRPr>
          </a:p>
        </p:txBody>
      </p:sp>
      <p:sp>
        <p:nvSpPr>
          <p:cNvPr id="12" name="TextBox 11">
            <a:extLst>
              <a:ext uri="{FF2B5EF4-FFF2-40B4-BE49-F238E27FC236}">
                <a16:creationId xmlns:a16="http://schemas.microsoft.com/office/drawing/2014/main" id="{E41ACC43-6BC7-4B24-AA78-68033939616D}"/>
              </a:ext>
            </a:extLst>
          </p:cNvPr>
          <p:cNvSpPr txBox="1"/>
          <p:nvPr/>
        </p:nvSpPr>
        <p:spPr>
          <a:xfrm>
            <a:off x="3292273" y="1564996"/>
            <a:ext cx="5367048" cy="1569660"/>
          </a:xfrm>
          <a:prstGeom prst="rect">
            <a:avLst/>
          </a:prstGeom>
          <a:noFill/>
          <a:ln>
            <a:solidFill>
              <a:srgbClr val="FFFF00"/>
            </a:solidFill>
          </a:ln>
        </p:spPr>
        <p:txBody>
          <a:bodyPr wrap="square">
            <a:spAutoFit/>
          </a:bodyPr>
          <a:lstStyle/>
          <a:p>
            <a:pPr lvl="0" algn="just">
              <a:defRPr/>
            </a:pPr>
            <a:r>
              <a:rPr lang="vi-VN" sz="24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Thạch Sanh, mẹ con Lý Thông, nhà vua, công chúa, Thái tử con vua Thủy Tề, vua Thủy Tề, quân sĩ 18 nước chư hầu, … </a:t>
            </a:r>
            <a:endPar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3" name="Elbow Connector 51">
            <a:extLst>
              <a:ext uri="{FF2B5EF4-FFF2-40B4-BE49-F238E27FC236}">
                <a16:creationId xmlns:a16="http://schemas.microsoft.com/office/drawing/2014/main" id="{90DA03F7-05DF-4C1B-B29A-B585814CD890}"/>
              </a:ext>
            </a:extLst>
          </p:cNvPr>
          <p:cNvCxnSpPr>
            <a:cxnSpLocks/>
          </p:cNvCxnSpPr>
          <p:nvPr/>
        </p:nvCxnSpPr>
        <p:spPr>
          <a:xfrm>
            <a:off x="2279920" y="1975601"/>
            <a:ext cx="1012352" cy="365854"/>
          </a:xfrm>
          <a:prstGeom prst="bentConnector3">
            <a:avLst>
              <a:gd name="adj1" fmla="val 50000"/>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4" name="Elbow Connector 51">
            <a:extLst>
              <a:ext uri="{FF2B5EF4-FFF2-40B4-BE49-F238E27FC236}">
                <a16:creationId xmlns:a16="http://schemas.microsoft.com/office/drawing/2014/main" id="{7CCBC7BF-A136-4576-ACBE-E26436481D3B}"/>
              </a:ext>
            </a:extLst>
          </p:cNvPr>
          <p:cNvCxnSpPr>
            <a:cxnSpLocks/>
            <a:endCxn id="9" idx="1"/>
          </p:cNvCxnSpPr>
          <p:nvPr/>
        </p:nvCxnSpPr>
        <p:spPr>
          <a:xfrm flipV="1">
            <a:off x="2279920" y="4001791"/>
            <a:ext cx="1060608" cy="458824"/>
          </a:xfrm>
          <a:prstGeom prst="bentConnector3">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4D505AF-76F6-49DE-8F94-0A0E8F73E881}"/>
              </a:ext>
            </a:extLst>
          </p:cNvPr>
          <p:cNvSpPr/>
          <p:nvPr/>
        </p:nvSpPr>
        <p:spPr>
          <a:xfrm>
            <a:off x="118825" y="672627"/>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E8FE61C2-AC3E-4E88-ABDF-07D47AE98EFE}"/>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574554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DBB22E-BC39-4FBA-A572-05B074156F55}"/>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5" name="Rectangle 4">
            <a:extLst>
              <a:ext uri="{FF2B5EF4-FFF2-40B4-BE49-F238E27FC236}">
                <a16:creationId xmlns:a16="http://schemas.microsoft.com/office/drawing/2014/main" id="{7EB90B9D-D74A-4017-97CB-5C85FE7CBDF3}"/>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080DDA7-C643-4E2C-ACEC-393B125B86FC}"/>
              </a:ext>
            </a:extLst>
          </p:cNvPr>
          <p:cNvSpPr/>
          <p:nvPr/>
        </p:nvSpPr>
        <p:spPr>
          <a:xfrm>
            <a:off x="2573823" y="1723199"/>
            <a:ext cx="3996354" cy="61506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1. Gia cảnh</a:t>
            </a:r>
            <a:r>
              <a:rPr lang="vi-VN" sz="2400" b="1" i="1" dirty="0">
                <a:latin typeface="Times New Roman" panose="02020603050405020304" pitchFamily="18" charset="0"/>
                <a:cs typeface="Times New Roman" panose="02020603050405020304" pitchFamily="18" charset="0"/>
              </a:rPr>
              <a:t> của Thạch Sanh</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F0592D1-418E-48AB-8762-4E02A3CD5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22" y="2440967"/>
            <a:ext cx="7402756" cy="4160028"/>
          </a:xfrm>
          <a:prstGeom prst="rect">
            <a:avLst/>
          </a:prstGeom>
          <a:ln>
            <a:noFill/>
          </a:ln>
          <a:effectLst>
            <a:softEdge rad="112500"/>
          </a:effectLst>
        </p:spPr>
      </p:pic>
    </p:spTree>
    <p:extLst>
      <p:ext uri="{BB962C8B-B14F-4D97-AF65-F5344CB8AC3E}">
        <p14:creationId xmlns:p14="http://schemas.microsoft.com/office/powerpoint/2010/main" val="105693607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65FB298-6C39-46C6-96C7-8D5E93DCBBE4}"/>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5" name="Rectangle 4">
            <a:extLst>
              <a:ext uri="{FF2B5EF4-FFF2-40B4-BE49-F238E27FC236}">
                <a16:creationId xmlns:a16="http://schemas.microsoft.com/office/drawing/2014/main" id="{FB27E205-CB5D-4DB0-BBDC-2B12BA012CB7}"/>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925915E-EC66-4C96-AFBB-022D3D3D58A2}"/>
              </a:ext>
            </a:extLst>
          </p:cNvPr>
          <p:cNvSpPr/>
          <p:nvPr/>
        </p:nvSpPr>
        <p:spPr>
          <a:xfrm>
            <a:off x="595635" y="1746978"/>
            <a:ext cx="3444000" cy="129747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2. Thạch Sanh kết nghĩa anh em với Lý Thông</a:t>
            </a:r>
            <a:endParaRPr lang="en-US" sz="24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A07842C-9C9F-42B3-8AA0-DC181AF5B474}"/>
              </a:ext>
            </a:extLst>
          </p:cNvPr>
          <p:cNvSpPr/>
          <p:nvPr/>
        </p:nvSpPr>
        <p:spPr>
          <a:xfrm>
            <a:off x="5104367" y="1746978"/>
            <a:ext cx="3532026" cy="129747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3. Lý Thông lừa Thạch Sanh đi canh miếu thờ để thế mạng</a:t>
            </a:r>
            <a:endParaRPr lang="en-US" sz="2400" b="1" i="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082A1FD-223A-4282-80BF-ED27010BE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3" y="3299057"/>
            <a:ext cx="4379270" cy="2854842"/>
          </a:xfrm>
          <a:prstGeom prst="rect">
            <a:avLst/>
          </a:prstGeom>
          <a:ln>
            <a:noFill/>
          </a:ln>
          <a:effectLst>
            <a:softEdge rad="112500"/>
          </a:effectLst>
        </p:spPr>
      </p:pic>
      <p:pic>
        <p:nvPicPr>
          <p:cNvPr id="15" name="Picture 14">
            <a:extLst>
              <a:ext uri="{FF2B5EF4-FFF2-40B4-BE49-F238E27FC236}">
                <a16:creationId xmlns:a16="http://schemas.microsoft.com/office/drawing/2014/main" id="{C81BBABA-A903-4A39-B4B0-839530FC5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99057"/>
            <a:ext cx="4379270" cy="2854843"/>
          </a:xfrm>
          <a:prstGeom prst="rect">
            <a:avLst/>
          </a:prstGeom>
          <a:ln>
            <a:noFill/>
          </a:ln>
          <a:effectLst>
            <a:softEdge rad="112500"/>
          </a:effectLst>
        </p:spPr>
      </p:pic>
    </p:spTree>
    <p:extLst>
      <p:ext uri="{BB962C8B-B14F-4D97-AF65-F5344CB8AC3E}">
        <p14:creationId xmlns:p14="http://schemas.microsoft.com/office/powerpoint/2010/main" val="9269186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2E4889B-ECEA-4422-B559-70A2A70E7203}"/>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5" name="Rectangle 4">
            <a:extLst>
              <a:ext uri="{FF2B5EF4-FFF2-40B4-BE49-F238E27FC236}">
                <a16:creationId xmlns:a16="http://schemas.microsoft.com/office/drawing/2014/main" id="{DE0EB850-E26A-4476-9D93-9B275067C422}"/>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FF00DA3-3B71-448C-BF65-051E43D9BE88}"/>
              </a:ext>
            </a:extLst>
          </p:cNvPr>
          <p:cNvSpPr/>
          <p:nvPr/>
        </p:nvSpPr>
        <p:spPr>
          <a:xfrm>
            <a:off x="686317" y="1657394"/>
            <a:ext cx="7771366" cy="707127"/>
          </a:xfrm>
          <a:prstGeom prst="roundRect">
            <a:avLst/>
          </a:prstGeom>
          <a:solidFill>
            <a:srgbClr val="8A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4. Thạch Sanh giết chết trăn tinh, bị Lý Thông cướp công</a:t>
            </a:r>
            <a:endParaRPr lang="en-US" sz="2400" b="1" i="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CEC33C3-A41D-4153-B258-A2123052F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209" y="2951810"/>
            <a:ext cx="4304551" cy="2902491"/>
          </a:xfrm>
          <a:prstGeom prst="rect">
            <a:avLst/>
          </a:prstGeom>
          <a:ln>
            <a:noFill/>
          </a:ln>
          <a:effectLst>
            <a:softEdge rad="112500"/>
          </a:effectLst>
        </p:spPr>
      </p:pic>
      <p:pic>
        <p:nvPicPr>
          <p:cNvPr id="10" name="Picture 9">
            <a:extLst>
              <a:ext uri="{FF2B5EF4-FFF2-40B4-BE49-F238E27FC236}">
                <a16:creationId xmlns:a16="http://schemas.microsoft.com/office/drawing/2014/main" id="{AD29F3A8-4E55-4298-8A21-FDF1DA22E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49" y="2951811"/>
            <a:ext cx="4304551" cy="2902491"/>
          </a:xfrm>
          <a:prstGeom prst="rect">
            <a:avLst/>
          </a:prstGeom>
          <a:ln>
            <a:noFill/>
          </a:ln>
          <a:effectLst>
            <a:softEdge rad="112500"/>
          </a:effectLst>
        </p:spPr>
      </p:pic>
    </p:spTree>
    <p:extLst>
      <p:ext uri="{BB962C8B-B14F-4D97-AF65-F5344CB8AC3E}">
        <p14:creationId xmlns:p14="http://schemas.microsoft.com/office/powerpoint/2010/main" val="391922799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DCB2C07-A38D-4EC5-B228-AC17D6C4CE53}"/>
              </a:ext>
            </a:extLst>
          </p:cNvPr>
          <p:cNvSpPr/>
          <p:nvPr/>
        </p:nvSpPr>
        <p:spPr>
          <a:xfrm>
            <a:off x="1499190" y="1598629"/>
            <a:ext cx="6145619" cy="900703"/>
          </a:xfrm>
          <a:prstGeom prst="roundRect">
            <a:avLst/>
          </a:prstGeom>
          <a:solidFill>
            <a:srgbClr val="5A4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5. Thạch Sanh giết đại bàng cứu công chúa, bị Lý Thông cướp công, hãm hại</a:t>
            </a:r>
            <a:endParaRPr lang="en-US" sz="2400" b="1"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02B68E3-FD41-4E95-A825-A12566C84D6B}"/>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6" name="Rectangle 5">
            <a:extLst>
              <a:ext uri="{FF2B5EF4-FFF2-40B4-BE49-F238E27FC236}">
                <a16:creationId xmlns:a16="http://schemas.microsoft.com/office/drawing/2014/main" id="{D6EEFAFE-7E76-4F89-9E89-65A72764FED7}"/>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8FF43E1-49C1-47AD-BCC6-CB818F9BE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82" y="2908100"/>
            <a:ext cx="4288613" cy="2901138"/>
          </a:xfrm>
          <a:prstGeom prst="rect">
            <a:avLst/>
          </a:prstGeom>
          <a:ln>
            <a:noFill/>
          </a:ln>
          <a:effectLst>
            <a:softEdge rad="112500"/>
          </a:effectLst>
        </p:spPr>
      </p:pic>
      <p:pic>
        <p:nvPicPr>
          <p:cNvPr id="10" name="Picture 9">
            <a:extLst>
              <a:ext uri="{FF2B5EF4-FFF2-40B4-BE49-F238E27FC236}">
                <a16:creationId xmlns:a16="http://schemas.microsoft.com/office/drawing/2014/main" id="{1B772D54-E1BB-483C-A3AA-C95354730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131" y="2908100"/>
            <a:ext cx="4288614" cy="2901138"/>
          </a:xfrm>
          <a:prstGeom prst="rect">
            <a:avLst/>
          </a:prstGeom>
          <a:ln>
            <a:noFill/>
          </a:ln>
          <a:effectLst>
            <a:softEdge rad="112500"/>
          </a:effectLst>
        </p:spPr>
      </p:pic>
    </p:spTree>
    <p:extLst>
      <p:ext uri="{BB962C8B-B14F-4D97-AF65-F5344CB8AC3E}">
        <p14:creationId xmlns:p14="http://schemas.microsoft.com/office/powerpoint/2010/main" val="16542405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9F7B30-AD15-464C-A849-36B1CA39379B}"/>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5" name="Rectangle 4">
            <a:extLst>
              <a:ext uri="{FF2B5EF4-FFF2-40B4-BE49-F238E27FC236}">
                <a16:creationId xmlns:a16="http://schemas.microsoft.com/office/drawing/2014/main" id="{8743A47B-3D8D-4F33-A97F-29651DFEB44E}"/>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B5FFED9-C7CF-410C-93D7-1F2A18BC2569}"/>
              </a:ext>
            </a:extLst>
          </p:cNvPr>
          <p:cNvSpPr/>
          <p:nvPr/>
        </p:nvSpPr>
        <p:spPr>
          <a:xfrm>
            <a:off x="1385285" y="1615348"/>
            <a:ext cx="6373429" cy="1021529"/>
          </a:xfrm>
          <a:prstGeom prst="roundRect">
            <a:avLst/>
          </a:prstGeom>
          <a:solidFill>
            <a:srgbClr val="444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6. Thạch Sanh cứu Thái tử con vua Thủy Tề và được tặng cây đàn thần</a:t>
            </a:r>
            <a:endParaRPr lang="en-US" sz="2400" b="1" i="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1B32F8-75B9-4205-A488-1DEF4CC3F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80" y="3082210"/>
            <a:ext cx="4419244" cy="2861390"/>
          </a:xfrm>
          <a:prstGeom prst="rect">
            <a:avLst/>
          </a:prstGeom>
          <a:ln>
            <a:noFill/>
          </a:ln>
          <a:effectLst>
            <a:softEdge rad="112500"/>
          </a:effectLst>
        </p:spPr>
      </p:pic>
      <p:pic>
        <p:nvPicPr>
          <p:cNvPr id="10" name="Picture 9">
            <a:extLst>
              <a:ext uri="{FF2B5EF4-FFF2-40B4-BE49-F238E27FC236}">
                <a16:creationId xmlns:a16="http://schemas.microsoft.com/office/drawing/2014/main" id="{4D1D85A3-DD39-4EE5-A7AB-E63B5436C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082210"/>
            <a:ext cx="4419244" cy="2861390"/>
          </a:xfrm>
          <a:prstGeom prst="rect">
            <a:avLst/>
          </a:prstGeom>
          <a:ln>
            <a:noFill/>
          </a:ln>
          <a:effectLst>
            <a:softEdge rad="112500"/>
          </a:effectLst>
        </p:spPr>
      </p:pic>
    </p:spTree>
    <p:extLst>
      <p:ext uri="{BB962C8B-B14F-4D97-AF65-F5344CB8AC3E}">
        <p14:creationId xmlns:p14="http://schemas.microsoft.com/office/powerpoint/2010/main" val="270630364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8F02738-85A8-43D5-8D07-3C9183FB15C9}"/>
              </a:ext>
            </a:extLst>
          </p:cNvPr>
          <p:cNvSpPr/>
          <p:nvPr/>
        </p:nvSpPr>
        <p:spPr>
          <a:xfrm>
            <a:off x="1195533" y="1559441"/>
            <a:ext cx="6752934" cy="601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7. Hồn trăn tinh và đại bàng báo thù Thạch Sanh </a:t>
            </a:r>
            <a:endParaRPr lang="en-US" sz="2400" b="1"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D882B88D-4A7D-4155-921B-65A6DC137E72}"/>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6" name="Rectangle 5">
            <a:extLst>
              <a:ext uri="{FF2B5EF4-FFF2-40B4-BE49-F238E27FC236}">
                <a16:creationId xmlns:a16="http://schemas.microsoft.com/office/drawing/2014/main" id="{DFE256C9-5DD8-41F3-B658-7BDE8018EF42}"/>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58CCF7A2-AA07-4F7A-8BF9-18C2E5BED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297" y="2350478"/>
            <a:ext cx="5030372" cy="4227359"/>
          </a:xfrm>
          <a:prstGeom prst="rect">
            <a:avLst/>
          </a:prstGeom>
        </p:spPr>
      </p:pic>
    </p:spTree>
    <p:extLst>
      <p:ext uri="{BB962C8B-B14F-4D97-AF65-F5344CB8AC3E}">
        <p14:creationId xmlns:p14="http://schemas.microsoft.com/office/powerpoint/2010/main" val="310525149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4A59A8-0060-459F-B56E-CD8D08863B5E}"/>
              </a:ext>
            </a:extLst>
          </p:cNvPr>
          <p:cNvSpPr/>
          <p:nvPr/>
        </p:nvSpPr>
        <p:spPr>
          <a:xfrm>
            <a:off x="350486" y="1584596"/>
            <a:ext cx="8443028" cy="60104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8. Thạch Sanh được giải oan, mẹ con Lý Thông bị trừng phạt</a:t>
            </a:r>
            <a:endParaRPr lang="en-US" sz="2400" b="1"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072109C-EB3A-47C6-9F0F-CFC9B1ADD062}"/>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6" name="Rectangle 5">
            <a:extLst>
              <a:ext uri="{FF2B5EF4-FFF2-40B4-BE49-F238E27FC236}">
                <a16:creationId xmlns:a16="http://schemas.microsoft.com/office/drawing/2014/main" id="{05F5EAD1-5A22-42A8-AF53-2DE9AEB80062}"/>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D7B32CB-432B-4862-BFC3-9DE98F1F1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60" y="2644051"/>
            <a:ext cx="4396040" cy="2927408"/>
          </a:xfrm>
          <a:prstGeom prst="rect">
            <a:avLst/>
          </a:prstGeom>
          <a:ln>
            <a:noFill/>
          </a:ln>
          <a:effectLst>
            <a:softEdge rad="112500"/>
          </a:effectLst>
        </p:spPr>
      </p:pic>
      <p:pic>
        <p:nvPicPr>
          <p:cNvPr id="10" name="Picture 9">
            <a:extLst>
              <a:ext uri="{FF2B5EF4-FFF2-40B4-BE49-F238E27FC236}">
                <a16:creationId xmlns:a16="http://schemas.microsoft.com/office/drawing/2014/main" id="{77563ED5-6590-4176-81E7-824E71E48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430" y="2644051"/>
            <a:ext cx="4396038" cy="2927409"/>
          </a:xfrm>
          <a:prstGeom prst="rect">
            <a:avLst/>
          </a:prstGeom>
          <a:ln>
            <a:noFill/>
          </a:ln>
          <a:effectLst>
            <a:softEdge rad="112500"/>
          </a:effectLst>
        </p:spPr>
      </p:pic>
    </p:spTree>
    <p:extLst>
      <p:ext uri="{BB962C8B-B14F-4D97-AF65-F5344CB8AC3E}">
        <p14:creationId xmlns:p14="http://schemas.microsoft.com/office/powerpoint/2010/main" val="261644227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09C88F-EBAB-4B36-9C6F-EDD290F3B587}"/>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921BAE9-9F34-4E63-A9C8-FD32E4612178}"/>
              </a:ext>
            </a:extLst>
          </p:cNvPr>
          <p:cNvSpPr/>
          <p:nvPr/>
        </p:nvSpPr>
        <p:spPr>
          <a:xfrm>
            <a:off x="674945" y="1594882"/>
            <a:ext cx="7794109" cy="916180"/>
          </a:xfrm>
          <a:prstGeom prst="roundRect">
            <a:avLst/>
          </a:prstGeom>
          <a:solidFill>
            <a:srgbClr val="6C6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latin typeface="Times New Roman" panose="02020603050405020304" pitchFamily="18" charset="0"/>
                <a:cs typeface="Times New Roman" panose="02020603050405020304" pitchFamily="18" charset="0"/>
              </a:rPr>
              <a:t>9. Thạch Sanh lấy công chúa, chiến thắng quân 18 nước chư hầu và được truyền ngôi vua</a:t>
            </a:r>
            <a:endParaRPr lang="en-US" sz="2400" b="1"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4E8AD2-4D93-42B3-AE9F-AD4EE3DD9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942" y="2662134"/>
            <a:ext cx="3030280" cy="1975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60BA4014-DCEB-4C83-BAE6-48933DEE5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780" y="2662133"/>
            <a:ext cx="3030279" cy="1975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4ECEF50F-6D43-422A-9E2B-F9C8E23F3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859" y="4789147"/>
            <a:ext cx="3030279" cy="1889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0E4803FE-02CD-462E-BA15-700EEDBC8DE4}"/>
              </a:ext>
            </a:extLst>
          </p:cNvPr>
          <p:cNvSpPr/>
          <p:nvPr/>
        </p:nvSpPr>
        <p:spPr>
          <a:xfrm>
            <a:off x="3609493" y="768404"/>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Tree>
    <p:extLst>
      <p:ext uri="{BB962C8B-B14F-4D97-AF65-F5344CB8AC3E}">
        <p14:creationId xmlns:p14="http://schemas.microsoft.com/office/powerpoint/2010/main" val="298695505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AB5C0F-22F6-41D6-A0C5-14B1012F007B}"/>
              </a:ext>
            </a:extLst>
          </p:cNvPr>
          <p:cNvSpPr/>
          <p:nvPr/>
        </p:nvSpPr>
        <p:spPr>
          <a:xfrm>
            <a:off x="3609493" y="617598"/>
            <a:ext cx="1925014" cy="60104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Cốt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truyện</a:t>
            </a:r>
            <a:endParaRPr lang="en-US" sz="2000" b="1" dirty="0">
              <a:solidFill>
                <a:srgbClr val="FFFF00"/>
              </a:solidFill>
            </a:endParaRPr>
          </a:p>
        </p:txBody>
      </p:sp>
      <p:sp>
        <p:nvSpPr>
          <p:cNvPr id="5" name="Rectangle 4">
            <a:extLst>
              <a:ext uri="{FF2B5EF4-FFF2-40B4-BE49-F238E27FC236}">
                <a16:creationId xmlns:a16="http://schemas.microsoft.com/office/drawing/2014/main" id="{D3D84935-0CAE-464C-BC54-6A9EB9C7785B}"/>
              </a:ext>
            </a:extLst>
          </p:cNvPr>
          <p:cNvSpPr/>
          <p:nvPr/>
        </p:nvSpPr>
        <p:spPr>
          <a:xfrm>
            <a:off x="37772" y="197789"/>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AA82269-FE4F-4730-8BBE-F3B2C13367D8}"/>
              </a:ext>
            </a:extLst>
          </p:cNvPr>
          <p:cNvSpPr/>
          <p:nvPr/>
        </p:nvSpPr>
        <p:spPr>
          <a:xfrm>
            <a:off x="194363" y="1617768"/>
            <a:ext cx="1645254" cy="112543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1. Gia cảnh</a:t>
            </a:r>
            <a:r>
              <a:rPr lang="vi-VN" sz="2000" b="1" i="1" dirty="0">
                <a:latin typeface="Times New Roman" panose="02020603050405020304" pitchFamily="18" charset="0"/>
                <a:cs typeface="Times New Roman" panose="02020603050405020304" pitchFamily="18" charset="0"/>
              </a:rPr>
              <a:t> của Thạch Sanh</a:t>
            </a:r>
            <a:endParaRPr lang="en-US" sz="20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7B6610D-2F3C-4B8A-8D7B-EFF295716C6A}"/>
              </a:ext>
            </a:extLst>
          </p:cNvPr>
          <p:cNvSpPr/>
          <p:nvPr/>
        </p:nvSpPr>
        <p:spPr>
          <a:xfrm>
            <a:off x="2597701" y="1617768"/>
            <a:ext cx="2263132" cy="115392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2. Thạch Sanh kết nghĩa anh em với Lý Thông</a:t>
            </a:r>
            <a:endParaRPr lang="en-US" sz="2000" b="1" i="1"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2086F4D-1F23-42E5-9CE9-EF2F5A697DC3}"/>
              </a:ext>
            </a:extLst>
          </p:cNvPr>
          <p:cNvSpPr/>
          <p:nvPr/>
        </p:nvSpPr>
        <p:spPr>
          <a:xfrm>
            <a:off x="5590709" y="1617768"/>
            <a:ext cx="3427346" cy="11254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3. Lý Thông lừa Thạch Sanh đi canh miếu thờ để thế mạng</a:t>
            </a:r>
            <a:endParaRPr lang="en-US" sz="2000" b="1" i="1"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656FF92D-853E-4E11-B3A7-60416A2CEE97}"/>
              </a:ext>
            </a:extLst>
          </p:cNvPr>
          <p:cNvSpPr/>
          <p:nvPr/>
        </p:nvSpPr>
        <p:spPr>
          <a:xfrm>
            <a:off x="194362" y="3235874"/>
            <a:ext cx="2442523" cy="1429615"/>
          </a:xfrm>
          <a:prstGeom prst="roundRect">
            <a:avLst/>
          </a:prstGeom>
          <a:solidFill>
            <a:srgbClr val="444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6. Thạch Sanh cứu Thái tử con vua Thủy Tề và được tặng cây đàn thần</a:t>
            </a:r>
            <a:endParaRPr lang="en-US" sz="20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B722729A-F0DC-4C95-8D9D-249A61D5515A}"/>
              </a:ext>
            </a:extLst>
          </p:cNvPr>
          <p:cNvSpPr/>
          <p:nvPr/>
        </p:nvSpPr>
        <p:spPr>
          <a:xfrm>
            <a:off x="3453345" y="3235360"/>
            <a:ext cx="2549713" cy="1429615"/>
          </a:xfrm>
          <a:prstGeom prst="roundRect">
            <a:avLst/>
          </a:prstGeom>
          <a:solidFill>
            <a:srgbClr val="5A4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5. Thạch Sanh giết đại bàng cứu công chúa, bị Lý Thông cướp công, hãm hại </a:t>
            </a:r>
            <a:endParaRPr lang="en-US" sz="2000" b="1" i="1"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4DA0CA9-AC8F-439F-BEDB-4EBCFCFAFBE8}"/>
              </a:ext>
            </a:extLst>
          </p:cNvPr>
          <p:cNvSpPr/>
          <p:nvPr/>
        </p:nvSpPr>
        <p:spPr>
          <a:xfrm>
            <a:off x="6815470" y="3269449"/>
            <a:ext cx="2202584" cy="1397802"/>
          </a:xfrm>
          <a:prstGeom prst="roundRect">
            <a:avLst/>
          </a:prstGeom>
          <a:solidFill>
            <a:srgbClr val="8A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4. Thạch Sanh giết chết trăn tinh, bị Lý Thông cướp công</a:t>
            </a:r>
            <a:endParaRPr lang="en-US" sz="2000" b="1" i="1"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039682A-89AC-49D1-986A-770520E6D755}"/>
              </a:ext>
            </a:extLst>
          </p:cNvPr>
          <p:cNvSpPr/>
          <p:nvPr/>
        </p:nvSpPr>
        <p:spPr>
          <a:xfrm>
            <a:off x="211393" y="5195775"/>
            <a:ext cx="2126452" cy="155589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7. Hồn trăn tinh và đại bàng báo thù Thạch Sanh </a:t>
            </a:r>
            <a:endParaRPr lang="en-US" sz="2000" b="1" i="1"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id="{5476A05A-EFB7-4538-B3DD-F76E0B4BFD48}"/>
              </a:ext>
            </a:extLst>
          </p:cNvPr>
          <p:cNvSpPr/>
          <p:nvPr/>
        </p:nvSpPr>
        <p:spPr>
          <a:xfrm>
            <a:off x="1839618" y="1995687"/>
            <a:ext cx="732683" cy="45829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414BC1A-3BEE-4EEC-A6B0-E01AB3E954F4}"/>
              </a:ext>
            </a:extLst>
          </p:cNvPr>
          <p:cNvSpPr/>
          <p:nvPr/>
        </p:nvSpPr>
        <p:spPr>
          <a:xfrm>
            <a:off x="4886233" y="1995687"/>
            <a:ext cx="701767" cy="45829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417C8E0-0A6C-4D78-A0A2-179B6F2E656D}"/>
              </a:ext>
            </a:extLst>
          </p:cNvPr>
          <p:cNvSpPr/>
          <p:nvPr/>
        </p:nvSpPr>
        <p:spPr>
          <a:xfrm>
            <a:off x="7926049" y="2745199"/>
            <a:ext cx="405849" cy="5217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6D4815F-828F-4BBF-9AA8-66BC7B55EA7B}"/>
              </a:ext>
            </a:extLst>
          </p:cNvPr>
          <p:cNvSpPr/>
          <p:nvPr/>
        </p:nvSpPr>
        <p:spPr>
          <a:xfrm>
            <a:off x="1113017" y="4664975"/>
            <a:ext cx="405849" cy="52537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D84C0DA5-6010-4E13-B1BA-DC50C7512BC9}"/>
              </a:ext>
            </a:extLst>
          </p:cNvPr>
          <p:cNvSpPr/>
          <p:nvPr/>
        </p:nvSpPr>
        <p:spPr>
          <a:xfrm>
            <a:off x="6028371" y="3801734"/>
            <a:ext cx="781552" cy="429531"/>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33680CA0-D206-4389-9C8E-EC0C3685877A}"/>
              </a:ext>
            </a:extLst>
          </p:cNvPr>
          <p:cNvSpPr/>
          <p:nvPr/>
        </p:nvSpPr>
        <p:spPr>
          <a:xfrm>
            <a:off x="2662199" y="3801734"/>
            <a:ext cx="781552" cy="429531"/>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59192B6-3D3C-4864-A009-3BF61DEFE5B5}"/>
              </a:ext>
            </a:extLst>
          </p:cNvPr>
          <p:cNvSpPr/>
          <p:nvPr/>
        </p:nvSpPr>
        <p:spPr>
          <a:xfrm>
            <a:off x="3146380" y="5157135"/>
            <a:ext cx="2205546" cy="157230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8. Thạch Sanh được giải oan, mẹ con Lý Thông bị trừng phạt</a:t>
            </a:r>
            <a:endParaRPr lang="en-US" sz="2000" b="1" i="1"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5837E714-6E8C-490F-B5C5-B698E97DA2A7}"/>
              </a:ext>
            </a:extLst>
          </p:cNvPr>
          <p:cNvSpPr/>
          <p:nvPr/>
        </p:nvSpPr>
        <p:spPr>
          <a:xfrm>
            <a:off x="6060558" y="5179369"/>
            <a:ext cx="2957497" cy="1572304"/>
          </a:xfrm>
          <a:prstGeom prst="roundRect">
            <a:avLst/>
          </a:prstGeom>
          <a:solidFill>
            <a:srgbClr val="6C6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i="1" dirty="0">
                <a:latin typeface="Times New Roman" panose="02020603050405020304" pitchFamily="18" charset="0"/>
                <a:cs typeface="Times New Roman" panose="02020603050405020304" pitchFamily="18" charset="0"/>
              </a:rPr>
              <a:t>9. Thạch Sanh lấy công chúa, chiến thắng quân 18 nước chư hầu và được truyền ngôi vua </a:t>
            </a:r>
            <a:endParaRPr lang="en-US" sz="2000" b="1" i="1" dirty="0">
              <a:latin typeface="Times New Roman" panose="02020603050405020304" pitchFamily="18" charset="0"/>
              <a:cs typeface="Times New Roman" panose="02020603050405020304" pitchFamily="18" charset="0"/>
            </a:endParaRPr>
          </a:p>
        </p:txBody>
      </p:sp>
      <p:sp>
        <p:nvSpPr>
          <p:cNvPr id="22" name="Arrow: Right 21">
            <a:extLst>
              <a:ext uri="{FF2B5EF4-FFF2-40B4-BE49-F238E27FC236}">
                <a16:creationId xmlns:a16="http://schemas.microsoft.com/office/drawing/2014/main" id="{CCC84A42-E0D1-4669-ADD2-7BCFF8CC6624}"/>
              </a:ext>
            </a:extLst>
          </p:cNvPr>
          <p:cNvSpPr/>
          <p:nvPr/>
        </p:nvSpPr>
        <p:spPr>
          <a:xfrm>
            <a:off x="2375771" y="5744576"/>
            <a:ext cx="732683" cy="45829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70A6751B-F951-4B48-8085-E14404C142B4}"/>
              </a:ext>
            </a:extLst>
          </p:cNvPr>
          <p:cNvSpPr/>
          <p:nvPr/>
        </p:nvSpPr>
        <p:spPr>
          <a:xfrm>
            <a:off x="5358791" y="5744576"/>
            <a:ext cx="701767" cy="45829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19181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658055-B025-49B9-9FAB-4370AD5216DD}"/>
              </a:ext>
            </a:extLst>
          </p:cNvPr>
          <p:cNvSpPr/>
          <p:nvPr/>
        </p:nvSpPr>
        <p:spPr>
          <a:xfrm>
            <a:off x="3203676" y="255621"/>
            <a:ext cx="27366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 KHỞI ĐỘNG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D97E0DC-6790-4F1B-8533-42B675C8106E}"/>
              </a:ext>
            </a:extLst>
          </p:cNvPr>
          <p:cNvSpPr/>
          <p:nvPr/>
        </p:nvSpPr>
        <p:spPr>
          <a:xfrm>
            <a:off x="3059722" y="975519"/>
            <a:ext cx="3024554" cy="556434"/>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Phiếu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1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5371BD77-1EE2-4565-9262-35007FEF29A7}"/>
              </a:ext>
            </a:extLst>
          </p:cNvPr>
          <p:cNvSpPr/>
          <p:nvPr/>
        </p:nvSpPr>
        <p:spPr>
          <a:xfrm>
            <a:off x="422035" y="2033483"/>
            <a:ext cx="4079628" cy="2511221"/>
          </a:xfrm>
          <a:prstGeom prst="wedgeRoundRectCallout">
            <a:avLst>
              <a:gd name="adj1" fmla="val -29398"/>
              <a:gd name="adj2" fmla="val 64386"/>
              <a:gd name="adj3" fmla="val 16667"/>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Việc sáng tạo ra những con vật kì ảo thường đem lại sự hấp dẫn thú vị cho câu chuyện. Hãy tưởng tượng, vẽ một con vật kì ảo và giới thiệu về con vật đó. </a:t>
            </a:r>
          </a:p>
        </p:txBody>
      </p:sp>
      <p:sp>
        <p:nvSpPr>
          <p:cNvPr id="8" name="Speech Bubble: Rectangle with Corners Rounded 7">
            <a:extLst>
              <a:ext uri="{FF2B5EF4-FFF2-40B4-BE49-F238E27FC236}">
                <a16:creationId xmlns:a16="http://schemas.microsoft.com/office/drawing/2014/main" id="{2AC30C35-D8EF-4EEA-84D2-125705FA33B7}"/>
              </a:ext>
            </a:extLst>
          </p:cNvPr>
          <p:cNvSpPr/>
          <p:nvPr/>
        </p:nvSpPr>
        <p:spPr>
          <a:xfrm>
            <a:off x="5348177" y="2033483"/>
            <a:ext cx="3373787" cy="2511221"/>
          </a:xfrm>
          <a:prstGeom prst="wedgeRoundRectCallout">
            <a:avLst>
              <a:gd name="adj1" fmla="val 30548"/>
              <a:gd name="adj2" fmla="val 63830"/>
              <a:gd name="adj3" fmla="val 16667"/>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FF00"/>
                </a:solidFill>
                <a:latin typeface="Times New Roman" panose="02020603050405020304" pitchFamily="18" charset="0"/>
                <a:ea typeface="Calibri" panose="020F0502020204030204" pitchFamily="34" charset="0"/>
              </a:rPr>
              <a:t>Em cũng có thể làm tương tự với việc tưởng tượng ra các đồ vật kì ảo. Trình bày về đặc điểm và chức năng của đồ vật đó. </a:t>
            </a:r>
            <a:endParaRPr lang="en-US" sz="2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76AC0CC3-E812-45A2-B24B-D5060FE44354}"/>
              </a:ext>
            </a:extLst>
          </p:cNvPr>
          <p:cNvSpPr/>
          <p:nvPr/>
        </p:nvSpPr>
        <p:spPr>
          <a:xfrm>
            <a:off x="422036" y="5046234"/>
            <a:ext cx="4079628" cy="144696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7572E591-674A-421C-8658-C425C6637823}"/>
              </a:ext>
            </a:extLst>
          </p:cNvPr>
          <p:cNvSpPr/>
          <p:nvPr/>
        </p:nvSpPr>
        <p:spPr>
          <a:xfrm>
            <a:off x="5115612" y="5046234"/>
            <a:ext cx="3606352" cy="144696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40658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2A203A-D4EC-4BB5-B126-7EF486ED8CA5}"/>
              </a:ext>
            </a:extLst>
          </p:cNvPr>
          <p:cNvSpPr/>
          <p:nvPr/>
        </p:nvSpPr>
        <p:spPr>
          <a:xfrm>
            <a:off x="118825" y="672627"/>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8DFC714-0E1A-4232-8708-5D301EBAC04D}"/>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65A592E-5391-42FD-9033-1BE2D57531C3}"/>
              </a:ext>
            </a:extLst>
          </p:cNvPr>
          <p:cNvSpPr/>
          <p:nvPr/>
        </p:nvSpPr>
        <p:spPr>
          <a:xfrm>
            <a:off x="3937268" y="1498492"/>
            <a:ext cx="1648700" cy="627942"/>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Tóm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tắt</a:t>
            </a:r>
            <a:endParaRPr lang="en-US" sz="2000" b="1" dirty="0">
              <a:solidFill>
                <a:srgbClr val="FFFF00"/>
              </a:solidFill>
            </a:endParaRPr>
          </a:p>
        </p:txBody>
      </p:sp>
      <p:sp>
        <p:nvSpPr>
          <p:cNvPr id="8" name="Rectangle: Diagonal Corners Rounded 7">
            <a:extLst>
              <a:ext uri="{FF2B5EF4-FFF2-40B4-BE49-F238E27FC236}">
                <a16:creationId xmlns:a16="http://schemas.microsoft.com/office/drawing/2014/main" id="{7DCF53DF-AE19-4DFB-AB9D-B1424B6868FC}"/>
              </a:ext>
            </a:extLst>
          </p:cNvPr>
          <p:cNvSpPr/>
          <p:nvPr/>
        </p:nvSpPr>
        <p:spPr>
          <a:xfrm>
            <a:off x="673401" y="2498653"/>
            <a:ext cx="8176435" cy="2543954"/>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400" b="1" i="1" dirty="0">
                <a:latin typeface="Times New Roman "/>
              </a:rPr>
              <a:t>Truyện kể về chàng Thạch Sanh với thân phận nghèo khó, cô đơn trải qua nhiều khó kh</a:t>
            </a:r>
            <a:r>
              <a:rPr lang="en-US" sz="2400" b="1" i="1" dirty="0">
                <a:latin typeface="Times New Roman "/>
              </a:rPr>
              <a:t>ă</a:t>
            </a:r>
            <a:r>
              <a:rPr lang="vi-VN" sz="2400" b="1" i="1" dirty="0">
                <a:latin typeface="Times New Roman "/>
              </a:rPr>
              <a:t>n</a:t>
            </a:r>
            <a:r>
              <a:rPr lang="en-US" sz="2400" b="1" i="1" dirty="0">
                <a:latin typeface="Times New Roman "/>
              </a:rPr>
              <a:t>,</a:t>
            </a:r>
            <a:r>
              <a:rPr lang="vi-VN" sz="2400" b="1" i="1" dirty="0">
                <a:latin typeface="Times New Roman "/>
              </a:rPr>
              <a:t> thử thách: diệt trăn tinh, đại bàng, cứu công chúa và con vua Thủy Tề, vạch mặt Lý Thông, chống quân của 18 nước chư hầu…, cuối cùng chàng cưới công chúa và được nhường ngôi lên làm vua, trị vì đất nước. </a:t>
            </a:r>
            <a:endParaRPr lang="en-US" sz="2400" b="1" i="1" dirty="0">
              <a:latin typeface="Times New Roman "/>
            </a:endParaRPr>
          </a:p>
        </p:txBody>
      </p:sp>
    </p:spTree>
    <p:extLst>
      <p:ext uri="{BB962C8B-B14F-4D97-AF65-F5344CB8AC3E}">
        <p14:creationId xmlns:p14="http://schemas.microsoft.com/office/powerpoint/2010/main" val="22663128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202DE-9B82-4621-B1B7-C64AC7881CF0}"/>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B53583C-F7D5-48F4-AFC2-5778823C6626}"/>
              </a:ext>
            </a:extLst>
          </p:cNvPr>
          <p:cNvSpPr txBox="1"/>
          <p:nvPr/>
        </p:nvSpPr>
        <p:spPr>
          <a:xfrm>
            <a:off x="156541" y="639413"/>
            <a:ext cx="3926361"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1. Gia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Sanh</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23AF03D-8202-44C2-9E67-515E7586242F}"/>
              </a:ext>
            </a:extLst>
          </p:cNvPr>
          <p:cNvSpPr txBox="1"/>
          <p:nvPr/>
        </p:nvSpPr>
        <p:spPr>
          <a:xfrm>
            <a:off x="5395524" y="5417523"/>
            <a:ext cx="3344439" cy="1200329"/>
          </a:xfrm>
          <a:prstGeom prst="rect">
            <a:avLst/>
          </a:prstGeom>
          <a:noFill/>
        </p:spPr>
        <p:txBody>
          <a:bodyPr wrap="square">
            <a:spAutoFit/>
          </a:bodyPr>
          <a:lstStyle/>
          <a:p>
            <a:pPr algn="ct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điển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hình</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trong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tr</a:t>
            </a:r>
            <a:r>
              <a:rPr lang="en-US" sz="2400" b="1" dirty="0" err="1">
                <a:solidFill>
                  <a:srgbClr val="FFFF00"/>
                </a:solidFill>
                <a:effectLst/>
                <a:latin typeface="Times New Roman" panose="02020603050405020304" pitchFamily="18" charset="0"/>
                <a:ea typeface="Calibri" panose="020F0502020204030204" pitchFamily="34" charset="0"/>
              </a:rPr>
              <a:t>uyện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cổ</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b="1" dirty="0">
              <a:solidFill>
                <a:srgbClr val="FFFF00"/>
              </a:solidFill>
            </a:endParaRPr>
          </a:p>
        </p:txBody>
      </p:sp>
      <p:pic>
        <p:nvPicPr>
          <p:cNvPr id="9" name="Picture 8">
            <a:extLst>
              <a:ext uri="{FF2B5EF4-FFF2-40B4-BE49-F238E27FC236}">
                <a16:creationId xmlns:a16="http://schemas.microsoft.com/office/drawing/2014/main" id="{7F1730A7-38E6-412F-A54D-E90E49DD6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363" y="1318105"/>
            <a:ext cx="4774517" cy="3424016"/>
          </a:xfrm>
          <a:prstGeom prst="rect">
            <a:avLst/>
          </a:prstGeom>
          <a:ln>
            <a:noFill/>
          </a:ln>
          <a:effectLst>
            <a:softEdge rad="112500"/>
          </a:effectLst>
        </p:spPr>
      </p:pic>
      <p:sp>
        <p:nvSpPr>
          <p:cNvPr id="11" name="TextBox 10">
            <a:extLst>
              <a:ext uri="{FF2B5EF4-FFF2-40B4-BE49-F238E27FC236}">
                <a16:creationId xmlns:a16="http://schemas.microsoft.com/office/drawing/2014/main" id="{52DCA231-7105-4A25-AD60-59B12FDD3809}"/>
              </a:ext>
            </a:extLst>
          </p:cNvPr>
          <p:cNvSpPr txBox="1"/>
          <p:nvPr/>
        </p:nvSpPr>
        <p:spPr>
          <a:xfrm>
            <a:off x="411796" y="1554574"/>
            <a:ext cx="3671105" cy="1862048"/>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Chàng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trai</a:t>
            </a:r>
            <a:r>
              <a:rPr lang="en-US" sz="23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nghèo</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túp</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lều</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cũ</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dựng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đa</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lưỡi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búa</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rừng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đốn</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kiếm</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ăn</a:t>
            </a:r>
            <a:endParaRPr kumimoji="0" lang="en-US" sz="23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F33225E-A5B4-4C11-981A-4FD3AED357BE}"/>
              </a:ext>
            </a:extLst>
          </p:cNvPr>
          <p:cNvSpPr txBox="1"/>
          <p:nvPr/>
        </p:nvSpPr>
        <p:spPr>
          <a:xfrm>
            <a:off x="411797" y="3734962"/>
            <a:ext cx="3671105" cy="800219"/>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lủi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mồ</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côi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23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3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Arrow: Down 15">
            <a:extLst>
              <a:ext uri="{FF2B5EF4-FFF2-40B4-BE49-F238E27FC236}">
                <a16:creationId xmlns:a16="http://schemas.microsoft.com/office/drawing/2014/main" id="{4852F4E0-B1CF-41C3-A951-E5CF76B0BA7D}"/>
              </a:ext>
            </a:extLst>
          </p:cNvPr>
          <p:cNvSpPr/>
          <p:nvPr/>
        </p:nvSpPr>
        <p:spPr>
          <a:xfrm>
            <a:off x="2063163" y="4742121"/>
            <a:ext cx="453358" cy="54971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F65A20-65C9-4D61-B4D7-8419D91F4B07}"/>
              </a:ext>
            </a:extLst>
          </p:cNvPr>
          <p:cNvSpPr txBox="1"/>
          <p:nvPr/>
        </p:nvSpPr>
        <p:spPr>
          <a:xfrm>
            <a:off x="326662" y="5417523"/>
            <a:ext cx="3926361"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truân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vả</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dị</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gũi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endPar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E4AA1A9D-054D-45A6-A429-F2E5FD70CE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268681">
            <a:off x="4094086" y="4940223"/>
            <a:ext cx="1893318" cy="1893318"/>
          </a:xfrm>
          <a:prstGeom prst="rect">
            <a:avLst/>
          </a:prstGeom>
        </p:spPr>
      </p:pic>
    </p:spTree>
    <p:extLst>
      <p:ext uri="{BB962C8B-B14F-4D97-AF65-F5344CB8AC3E}">
        <p14:creationId xmlns:p14="http://schemas.microsoft.com/office/powerpoint/2010/main" val="44806423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animBg="1"/>
      <p:bldP spid="15" grpId="0" animBg="1"/>
      <p:bldP spid="16"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5E27A-D242-4473-A31F-1AAE3386815E}"/>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83F8623-246E-4D27-9AD9-AE8256B5F35C}"/>
              </a:ext>
            </a:extLst>
          </p:cNvPr>
          <p:cNvSpPr txBox="1"/>
          <p:nvPr/>
        </p:nvSpPr>
        <p:spPr>
          <a:xfrm>
            <a:off x="156542" y="639413"/>
            <a:ext cx="3171450"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ACDFD74-0729-456A-A8EF-DB53AE07D9BF}"/>
              </a:ext>
            </a:extLst>
          </p:cNvPr>
          <p:cNvGraphicFramePr>
            <a:graphicFrameLocks noGrp="1"/>
          </p:cNvGraphicFramePr>
          <p:nvPr>
            <p:extLst>
              <p:ext uri="{D42A27DB-BD31-4B8C-83A1-F6EECF244321}">
                <p14:modId xmlns:p14="http://schemas.microsoft.com/office/powerpoint/2010/main" val="1336201996"/>
              </p:ext>
            </p:extLst>
          </p:nvPr>
        </p:nvGraphicFramePr>
        <p:xfrm>
          <a:off x="217432" y="2890615"/>
          <a:ext cx="8709135" cy="3338614"/>
        </p:xfrm>
        <a:graphic>
          <a:graphicData uri="http://schemas.openxmlformats.org/drawingml/2006/table">
            <a:tbl>
              <a:tblPr firstRow="1" firstCol="1" bandRow="1">
                <a:tableStyleId>{2D5ABB26-0587-4C30-8999-92F81FD0307C}</a:tableStyleId>
              </a:tblPr>
              <a:tblGrid>
                <a:gridCol w="1734178">
                  <a:extLst>
                    <a:ext uri="{9D8B030D-6E8A-4147-A177-3AD203B41FA5}">
                      <a16:colId xmlns:a16="http://schemas.microsoft.com/office/drawing/2014/main" val="489071618"/>
                    </a:ext>
                  </a:extLst>
                </a:gridCol>
                <a:gridCol w="3306045">
                  <a:extLst>
                    <a:ext uri="{9D8B030D-6E8A-4147-A177-3AD203B41FA5}">
                      <a16:colId xmlns:a16="http://schemas.microsoft.com/office/drawing/2014/main" val="3594511946"/>
                    </a:ext>
                  </a:extLst>
                </a:gridCol>
                <a:gridCol w="3668912">
                  <a:extLst>
                    <a:ext uri="{9D8B030D-6E8A-4147-A177-3AD203B41FA5}">
                      <a16:colId xmlns:a16="http://schemas.microsoft.com/office/drawing/2014/main" val="1933414440"/>
                    </a:ext>
                  </a:extLst>
                </a:gridCol>
              </a:tblGrid>
              <a:tr h="667723">
                <a:tc>
                  <a:txBody>
                    <a:bodyPr/>
                    <a:lstStyle/>
                    <a:p>
                      <a:pPr marL="0" marR="0" algn="ctr">
                        <a:lnSpc>
                          <a:spcPct val="100000"/>
                        </a:lnSpc>
                        <a:spcBef>
                          <a:spcPts val="0"/>
                        </a:spcBef>
                        <a:spcAft>
                          <a:spcPts val="0"/>
                        </a:spcAft>
                      </a:pPr>
                      <a:r>
                        <a:rPr lang="en-US" sz="2400" b="1" dirty="0">
                          <a:solidFill>
                            <a:srgbClr val="FFFF00"/>
                          </a:solidFill>
                          <a:effectLst/>
                          <a:latin typeface="Times New Roman" panose="02020603050405020304" pitchFamily="18" charset="0"/>
                          <a:cs typeface="Times New Roman" panose="02020603050405020304" pitchFamily="18" charset="0"/>
                        </a:rPr>
                        <a:t> </a:t>
                      </a: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a:solidFill>
                            <a:srgbClr val="FFFF00"/>
                          </a:solidFill>
                          <a:effectLst/>
                          <a:latin typeface="Times New Roman" panose="02020603050405020304" pitchFamily="18" charset="0"/>
                          <a:cs typeface="Times New Roman" panose="02020603050405020304" pitchFamily="18" charset="0"/>
                        </a:rPr>
                        <a:t>Thạch Sanh</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a:solidFill>
                            <a:srgbClr val="FFFF00"/>
                          </a:solidFill>
                          <a:effectLst/>
                          <a:latin typeface="Times New Roman" panose="02020603050405020304" pitchFamily="18" charset="0"/>
                          <a:cs typeface="Times New Roman" panose="02020603050405020304" pitchFamily="18" charset="0"/>
                        </a:rPr>
                        <a:t>Lý Thông</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785033102"/>
                  </a:ext>
                </a:extLst>
              </a:tr>
              <a:tr h="667723">
                <a:tc>
                  <a:txBody>
                    <a:bodyPr/>
                    <a:lstStyle/>
                    <a:p>
                      <a:pPr marL="0" marR="0" algn="ctr">
                        <a:lnSpc>
                          <a:spcPct val="100000"/>
                        </a:lnSpc>
                        <a:spcBef>
                          <a:spcPts val="0"/>
                        </a:spcBef>
                        <a:spcAft>
                          <a:spcPts val="0"/>
                        </a:spcAft>
                      </a:pPr>
                      <a:r>
                        <a:rPr lang="en-US" sz="2400" b="1">
                          <a:solidFill>
                            <a:srgbClr val="FFFF00"/>
                          </a:solidFill>
                          <a:effectLst/>
                          <a:latin typeface="Times New Roman" panose="02020603050405020304" pitchFamily="18" charset="0"/>
                          <a:cs typeface="Times New Roman" panose="02020603050405020304" pitchFamily="18" charset="0"/>
                        </a:rPr>
                        <a:t>Hành động</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algn="ctr">
                        <a:lnSpc>
                          <a:spcPct val="100000"/>
                        </a:lnSpc>
                        <a:spcBef>
                          <a:spcPts val="0"/>
                        </a:spcBef>
                        <a:spcAft>
                          <a:spcPts val="0"/>
                        </a:spcAft>
                      </a:pP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935878447"/>
                  </a:ext>
                </a:extLst>
              </a:tr>
              <a:tr h="667723">
                <a:tc>
                  <a:txBody>
                    <a:bodyPr/>
                    <a:lstStyle/>
                    <a:p>
                      <a:pPr marL="0" marR="0" algn="ctr">
                        <a:lnSpc>
                          <a:spcPct val="100000"/>
                        </a:lnSpc>
                        <a:spcBef>
                          <a:spcPts val="0"/>
                        </a:spcBef>
                        <a:spcAft>
                          <a:spcPts val="0"/>
                        </a:spcAft>
                      </a:pPr>
                      <a:r>
                        <a:rPr lang="en-US" sz="2400" b="1">
                          <a:solidFill>
                            <a:srgbClr val="FFFF00"/>
                          </a:solidFill>
                          <a:effectLst/>
                          <a:latin typeface="Times New Roman" panose="02020603050405020304" pitchFamily="18" charset="0"/>
                          <a:cs typeface="Times New Roman" panose="02020603050405020304" pitchFamily="18" charset="0"/>
                        </a:rPr>
                        <a:t>Tính cách</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algn="ctr">
                        <a:lnSpc>
                          <a:spcPct val="100000"/>
                        </a:lnSpc>
                        <a:spcBef>
                          <a:spcPts val="0"/>
                        </a:spcBef>
                        <a:spcAft>
                          <a:spcPts val="0"/>
                        </a:spcAft>
                      </a:pP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algn="ctr">
                        <a:lnSpc>
                          <a:spcPct val="100000"/>
                        </a:lnSpc>
                        <a:spcBef>
                          <a:spcPts val="0"/>
                        </a:spcBef>
                        <a:spcAft>
                          <a:spcPts val="0"/>
                        </a:spcAft>
                      </a:pP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788055348"/>
                  </a:ext>
                </a:extLst>
              </a:tr>
              <a:tr h="1335445">
                <a:tc>
                  <a:txBody>
                    <a:bodyPr/>
                    <a:lstStyle/>
                    <a:p>
                      <a:pPr marL="0" marR="0" algn="ctr">
                        <a:lnSpc>
                          <a:spcPct val="100000"/>
                        </a:lnSpc>
                        <a:spcBef>
                          <a:spcPts val="0"/>
                        </a:spcBef>
                        <a:spcAft>
                          <a:spcPts val="0"/>
                        </a:spcAft>
                      </a:pPr>
                      <a:r>
                        <a:rPr lang="en-US" sz="2400" b="1" dirty="0" err="1">
                          <a:solidFill>
                            <a:srgbClr val="FFFF00"/>
                          </a:solidFill>
                          <a:effectLst/>
                          <a:latin typeface="Times New Roman" panose="02020603050405020304" pitchFamily="18" charset="0"/>
                          <a:cs typeface="Times New Roman" panose="02020603050405020304" pitchFamily="18" charset="0"/>
                        </a:rPr>
                        <a:t>Kiểu</a:t>
                      </a:r>
                      <a:r>
                        <a:rPr lang="en-US" sz="2400" b="1" dirty="0">
                          <a:solidFill>
                            <a:srgbClr val="FFFF00"/>
                          </a:solidFill>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2400" b="1" dirty="0" err="1">
                          <a:solidFill>
                            <a:srgbClr val="FFFF00"/>
                          </a:solidFill>
                          <a:effectLst/>
                          <a:latin typeface="Times New Roman" panose="02020603050405020304" pitchFamily="18" charset="0"/>
                          <a:cs typeface="Times New Roman" panose="02020603050405020304" pitchFamily="18" charset="0"/>
                        </a:rPr>
                        <a:t>nhân</a:t>
                      </a:r>
                      <a:r>
                        <a:rPr lang="en-US" sz="2400" b="1" dirty="0">
                          <a:solidFill>
                            <a:srgbClr val="FFFF00"/>
                          </a:solidFill>
                          <a:effectLst/>
                          <a:latin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cs typeface="Times New Roman" panose="02020603050405020304" pitchFamily="18" charset="0"/>
                        </a:rPr>
                        <a:t>vật</a:t>
                      </a: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30480" marR="30480" algn="ctr">
                        <a:lnSpc>
                          <a:spcPct val="100000"/>
                        </a:lnSpc>
                        <a:spcBef>
                          <a:spcPts val="0"/>
                        </a:spcBef>
                        <a:spcAft>
                          <a:spcPts val="0"/>
                        </a:spcAft>
                      </a:pP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30480" marR="30480" algn="ctr">
                        <a:lnSpc>
                          <a:spcPct val="100000"/>
                        </a:lnSpc>
                        <a:spcBef>
                          <a:spcPts val="0"/>
                        </a:spcBef>
                        <a:spcAft>
                          <a:spcPts val="0"/>
                        </a:spcAft>
                      </a:pP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3644096"/>
                  </a:ext>
                </a:extLst>
              </a:tr>
            </a:tbl>
          </a:graphicData>
        </a:graphic>
      </p:graphicFrame>
      <p:sp>
        <p:nvSpPr>
          <p:cNvPr id="7" name="Rectangle: Rounded Corners 6">
            <a:extLst>
              <a:ext uri="{FF2B5EF4-FFF2-40B4-BE49-F238E27FC236}">
                <a16:creationId xmlns:a16="http://schemas.microsoft.com/office/drawing/2014/main" id="{6F0986FA-0587-48C4-9760-9E96D965E4A0}"/>
              </a:ext>
            </a:extLst>
          </p:cNvPr>
          <p:cNvSpPr/>
          <p:nvPr/>
        </p:nvSpPr>
        <p:spPr>
          <a:xfrm>
            <a:off x="3059722" y="1303914"/>
            <a:ext cx="3024554" cy="556434"/>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Phiếu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2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A9C11C8-01B4-47D9-A3D3-F0C8C1389E20}"/>
              </a:ext>
            </a:extLst>
          </p:cNvPr>
          <p:cNvSpPr txBox="1"/>
          <p:nvPr/>
        </p:nvSpPr>
        <p:spPr>
          <a:xfrm>
            <a:off x="670448" y="2130829"/>
            <a:ext cx="8175839" cy="461665"/>
          </a:xfrm>
          <a:prstGeom prst="rect">
            <a:avLst/>
          </a:prstGeom>
          <a:noFill/>
        </p:spPr>
        <p:txBody>
          <a:bodyPr wrap="square">
            <a:spAutoFit/>
          </a:bodyPr>
          <a:lstStyle/>
          <a:p>
            <a:pPr marL="0" marR="0" algn="ctr">
              <a:spcBef>
                <a:spcPts val="0"/>
              </a:spcBef>
              <a:spcAft>
                <a:spcPts val="0"/>
              </a:spcAft>
            </a:pP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rõ</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90443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9826C-DC71-43F5-9AC3-70C1805F1AEC}"/>
              </a:ext>
            </a:extLst>
          </p:cNvPr>
          <p:cNvSpPr txBox="1"/>
          <p:nvPr/>
        </p:nvSpPr>
        <p:spPr>
          <a:xfrm>
            <a:off x="114012" y="171581"/>
            <a:ext cx="3171450"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AA253A7E-2CE0-4625-AB03-DC8E1D6B7449}"/>
              </a:ext>
            </a:extLst>
          </p:cNvPr>
          <p:cNvGraphicFramePr>
            <a:graphicFrameLocks noGrp="1"/>
          </p:cNvGraphicFramePr>
          <p:nvPr>
            <p:extLst>
              <p:ext uri="{D42A27DB-BD31-4B8C-83A1-F6EECF244321}">
                <p14:modId xmlns:p14="http://schemas.microsoft.com/office/powerpoint/2010/main" val="524605726"/>
              </p:ext>
            </p:extLst>
          </p:nvPr>
        </p:nvGraphicFramePr>
        <p:xfrm>
          <a:off x="243478" y="733646"/>
          <a:ext cx="8783563" cy="6028659"/>
        </p:xfrm>
        <a:graphic>
          <a:graphicData uri="http://schemas.openxmlformats.org/drawingml/2006/table">
            <a:tbl>
              <a:tblPr firstRow="1" firstCol="1" bandRow="1">
                <a:tableStyleId>{2D5ABB26-0587-4C30-8999-92F81FD0307C}</a:tableStyleId>
              </a:tblPr>
              <a:tblGrid>
                <a:gridCol w="1403519">
                  <a:extLst>
                    <a:ext uri="{9D8B030D-6E8A-4147-A177-3AD203B41FA5}">
                      <a16:colId xmlns:a16="http://schemas.microsoft.com/office/drawing/2014/main" val="489071618"/>
                    </a:ext>
                  </a:extLst>
                </a:gridCol>
                <a:gridCol w="3679778">
                  <a:extLst>
                    <a:ext uri="{9D8B030D-6E8A-4147-A177-3AD203B41FA5}">
                      <a16:colId xmlns:a16="http://schemas.microsoft.com/office/drawing/2014/main" val="3594511946"/>
                    </a:ext>
                  </a:extLst>
                </a:gridCol>
                <a:gridCol w="3700266">
                  <a:extLst>
                    <a:ext uri="{9D8B030D-6E8A-4147-A177-3AD203B41FA5}">
                      <a16:colId xmlns:a16="http://schemas.microsoft.com/office/drawing/2014/main" val="1933414440"/>
                    </a:ext>
                  </a:extLst>
                </a:gridCol>
              </a:tblGrid>
              <a:tr h="367796">
                <a:tc>
                  <a:txBody>
                    <a:bodyPr/>
                    <a:lstStyle/>
                    <a:p>
                      <a:pPr marL="0" marR="0" algn="ctr">
                        <a:lnSpc>
                          <a:spcPct val="100000"/>
                        </a:lnSpc>
                        <a:spcBef>
                          <a:spcPts val="0"/>
                        </a:spcBef>
                        <a:spcAft>
                          <a:spcPts val="0"/>
                        </a:spcAft>
                      </a:pPr>
                      <a:r>
                        <a:rPr lang="en-US" sz="2300" b="1" dirty="0">
                          <a:solidFill>
                            <a:srgbClr val="FFFF00"/>
                          </a:solidFill>
                          <a:effectLst/>
                          <a:latin typeface="Times New Roman" panose="02020603050405020304" pitchFamily="18" charset="0"/>
                          <a:cs typeface="Times New Roman" panose="02020603050405020304" pitchFamily="18" charset="0"/>
                        </a:rPr>
                        <a:t> </a:t>
                      </a:r>
                      <a:endParaRPr lang="en-US" sz="23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300" b="1">
                          <a:solidFill>
                            <a:srgbClr val="FFFF00"/>
                          </a:solidFill>
                          <a:effectLst/>
                          <a:latin typeface="Times New Roman" panose="02020603050405020304" pitchFamily="18" charset="0"/>
                          <a:cs typeface="Times New Roman" panose="02020603050405020304" pitchFamily="18" charset="0"/>
                        </a:rPr>
                        <a:t>Thạch Sanh</a:t>
                      </a:r>
                      <a:endParaRPr lang="en-US" sz="2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300" b="1">
                          <a:solidFill>
                            <a:srgbClr val="FFFF00"/>
                          </a:solidFill>
                          <a:effectLst/>
                          <a:latin typeface="Times New Roman" panose="02020603050405020304" pitchFamily="18" charset="0"/>
                          <a:cs typeface="Times New Roman" panose="02020603050405020304" pitchFamily="18" charset="0"/>
                        </a:rPr>
                        <a:t>Lý Thông</a:t>
                      </a:r>
                      <a:endParaRPr lang="en-US" sz="2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785033102"/>
                  </a:ext>
                </a:extLst>
              </a:tr>
              <a:tr h="3518051">
                <a:tc>
                  <a:txBody>
                    <a:bodyPr/>
                    <a:lstStyle/>
                    <a:p>
                      <a:pPr marL="0" marR="0" algn="ctr">
                        <a:lnSpc>
                          <a:spcPct val="100000"/>
                        </a:lnSpc>
                        <a:spcBef>
                          <a:spcPts val="0"/>
                        </a:spcBef>
                        <a:spcAft>
                          <a:spcPts val="0"/>
                        </a:spcAft>
                      </a:pPr>
                      <a:r>
                        <a:rPr lang="en-US" sz="2300" b="1" dirty="0" err="1">
                          <a:solidFill>
                            <a:srgbClr val="FFFF00"/>
                          </a:solidFill>
                          <a:effectLst/>
                          <a:latin typeface="Times New Roman" panose="02020603050405020304" pitchFamily="18" charset="0"/>
                          <a:cs typeface="Times New Roman" panose="02020603050405020304" pitchFamily="18" charset="0"/>
                        </a:rPr>
                        <a:t>Hành</a:t>
                      </a:r>
                      <a:r>
                        <a:rPr lang="en-US" sz="2300" b="1" dirty="0">
                          <a:solidFill>
                            <a:srgbClr val="FFFF00"/>
                          </a:solidFill>
                          <a:effectLst/>
                          <a:latin typeface="Times New Roman" panose="02020603050405020304" pitchFamily="18" charset="0"/>
                          <a:cs typeface="Times New Roman" panose="02020603050405020304" pitchFamily="18" charset="0"/>
                        </a:rPr>
                        <a:t> </a:t>
                      </a:r>
                      <a:r>
                        <a:rPr lang="en-US" sz="2300" b="1" dirty="0" err="1">
                          <a:solidFill>
                            <a:srgbClr val="FFFF00"/>
                          </a:solidFill>
                          <a:effectLst/>
                          <a:latin typeface="Times New Roman" panose="02020603050405020304" pitchFamily="18" charset="0"/>
                          <a:cs typeface="Times New Roman" panose="02020603050405020304" pitchFamily="18" charset="0"/>
                        </a:rPr>
                        <a:t>động</a:t>
                      </a:r>
                      <a:endParaRPr lang="en-US" sz="23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0" indent="0" algn="l">
                        <a:lnSpc>
                          <a:spcPct val="100000"/>
                        </a:lnSpc>
                        <a:spcBef>
                          <a:spcPts val="0"/>
                        </a:spcBef>
                        <a:spcAft>
                          <a:spcPts val="0"/>
                        </a:spcAft>
                        <a:buFont typeface="Arial" panose="020B0604020202020204" pitchFamily="34" charset="0"/>
                        <a:buNone/>
                      </a:pPr>
                      <a:endParaRPr lang="en-US" sz="22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indent="0" algn="l">
                        <a:lnSpc>
                          <a:spcPct val="100000"/>
                        </a:lnSpc>
                        <a:spcBef>
                          <a:spcPts val="0"/>
                        </a:spcBef>
                        <a:spcAft>
                          <a:spcPts val="0"/>
                        </a:spcAft>
                        <a:buFont typeface="Arial" panose="020B0604020202020204" pitchFamily="34" charset="0"/>
                        <a:buNone/>
                      </a:pPr>
                      <a:endParaRPr lang="en-US" sz="22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935878447"/>
                  </a:ext>
                </a:extLst>
              </a:tr>
              <a:tr h="1407220">
                <a:tc>
                  <a:txBody>
                    <a:bodyPr/>
                    <a:lstStyle/>
                    <a:p>
                      <a:pPr marL="0" marR="0" algn="ctr">
                        <a:lnSpc>
                          <a:spcPct val="100000"/>
                        </a:lnSpc>
                        <a:spcBef>
                          <a:spcPts val="0"/>
                        </a:spcBef>
                        <a:spcAft>
                          <a:spcPts val="0"/>
                        </a:spcAft>
                      </a:pPr>
                      <a:r>
                        <a:rPr lang="en-US" sz="2300" b="1" dirty="0" err="1">
                          <a:solidFill>
                            <a:srgbClr val="FFFF00"/>
                          </a:solidFill>
                          <a:effectLst/>
                          <a:latin typeface="Times New Roman" panose="02020603050405020304" pitchFamily="18" charset="0"/>
                          <a:cs typeface="Times New Roman" panose="02020603050405020304" pitchFamily="18" charset="0"/>
                        </a:rPr>
                        <a:t>Tính</a:t>
                      </a:r>
                      <a:r>
                        <a:rPr lang="en-US" sz="2300" b="1" dirty="0">
                          <a:solidFill>
                            <a:srgbClr val="FFFF00"/>
                          </a:solidFill>
                          <a:effectLst/>
                          <a:latin typeface="Times New Roman" panose="02020603050405020304" pitchFamily="18" charset="0"/>
                          <a:cs typeface="Times New Roman" panose="02020603050405020304" pitchFamily="18" charset="0"/>
                        </a:rPr>
                        <a:t> </a:t>
                      </a:r>
                      <a:r>
                        <a:rPr lang="en-US" sz="2300" b="1" dirty="0" err="1">
                          <a:solidFill>
                            <a:srgbClr val="FFFF00"/>
                          </a:solidFill>
                          <a:effectLst/>
                          <a:latin typeface="Times New Roman" panose="02020603050405020304" pitchFamily="18" charset="0"/>
                          <a:cs typeface="Times New Roman" panose="02020603050405020304" pitchFamily="18" charset="0"/>
                        </a:rPr>
                        <a:t>cách</a:t>
                      </a:r>
                      <a:endParaRPr lang="en-US" sz="23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indent="0" algn="l">
                        <a:lnSpc>
                          <a:spcPct val="100000"/>
                        </a:lnSpc>
                        <a:spcBef>
                          <a:spcPts val="0"/>
                        </a:spcBef>
                        <a:spcAft>
                          <a:spcPts val="0"/>
                        </a:spcAft>
                        <a:buFont typeface="Wingdings" panose="05000000000000000000" pitchFamily="2" charset="2"/>
                        <a:buNone/>
                      </a:pPr>
                      <a:endParaRPr lang="en-US" sz="22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0" marR="30480" indent="0" algn="l">
                        <a:lnSpc>
                          <a:spcPct val="100000"/>
                        </a:lnSpc>
                        <a:spcBef>
                          <a:spcPts val="0"/>
                        </a:spcBef>
                        <a:spcAft>
                          <a:spcPts val="0"/>
                        </a:spcAft>
                        <a:buFont typeface="Wingdings" panose="05000000000000000000" pitchFamily="2" charset="2"/>
                        <a:buNone/>
                      </a:pPr>
                      <a:endParaRPr lang="en-US" sz="22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788055348"/>
                  </a:ext>
                </a:extLst>
              </a:tr>
              <a:tr h="735592">
                <a:tc>
                  <a:txBody>
                    <a:bodyPr/>
                    <a:lstStyle/>
                    <a:p>
                      <a:pPr marL="0" marR="0" algn="ctr">
                        <a:lnSpc>
                          <a:spcPct val="100000"/>
                        </a:lnSpc>
                        <a:spcBef>
                          <a:spcPts val="0"/>
                        </a:spcBef>
                        <a:spcAft>
                          <a:spcPts val="0"/>
                        </a:spcAft>
                      </a:pPr>
                      <a:r>
                        <a:rPr lang="en-US" sz="2300" b="1" dirty="0" err="1">
                          <a:solidFill>
                            <a:srgbClr val="FFFF00"/>
                          </a:solidFill>
                          <a:effectLst/>
                          <a:latin typeface="Times New Roman" panose="02020603050405020304" pitchFamily="18" charset="0"/>
                          <a:cs typeface="Times New Roman" panose="02020603050405020304" pitchFamily="18" charset="0"/>
                        </a:rPr>
                        <a:t>Kiểu</a:t>
                      </a:r>
                      <a:r>
                        <a:rPr lang="en-US" sz="2300" b="1" dirty="0">
                          <a:solidFill>
                            <a:srgbClr val="FFFF00"/>
                          </a:solidFill>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2300" b="1" dirty="0" err="1">
                          <a:solidFill>
                            <a:srgbClr val="FFFF00"/>
                          </a:solidFill>
                          <a:effectLst/>
                          <a:latin typeface="Times New Roman" panose="02020603050405020304" pitchFamily="18" charset="0"/>
                          <a:cs typeface="Times New Roman" panose="02020603050405020304" pitchFamily="18" charset="0"/>
                        </a:rPr>
                        <a:t>nhân</a:t>
                      </a:r>
                      <a:r>
                        <a:rPr lang="en-US" sz="2300" b="1" dirty="0">
                          <a:solidFill>
                            <a:srgbClr val="FFFF00"/>
                          </a:solidFill>
                          <a:effectLst/>
                          <a:latin typeface="Times New Roman" panose="02020603050405020304" pitchFamily="18" charset="0"/>
                          <a:cs typeface="Times New Roman" panose="02020603050405020304" pitchFamily="18" charset="0"/>
                        </a:rPr>
                        <a:t> </a:t>
                      </a:r>
                      <a:r>
                        <a:rPr lang="en-US" sz="2300" b="1" dirty="0" err="1">
                          <a:solidFill>
                            <a:srgbClr val="FFFF00"/>
                          </a:solidFill>
                          <a:effectLst/>
                          <a:latin typeface="Times New Roman" panose="02020603050405020304" pitchFamily="18" charset="0"/>
                          <a:cs typeface="Times New Roman" panose="02020603050405020304" pitchFamily="18" charset="0"/>
                        </a:rPr>
                        <a:t>vật</a:t>
                      </a:r>
                      <a:endParaRPr lang="en-US" sz="23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30480" marR="30480" algn="ctr">
                        <a:lnSpc>
                          <a:spcPct val="100000"/>
                        </a:lnSpc>
                        <a:spcBef>
                          <a:spcPts val="0"/>
                        </a:spcBef>
                        <a:spcAft>
                          <a:spcPts val="0"/>
                        </a:spcAft>
                      </a:pPr>
                      <a:endParaRPr lang="en-US" sz="23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tc>
                  <a:txBody>
                    <a:bodyPr/>
                    <a:lstStyle/>
                    <a:p>
                      <a:pPr marL="30480" marR="30480" algn="ctr">
                        <a:lnSpc>
                          <a:spcPct val="100000"/>
                        </a:lnSpc>
                        <a:spcBef>
                          <a:spcPts val="0"/>
                        </a:spcBef>
                        <a:spcAft>
                          <a:spcPts val="0"/>
                        </a:spcAft>
                      </a:pPr>
                      <a:endParaRPr lang="en-US" sz="23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3644096"/>
                  </a:ext>
                </a:extLst>
              </a:tr>
            </a:tbl>
          </a:graphicData>
        </a:graphic>
      </p:graphicFrame>
      <p:sp>
        <p:nvSpPr>
          <p:cNvPr id="8" name="TextBox 7">
            <a:extLst>
              <a:ext uri="{FF2B5EF4-FFF2-40B4-BE49-F238E27FC236}">
                <a16:creationId xmlns:a16="http://schemas.microsoft.com/office/drawing/2014/main" id="{0FF44E2C-1D78-4D46-BB2C-568F5D7A0190}"/>
              </a:ext>
            </a:extLst>
          </p:cNvPr>
          <p:cNvSpPr txBox="1"/>
          <p:nvPr/>
        </p:nvSpPr>
        <p:spPr>
          <a:xfrm>
            <a:off x="1635938" y="3539383"/>
            <a:ext cx="3605911" cy="1107996"/>
          </a:xfrm>
          <a:prstGeom prst="rect">
            <a:avLst/>
          </a:prstGeom>
          <a:noFill/>
        </p:spPr>
        <p:txBody>
          <a:bodyPr wrap="square">
            <a:spAutoFit/>
          </a:bodyPr>
          <a:lstStyle/>
          <a:p>
            <a:r>
              <a:rPr lang="en-US" sz="2200" dirty="0">
                <a:solidFill>
                  <a:schemeClr val="bg1"/>
                </a:solidFill>
                <a:latin typeface="Times New Roman "/>
              </a:rPr>
              <a:t>+ </a:t>
            </a:r>
            <a:r>
              <a:rPr lang="vi-VN" sz="2200" dirty="0">
                <a:solidFill>
                  <a:schemeClr val="bg1"/>
                </a:solidFill>
                <a:latin typeface="Times New Roman "/>
              </a:rPr>
              <a:t>Dẹp yên quân của 18 nước chư hầu trong hòa bình, khoan dung. </a:t>
            </a:r>
          </a:p>
        </p:txBody>
      </p:sp>
      <p:sp>
        <p:nvSpPr>
          <p:cNvPr id="10" name="TextBox 9">
            <a:extLst>
              <a:ext uri="{FF2B5EF4-FFF2-40B4-BE49-F238E27FC236}">
                <a16:creationId xmlns:a16="http://schemas.microsoft.com/office/drawing/2014/main" id="{D8CE7CE6-49FE-40B3-B8C2-9C195E5B4A55}"/>
              </a:ext>
            </a:extLst>
          </p:cNvPr>
          <p:cNvSpPr txBox="1"/>
          <p:nvPr/>
        </p:nvSpPr>
        <p:spPr>
          <a:xfrm>
            <a:off x="1635939" y="1097675"/>
            <a:ext cx="3605911" cy="76944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white"/>
                </a:solidFill>
                <a:effectLst/>
                <a:uLnTx/>
                <a:uFillTx/>
                <a:latin typeface="Times New Roman "/>
                <a:ea typeface="+mn-ea"/>
                <a:cs typeface="+mn-cs"/>
              </a:rPr>
              <a:t>+ </a:t>
            </a:r>
            <a:r>
              <a:rPr kumimoji="0" lang="vi-VN" sz="2200" b="0" i="0" u="none" strike="noStrike" kern="1200" cap="none" spc="0" normalizeH="0" baseline="0" noProof="0" dirty="0">
                <a:ln>
                  <a:noFill/>
                </a:ln>
                <a:solidFill>
                  <a:prstClr val="white"/>
                </a:solidFill>
                <a:effectLst/>
                <a:uLnTx/>
                <a:uFillTx/>
                <a:latin typeface="Times New Roman "/>
                <a:ea typeface="+mn-ea"/>
                <a:cs typeface="+mn-cs"/>
              </a:rPr>
              <a:t>Giết trăn tinh cứu giúp dân làng.</a:t>
            </a:r>
          </a:p>
        </p:txBody>
      </p:sp>
      <p:sp>
        <p:nvSpPr>
          <p:cNvPr id="12" name="TextBox 11">
            <a:extLst>
              <a:ext uri="{FF2B5EF4-FFF2-40B4-BE49-F238E27FC236}">
                <a16:creationId xmlns:a16="http://schemas.microsoft.com/office/drawing/2014/main" id="{CD22A6E3-FA10-4B54-94CA-1DF2E90B1EE9}"/>
              </a:ext>
            </a:extLst>
          </p:cNvPr>
          <p:cNvSpPr txBox="1"/>
          <p:nvPr/>
        </p:nvSpPr>
        <p:spPr>
          <a:xfrm>
            <a:off x="1646570" y="1812305"/>
            <a:ext cx="3637810" cy="76944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white"/>
                </a:solidFill>
                <a:effectLst/>
                <a:uLnTx/>
                <a:uFillTx/>
                <a:latin typeface="Times New Roman "/>
                <a:ea typeface="+mn-ea"/>
                <a:cs typeface="+mn-cs"/>
              </a:rPr>
              <a:t>+ </a:t>
            </a:r>
            <a:r>
              <a:rPr kumimoji="0" lang="vi-VN" sz="2200" b="0" i="0" u="none" strike="noStrike" kern="1200" cap="none" spc="0" normalizeH="0" baseline="0" noProof="0" dirty="0">
                <a:ln>
                  <a:noFill/>
                </a:ln>
                <a:solidFill>
                  <a:prstClr val="white"/>
                </a:solidFill>
                <a:effectLst/>
                <a:uLnTx/>
                <a:uFillTx/>
                <a:latin typeface="Times New Roman "/>
                <a:ea typeface="+mn-ea"/>
                <a:cs typeface="+mn-cs"/>
              </a:rPr>
              <a:t>Giết đại bàng cứu công chúa và con vua Thủy Tề.</a:t>
            </a:r>
          </a:p>
        </p:txBody>
      </p:sp>
      <p:sp>
        <p:nvSpPr>
          <p:cNvPr id="14" name="TextBox 13">
            <a:extLst>
              <a:ext uri="{FF2B5EF4-FFF2-40B4-BE49-F238E27FC236}">
                <a16:creationId xmlns:a16="http://schemas.microsoft.com/office/drawing/2014/main" id="{FA08F2D0-A183-4B7B-BCBB-638EED0115CD}"/>
              </a:ext>
            </a:extLst>
          </p:cNvPr>
          <p:cNvSpPr txBox="1"/>
          <p:nvPr/>
        </p:nvSpPr>
        <p:spPr>
          <a:xfrm>
            <a:off x="1657202" y="2506567"/>
            <a:ext cx="3637809" cy="1107996"/>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white"/>
                </a:solidFill>
                <a:effectLst/>
                <a:uLnTx/>
                <a:uFillTx/>
                <a:latin typeface="Times New Roman "/>
                <a:ea typeface="+mn-ea"/>
                <a:cs typeface="+mn-cs"/>
              </a:rPr>
              <a:t>+ </a:t>
            </a:r>
            <a:r>
              <a:rPr kumimoji="0" lang="vi-VN" sz="2200" b="0" i="0" u="none" strike="noStrike" kern="1200" cap="none" spc="0" normalizeH="0" baseline="0" noProof="0" dirty="0">
                <a:ln>
                  <a:noFill/>
                </a:ln>
                <a:solidFill>
                  <a:prstClr val="white"/>
                </a:solidFill>
                <a:effectLst/>
                <a:uLnTx/>
                <a:uFillTx/>
                <a:latin typeface="Times New Roman "/>
                <a:ea typeface="+mn-ea"/>
                <a:cs typeface="+mn-cs"/>
              </a:rPr>
              <a:t>Bị Lý Thông hãm hại rất nhiều lần nhưng không trả thù</a:t>
            </a:r>
            <a:r>
              <a:rPr lang="en-US" sz="2200" dirty="0">
                <a:solidFill>
                  <a:prstClr val="white"/>
                </a:solidFill>
                <a:latin typeface="Times New Roman "/>
              </a:rPr>
              <a:t> </a:t>
            </a:r>
            <a:r>
              <a:rPr lang="en-US" sz="2200" dirty="0" err="1">
                <a:solidFill>
                  <a:prstClr val="white"/>
                </a:solidFill>
                <a:latin typeface="Times New Roman "/>
              </a:rPr>
              <a:t>mà</a:t>
            </a:r>
            <a:r>
              <a:rPr lang="en-US" sz="2200" dirty="0">
                <a:solidFill>
                  <a:prstClr val="white"/>
                </a:solidFill>
                <a:latin typeface="Times New Roman "/>
              </a:rPr>
              <a:t> </a:t>
            </a:r>
            <a:r>
              <a:rPr lang="en-US" sz="2200" dirty="0" err="1">
                <a:solidFill>
                  <a:prstClr val="white"/>
                </a:solidFill>
                <a:latin typeface="Times New Roman "/>
              </a:rPr>
              <a:t>tha</a:t>
            </a:r>
            <a:r>
              <a:rPr lang="en-US" sz="2200" dirty="0">
                <a:solidFill>
                  <a:prstClr val="white"/>
                </a:solidFill>
                <a:latin typeface="Times New Roman "/>
              </a:rPr>
              <a:t> </a:t>
            </a:r>
            <a:r>
              <a:rPr kumimoji="0" lang="vi-VN" sz="2200" b="0" i="0" u="none" strike="noStrike" kern="1200" cap="none" spc="0" normalizeH="0" baseline="0" noProof="0" dirty="0">
                <a:ln>
                  <a:noFill/>
                </a:ln>
                <a:solidFill>
                  <a:prstClr val="white"/>
                </a:solidFill>
                <a:effectLst/>
                <a:uLnTx/>
                <a:uFillTx/>
                <a:latin typeface="Times New Roman "/>
                <a:ea typeface="+mn-ea"/>
                <a:cs typeface="+mn-cs"/>
              </a:rPr>
              <a:t>cho về quê làm ăn.</a:t>
            </a:r>
          </a:p>
        </p:txBody>
      </p:sp>
      <p:sp>
        <p:nvSpPr>
          <p:cNvPr id="16" name="TextBox 15">
            <a:extLst>
              <a:ext uri="{FF2B5EF4-FFF2-40B4-BE49-F238E27FC236}">
                <a16:creationId xmlns:a16="http://schemas.microsoft.com/office/drawing/2014/main" id="{C4C3B8CE-16A8-480C-9A8D-B02CB462F81F}"/>
              </a:ext>
            </a:extLst>
          </p:cNvPr>
          <p:cNvSpPr txBox="1"/>
          <p:nvPr/>
        </p:nvSpPr>
        <p:spPr>
          <a:xfrm>
            <a:off x="5401340" y="3429360"/>
            <a:ext cx="3605911" cy="110799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Lừa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Thạch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lấp</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miệng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hang,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cướp</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2813329-B383-4673-A263-F480B615573E}"/>
              </a:ext>
            </a:extLst>
          </p:cNvPr>
          <p:cNvSpPr txBox="1"/>
          <p:nvPr/>
        </p:nvSpPr>
        <p:spPr>
          <a:xfrm>
            <a:off x="5370919" y="1143685"/>
            <a:ext cx="3636332" cy="769441"/>
          </a:xfrm>
          <a:prstGeom prst="rect">
            <a:avLst/>
          </a:prstGeom>
          <a:noFill/>
        </p:spPr>
        <p:txBody>
          <a:bodyPr wrap="square">
            <a:spAutoFit/>
          </a:bodyPr>
          <a:lstStyle/>
          <a:p>
            <a:pPr marL="0" marR="3048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Thạch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để</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nhằm</a:t>
            </a:r>
            <a:r>
              <a:rPr lang="en-US" sz="2200" dirty="0">
                <a:solidFill>
                  <a:prstClr val="white"/>
                </a:solidFill>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lợi</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0" name="TextBox 19">
            <a:extLst>
              <a:ext uri="{FF2B5EF4-FFF2-40B4-BE49-F238E27FC236}">
                <a16:creationId xmlns:a16="http://schemas.microsoft.com/office/drawing/2014/main" id="{55B2ED67-F98A-4B2C-B573-621387ACCDBD}"/>
              </a:ext>
            </a:extLst>
          </p:cNvPr>
          <p:cNvSpPr txBox="1"/>
          <p:nvPr/>
        </p:nvSpPr>
        <p:spPr>
          <a:xfrm>
            <a:off x="5381550" y="1897324"/>
            <a:ext cx="3625701" cy="769441"/>
          </a:xfrm>
          <a:prstGeom prst="rect">
            <a:avLst/>
          </a:prstGeom>
          <a:noFill/>
        </p:spPr>
        <p:txBody>
          <a:bodyPr wrap="square">
            <a:spAutoFit/>
          </a:bodyPr>
          <a:lstStyle/>
          <a:p>
            <a:pPr marL="0" marR="3048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Lừa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Thạch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miếu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2" name="TextBox 21">
            <a:extLst>
              <a:ext uri="{FF2B5EF4-FFF2-40B4-BE49-F238E27FC236}">
                <a16:creationId xmlns:a16="http://schemas.microsoft.com/office/drawing/2014/main" id="{C5B8D1AC-3713-41D8-871E-704FF9A44FE6}"/>
              </a:ext>
            </a:extLst>
          </p:cNvPr>
          <p:cNvSpPr txBox="1"/>
          <p:nvPr/>
        </p:nvSpPr>
        <p:spPr>
          <a:xfrm>
            <a:off x="5370919" y="2650963"/>
            <a:ext cx="3625701" cy="769441"/>
          </a:xfrm>
          <a:prstGeom prst="rect">
            <a:avLst/>
          </a:prstGeom>
          <a:noFill/>
        </p:spPr>
        <p:txBody>
          <a:bodyPr wrap="square">
            <a:spAutoFit/>
          </a:bodyPr>
          <a:lstStyle/>
          <a:p>
            <a:pPr marL="0" marR="3048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Cướp</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giết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trăn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Thạch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4" name="TextBox 23">
            <a:extLst>
              <a:ext uri="{FF2B5EF4-FFF2-40B4-BE49-F238E27FC236}">
                <a16:creationId xmlns:a16="http://schemas.microsoft.com/office/drawing/2014/main" id="{761E409E-8EC3-4450-9565-7F8B2040F276}"/>
              </a:ext>
            </a:extLst>
          </p:cNvPr>
          <p:cNvSpPr txBox="1"/>
          <p:nvPr/>
        </p:nvSpPr>
        <p:spPr>
          <a:xfrm>
            <a:off x="1666365" y="5515597"/>
            <a:ext cx="3062178" cy="43088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ái</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bình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A0F305D-6DB0-423C-9742-516A1050AE62}"/>
              </a:ext>
            </a:extLst>
          </p:cNvPr>
          <p:cNvSpPr txBox="1"/>
          <p:nvPr/>
        </p:nvSpPr>
        <p:spPr>
          <a:xfrm>
            <a:off x="1666365" y="4678511"/>
            <a:ext cx="3436974" cy="430887"/>
          </a:xfrm>
          <a:prstGeom prst="rect">
            <a:avLst/>
          </a:prstGeom>
          <a:noFill/>
        </p:spPr>
        <p:txBody>
          <a:bodyPr wrap="square">
            <a:spAutoFit/>
          </a:bodyPr>
          <a:lstStyle/>
          <a:p>
            <a:pPr marL="342900" marR="3048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thật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phác</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4FC87FC1-85C6-4142-8252-B6D909E1EEA3}"/>
              </a:ext>
            </a:extLst>
          </p:cNvPr>
          <p:cNvSpPr txBox="1"/>
          <p:nvPr/>
        </p:nvSpPr>
        <p:spPr>
          <a:xfrm>
            <a:off x="1666365" y="5092652"/>
            <a:ext cx="2894711" cy="430887"/>
          </a:xfrm>
          <a:prstGeom prst="rect">
            <a:avLst/>
          </a:prstGeom>
          <a:noFill/>
        </p:spPr>
        <p:txBody>
          <a:bodyPr wrap="square">
            <a:spAutoFit/>
          </a:bodyPr>
          <a:lstStyle/>
          <a:p>
            <a:pPr marL="342900" marR="3048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Dũng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giỏi</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216F578C-6400-40DC-9448-27152EA31EFB}"/>
              </a:ext>
            </a:extLst>
          </p:cNvPr>
          <p:cNvSpPr txBox="1"/>
          <p:nvPr/>
        </p:nvSpPr>
        <p:spPr>
          <a:xfrm>
            <a:off x="5307859" y="5562574"/>
            <a:ext cx="3179135" cy="430887"/>
          </a:xfrm>
          <a:prstGeom prst="rect">
            <a:avLst/>
          </a:prstGeom>
          <a:noFill/>
        </p:spPr>
        <p:txBody>
          <a:bodyPr wrap="square">
            <a:spAutoFit/>
          </a:bodyPr>
          <a:lstStyle/>
          <a:p>
            <a:pPr marL="342900" marR="3048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Độc</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ác</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lương</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70AA2D3-F7AA-4CEB-841B-EEF822B4A933}"/>
              </a:ext>
            </a:extLst>
          </p:cNvPr>
          <p:cNvSpPr txBox="1"/>
          <p:nvPr/>
        </p:nvSpPr>
        <p:spPr>
          <a:xfrm>
            <a:off x="5307859" y="4678511"/>
            <a:ext cx="3773081" cy="430887"/>
          </a:xfrm>
          <a:prstGeom prst="rect">
            <a:avLst/>
          </a:prstGeom>
          <a:noFill/>
        </p:spPr>
        <p:txBody>
          <a:bodyPr wrap="square">
            <a:spAutoFit/>
          </a:bodyPr>
          <a:lstStyle/>
          <a:p>
            <a:pPr marL="287338" marR="30480" lvl="0" indent="-28733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Toan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lừa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lọc</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xảo</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quyệt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34" name="TextBox 33">
            <a:extLst>
              <a:ext uri="{FF2B5EF4-FFF2-40B4-BE49-F238E27FC236}">
                <a16:creationId xmlns:a16="http://schemas.microsoft.com/office/drawing/2014/main" id="{C442D530-69CA-4B76-B297-6963D6271B08}"/>
              </a:ext>
            </a:extLst>
          </p:cNvPr>
          <p:cNvSpPr txBox="1"/>
          <p:nvPr/>
        </p:nvSpPr>
        <p:spPr>
          <a:xfrm>
            <a:off x="5295011" y="5131687"/>
            <a:ext cx="2683986" cy="430887"/>
          </a:xfrm>
          <a:prstGeom prst="rect">
            <a:avLst/>
          </a:prstGeom>
          <a:noFill/>
        </p:spPr>
        <p:txBody>
          <a:bodyPr wrap="square">
            <a:spAutoFit/>
          </a:bodyPr>
          <a:lstStyle/>
          <a:p>
            <a:pPr marL="342900" marR="3048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Tiểu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hèn</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A4E60E02-C909-45B0-9325-400400751BC2}"/>
              </a:ext>
            </a:extLst>
          </p:cNvPr>
          <p:cNvSpPr txBox="1"/>
          <p:nvPr/>
        </p:nvSpPr>
        <p:spPr>
          <a:xfrm>
            <a:off x="2455829" y="6175896"/>
            <a:ext cx="2105247" cy="446276"/>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Chính</a:t>
            </a:r>
            <a:r>
              <a:rPr kumimoji="0" lang="en-US" sz="2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diện</a:t>
            </a:r>
            <a:endParaRPr kumimoji="0" lang="en-US" sz="23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67F243CE-ADE3-4A79-80FD-42349AE1A2DB}"/>
              </a:ext>
            </a:extLst>
          </p:cNvPr>
          <p:cNvSpPr txBox="1"/>
          <p:nvPr/>
        </p:nvSpPr>
        <p:spPr>
          <a:xfrm>
            <a:off x="6114457" y="6175896"/>
            <a:ext cx="2179675" cy="446276"/>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Phản</a:t>
            </a:r>
            <a:r>
              <a:rPr kumimoji="0" lang="en-US" sz="2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diện</a:t>
            </a:r>
            <a:endParaRPr kumimoji="0" lang="en-US" sz="23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65144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5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5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5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5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25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25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25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250"/>
                                        <p:tgtEl>
                                          <p:spTgt spid="3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P spid="16" grpId="0"/>
      <p:bldP spid="18" grpId="0"/>
      <p:bldP spid="20" grpId="0"/>
      <p:bldP spid="22" grpId="0"/>
      <p:bldP spid="24" grpId="0"/>
      <p:bldP spid="26" grpId="0"/>
      <p:bldP spid="28" grpId="0"/>
      <p:bldP spid="30" grpId="0"/>
      <p:bldP spid="32" grpId="0"/>
      <p:bldP spid="34" grpId="0"/>
      <p:bldP spid="36"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76F55A-C018-48DC-AA5A-470251C29D6F}"/>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6449831-AFDF-4EAE-B052-6CC50C700522}"/>
              </a:ext>
            </a:extLst>
          </p:cNvPr>
          <p:cNvSpPr txBox="1"/>
          <p:nvPr/>
        </p:nvSpPr>
        <p:spPr>
          <a:xfrm>
            <a:off x="156542" y="639413"/>
            <a:ext cx="3171450"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 Chi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biểu</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39400F4-A16F-4918-80D1-DDC5A6A64582}"/>
              </a:ext>
            </a:extLst>
          </p:cNvPr>
          <p:cNvSpPr/>
          <p:nvPr/>
        </p:nvSpPr>
        <p:spPr>
          <a:xfrm>
            <a:off x="2690037" y="1328889"/>
            <a:ext cx="3763926" cy="669852"/>
          </a:xfrm>
          <a:prstGeom prst="roundRect">
            <a:avLst/>
          </a:prstGeom>
          <a:solidFill>
            <a:srgbClr val="7030A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a:solidFill>
                  <a:schemeClr val="bg1"/>
                </a:solidFill>
                <a:effectLst/>
                <a:latin typeface="Times New Roman "/>
                <a:ea typeface="Calibri" panose="020F0502020204030204" pitchFamily="34" charset="0"/>
                <a:cs typeface="Times New Roman" panose="02020603050405020304" pitchFamily="18" charset="0"/>
              </a:rPr>
              <a:t>Chi </a:t>
            </a:r>
            <a:r>
              <a:rPr lang="en-US" sz="2400" b="1" dirty="0" err="1">
                <a:solidFill>
                  <a:schemeClr val="bg1"/>
                </a:solidFill>
                <a:effectLst/>
                <a:latin typeface="Times New Roman "/>
                <a:ea typeface="Calibri" panose="020F0502020204030204" pitchFamily="34" charset="0"/>
                <a:cs typeface="Times New Roman" panose="02020603050405020304" pitchFamily="18" charset="0"/>
              </a:rPr>
              <a:t>tiết</a:t>
            </a:r>
            <a:r>
              <a:rPr lang="en-US" sz="2400" b="1" dirty="0">
                <a:solidFill>
                  <a:schemeClr val="bg1"/>
                </a:solidFill>
                <a:effectLst/>
                <a:latin typeface="Times New Roman "/>
                <a:ea typeface="Calibri" panose="020F0502020204030204" pitchFamily="34" charset="0"/>
                <a:cs typeface="Times New Roman" panose="02020603050405020304" pitchFamily="18" charset="0"/>
              </a:rPr>
              <a:t>: </a:t>
            </a:r>
            <a:r>
              <a:rPr lang="en-US" sz="2400" b="1" i="1" dirty="0" err="1">
                <a:solidFill>
                  <a:srgbClr val="FFFF00"/>
                </a:solidFill>
                <a:effectLst/>
                <a:latin typeface="Times New Roman "/>
                <a:ea typeface="Calibri" panose="020F0502020204030204" pitchFamily="34" charset="0"/>
                <a:cs typeface="Times New Roman" panose="02020603050405020304" pitchFamily="18" charset="0"/>
              </a:rPr>
              <a:t>Công</a:t>
            </a:r>
            <a:r>
              <a:rPr lang="en-US" sz="2400" b="1" i="1" dirty="0">
                <a:solidFill>
                  <a:srgbClr val="FFFF00"/>
                </a:solidFill>
                <a:effectLst/>
                <a:latin typeface="Times New Roman "/>
                <a:ea typeface="Calibri" panose="020F0502020204030204" pitchFamily="34" charset="0"/>
                <a:cs typeface="Times New Roman" panose="02020603050405020304" pitchFamily="18" charset="0"/>
              </a:rPr>
              <a:t> </a:t>
            </a:r>
            <a:r>
              <a:rPr lang="en-US" sz="2400" b="1" i="1" dirty="0" err="1">
                <a:solidFill>
                  <a:srgbClr val="FFFF00"/>
                </a:solidFill>
                <a:effectLst/>
                <a:latin typeface="Times New Roman "/>
                <a:ea typeface="Calibri" panose="020F0502020204030204" pitchFamily="34" charset="0"/>
                <a:cs typeface="Times New Roman" panose="02020603050405020304" pitchFamily="18" charset="0"/>
              </a:rPr>
              <a:t>chúa</a:t>
            </a:r>
            <a:r>
              <a:rPr lang="en-US" sz="2400" b="1" i="1" dirty="0">
                <a:solidFill>
                  <a:srgbClr val="FFFF00"/>
                </a:solidFill>
                <a:effectLst/>
                <a:latin typeface="Times New Roman "/>
                <a:ea typeface="Calibri" panose="020F0502020204030204" pitchFamily="34" charset="0"/>
                <a:cs typeface="Times New Roman" panose="02020603050405020304" pitchFamily="18" charset="0"/>
              </a:rPr>
              <a:t> </a:t>
            </a:r>
            <a:r>
              <a:rPr lang="en-US" sz="2400" b="1" i="1" dirty="0" err="1">
                <a:solidFill>
                  <a:srgbClr val="FFFF00"/>
                </a:solidFill>
                <a:effectLst/>
                <a:latin typeface="Times New Roman "/>
                <a:ea typeface="Calibri" panose="020F0502020204030204" pitchFamily="34" charset="0"/>
                <a:cs typeface="Times New Roman" panose="02020603050405020304" pitchFamily="18" charset="0"/>
              </a:rPr>
              <a:t>bị</a:t>
            </a:r>
            <a:r>
              <a:rPr lang="en-US" sz="2400" b="1" i="1" dirty="0">
                <a:solidFill>
                  <a:srgbClr val="FFFF00"/>
                </a:solidFill>
                <a:effectLst/>
                <a:latin typeface="Times New Roman "/>
                <a:ea typeface="Calibri" panose="020F0502020204030204" pitchFamily="34" charset="0"/>
                <a:cs typeface="Times New Roman" panose="02020603050405020304" pitchFamily="18" charset="0"/>
              </a:rPr>
              <a:t> </a:t>
            </a:r>
            <a:r>
              <a:rPr lang="en-US" sz="2400" b="1" i="1" dirty="0" err="1">
                <a:solidFill>
                  <a:srgbClr val="FFFF00"/>
                </a:solidFill>
                <a:effectLst/>
                <a:latin typeface="Times New Roman "/>
                <a:ea typeface="Calibri" panose="020F0502020204030204" pitchFamily="34" charset="0"/>
                <a:cs typeface="Times New Roman" panose="02020603050405020304" pitchFamily="18" charset="0"/>
              </a:rPr>
              <a:t>câm</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DE9F063E-DA47-483D-9E66-E45E25450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42" y="2237715"/>
            <a:ext cx="2761660" cy="1897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2AF7478C-6F6D-4F00-8D81-EC07D33CC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520" y="2248878"/>
            <a:ext cx="2761661" cy="189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EDE3ED3F-A538-4CE8-B0A0-834E9E1F1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502" y="2237716"/>
            <a:ext cx="2761660" cy="189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Diagonal Corners Rounded 22">
            <a:extLst>
              <a:ext uri="{FF2B5EF4-FFF2-40B4-BE49-F238E27FC236}">
                <a16:creationId xmlns:a16="http://schemas.microsoft.com/office/drawing/2014/main" id="{BD282164-3FEA-4D59-A524-6CF9215FCF6A}"/>
              </a:ext>
            </a:extLst>
          </p:cNvPr>
          <p:cNvSpPr/>
          <p:nvPr/>
        </p:nvSpPr>
        <p:spPr>
          <a:xfrm>
            <a:off x="194188" y="4490078"/>
            <a:ext cx="1979285" cy="2113139"/>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rPr>
              <a:t>Là</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mô-típ</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quen</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thuộc</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trong</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truyện</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cổ</a:t>
            </a:r>
            <a:r>
              <a:rPr lang="en-US" sz="2400" dirty="0">
                <a:solidFill>
                  <a:schemeClr val="bg1"/>
                </a:solidFill>
                <a:latin typeface="Times New Roman "/>
                <a:ea typeface="Calibri" panose="020F0502020204030204" pitchFamily="34" charset="0"/>
              </a:rPr>
              <a:t> </a:t>
            </a:r>
            <a:r>
              <a:rPr lang="en-US" sz="2400" dirty="0" err="1">
                <a:solidFill>
                  <a:schemeClr val="bg1"/>
                </a:solidFill>
                <a:latin typeface="Times New Roman "/>
                <a:ea typeface="Calibri" panose="020F0502020204030204" pitchFamily="34" charset="0"/>
              </a:rPr>
              <a:t>tích</a:t>
            </a:r>
            <a:r>
              <a:rPr lang="en-US" sz="2400" dirty="0">
                <a:solidFill>
                  <a:schemeClr val="bg1"/>
                </a:solidFill>
                <a:latin typeface="Times New Roman "/>
                <a:ea typeface="Calibri" panose="020F0502020204030204" pitchFamily="34" charset="0"/>
              </a:rPr>
              <a:t> </a:t>
            </a:r>
            <a:endParaRPr lang="en-US" sz="2400" dirty="0">
              <a:solidFill>
                <a:schemeClr val="bg1"/>
              </a:solidFill>
              <a:latin typeface="Times New Roman "/>
            </a:endParaRPr>
          </a:p>
        </p:txBody>
      </p:sp>
      <p:sp>
        <p:nvSpPr>
          <p:cNvPr id="24" name="Rectangle: Diagonal Corners Rounded 23">
            <a:extLst>
              <a:ext uri="{FF2B5EF4-FFF2-40B4-BE49-F238E27FC236}">
                <a16:creationId xmlns:a16="http://schemas.microsoft.com/office/drawing/2014/main" id="{6738E545-954E-40F6-BEC8-574236FC51FA}"/>
              </a:ext>
            </a:extLst>
          </p:cNvPr>
          <p:cNvSpPr/>
          <p:nvPr/>
        </p:nvSpPr>
        <p:spPr>
          <a:xfrm>
            <a:off x="2765866" y="4478916"/>
            <a:ext cx="1979285" cy="2113139"/>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err="1">
                <a:solidFill>
                  <a:prstClr val="white"/>
                </a:solidFill>
                <a:latin typeface="Times New Roman "/>
                <a:ea typeface="Calibri" panose="020F0502020204030204" pitchFamily="34" charset="0"/>
                <a:cs typeface="Times New Roman" panose="02020603050405020304" pitchFamily="18" charset="0"/>
              </a:rPr>
              <a:t>Hình</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thức</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từ</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chối</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kẻ</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giả</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mạo</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xảo</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trá</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Lý</a:t>
            </a:r>
            <a:r>
              <a:rPr lang="en-US" sz="2400" dirty="0">
                <a:solidFill>
                  <a:prstClr val="white"/>
                </a:solidFill>
                <a:latin typeface="Times New Roman "/>
                <a:ea typeface="Calibri" panose="020F0502020204030204" pitchFamily="34" charset="0"/>
                <a:cs typeface="Times New Roman" panose="02020603050405020304" pitchFamily="18" charset="0"/>
              </a:rPr>
              <a:t> </a:t>
            </a:r>
            <a:r>
              <a:rPr lang="en-US" sz="2400" dirty="0" err="1">
                <a:solidFill>
                  <a:prstClr val="white"/>
                </a:solidFill>
                <a:latin typeface="Times New Roman "/>
                <a:ea typeface="Calibri" panose="020F0502020204030204" pitchFamily="34" charset="0"/>
                <a:cs typeface="Times New Roman" panose="02020603050405020304" pitchFamily="18" charset="0"/>
              </a:rPr>
              <a:t>Thông</a:t>
            </a:r>
            <a:endParaRPr lang="en-US" sz="2400" dirty="0">
              <a:solidFill>
                <a:prstClr val="white"/>
              </a:solidFill>
              <a:latin typeface="Times New Roman "/>
              <a:ea typeface="Calibri" panose="020F0502020204030204" pitchFamily="34" charset="0"/>
              <a:cs typeface="Times New Roman" panose="02020603050405020304" pitchFamily="18" charset="0"/>
            </a:endParaRPr>
          </a:p>
        </p:txBody>
      </p:sp>
      <p:sp>
        <p:nvSpPr>
          <p:cNvPr id="25" name="Rectangle: Diagonal Corners Rounded 24">
            <a:extLst>
              <a:ext uri="{FF2B5EF4-FFF2-40B4-BE49-F238E27FC236}">
                <a16:creationId xmlns:a16="http://schemas.microsoft.com/office/drawing/2014/main" id="{AF9768DB-521C-49CD-A180-C2A8598D56DE}"/>
              </a:ext>
            </a:extLst>
          </p:cNvPr>
          <p:cNvSpPr/>
          <p:nvPr/>
        </p:nvSpPr>
        <p:spPr>
          <a:xfrm>
            <a:off x="5337544" y="4490078"/>
            <a:ext cx="3612267" cy="2113139"/>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cs typeface="Times New Roman" panose="02020603050405020304" pitchFamily="18" charset="0"/>
              </a:rPr>
              <a:t>Chỉ</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đến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khi</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vi-VN" sz="2400" dirty="0">
                <a:solidFill>
                  <a:schemeClr val="bg1"/>
                </a:solidFill>
                <a:latin typeface="Times New Roman "/>
                <a:ea typeface="Calibri" panose="020F0502020204030204" pitchFamily="34" charset="0"/>
                <a:cs typeface="Times New Roman" panose="02020603050405020304" pitchFamily="18" charset="0"/>
              </a:rPr>
              <a:t>nghe tiếng đàn của Thạch Sanh, công chúa mới lên tiếng để trao cho Thạch Sanh cơ hội vạch mặt kẻ giả mạo</a:t>
            </a:r>
            <a:endParaRPr lang="en-US" sz="2400" dirty="0">
              <a:solidFill>
                <a:schemeClr val="bg1"/>
              </a:solidFill>
              <a:latin typeface="Times New Roman "/>
              <a:ea typeface="Calibri" panose="020F0502020204030204" pitchFamily="34" charset="0"/>
              <a:cs typeface="Times New Roman" panose="02020603050405020304" pitchFamily="18" charset="0"/>
            </a:endParaRPr>
          </a:p>
        </p:txBody>
      </p:sp>
      <p:sp>
        <p:nvSpPr>
          <p:cNvPr id="26" name="Arrow: Right 25">
            <a:extLst>
              <a:ext uri="{FF2B5EF4-FFF2-40B4-BE49-F238E27FC236}">
                <a16:creationId xmlns:a16="http://schemas.microsoft.com/office/drawing/2014/main" id="{586713B0-5C20-40C2-8139-9145EAA8CE41}"/>
              </a:ext>
            </a:extLst>
          </p:cNvPr>
          <p:cNvSpPr/>
          <p:nvPr/>
        </p:nvSpPr>
        <p:spPr>
          <a:xfrm>
            <a:off x="2185519" y="5341786"/>
            <a:ext cx="580347" cy="40972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822B29A-0DF0-4454-B27D-080B220D4298}"/>
              </a:ext>
            </a:extLst>
          </p:cNvPr>
          <p:cNvSpPr/>
          <p:nvPr/>
        </p:nvSpPr>
        <p:spPr>
          <a:xfrm>
            <a:off x="4757197" y="5341786"/>
            <a:ext cx="580347" cy="40972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54293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5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5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28374-81C8-4EF5-92B8-EA154F97C9CA}"/>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A156038-9ABF-45D3-9B55-FB7A45B67716}"/>
              </a:ext>
            </a:extLst>
          </p:cNvPr>
          <p:cNvSpPr txBox="1"/>
          <p:nvPr/>
        </p:nvSpPr>
        <p:spPr>
          <a:xfrm>
            <a:off x="156542" y="639413"/>
            <a:ext cx="3171450"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 Chi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biểu</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559B992-D32A-4430-B996-CD1DB6338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70" y="3700924"/>
            <a:ext cx="2830222" cy="1803328"/>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0C843B86-C21D-478B-BA6E-70BBF249670C}"/>
              </a:ext>
            </a:extLst>
          </p:cNvPr>
          <p:cNvSpPr/>
          <p:nvPr/>
        </p:nvSpPr>
        <p:spPr>
          <a:xfrm>
            <a:off x="616688" y="2428098"/>
            <a:ext cx="2711304" cy="103534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dirty="0" err="1">
                <a:solidFill>
                  <a:schemeClr val="bg1"/>
                </a:solidFill>
                <a:effectLst/>
                <a:latin typeface="Times New Roman "/>
                <a:ea typeface="Calibri" panose="020F0502020204030204" pitchFamily="34" charset="0"/>
                <a:cs typeface="Times New Roman" panose="02020603050405020304" pitchFamily="18" charset="0"/>
              </a:rPr>
              <a:t>Nếu</a:t>
            </a:r>
            <a:r>
              <a:rPr lang="en-US" sz="2400" dirty="0">
                <a:solidFill>
                  <a:schemeClr val="bg1"/>
                </a:solidFill>
                <a:effectLst/>
                <a:latin typeface="Times New Roman "/>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
                <a:ea typeface="Calibri" panose="020F0502020204030204" pitchFamily="34" charset="0"/>
                <a:cs typeface="Times New Roman" panose="02020603050405020304" pitchFamily="18" charset="0"/>
              </a:rPr>
              <a:t>công</a:t>
            </a:r>
            <a:r>
              <a:rPr lang="en-US" sz="2400" dirty="0">
                <a:solidFill>
                  <a:schemeClr val="bg1"/>
                </a:solidFill>
                <a:effectLst/>
                <a:latin typeface="Times New Roman "/>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
                <a:ea typeface="Calibri" panose="020F0502020204030204" pitchFamily="34" charset="0"/>
                <a:cs typeface="Times New Roman" panose="02020603050405020304" pitchFamily="18" charset="0"/>
              </a:rPr>
              <a:t>chúa</a:t>
            </a:r>
            <a:r>
              <a:rPr lang="en-US" sz="2400" dirty="0">
                <a:solidFill>
                  <a:schemeClr val="bg1"/>
                </a:solidFill>
                <a:effectLst/>
                <a:latin typeface="Times New Roman "/>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
                <a:ea typeface="Calibri" panose="020F0502020204030204" pitchFamily="34" charset="0"/>
                <a:cs typeface="Times New Roman" panose="02020603050405020304" pitchFamily="18" charset="0"/>
              </a:rPr>
              <a:t>không</a:t>
            </a:r>
            <a:r>
              <a:rPr lang="en-US" sz="2400" dirty="0">
                <a:solidFill>
                  <a:schemeClr val="bg1"/>
                </a:solidFill>
                <a:effectLst/>
                <a:latin typeface="Times New Roman "/>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
                <a:ea typeface="Calibri" panose="020F0502020204030204" pitchFamily="34" charset="0"/>
                <a:cs typeface="Times New Roman" panose="02020603050405020304" pitchFamily="18" charset="0"/>
              </a:rPr>
              <a:t>bị</a:t>
            </a:r>
            <a:r>
              <a:rPr lang="en-US" sz="2400" dirty="0">
                <a:solidFill>
                  <a:schemeClr val="bg1"/>
                </a:solidFill>
                <a:effectLst/>
                <a:latin typeface="Times New Roman "/>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
                <a:ea typeface="Calibri" panose="020F0502020204030204" pitchFamily="34" charset="0"/>
                <a:cs typeface="Times New Roman" panose="02020603050405020304" pitchFamily="18" charset="0"/>
              </a:rPr>
              <a:t>câm</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10" name="Rectangle: Diagonal Corners Rounded 9">
            <a:extLst>
              <a:ext uri="{FF2B5EF4-FFF2-40B4-BE49-F238E27FC236}">
                <a16:creationId xmlns:a16="http://schemas.microsoft.com/office/drawing/2014/main" id="{B4DABFC9-6CB3-46B5-91C2-82FE657AA871}"/>
              </a:ext>
            </a:extLst>
          </p:cNvPr>
          <p:cNvSpPr/>
          <p:nvPr/>
        </p:nvSpPr>
        <p:spPr>
          <a:xfrm>
            <a:off x="4572000" y="1112811"/>
            <a:ext cx="4415457" cy="1010223"/>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cs typeface="Times New Roman" panose="02020603050405020304" pitchFamily="18" charset="0"/>
              </a:rPr>
              <a:t>Nàng</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sẽ</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nói</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cho</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nhà</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vua</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toàn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bộ</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sự</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việc</a:t>
            </a:r>
            <a:r>
              <a:rPr lang="en-US" sz="2400" dirty="0">
                <a:solidFill>
                  <a:schemeClr val="bg1"/>
                </a:solidFill>
                <a:latin typeface="Times New Roman "/>
                <a:ea typeface="Calibri" panose="020F0502020204030204" pitchFamily="34" charset="0"/>
                <a:cs typeface="Times New Roman" panose="02020603050405020304" pitchFamily="18" charset="0"/>
              </a:rPr>
              <a:t> </a:t>
            </a:r>
          </a:p>
        </p:txBody>
      </p:sp>
      <p:sp>
        <p:nvSpPr>
          <p:cNvPr id="11" name="Rectangle: Diagonal Corners Rounded 10">
            <a:extLst>
              <a:ext uri="{FF2B5EF4-FFF2-40B4-BE49-F238E27FC236}">
                <a16:creationId xmlns:a16="http://schemas.microsoft.com/office/drawing/2014/main" id="{58470EFC-67F2-46B3-8FEE-F4C4DCECC5CC}"/>
              </a:ext>
            </a:extLst>
          </p:cNvPr>
          <p:cNvSpPr/>
          <p:nvPr/>
        </p:nvSpPr>
        <p:spPr>
          <a:xfrm>
            <a:off x="4548361" y="2453281"/>
            <a:ext cx="4415457" cy="1563719"/>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cs typeface="Times New Roman" panose="02020603050405020304" pitchFamily="18" charset="0"/>
              </a:rPr>
              <a:t>Giảm</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sự</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hấp</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dẫn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kịch</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tính</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truyện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Câu</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chuyện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sẽ</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đi</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theo</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một</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kết</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cục</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khác</a:t>
            </a:r>
            <a:endParaRPr lang="en-US" sz="2400" dirty="0">
              <a:solidFill>
                <a:schemeClr val="bg1"/>
              </a:solidFill>
              <a:latin typeface="Times New Roman "/>
              <a:ea typeface="Calibri" panose="020F0502020204030204" pitchFamily="34" charset="0"/>
              <a:cs typeface="Times New Roman" panose="02020603050405020304" pitchFamily="18" charset="0"/>
            </a:endParaRPr>
          </a:p>
        </p:txBody>
      </p:sp>
      <p:sp>
        <p:nvSpPr>
          <p:cNvPr id="12" name="Rectangle: Diagonal Corners Rounded 11">
            <a:extLst>
              <a:ext uri="{FF2B5EF4-FFF2-40B4-BE49-F238E27FC236}">
                <a16:creationId xmlns:a16="http://schemas.microsoft.com/office/drawing/2014/main" id="{CB0831CA-1878-4994-BF80-3254A7A1F7AF}"/>
              </a:ext>
            </a:extLst>
          </p:cNvPr>
          <p:cNvSpPr/>
          <p:nvPr/>
        </p:nvSpPr>
        <p:spPr>
          <a:xfrm>
            <a:off x="4595638" y="4376696"/>
            <a:ext cx="4391819" cy="945855"/>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cs typeface="Times New Roman" panose="02020603050405020304" pitchFamily="18" charset="0"/>
              </a:rPr>
              <a:t>Chưa</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lột</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tả</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hết</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được</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sự</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xảo</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quyệt</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của</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Lý</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Thông</a:t>
            </a:r>
            <a:endParaRPr lang="en-US" sz="2400" dirty="0">
              <a:solidFill>
                <a:schemeClr val="bg1"/>
              </a:solidFill>
              <a:latin typeface="Times New Roman "/>
              <a:ea typeface="Calibri" panose="020F0502020204030204" pitchFamily="34"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8BD7D138-8834-4226-9837-CCAC9311C592}"/>
              </a:ext>
            </a:extLst>
          </p:cNvPr>
          <p:cNvSpPr/>
          <p:nvPr/>
        </p:nvSpPr>
        <p:spPr>
          <a:xfrm>
            <a:off x="4572000" y="5658723"/>
            <a:ext cx="4368181" cy="945855"/>
          </a:xfrm>
          <a:prstGeom prst="round2Diag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
                <a:ea typeface="Calibri" panose="020F0502020204030204" pitchFamily="34" charset="0"/>
                <a:cs typeface="Times New Roman" panose="02020603050405020304" pitchFamily="18" charset="0"/>
              </a:rPr>
              <a:t>Thạch</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Sanh</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không</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có</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điều</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kiện</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bộc</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lộ</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thêm</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tài</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năng</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phẩm</a:t>
            </a:r>
            <a:r>
              <a:rPr lang="en-US" sz="2400" dirty="0">
                <a:solidFill>
                  <a:schemeClr val="bg1"/>
                </a:solidFill>
                <a:latin typeface="Times New Roman "/>
                <a:ea typeface="Calibri" panose="020F0502020204030204" pitchFamily="34" charset="0"/>
                <a:cs typeface="Times New Roman" panose="02020603050405020304" pitchFamily="18" charset="0"/>
              </a:rPr>
              <a:t> </a:t>
            </a:r>
            <a:r>
              <a:rPr lang="en-US" sz="2400" dirty="0" err="1">
                <a:solidFill>
                  <a:schemeClr val="bg1"/>
                </a:solidFill>
                <a:latin typeface="Times New Roman "/>
                <a:ea typeface="Calibri" panose="020F0502020204030204" pitchFamily="34" charset="0"/>
                <a:cs typeface="Times New Roman" panose="02020603050405020304" pitchFamily="18" charset="0"/>
              </a:rPr>
              <a:t>chất</a:t>
            </a:r>
            <a:endParaRPr lang="en-US" sz="2400" dirty="0">
              <a:solidFill>
                <a:schemeClr val="bg1"/>
              </a:solidFill>
              <a:latin typeface="Times New Roman "/>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F248E232-DE30-4CA3-86F5-AB005E85B6A8}"/>
              </a:ext>
            </a:extLst>
          </p:cNvPr>
          <p:cNvCxnSpPr>
            <a:stCxn id="9" idx="3"/>
            <a:endCxn id="10" idx="2"/>
          </p:cNvCxnSpPr>
          <p:nvPr/>
        </p:nvCxnSpPr>
        <p:spPr>
          <a:xfrm flipV="1">
            <a:off x="3327992" y="1617923"/>
            <a:ext cx="1244008" cy="132784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EEE2444-9EF1-464B-A6F6-EFDF5D3A8219}"/>
              </a:ext>
            </a:extLst>
          </p:cNvPr>
          <p:cNvCxnSpPr>
            <a:stCxn id="9" idx="3"/>
            <a:endCxn id="11" idx="2"/>
          </p:cNvCxnSpPr>
          <p:nvPr/>
        </p:nvCxnSpPr>
        <p:spPr>
          <a:xfrm>
            <a:off x="3327992" y="2945770"/>
            <a:ext cx="1220369" cy="2893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F210A-E075-4C2A-BDED-98461CB69736}"/>
              </a:ext>
            </a:extLst>
          </p:cNvPr>
          <p:cNvCxnSpPr>
            <a:stCxn id="9" idx="3"/>
            <a:endCxn id="12" idx="2"/>
          </p:cNvCxnSpPr>
          <p:nvPr/>
        </p:nvCxnSpPr>
        <p:spPr>
          <a:xfrm>
            <a:off x="3327992" y="2945770"/>
            <a:ext cx="1267646" cy="19038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9A66CAA-48DC-4873-A26D-44C8B59330DE}"/>
              </a:ext>
            </a:extLst>
          </p:cNvPr>
          <p:cNvCxnSpPr>
            <a:stCxn id="9" idx="3"/>
            <a:endCxn id="13" idx="2"/>
          </p:cNvCxnSpPr>
          <p:nvPr/>
        </p:nvCxnSpPr>
        <p:spPr>
          <a:xfrm>
            <a:off x="3327992" y="2945770"/>
            <a:ext cx="1244008" cy="318588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63573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5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9243E7-283E-4797-B194-8D75444A90A2}"/>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609B60A-461D-460D-AB8F-C55797BC1F40}"/>
              </a:ext>
            </a:extLst>
          </p:cNvPr>
          <p:cNvSpPr txBox="1"/>
          <p:nvPr/>
        </p:nvSpPr>
        <p:spPr>
          <a:xfrm>
            <a:off x="145909" y="713841"/>
            <a:ext cx="2289341"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4.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ảo</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5CB24DE-2F72-4B1D-A9D0-4F9030B2E5A7}"/>
              </a:ext>
            </a:extLst>
          </p:cNvPr>
          <p:cNvSpPr/>
          <p:nvPr/>
        </p:nvSpPr>
        <p:spPr>
          <a:xfrm>
            <a:off x="3362546" y="1498518"/>
            <a:ext cx="2418908" cy="68850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ảo</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6338158E-E2AF-4E8B-A2A8-5952E711B6CF}"/>
              </a:ext>
            </a:extLst>
          </p:cNvPr>
          <p:cNvSpPr/>
          <p:nvPr/>
        </p:nvSpPr>
        <p:spPr>
          <a:xfrm>
            <a:off x="332284" y="4520573"/>
            <a:ext cx="1570944" cy="1327334"/>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bg1"/>
                </a:solidFill>
                <a:latin typeface="Times New Roman "/>
                <a:ea typeface="Calibri" panose="020F0502020204030204" pitchFamily="34" charset="0"/>
              </a:rPr>
              <a:t>Trăn</a:t>
            </a:r>
            <a:r>
              <a:rPr lang="en-US" sz="2400" b="1" i="1" dirty="0">
                <a:solidFill>
                  <a:schemeClr val="bg1"/>
                </a:solidFill>
                <a:latin typeface="Times New Roman "/>
                <a:ea typeface="Calibri" panose="020F0502020204030204" pitchFamily="34" charset="0"/>
              </a:rPr>
              <a:t> </a:t>
            </a:r>
            <a:r>
              <a:rPr lang="en-US" sz="2400" b="1" i="1" dirty="0" err="1">
                <a:solidFill>
                  <a:schemeClr val="bg1"/>
                </a:solidFill>
                <a:latin typeface="Times New Roman "/>
                <a:ea typeface="Calibri" panose="020F0502020204030204" pitchFamily="34" charset="0"/>
              </a:rPr>
              <a:t>tinh</a:t>
            </a:r>
            <a:r>
              <a:rPr lang="en-US" sz="2400" b="1" i="1" dirty="0">
                <a:solidFill>
                  <a:schemeClr val="bg1"/>
                </a:solidFill>
                <a:latin typeface="Times New Roman "/>
                <a:ea typeface="Calibri" panose="020F0502020204030204" pitchFamily="34" charset="0"/>
              </a:rPr>
              <a:t> </a:t>
            </a:r>
            <a:endParaRPr lang="en-US" sz="2400" b="1" i="1" dirty="0">
              <a:solidFill>
                <a:schemeClr val="bg1"/>
              </a:solidFill>
              <a:latin typeface="Times New Roman "/>
            </a:endParaRPr>
          </a:p>
        </p:txBody>
      </p:sp>
      <p:sp>
        <p:nvSpPr>
          <p:cNvPr id="8" name="Rectangle: Diagonal Corners Rounded 7">
            <a:extLst>
              <a:ext uri="{FF2B5EF4-FFF2-40B4-BE49-F238E27FC236}">
                <a16:creationId xmlns:a16="http://schemas.microsoft.com/office/drawing/2014/main" id="{2D7C42B2-14AD-49FB-86D8-A6861E1584B4}"/>
              </a:ext>
            </a:extLst>
          </p:cNvPr>
          <p:cNvSpPr/>
          <p:nvPr/>
        </p:nvSpPr>
        <p:spPr>
          <a:xfrm>
            <a:off x="2304050" y="4520573"/>
            <a:ext cx="1507020" cy="1327334"/>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prstClr val="white"/>
                </a:solidFill>
                <a:latin typeface="Times New Roman "/>
                <a:ea typeface="Calibri" panose="020F0502020204030204" pitchFamily="34" charset="0"/>
                <a:cs typeface="Times New Roman" panose="02020603050405020304" pitchFamily="18" charset="0"/>
              </a:rPr>
              <a:t>Đại</a:t>
            </a:r>
            <a:r>
              <a:rPr lang="en-US" sz="2400" b="1" i="1" dirty="0">
                <a:solidFill>
                  <a:prstClr val="white"/>
                </a:solidFill>
                <a:latin typeface="Times New Roman "/>
                <a:ea typeface="Calibri" panose="020F0502020204030204" pitchFamily="34" charset="0"/>
                <a:cs typeface="Times New Roman" panose="02020603050405020304" pitchFamily="18" charset="0"/>
              </a:rPr>
              <a:t> </a:t>
            </a:r>
            <a:r>
              <a:rPr lang="en-US" sz="2400" b="1" i="1" dirty="0" err="1">
                <a:solidFill>
                  <a:prstClr val="white"/>
                </a:solidFill>
                <a:latin typeface="Times New Roman "/>
                <a:ea typeface="Calibri" panose="020F0502020204030204" pitchFamily="34" charset="0"/>
                <a:cs typeface="Times New Roman" panose="02020603050405020304" pitchFamily="18" charset="0"/>
              </a:rPr>
              <a:t>bàng</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56129A1-83FC-4936-B9E1-EB8C098CB7A4}"/>
              </a:ext>
            </a:extLst>
          </p:cNvPr>
          <p:cNvSpPr/>
          <p:nvPr/>
        </p:nvSpPr>
        <p:spPr>
          <a:xfrm>
            <a:off x="964015" y="3046131"/>
            <a:ext cx="2390555" cy="7657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E74D6CF-8430-4220-B831-28259D34B56E}"/>
              </a:ext>
            </a:extLst>
          </p:cNvPr>
          <p:cNvSpPr/>
          <p:nvPr/>
        </p:nvSpPr>
        <p:spPr>
          <a:xfrm>
            <a:off x="5736651" y="3046130"/>
            <a:ext cx="2390555" cy="7657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2F9459AB-7BD9-4A66-8D85-40C1480546B3}"/>
              </a:ext>
            </a:extLst>
          </p:cNvPr>
          <p:cNvSpPr/>
          <p:nvPr/>
        </p:nvSpPr>
        <p:spPr>
          <a:xfrm>
            <a:off x="4439025" y="4520573"/>
            <a:ext cx="1507021" cy="1327334"/>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Bộ</a:t>
            </a:r>
            <a:r>
              <a:rPr lang="en-US" sz="2400" b="1" i="1" dirty="0">
                <a:latin typeface="Times New Roman "/>
              </a:rPr>
              <a:t> </a:t>
            </a:r>
            <a:r>
              <a:rPr lang="en-US" sz="2400" b="1" i="1" dirty="0" err="1">
                <a:latin typeface="Times New Roman "/>
              </a:rPr>
              <a:t>cung</a:t>
            </a:r>
            <a:r>
              <a:rPr lang="en-US" sz="2400" b="1" i="1" dirty="0">
                <a:latin typeface="Times New Roman "/>
              </a:rPr>
              <a:t> </a:t>
            </a:r>
            <a:r>
              <a:rPr lang="en-US" sz="2400" b="1" i="1" dirty="0" err="1">
                <a:latin typeface="Times New Roman "/>
              </a:rPr>
              <a:t>tên</a:t>
            </a:r>
            <a:r>
              <a:rPr lang="en-US" sz="2400" b="1" i="1" dirty="0">
                <a:latin typeface="Times New Roman "/>
              </a:rPr>
              <a:t> </a:t>
            </a:r>
            <a:r>
              <a:rPr lang="en-US" sz="2400" b="1" i="1" dirty="0" err="1">
                <a:latin typeface="Times New Roman "/>
              </a:rPr>
              <a:t>vàng</a:t>
            </a:r>
            <a:r>
              <a:rPr lang="en-US" sz="2400" b="1" i="1" dirty="0">
                <a:latin typeface="Times New Roman "/>
              </a:rPr>
              <a:t> </a:t>
            </a:r>
            <a:endParaRPr lang="en-US" sz="2400" b="1" i="1" dirty="0">
              <a:solidFill>
                <a:schemeClr val="bg1"/>
              </a:solidFill>
              <a:latin typeface="Times New Roman "/>
            </a:endParaRPr>
          </a:p>
        </p:txBody>
      </p:sp>
      <p:sp>
        <p:nvSpPr>
          <p:cNvPr id="12" name="Rectangle: Diagonal Corners Rounded 11">
            <a:extLst>
              <a:ext uri="{FF2B5EF4-FFF2-40B4-BE49-F238E27FC236}">
                <a16:creationId xmlns:a16="http://schemas.microsoft.com/office/drawing/2014/main" id="{B4352672-B286-49A1-8724-B6EB352CE1C0}"/>
              </a:ext>
            </a:extLst>
          </p:cNvPr>
          <p:cNvSpPr/>
          <p:nvPr/>
        </p:nvSpPr>
        <p:spPr>
          <a:xfrm>
            <a:off x="6389125" y="4490411"/>
            <a:ext cx="1085609" cy="1327334"/>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latin typeface="Times New Roman "/>
              </a:rPr>
              <a:t>Cây</a:t>
            </a:r>
            <a:r>
              <a:rPr lang="en-US" sz="2400" b="1" i="1" dirty="0">
                <a:latin typeface="Times New Roman "/>
              </a:rPr>
              <a:t> </a:t>
            </a:r>
            <a:r>
              <a:rPr lang="en-US" sz="2400" b="1" i="1" dirty="0" err="1">
                <a:latin typeface="Times New Roman "/>
              </a:rPr>
              <a:t>đàn</a:t>
            </a:r>
            <a:r>
              <a:rPr lang="en-US" sz="2400" b="1" i="1" dirty="0">
                <a:latin typeface="Times New Roman "/>
              </a:rPr>
              <a:t> </a:t>
            </a:r>
            <a:r>
              <a:rPr lang="en-US" sz="2400" b="1" i="1" dirty="0" err="1">
                <a:latin typeface="Times New Roman "/>
              </a:rPr>
              <a:t>thần</a:t>
            </a:r>
            <a:r>
              <a:rPr lang="en-US" sz="2400" b="1" i="1" dirty="0">
                <a:latin typeface="Times New Roman "/>
              </a:rPr>
              <a:t> </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0E1613D0-7D92-486E-B89E-41BBACF55A3D}"/>
              </a:ext>
            </a:extLst>
          </p:cNvPr>
          <p:cNvSpPr/>
          <p:nvPr/>
        </p:nvSpPr>
        <p:spPr>
          <a:xfrm>
            <a:off x="7917813" y="4490411"/>
            <a:ext cx="1085609" cy="1327334"/>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Niêu</a:t>
            </a:r>
            <a:r>
              <a:rPr lang="en-US" sz="2400" b="1" i="1" dirty="0">
                <a:latin typeface="Times New Roman "/>
              </a:rPr>
              <a:t> </a:t>
            </a:r>
            <a:r>
              <a:rPr lang="en-US" sz="2400" b="1" i="1" dirty="0" err="1">
                <a:latin typeface="Times New Roman "/>
              </a:rPr>
              <a:t>cơm</a:t>
            </a:r>
            <a:r>
              <a:rPr lang="en-US" sz="2400" b="1" i="1" dirty="0">
                <a:latin typeface="Times New Roman "/>
              </a:rPr>
              <a:t> </a:t>
            </a:r>
            <a:r>
              <a:rPr lang="en-US" sz="2400" b="1" i="1" dirty="0" err="1">
                <a:latin typeface="Times New Roman "/>
              </a:rPr>
              <a:t>thần</a:t>
            </a:r>
            <a:endParaRPr lang="en-US" sz="2400" b="1" i="1" dirty="0">
              <a:latin typeface="Times New Roman "/>
            </a:endParaRPr>
          </a:p>
        </p:txBody>
      </p:sp>
      <p:cxnSp>
        <p:nvCxnSpPr>
          <p:cNvPr id="15" name="Straight Arrow Connector 14">
            <a:extLst>
              <a:ext uri="{FF2B5EF4-FFF2-40B4-BE49-F238E27FC236}">
                <a16:creationId xmlns:a16="http://schemas.microsoft.com/office/drawing/2014/main" id="{FC5F3759-45C3-4E32-8C1D-BCF784CD4898}"/>
              </a:ext>
            </a:extLst>
          </p:cNvPr>
          <p:cNvCxnSpPr>
            <a:stCxn id="6" idx="2"/>
            <a:endCxn id="9" idx="0"/>
          </p:cNvCxnSpPr>
          <p:nvPr/>
        </p:nvCxnSpPr>
        <p:spPr>
          <a:xfrm flipH="1">
            <a:off x="2159293" y="2187025"/>
            <a:ext cx="2412707" cy="8591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4B66B69-BE6B-4544-B1DC-0A9E69069B3E}"/>
              </a:ext>
            </a:extLst>
          </p:cNvPr>
          <p:cNvCxnSpPr>
            <a:stCxn id="6" idx="2"/>
            <a:endCxn id="10" idx="0"/>
          </p:cNvCxnSpPr>
          <p:nvPr/>
        </p:nvCxnSpPr>
        <p:spPr>
          <a:xfrm>
            <a:off x="4572000" y="2187025"/>
            <a:ext cx="2359929" cy="859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B02169F-DEF2-42CF-8903-9A07C1085792}"/>
              </a:ext>
            </a:extLst>
          </p:cNvPr>
          <p:cNvCxnSpPr>
            <a:cxnSpLocks/>
            <a:stCxn id="9" idx="2"/>
            <a:endCxn id="7" idx="3"/>
          </p:cNvCxnSpPr>
          <p:nvPr/>
        </p:nvCxnSpPr>
        <p:spPr>
          <a:xfrm flipH="1">
            <a:off x="1117756" y="3811868"/>
            <a:ext cx="1041537" cy="7087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A768FA-306B-4FEC-9270-F6EB41EFE6F9}"/>
              </a:ext>
            </a:extLst>
          </p:cNvPr>
          <p:cNvCxnSpPr>
            <a:stCxn id="9" idx="2"/>
            <a:endCxn id="8" idx="3"/>
          </p:cNvCxnSpPr>
          <p:nvPr/>
        </p:nvCxnSpPr>
        <p:spPr>
          <a:xfrm>
            <a:off x="2159293" y="3811868"/>
            <a:ext cx="898267" cy="7087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475EFA-8DD7-4F73-92F3-9AB3E873CB7F}"/>
              </a:ext>
            </a:extLst>
          </p:cNvPr>
          <p:cNvCxnSpPr>
            <a:stCxn id="10" idx="2"/>
            <a:endCxn id="11" idx="3"/>
          </p:cNvCxnSpPr>
          <p:nvPr/>
        </p:nvCxnSpPr>
        <p:spPr>
          <a:xfrm flipH="1">
            <a:off x="5192536" y="3811867"/>
            <a:ext cx="1739393" cy="7087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A4275D-1D10-484B-AB5B-EE2A4B153C18}"/>
              </a:ext>
            </a:extLst>
          </p:cNvPr>
          <p:cNvCxnSpPr>
            <a:stCxn id="10" idx="2"/>
            <a:endCxn id="12" idx="3"/>
          </p:cNvCxnSpPr>
          <p:nvPr/>
        </p:nvCxnSpPr>
        <p:spPr>
          <a:xfrm>
            <a:off x="6931929" y="3811867"/>
            <a:ext cx="1" cy="67854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879749B-A6D4-4EE9-AF57-A0670DE8E4B0}"/>
              </a:ext>
            </a:extLst>
          </p:cNvPr>
          <p:cNvCxnSpPr>
            <a:stCxn id="10" idx="2"/>
            <a:endCxn id="13" idx="3"/>
          </p:cNvCxnSpPr>
          <p:nvPr/>
        </p:nvCxnSpPr>
        <p:spPr>
          <a:xfrm>
            <a:off x="6931929" y="3811867"/>
            <a:ext cx="1528689" cy="67854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019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5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5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5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5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704C6B0-5A7B-470A-A774-AD572783AE19}"/>
              </a:ext>
            </a:extLst>
          </p:cNvPr>
          <p:cNvSpPr/>
          <p:nvPr/>
        </p:nvSpPr>
        <p:spPr>
          <a:xfrm>
            <a:off x="3376721" y="230702"/>
            <a:ext cx="2390555" cy="684849"/>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6" name="Rectangle: Diagonal Corners Rounded 5">
            <a:extLst>
              <a:ext uri="{FF2B5EF4-FFF2-40B4-BE49-F238E27FC236}">
                <a16:creationId xmlns:a16="http://schemas.microsoft.com/office/drawing/2014/main" id="{02831F75-90D9-4338-B529-C8A4AE24D8B7}"/>
              </a:ext>
            </a:extLst>
          </p:cNvPr>
          <p:cNvSpPr/>
          <p:nvPr/>
        </p:nvSpPr>
        <p:spPr>
          <a:xfrm>
            <a:off x="549982" y="1621870"/>
            <a:ext cx="1754873" cy="806718"/>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bg1"/>
                </a:solidFill>
                <a:latin typeface="Times New Roman "/>
                <a:ea typeface="Calibri" panose="020F0502020204030204" pitchFamily="34" charset="0"/>
              </a:rPr>
              <a:t>Trăn</a:t>
            </a:r>
            <a:r>
              <a:rPr lang="en-US" sz="2400" b="1" i="1" dirty="0">
                <a:solidFill>
                  <a:schemeClr val="bg1"/>
                </a:solidFill>
                <a:latin typeface="Times New Roman "/>
                <a:ea typeface="Calibri" panose="020F0502020204030204" pitchFamily="34" charset="0"/>
              </a:rPr>
              <a:t> </a:t>
            </a:r>
            <a:r>
              <a:rPr lang="en-US" sz="2400" b="1" i="1" dirty="0" err="1">
                <a:solidFill>
                  <a:schemeClr val="bg1"/>
                </a:solidFill>
                <a:latin typeface="Times New Roman "/>
                <a:ea typeface="Calibri" panose="020F0502020204030204" pitchFamily="34" charset="0"/>
              </a:rPr>
              <a:t>tinh</a:t>
            </a:r>
            <a:r>
              <a:rPr lang="en-US" sz="2400" b="1" i="1" dirty="0">
                <a:solidFill>
                  <a:schemeClr val="bg1"/>
                </a:solidFill>
                <a:latin typeface="Times New Roman "/>
                <a:ea typeface="Calibri" panose="020F0502020204030204" pitchFamily="34" charset="0"/>
              </a:rPr>
              <a:t> </a:t>
            </a:r>
            <a:endParaRPr lang="en-US" sz="2400" b="1" i="1" dirty="0">
              <a:solidFill>
                <a:schemeClr val="bg1"/>
              </a:solidFill>
              <a:latin typeface="Times New Roman "/>
            </a:endParaRPr>
          </a:p>
        </p:txBody>
      </p:sp>
      <p:sp>
        <p:nvSpPr>
          <p:cNvPr id="7" name="Rectangle: Diagonal Corners Rounded 6">
            <a:extLst>
              <a:ext uri="{FF2B5EF4-FFF2-40B4-BE49-F238E27FC236}">
                <a16:creationId xmlns:a16="http://schemas.microsoft.com/office/drawing/2014/main" id="{E8A2F65B-3CDC-462B-AA81-CF866E8A24B9}"/>
              </a:ext>
            </a:extLst>
          </p:cNvPr>
          <p:cNvSpPr/>
          <p:nvPr/>
        </p:nvSpPr>
        <p:spPr>
          <a:xfrm>
            <a:off x="3694563" y="1606326"/>
            <a:ext cx="1754873" cy="806718"/>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prstClr val="white"/>
                </a:solidFill>
                <a:latin typeface="Times New Roman "/>
                <a:ea typeface="Calibri" panose="020F0502020204030204" pitchFamily="34" charset="0"/>
                <a:cs typeface="Times New Roman" panose="02020603050405020304" pitchFamily="18" charset="0"/>
              </a:rPr>
              <a:t>Đại</a:t>
            </a:r>
            <a:r>
              <a:rPr lang="en-US" sz="2400" b="1" i="1" dirty="0">
                <a:solidFill>
                  <a:prstClr val="white"/>
                </a:solidFill>
                <a:latin typeface="Times New Roman "/>
                <a:ea typeface="Calibri" panose="020F0502020204030204" pitchFamily="34" charset="0"/>
                <a:cs typeface="Times New Roman" panose="02020603050405020304" pitchFamily="18" charset="0"/>
              </a:rPr>
              <a:t> </a:t>
            </a:r>
            <a:r>
              <a:rPr lang="en-US" sz="2400" b="1" i="1" dirty="0" err="1">
                <a:solidFill>
                  <a:prstClr val="white"/>
                </a:solidFill>
                <a:latin typeface="Times New Roman "/>
                <a:ea typeface="Calibri" panose="020F0502020204030204" pitchFamily="34" charset="0"/>
                <a:cs typeface="Times New Roman" panose="02020603050405020304" pitchFamily="18" charset="0"/>
              </a:rPr>
              <a:t>bàng</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8" name="Rectangle: Diagonal Corners Rounded 7">
            <a:extLst>
              <a:ext uri="{FF2B5EF4-FFF2-40B4-BE49-F238E27FC236}">
                <a16:creationId xmlns:a16="http://schemas.microsoft.com/office/drawing/2014/main" id="{56978537-A5DD-4DA6-B3A7-F191C36D71EF}"/>
              </a:ext>
            </a:extLst>
          </p:cNvPr>
          <p:cNvSpPr/>
          <p:nvPr/>
        </p:nvSpPr>
        <p:spPr>
          <a:xfrm>
            <a:off x="6560813" y="1396756"/>
            <a:ext cx="2360302" cy="1155058"/>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Sanh</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EC89B32-FEBF-468C-AEFB-0D0A2C794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50" y="2583069"/>
            <a:ext cx="1493331" cy="2042402"/>
          </a:xfrm>
          <a:prstGeom prst="rect">
            <a:avLst/>
          </a:prstGeom>
        </p:spPr>
      </p:pic>
      <p:pic>
        <p:nvPicPr>
          <p:cNvPr id="10" name="Picture 9">
            <a:extLst>
              <a:ext uri="{FF2B5EF4-FFF2-40B4-BE49-F238E27FC236}">
                <a16:creationId xmlns:a16="http://schemas.microsoft.com/office/drawing/2014/main" id="{A2D6A357-177F-4B10-BA35-194C2ED3A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63" y="2655329"/>
            <a:ext cx="1754873" cy="1970142"/>
          </a:xfrm>
          <a:prstGeom prst="rect">
            <a:avLst/>
          </a:prstGeom>
        </p:spPr>
      </p:pic>
      <p:pic>
        <p:nvPicPr>
          <p:cNvPr id="11" name="Picture 10">
            <a:extLst>
              <a:ext uri="{FF2B5EF4-FFF2-40B4-BE49-F238E27FC236}">
                <a16:creationId xmlns:a16="http://schemas.microsoft.com/office/drawing/2014/main" id="{6D5F7B73-4A28-4731-B18B-FD7E18388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273" y="2791153"/>
            <a:ext cx="2273382" cy="1910475"/>
          </a:xfrm>
          <a:prstGeom prst="rect">
            <a:avLst/>
          </a:prstGeom>
        </p:spPr>
      </p:pic>
      <p:sp>
        <p:nvSpPr>
          <p:cNvPr id="12" name="TextBox 11">
            <a:extLst>
              <a:ext uri="{FF2B5EF4-FFF2-40B4-BE49-F238E27FC236}">
                <a16:creationId xmlns:a16="http://schemas.microsoft.com/office/drawing/2014/main" id="{0D5DBE4F-2587-4AEA-8C8A-FEFD88846449}"/>
              </a:ext>
            </a:extLst>
          </p:cNvPr>
          <p:cNvSpPr txBox="1"/>
          <p:nvPr/>
        </p:nvSpPr>
        <p:spPr>
          <a:xfrm>
            <a:off x="226971" y="4741313"/>
            <a:ext cx="2480233" cy="1938992"/>
          </a:xfrm>
          <a:prstGeom prst="rect">
            <a:avLst/>
          </a:prstGeom>
          <a:noFill/>
          <a:ln>
            <a:solidFill>
              <a:srgbClr val="FFFF00"/>
            </a:solidFill>
          </a:ln>
        </p:spPr>
        <p:txBody>
          <a:bodyPr wrap="square">
            <a:spAutoFit/>
          </a:bodyPr>
          <a:lstStyle/>
          <a:p>
            <a:pPr marL="0" marR="0" algn="ctr">
              <a:spcBef>
                <a:spcPts val="0"/>
              </a:spcBef>
              <a:spcAft>
                <a:spcPts val="0"/>
              </a:spcAft>
            </a:pPr>
            <a:r>
              <a:rPr lang="en-US" sz="2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ó</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giết</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trăn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lồ</a:t>
            </a:r>
            <a:endParaRPr lang="en-US" sz="1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5CDFB17-FBD7-4B46-AC8C-9975DAD5B538}"/>
              </a:ext>
            </a:extLst>
          </p:cNvPr>
          <p:cNvSpPr txBox="1"/>
          <p:nvPr/>
        </p:nvSpPr>
        <p:spPr>
          <a:xfrm>
            <a:off x="3408661" y="4741313"/>
            <a:ext cx="2247343" cy="1938992"/>
          </a:xfrm>
          <a:prstGeom prst="rect">
            <a:avLst/>
          </a:prstGeom>
          <a:noFill/>
          <a:ln>
            <a:solidFill>
              <a:srgbClr val="FFFF00"/>
            </a:solidFill>
          </a:ln>
        </p:spPr>
        <p:txBody>
          <a:bodyPr wrap="square">
            <a:spAutoFit/>
          </a:bodyPr>
          <a:lstStyle/>
          <a:p>
            <a:pPr algn="ct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lồ</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quắp</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hang,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a:t>
            </a:r>
            <a:endParaRPr lang="en-US" sz="2000" b="1" i="1" dirty="0"/>
          </a:p>
        </p:txBody>
      </p:sp>
      <p:sp>
        <p:nvSpPr>
          <p:cNvPr id="14" name="TextBox 13">
            <a:extLst>
              <a:ext uri="{FF2B5EF4-FFF2-40B4-BE49-F238E27FC236}">
                <a16:creationId xmlns:a16="http://schemas.microsoft.com/office/drawing/2014/main" id="{48F9A7C3-1E85-4E27-B404-EF9749DE743D}"/>
              </a:ext>
            </a:extLst>
          </p:cNvPr>
          <p:cNvSpPr txBox="1"/>
          <p:nvPr/>
        </p:nvSpPr>
        <p:spPr>
          <a:xfrm>
            <a:off x="6357461" y="4741853"/>
            <a:ext cx="2680089" cy="1938992"/>
          </a:xfrm>
          <a:prstGeom prst="rect">
            <a:avLst/>
          </a:prstGeom>
          <a:noFill/>
          <a:ln>
            <a:solidFill>
              <a:srgbClr val="FFFF00"/>
            </a:solidFill>
          </a:ln>
        </p:spPr>
        <p:txBody>
          <a:bodyPr wrap="square">
            <a:spAutoFit/>
          </a:bodyPr>
          <a:lstStyle/>
          <a:p>
            <a:pPr algn="ct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dẳng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i="1" dirty="0"/>
          </a:p>
        </p:txBody>
      </p:sp>
      <p:cxnSp>
        <p:nvCxnSpPr>
          <p:cNvPr id="16" name="Straight Arrow Connector 15">
            <a:extLst>
              <a:ext uri="{FF2B5EF4-FFF2-40B4-BE49-F238E27FC236}">
                <a16:creationId xmlns:a16="http://schemas.microsoft.com/office/drawing/2014/main" id="{08BDB8D1-E03E-4795-82C2-DFE28DA1897E}"/>
              </a:ext>
            </a:extLst>
          </p:cNvPr>
          <p:cNvCxnSpPr>
            <a:stCxn id="5" idx="2"/>
            <a:endCxn id="7" idx="3"/>
          </p:cNvCxnSpPr>
          <p:nvPr/>
        </p:nvCxnSpPr>
        <p:spPr>
          <a:xfrm>
            <a:off x="4571999" y="915551"/>
            <a:ext cx="1" cy="6907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69CC66-2596-4DF6-9021-2643D012AD83}"/>
              </a:ext>
            </a:extLst>
          </p:cNvPr>
          <p:cNvCxnSpPr>
            <a:stCxn id="5" idx="2"/>
            <a:endCxn id="6" idx="3"/>
          </p:cNvCxnSpPr>
          <p:nvPr/>
        </p:nvCxnSpPr>
        <p:spPr>
          <a:xfrm flipH="1">
            <a:off x="1427419" y="915551"/>
            <a:ext cx="3144580" cy="70631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D87D84-BD90-4135-BCF6-D54D48CD0771}"/>
              </a:ext>
            </a:extLst>
          </p:cNvPr>
          <p:cNvCxnSpPr>
            <a:stCxn id="5" idx="2"/>
            <a:endCxn id="8" idx="3"/>
          </p:cNvCxnSpPr>
          <p:nvPr/>
        </p:nvCxnSpPr>
        <p:spPr>
          <a:xfrm>
            <a:off x="4571999" y="915551"/>
            <a:ext cx="3168965" cy="4812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38670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26B9B20-384C-4AF9-A029-53481103FDE8}"/>
              </a:ext>
            </a:extLst>
          </p:cNvPr>
          <p:cNvSpPr/>
          <p:nvPr/>
        </p:nvSpPr>
        <p:spPr>
          <a:xfrm>
            <a:off x="3468357" y="814694"/>
            <a:ext cx="2390555" cy="7657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Diagonal Corners Rounded 4">
            <a:extLst>
              <a:ext uri="{FF2B5EF4-FFF2-40B4-BE49-F238E27FC236}">
                <a16:creationId xmlns:a16="http://schemas.microsoft.com/office/drawing/2014/main" id="{DFC9F744-2DC7-44A0-89CD-6BBA17BC2971}"/>
              </a:ext>
            </a:extLst>
          </p:cNvPr>
          <p:cNvSpPr/>
          <p:nvPr/>
        </p:nvSpPr>
        <p:spPr>
          <a:xfrm>
            <a:off x="517416" y="2488885"/>
            <a:ext cx="2276697" cy="1022461"/>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Bộ</a:t>
            </a:r>
            <a:r>
              <a:rPr lang="en-US" sz="2400" b="1" i="1" dirty="0">
                <a:latin typeface="Times New Roman "/>
              </a:rPr>
              <a:t> </a:t>
            </a:r>
            <a:r>
              <a:rPr lang="en-US" sz="2400" b="1" i="1" dirty="0" err="1">
                <a:latin typeface="Times New Roman "/>
              </a:rPr>
              <a:t>cung</a:t>
            </a:r>
            <a:r>
              <a:rPr lang="en-US" sz="2400" b="1" i="1" dirty="0">
                <a:latin typeface="Times New Roman "/>
              </a:rPr>
              <a:t> </a:t>
            </a:r>
            <a:r>
              <a:rPr lang="en-US" sz="2400" b="1" i="1" dirty="0" err="1">
                <a:latin typeface="Times New Roman "/>
              </a:rPr>
              <a:t>tên</a:t>
            </a:r>
            <a:r>
              <a:rPr lang="en-US" sz="2400" b="1" i="1" dirty="0">
                <a:latin typeface="Times New Roman "/>
              </a:rPr>
              <a:t> </a:t>
            </a:r>
            <a:r>
              <a:rPr lang="en-US" sz="2400" b="1" i="1" dirty="0" err="1">
                <a:latin typeface="Times New Roman "/>
              </a:rPr>
              <a:t>vàng</a:t>
            </a:r>
            <a:r>
              <a:rPr lang="en-US" sz="2400" b="1" i="1" dirty="0">
                <a:latin typeface="Times New Roman "/>
              </a:rPr>
              <a:t> </a:t>
            </a:r>
            <a:endParaRPr lang="en-US" sz="2400" b="1" i="1" dirty="0">
              <a:solidFill>
                <a:schemeClr val="bg1"/>
              </a:solidFill>
              <a:latin typeface="Times New Roman "/>
            </a:endParaRPr>
          </a:p>
        </p:txBody>
      </p:sp>
      <p:sp>
        <p:nvSpPr>
          <p:cNvPr id="6" name="Rectangle: Diagonal Corners Rounded 5">
            <a:extLst>
              <a:ext uri="{FF2B5EF4-FFF2-40B4-BE49-F238E27FC236}">
                <a16:creationId xmlns:a16="http://schemas.microsoft.com/office/drawing/2014/main" id="{D6B18F7B-C51E-4A2C-AA92-1B7F124C123D}"/>
              </a:ext>
            </a:extLst>
          </p:cNvPr>
          <p:cNvSpPr/>
          <p:nvPr/>
        </p:nvSpPr>
        <p:spPr>
          <a:xfrm>
            <a:off x="3577189" y="2488885"/>
            <a:ext cx="2174802" cy="1022461"/>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latin typeface="Times New Roman "/>
              </a:rPr>
              <a:t>Cây</a:t>
            </a:r>
            <a:r>
              <a:rPr lang="en-US" sz="2400" b="1" i="1" dirty="0">
                <a:latin typeface="Times New Roman "/>
              </a:rPr>
              <a:t> </a:t>
            </a:r>
            <a:r>
              <a:rPr lang="en-US" sz="2400" b="1" i="1" dirty="0" err="1">
                <a:latin typeface="Times New Roman "/>
              </a:rPr>
              <a:t>đàn</a:t>
            </a:r>
            <a:r>
              <a:rPr lang="en-US" sz="2400" b="1" i="1" dirty="0">
                <a:latin typeface="Times New Roman "/>
              </a:rPr>
              <a:t> </a:t>
            </a:r>
            <a:r>
              <a:rPr lang="en-US" sz="2400" b="1" i="1" dirty="0" err="1">
                <a:latin typeface="Times New Roman "/>
              </a:rPr>
              <a:t>thần</a:t>
            </a:r>
            <a:r>
              <a:rPr lang="en-US" sz="2400" b="1" i="1" dirty="0">
                <a:latin typeface="Times New Roman "/>
              </a:rPr>
              <a:t> </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9E92C31F-D16A-4380-9923-9D9778B441F7}"/>
              </a:ext>
            </a:extLst>
          </p:cNvPr>
          <p:cNvSpPr/>
          <p:nvPr/>
        </p:nvSpPr>
        <p:spPr>
          <a:xfrm>
            <a:off x="6540995" y="2488885"/>
            <a:ext cx="2250803" cy="1022461"/>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Niêu</a:t>
            </a:r>
            <a:r>
              <a:rPr lang="en-US" sz="2400" b="1" i="1" dirty="0">
                <a:latin typeface="Times New Roman "/>
              </a:rPr>
              <a:t> </a:t>
            </a:r>
            <a:r>
              <a:rPr lang="en-US" sz="2400" b="1" i="1" dirty="0" err="1">
                <a:latin typeface="Times New Roman "/>
              </a:rPr>
              <a:t>cơm</a:t>
            </a:r>
            <a:r>
              <a:rPr lang="en-US" sz="2400" b="1" i="1" dirty="0">
                <a:latin typeface="Times New Roman "/>
              </a:rPr>
              <a:t> </a:t>
            </a:r>
            <a:r>
              <a:rPr lang="en-US" sz="2400" b="1" i="1" dirty="0" err="1">
                <a:latin typeface="Times New Roman "/>
              </a:rPr>
              <a:t>thần</a:t>
            </a:r>
            <a:endParaRPr lang="en-US" sz="2400" b="1" i="1" dirty="0">
              <a:latin typeface="Times New Roman "/>
            </a:endParaRPr>
          </a:p>
        </p:txBody>
      </p:sp>
      <p:pic>
        <p:nvPicPr>
          <p:cNvPr id="9" name="Picture 8">
            <a:extLst>
              <a:ext uri="{FF2B5EF4-FFF2-40B4-BE49-F238E27FC236}">
                <a16:creationId xmlns:a16="http://schemas.microsoft.com/office/drawing/2014/main" id="{EA94CA60-D79B-46DF-9149-71E05EF19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84" y="3991099"/>
            <a:ext cx="2629985" cy="1759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625B12F-C993-4640-8382-0B9DFFBC9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643" y="3991099"/>
            <a:ext cx="2629985" cy="1759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E4C7F797-4D0D-4C35-807B-B4002D62A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403" y="3991099"/>
            <a:ext cx="2629985" cy="1759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5" name="Straight Arrow Connector 14">
            <a:extLst>
              <a:ext uri="{FF2B5EF4-FFF2-40B4-BE49-F238E27FC236}">
                <a16:creationId xmlns:a16="http://schemas.microsoft.com/office/drawing/2014/main" id="{0AD239A8-11CF-4282-A30A-EB1173434D8D}"/>
              </a:ext>
            </a:extLst>
          </p:cNvPr>
          <p:cNvCxnSpPr>
            <a:stCxn id="4" idx="2"/>
            <a:endCxn id="5" idx="3"/>
          </p:cNvCxnSpPr>
          <p:nvPr/>
        </p:nvCxnSpPr>
        <p:spPr>
          <a:xfrm flipH="1">
            <a:off x="1655765" y="1580431"/>
            <a:ext cx="3007870" cy="9084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3BF3ED-6B02-4E0F-B8FC-863AC8133F7D}"/>
              </a:ext>
            </a:extLst>
          </p:cNvPr>
          <p:cNvCxnSpPr>
            <a:stCxn id="4" idx="2"/>
            <a:endCxn id="6" idx="3"/>
          </p:cNvCxnSpPr>
          <p:nvPr/>
        </p:nvCxnSpPr>
        <p:spPr>
          <a:xfrm>
            <a:off x="4663635" y="1580431"/>
            <a:ext cx="955" cy="9084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A66B8A-DB28-4C72-A36E-4BEF25CFA771}"/>
              </a:ext>
            </a:extLst>
          </p:cNvPr>
          <p:cNvCxnSpPr>
            <a:stCxn id="4" idx="2"/>
            <a:endCxn id="7" idx="3"/>
          </p:cNvCxnSpPr>
          <p:nvPr/>
        </p:nvCxnSpPr>
        <p:spPr>
          <a:xfrm>
            <a:off x="4663635" y="1580431"/>
            <a:ext cx="3002762" cy="9084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248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2C2D0E33-F0FF-48AF-A401-43EDB630436C}"/>
              </a:ext>
            </a:extLst>
          </p:cNvPr>
          <p:cNvSpPr/>
          <p:nvPr/>
        </p:nvSpPr>
        <p:spPr>
          <a:xfrm>
            <a:off x="3195968" y="635033"/>
            <a:ext cx="2736040" cy="645582"/>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Bộ</a:t>
            </a:r>
            <a:r>
              <a:rPr lang="en-US" sz="2400" b="1" i="1" dirty="0">
                <a:latin typeface="Times New Roman "/>
              </a:rPr>
              <a:t> </a:t>
            </a:r>
            <a:r>
              <a:rPr lang="en-US" sz="2400" b="1" i="1" dirty="0" err="1">
                <a:latin typeface="Times New Roman "/>
              </a:rPr>
              <a:t>cung</a:t>
            </a:r>
            <a:r>
              <a:rPr lang="en-US" sz="2400" b="1" i="1" dirty="0">
                <a:latin typeface="Times New Roman "/>
              </a:rPr>
              <a:t> </a:t>
            </a:r>
            <a:r>
              <a:rPr lang="en-US" sz="2400" b="1" i="1" dirty="0" err="1">
                <a:latin typeface="Times New Roman "/>
              </a:rPr>
              <a:t>tên</a:t>
            </a:r>
            <a:r>
              <a:rPr lang="en-US" sz="2400" b="1" i="1" dirty="0">
                <a:latin typeface="Times New Roman "/>
              </a:rPr>
              <a:t> </a:t>
            </a:r>
            <a:r>
              <a:rPr lang="en-US" sz="2400" b="1" i="1" dirty="0" err="1">
                <a:latin typeface="Times New Roman "/>
              </a:rPr>
              <a:t>vàng</a:t>
            </a:r>
            <a:r>
              <a:rPr lang="en-US" sz="2400" b="1" i="1" dirty="0">
                <a:latin typeface="Times New Roman "/>
              </a:rPr>
              <a:t> </a:t>
            </a:r>
            <a:endParaRPr lang="en-US" sz="2400" b="1" i="1" dirty="0">
              <a:solidFill>
                <a:schemeClr val="bg1"/>
              </a:solidFill>
              <a:latin typeface="Times New Roman "/>
            </a:endParaRPr>
          </a:p>
        </p:txBody>
      </p:sp>
      <p:sp>
        <p:nvSpPr>
          <p:cNvPr id="7" name="TextBox 6">
            <a:extLst>
              <a:ext uri="{FF2B5EF4-FFF2-40B4-BE49-F238E27FC236}">
                <a16:creationId xmlns:a16="http://schemas.microsoft.com/office/drawing/2014/main" id="{ED67EEFE-62A9-4C34-9391-F55834ED8AA1}"/>
              </a:ext>
            </a:extLst>
          </p:cNvPr>
          <p:cNvSpPr txBox="1"/>
          <p:nvPr/>
        </p:nvSpPr>
        <p:spPr>
          <a:xfrm>
            <a:off x="2281563" y="5743515"/>
            <a:ext cx="5784591" cy="461665"/>
          </a:xfrm>
          <a:prstGeom prst="rect">
            <a:avLst/>
          </a:prstGeom>
          <a:noFill/>
        </p:spPr>
        <p:txBody>
          <a:bodyPr wrap="square">
            <a:spAutoFit/>
          </a:bodyPr>
          <a:lstStyle/>
          <a:p>
            <a:pPr marL="0" marR="0" algn="just">
              <a:spcBef>
                <a:spcPts val="0"/>
              </a:spcBef>
              <a:spcAft>
                <a:spcPts val="0"/>
              </a:spcAft>
            </a:pP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dũng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mưu</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trí</a:t>
            </a:r>
            <a:endPar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Diagonal Corners Rounded 7">
            <a:extLst>
              <a:ext uri="{FF2B5EF4-FFF2-40B4-BE49-F238E27FC236}">
                <a16:creationId xmlns:a16="http://schemas.microsoft.com/office/drawing/2014/main" id="{2A03A5EF-0C1A-43D7-9163-6538C3626A33}"/>
              </a:ext>
            </a:extLst>
          </p:cNvPr>
          <p:cNvSpPr/>
          <p:nvPr/>
        </p:nvSpPr>
        <p:spPr>
          <a:xfrm>
            <a:off x="271055" y="1974736"/>
            <a:ext cx="2355794" cy="1148606"/>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139CD304-56F5-4EDF-909F-26F57EA6B08B}"/>
              </a:ext>
            </a:extLst>
          </p:cNvPr>
          <p:cNvSpPr/>
          <p:nvPr/>
        </p:nvSpPr>
        <p:spPr>
          <a:xfrm>
            <a:off x="3335179" y="1953288"/>
            <a:ext cx="2457618" cy="1148606"/>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Bắn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trúng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bắn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bàng</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Diagonal Corners Rounded 9">
            <a:extLst>
              <a:ext uri="{FF2B5EF4-FFF2-40B4-BE49-F238E27FC236}">
                <a16:creationId xmlns:a16="http://schemas.microsoft.com/office/drawing/2014/main" id="{1995D6E2-5DA7-4B5E-BCE3-3BE539333632}"/>
              </a:ext>
            </a:extLst>
          </p:cNvPr>
          <p:cNvSpPr/>
          <p:nvPr/>
        </p:nvSpPr>
        <p:spPr>
          <a:xfrm>
            <a:off x="6501127" y="1974736"/>
            <a:ext cx="2355794" cy="1148606"/>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Bắn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tan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vua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Tề</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B3528F1-85A8-4ABA-ACDE-D7786AE01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43" y="3460371"/>
            <a:ext cx="2457617" cy="1740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EB3181B5-1754-4D44-985D-525D592D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192" y="3460371"/>
            <a:ext cx="2457618" cy="1740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D32D7C9E-52B0-4B78-B767-24AE0A4CF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42" y="3508249"/>
            <a:ext cx="2457618" cy="1692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9F3BCBFB-49D6-4742-AACB-FE40732C19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268681">
            <a:off x="1101234" y="5199093"/>
            <a:ext cx="1550505" cy="1550505"/>
          </a:xfrm>
          <a:prstGeom prst="rect">
            <a:avLst/>
          </a:prstGeom>
        </p:spPr>
      </p:pic>
      <p:cxnSp>
        <p:nvCxnSpPr>
          <p:cNvPr id="19" name="Straight Arrow Connector 18">
            <a:extLst>
              <a:ext uri="{FF2B5EF4-FFF2-40B4-BE49-F238E27FC236}">
                <a16:creationId xmlns:a16="http://schemas.microsoft.com/office/drawing/2014/main" id="{B2894C48-AA0E-49B6-8553-98043CBAA98B}"/>
              </a:ext>
            </a:extLst>
          </p:cNvPr>
          <p:cNvCxnSpPr>
            <a:stCxn id="5" idx="1"/>
            <a:endCxn id="9" idx="3"/>
          </p:cNvCxnSpPr>
          <p:nvPr/>
        </p:nvCxnSpPr>
        <p:spPr>
          <a:xfrm>
            <a:off x="4563988" y="1280615"/>
            <a:ext cx="0" cy="67267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B4D28C-B75A-4E70-BAC6-6C5FCE7CC5B5}"/>
              </a:ext>
            </a:extLst>
          </p:cNvPr>
          <p:cNvCxnSpPr>
            <a:stCxn id="5" idx="1"/>
            <a:endCxn id="8" idx="3"/>
          </p:cNvCxnSpPr>
          <p:nvPr/>
        </p:nvCxnSpPr>
        <p:spPr>
          <a:xfrm flipH="1">
            <a:off x="1448952" y="1280615"/>
            <a:ext cx="3115036" cy="6941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B775E0-D4D0-4690-BD17-67387C7FDDFF}"/>
              </a:ext>
            </a:extLst>
          </p:cNvPr>
          <p:cNvCxnSpPr>
            <a:stCxn id="5" idx="1"/>
            <a:endCxn id="10" idx="3"/>
          </p:cNvCxnSpPr>
          <p:nvPr/>
        </p:nvCxnSpPr>
        <p:spPr>
          <a:xfrm>
            <a:off x="4563988" y="1280615"/>
            <a:ext cx="3115036" cy="6941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4983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5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5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B10B86-C429-487F-969C-FE86765CF2B7}"/>
              </a:ext>
            </a:extLst>
          </p:cNvPr>
          <p:cNvSpPr/>
          <p:nvPr/>
        </p:nvSpPr>
        <p:spPr>
          <a:xfrm>
            <a:off x="3223487" y="288972"/>
            <a:ext cx="2760594" cy="6858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83A01A5-D5CA-4C76-9A91-5C3CE0493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54" y="1411040"/>
            <a:ext cx="3818316" cy="2532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6A87ACA5-167F-4DAE-8439-B6672A0E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731" y="1411040"/>
            <a:ext cx="3818314" cy="2532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E02E476A-6916-454F-93F9-654598FB4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212" y="4100700"/>
            <a:ext cx="3931144" cy="250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187447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7755903C-7F04-4976-B385-DFB3DA044D6D}"/>
              </a:ext>
            </a:extLst>
          </p:cNvPr>
          <p:cNvSpPr/>
          <p:nvPr/>
        </p:nvSpPr>
        <p:spPr>
          <a:xfrm>
            <a:off x="3355457" y="493082"/>
            <a:ext cx="2736040" cy="645582"/>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Cây</a:t>
            </a:r>
            <a:r>
              <a:rPr lang="en-US" sz="2400" b="1" i="1" dirty="0">
                <a:latin typeface="Times New Roman "/>
              </a:rPr>
              <a:t> </a:t>
            </a:r>
            <a:r>
              <a:rPr lang="en-US" sz="2400" b="1" i="1" dirty="0" err="1">
                <a:latin typeface="Times New Roman "/>
              </a:rPr>
              <a:t>đàn</a:t>
            </a:r>
            <a:r>
              <a:rPr lang="en-US" sz="2400" b="1" i="1" dirty="0">
                <a:latin typeface="Times New Roman "/>
              </a:rPr>
              <a:t> </a:t>
            </a:r>
            <a:r>
              <a:rPr lang="en-US" sz="2400" b="1" i="1" dirty="0" err="1">
                <a:latin typeface="Times New Roman "/>
              </a:rPr>
              <a:t>thần</a:t>
            </a:r>
            <a:r>
              <a:rPr lang="en-US" sz="2400" b="1" i="1" dirty="0">
                <a:latin typeface="Times New Roman "/>
              </a:rPr>
              <a:t> </a:t>
            </a:r>
            <a:endParaRPr lang="en-US" sz="2400" b="1" i="1" dirty="0">
              <a:solidFill>
                <a:schemeClr val="bg1"/>
              </a:solidFill>
              <a:latin typeface="Times New Roman "/>
            </a:endParaRPr>
          </a:p>
        </p:txBody>
      </p:sp>
      <p:sp>
        <p:nvSpPr>
          <p:cNvPr id="6" name="Rectangle: Diagonal Corners Rounded 5">
            <a:extLst>
              <a:ext uri="{FF2B5EF4-FFF2-40B4-BE49-F238E27FC236}">
                <a16:creationId xmlns:a16="http://schemas.microsoft.com/office/drawing/2014/main" id="{25DD0D78-667C-46D0-B017-C7EC383516FD}"/>
              </a:ext>
            </a:extLst>
          </p:cNvPr>
          <p:cNvSpPr/>
          <p:nvPr/>
        </p:nvSpPr>
        <p:spPr>
          <a:xfrm>
            <a:off x="458606" y="1762498"/>
            <a:ext cx="3369117" cy="1553623"/>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6A6F42B7-92EE-4C08-A2EE-21D49EA70E92}"/>
              </a:ext>
            </a:extLst>
          </p:cNvPr>
          <p:cNvSpPr/>
          <p:nvPr/>
        </p:nvSpPr>
        <p:spPr>
          <a:xfrm>
            <a:off x="5552010" y="1741051"/>
            <a:ext cx="3369117" cy="1575070"/>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a:t>
            </a:r>
            <a:r>
              <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àm cho quân 18 nước chư hầu phải cởi giáp xin hàng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 vũ khí đặc biệt để cảm hóa kẻ thù</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893A3DC-F3C2-4A91-BE58-5B61C8CA4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44" y="3372763"/>
            <a:ext cx="2736040" cy="1609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5F5DB3DB-1A19-446C-8E1B-9110DAFCF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120" y="3372763"/>
            <a:ext cx="2736040" cy="1609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F77BAFB8-DB91-44BA-8423-D2A1688D3A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176797">
            <a:off x="1417504" y="4704555"/>
            <a:ext cx="1451319" cy="1451319"/>
          </a:xfrm>
          <a:prstGeom prst="rect">
            <a:avLst/>
          </a:prstGeom>
        </p:spPr>
      </p:pic>
      <p:pic>
        <p:nvPicPr>
          <p:cNvPr id="15" name="Picture 14">
            <a:extLst>
              <a:ext uri="{FF2B5EF4-FFF2-40B4-BE49-F238E27FC236}">
                <a16:creationId xmlns:a16="http://schemas.microsoft.com/office/drawing/2014/main" id="{81F0AA08-B920-40F3-A40C-E3178B922D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176797">
            <a:off x="6510909" y="4704554"/>
            <a:ext cx="1451319" cy="1451319"/>
          </a:xfrm>
          <a:prstGeom prst="rect">
            <a:avLst/>
          </a:prstGeom>
        </p:spPr>
      </p:pic>
      <p:sp>
        <p:nvSpPr>
          <p:cNvPr id="17" name="TextBox 16">
            <a:extLst>
              <a:ext uri="{FF2B5EF4-FFF2-40B4-BE49-F238E27FC236}">
                <a16:creationId xmlns:a16="http://schemas.microsoft.com/office/drawing/2014/main" id="{99B767C9-6763-49A1-9EAF-6CF831AD4EAD}"/>
              </a:ext>
            </a:extLst>
          </p:cNvPr>
          <p:cNvSpPr txBox="1"/>
          <p:nvPr/>
        </p:nvSpPr>
        <p:spPr>
          <a:xfrm>
            <a:off x="557500" y="5785927"/>
            <a:ext cx="2953684" cy="830997"/>
          </a:xfrm>
          <a:prstGeom prst="rect">
            <a:avLst/>
          </a:prstGeom>
          <a:noFill/>
        </p:spPr>
        <p:txBody>
          <a:bodyPr wrap="square">
            <a:spAutoFit/>
          </a:bodyPr>
          <a:lstStyle/>
          <a:p>
            <a:pPr algn="ct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400" b="1" dirty="0">
              <a:solidFill>
                <a:srgbClr val="FFFF00"/>
              </a:solidFill>
            </a:endParaRPr>
          </a:p>
        </p:txBody>
      </p:sp>
      <p:sp>
        <p:nvSpPr>
          <p:cNvPr id="19" name="TextBox 18">
            <a:extLst>
              <a:ext uri="{FF2B5EF4-FFF2-40B4-BE49-F238E27FC236}">
                <a16:creationId xmlns:a16="http://schemas.microsoft.com/office/drawing/2014/main" id="{62C981BC-7E36-47EB-929E-C46D12DCCEBE}"/>
              </a:ext>
            </a:extLst>
          </p:cNvPr>
          <p:cNvSpPr txBox="1"/>
          <p:nvPr/>
        </p:nvSpPr>
        <p:spPr>
          <a:xfrm>
            <a:off x="5116075" y="5785927"/>
            <a:ext cx="4027925" cy="830997"/>
          </a:xfrm>
          <a:prstGeom prst="rect">
            <a:avLst/>
          </a:prstGeom>
          <a:noFill/>
        </p:spPr>
        <p:txBody>
          <a:bodyPr wrap="square">
            <a:spAutoFit/>
          </a:bodyPr>
          <a:lstStyle/>
          <a:p>
            <a:pPr algn="ctr"/>
            <a:r>
              <a:rPr lang="vi-VN"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Tiếng đàn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cái thiện và yêu chuộng hòa bình</a:t>
            </a:r>
            <a:endParaRPr lang="en-US" sz="2400" b="1" dirty="0">
              <a:solidFill>
                <a:srgbClr val="FFFF00"/>
              </a:solidFill>
            </a:endParaRPr>
          </a:p>
        </p:txBody>
      </p:sp>
      <p:cxnSp>
        <p:nvCxnSpPr>
          <p:cNvPr id="21" name="Straight Arrow Connector 20">
            <a:extLst>
              <a:ext uri="{FF2B5EF4-FFF2-40B4-BE49-F238E27FC236}">
                <a16:creationId xmlns:a16="http://schemas.microsoft.com/office/drawing/2014/main" id="{571A6C6F-7A14-4ADE-9B51-BA60F06773C1}"/>
              </a:ext>
            </a:extLst>
          </p:cNvPr>
          <p:cNvCxnSpPr>
            <a:stCxn id="5" idx="1"/>
            <a:endCxn id="6" idx="3"/>
          </p:cNvCxnSpPr>
          <p:nvPr/>
        </p:nvCxnSpPr>
        <p:spPr>
          <a:xfrm flipH="1">
            <a:off x="2143165" y="1138664"/>
            <a:ext cx="2580312" cy="6238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F6C44D6-250B-4AFC-89A2-9D50F5EC8CFF}"/>
              </a:ext>
            </a:extLst>
          </p:cNvPr>
          <p:cNvCxnSpPr>
            <a:cxnSpLocks/>
            <a:stCxn id="5" idx="1"/>
            <a:endCxn id="7" idx="3"/>
          </p:cNvCxnSpPr>
          <p:nvPr/>
        </p:nvCxnSpPr>
        <p:spPr>
          <a:xfrm>
            <a:off x="4723477" y="1138664"/>
            <a:ext cx="2513092" cy="60238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34317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5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5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5A0199C7-A5F8-4BA8-A721-066821F970FE}"/>
              </a:ext>
            </a:extLst>
          </p:cNvPr>
          <p:cNvSpPr/>
          <p:nvPr/>
        </p:nvSpPr>
        <p:spPr>
          <a:xfrm>
            <a:off x="3355457" y="493082"/>
            <a:ext cx="2736040" cy="645582"/>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Niêu</a:t>
            </a:r>
            <a:r>
              <a:rPr lang="en-US" sz="2400" b="1" i="1" dirty="0">
                <a:latin typeface="Times New Roman "/>
              </a:rPr>
              <a:t> </a:t>
            </a:r>
            <a:r>
              <a:rPr lang="en-US" sz="2400" b="1" i="1" dirty="0" err="1">
                <a:latin typeface="Times New Roman "/>
              </a:rPr>
              <a:t>cơm</a:t>
            </a:r>
            <a:r>
              <a:rPr lang="en-US" sz="2400" b="1" i="1" dirty="0">
                <a:latin typeface="Times New Roman "/>
              </a:rPr>
              <a:t> </a:t>
            </a:r>
            <a:r>
              <a:rPr lang="en-US" sz="2400" b="1" i="1" dirty="0" err="1">
                <a:latin typeface="Times New Roman "/>
              </a:rPr>
              <a:t>thần</a:t>
            </a:r>
            <a:r>
              <a:rPr lang="en-US" sz="2400" b="1" i="1" dirty="0">
                <a:latin typeface="Times New Roman "/>
              </a:rPr>
              <a:t> </a:t>
            </a:r>
            <a:endParaRPr lang="en-US" sz="2400" b="1" i="1" dirty="0">
              <a:solidFill>
                <a:schemeClr val="bg1"/>
              </a:solidFill>
              <a:latin typeface="Times New Roman "/>
            </a:endParaRPr>
          </a:p>
        </p:txBody>
      </p:sp>
      <p:sp>
        <p:nvSpPr>
          <p:cNvPr id="5" name="Rectangle: Diagonal Corners Rounded 4">
            <a:extLst>
              <a:ext uri="{FF2B5EF4-FFF2-40B4-BE49-F238E27FC236}">
                <a16:creationId xmlns:a16="http://schemas.microsoft.com/office/drawing/2014/main" id="{8BAED882-91A6-40BE-858E-542998073E2F}"/>
              </a:ext>
            </a:extLst>
          </p:cNvPr>
          <p:cNvSpPr/>
          <p:nvPr/>
        </p:nvSpPr>
        <p:spPr>
          <a:xfrm>
            <a:off x="378401" y="1884397"/>
            <a:ext cx="8685394" cy="645582"/>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xíu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vạn người ăn cũng không thể hết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674DB7F-1E08-4B52-85B7-9C52D791A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176797">
            <a:off x="3995437" y="4754358"/>
            <a:ext cx="1451319" cy="1451319"/>
          </a:xfrm>
          <a:prstGeom prst="rect">
            <a:avLst/>
          </a:prstGeom>
        </p:spPr>
      </p:pic>
      <p:sp>
        <p:nvSpPr>
          <p:cNvPr id="8" name="TextBox 7">
            <a:extLst>
              <a:ext uri="{FF2B5EF4-FFF2-40B4-BE49-F238E27FC236}">
                <a16:creationId xmlns:a16="http://schemas.microsoft.com/office/drawing/2014/main" id="{64E11A52-0FDB-4030-BB35-4DB4C8165745}"/>
              </a:ext>
            </a:extLst>
          </p:cNvPr>
          <p:cNvSpPr txBox="1"/>
          <p:nvPr/>
        </p:nvSpPr>
        <p:spPr>
          <a:xfrm>
            <a:off x="1287207" y="5835732"/>
            <a:ext cx="6867783" cy="830997"/>
          </a:xfrm>
          <a:prstGeom prst="rect">
            <a:avLst/>
          </a:prstGeom>
          <a:noFill/>
        </p:spPr>
        <p:txBody>
          <a:bodyPr wrap="square">
            <a:spAutoFit/>
          </a:bodyPr>
          <a:lstStyle/>
          <a:p>
            <a:pPr algn="ct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chuộng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no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endParaRPr lang="en-US" sz="2400" b="1" dirty="0">
              <a:solidFill>
                <a:srgbClr val="FFFF00"/>
              </a:solidFill>
            </a:endParaRPr>
          </a:p>
        </p:txBody>
      </p:sp>
      <p:pic>
        <p:nvPicPr>
          <p:cNvPr id="10" name="Picture 9">
            <a:extLst>
              <a:ext uri="{FF2B5EF4-FFF2-40B4-BE49-F238E27FC236}">
                <a16:creationId xmlns:a16="http://schemas.microsoft.com/office/drawing/2014/main" id="{B2C7212D-AB4F-45F9-8A37-5DE225A8C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782" y="2630130"/>
            <a:ext cx="4268632" cy="2383358"/>
          </a:xfrm>
          <a:prstGeom prst="rect">
            <a:avLst/>
          </a:prstGeom>
          <a:ln>
            <a:noFill/>
          </a:ln>
          <a:effectLst>
            <a:softEdge rad="112500"/>
          </a:effectLst>
        </p:spPr>
      </p:pic>
      <p:cxnSp>
        <p:nvCxnSpPr>
          <p:cNvPr id="12" name="Straight Arrow Connector 11">
            <a:extLst>
              <a:ext uri="{FF2B5EF4-FFF2-40B4-BE49-F238E27FC236}">
                <a16:creationId xmlns:a16="http://schemas.microsoft.com/office/drawing/2014/main" id="{7EDB2F15-AD24-437A-9351-B7E6DAA89C0A}"/>
              </a:ext>
            </a:extLst>
          </p:cNvPr>
          <p:cNvCxnSpPr>
            <a:stCxn id="4" idx="1"/>
            <a:endCxn id="5" idx="3"/>
          </p:cNvCxnSpPr>
          <p:nvPr/>
        </p:nvCxnSpPr>
        <p:spPr>
          <a:xfrm flipH="1">
            <a:off x="4721098" y="1138664"/>
            <a:ext cx="2379" cy="74573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71167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9243E7-283E-4797-B194-8D75444A90A2}"/>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609B60A-461D-460D-AB8F-C55797BC1F40}"/>
              </a:ext>
            </a:extLst>
          </p:cNvPr>
          <p:cNvSpPr txBox="1"/>
          <p:nvPr/>
        </p:nvSpPr>
        <p:spPr>
          <a:xfrm>
            <a:off x="145909" y="713841"/>
            <a:ext cx="2289341"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4.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ảo</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5CB24DE-2F72-4B1D-A9D0-4F9030B2E5A7}"/>
              </a:ext>
            </a:extLst>
          </p:cNvPr>
          <p:cNvSpPr/>
          <p:nvPr/>
        </p:nvSpPr>
        <p:spPr>
          <a:xfrm>
            <a:off x="3317744" y="1170991"/>
            <a:ext cx="2418908" cy="68850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ảo</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6338158E-E2AF-4E8B-A2A8-5952E711B6CF}"/>
              </a:ext>
            </a:extLst>
          </p:cNvPr>
          <p:cNvSpPr/>
          <p:nvPr/>
        </p:nvSpPr>
        <p:spPr>
          <a:xfrm>
            <a:off x="332284" y="3731349"/>
            <a:ext cx="1570944" cy="1207289"/>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bg1"/>
                </a:solidFill>
                <a:latin typeface="Times New Roman "/>
                <a:ea typeface="Calibri" panose="020F0502020204030204" pitchFamily="34" charset="0"/>
              </a:rPr>
              <a:t>Trăn</a:t>
            </a:r>
            <a:r>
              <a:rPr lang="en-US" sz="2400" b="1" i="1" dirty="0">
                <a:solidFill>
                  <a:schemeClr val="bg1"/>
                </a:solidFill>
                <a:latin typeface="Times New Roman "/>
                <a:ea typeface="Calibri" panose="020F0502020204030204" pitchFamily="34" charset="0"/>
              </a:rPr>
              <a:t> </a:t>
            </a:r>
            <a:r>
              <a:rPr lang="en-US" sz="2400" b="1" i="1" dirty="0" err="1">
                <a:solidFill>
                  <a:schemeClr val="bg1"/>
                </a:solidFill>
                <a:latin typeface="Times New Roman "/>
                <a:ea typeface="Calibri" panose="020F0502020204030204" pitchFamily="34" charset="0"/>
              </a:rPr>
              <a:t>tinh</a:t>
            </a:r>
            <a:r>
              <a:rPr lang="en-US" sz="2400" b="1" i="1" dirty="0">
                <a:solidFill>
                  <a:schemeClr val="bg1"/>
                </a:solidFill>
                <a:latin typeface="Times New Roman "/>
                <a:ea typeface="Calibri" panose="020F0502020204030204" pitchFamily="34" charset="0"/>
              </a:rPr>
              <a:t> </a:t>
            </a:r>
            <a:endParaRPr lang="en-US" sz="2400" b="1" i="1" dirty="0">
              <a:solidFill>
                <a:schemeClr val="bg1"/>
              </a:solidFill>
              <a:latin typeface="Times New Roman "/>
            </a:endParaRPr>
          </a:p>
        </p:txBody>
      </p:sp>
      <p:sp>
        <p:nvSpPr>
          <p:cNvPr id="8" name="Rectangle: Diagonal Corners Rounded 7">
            <a:extLst>
              <a:ext uri="{FF2B5EF4-FFF2-40B4-BE49-F238E27FC236}">
                <a16:creationId xmlns:a16="http://schemas.microsoft.com/office/drawing/2014/main" id="{2D7C42B2-14AD-49FB-86D8-A6861E1584B4}"/>
              </a:ext>
            </a:extLst>
          </p:cNvPr>
          <p:cNvSpPr/>
          <p:nvPr/>
        </p:nvSpPr>
        <p:spPr>
          <a:xfrm>
            <a:off x="2304050" y="3731349"/>
            <a:ext cx="1507020" cy="1207289"/>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prstClr val="white"/>
                </a:solidFill>
                <a:latin typeface="Times New Roman "/>
                <a:ea typeface="Calibri" panose="020F0502020204030204" pitchFamily="34" charset="0"/>
                <a:cs typeface="Times New Roman" panose="02020603050405020304" pitchFamily="18" charset="0"/>
              </a:rPr>
              <a:t>Đại</a:t>
            </a:r>
            <a:r>
              <a:rPr lang="en-US" sz="2400" b="1" i="1" dirty="0">
                <a:solidFill>
                  <a:prstClr val="white"/>
                </a:solidFill>
                <a:latin typeface="Times New Roman "/>
                <a:ea typeface="Calibri" panose="020F0502020204030204" pitchFamily="34" charset="0"/>
                <a:cs typeface="Times New Roman" panose="02020603050405020304" pitchFamily="18" charset="0"/>
              </a:rPr>
              <a:t> </a:t>
            </a:r>
            <a:r>
              <a:rPr lang="en-US" sz="2400" b="1" i="1" dirty="0" err="1">
                <a:solidFill>
                  <a:prstClr val="white"/>
                </a:solidFill>
                <a:latin typeface="Times New Roman "/>
                <a:ea typeface="Calibri" panose="020F0502020204030204" pitchFamily="34" charset="0"/>
                <a:cs typeface="Times New Roman" panose="02020603050405020304" pitchFamily="18" charset="0"/>
              </a:rPr>
              <a:t>bàng</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56129A1-83FC-4936-B9E1-EB8C098CB7A4}"/>
              </a:ext>
            </a:extLst>
          </p:cNvPr>
          <p:cNvSpPr/>
          <p:nvPr/>
        </p:nvSpPr>
        <p:spPr>
          <a:xfrm>
            <a:off x="964016" y="2391077"/>
            <a:ext cx="2390555" cy="7657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400" b="1" i="1" dirty="0">
              <a:solidFill>
                <a:srgbClr val="FFFF00"/>
              </a:solidFill>
              <a:effectLst/>
              <a:latin typeface="Times New Roman "/>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E74D6CF-8430-4220-B831-28259D34B56E}"/>
              </a:ext>
            </a:extLst>
          </p:cNvPr>
          <p:cNvSpPr/>
          <p:nvPr/>
        </p:nvSpPr>
        <p:spPr>
          <a:xfrm>
            <a:off x="5736652" y="2391076"/>
            <a:ext cx="2390555" cy="7657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2F9459AB-7BD9-4A66-8D85-40C1480546B3}"/>
              </a:ext>
            </a:extLst>
          </p:cNvPr>
          <p:cNvSpPr/>
          <p:nvPr/>
        </p:nvSpPr>
        <p:spPr>
          <a:xfrm>
            <a:off x="4439025" y="3731349"/>
            <a:ext cx="1507021" cy="1207289"/>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Bộ</a:t>
            </a:r>
            <a:r>
              <a:rPr lang="en-US" sz="2400" b="1" i="1" dirty="0">
                <a:latin typeface="Times New Roman "/>
              </a:rPr>
              <a:t> </a:t>
            </a:r>
            <a:r>
              <a:rPr lang="en-US" sz="2400" b="1" i="1" dirty="0" err="1">
                <a:latin typeface="Times New Roman "/>
              </a:rPr>
              <a:t>cung</a:t>
            </a:r>
            <a:r>
              <a:rPr lang="en-US" sz="2400" b="1" i="1" dirty="0">
                <a:latin typeface="Times New Roman "/>
              </a:rPr>
              <a:t> </a:t>
            </a:r>
            <a:r>
              <a:rPr lang="en-US" sz="2400" b="1" i="1" dirty="0" err="1">
                <a:latin typeface="Times New Roman "/>
              </a:rPr>
              <a:t>tên</a:t>
            </a:r>
            <a:r>
              <a:rPr lang="en-US" sz="2400" b="1" i="1" dirty="0">
                <a:latin typeface="Times New Roman "/>
              </a:rPr>
              <a:t> </a:t>
            </a:r>
            <a:r>
              <a:rPr lang="en-US" sz="2400" b="1" i="1" dirty="0" err="1">
                <a:latin typeface="Times New Roman "/>
              </a:rPr>
              <a:t>vàng</a:t>
            </a:r>
            <a:r>
              <a:rPr lang="en-US" sz="2400" b="1" i="1" dirty="0">
                <a:latin typeface="Times New Roman "/>
              </a:rPr>
              <a:t> </a:t>
            </a:r>
            <a:endParaRPr lang="en-US" sz="2400" b="1" i="1" dirty="0">
              <a:solidFill>
                <a:schemeClr val="bg1"/>
              </a:solidFill>
              <a:latin typeface="Times New Roman "/>
            </a:endParaRPr>
          </a:p>
        </p:txBody>
      </p:sp>
      <p:sp>
        <p:nvSpPr>
          <p:cNvPr id="12" name="Rectangle: Diagonal Corners Rounded 11">
            <a:extLst>
              <a:ext uri="{FF2B5EF4-FFF2-40B4-BE49-F238E27FC236}">
                <a16:creationId xmlns:a16="http://schemas.microsoft.com/office/drawing/2014/main" id="{B4352672-B286-49A1-8724-B6EB352CE1C0}"/>
              </a:ext>
            </a:extLst>
          </p:cNvPr>
          <p:cNvSpPr/>
          <p:nvPr/>
        </p:nvSpPr>
        <p:spPr>
          <a:xfrm>
            <a:off x="6389125" y="3701187"/>
            <a:ext cx="1085609" cy="1207289"/>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latin typeface="Times New Roman "/>
              </a:rPr>
              <a:t>Cây</a:t>
            </a:r>
            <a:r>
              <a:rPr lang="en-US" sz="2400" b="1" i="1" dirty="0">
                <a:latin typeface="Times New Roman "/>
              </a:rPr>
              <a:t> </a:t>
            </a:r>
            <a:r>
              <a:rPr lang="en-US" sz="2400" b="1" i="1" dirty="0" err="1">
                <a:latin typeface="Times New Roman "/>
              </a:rPr>
              <a:t>đàn</a:t>
            </a:r>
            <a:r>
              <a:rPr lang="en-US" sz="2400" b="1" i="1" dirty="0">
                <a:latin typeface="Times New Roman "/>
              </a:rPr>
              <a:t> </a:t>
            </a:r>
            <a:r>
              <a:rPr lang="en-US" sz="2400" b="1" i="1" dirty="0" err="1">
                <a:latin typeface="Times New Roman "/>
              </a:rPr>
              <a:t>thần</a:t>
            </a:r>
            <a:r>
              <a:rPr lang="en-US" sz="2400" b="1" i="1" dirty="0">
                <a:latin typeface="Times New Roman "/>
              </a:rPr>
              <a:t> </a:t>
            </a:r>
            <a:endParaRPr lang="en-US" sz="2400" b="1" i="1" dirty="0">
              <a:solidFill>
                <a:prstClr val="white"/>
              </a:solidFill>
              <a:latin typeface="Times New Roman "/>
              <a:ea typeface="Calibri" panose="020F0502020204030204" pitchFamily="34"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0E1613D0-7D92-486E-B89E-41BBACF55A3D}"/>
              </a:ext>
            </a:extLst>
          </p:cNvPr>
          <p:cNvSpPr/>
          <p:nvPr/>
        </p:nvSpPr>
        <p:spPr>
          <a:xfrm>
            <a:off x="7917813" y="3701187"/>
            <a:ext cx="1085609" cy="1207289"/>
          </a:xfrm>
          <a:prstGeom prst="round2Diag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
              </a:rPr>
              <a:t>Niêu</a:t>
            </a:r>
            <a:r>
              <a:rPr lang="en-US" sz="2400" b="1" i="1" dirty="0">
                <a:latin typeface="Times New Roman "/>
              </a:rPr>
              <a:t> </a:t>
            </a:r>
            <a:r>
              <a:rPr lang="en-US" sz="2400" b="1" i="1" dirty="0" err="1">
                <a:latin typeface="Times New Roman "/>
              </a:rPr>
              <a:t>cơm</a:t>
            </a:r>
            <a:r>
              <a:rPr lang="en-US" sz="2400" b="1" i="1" dirty="0">
                <a:latin typeface="Times New Roman "/>
              </a:rPr>
              <a:t> </a:t>
            </a:r>
            <a:r>
              <a:rPr lang="en-US" sz="2400" b="1" i="1" dirty="0" err="1">
                <a:latin typeface="Times New Roman "/>
              </a:rPr>
              <a:t>thần</a:t>
            </a:r>
            <a:endParaRPr lang="en-US" sz="2400" b="1" i="1" dirty="0">
              <a:latin typeface="Times New Roman "/>
            </a:endParaRPr>
          </a:p>
        </p:txBody>
      </p:sp>
      <p:cxnSp>
        <p:nvCxnSpPr>
          <p:cNvPr id="15" name="Straight Arrow Connector 14">
            <a:extLst>
              <a:ext uri="{FF2B5EF4-FFF2-40B4-BE49-F238E27FC236}">
                <a16:creationId xmlns:a16="http://schemas.microsoft.com/office/drawing/2014/main" id="{FC5F3759-45C3-4E32-8C1D-BCF784CD4898}"/>
              </a:ext>
            </a:extLst>
          </p:cNvPr>
          <p:cNvCxnSpPr>
            <a:stCxn id="6" idx="2"/>
            <a:endCxn id="9" idx="0"/>
          </p:cNvCxnSpPr>
          <p:nvPr/>
        </p:nvCxnSpPr>
        <p:spPr>
          <a:xfrm flipH="1">
            <a:off x="2159294" y="1859498"/>
            <a:ext cx="2367904" cy="53157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4B66B69-BE6B-4544-B1DC-0A9E69069B3E}"/>
              </a:ext>
            </a:extLst>
          </p:cNvPr>
          <p:cNvCxnSpPr>
            <a:stCxn id="6" idx="2"/>
            <a:endCxn id="10" idx="0"/>
          </p:cNvCxnSpPr>
          <p:nvPr/>
        </p:nvCxnSpPr>
        <p:spPr>
          <a:xfrm>
            <a:off x="4527198" y="1859498"/>
            <a:ext cx="2404732" cy="53157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B02169F-DEF2-42CF-8903-9A07C1085792}"/>
              </a:ext>
            </a:extLst>
          </p:cNvPr>
          <p:cNvCxnSpPr>
            <a:cxnSpLocks/>
            <a:stCxn id="9" idx="2"/>
            <a:endCxn id="7" idx="3"/>
          </p:cNvCxnSpPr>
          <p:nvPr/>
        </p:nvCxnSpPr>
        <p:spPr>
          <a:xfrm flipH="1">
            <a:off x="1117756" y="3156814"/>
            <a:ext cx="1041538" cy="57453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A768FA-306B-4FEC-9270-F6EB41EFE6F9}"/>
              </a:ext>
            </a:extLst>
          </p:cNvPr>
          <p:cNvCxnSpPr>
            <a:cxnSpLocks/>
            <a:stCxn id="9" idx="2"/>
            <a:endCxn id="8" idx="3"/>
          </p:cNvCxnSpPr>
          <p:nvPr/>
        </p:nvCxnSpPr>
        <p:spPr>
          <a:xfrm>
            <a:off x="2159294" y="3156814"/>
            <a:ext cx="898266" cy="57453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475EFA-8DD7-4F73-92F3-9AB3E873CB7F}"/>
              </a:ext>
            </a:extLst>
          </p:cNvPr>
          <p:cNvCxnSpPr>
            <a:cxnSpLocks/>
            <a:stCxn id="10" idx="2"/>
            <a:endCxn id="11" idx="3"/>
          </p:cNvCxnSpPr>
          <p:nvPr/>
        </p:nvCxnSpPr>
        <p:spPr>
          <a:xfrm flipH="1">
            <a:off x="5192536" y="3156813"/>
            <a:ext cx="1739394" cy="5745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A4275D-1D10-484B-AB5B-EE2A4B153C18}"/>
              </a:ext>
            </a:extLst>
          </p:cNvPr>
          <p:cNvCxnSpPr>
            <a:cxnSpLocks/>
            <a:stCxn id="10" idx="2"/>
            <a:endCxn id="12" idx="3"/>
          </p:cNvCxnSpPr>
          <p:nvPr/>
        </p:nvCxnSpPr>
        <p:spPr>
          <a:xfrm>
            <a:off x="6931930" y="3156813"/>
            <a:ext cx="0" cy="54437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879749B-A6D4-4EE9-AF57-A0670DE8E4B0}"/>
              </a:ext>
            </a:extLst>
          </p:cNvPr>
          <p:cNvCxnSpPr>
            <a:cxnSpLocks/>
            <a:stCxn id="10" idx="2"/>
            <a:endCxn id="13" idx="3"/>
          </p:cNvCxnSpPr>
          <p:nvPr/>
        </p:nvCxnSpPr>
        <p:spPr>
          <a:xfrm>
            <a:off x="6931930" y="3156813"/>
            <a:ext cx="1528688" cy="54437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8" name="AutoShape 28">
            <a:extLst>
              <a:ext uri="{FF2B5EF4-FFF2-40B4-BE49-F238E27FC236}">
                <a16:creationId xmlns:a16="http://schemas.microsoft.com/office/drawing/2014/main" id="{1696BC5A-B170-4684-B22A-009C50A7A7BF}"/>
              </a:ext>
            </a:extLst>
          </p:cNvPr>
          <p:cNvSpPr>
            <a:spLocks/>
          </p:cNvSpPr>
          <p:nvPr/>
        </p:nvSpPr>
        <p:spPr bwMode="auto">
          <a:xfrm rot="16200000">
            <a:off x="4389573" y="893680"/>
            <a:ext cx="461663" cy="8817793"/>
          </a:xfrm>
          <a:prstGeom prst="leftBrace">
            <a:avLst>
              <a:gd name="adj1" fmla="val 43750"/>
              <a:gd name="adj2" fmla="val 50000"/>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bg1"/>
              </a:solidFill>
            </a:endParaRPr>
          </a:p>
        </p:txBody>
      </p:sp>
      <p:sp>
        <p:nvSpPr>
          <p:cNvPr id="59" name="TextBox 58">
            <a:extLst>
              <a:ext uri="{FF2B5EF4-FFF2-40B4-BE49-F238E27FC236}">
                <a16:creationId xmlns:a16="http://schemas.microsoft.com/office/drawing/2014/main" id="{539BF563-4F4F-4B9C-98E1-50E078EE50CB}"/>
              </a:ext>
            </a:extLst>
          </p:cNvPr>
          <p:cNvSpPr txBox="1"/>
          <p:nvPr/>
        </p:nvSpPr>
        <p:spPr>
          <a:xfrm>
            <a:off x="647525" y="5543994"/>
            <a:ext cx="7759346" cy="1200329"/>
          </a:xfrm>
          <a:prstGeom prst="rect">
            <a:avLst/>
          </a:prstGeom>
          <a:noFill/>
        </p:spPr>
        <p:txBody>
          <a:bodyPr wrap="square">
            <a:spAutoFit/>
          </a:bodyPr>
          <a:lstStyle/>
          <a:p>
            <a:pPr marL="30480" marR="30480" algn="ctr">
              <a:spcBef>
                <a:spcPts val="0"/>
              </a:spcBef>
              <a:spcAft>
                <a:spcPts val="0"/>
              </a:spcAft>
            </a:pPr>
            <a:r>
              <a:rPr lang="fr-FR"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ang</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fr-FR"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hiền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lành</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fr-FR"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đỡ</a:t>
            </a:r>
            <a:endPar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443678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C2BBC9-FE1B-4239-97B9-DBD464257FB3}"/>
              </a:ext>
            </a:extLst>
          </p:cNvPr>
          <p:cNvSpPr/>
          <p:nvPr/>
        </p:nvSpPr>
        <p:spPr>
          <a:xfrm>
            <a:off x="2435250" y="116193"/>
            <a:ext cx="4496680"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BD34EBA-9512-4374-BBA7-6AFF3BFF23A3}"/>
              </a:ext>
            </a:extLst>
          </p:cNvPr>
          <p:cNvSpPr txBox="1"/>
          <p:nvPr/>
        </p:nvSpPr>
        <p:spPr>
          <a:xfrm>
            <a:off x="156542" y="639413"/>
            <a:ext cx="3171450" cy="461665"/>
          </a:xfrm>
          <a:prstGeom prst="rect">
            <a:avLst/>
          </a:prstGeom>
          <a:noFill/>
        </p:spPr>
        <p:txBody>
          <a:bodyPr wrap="square">
            <a:spAutoFit/>
          </a:bodyPr>
          <a:lstStyle/>
          <a:p>
            <a:pPr marL="0" marR="0" algn="just">
              <a:spcBef>
                <a:spcPts val="0"/>
              </a:spcBef>
              <a:spcAft>
                <a:spcPts val="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5.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20EA5BE-943E-4268-B8CA-4EDC4119B753}"/>
              </a:ext>
            </a:extLst>
          </p:cNvPr>
          <p:cNvSpPr txBox="1"/>
          <p:nvPr/>
        </p:nvSpPr>
        <p:spPr>
          <a:xfrm>
            <a:off x="1370337" y="5237654"/>
            <a:ext cx="6849861" cy="1200329"/>
          </a:xfrm>
          <a:prstGeom prst="rect">
            <a:avLst/>
          </a:prstGeom>
          <a:noFill/>
        </p:spPr>
        <p:txBody>
          <a:bodyPr wrap="square">
            <a:spAutoFit/>
          </a:bodyPr>
          <a:lstStyle/>
          <a:p>
            <a:pPr marL="0" marR="0" algn="ctr">
              <a:spcBef>
                <a:spcPts val="0"/>
              </a:spcBef>
              <a:spcAft>
                <a:spcPts val="0"/>
              </a:spcAft>
            </a:pP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mơ</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tội</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trừng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phạt</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hiền</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lành</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EABA63E-BCC8-47A3-97DD-EF43702DFD76}"/>
              </a:ext>
            </a:extLst>
          </p:cNvPr>
          <p:cNvSpPr/>
          <p:nvPr/>
        </p:nvSpPr>
        <p:spPr>
          <a:xfrm>
            <a:off x="1118239" y="1448498"/>
            <a:ext cx="3171450" cy="13209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Sanh</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cưới</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vua</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0A338F95-F98A-4548-AB9F-C260D9B64A54}"/>
              </a:ext>
            </a:extLst>
          </p:cNvPr>
          <p:cNvSpPr/>
          <p:nvPr/>
        </p:nvSpPr>
        <p:spPr>
          <a:xfrm>
            <a:off x="5203807" y="1448498"/>
            <a:ext cx="3171450" cy="1320937"/>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sét</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chết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35">
            <a:extLst>
              <a:ext uri="{FF2B5EF4-FFF2-40B4-BE49-F238E27FC236}">
                <a16:creationId xmlns:a16="http://schemas.microsoft.com/office/drawing/2014/main" id="{6AD5DDCD-71F3-45E4-81B5-FD928B83A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736" y="3009014"/>
            <a:ext cx="2472458" cy="1506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BBC19788-496D-420B-A859-6BF33D648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304" y="3014444"/>
            <a:ext cx="2472457" cy="1566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AutoShape 28">
            <a:extLst>
              <a:ext uri="{FF2B5EF4-FFF2-40B4-BE49-F238E27FC236}">
                <a16:creationId xmlns:a16="http://schemas.microsoft.com/office/drawing/2014/main" id="{A1C082F2-6439-4076-AACE-74307E368BAB}"/>
              </a:ext>
            </a:extLst>
          </p:cNvPr>
          <p:cNvSpPr>
            <a:spLocks/>
          </p:cNvSpPr>
          <p:nvPr/>
        </p:nvSpPr>
        <p:spPr bwMode="auto">
          <a:xfrm rot="16200000">
            <a:off x="4533659" y="945488"/>
            <a:ext cx="523219" cy="7793665"/>
          </a:xfrm>
          <a:prstGeom prst="leftBrace">
            <a:avLst>
              <a:gd name="adj1" fmla="val 43750"/>
              <a:gd name="adj2" fmla="val 50000"/>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415998248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5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5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3" grpId="0" animBg="1"/>
      <p:bldP spid="14"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179C24-3C84-4075-BFC9-56893AF1B123}"/>
              </a:ext>
            </a:extLst>
          </p:cNvPr>
          <p:cNvSpPr/>
          <p:nvPr/>
        </p:nvSpPr>
        <p:spPr>
          <a:xfrm>
            <a:off x="3265328" y="268872"/>
            <a:ext cx="2613344" cy="548099"/>
          </a:xfrm>
          <a:prstGeom prst="rect">
            <a:avLst/>
          </a:prstGeom>
        </p:spPr>
        <p:txBody>
          <a:bodyPr wrap="none">
            <a:spAutoFit/>
          </a:bodyPr>
          <a:lstStyle/>
          <a:p>
            <a:pPr algn="just">
              <a:lnSpc>
                <a:spcPct val="115000"/>
              </a:lnSpc>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IV. TỔNG KẾT</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94">
            <a:extLst>
              <a:ext uri="{FF2B5EF4-FFF2-40B4-BE49-F238E27FC236}">
                <a16:creationId xmlns:a16="http://schemas.microsoft.com/office/drawing/2014/main" id="{E32CA966-BD1E-4AE8-A480-AB4EEA81230B}"/>
              </a:ext>
            </a:extLst>
          </p:cNvPr>
          <p:cNvSpPr/>
          <p:nvPr/>
        </p:nvSpPr>
        <p:spPr>
          <a:xfrm>
            <a:off x="800099" y="1610458"/>
            <a:ext cx="4154673" cy="4108848"/>
          </a:xfrm>
          <a:prstGeom prst="roundRect">
            <a:avLst/>
          </a:prstGeom>
          <a:solidFill>
            <a:srgbClr val="7030A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i="1" dirty="0">
                <a:latin typeface="Times New Roman" panose="02020603050405020304" pitchFamily="18" charset="0"/>
                <a:cs typeface="Times New Roman" panose="02020603050405020304" pitchFamily="18" charset="0"/>
              </a:rPr>
              <a:t>- Thạch Sanh là truyện cổ tích về người dũng sĩ diệt trăn tinh, đại bàng cứu người... </a:t>
            </a:r>
          </a:p>
          <a:p>
            <a:pPr lvl="0" algn="just">
              <a:defRPr/>
            </a:pPr>
            <a:r>
              <a:rPr lang="vi-VN" sz="2400" b="1" i="1" dirty="0">
                <a:latin typeface="Times New Roman" panose="02020603050405020304" pitchFamily="18" charset="0"/>
                <a:cs typeface="Times New Roman" panose="02020603050405020304" pitchFamily="18" charset="0"/>
              </a:rPr>
              <a:t>- Truyện đề cao, ca ngợi lối sống hiền lành, chăm chỉ, đức </a:t>
            </a:r>
            <a:r>
              <a:rPr lang="en-US" sz="2400" b="1" i="1" dirty="0">
                <a:latin typeface="Times New Roman" panose="02020603050405020304" pitchFamily="18" charset="0"/>
                <a:cs typeface="Times New Roman" panose="02020603050405020304" pitchFamily="18" charset="0"/>
              </a:rPr>
              <a:t>đ</a:t>
            </a:r>
            <a:r>
              <a:rPr lang="vi-VN" sz="2400" b="1" i="1" dirty="0">
                <a:latin typeface="Times New Roman" panose="02020603050405020304" pitchFamily="18" charset="0"/>
                <a:cs typeface="Times New Roman" panose="02020603050405020304" pitchFamily="18" charset="0"/>
              </a:rPr>
              <a:t>ộ; lòng dũng cảm, bao dung và niềm tin “ở hiền gặp lành”, “ác giả ác báo”. </a:t>
            </a:r>
          </a:p>
        </p:txBody>
      </p:sp>
      <p:sp>
        <p:nvSpPr>
          <p:cNvPr id="6" name="Rounded Rectangle 28">
            <a:extLst>
              <a:ext uri="{FF2B5EF4-FFF2-40B4-BE49-F238E27FC236}">
                <a16:creationId xmlns:a16="http://schemas.microsoft.com/office/drawing/2014/main" id="{422F8A37-5DE6-4342-BC3D-145DBD43AC28}"/>
              </a:ext>
            </a:extLst>
          </p:cNvPr>
          <p:cNvSpPr/>
          <p:nvPr/>
        </p:nvSpPr>
        <p:spPr>
          <a:xfrm>
            <a:off x="1766740" y="1016926"/>
            <a:ext cx="2051225" cy="640689"/>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95">
            <a:extLst>
              <a:ext uri="{FF2B5EF4-FFF2-40B4-BE49-F238E27FC236}">
                <a16:creationId xmlns:a16="http://schemas.microsoft.com/office/drawing/2014/main" id="{5F0D2E77-17AE-49AE-B133-6099FF5D0E2E}"/>
              </a:ext>
            </a:extLst>
          </p:cNvPr>
          <p:cNvSpPr/>
          <p:nvPr/>
        </p:nvSpPr>
        <p:spPr>
          <a:xfrm>
            <a:off x="5507665" y="1610458"/>
            <a:ext cx="2836883" cy="4108848"/>
          </a:xfrm>
          <a:prstGeom prst="roundRect">
            <a:avLst/>
          </a:prstGeom>
          <a:solidFill>
            <a:srgbClr val="7030A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a:latin typeface="Times New Roman" panose="02020603050405020304" pitchFamily="18" charset="0"/>
                <a:cs typeface="Times New Roman" panose="02020603050405020304" pitchFamily="18" charset="0"/>
              </a:rPr>
              <a:t>- Trí tưởng tượng phong phú, cốt truyện độc đáo với sự trợ giúp của các yếu tố thần kì nhằm giải quyết xung đột, mâu thuẫn và thể hiện niềm tin, mơ ước. </a:t>
            </a:r>
          </a:p>
        </p:txBody>
      </p:sp>
      <p:sp>
        <p:nvSpPr>
          <p:cNvPr id="8" name="Rounded Rectangle 91">
            <a:extLst>
              <a:ext uri="{FF2B5EF4-FFF2-40B4-BE49-F238E27FC236}">
                <a16:creationId xmlns:a16="http://schemas.microsoft.com/office/drawing/2014/main" id="{A6A1326B-0C0D-4E7F-BFA4-ED6F1DA01BC6}"/>
              </a:ext>
            </a:extLst>
          </p:cNvPr>
          <p:cNvSpPr/>
          <p:nvPr/>
        </p:nvSpPr>
        <p:spPr>
          <a:xfrm>
            <a:off x="5736456" y="1016926"/>
            <a:ext cx="2376311" cy="613606"/>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38916" descr="1-30">
            <a:extLst>
              <a:ext uri="{FF2B5EF4-FFF2-40B4-BE49-F238E27FC236}">
                <a16:creationId xmlns:a16="http://schemas.microsoft.com/office/drawing/2014/main" id="{313D5ABE-32AD-4CEE-B884-99798A536695}"/>
              </a:ext>
            </a:extLst>
          </p:cNvPr>
          <p:cNvPicPr>
            <a:picLocks noChangeAspect="1"/>
          </p:cNvPicPr>
          <p:nvPr/>
        </p:nvPicPr>
        <p:blipFill>
          <a:blip r:embed="rId2"/>
          <a:stretch>
            <a:fillRect/>
          </a:stretch>
        </p:blipFill>
        <p:spPr>
          <a:xfrm>
            <a:off x="-138571" y="4435522"/>
            <a:ext cx="1634890" cy="2567569"/>
          </a:xfrm>
          <a:prstGeom prst="rect">
            <a:avLst/>
          </a:prstGeom>
          <a:noFill/>
          <a:ln w="9525">
            <a:noFill/>
          </a:ln>
        </p:spPr>
      </p:pic>
      <p:pic>
        <p:nvPicPr>
          <p:cNvPr id="10" name="图片 47108" descr="1-43">
            <a:extLst>
              <a:ext uri="{FF2B5EF4-FFF2-40B4-BE49-F238E27FC236}">
                <a16:creationId xmlns:a16="http://schemas.microsoft.com/office/drawing/2014/main" id="{B3CBE556-EB8E-42A8-BFD2-AB9462FD5FFE}"/>
              </a:ext>
            </a:extLst>
          </p:cNvPr>
          <p:cNvPicPr>
            <a:picLocks noChangeAspect="1"/>
          </p:cNvPicPr>
          <p:nvPr/>
        </p:nvPicPr>
        <p:blipFill>
          <a:blip r:embed="rId3"/>
          <a:stretch>
            <a:fillRect/>
          </a:stretch>
        </p:blipFill>
        <p:spPr>
          <a:xfrm>
            <a:off x="7081534" y="5140785"/>
            <a:ext cx="2062466" cy="1862306"/>
          </a:xfrm>
          <a:prstGeom prst="rect">
            <a:avLst/>
          </a:prstGeom>
          <a:noFill/>
          <a:ln w="9525">
            <a:noFill/>
          </a:ln>
        </p:spPr>
      </p:pic>
      <p:pic>
        <p:nvPicPr>
          <p:cNvPr id="11" name="图片 33797" descr="1-24">
            <a:extLst>
              <a:ext uri="{FF2B5EF4-FFF2-40B4-BE49-F238E27FC236}">
                <a16:creationId xmlns:a16="http://schemas.microsoft.com/office/drawing/2014/main" id="{4F7C2ACC-959F-4AAC-AF66-5C32CB443DBE}"/>
              </a:ext>
            </a:extLst>
          </p:cNvPr>
          <p:cNvPicPr>
            <a:picLocks noChangeAspect="1"/>
          </p:cNvPicPr>
          <p:nvPr/>
        </p:nvPicPr>
        <p:blipFill>
          <a:blip r:embed="rId4"/>
          <a:stretch>
            <a:fillRect/>
          </a:stretch>
        </p:blipFill>
        <p:spPr>
          <a:xfrm>
            <a:off x="2818622" y="5135412"/>
            <a:ext cx="1998685" cy="1820251"/>
          </a:xfrm>
          <a:prstGeom prst="rect">
            <a:avLst/>
          </a:prstGeom>
          <a:noFill/>
          <a:ln w="9525">
            <a:noFill/>
          </a:ln>
        </p:spPr>
      </p:pic>
    </p:spTree>
    <p:extLst>
      <p:ext uri="{BB962C8B-B14F-4D97-AF65-F5344CB8AC3E}">
        <p14:creationId xmlns:p14="http://schemas.microsoft.com/office/powerpoint/2010/main" val="94080022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3A379-45F5-471D-82F8-35C2871FE189}"/>
              </a:ext>
            </a:extLst>
          </p:cNvPr>
          <p:cNvSpPr/>
          <p:nvPr/>
        </p:nvSpPr>
        <p:spPr>
          <a:xfrm>
            <a:off x="2392642" y="176782"/>
            <a:ext cx="4788427" cy="548099"/>
          </a:xfrm>
          <a:prstGeom prst="rect">
            <a:avLst/>
          </a:prstGeom>
        </p:spPr>
        <p:txBody>
          <a:bodyPr wrap="none">
            <a:spAutoFit/>
          </a:bodyPr>
          <a:lstStyle/>
          <a:p>
            <a:pPr algn="just">
              <a:lnSpc>
                <a:spcPct val="115000"/>
              </a:lnSpc>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 VIẾT KẾT NỐI VỚI ĐỌC </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EF78C6BC-1092-4043-9821-B480A2625776}"/>
              </a:ext>
            </a:extLst>
          </p:cNvPr>
          <p:cNvSpPr/>
          <p:nvPr/>
        </p:nvSpPr>
        <p:spPr>
          <a:xfrm>
            <a:off x="524109" y="839673"/>
            <a:ext cx="8540377" cy="1689411"/>
          </a:xfrm>
          <a:prstGeom prst="flowChartTerminator">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latin typeface="Times New Roman "/>
              </a:rPr>
              <a:t>Dũng sĩ là người có lòng dũng cảm, chiến đấu diệt trừ cái ác, bảo vệ cuộc sống của cộng đồng. Viết đoạn văn (khoảng 5-7 câu) kể về một dũng sĩ mà em gặp ngoài đời hoặc biết qua sách báo, truyện kể. </a:t>
            </a:r>
            <a:endParaRPr lang="en-US" sz="2400" i="1" dirty="0">
              <a:latin typeface="Times New Roman "/>
            </a:endParaRPr>
          </a:p>
        </p:txBody>
      </p:sp>
      <p:sp>
        <p:nvSpPr>
          <p:cNvPr id="7" name="TextBox 6">
            <a:extLst>
              <a:ext uri="{FF2B5EF4-FFF2-40B4-BE49-F238E27FC236}">
                <a16:creationId xmlns:a16="http://schemas.microsoft.com/office/drawing/2014/main" id="{6FF0AA52-8E3A-4B29-A1D1-3089273E18D2}"/>
              </a:ext>
            </a:extLst>
          </p:cNvPr>
          <p:cNvSpPr txBox="1"/>
          <p:nvPr/>
        </p:nvSpPr>
        <p:spPr>
          <a:xfrm>
            <a:off x="4176473" y="2529085"/>
            <a:ext cx="1405635"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27C349A-0B69-4408-B112-5C3E75053BBE}"/>
              </a:ext>
            </a:extLst>
          </p:cNvPr>
          <p:cNvSpPr txBox="1"/>
          <p:nvPr/>
        </p:nvSpPr>
        <p:spPr>
          <a:xfrm>
            <a:off x="524109" y="2951284"/>
            <a:ext cx="1864941" cy="523285"/>
          </a:xfrm>
          <a:prstGeom prst="rect">
            <a:avLst/>
          </a:prstGeom>
          <a:noFill/>
        </p:spPr>
        <p:txBody>
          <a:bodyPr wrap="square">
            <a:spAutoFit/>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600" b="1"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00" b="1" i="0" u="none" strike="noStrike" kern="1200" cap="none" spc="0" normalizeH="0" baseline="0" noProof="0" dirty="0" err="1">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600" b="1"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6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EE15522-B8D5-4ADF-8186-6F2DE2755AE1}"/>
              </a:ext>
            </a:extLst>
          </p:cNvPr>
          <p:cNvSpPr txBox="1"/>
          <p:nvPr/>
        </p:nvSpPr>
        <p:spPr>
          <a:xfrm>
            <a:off x="524109" y="3576220"/>
            <a:ext cx="8540376" cy="914930"/>
          </a:xfrm>
          <a:prstGeom prst="rect">
            <a:avLst/>
          </a:prstGeom>
          <a:noFill/>
        </p:spPr>
        <p:txBody>
          <a:bodyPr wrap="square">
            <a:spAutoFit/>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V</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khoảng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5 – 7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mở</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AD902F2-0AA8-4264-BDBC-E1864BE9B0C3}"/>
              </a:ext>
            </a:extLst>
          </p:cNvPr>
          <p:cNvSpPr txBox="1"/>
          <p:nvPr/>
        </p:nvSpPr>
        <p:spPr>
          <a:xfrm>
            <a:off x="524109" y="4592801"/>
            <a:ext cx="8540377" cy="830997"/>
          </a:xfrm>
          <a:prstGeom prst="rect">
            <a:avLst/>
          </a:prstGeom>
          <a:noFill/>
        </p:spPr>
        <p:txBody>
          <a:bodyPr wrap="square">
            <a:spAutoFit/>
          </a:bodyPr>
          <a:lstStyle/>
          <a:p>
            <a:pPr algn="just"/>
            <a:r>
              <a:rPr lang="vi-VN" sz="2400" b="1" dirty="0">
                <a:solidFill>
                  <a:srgbClr val="00B0F0"/>
                </a:solidFill>
                <a:latin typeface="Times New Roman "/>
                <a:ea typeface="Calibri" panose="020F0502020204030204" pitchFamily="34" charset="0"/>
                <a:cs typeface="Times New Roman" panose="02020603050405020304" pitchFamily="18" charset="0"/>
              </a:rPr>
              <a:t>- Nội dung</a:t>
            </a:r>
            <a:r>
              <a:rPr lang="en-US" sz="2400" b="1" dirty="0">
                <a:solidFill>
                  <a:srgbClr val="00B0F0"/>
                </a:solidFill>
                <a:latin typeface="Times New Roman "/>
                <a:ea typeface="Calibri" panose="020F0502020204030204" pitchFamily="34" charset="0"/>
                <a:cs typeface="Times New Roman" panose="02020603050405020304" pitchFamily="18" charset="0"/>
              </a:rPr>
              <a:t> </a:t>
            </a:r>
            <a:r>
              <a:rPr lang="vi-VN" sz="2400" b="1" dirty="0">
                <a:solidFill>
                  <a:srgbClr val="00B0F0"/>
                </a:solidFill>
                <a:latin typeface="Times New Roman "/>
                <a:ea typeface="Calibri" panose="020F0502020204030204" pitchFamily="34" charset="0"/>
                <a:cs typeface="Times New Roman" panose="02020603050405020304" pitchFamily="18" charset="0"/>
              </a:rPr>
              <a:t>: </a:t>
            </a:r>
            <a:r>
              <a:rPr lang="en-US" sz="2400" dirty="0">
                <a:solidFill>
                  <a:schemeClr val="bg1"/>
                </a:solidFill>
                <a:latin typeface="Times New Roman "/>
                <a:ea typeface="Calibri" panose="020F0502020204030204" pitchFamily="34" charset="0"/>
                <a:cs typeface="Times New Roman" panose="02020603050405020304" pitchFamily="18" charset="0"/>
              </a:rPr>
              <a:t>K</a:t>
            </a:r>
            <a:r>
              <a:rPr lang="vi-VN" sz="2400" dirty="0">
                <a:solidFill>
                  <a:schemeClr val="bg1"/>
                </a:solidFill>
                <a:latin typeface="Times New Roman "/>
                <a:ea typeface="Calibri" panose="020F0502020204030204" pitchFamily="34" charset="0"/>
                <a:cs typeface="Times New Roman" panose="02020603050405020304" pitchFamily="18" charset="0"/>
              </a:rPr>
              <a:t>ể về một dũng sĩ mà em gặp ngoài đời hoặc biết qua sách báo, truyện kể. </a:t>
            </a:r>
            <a:endParaRPr lang="en-US" sz="2400" i="1" dirty="0">
              <a:solidFill>
                <a:schemeClr val="bg1"/>
              </a:solidFill>
              <a:effectLst/>
              <a:latin typeface="Times New Roman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93725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221DBF-B140-41CF-AC7C-E1F0A4DB184E}"/>
              </a:ext>
            </a:extLst>
          </p:cNvPr>
          <p:cNvSpPr/>
          <p:nvPr/>
        </p:nvSpPr>
        <p:spPr>
          <a:xfrm>
            <a:off x="2392642" y="176782"/>
            <a:ext cx="4788427" cy="548099"/>
          </a:xfrm>
          <a:prstGeom prst="rect">
            <a:avLst/>
          </a:prstGeom>
        </p:spPr>
        <p:txBody>
          <a:bodyPr wrap="none">
            <a:spAutoFit/>
          </a:bodyPr>
          <a:lstStyle/>
          <a:p>
            <a:pPr algn="just">
              <a:lnSpc>
                <a:spcPct val="115000"/>
              </a:lnSpc>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 VIẾT KẾT NỐI VỚI ĐỌC </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89334B4-CA81-4C6F-8AF0-B4D583E0A884}"/>
              </a:ext>
            </a:extLst>
          </p:cNvPr>
          <p:cNvSpPr txBox="1"/>
          <p:nvPr/>
        </p:nvSpPr>
        <p:spPr>
          <a:xfrm>
            <a:off x="4091479" y="2529084"/>
            <a:ext cx="1405635"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32B1A4B-C033-4B62-815C-AB8420B64C48}"/>
              </a:ext>
            </a:extLst>
          </p:cNvPr>
          <p:cNvSpPr txBox="1"/>
          <p:nvPr/>
        </p:nvSpPr>
        <p:spPr>
          <a:xfrm>
            <a:off x="372840" y="3076962"/>
            <a:ext cx="2415894" cy="523285"/>
          </a:xfrm>
          <a:prstGeom prst="rect">
            <a:avLst/>
          </a:prstGeom>
          <a:noFill/>
        </p:spPr>
        <p:txBody>
          <a:bodyPr wrap="square">
            <a:spAutoFit/>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600" b="1" i="0" u="none" strike="noStrike" kern="1200" cap="none" spc="0" normalizeH="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600" b="1" i="0" u="none" strike="noStrike" kern="1200" cap="none" spc="0" normalizeH="0" noProof="0" dirty="0" err="1">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600" b="1" i="0" u="none" strike="noStrike" kern="1200" cap="none" spc="0" normalizeH="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00" b="1" i="0" u="none" strike="noStrike" kern="1200" cap="none" spc="0" normalizeH="0" noProof="0" dirty="0" err="1">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600" b="1" i="0" u="none" strike="noStrike" kern="1200" cap="none" spc="0" normalizeH="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00" b="1" i="0" u="none" strike="noStrike" kern="1200" cap="none" spc="0" normalizeH="0" baseline="0" noProof="0" dirty="0">
                <a:ln>
                  <a:noFill/>
                </a:ln>
                <a:solidFill>
                  <a:srgbClr val="FFC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6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Flowchart: Terminator 10">
            <a:extLst>
              <a:ext uri="{FF2B5EF4-FFF2-40B4-BE49-F238E27FC236}">
                <a16:creationId xmlns:a16="http://schemas.microsoft.com/office/drawing/2014/main" id="{D38E8407-8D56-4DF8-A945-B06D239FB8D5}"/>
              </a:ext>
            </a:extLst>
          </p:cNvPr>
          <p:cNvSpPr/>
          <p:nvPr/>
        </p:nvSpPr>
        <p:spPr>
          <a:xfrm>
            <a:off x="524109" y="839673"/>
            <a:ext cx="8540377" cy="1689411"/>
          </a:xfrm>
          <a:prstGeom prst="flowChartTerminator">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latin typeface="Times New Roman "/>
              </a:rPr>
              <a:t>Dũng sĩ là người có lòng dũng cảm, chiến đấu diệt trừ cái ác, bảo vệ cuộc sống của cộng đồng. Viết đoạn văn (khoảng 5-7 câu) kể về một dũng sĩ mà em gặp ngoài đời hoặc biết qua sách báo, truyện kể. </a:t>
            </a:r>
            <a:endParaRPr lang="en-US" sz="2400" i="1" dirty="0">
              <a:latin typeface="Times New Roman "/>
            </a:endParaRPr>
          </a:p>
        </p:txBody>
      </p:sp>
      <p:sp>
        <p:nvSpPr>
          <p:cNvPr id="13" name="TextBox 12">
            <a:extLst>
              <a:ext uri="{FF2B5EF4-FFF2-40B4-BE49-F238E27FC236}">
                <a16:creationId xmlns:a16="http://schemas.microsoft.com/office/drawing/2014/main" id="{7033DE85-2793-4A15-A73E-9F9F4B508082}"/>
              </a:ext>
            </a:extLst>
          </p:cNvPr>
          <p:cNvSpPr txBox="1"/>
          <p:nvPr/>
        </p:nvSpPr>
        <p:spPr>
          <a:xfrm>
            <a:off x="473189" y="6042320"/>
            <a:ext cx="8197621" cy="461665"/>
          </a:xfrm>
          <a:prstGeom prst="rect">
            <a:avLst/>
          </a:prstGeom>
          <a:noFill/>
        </p:spPr>
        <p:txBody>
          <a:bodyPr wrap="square">
            <a:spAutoFit/>
          </a:bodyPr>
          <a:lstStyle/>
          <a:p>
            <a:pPr marL="342900" indent="-342900">
              <a:buFont typeface="Wingdings" panose="05000000000000000000" pitchFamily="2" charset="2"/>
              <a:buChar char="ü"/>
            </a:pPr>
            <a:r>
              <a:rPr lang="vi-VN" sz="2400" dirty="0">
                <a:solidFill>
                  <a:srgbClr val="FFFF00"/>
                </a:solidFill>
                <a:latin typeface="Times New Roman "/>
              </a:rPr>
              <a:t>Tình cảm, suy nghĩ của bản thân về nhân vật đó. </a:t>
            </a:r>
          </a:p>
        </p:txBody>
      </p:sp>
      <p:sp>
        <p:nvSpPr>
          <p:cNvPr id="15" name="TextBox 14">
            <a:extLst>
              <a:ext uri="{FF2B5EF4-FFF2-40B4-BE49-F238E27FC236}">
                <a16:creationId xmlns:a16="http://schemas.microsoft.com/office/drawing/2014/main" id="{721F82FA-C072-4AB6-9876-AE310664503D}"/>
              </a:ext>
            </a:extLst>
          </p:cNvPr>
          <p:cNvSpPr txBox="1"/>
          <p:nvPr/>
        </p:nvSpPr>
        <p:spPr>
          <a:xfrm>
            <a:off x="524108" y="3704373"/>
            <a:ext cx="8540377" cy="1200329"/>
          </a:xfrm>
          <a:prstGeom prst="rect">
            <a:avLst/>
          </a:prstGeom>
          <a:noFill/>
        </p:spPr>
        <p:txBody>
          <a:bodyPr wrap="square">
            <a:spAutoFit/>
          </a:bodyPr>
          <a:lstStyle/>
          <a:p>
            <a:pPr marL="285750" indent="-285750">
              <a:buFont typeface="Wingdings" panose="05000000000000000000" pitchFamily="2" charset="2"/>
              <a:buChar char="ü"/>
            </a:pPr>
            <a:r>
              <a:rPr lang="vi-VN" sz="2400" dirty="0">
                <a:solidFill>
                  <a:srgbClr val="FFFF00"/>
                </a:solidFill>
                <a:latin typeface="Times New Roman "/>
              </a:rPr>
              <a:t>Giới thiệu về nhân vật: </a:t>
            </a:r>
            <a:r>
              <a:rPr lang="vi-VN" sz="2400" dirty="0">
                <a:solidFill>
                  <a:schemeClr val="bg1"/>
                </a:solidFill>
                <a:latin typeface="Times New Roman "/>
              </a:rPr>
              <a:t>Xác định người dũng sĩ đó là ai? Đó là người em từng gặp hay được nghe kể lại, người thật ngoài đời hay nhân vật trong sách báo? </a:t>
            </a:r>
          </a:p>
        </p:txBody>
      </p:sp>
      <p:sp>
        <p:nvSpPr>
          <p:cNvPr id="16" name="TextBox 15">
            <a:extLst>
              <a:ext uri="{FF2B5EF4-FFF2-40B4-BE49-F238E27FC236}">
                <a16:creationId xmlns:a16="http://schemas.microsoft.com/office/drawing/2014/main" id="{B99F9CA3-128E-46D5-96D7-02014FF17BFB}"/>
              </a:ext>
            </a:extLst>
          </p:cNvPr>
          <p:cNvSpPr txBox="1"/>
          <p:nvPr/>
        </p:nvSpPr>
        <p:spPr>
          <a:xfrm>
            <a:off x="524108" y="5058012"/>
            <a:ext cx="8540376" cy="830997"/>
          </a:xfrm>
          <a:prstGeom prst="rect">
            <a:avLst/>
          </a:prstGeom>
          <a:noFill/>
        </p:spPr>
        <p:txBody>
          <a:bodyPr wrap="square">
            <a:spAutoFit/>
          </a:bodyPr>
          <a:lstStyle/>
          <a:p>
            <a:pPr marL="285750" indent="-285750">
              <a:buFont typeface="Wingdings" panose="05000000000000000000" pitchFamily="2" charset="2"/>
              <a:buChar char="ü"/>
            </a:pPr>
            <a:r>
              <a:rPr lang="vi-VN" sz="2400" dirty="0">
                <a:solidFill>
                  <a:srgbClr val="FFFF00"/>
                </a:solidFill>
                <a:latin typeface="Times New Roman "/>
              </a:rPr>
              <a:t>Kể về chiến công của nhân vật: </a:t>
            </a:r>
            <a:r>
              <a:rPr lang="vi-VN" sz="2400" dirty="0">
                <a:solidFill>
                  <a:schemeClr val="bg1"/>
                </a:solidFill>
                <a:latin typeface="Times New Roman "/>
              </a:rPr>
              <a:t>Người đó đã có chiến công, thành tích gì? </a:t>
            </a:r>
          </a:p>
        </p:txBody>
      </p:sp>
    </p:spTree>
    <p:extLst>
      <p:ext uri="{BB962C8B-B14F-4D97-AF65-F5344CB8AC3E}">
        <p14:creationId xmlns:p14="http://schemas.microsoft.com/office/powerpoint/2010/main" val="26319275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animBg="1"/>
      <p:bldP spid="13"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76C4DD-77F3-4F15-9BBF-E74D3A7B24B5}"/>
              </a:ext>
            </a:extLst>
          </p:cNvPr>
          <p:cNvSpPr txBox="1"/>
          <p:nvPr/>
        </p:nvSpPr>
        <p:spPr>
          <a:xfrm>
            <a:off x="2972718" y="284471"/>
            <a:ext cx="3628269"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khảo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B497DA8B-49BC-4786-8118-39CB153CDE76}"/>
              </a:ext>
            </a:extLst>
          </p:cNvPr>
          <p:cNvSpPr/>
          <p:nvPr/>
        </p:nvSpPr>
        <p:spPr>
          <a:xfrm>
            <a:off x="236458" y="1124327"/>
            <a:ext cx="6153709" cy="5447840"/>
          </a:xfrm>
          <a:prstGeom prst="round2Diag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287338" algn="just">
              <a:spcBef>
                <a:spcPts val="0"/>
              </a:spcBef>
              <a:spcAft>
                <a:spcPts val="600"/>
              </a:spcAft>
            </a:pPr>
            <a:r>
              <a:rPr lang="vi-VN" sz="2200" b="1" i="1" dirty="0">
                <a:solidFill>
                  <a:schemeClr val="bg1"/>
                </a:solidFill>
                <a:effectLst/>
                <a:latin typeface="Times New Roman" panose="02020603050405020304" pitchFamily="18" charset="0"/>
                <a:ea typeface="Times New Roman" panose="02020603050405020304" pitchFamily="18" charset="0"/>
              </a:rPr>
              <a:t> Nguyễn Ngọc Mạnh là người dũng sĩ trong đời thực đã để lại ấn tượng sâu đậm trong em. Anh chỉ là một người bình thường như bao chúng ta chứ không có phép thuật phi thường nào cả. Vậy mà khi chứng kiến hình ảnh em bé đang lơ lửng trên ban công, anh đã không ngại hiểm nguy, nhanh chóng lao lên kịp thời đến đỡ em bé. Trong phút giây ngàn cân treo sợi tóc ấy, chính tinh thần, lòng trắc ẩn đã đánh thức bản năng anh hùng trong một con người bình thường. Và chính anh đã cứu sống em bé, cứu sống niềm tin trong tất cả chúng ta và giúp mọi người hiểu hơn về anh hùng đời thường. Anh chính là một tấm gương sáng để bản thân em học tập và noi theo.</a:t>
            </a:r>
            <a:endParaRPr lang="en-US" sz="2200" b="1" i="1" dirty="0">
              <a:solidFill>
                <a:schemeClr val="bg1"/>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ECFCF049-38F0-458B-AE4A-FD96747F5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12830">
            <a:off x="6200485" y="1434641"/>
            <a:ext cx="2871787" cy="1871691"/>
          </a:xfrm>
          <a:prstGeom prst="rect">
            <a:avLst/>
          </a:prstGeom>
          <a:ln>
            <a:noFill/>
          </a:ln>
          <a:effectLst>
            <a:softEdge rad="112500"/>
          </a:effectLst>
        </p:spPr>
      </p:pic>
      <p:pic>
        <p:nvPicPr>
          <p:cNvPr id="10" name="Picture 9">
            <a:extLst>
              <a:ext uri="{FF2B5EF4-FFF2-40B4-BE49-F238E27FC236}">
                <a16:creationId xmlns:a16="http://schemas.microsoft.com/office/drawing/2014/main" id="{95E7302F-8352-44FA-AD4F-C69B27708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1119">
            <a:off x="6101123" y="4099745"/>
            <a:ext cx="3181263" cy="1864789"/>
          </a:xfrm>
          <a:prstGeom prst="rect">
            <a:avLst/>
          </a:prstGeom>
          <a:ln>
            <a:noFill/>
          </a:ln>
          <a:effectLst>
            <a:softEdge rad="112500"/>
          </a:effectLst>
        </p:spPr>
      </p:pic>
    </p:spTree>
    <p:extLst>
      <p:ext uri="{BB962C8B-B14F-4D97-AF65-F5344CB8AC3E}">
        <p14:creationId xmlns:p14="http://schemas.microsoft.com/office/powerpoint/2010/main" val="124326243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717D85B-87B8-4900-95FE-06156B202178}"/>
              </a:ext>
            </a:extLst>
          </p:cNvPr>
          <p:cNvSpPr/>
          <p:nvPr/>
        </p:nvSpPr>
        <p:spPr>
          <a:xfrm>
            <a:off x="2124217" y="1864176"/>
            <a:ext cx="4895566" cy="717452"/>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 KHỞI ĐỘNG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F1F69F-8B0D-4A78-90A1-8E10A2ECBC88}"/>
              </a:ext>
            </a:extLst>
          </p:cNvPr>
          <p:cNvSpPr/>
          <p:nvPr/>
        </p:nvSpPr>
        <p:spPr>
          <a:xfrm>
            <a:off x="2124217" y="2855413"/>
            <a:ext cx="4895566" cy="717452"/>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D12F737-1D57-4580-B5BC-1D8CFE73CB60}"/>
              </a:ext>
            </a:extLst>
          </p:cNvPr>
          <p:cNvSpPr/>
          <p:nvPr/>
        </p:nvSpPr>
        <p:spPr>
          <a:xfrm>
            <a:off x="2124217" y="3848765"/>
            <a:ext cx="4895566" cy="717452"/>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III. KHÁM PHÁ VĂN BẢN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D0D9753-B841-4275-B5EF-803969BF44CD}"/>
              </a:ext>
            </a:extLst>
          </p:cNvPr>
          <p:cNvSpPr/>
          <p:nvPr/>
        </p:nvSpPr>
        <p:spPr>
          <a:xfrm>
            <a:off x="2124218" y="4842117"/>
            <a:ext cx="4895566" cy="717452"/>
          </a:xfrm>
          <a:prstGeom prst="roundRect">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IV. TỔNG KẾT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E4105D9-3B5A-4AFE-A74C-F1BE30EEB6F3}"/>
              </a:ext>
            </a:extLst>
          </p:cNvPr>
          <p:cNvSpPr/>
          <p:nvPr/>
        </p:nvSpPr>
        <p:spPr>
          <a:xfrm>
            <a:off x="2124218" y="5865110"/>
            <a:ext cx="4895566" cy="717452"/>
          </a:xfrm>
          <a:prstGeom prst="roundRect">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 VIẾT KẾT NỐI VỚI ĐỌC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2DF88FA-94E7-4A80-A446-1551243F8393}"/>
              </a:ext>
            </a:extLst>
          </p:cNvPr>
          <p:cNvSpPr/>
          <p:nvPr/>
        </p:nvSpPr>
        <p:spPr>
          <a:xfrm>
            <a:off x="2268386" y="229912"/>
            <a:ext cx="4607223" cy="523220"/>
          </a:xfrm>
          <a:prstGeom prst="rect">
            <a:avLst/>
          </a:prstGeom>
        </p:spPr>
        <p:txBody>
          <a:bodyPr wrap="none">
            <a:spAutoFit/>
          </a:bodyPr>
          <a:lstStyle/>
          <a:p>
            <a:pPr lvl="0" algn="ct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7: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GIỚI</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CỔ</a:t>
            </a:r>
            <a:r>
              <a:rPr 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TÍCH</a:t>
            </a:r>
            <a:endParaRPr lang="en-US" sz="2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F35586F-2D4B-4D86-9682-D8415F10CFB8}"/>
              </a:ext>
            </a:extLst>
          </p:cNvPr>
          <p:cNvSpPr/>
          <p:nvPr/>
        </p:nvSpPr>
        <p:spPr>
          <a:xfrm>
            <a:off x="0" y="847709"/>
            <a:ext cx="9144000" cy="1015663"/>
          </a:xfrm>
          <a:prstGeom prst="rect">
            <a:avLst/>
          </a:prstGeom>
        </p:spPr>
        <p:txBody>
          <a:bodyPr wrap="square">
            <a:spAutoFit/>
          </a:bodyPr>
          <a:lstStyle/>
          <a:p>
            <a:pPr algn="ct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Văn</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bản</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 </a:t>
            </a:r>
          </a:p>
          <a:p>
            <a:pPr algn="ct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THẠCH</a:t>
            </a:r>
            <a:r>
              <a:rPr lang="en-US" sz="30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SANH</a:t>
            </a:r>
            <a:endParaRPr lang="en-US" sz="30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0389634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EF8FFAE-53B2-43A2-A64D-CA601AF51470}"/>
              </a:ext>
            </a:extLst>
          </p:cNvPr>
          <p:cNvSpPr/>
          <p:nvPr/>
        </p:nvSpPr>
        <p:spPr>
          <a:xfrm>
            <a:off x="3191702" y="329204"/>
            <a:ext cx="2760594" cy="6858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B1C092A-50F5-49B6-913B-59B34AB0F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19" y="1461054"/>
            <a:ext cx="3597968" cy="25411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D41F0F2-3515-4C8B-ABAE-06EE0E3FC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272" y="1461054"/>
            <a:ext cx="3597966" cy="2541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F7A6EF2-513C-477A-8A0D-C5A6AFE18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957" y="4139622"/>
            <a:ext cx="4422085" cy="2514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9151912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967C33-15B6-4278-BC29-65DC2313AB78}"/>
              </a:ext>
            </a:extLst>
          </p:cNvPr>
          <p:cNvSpPr/>
          <p:nvPr/>
        </p:nvSpPr>
        <p:spPr>
          <a:xfrm>
            <a:off x="3191702" y="329204"/>
            <a:ext cx="2760594" cy="6858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2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0046FA3-6059-4A53-BBC9-C695EEA6F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32" y="3926426"/>
            <a:ext cx="3902351" cy="2755900"/>
          </a:xfrm>
          <a:prstGeom prst="rect">
            <a:avLst/>
          </a:prstGeom>
          <a:ln>
            <a:noFill/>
          </a:ln>
          <a:effectLst>
            <a:softEdge rad="112500"/>
          </a:effectLst>
        </p:spPr>
      </p:pic>
      <p:pic>
        <p:nvPicPr>
          <p:cNvPr id="10" name="Picture 9">
            <a:extLst>
              <a:ext uri="{FF2B5EF4-FFF2-40B4-BE49-F238E27FC236}">
                <a16:creationId xmlns:a16="http://schemas.microsoft.com/office/drawing/2014/main" id="{CDE44053-C357-466C-A7BB-1DA94F14E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717" y="3961212"/>
            <a:ext cx="3902350" cy="2721113"/>
          </a:xfrm>
          <a:prstGeom prst="rect">
            <a:avLst/>
          </a:prstGeom>
          <a:ln>
            <a:noFill/>
          </a:ln>
          <a:effectLst>
            <a:softEdge rad="112500"/>
          </a:effectLst>
        </p:spPr>
      </p:pic>
      <p:pic>
        <p:nvPicPr>
          <p:cNvPr id="12" name="Picture 11">
            <a:extLst>
              <a:ext uri="{FF2B5EF4-FFF2-40B4-BE49-F238E27FC236}">
                <a16:creationId xmlns:a16="http://schemas.microsoft.com/office/drawing/2014/main" id="{211A9296-6BBD-4345-B3FB-10669485B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542" y="1359646"/>
            <a:ext cx="3902350" cy="2601566"/>
          </a:xfrm>
          <a:prstGeom prst="rect">
            <a:avLst/>
          </a:prstGeom>
          <a:ln>
            <a:noFill/>
          </a:ln>
          <a:effectLst>
            <a:softEdge rad="112500"/>
          </a:effectLst>
        </p:spPr>
      </p:pic>
    </p:spTree>
    <p:extLst>
      <p:ext uri="{BB962C8B-B14F-4D97-AF65-F5344CB8AC3E}">
        <p14:creationId xmlns:p14="http://schemas.microsoft.com/office/powerpoint/2010/main" val="146555188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3B77E0-35DC-478C-822D-541BA3438563}"/>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A28298D-CF64-465F-801A-DDB81AA24C71}"/>
              </a:ext>
            </a:extLst>
          </p:cNvPr>
          <p:cNvSpPr/>
          <p:nvPr/>
        </p:nvSpPr>
        <p:spPr>
          <a:xfrm>
            <a:off x="177660" y="783955"/>
            <a:ext cx="2289409"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Diagonal Corners Rounded 13">
            <a:extLst>
              <a:ext uri="{FF2B5EF4-FFF2-40B4-BE49-F238E27FC236}">
                <a16:creationId xmlns:a16="http://schemas.microsoft.com/office/drawing/2014/main" id="{4BD5E0E5-A73E-4CC2-AFFF-249C8BC9C9EC}"/>
              </a:ext>
            </a:extLst>
          </p:cNvPr>
          <p:cNvSpPr/>
          <p:nvPr/>
        </p:nvSpPr>
        <p:spPr>
          <a:xfrm>
            <a:off x="337930" y="1331714"/>
            <a:ext cx="8637105" cy="5290840"/>
          </a:xfrm>
          <a:prstGeom prst="round2DiagRect">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ctr">
              <a:lnSpc>
                <a:spcPct val="115000"/>
              </a:lnSpc>
              <a:buClr>
                <a:srgbClr val="FFFF00"/>
              </a:buClr>
            </a:pP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buClr>
                <a:srgbClr val="FFFF00"/>
              </a:buClr>
              <a:buFont typeface="Wingdings" panose="05000000000000000000" pitchFamily="2" charset="2"/>
              <a:buChar char="q"/>
            </a:pP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Đọc to, rõ ràng, lưu loát, giọng đọc phù hợp với nội dung từng đoạn: </a:t>
            </a:r>
          </a:p>
          <a:p>
            <a:pPr marL="342900" lvl="0" indent="342900">
              <a:buClr>
                <a:srgbClr val="FFFF00"/>
              </a:buClr>
              <a:buFont typeface="Wingdings" panose="05000000000000000000" pitchFamily="2" charset="2"/>
              <a:buChar char="ü"/>
            </a:pP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Mở đầu các đoạn giọng kể trầm. </a:t>
            </a:r>
            <a:endPar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Clr>
                <a:srgbClr val="FFFF00"/>
              </a:buClr>
              <a:buFont typeface="Wingdings" panose="05000000000000000000" pitchFamily="2" charset="2"/>
              <a:buChar char="ü"/>
            </a:pP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Giọng sôi nổi, mạnh mẽ và dồn dập khi thể hiện không khí của cuộc giao tranh, tả cảnh Thạch Sanh đánh trăn tinh, đại bàng, … </a:t>
            </a:r>
            <a:endPar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Clr>
                <a:srgbClr val="FFFF00"/>
              </a:buClr>
              <a:buFont typeface="Wingdings" panose="05000000000000000000" pitchFamily="2" charset="2"/>
              <a:buChar char="ü"/>
            </a:pP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Giọng hào hứng, vui vẻ ở đoạn kể công chúa nghe tiếng đàn khỏi câm, Lý Thông </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b</a:t>
            </a: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ị kết tội, được Thạch Sanh tha nhưng bị sét đánh, công lí đã được thực hiện. </a:t>
            </a:r>
            <a:endPar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Clr>
                <a:srgbClr val="FFFF00"/>
              </a:buClr>
              <a:buFont typeface="Wingdings" panose="05000000000000000000" pitchFamily="2" charset="2"/>
              <a:buChar char="ü"/>
            </a:pPr>
            <a:r>
              <a:rPr lang="vi-VN"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Giọng xảo trá, giả dối ở những lời Lý Thông nói với Thạch Sanh. </a:t>
            </a:r>
            <a:endPar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Clr>
                <a:srgbClr val="FFFF00"/>
              </a:buClr>
              <a:buFont typeface="Wingdings" panose="05000000000000000000" pitchFamily="2" charset="2"/>
              <a:buChar char="q"/>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dõi</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dự</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图片 1">
            <a:extLst>
              <a:ext uri="{FF2B5EF4-FFF2-40B4-BE49-F238E27FC236}">
                <a16:creationId xmlns:a16="http://schemas.microsoft.com/office/drawing/2014/main" id="{64D99A81-BE7C-4ED5-BF53-04DDA135DE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144" y="174641"/>
            <a:ext cx="1798247" cy="1798247"/>
          </a:xfrm>
          <a:prstGeom prst="rect">
            <a:avLst/>
          </a:prstGeom>
        </p:spPr>
      </p:pic>
    </p:spTree>
    <p:extLst>
      <p:ext uri="{BB962C8B-B14F-4D97-AF65-F5344CB8AC3E}">
        <p14:creationId xmlns:p14="http://schemas.microsoft.com/office/powerpoint/2010/main" val="11669333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B5B514-642E-45BF-B626-9B5B0222BE75}"/>
              </a:ext>
            </a:extLst>
          </p:cNvPr>
          <p:cNvSpPr/>
          <p:nvPr/>
        </p:nvSpPr>
        <p:spPr>
          <a:xfrm>
            <a:off x="3866943" y="1603746"/>
            <a:ext cx="1410114" cy="62616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2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45D930E-D89A-4AA1-99B1-A3C202F2603A}"/>
              </a:ext>
            </a:extLst>
          </p:cNvPr>
          <p:cNvSpPr/>
          <p:nvPr/>
        </p:nvSpPr>
        <p:spPr>
          <a:xfrm>
            <a:off x="1322364" y="2647168"/>
            <a:ext cx="2673627" cy="75537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Tứ</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cố</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vô</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thân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0" name="Rectangle: Rounded Corners 19">
            <a:extLst>
              <a:ext uri="{FF2B5EF4-FFF2-40B4-BE49-F238E27FC236}">
                <a16:creationId xmlns:a16="http://schemas.microsoft.com/office/drawing/2014/main" id="{4F7BBC98-7A89-4349-AE8E-39F34A5F5FF2}"/>
              </a:ext>
            </a:extLst>
          </p:cNvPr>
          <p:cNvSpPr/>
          <p:nvPr/>
        </p:nvSpPr>
        <p:spPr>
          <a:xfrm>
            <a:off x="1322363" y="3840374"/>
            <a:ext cx="2673627" cy="75537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effectLst/>
                <a:latin typeface="Times New Roman" panose="02020603050405020304" pitchFamily="18" charset="0"/>
                <a:ea typeface="Tahoma" panose="020B0604030504040204" pitchFamily="34" charset="0"/>
                <a:cs typeface="Times New Roman" panose="02020603050405020304" pitchFamily="18" charset="0"/>
              </a:rPr>
              <a:t>Trăn tinh</a:t>
            </a:r>
            <a:endParaRPr lang="en-US" sz="2400" b="1" i="1">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CE5D1C2-49A9-418B-9B51-AED16676617F}"/>
              </a:ext>
            </a:extLst>
          </p:cNvPr>
          <p:cNvSpPr/>
          <p:nvPr/>
        </p:nvSpPr>
        <p:spPr>
          <a:xfrm>
            <a:off x="5148009" y="2639674"/>
            <a:ext cx="2673627" cy="75537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effectLst/>
                <a:latin typeface="Times New Roman" panose="02020603050405020304" pitchFamily="18" charset="0"/>
                <a:ea typeface="Tahoma" panose="020B0604030504040204" pitchFamily="34" charset="0"/>
                <a:cs typeface="Times New Roman" panose="02020603050405020304" pitchFamily="18" charset="0"/>
              </a:rPr>
              <a:t>Thủy phủ </a:t>
            </a:r>
            <a:endParaRPr lang="en-US" sz="2400" b="1" i="1">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EAF7AB44-1316-45FA-A9D8-B1727C61A013}"/>
              </a:ext>
            </a:extLst>
          </p:cNvPr>
          <p:cNvSpPr/>
          <p:nvPr/>
        </p:nvSpPr>
        <p:spPr>
          <a:xfrm>
            <a:off x="5148008" y="3843282"/>
            <a:ext cx="2673627" cy="75537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effectLst/>
                <a:latin typeface="Times New Roman" panose="02020603050405020304" pitchFamily="18" charset="0"/>
                <a:ea typeface="Tahoma" panose="020B0604030504040204" pitchFamily="34" charset="0"/>
                <a:cs typeface="Times New Roman" panose="02020603050405020304" pitchFamily="18" charset="0"/>
              </a:rPr>
              <a:t>Nước chư hầu </a:t>
            </a:r>
            <a:endParaRPr lang="en-US" sz="2400" b="1" i="1">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EB8E0789-738C-43F7-9E2A-D0869D89ED0B}"/>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86799A78-C688-49C4-8E67-B27EE76121DE}"/>
              </a:ext>
            </a:extLst>
          </p:cNvPr>
          <p:cNvSpPr/>
          <p:nvPr/>
        </p:nvSpPr>
        <p:spPr>
          <a:xfrm>
            <a:off x="177660" y="783955"/>
            <a:ext cx="2289409"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67730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E6BDB-CD9F-4CBA-8499-3A08640B714B}"/>
              </a:ext>
            </a:extLst>
          </p:cNvPr>
          <p:cNvSpPr/>
          <p:nvPr/>
        </p:nvSpPr>
        <p:spPr>
          <a:xfrm>
            <a:off x="118825" y="672627"/>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86DB633-C143-4688-9868-92E8B781F1EA}"/>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D1C86AC-DE81-4D57-9A11-D43AA2494EE3}"/>
              </a:ext>
            </a:extLst>
          </p:cNvPr>
          <p:cNvSpPr/>
          <p:nvPr/>
        </p:nvSpPr>
        <p:spPr>
          <a:xfrm>
            <a:off x="697565" y="1339248"/>
            <a:ext cx="1380532" cy="58605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b="1" dirty="0">
              <a:solidFill>
                <a:srgbClr val="FFFF00"/>
              </a:solidFill>
            </a:endParaRPr>
          </a:p>
        </p:txBody>
      </p:sp>
      <p:sp>
        <p:nvSpPr>
          <p:cNvPr id="11" name="Rectangle: Rounded Corners 10">
            <a:extLst>
              <a:ext uri="{FF2B5EF4-FFF2-40B4-BE49-F238E27FC236}">
                <a16:creationId xmlns:a16="http://schemas.microsoft.com/office/drawing/2014/main" id="{A00D9DBB-73ED-4A43-B80F-0E0FE2540E17}"/>
              </a:ext>
            </a:extLst>
          </p:cNvPr>
          <p:cNvSpPr/>
          <p:nvPr/>
        </p:nvSpPr>
        <p:spPr>
          <a:xfrm>
            <a:off x="697565" y="2604248"/>
            <a:ext cx="1380532" cy="586059"/>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xứ</a:t>
            </a:r>
            <a:endParaRPr lang="en-US" b="1" dirty="0">
              <a:solidFill>
                <a:srgbClr val="FFFF00"/>
              </a:solidFill>
            </a:endParaRPr>
          </a:p>
        </p:txBody>
      </p:sp>
      <p:sp>
        <p:nvSpPr>
          <p:cNvPr id="12" name="Flowchart: Terminator 11">
            <a:extLst>
              <a:ext uri="{FF2B5EF4-FFF2-40B4-BE49-F238E27FC236}">
                <a16:creationId xmlns:a16="http://schemas.microsoft.com/office/drawing/2014/main" id="{DD463254-EF63-4124-BBD3-E20CC97E1FE2}"/>
              </a:ext>
            </a:extLst>
          </p:cNvPr>
          <p:cNvSpPr/>
          <p:nvPr/>
        </p:nvSpPr>
        <p:spPr>
          <a:xfrm>
            <a:off x="3572943" y="1224861"/>
            <a:ext cx="2519204" cy="524530"/>
          </a:xfrm>
          <a:prstGeom prst="flowChartTerminator">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cổ</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Flowchart: Terminator 13">
            <a:extLst>
              <a:ext uri="{FF2B5EF4-FFF2-40B4-BE49-F238E27FC236}">
                <a16:creationId xmlns:a16="http://schemas.microsoft.com/office/drawing/2014/main" id="{5FF3E774-2CF1-4C9E-929F-68572921BD85}"/>
              </a:ext>
            </a:extLst>
          </p:cNvPr>
          <p:cNvSpPr/>
          <p:nvPr/>
        </p:nvSpPr>
        <p:spPr>
          <a:xfrm>
            <a:off x="3512576" y="2191900"/>
            <a:ext cx="5492276" cy="1500366"/>
          </a:xfrm>
          <a:prstGeom prst="flowChartTerminator">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Theo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Bùi</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Nhị</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lọc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NXB</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2008,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tr.244</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-247</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940C476-B69C-445F-9364-BA93471B46C6}"/>
              </a:ext>
            </a:extLst>
          </p:cNvPr>
          <p:cNvSpPr/>
          <p:nvPr/>
        </p:nvSpPr>
        <p:spPr>
          <a:xfrm>
            <a:off x="677687" y="4155756"/>
            <a:ext cx="1991402" cy="911570"/>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FFFF00"/>
              </a:solidFill>
            </a:endParaRPr>
          </a:p>
        </p:txBody>
      </p:sp>
      <p:sp>
        <p:nvSpPr>
          <p:cNvPr id="17" name="Rectangle: Rounded Corners 16">
            <a:extLst>
              <a:ext uri="{FF2B5EF4-FFF2-40B4-BE49-F238E27FC236}">
                <a16:creationId xmlns:a16="http://schemas.microsoft.com/office/drawing/2014/main" id="{064C677E-6C99-4E4E-86C7-7EA3A2539BFF}"/>
              </a:ext>
            </a:extLst>
          </p:cNvPr>
          <p:cNvSpPr/>
          <p:nvPr/>
        </p:nvSpPr>
        <p:spPr>
          <a:xfrm>
            <a:off x="694709" y="5447795"/>
            <a:ext cx="1964440" cy="853028"/>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kể</a:t>
            </a:r>
            <a:endParaRPr lang="en-US" dirty="0">
              <a:solidFill>
                <a:srgbClr val="FFFF00"/>
              </a:solidFill>
            </a:endParaRPr>
          </a:p>
        </p:txBody>
      </p:sp>
      <p:sp>
        <p:nvSpPr>
          <p:cNvPr id="18" name="Rectangle 17">
            <a:extLst>
              <a:ext uri="{FF2B5EF4-FFF2-40B4-BE49-F238E27FC236}">
                <a16:creationId xmlns:a16="http://schemas.microsoft.com/office/drawing/2014/main" id="{212C6DD6-6832-4FAD-ACDB-0834CE989805}"/>
              </a:ext>
            </a:extLst>
          </p:cNvPr>
          <p:cNvSpPr/>
          <p:nvPr/>
        </p:nvSpPr>
        <p:spPr>
          <a:xfrm>
            <a:off x="3511800" y="4496655"/>
            <a:ext cx="1730580" cy="461665"/>
          </a:xfrm>
          <a:prstGeom prst="rect">
            <a:avLst/>
          </a:prstGeom>
          <a:solidFill>
            <a:schemeClr val="accent6">
              <a:lumMod val="50000"/>
            </a:schemeClr>
          </a:solidFill>
          <a:ln>
            <a:solidFill>
              <a:srgbClr val="FFFF00"/>
            </a:solidFill>
          </a:ln>
        </p:spPr>
        <p:txBody>
          <a:bodyPr wrap="square">
            <a:spAutoFit/>
          </a:bodyPr>
          <a:lstStyle/>
          <a:p>
            <a:pPr lvl="0" algn="ct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sự</a:t>
            </a:r>
            <a:endPar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AA04EAA2-4E48-4C77-8E64-F8D37639DE3E}"/>
              </a:ext>
            </a:extLst>
          </p:cNvPr>
          <p:cNvSpPr/>
          <p:nvPr/>
        </p:nvSpPr>
        <p:spPr>
          <a:xfrm>
            <a:off x="3543126" y="5430267"/>
            <a:ext cx="1702134" cy="461665"/>
          </a:xfrm>
          <a:prstGeom prst="rect">
            <a:avLst/>
          </a:prstGeom>
          <a:solidFill>
            <a:schemeClr val="accent6">
              <a:lumMod val="50000"/>
            </a:schemeClr>
          </a:solidFill>
          <a:ln>
            <a:solidFill>
              <a:srgbClr val="FFFF00"/>
            </a:solidFill>
          </a:ln>
        </p:spPr>
        <p:txBody>
          <a:bodyPr wrap="square">
            <a:spAutoFit/>
          </a:bodyPr>
          <a:lstStyle/>
          <a:p>
            <a:pPr lvl="0" algn="ct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3</a:t>
            </a:r>
          </a:p>
        </p:txBody>
      </p:sp>
      <p:cxnSp>
        <p:nvCxnSpPr>
          <p:cNvPr id="20" name="Elbow Connector 51">
            <a:extLst>
              <a:ext uri="{FF2B5EF4-FFF2-40B4-BE49-F238E27FC236}">
                <a16:creationId xmlns:a16="http://schemas.microsoft.com/office/drawing/2014/main" id="{956F43A0-276D-4864-A01B-69C6ECC4EBD8}"/>
              </a:ext>
            </a:extLst>
          </p:cNvPr>
          <p:cNvCxnSpPr>
            <a:cxnSpLocks/>
          </p:cNvCxnSpPr>
          <p:nvPr/>
        </p:nvCxnSpPr>
        <p:spPr>
          <a:xfrm>
            <a:off x="2681908" y="4487600"/>
            <a:ext cx="829892" cy="348893"/>
          </a:xfrm>
          <a:prstGeom prst="bentConnector3">
            <a:avLst>
              <a:gd name="adj1" fmla="val 50000"/>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51">
            <a:extLst>
              <a:ext uri="{FF2B5EF4-FFF2-40B4-BE49-F238E27FC236}">
                <a16:creationId xmlns:a16="http://schemas.microsoft.com/office/drawing/2014/main" id="{8BD01AD9-88B3-412A-A725-8F3840A0E4A3}"/>
              </a:ext>
            </a:extLst>
          </p:cNvPr>
          <p:cNvCxnSpPr>
            <a:cxnSpLocks/>
          </p:cNvCxnSpPr>
          <p:nvPr/>
        </p:nvCxnSpPr>
        <p:spPr>
          <a:xfrm flipV="1">
            <a:off x="2671969" y="5719060"/>
            <a:ext cx="858337" cy="422625"/>
          </a:xfrm>
          <a:prstGeom prst="bentConnector3">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2" name="Elbow Connector 51">
            <a:extLst>
              <a:ext uri="{FF2B5EF4-FFF2-40B4-BE49-F238E27FC236}">
                <a16:creationId xmlns:a16="http://schemas.microsoft.com/office/drawing/2014/main" id="{A0BFF4F8-025B-41BF-820B-129EBCA9BE8E}"/>
              </a:ext>
            </a:extLst>
          </p:cNvPr>
          <p:cNvCxnSpPr>
            <a:cxnSpLocks/>
          </p:cNvCxnSpPr>
          <p:nvPr/>
        </p:nvCxnSpPr>
        <p:spPr>
          <a:xfrm flipV="1">
            <a:off x="2078097" y="1458601"/>
            <a:ext cx="1453581" cy="161493"/>
          </a:xfrm>
          <a:prstGeom prst="bentConnector3">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51">
            <a:extLst>
              <a:ext uri="{FF2B5EF4-FFF2-40B4-BE49-F238E27FC236}">
                <a16:creationId xmlns:a16="http://schemas.microsoft.com/office/drawing/2014/main" id="{E0386653-E903-4A96-86C4-1734BBE79540}"/>
              </a:ext>
            </a:extLst>
          </p:cNvPr>
          <p:cNvCxnSpPr>
            <a:cxnSpLocks/>
          </p:cNvCxnSpPr>
          <p:nvPr/>
        </p:nvCxnSpPr>
        <p:spPr>
          <a:xfrm>
            <a:off x="2100878" y="2914529"/>
            <a:ext cx="1472065" cy="399373"/>
          </a:xfrm>
          <a:prstGeom prst="bentConnector3">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1139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5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5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25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1" grpId="0" animBg="1"/>
      <p:bldP spid="12" grpId="0" animBg="1"/>
      <p:bldP spid="14"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63A91B-5CBE-4F3E-958D-736D5C05101E}"/>
              </a:ext>
            </a:extLst>
          </p:cNvPr>
          <p:cNvSpPr/>
          <p:nvPr/>
        </p:nvSpPr>
        <p:spPr>
          <a:xfrm>
            <a:off x="3991841" y="1134292"/>
            <a:ext cx="1380532" cy="687350"/>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Bố</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cục</a:t>
            </a:r>
            <a:endParaRPr lang="en-US" sz="2000" b="1" dirty="0">
              <a:solidFill>
                <a:srgbClr val="FFFF00"/>
              </a:solidFill>
            </a:endParaRPr>
          </a:p>
        </p:txBody>
      </p:sp>
      <p:sp>
        <p:nvSpPr>
          <p:cNvPr id="5" name="Rectangle: Rounded Corners 4">
            <a:extLst>
              <a:ext uri="{FF2B5EF4-FFF2-40B4-BE49-F238E27FC236}">
                <a16:creationId xmlns:a16="http://schemas.microsoft.com/office/drawing/2014/main" id="{3F4B9039-5875-4A80-A67F-68F2C40CC758}"/>
              </a:ext>
            </a:extLst>
          </p:cNvPr>
          <p:cNvSpPr/>
          <p:nvPr/>
        </p:nvSpPr>
        <p:spPr>
          <a:xfrm>
            <a:off x="562230" y="4255681"/>
            <a:ext cx="1975718" cy="2422705"/>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latin typeface="Times New Roman "/>
              </a:rPr>
              <a:t>Gia </a:t>
            </a:r>
            <a:r>
              <a:rPr lang="en-US" sz="2400" b="1" dirty="0" err="1">
                <a:latin typeface="Times New Roman "/>
              </a:rPr>
              <a:t>cảnh</a:t>
            </a:r>
            <a:r>
              <a:rPr lang="en-US" sz="2400" b="1" dirty="0">
                <a:latin typeface="Times New Roman "/>
              </a:rPr>
              <a:t> </a:t>
            </a:r>
            <a:r>
              <a:rPr lang="en-US" sz="2400" b="1" dirty="0" err="1">
                <a:latin typeface="Times New Roman "/>
              </a:rPr>
              <a:t>của</a:t>
            </a:r>
            <a:r>
              <a:rPr lang="en-US" sz="2400" b="1" dirty="0">
                <a:latin typeface="Times New Roman "/>
              </a:rPr>
              <a:t> </a:t>
            </a:r>
            <a:r>
              <a:rPr lang="en-US" sz="2400" b="1" dirty="0" err="1">
                <a:latin typeface="Times New Roman "/>
              </a:rPr>
              <a:t>Thạch</a:t>
            </a:r>
            <a:r>
              <a:rPr lang="en-US" sz="2400" b="1" dirty="0">
                <a:latin typeface="Times New Roman "/>
              </a:rPr>
              <a:t> </a:t>
            </a:r>
            <a:r>
              <a:rPr lang="en-US" sz="2400" b="1" dirty="0" err="1">
                <a:latin typeface="Times New Roman "/>
              </a:rPr>
              <a:t>Sanh</a:t>
            </a:r>
            <a:endParaRPr lang="en-US" sz="2400" b="1" dirty="0">
              <a:solidFill>
                <a:schemeClr val="bg1"/>
              </a:solidFill>
              <a:effectLst/>
              <a:latin typeface="Times New Roman "/>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E277A9C-5786-4DEB-B7AD-278BADF4B022}"/>
              </a:ext>
            </a:extLst>
          </p:cNvPr>
          <p:cNvSpPr/>
          <p:nvPr/>
        </p:nvSpPr>
        <p:spPr>
          <a:xfrm>
            <a:off x="3043108" y="4255680"/>
            <a:ext cx="2707457" cy="2422705"/>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
              </a:rPr>
              <a:t>Thạch Sanh vượt qua những lần hãm hại của Lý Thông, mẹ con Lý Thông bị trừng phạt</a:t>
            </a:r>
            <a:endParaRPr lang="en-US" sz="2400" b="1" dirty="0">
              <a:latin typeface="Times New Roman "/>
            </a:endParaRPr>
          </a:p>
        </p:txBody>
      </p:sp>
      <p:sp>
        <p:nvSpPr>
          <p:cNvPr id="7" name="Rectangle: Rounded Corners 6">
            <a:extLst>
              <a:ext uri="{FF2B5EF4-FFF2-40B4-BE49-F238E27FC236}">
                <a16:creationId xmlns:a16="http://schemas.microsoft.com/office/drawing/2014/main" id="{2740F507-ECC0-4E35-A76E-97531B8340B5}"/>
              </a:ext>
            </a:extLst>
          </p:cNvPr>
          <p:cNvSpPr/>
          <p:nvPr/>
        </p:nvSpPr>
        <p:spPr>
          <a:xfrm>
            <a:off x="6255725" y="4260655"/>
            <a:ext cx="2707457" cy="2422704"/>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Thạch Sanh lấy được công chúa, chiến thắng quân sĩ 18 nước chư hầ</a:t>
            </a:r>
            <a:r>
              <a:rPr lang="en-US" sz="2400" b="1" dirty="0">
                <a:latin typeface="Times New Roman" panose="02020603050405020304" pitchFamily="18" charset="0"/>
                <a:cs typeface="Times New Roman" panose="02020603050405020304" pitchFamily="18" charset="0"/>
              </a:rPr>
              <a:t>u </a:t>
            </a:r>
            <a:r>
              <a:rPr lang="en-US" sz="2400" b="1" dirty="0" err="1">
                <a:latin typeface="Times New Roman" panose="02020603050405020304" pitchFamily="18" charset="0"/>
                <a:cs typeface="Times New Roman" panose="02020603050405020304" pitchFamily="18" charset="0"/>
              </a:rPr>
              <a:t>và</a:t>
            </a:r>
            <a:r>
              <a:rPr lang="vi-VN" sz="2400" b="1" dirty="0">
                <a:latin typeface="Times New Roman" panose="02020603050405020304" pitchFamily="18" charset="0"/>
                <a:cs typeface="Times New Roman" panose="02020603050405020304" pitchFamily="18" charset="0"/>
              </a:rPr>
              <a:t> được truyền 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vua</a:t>
            </a:r>
            <a:r>
              <a:rPr lang="en-US" sz="2400" b="1" dirty="0">
                <a:latin typeface="Times New Roman" panose="02020603050405020304" pitchFamily="18" charset="0"/>
                <a:cs typeface="Times New Roman" panose="02020603050405020304" pitchFamily="18" charset="0"/>
              </a:rPr>
              <a:t> </a:t>
            </a:r>
          </a:p>
        </p:txBody>
      </p:sp>
      <p:sp>
        <p:nvSpPr>
          <p:cNvPr id="11" name="Speech Bubble: Rectangle with Corners Rounded 10">
            <a:extLst>
              <a:ext uri="{FF2B5EF4-FFF2-40B4-BE49-F238E27FC236}">
                <a16:creationId xmlns:a16="http://schemas.microsoft.com/office/drawing/2014/main" id="{1B18C552-BCBF-4E95-9D0D-D7EA410B64CE}"/>
              </a:ext>
            </a:extLst>
          </p:cNvPr>
          <p:cNvSpPr/>
          <p:nvPr/>
        </p:nvSpPr>
        <p:spPr>
          <a:xfrm>
            <a:off x="563965" y="2513046"/>
            <a:ext cx="1972247" cy="1500831"/>
          </a:xfrm>
          <a:prstGeom prst="wedgeRoundRectCallout">
            <a:avLst>
              <a:gd name="adj1" fmla="val -2076"/>
              <a:gd name="adj2" fmla="val 67094"/>
              <a:gd name="adj3" fmla="val 16667"/>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2400" b="1" dirty="0" err="1">
                <a:solidFill>
                  <a:srgbClr val="FFFF00"/>
                </a:solidFill>
                <a:effectLst/>
                <a:latin typeface="Times New Roman "/>
                <a:ea typeface="Calibri" panose="020F0502020204030204" pitchFamily="34" charset="0"/>
              </a:rPr>
              <a:t>Phần</a:t>
            </a:r>
            <a:r>
              <a:rPr lang="en-US" sz="2400" b="1" dirty="0">
                <a:solidFill>
                  <a:srgbClr val="FFFF00"/>
                </a:solidFill>
                <a:effectLst/>
                <a:latin typeface="Times New Roman "/>
                <a:ea typeface="Calibri" panose="020F0502020204030204" pitchFamily="34" charset="0"/>
              </a:rPr>
              <a:t> 1: </a:t>
            </a:r>
          </a:p>
          <a:p>
            <a:pPr algn="ctr">
              <a:lnSpc>
                <a:spcPct val="90000"/>
              </a:lnSpc>
            </a:pPr>
            <a:r>
              <a:rPr lang="vi-VN" sz="2400" b="1" dirty="0">
                <a:latin typeface="Times New Roman "/>
              </a:rPr>
              <a:t>Từ đầu đến </a:t>
            </a:r>
            <a:r>
              <a:rPr lang="en-US" sz="2400" b="1" i="1" dirty="0">
                <a:latin typeface="Times New Roman "/>
              </a:rPr>
              <a:t>“</a:t>
            </a:r>
            <a:r>
              <a:rPr lang="en-US" sz="2400" b="1" i="1" dirty="0" err="1">
                <a:latin typeface="Times New Roman "/>
              </a:rPr>
              <a:t>đốn</a:t>
            </a:r>
            <a:r>
              <a:rPr lang="en-US" sz="2400" b="1" i="1" dirty="0">
                <a:latin typeface="Times New Roman "/>
              </a:rPr>
              <a:t> </a:t>
            </a:r>
            <a:r>
              <a:rPr lang="en-US" sz="2400" b="1" i="1" dirty="0" err="1">
                <a:latin typeface="Times New Roman "/>
              </a:rPr>
              <a:t>củi</a:t>
            </a:r>
            <a:r>
              <a:rPr lang="en-US" sz="2400" b="1" i="1" dirty="0">
                <a:latin typeface="Times New Roman "/>
              </a:rPr>
              <a:t> </a:t>
            </a:r>
            <a:r>
              <a:rPr lang="en-US" sz="2400" b="1" i="1" dirty="0" err="1">
                <a:latin typeface="Times New Roman "/>
              </a:rPr>
              <a:t>kiếm</a:t>
            </a:r>
            <a:r>
              <a:rPr lang="en-US" sz="2400" b="1" i="1" dirty="0">
                <a:latin typeface="Times New Roman "/>
              </a:rPr>
              <a:t> </a:t>
            </a:r>
            <a:r>
              <a:rPr lang="en-US" sz="2400" b="1" i="1" dirty="0" err="1">
                <a:latin typeface="Times New Roman "/>
              </a:rPr>
              <a:t>ăn</a:t>
            </a:r>
            <a:r>
              <a:rPr lang="en-US" sz="2400" b="1" i="1" dirty="0">
                <a:latin typeface="Times New Roman "/>
              </a:rPr>
              <a:t>” </a:t>
            </a:r>
            <a:endParaRPr lang="en-US" sz="2400" b="1" i="1" dirty="0">
              <a:solidFill>
                <a:schemeClr val="bg1"/>
              </a:solidFill>
              <a:latin typeface="Times New Roman "/>
            </a:endParaRPr>
          </a:p>
        </p:txBody>
      </p:sp>
      <p:sp>
        <p:nvSpPr>
          <p:cNvPr id="12" name="Speech Bubble: Rectangle with Corners Rounded 11">
            <a:extLst>
              <a:ext uri="{FF2B5EF4-FFF2-40B4-BE49-F238E27FC236}">
                <a16:creationId xmlns:a16="http://schemas.microsoft.com/office/drawing/2014/main" id="{896AF8E4-2F91-4BB4-B8D5-6C6601F7C528}"/>
              </a:ext>
            </a:extLst>
          </p:cNvPr>
          <p:cNvSpPr/>
          <p:nvPr/>
        </p:nvSpPr>
        <p:spPr>
          <a:xfrm>
            <a:off x="3479422" y="2513046"/>
            <a:ext cx="2112616" cy="1500831"/>
          </a:xfrm>
          <a:prstGeom prst="wedgeRoundRectCallout">
            <a:avLst>
              <a:gd name="adj1" fmla="val -6291"/>
              <a:gd name="adj2" fmla="val 68899"/>
              <a:gd name="adj3" fmla="val 16667"/>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2400" b="1" dirty="0" err="1">
                <a:solidFill>
                  <a:srgbClr val="FFFF00"/>
                </a:solidFill>
                <a:effectLst/>
                <a:latin typeface="Times New Roman "/>
                <a:ea typeface="Calibri" panose="020F0502020204030204" pitchFamily="34" charset="0"/>
              </a:rPr>
              <a:t>Phần</a:t>
            </a:r>
            <a:r>
              <a:rPr lang="en-US" sz="2400" b="1" dirty="0">
                <a:solidFill>
                  <a:srgbClr val="FFFF00"/>
                </a:solidFill>
                <a:effectLst/>
                <a:latin typeface="Times New Roman "/>
                <a:ea typeface="Calibri" panose="020F0502020204030204" pitchFamily="34" charset="0"/>
              </a:rPr>
              <a:t> 2: </a:t>
            </a:r>
          </a:p>
          <a:p>
            <a:pPr algn="ctr">
              <a:lnSpc>
                <a:spcPct val="90000"/>
              </a:lnSpc>
            </a:pPr>
            <a:r>
              <a:rPr lang="en-US" sz="2400" b="1" dirty="0" err="1">
                <a:latin typeface="Times New Roman "/>
              </a:rPr>
              <a:t>Tiếp</a:t>
            </a:r>
            <a:r>
              <a:rPr lang="en-US" sz="2400" b="1" dirty="0">
                <a:latin typeface="Times New Roman "/>
              </a:rPr>
              <a:t> </a:t>
            </a:r>
            <a:r>
              <a:rPr lang="en-US" sz="2400" b="1" dirty="0" err="1">
                <a:latin typeface="Times New Roman "/>
              </a:rPr>
              <a:t>đến</a:t>
            </a:r>
            <a:r>
              <a:rPr lang="en-US" sz="2400" b="1" dirty="0">
                <a:latin typeface="Times New Roman "/>
              </a:rPr>
              <a:t> </a:t>
            </a:r>
            <a:r>
              <a:rPr lang="en-US" sz="2400" b="1" i="1" dirty="0">
                <a:latin typeface="Times New Roman "/>
              </a:rPr>
              <a:t>“</a:t>
            </a:r>
            <a:r>
              <a:rPr lang="en-US" sz="2400" b="1" i="1" dirty="0" err="1">
                <a:latin typeface="Times New Roman "/>
              </a:rPr>
              <a:t>chúng</a:t>
            </a:r>
            <a:r>
              <a:rPr lang="en-US" sz="2400" b="1" i="1" dirty="0">
                <a:latin typeface="Times New Roman "/>
              </a:rPr>
              <a:t> </a:t>
            </a:r>
            <a:r>
              <a:rPr lang="en-US" sz="2400" b="1" i="1" dirty="0" err="1">
                <a:latin typeface="Times New Roman "/>
              </a:rPr>
              <a:t>bị</a:t>
            </a:r>
            <a:r>
              <a:rPr lang="en-US" sz="2400" b="1" i="1" dirty="0">
                <a:latin typeface="Times New Roman "/>
              </a:rPr>
              <a:t> </a:t>
            </a:r>
            <a:r>
              <a:rPr lang="en-US" sz="2400" b="1" i="1" dirty="0" err="1">
                <a:latin typeface="Times New Roman "/>
              </a:rPr>
              <a:t>sét</a:t>
            </a:r>
            <a:r>
              <a:rPr lang="en-US" sz="2400" b="1" i="1" dirty="0">
                <a:latin typeface="Times New Roman "/>
              </a:rPr>
              <a:t> </a:t>
            </a:r>
            <a:r>
              <a:rPr lang="en-US" sz="2400" b="1" i="1" dirty="0" err="1">
                <a:latin typeface="Times New Roman "/>
              </a:rPr>
              <a:t>đánh</a:t>
            </a:r>
            <a:r>
              <a:rPr lang="en-US" sz="2400" b="1" i="1" dirty="0">
                <a:latin typeface="Times New Roman "/>
              </a:rPr>
              <a:t> </a:t>
            </a:r>
            <a:r>
              <a:rPr lang="en-US" sz="2400" b="1" i="1" dirty="0" err="1">
                <a:latin typeface="Times New Roman "/>
              </a:rPr>
              <a:t>chết</a:t>
            </a:r>
            <a:r>
              <a:rPr lang="en-US" sz="2400" b="1" i="1" dirty="0">
                <a:latin typeface="Times New Roman "/>
              </a:rPr>
              <a:t>” </a:t>
            </a:r>
            <a:endParaRPr lang="en-US" sz="2400" b="1" i="1" dirty="0">
              <a:solidFill>
                <a:schemeClr val="bg1"/>
              </a:solidFill>
              <a:latin typeface="Times New Roman "/>
            </a:endParaRPr>
          </a:p>
        </p:txBody>
      </p:sp>
      <p:sp>
        <p:nvSpPr>
          <p:cNvPr id="13" name="Speech Bubble: Rectangle with Corners Rounded 12">
            <a:extLst>
              <a:ext uri="{FF2B5EF4-FFF2-40B4-BE49-F238E27FC236}">
                <a16:creationId xmlns:a16="http://schemas.microsoft.com/office/drawing/2014/main" id="{BF58FC60-8E99-428B-8077-4E47872FBEEB}"/>
              </a:ext>
            </a:extLst>
          </p:cNvPr>
          <p:cNvSpPr/>
          <p:nvPr/>
        </p:nvSpPr>
        <p:spPr>
          <a:xfrm>
            <a:off x="6536983" y="2506162"/>
            <a:ext cx="2144939" cy="1500831"/>
          </a:xfrm>
          <a:prstGeom prst="wedgeRoundRectCallout">
            <a:avLst>
              <a:gd name="adj1" fmla="val -4646"/>
              <a:gd name="adj2" fmla="val 68844"/>
              <a:gd name="adj3" fmla="val 16667"/>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err="1">
                <a:solidFill>
                  <a:srgbClr val="FFFF00"/>
                </a:solidFill>
                <a:effectLst/>
                <a:latin typeface="Times New Roman "/>
                <a:ea typeface="Calibri" panose="020F0502020204030204" pitchFamily="34" charset="0"/>
              </a:rPr>
              <a:t>Phần</a:t>
            </a:r>
            <a:r>
              <a:rPr lang="en-US" sz="2400" b="1" dirty="0">
                <a:solidFill>
                  <a:srgbClr val="FFFF00"/>
                </a:solidFill>
                <a:effectLst/>
                <a:latin typeface="Times New Roman "/>
                <a:ea typeface="Calibri" panose="020F0502020204030204" pitchFamily="34" charset="0"/>
              </a:rPr>
              <a:t> 3: </a:t>
            </a:r>
          </a:p>
          <a:p>
            <a:pPr algn="ctr">
              <a:lnSpc>
                <a:spcPct val="90000"/>
              </a:lnSpc>
            </a:pPr>
            <a:r>
              <a:rPr lang="en-US" sz="2400" b="1" dirty="0" err="1">
                <a:latin typeface="Times New Roman "/>
              </a:rPr>
              <a:t>Đoạn</a:t>
            </a:r>
            <a:r>
              <a:rPr lang="en-US" sz="2400" b="1" dirty="0">
                <a:latin typeface="Times New Roman "/>
              </a:rPr>
              <a:t> </a:t>
            </a:r>
            <a:r>
              <a:rPr lang="en-US" sz="2400" b="1" dirty="0" err="1">
                <a:latin typeface="Times New Roman "/>
              </a:rPr>
              <a:t>còn</a:t>
            </a:r>
            <a:r>
              <a:rPr lang="en-US" sz="2400" b="1" dirty="0">
                <a:latin typeface="Times New Roman "/>
              </a:rPr>
              <a:t> </a:t>
            </a:r>
            <a:r>
              <a:rPr lang="en-US" sz="2400" b="1" dirty="0" err="1">
                <a:latin typeface="Times New Roman "/>
              </a:rPr>
              <a:t>lại</a:t>
            </a:r>
            <a:endParaRPr lang="en-US" sz="2400" b="1" dirty="0">
              <a:solidFill>
                <a:schemeClr val="bg1"/>
              </a:solidFill>
              <a:latin typeface="Times New Roman "/>
            </a:endParaRPr>
          </a:p>
        </p:txBody>
      </p:sp>
      <p:cxnSp>
        <p:nvCxnSpPr>
          <p:cNvPr id="19" name="Straight Arrow Connector 18">
            <a:extLst>
              <a:ext uri="{FF2B5EF4-FFF2-40B4-BE49-F238E27FC236}">
                <a16:creationId xmlns:a16="http://schemas.microsoft.com/office/drawing/2014/main" id="{6A03248F-EDE0-4704-9117-22242162DC20}"/>
              </a:ext>
            </a:extLst>
          </p:cNvPr>
          <p:cNvCxnSpPr>
            <a:cxnSpLocks/>
            <a:stCxn id="4" idx="2"/>
            <a:endCxn id="11" idx="0"/>
          </p:cNvCxnSpPr>
          <p:nvPr/>
        </p:nvCxnSpPr>
        <p:spPr>
          <a:xfrm flipH="1">
            <a:off x="1550089" y="1821642"/>
            <a:ext cx="3132018" cy="69140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C8B9FC-6EA0-451F-BAF3-F675626FBCA8}"/>
              </a:ext>
            </a:extLst>
          </p:cNvPr>
          <p:cNvCxnSpPr>
            <a:cxnSpLocks/>
            <a:stCxn id="4" idx="2"/>
            <a:endCxn id="12" idx="0"/>
          </p:cNvCxnSpPr>
          <p:nvPr/>
        </p:nvCxnSpPr>
        <p:spPr>
          <a:xfrm flipH="1">
            <a:off x="4535730" y="1821642"/>
            <a:ext cx="146377" cy="69140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C8B071C-50F5-447A-A3FE-DE074E26B4C4}"/>
              </a:ext>
            </a:extLst>
          </p:cNvPr>
          <p:cNvCxnSpPr>
            <a:cxnSpLocks/>
            <a:stCxn id="4" idx="2"/>
            <a:endCxn id="13" idx="0"/>
          </p:cNvCxnSpPr>
          <p:nvPr/>
        </p:nvCxnSpPr>
        <p:spPr>
          <a:xfrm>
            <a:off x="4682107" y="1821642"/>
            <a:ext cx="2927346" cy="68452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13DC48C-307A-4F67-8471-C93492025461}"/>
              </a:ext>
            </a:extLst>
          </p:cNvPr>
          <p:cNvSpPr/>
          <p:nvPr/>
        </p:nvSpPr>
        <p:spPr>
          <a:xfrm>
            <a:off x="118825" y="672627"/>
            <a:ext cx="2556341" cy="461665"/>
          </a:xfrm>
          <a:prstGeom prst="rect">
            <a:avLst/>
          </a:prstGeom>
        </p:spPr>
        <p:txBody>
          <a:bodyPr wrap="none">
            <a:spAutoFit/>
          </a:bodyPr>
          <a:lstStyle/>
          <a:p>
            <a:pPr lvl="0" algn="just"/>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6D69AF9F-058E-4D9D-B6E6-D04DBA467E62}"/>
              </a:ext>
            </a:extLst>
          </p:cNvPr>
          <p:cNvSpPr/>
          <p:nvPr/>
        </p:nvSpPr>
        <p:spPr>
          <a:xfrm>
            <a:off x="2078097" y="174641"/>
            <a:ext cx="5367047" cy="523220"/>
          </a:xfrm>
          <a:prstGeom prst="rect">
            <a:avLst/>
          </a:prstGeom>
        </p:spPr>
        <p:txBody>
          <a:bodyPr wrap="non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ĐỌC VÀ TÌM HIỂU CHUNG </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92273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5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5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30" grpId="0"/>
      <p:bldP spid="3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2029</TotalTime>
  <Words>2312</Words>
  <Application>Microsoft Office PowerPoint</Application>
  <PresentationFormat>On-screen Show (4:3)</PresentationFormat>
  <Paragraphs>230</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Times New Roman</vt:lpstr>
      <vt:lpstr>Times New Roman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135</cp:revision>
  <dcterms:created xsi:type="dcterms:W3CDTF">2022-01-08T06:56:31Z</dcterms:created>
  <dcterms:modified xsi:type="dcterms:W3CDTF">2022-01-10T03:58:47Z</dcterms:modified>
</cp:coreProperties>
</file>