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78" r:id="rId8"/>
    <p:sldId id="263" r:id="rId9"/>
    <p:sldId id="264" r:id="rId10"/>
    <p:sldId id="265" r:id="rId11"/>
    <p:sldId id="266" r:id="rId12"/>
    <p:sldId id="281" r:id="rId13"/>
    <p:sldId id="267" r:id="rId14"/>
    <p:sldId id="268" r:id="rId15"/>
    <p:sldId id="279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80" r:id="rId24"/>
    <p:sldId id="276" r:id="rId25"/>
    <p:sldId id="277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485" y="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9975E-A480-403D-83CB-82C39C438D5B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FF686-BBA2-48C0-8121-3869F9E06D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611273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9975E-A480-403D-83CB-82C39C438D5B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FF686-BBA2-48C0-8121-3869F9E06D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726675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9975E-A480-403D-83CB-82C39C438D5B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FF686-BBA2-48C0-8121-3869F9E06D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105636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4720263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9975E-A480-403D-83CB-82C39C438D5B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FF686-BBA2-48C0-8121-3869F9E06D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454415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9975E-A480-403D-83CB-82C39C438D5B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FF686-BBA2-48C0-8121-3869F9E06D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672842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9975E-A480-403D-83CB-82C39C438D5B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FF686-BBA2-48C0-8121-3869F9E06D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395774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9975E-A480-403D-83CB-82C39C438D5B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FF686-BBA2-48C0-8121-3869F9E06D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564598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9975E-A480-403D-83CB-82C39C438D5B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FF686-BBA2-48C0-8121-3869F9E06D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252234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9975E-A480-403D-83CB-82C39C438D5B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FF686-BBA2-48C0-8121-3869F9E06D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866329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9975E-A480-403D-83CB-82C39C438D5B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FF686-BBA2-48C0-8121-3869F9E06D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662230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9975E-A480-403D-83CB-82C39C438D5B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FF686-BBA2-48C0-8121-3869F9E06D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281408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B9975E-A480-403D-83CB-82C39C438D5B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4FF686-BBA2-48C0-8121-3869F9E06D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15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microsoft.com/office/2007/relationships/hdphoto" Target="../media/hdphoto3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5" Type="http://schemas.microsoft.com/office/2007/relationships/hdphoto" Target="../media/hdphoto2.wdp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5" Type="http://schemas.microsoft.com/office/2007/relationships/hdphoto" Target="../media/hdphoto3.wdp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4" Type="http://schemas.microsoft.com/office/2007/relationships/hdphoto" Target="../media/hdphoto4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4" Type="http://schemas.microsoft.com/office/2007/relationships/hdphoto" Target="../media/hdphoto4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4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5" Type="http://schemas.microsoft.com/office/2007/relationships/hdphoto" Target="../media/hdphoto3.wdp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99A8CF3B-ACC7-4B7F-851A-F65D895B1D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3401" cy="6858000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6EF8A10E-8C9D-4A6D-839E-6AD497D191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6386" y="4208954"/>
            <a:ext cx="4644736" cy="2025846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0AB96B91-531B-4770-9DC8-80B6C3ADC3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8684" y="4868138"/>
            <a:ext cx="4985287" cy="1666391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FF6F3990-4988-420B-89F1-8199E123D3C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6328" y="5584417"/>
            <a:ext cx="1545672" cy="1300767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670BD829-77FD-49AA-8879-5AA80093A4E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70" y="2635477"/>
            <a:ext cx="2382542" cy="2948940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AD32C14A-22A1-4B4A-A9A5-9AF66634229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100" y="3068914"/>
            <a:ext cx="2170070" cy="2875746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5372308F-1AB9-4F20-9617-F4718A827F9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973" y="4380476"/>
            <a:ext cx="2577453" cy="135615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3F5E8DA-4EBE-7C03-524E-0931CAF8E898}"/>
              </a:ext>
            </a:extLst>
          </p:cNvPr>
          <p:cNvSpPr txBox="1"/>
          <p:nvPr/>
        </p:nvSpPr>
        <p:spPr>
          <a:xfrm>
            <a:off x="2600840" y="2819145"/>
            <a:ext cx="7540487" cy="1323439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vi-VN" sz="2600" b="1" dirty="0">
                <a:solidFill>
                  <a:srgbClr val="0070C0"/>
                </a:solidFill>
                <a:latin typeface="+mj-lt"/>
              </a:rPr>
              <a:t>Viết bài văn phân tích một tác phẩm văn học </a:t>
            </a:r>
            <a:br>
              <a:rPr lang="vi-VN" sz="2800" dirty="0">
                <a:solidFill>
                  <a:srgbClr val="0070C0"/>
                </a:solidFill>
                <a:latin typeface="+mj-lt"/>
              </a:rPr>
            </a:br>
            <a:r>
              <a:rPr lang="vi-VN" sz="28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(bài thơ thất ngôn bát cú </a:t>
            </a:r>
            <a:endParaRPr lang="en-US" sz="2800" b="1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pPr algn="ctr"/>
            <a:r>
              <a:rPr lang="vi-VN" sz="28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hoặc tứ tuyệt đường luật)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4795" y="346334"/>
            <a:ext cx="1541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….. </a:t>
            </a:r>
          </a:p>
        </p:txBody>
      </p:sp>
    </p:spTree>
    <p:extLst>
      <p:ext uri="{BB962C8B-B14F-4D97-AF65-F5344CB8AC3E}">
        <p14:creationId xmlns:p14="http://schemas.microsoft.com/office/powerpoint/2010/main" val="15809230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Top 79+ về hình nền background powerpoint đẹp hay nhất - cdgdbentre.edu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8913" y="168871"/>
            <a:ext cx="68271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PHÂN TÍCH BÀI VIẾT THAM KHẢO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4711" t="1486" r="3642"/>
          <a:stretch/>
        </p:blipFill>
        <p:spPr>
          <a:xfrm>
            <a:off x="4513152" y="860962"/>
            <a:ext cx="7678848" cy="5997038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-153962" y="392135"/>
            <a:ext cx="4849891" cy="5704396"/>
            <a:chOff x="-153962" y="392135"/>
            <a:chExt cx="4849891" cy="5704396"/>
          </a:xfrm>
        </p:grpSpPr>
        <p:pic>
          <p:nvPicPr>
            <p:cNvPr id="8" name="Picture 6" descr="Thumb Tack Clipart Paper Pin - Stick Paper Png - Free Transparent PNG  Clipart Images Downloa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733" b="95648" l="0" r="100000">
                          <a14:backgroundMark x1="5952" y1="9211" x2="47024" y2="9919"/>
                          <a14:backgroundMark x1="58095" y1="6073" x2="48452" y2="10931"/>
                          <a14:backgroundMark x1="2976" y1="13158" x2="2500" y2="33401"/>
                          <a14:backgroundMark x1="14524" y1="12551" x2="48452" y2="11943"/>
                          <a14:backgroundMark x1="12024" y1="12551" x2="50714" y2="12955"/>
                          <a14:backgroundMark x1="57024" y1="9008" x2="53929" y2="10931"/>
                          <a14:backgroundMark x1="73690" y1="13664" x2="83571" y2="13664"/>
                          <a14:backgroundMark x1="97262" y1="14474" x2="98929" y2="66903"/>
                          <a14:backgroundMark x1="94762" y1="21154" x2="94762" y2="29251"/>
                          <a14:backgroundMark x1="94524" y1="16093" x2="95000" y2="1862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3962" y="392135"/>
              <a:ext cx="4849891" cy="5704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183120" y="1679456"/>
              <a:ext cx="4175725" cy="35086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vi-VN" sz="2000" b="0" i="1" dirty="0">
                  <a:solidFill>
                    <a:srgbClr val="002060"/>
                  </a:solidFill>
                  <a:effectLst/>
                  <a:latin typeface="+mj-lt"/>
                </a:rPr>
                <a:t>Quanh năm buôn bán ở mom sông,</a:t>
              </a:r>
              <a:br>
                <a:rPr lang="vi-VN" sz="2000" i="1" dirty="0">
                  <a:solidFill>
                    <a:srgbClr val="002060"/>
                  </a:solidFill>
                  <a:latin typeface="+mj-lt"/>
                </a:rPr>
              </a:br>
              <a:r>
                <a:rPr lang="vi-VN" sz="2000" b="0" i="1" dirty="0">
                  <a:solidFill>
                    <a:srgbClr val="002060"/>
                  </a:solidFill>
                  <a:effectLst/>
                  <a:latin typeface="+mj-lt"/>
                </a:rPr>
                <a:t>Nuôi đủ năm con với một chồng.</a:t>
              </a:r>
              <a:br>
                <a:rPr lang="vi-VN" sz="2000" i="1" dirty="0">
                  <a:solidFill>
                    <a:srgbClr val="002060"/>
                  </a:solidFill>
                  <a:latin typeface="+mj-lt"/>
                </a:rPr>
              </a:br>
              <a:r>
                <a:rPr lang="vi-VN" sz="2000" b="0" i="1" dirty="0">
                  <a:solidFill>
                    <a:srgbClr val="002060"/>
                  </a:solidFill>
                  <a:effectLst/>
                  <a:latin typeface="+mj-lt"/>
                </a:rPr>
                <a:t>Lặn lội thân cò khi quãng vắng,</a:t>
              </a:r>
              <a:br>
                <a:rPr lang="vi-VN" sz="2000" i="1" dirty="0">
                  <a:solidFill>
                    <a:srgbClr val="002060"/>
                  </a:solidFill>
                  <a:latin typeface="+mj-lt"/>
                </a:rPr>
              </a:br>
              <a:r>
                <a:rPr lang="vi-VN" sz="2000" b="0" i="1" dirty="0">
                  <a:solidFill>
                    <a:srgbClr val="002060"/>
                  </a:solidFill>
                  <a:effectLst/>
                  <a:latin typeface="+mj-lt"/>
                </a:rPr>
                <a:t>Eo sèo mặt nước buổi đò đông.</a:t>
              </a:r>
              <a:br>
                <a:rPr lang="vi-VN" sz="2000" i="1" dirty="0">
                  <a:solidFill>
                    <a:srgbClr val="002060"/>
                  </a:solidFill>
                  <a:latin typeface="+mj-lt"/>
                </a:rPr>
              </a:br>
              <a:r>
                <a:rPr lang="vi-VN" sz="2000" b="0" i="1" dirty="0">
                  <a:solidFill>
                    <a:srgbClr val="002060"/>
                  </a:solidFill>
                  <a:effectLst/>
                  <a:latin typeface="+mj-lt"/>
                </a:rPr>
                <a:t>Một duyên</a:t>
              </a:r>
              <a:r>
                <a:rPr lang="en-US" sz="2000" b="0" i="1" dirty="0">
                  <a:solidFill>
                    <a:srgbClr val="002060"/>
                  </a:solidFill>
                  <a:effectLst/>
                  <a:latin typeface="+mj-lt"/>
                </a:rPr>
                <a:t> </a:t>
              </a:r>
              <a:r>
                <a:rPr lang="vi-VN" sz="2000" b="0" i="1" dirty="0">
                  <a:solidFill>
                    <a:srgbClr val="002060"/>
                  </a:solidFill>
                  <a:effectLst/>
                  <a:latin typeface="+mj-lt"/>
                </a:rPr>
                <a:t>hai nợ</a:t>
              </a:r>
              <a:r>
                <a:rPr lang="en-US" sz="2000" b="0" i="1" dirty="0">
                  <a:solidFill>
                    <a:srgbClr val="002060"/>
                  </a:solidFill>
                  <a:effectLst/>
                  <a:latin typeface="+mj-lt"/>
                </a:rPr>
                <a:t> </a:t>
              </a:r>
              <a:r>
                <a:rPr lang="vi-VN" sz="2000" b="0" i="1" dirty="0">
                  <a:solidFill>
                    <a:srgbClr val="002060"/>
                  </a:solidFill>
                  <a:effectLst/>
                  <a:latin typeface="+mj-lt"/>
                </a:rPr>
                <a:t>âu đành phận,</a:t>
              </a:r>
              <a:br>
                <a:rPr lang="vi-VN" sz="2000" i="1" dirty="0">
                  <a:solidFill>
                    <a:srgbClr val="002060"/>
                  </a:solidFill>
                  <a:latin typeface="+mj-lt"/>
                </a:rPr>
              </a:br>
              <a:r>
                <a:rPr lang="vi-VN" sz="2000" b="0" i="1" dirty="0">
                  <a:solidFill>
                    <a:srgbClr val="002060"/>
                  </a:solidFill>
                  <a:effectLst/>
                  <a:latin typeface="+mj-lt"/>
                </a:rPr>
                <a:t>Năm nắng</a:t>
              </a:r>
              <a:r>
                <a:rPr lang="en-US" sz="2000" b="0" i="1" dirty="0">
                  <a:solidFill>
                    <a:srgbClr val="002060"/>
                  </a:solidFill>
                  <a:effectLst/>
                  <a:latin typeface="+mj-lt"/>
                </a:rPr>
                <a:t> </a:t>
              </a:r>
              <a:r>
                <a:rPr lang="vi-VN" sz="2000" b="0" i="1" dirty="0">
                  <a:solidFill>
                    <a:srgbClr val="002060"/>
                  </a:solidFill>
                  <a:effectLst/>
                  <a:latin typeface="+mj-lt"/>
                </a:rPr>
                <a:t>mười mưa</a:t>
              </a:r>
              <a:r>
                <a:rPr lang="en-US" sz="2000" b="0" i="1" dirty="0">
                  <a:solidFill>
                    <a:srgbClr val="002060"/>
                  </a:solidFill>
                  <a:effectLst/>
                  <a:latin typeface="+mj-lt"/>
                </a:rPr>
                <a:t> </a:t>
              </a:r>
              <a:r>
                <a:rPr lang="vi-VN" sz="2000" b="0" i="1" dirty="0">
                  <a:solidFill>
                    <a:srgbClr val="002060"/>
                  </a:solidFill>
                  <a:effectLst/>
                  <a:latin typeface="+mj-lt"/>
                </a:rPr>
                <a:t>dám quản công.</a:t>
              </a:r>
              <a:br>
                <a:rPr lang="vi-VN" sz="2000" i="1" dirty="0">
                  <a:solidFill>
                    <a:srgbClr val="002060"/>
                  </a:solidFill>
                  <a:latin typeface="+mj-lt"/>
                </a:rPr>
              </a:br>
              <a:r>
                <a:rPr lang="vi-VN" sz="2000" b="0" i="1" dirty="0">
                  <a:solidFill>
                    <a:srgbClr val="002060"/>
                  </a:solidFill>
                  <a:effectLst/>
                  <a:latin typeface="+mj-lt"/>
                </a:rPr>
                <a:t>Cha mẹ thói đời ăn ở bạc</a:t>
              </a:r>
              <a:r>
                <a:rPr lang="en-US" sz="2000" b="0" i="1" dirty="0">
                  <a:solidFill>
                    <a:srgbClr val="002060"/>
                  </a:solidFill>
                  <a:effectLst/>
                  <a:latin typeface="+mj-lt"/>
                </a:rPr>
                <a:t>!</a:t>
              </a:r>
              <a:br>
                <a:rPr lang="vi-VN" sz="2000" i="1" dirty="0">
                  <a:solidFill>
                    <a:srgbClr val="002060"/>
                  </a:solidFill>
                  <a:latin typeface="+mj-lt"/>
                </a:rPr>
              </a:br>
              <a:r>
                <a:rPr lang="vi-VN" sz="2000" b="0" i="1" dirty="0">
                  <a:solidFill>
                    <a:srgbClr val="002060"/>
                  </a:solidFill>
                  <a:effectLst/>
                  <a:latin typeface="+mj-lt"/>
                </a:rPr>
                <a:t>Có chồng hờ hững cũng như không!</a:t>
              </a:r>
              <a:endParaRPr lang="en-US" sz="2000" b="0" i="1" dirty="0">
                <a:solidFill>
                  <a:srgbClr val="002060"/>
                </a:solidFill>
                <a:effectLst/>
                <a:latin typeface="+mj-lt"/>
              </a:endParaRPr>
            </a:p>
            <a:p>
              <a:pPr algn="r"/>
              <a:endParaRPr lang="en-US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r"/>
              <a:r>
                <a:rPr lang="en-US" sz="1600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sz="1600" i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Hoàng</a:t>
              </a:r>
              <a:r>
                <a:rPr lang="en-US" sz="1600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i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Hữu</a:t>
              </a:r>
              <a:r>
                <a:rPr lang="en-US" sz="1600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i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Yên</a:t>
              </a:r>
              <a:r>
                <a:rPr lang="en-US" sz="1600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(</a:t>
              </a:r>
              <a:r>
                <a:rPr lang="en-US" sz="1600" i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Chủ</a:t>
              </a:r>
              <a:r>
                <a:rPr lang="en-US" sz="1600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i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biên</a:t>
              </a:r>
              <a:r>
                <a:rPr lang="en-US" sz="1600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), </a:t>
              </a:r>
              <a:r>
                <a:rPr lang="en-US" sz="1600" i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Tinh</a:t>
              </a:r>
              <a:r>
                <a:rPr lang="en-US" sz="1600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i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tuyển</a:t>
              </a:r>
              <a:r>
                <a:rPr lang="en-US" sz="1600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i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văn</a:t>
              </a:r>
              <a:r>
                <a:rPr lang="en-US" sz="1600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i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1600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i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Việt</a:t>
              </a:r>
              <a:r>
                <a:rPr lang="en-US" sz="1600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Nam, </a:t>
              </a:r>
              <a:r>
                <a:rPr lang="en-US" sz="1600" i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sz="1600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6, NXB </a:t>
              </a:r>
              <a:r>
                <a:rPr lang="en-US" sz="1600" i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Khoa</a:t>
              </a:r>
              <a:r>
                <a:rPr lang="en-US" sz="1600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i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1600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i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xã</a:t>
              </a:r>
              <a:r>
                <a:rPr lang="en-US" sz="1600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i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hội</a:t>
              </a:r>
              <a:r>
                <a:rPr lang="en-US" sz="1600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1600" i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</a:t>
              </a:r>
              <a:r>
                <a:rPr lang="en-US" sz="1600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i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Nội</a:t>
              </a:r>
              <a:r>
                <a:rPr lang="en-US" sz="1600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2004, tr.1158)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19255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Top 79+ về hình nền background powerpoint đẹp hay nhất - cdgdbentre.edu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8401" y="137322"/>
            <a:ext cx="66340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PHÂN TÍCH BÀI VIẾT THAM KHẢO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980" y="551090"/>
            <a:ext cx="7227314" cy="45901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t="9013"/>
          <a:stretch/>
        </p:blipFill>
        <p:spPr>
          <a:xfrm>
            <a:off x="4584088" y="4809860"/>
            <a:ext cx="7349097" cy="20380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68238" y="488910"/>
            <a:ext cx="502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68238" y="5224181"/>
            <a:ext cx="502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(5)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-48751" y="406843"/>
            <a:ext cx="4849891" cy="5704396"/>
            <a:chOff x="-153962" y="392135"/>
            <a:chExt cx="4849891" cy="5704396"/>
          </a:xfrm>
        </p:grpSpPr>
        <p:pic>
          <p:nvPicPr>
            <p:cNvPr id="11" name="Picture 6" descr="Thumb Tack Clipart Paper Pin - Stick Paper Png - Free Transparent PNG  Clipart Images Download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733" b="95648" l="0" r="100000">
                          <a14:backgroundMark x1="5952" y1="9211" x2="47024" y2="9919"/>
                          <a14:backgroundMark x1="58095" y1="6073" x2="48452" y2="10931"/>
                          <a14:backgroundMark x1="2976" y1="13158" x2="2500" y2="33401"/>
                          <a14:backgroundMark x1="14524" y1="12551" x2="48452" y2="11943"/>
                          <a14:backgroundMark x1="12024" y1="12551" x2="50714" y2="12955"/>
                          <a14:backgroundMark x1="57024" y1="9008" x2="53929" y2="10931"/>
                          <a14:backgroundMark x1="73690" y1="13664" x2="83571" y2="13664"/>
                          <a14:backgroundMark x1="97262" y1="14474" x2="98929" y2="66903"/>
                          <a14:backgroundMark x1="94762" y1="21154" x2="94762" y2="29251"/>
                          <a14:backgroundMark x1="94524" y1="16093" x2="95000" y2="1862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3962" y="392135"/>
              <a:ext cx="4849891" cy="5704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Rectangle 11"/>
            <p:cNvSpPr/>
            <p:nvPr/>
          </p:nvSpPr>
          <p:spPr>
            <a:xfrm>
              <a:off x="173736" y="1715528"/>
              <a:ext cx="4175725" cy="35086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vi-VN" sz="2000" b="0" i="1" dirty="0">
                  <a:solidFill>
                    <a:srgbClr val="002060"/>
                  </a:solidFill>
                  <a:effectLst/>
                  <a:latin typeface="+mj-lt"/>
                </a:rPr>
                <a:t>Quanh năm buôn bán ở mom sông,</a:t>
              </a:r>
              <a:br>
                <a:rPr lang="vi-VN" sz="2000" i="1" dirty="0">
                  <a:solidFill>
                    <a:srgbClr val="002060"/>
                  </a:solidFill>
                  <a:latin typeface="+mj-lt"/>
                </a:rPr>
              </a:br>
              <a:r>
                <a:rPr lang="vi-VN" sz="2000" b="0" i="1" dirty="0">
                  <a:solidFill>
                    <a:srgbClr val="002060"/>
                  </a:solidFill>
                  <a:effectLst/>
                  <a:latin typeface="+mj-lt"/>
                </a:rPr>
                <a:t>Nuôi đủ năm con với một chồng.</a:t>
              </a:r>
              <a:br>
                <a:rPr lang="vi-VN" sz="2000" i="1" dirty="0">
                  <a:solidFill>
                    <a:srgbClr val="002060"/>
                  </a:solidFill>
                  <a:latin typeface="+mj-lt"/>
                </a:rPr>
              </a:br>
              <a:r>
                <a:rPr lang="vi-VN" sz="2000" b="0" i="1" dirty="0">
                  <a:solidFill>
                    <a:srgbClr val="002060"/>
                  </a:solidFill>
                  <a:effectLst/>
                  <a:latin typeface="+mj-lt"/>
                </a:rPr>
                <a:t>Lặn lội thân cò khi quãng vắng,</a:t>
              </a:r>
              <a:br>
                <a:rPr lang="vi-VN" sz="2000" i="1" dirty="0">
                  <a:solidFill>
                    <a:srgbClr val="002060"/>
                  </a:solidFill>
                  <a:latin typeface="+mj-lt"/>
                </a:rPr>
              </a:br>
              <a:r>
                <a:rPr lang="vi-VN" sz="2000" b="0" i="1" dirty="0">
                  <a:solidFill>
                    <a:srgbClr val="002060"/>
                  </a:solidFill>
                  <a:effectLst/>
                  <a:latin typeface="+mj-lt"/>
                </a:rPr>
                <a:t>Eo sèo mặt nước buổi đò đông.</a:t>
              </a:r>
              <a:br>
                <a:rPr lang="vi-VN" sz="2000" i="1" dirty="0">
                  <a:solidFill>
                    <a:srgbClr val="002060"/>
                  </a:solidFill>
                  <a:latin typeface="+mj-lt"/>
                </a:rPr>
              </a:br>
              <a:r>
                <a:rPr lang="vi-VN" sz="2000" b="0" i="1" dirty="0">
                  <a:solidFill>
                    <a:srgbClr val="002060"/>
                  </a:solidFill>
                  <a:effectLst/>
                  <a:latin typeface="+mj-lt"/>
                </a:rPr>
                <a:t>Một duyên</a:t>
              </a:r>
              <a:r>
                <a:rPr lang="en-US" sz="2000" b="0" i="1" dirty="0">
                  <a:solidFill>
                    <a:srgbClr val="002060"/>
                  </a:solidFill>
                  <a:effectLst/>
                  <a:latin typeface="+mj-lt"/>
                </a:rPr>
                <a:t> </a:t>
              </a:r>
              <a:r>
                <a:rPr lang="vi-VN" sz="2000" b="0" i="1" dirty="0">
                  <a:solidFill>
                    <a:srgbClr val="002060"/>
                  </a:solidFill>
                  <a:effectLst/>
                  <a:latin typeface="+mj-lt"/>
                </a:rPr>
                <a:t>hai nợ</a:t>
              </a:r>
              <a:r>
                <a:rPr lang="en-US" sz="2000" b="0" i="1" dirty="0">
                  <a:solidFill>
                    <a:srgbClr val="002060"/>
                  </a:solidFill>
                  <a:effectLst/>
                  <a:latin typeface="+mj-lt"/>
                </a:rPr>
                <a:t> </a:t>
              </a:r>
              <a:r>
                <a:rPr lang="vi-VN" sz="2000" b="0" i="1" dirty="0">
                  <a:solidFill>
                    <a:srgbClr val="002060"/>
                  </a:solidFill>
                  <a:effectLst/>
                  <a:latin typeface="+mj-lt"/>
                </a:rPr>
                <a:t>âu đành phận,</a:t>
              </a:r>
              <a:br>
                <a:rPr lang="vi-VN" sz="2000" i="1" dirty="0">
                  <a:solidFill>
                    <a:srgbClr val="002060"/>
                  </a:solidFill>
                  <a:latin typeface="+mj-lt"/>
                </a:rPr>
              </a:br>
              <a:r>
                <a:rPr lang="vi-VN" sz="2000" b="0" i="1" dirty="0">
                  <a:solidFill>
                    <a:srgbClr val="002060"/>
                  </a:solidFill>
                  <a:effectLst/>
                  <a:latin typeface="+mj-lt"/>
                </a:rPr>
                <a:t>Năm nắng</a:t>
              </a:r>
              <a:r>
                <a:rPr lang="en-US" sz="2000" b="0" i="1" dirty="0">
                  <a:solidFill>
                    <a:srgbClr val="002060"/>
                  </a:solidFill>
                  <a:effectLst/>
                  <a:latin typeface="+mj-lt"/>
                </a:rPr>
                <a:t> </a:t>
              </a:r>
              <a:r>
                <a:rPr lang="vi-VN" sz="2000" b="0" i="1" dirty="0">
                  <a:solidFill>
                    <a:srgbClr val="002060"/>
                  </a:solidFill>
                  <a:effectLst/>
                  <a:latin typeface="+mj-lt"/>
                </a:rPr>
                <a:t>mười mưa</a:t>
              </a:r>
              <a:r>
                <a:rPr lang="en-US" sz="2000" b="0" i="1" dirty="0">
                  <a:solidFill>
                    <a:srgbClr val="002060"/>
                  </a:solidFill>
                  <a:effectLst/>
                  <a:latin typeface="+mj-lt"/>
                </a:rPr>
                <a:t> </a:t>
              </a:r>
              <a:r>
                <a:rPr lang="vi-VN" sz="2000" b="0" i="1" dirty="0">
                  <a:solidFill>
                    <a:srgbClr val="002060"/>
                  </a:solidFill>
                  <a:effectLst/>
                  <a:latin typeface="+mj-lt"/>
                </a:rPr>
                <a:t>dám quản công.</a:t>
              </a:r>
              <a:br>
                <a:rPr lang="vi-VN" sz="2000" i="1" dirty="0">
                  <a:solidFill>
                    <a:srgbClr val="002060"/>
                  </a:solidFill>
                  <a:latin typeface="+mj-lt"/>
                </a:rPr>
              </a:br>
              <a:r>
                <a:rPr lang="vi-VN" sz="2000" b="0" i="1" dirty="0">
                  <a:solidFill>
                    <a:srgbClr val="002060"/>
                  </a:solidFill>
                  <a:effectLst/>
                  <a:latin typeface="+mj-lt"/>
                </a:rPr>
                <a:t>Cha mẹ thói đời ăn ở bạc</a:t>
              </a:r>
              <a:r>
                <a:rPr lang="en-US" sz="2000" b="0" i="1" dirty="0">
                  <a:solidFill>
                    <a:srgbClr val="002060"/>
                  </a:solidFill>
                  <a:effectLst/>
                  <a:latin typeface="+mj-lt"/>
                </a:rPr>
                <a:t>!</a:t>
              </a:r>
              <a:br>
                <a:rPr lang="vi-VN" sz="2000" i="1" dirty="0">
                  <a:solidFill>
                    <a:srgbClr val="002060"/>
                  </a:solidFill>
                  <a:latin typeface="+mj-lt"/>
                </a:rPr>
              </a:br>
              <a:r>
                <a:rPr lang="vi-VN" sz="2000" b="0" i="1" dirty="0">
                  <a:solidFill>
                    <a:srgbClr val="002060"/>
                  </a:solidFill>
                  <a:effectLst/>
                  <a:latin typeface="+mj-lt"/>
                </a:rPr>
                <a:t>Có chồng hờ hững cũng như không!</a:t>
              </a:r>
              <a:endParaRPr lang="en-US" sz="2000" b="0" i="1" dirty="0">
                <a:solidFill>
                  <a:srgbClr val="002060"/>
                </a:solidFill>
                <a:effectLst/>
                <a:latin typeface="+mj-lt"/>
              </a:endParaRPr>
            </a:p>
            <a:p>
              <a:pPr algn="r"/>
              <a:endParaRPr lang="en-US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r"/>
              <a:r>
                <a:rPr lang="en-US" sz="1600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sz="1600" i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Hoàng</a:t>
              </a:r>
              <a:r>
                <a:rPr lang="en-US" sz="1600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i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Hữu</a:t>
              </a:r>
              <a:r>
                <a:rPr lang="en-US" sz="1600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i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Yên</a:t>
              </a:r>
              <a:r>
                <a:rPr lang="en-US" sz="1600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(</a:t>
              </a:r>
              <a:r>
                <a:rPr lang="en-US" sz="1600" i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Chủ</a:t>
              </a:r>
              <a:r>
                <a:rPr lang="en-US" sz="1600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i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biên</a:t>
              </a:r>
              <a:r>
                <a:rPr lang="en-US" sz="1600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), </a:t>
              </a:r>
              <a:r>
                <a:rPr lang="en-US" sz="1600" i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Tinh</a:t>
              </a:r>
              <a:r>
                <a:rPr lang="en-US" sz="1600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i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tuyển</a:t>
              </a:r>
              <a:r>
                <a:rPr lang="en-US" sz="1600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i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văn</a:t>
              </a:r>
              <a:r>
                <a:rPr lang="en-US" sz="1600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i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1600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i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Việt</a:t>
              </a:r>
              <a:r>
                <a:rPr lang="en-US" sz="1600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Nam, </a:t>
              </a:r>
              <a:r>
                <a:rPr lang="en-US" sz="1600" i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sz="1600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6, NXB </a:t>
              </a:r>
              <a:r>
                <a:rPr lang="en-US" sz="1600" i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Khoa</a:t>
              </a:r>
              <a:r>
                <a:rPr lang="en-US" sz="1600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i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1600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i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xã</a:t>
              </a:r>
              <a:r>
                <a:rPr lang="en-US" sz="1600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i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hội</a:t>
              </a:r>
              <a:r>
                <a:rPr lang="en-US" sz="1600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1600" i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</a:t>
              </a:r>
              <a:r>
                <a:rPr lang="en-US" sz="1600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i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Nội</a:t>
              </a:r>
              <a:r>
                <a:rPr lang="en-US" sz="1600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2004, tr.1158)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852657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Top 79+ về hình nền background powerpoint đẹp hay nhất - cdgdbentre.edu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06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-48751" y="406843"/>
            <a:ext cx="4849891" cy="5704396"/>
            <a:chOff x="-153962" y="392135"/>
            <a:chExt cx="4849891" cy="5704396"/>
          </a:xfrm>
        </p:grpSpPr>
        <p:pic>
          <p:nvPicPr>
            <p:cNvPr id="4" name="Picture 6" descr="Thumb Tack Clipart Paper Pin - Stick Paper Png - Free Transparent PNG  Clipart Images Download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733" b="95648" l="0" r="100000">
                          <a14:backgroundMark x1="5952" y1="9211" x2="47024" y2="9919"/>
                          <a14:backgroundMark x1="58095" y1="6073" x2="48452" y2="10931"/>
                          <a14:backgroundMark x1="2976" y1="13158" x2="2500" y2="33401"/>
                          <a14:backgroundMark x1="14524" y1="12551" x2="48452" y2="11943"/>
                          <a14:backgroundMark x1="12024" y1="12551" x2="50714" y2="12955"/>
                          <a14:backgroundMark x1="57024" y1="9008" x2="53929" y2="10931"/>
                          <a14:backgroundMark x1="73690" y1="13664" x2="83571" y2="13664"/>
                          <a14:backgroundMark x1="97262" y1="14474" x2="98929" y2="66903"/>
                          <a14:backgroundMark x1="94762" y1="21154" x2="94762" y2="29251"/>
                          <a14:backgroundMark x1="94524" y1="16093" x2="95000" y2="1862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3962" y="392135"/>
              <a:ext cx="4849891" cy="5704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173736" y="1715528"/>
              <a:ext cx="4175725" cy="35086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vi-VN" sz="2000" b="0" i="1" dirty="0">
                  <a:solidFill>
                    <a:srgbClr val="002060"/>
                  </a:solidFill>
                  <a:effectLst/>
                  <a:latin typeface="+mj-lt"/>
                </a:rPr>
                <a:t>Quanh năm buôn bán ở mom sông,</a:t>
              </a:r>
              <a:br>
                <a:rPr lang="vi-VN" sz="2000" i="1" dirty="0">
                  <a:solidFill>
                    <a:srgbClr val="002060"/>
                  </a:solidFill>
                  <a:latin typeface="+mj-lt"/>
                </a:rPr>
              </a:br>
              <a:r>
                <a:rPr lang="vi-VN" sz="2000" b="0" i="1" dirty="0">
                  <a:solidFill>
                    <a:srgbClr val="002060"/>
                  </a:solidFill>
                  <a:effectLst/>
                  <a:latin typeface="+mj-lt"/>
                </a:rPr>
                <a:t>Nuôi đủ năm con với một chồng.</a:t>
              </a:r>
              <a:br>
                <a:rPr lang="vi-VN" sz="2000" i="1" dirty="0">
                  <a:solidFill>
                    <a:srgbClr val="002060"/>
                  </a:solidFill>
                  <a:latin typeface="+mj-lt"/>
                </a:rPr>
              </a:br>
              <a:r>
                <a:rPr lang="vi-VN" sz="2000" b="0" i="1" dirty="0">
                  <a:solidFill>
                    <a:srgbClr val="002060"/>
                  </a:solidFill>
                  <a:effectLst/>
                  <a:latin typeface="+mj-lt"/>
                </a:rPr>
                <a:t>Lặn lội thân cò khi quãng vắng,</a:t>
              </a:r>
              <a:br>
                <a:rPr lang="vi-VN" sz="2000" i="1" dirty="0">
                  <a:solidFill>
                    <a:srgbClr val="002060"/>
                  </a:solidFill>
                  <a:latin typeface="+mj-lt"/>
                </a:rPr>
              </a:br>
              <a:r>
                <a:rPr lang="vi-VN" sz="2000" b="0" i="1" dirty="0">
                  <a:solidFill>
                    <a:srgbClr val="002060"/>
                  </a:solidFill>
                  <a:effectLst/>
                  <a:latin typeface="+mj-lt"/>
                </a:rPr>
                <a:t>Eo sèo mặt nước buổi đò đông.</a:t>
              </a:r>
              <a:br>
                <a:rPr lang="vi-VN" sz="2000" i="1" dirty="0">
                  <a:solidFill>
                    <a:srgbClr val="002060"/>
                  </a:solidFill>
                  <a:latin typeface="+mj-lt"/>
                </a:rPr>
              </a:br>
              <a:r>
                <a:rPr lang="vi-VN" sz="2000" b="0" i="1" dirty="0">
                  <a:solidFill>
                    <a:srgbClr val="002060"/>
                  </a:solidFill>
                  <a:effectLst/>
                  <a:latin typeface="+mj-lt"/>
                </a:rPr>
                <a:t>Một duyên</a:t>
              </a:r>
              <a:r>
                <a:rPr lang="en-US" sz="2000" b="0" i="1" dirty="0">
                  <a:solidFill>
                    <a:srgbClr val="002060"/>
                  </a:solidFill>
                  <a:effectLst/>
                  <a:latin typeface="+mj-lt"/>
                </a:rPr>
                <a:t> </a:t>
              </a:r>
              <a:r>
                <a:rPr lang="vi-VN" sz="2000" b="0" i="1" dirty="0">
                  <a:solidFill>
                    <a:srgbClr val="002060"/>
                  </a:solidFill>
                  <a:effectLst/>
                  <a:latin typeface="+mj-lt"/>
                </a:rPr>
                <a:t>hai nợ</a:t>
              </a:r>
              <a:r>
                <a:rPr lang="en-US" sz="2000" b="0" i="1" dirty="0">
                  <a:solidFill>
                    <a:srgbClr val="002060"/>
                  </a:solidFill>
                  <a:effectLst/>
                  <a:latin typeface="+mj-lt"/>
                </a:rPr>
                <a:t> </a:t>
              </a:r>
              <a:r>
                <a:rPr lang="vi-VN" sz="2000" b="0" i="1" dirty="0">
                  <a:solidFill>
                    <a:srgbClr val="002060"/>
                  </a:solidFill>
                  <a:effectLst/>
                  <a:latin typeface="+mj-lt"/>
                </a:rPr>
                <a:t>âu đành phận,</a:t>
              </a:r>
              <a:br>
                <a:rPr lang="vi-VN" sz="2000" i="1" dirty="0">
                  <a:solidFill>
                    <a:srgbClr val="002060"/>
                  </a:solidFill>
                  <a:latin typeface="+mj-lt"/>
                </a:rPr>
              </a:br>
              <a:r>
                <a:rPr lang="vi-VN" sz="2000" b="0" i="1" dirty="0">
                  <a:solidFill>
                    <a:srgbClr val="002060"/>
                  </a:solidFill>
                  <a:effectLst/>
                  <a:latin typeface="+mj-lt"/>
                </a:rPr>
                <a:t>Năm nắng</a:t>
              </a:r>
              <a:r>
                <a:rPr lang="en-US" sz="2000" b="0" i="1" dirty="0">
                  <a:solidFill>
                    <a:srgbClr val="002060"/>
                  </a:solidFill>
                  <a:effectLst/>
                  <a:latin typeface="+mj-lt"/>
                </a:rPr>
                <a:t> </a:t>
              </a:r>
              <a:r>
                <a:rPr lang="vi-VN" sz="2000" b="0" i="1" dirty="0">
                  <a:solidFill>
                    <a:srgbClr val="002060"/>
                  </a:solidFill>
                  <a:effectLst/>
                  <a:latin typeface="+mj-lt"/>
                </a:rPr>
                <a:t>mười mưa</a:t>
              </a:r>
              <a:r>
                <a:rPr lang="en-US" sz="2000" b="0" i="1" dirty="0">
                  <a:solidFill>
                    <a:srgbClr val="002060"/>
                  </a:solidFill>
                  <a:effectLst/>
                  <a:latin typeface="+mj-lt"/>
                </a:rPr>
                <a:t> </a:t>
              </a:r>
              <a:r>
                <a:rPr lang="vi-VN" sz="2000" b="0" i="1" dirty="0">
                  <a:solidFill>
                    <a:srgbClr val="002060"/>
                  </a:solidFill>
                  <a:effectLst/>
                  <a:latin typeface="+mj-lt"/>
                </a:rPr>
                <a:t>dám quản công.</a:t>
              </a:r>
              <a:br>
                <a:rPr lang="vi-VN" sz="2000" i="1" dirty="0">
                  <a:solidFill>
                    <a:srgbClr val="002060"/>
                  </a:solidFill>
                  <a:latin typeface="+mj-lt"/>
                </a:rPr>
              </a:br>
              <a:r>
                <a:rPr lang="vi-VN" sz="2000" b="0" i="1" dirty="0">
                  <a:solidFill>
                    <a:srgbClr val="002060"/>
                  </a:solidFill>
                  <a:effectLst/>
                  <a:latin typeface="+mj-lt"/>
                </a:rPr>
                <a:t>Cha mẹ thói đời ăn ở bạc</a:t>
              </a:r>
              <a:r>
                <a:rPr lang="en-US" sz="2000" b="0" i="1" dirty="0">
                  <a:solidFill>
                    <a:srgbClr val="002060"/>
                  </a:solidFill>
                  <a:effectLst/>
                  <a:latin typeface="+mj-lt"/>
                </a:rPr>
                <a:t>!</a:t>
              </a:r>
              <a:br>
                <a:rPr lang="vi-VN" sz="2000" i="1" dirty="0">
                  <a:solidFill>
                    <a:srgbClr val="002060"/>
                  </a:solidFill>
                  <a:latin typeface="+mj-lt"/>
                </a:rPr>
              </a:br>
              <a:r>
                <a:rPr lang="vi-VN" sz="2000" b="0" i="1" dirty="0">
                  <a:solidFill>
                    <a:srgbClr val="002060"/>
                  </a:solidFill>
                  <a:effectLst/>
                  <a:latin typeface="+mj-lt"/>
                </a:rPr>
                <a:t>Có chồng hờ hững cũng như không!</a:t>
              </a:r>
              <a:endParaRPr lang="en-US" sz="2000" b="0" i="1" dirty="0">
                <a:solidFill>
                  <a:srgbClr val="002060"/>
                </a:solidFill>
                <a:effectLst/>
                <a:latin typeface="+mj-lt"/>
              </a:endParaRPr>
            </a:p>
            <a:p>
              <a:pPr algn="r"/>
              <a:endParaRPr lang="en-US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r"/>
              <a:r>
                <a:rPr lang="en-US" sz="1600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sz="1600" i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Hoàng</a:t>
              </a:r>
              <a:r>
                <a:rPr lang="en-US" sz="1600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i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Hữu</a:t>
              </a:r>
              <a:r>
                <a:rPr lang="en-US" sz="1600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i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Yên</a:t>
              </a:r>
              <a:r>
                <a:rPr lang="en-US" sz="1600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(</a:t>
              </a:r>
              <a:r>
                <a:rPr lang="en-US" sz="1600" i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Chủ</a:t>
              </a:r>
              <a:r>
                <a:rPr lang="en-US" sz="1600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i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biên</a:t>
              </a:r>
              <a:r>
                <a:rPr lang="en-US" sz="1600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), </a:t>
              </a:r>
              <a:r>
                <a:rPr lang="en-US" sz="1600" i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Tinh</a:t>
              </a:r>
              <a:r>
                <a:rPr lang="en-US" sz="1600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i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tuyển</a:t>
              </a:r>
              <a:r>
                <a:rPr lang="en-US" sz="1600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i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văn</a:t>
              </a:r>
              <a:r>
                <a:rPr lang="en-US" sz="1600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i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1600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i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Việt</a:t>
              </a:r>
              <a:r>
                <a:rPr lang="en-US" sz="1600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Nam, </a:t>
              </a:r>
              <a:r>
                <a:rPr lang="en-US" sz="1600" i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sz="1600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6, NXB </a:t>
              </a:r>
              <a:r>
                <a:rPr lang="en-US" sz="1600" i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Khoa</a:t>
              </a:r>
              <a:r>
                <a:rPr lang="en-US" sz="1600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i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1600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i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xã</a:t>
              </a:r>
              <a:r>
                <a:rPr lang="en-US" sz="1600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i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hội</a:t>
              </a:r>
              <a:r>
                <a:rPr lang="en-US" sz="1600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1600" i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</a:t>
              </a:r>
              <a:r>
                <a:rPr lang="en-US" sz="1600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i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Nội</a:t>
              </a:r>
              <a:r>
                <a:rPr lang="en-US" sz="1600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2004, tr.1158)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28401" y="137322"/>
            <a:ext cx="66340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PHÂN TÍCH BÀI VIẾT THAM KHẢO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l="1410" t="2126" r="808"/>
          <a:stretch/>
        </p:blipFill>
        <p:spPr>
          <a:xfrm>
            <a:off x="5177306" y="598987"/>
            <a:ext cx="6503832" cy="6235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242926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Top 79+ về hình nền background powerpoint đẹp hay nhất - cdgdbentre.edu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003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9066" y="326935"/>
            <a:ext cx="6955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PHÂN TÍCH BÀI VIẾT THAM KHẢO</a:t>
            </a:r>
          </a:p>
        </p:txBody>
      </p:sp>
      <p:sp>
        <p:nvSpPr>
          <p:cNvPr id="4" name="Rectangle 3"/>
          <p:cNvSpPr/>
          <p:nvPr/>
        </p:nvSpPr>
        <p:spPr>
          <a:xfrm>
            <a:off x="498819" y="813855"/>
            <a:ext cx="5876224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endParaRPr lang="en-US" b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Thơ Trần Tế Xương ❤️️ Tác Giả, Tác Phẩm + Tuyển Tập Thơ Hay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84" t="225"/>
          <a:stretch/>
        </p:blipFill>
        <p:spPr bwMode="auto">
          <a:xfrm>
            <a:off x="791688" y="1398720"/>
            <a:ext cx="3625934" cy="40605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430699" y="5467786"/>
            <a:ext cx="2099954" cy="88267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Trần</a:t>
            </a:r>
            <a:r>
              <a:rPr lang="en-US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</a:t>
            </a:r>
            <a:r>
              <a:rPr lang="en-US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Xương</a:t>
            </a:r>
            <a:r>
              <a:rPr lang="en-US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Tú</a:t>
            </a:r>
            <a:r>
              <a:rPr lang="en-US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Xương</a:t>
            </a:r>
            <a:r>
              <a:rPr lang="en-US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i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74992" y="1918630"/>
            <a:ext cx="4240263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cây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bút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trào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phúng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xuất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sắc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nhất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400" dirty="0">
              <a:solidFill>
                <a:srgbClr val="002060"/>
              </a:solidFill>
            </a:endParaRPr>
          </a:p>
        </p:txBody>
      </p:sp>
      <p:pic>
        <p:nvPicPr>
          <p:cNvPr id="8198" name="Picture 6" descr="Hình ảnh Ngón Tay PNG, Vector, PSD, và biểu tượng để tải về miễn phí |  pngtre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7917" r="93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47" t="19102" r="3369" b="19712"/>
          <a:stretch/>
        </p:blipFill>
        <p:spPr bwMode="auto">
          <a:xfrm>
            <a:off x="4976925" y="1904093"/>
            <a:ext cx="717700" cy="490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ình ảnh Ngón Tay PNG, Vector, PSD, và biểu tượng để tải về miễn phí |  pngtree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7917" r="93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47" t="19102" r="3369" b="19712"/>
          <a:stretch/>
        </p:blipFill>
        <p:spPr bwMode="auto">
          <a:xfrm>
            <a:off x="4976925" y="2938265"/>
            <a:ext cx="717700" cy="490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6019128" y="2861523"/>
            <a:ext cx="5822879" cy="88267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trữ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giàu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hứng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965251" y="4225428"/>
            <a:ext cx="5930631" cy="88267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Nôm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Picture 6" descr="Hình ảnh Ngón Tay PNG, Vector, PSD, và biểu tượng để tải về miễn phí |  pngtree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7917" r="93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47" t="19102" r="3369" b="19712"/>
          <a:stretch/>
        </p:blipFill>
        <p:spPr bwMode="auto">
          <a:xfrm>
            <a:off x="4976925" y="4176032"/>
            <a:ext cx="717700" cy="490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58228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5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Top 79+ về hình nền background powerpoint đẹp hay nhất - cdgdbentre.edu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9065" y="326935"/>
            <a:ext cx="68271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PHÂN TÍCH BÀI VIẾT THAM KHẢO</a:t>
            </a:r>
          </a:p>
        </p:txBody>
      </p:sp>
      <p:pic>
        <p:nvPicPr>
          <p:cNvPr id="12292" name="Picture 4" descr="Cảm nhận bài thơ Thương vợ của Trần Tế Xương - Hỗ Trợ Ôn Tậ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807" y="1758569"/>
            <a:ext cx="5324212" cy="38228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97251" y="2050584"/>
            <a:ext cx="2363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 VỢ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48139" y="2447553"/>
            <a:ext cx="1937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 </a:t>
            </a:r>
            <a:r>
              <a:rPr lang="en-US" i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lang="en-US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~</a:t>
            </a:r>
          </a:p>
        </p:txBody>
      </p:sp>
      <p:pic>
        <p:nvPicPr>
          <p:cNvPr id="9" name="Picture 6" descr="Hình ảnh Ngón Tay PNG, Vector, PSD, và biểu tượng để tải về miễn phí |  pngtre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7917" r="93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47" t="19102" r="3369" b="19712"/>
          <a:stretch/>
        </p:blipFill>
        <p:spPr bwMode="auto">
          <a:xfrm>
            <a:off x="6544226" y="3014362"/>
            <a:ext cx="717700" cy="490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7503125" y="2816885"/>
            <a:ext cx="3996902" cy="101438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ột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Nôm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nổi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ông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7303" y="932220"/>
            <a:ext cx="5876224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endParaRPr lang="en-US" b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57674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7" grpId="0" animBg="1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Top 79+ về hình nền background powerpoint đẹp hay nhất - cdgdbentre.edu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9065" y="326935"/>
            <a:ext cx="6943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PHÂN TÍCH BÀI VIẾT THAM KHẢO</a:t>
            </a:r>
          </a:p>
        </p:txBody>
      </p:sp>
      <p:sp>
        <p:nvSpPr>
          <p:cNvPr id="5" name="Rectangle 4"/>
          <p:cNvSpPr/>
          <p:nvPr/>
        </p:nvSpPr>
        <p:spPr>
          <a:xfrm>
            <a:off x="447303" y="1060609"/>
            <a:ext cx="3905756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thiệu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tài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b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93470" y="1866152"/>
            <a:ext cx="3637809" cy="468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tài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vợ</a:t>
            </a:r>
            <a:endParaRPr lang="en-US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93470" y="2492094"/>
            <a:ext cx="5159829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ngôn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cú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luật</a:t>
            </a:r>
            <a:endParaRPr lang="en-US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6465" y="4283055"/>
            <a:ext cx="1548923" cy="468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Bố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cục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en-US" b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85827" y="3279552"/>
            <a:ext cx="5507412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Giới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thiệu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khái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quát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giả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phẩm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13" name="Left Brace 12"/>
          <p:cNvSpPr/>
          <p:nvPr/>
        </p:nvSpPr>
        <p:spPr>
          <a:xfrm>
            <a:off x="2141256" y="3780337"/>
            <a:ext cx="581342" cy="2002504"/>
          </a:xfrm>
          <a:prstGeom prst="leftBrace">
            <a:avLst>
              <a:gd name="adj1" fmla="val 18455"/>
              <a:gd name="adj2" fmla="val 50000"/>
            </a:avLst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314" name="Picture 2" descr="Cách vẽ người : hướng dẫn vẽ người gánh hàng rong từng bước | How to draw  people - YouTub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7778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907" t="14093" r="17874" b="702"/>
          <a:stretch/>
        </p:blipFill>
        <p:spPr bwMode="auto">
          <a:xfrm>
            <a:off x="7350379" y="326935"/>
            <a:ext cx="4393870" cy="2956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3185827" y="3845494"/>
            <a:ext cx="3356642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Giới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thiệu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đề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tài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thơ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185826" y="4390706"/>
            <a:ext cx="4965622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Phân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tích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nội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dung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cơ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thơ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185827" y="4979943"/>
            <a:ext cx="6666511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Phân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tích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nét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đặc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sắc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nghệ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thuật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185827" y="5629432"/>
            <a:ext cx="4965622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Khẳng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định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vị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trí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ý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nghĩa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thơ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730321" y="3314501"/>
            <a:ext cx="53319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722599" y="3829259"/>
            <a:ext cx="53319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722598" y="4354955"/>
            <a:ext cx="53319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722597" y="4924816"/>
            <a:ext cx="53319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722596" y="5565523"/>
            <a:ext cx="53319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(5)</a:t>
            </a:r>
          </a:p>
        </p:txBody>
      </p:sp>
    </p:spTree>
    <p:extLst>
      <p:ext uri="{BB962C8B-B14F-4D97-AF65-F5344CB8AC3E}">
        <p14:creationId xmlns:p14="http://schemas.microsoft.com/office/powerpoint/2010/main" val="25722473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/>
      <p:bldP spid="19" grpId="0"/>
      <p:bldP spid="20" grpId="0"/>
      <p:bldP spid="21" grpId="0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Top 79+ về hình nền background powerpoint đẹp hay nhất - cdgdbentre.edu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9065" y="326935"/>
            <a:ext cx="6943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PHÂN TÍCH BÀI VIẾT THAM KHẢO</a:t>
            </a:r>
          </a:p>
        </p:txBody>
      </p:sp>
      <p:sp>
        <p:nvSpPr>
          <p:cNvPr id="10" name="Rectangle 9"/>
          <p:cNvSpPr/>
          <p:nvPr/>
        </p:nvSpPr>
        <p:spPr>
          <a:xfrm>
            <a:off x="560298" y="3122818"/>
            <a:ext cx="2624176" cy="468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en-US" b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075124" y="1660648"/>
            <a:ext cx="41029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Phân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tích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tượng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vợ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198106" y="3851231"/>
            <a:ext cx="4589483" cy="12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ơn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sâu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Tú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Xương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vợ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Left Brace 12"/>
          <p:cNvSpPr/>
          <p:nvPr/>
        </p:nvSpPr>
        <p:spPr>
          <a:xfrm>
            <a:off x="3184473" y="2240924"/>
            <a:ext cx="692068" cy="2253803"/>
          </a:xfrm>
          <a:prstGeom prst="leftBrace">
            <a:avLst>
              <a:gd name="adj1" fmla="val 25685"/>
              <a:gd name="adj2" fmla="val 50000"/>
            </a:avLst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314" name="Picture 2" descr="Cách vẽ người : hướng dẫn vẽ người gánh hàng rong từng bước | How to draw  people - YouTub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7778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907" t="14093" r="17874" b="702"/>
          <a:stretch/>
        </p:blipFill>
        <p:spPr bwMode="auto">
          <a:xfrm>
            <a:off x="7772465" y="653368"/>
            <a:ext cx="4393870" cy="2956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02402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Top 79+ về hình nền background powerpoint đẹp hay nhất - cdgdbentre.edu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9065" y="326935"/>
            <a:ext cx="68662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PHÂN TÍCH BÀI VIẾT THAM KHẢO</a:t>
            </a:r>
          </a:p>
        </p:txBody>
      </p:sp>
      <p:sp>
        <p:nvSpPr>
          <p:cNvPr id="5" name="Rectangle 4"/>
          <p:cNvSpPr/>
          <p:nvPr/>
        </p:nvSpPr>
        <p:spPr>
          <a:xfrm>
            <a:off x="741871" y="1001033"/>
            <a:ext cx="7436213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nét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sắc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nghệ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thuật</a:t>
            </a:r>
            <a:endParaRPr lang="en-US" sz="2000" b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28858" y="1619061"/>
            <a:ext cx="80844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Sử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linh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hoạt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yếu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tố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đặc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trưng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loại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hòa</a:t>
            </a:r>
            <a:r>
              <a:rPr lang="en-US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phối</a:t>
            </a:r>
            <a:r>
              <a:rPr lang="en-US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thanh</a:t>
            </a:r>
            <a:r>
              <a:rPr lang="en-US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điệu</a:t>
            </a:r>
            <a:r>
              <a:rPr lang="en-US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kết</a:t>
            </a:r>
            <a:r>
              <a:rPr lang="en-US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cấu</a:t>
            </a:r>
            <a:r>
              <a:rPr lang="en-US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chặt</a:t>
            </a:r>
            <a:r>
              <a:rPr lang="en-US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chẽ</a:t>
            </a:r>
            <a:r>
              <a:rPr lang="en-US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tính</a:t>
            </a:r>
            <a:r>
              <a:rPr lang="en-US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cô</a:t>
            </a:r>
            <a:r>
              <a:rPr lang="en-US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đọng</a:t>
            </a:r>
            <a:r>
              <a:rPr lang="en-US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hàm</a:t>
            </a:r>
            <a:r>
              <a:rPr lang="en-US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súc</a:t>
            </a:r>
            <a:r>
              <a:rPr lang="en-US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,…</a:t>
            </a:r>
            <a:endParaRPr lang="en-US" sz="2400" i="1" dirty="0">
              <a:solidFill>
                <a:srgbClr val="002060"/>
              </a:solidFill>
            </a:endParaRPr>
          </a:p>
        </p:txBody>
      </p:sp>
      <p:pic>
        <p:nvPicPr>
          <p:cNvPr id="7" name="Picture 6" descr="Hình ảnh Ngón Tay PNG, Vector, PSD, và biểu tượng để tải về miễn phí |  pngtre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7917" r="93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47" t="19102" r="3369" b="19712"/>
          <a:stretch/>
        </p:blipFill>
        <p:spPr bwMode="auto">
          <a:xfrm>
            <a:off x="1652170" y="1710306"/>
            <a:ext cx="717700" cy="490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528857" y="2681762"/>
            <a:ext cx="8199039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tân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độc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đáo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ở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diện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tài</a:t>
            </a:r>
            <a:r>
              <a:rPr lang="en-US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</a:t>
            </a:r>
            <a:r>
              <a:rPr lang="en-US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ý </a:t>
            </a:r>
            <a:r>
              <a:rPr lang="en-US" sz="2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tứ</a:t>
            </a:r>
            <a:r>
              <a:rPr lang="en-US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biệt</a:t>
            </a:r>
            <a:r>
              <a:rPr lang="en-US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ngôn</a:t>
            </a:r>
            <a:r>
              <a:rPr lang="en-US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i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Hình ảnh Ngón Tay PNG, Vector, PSD, và biểu tượng để tải về miễn phí |  pngtre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7917" r="93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47" t="19102" r="3369" b="19712"/>
          <a:stretch/>
        </p:blipFill>
        <p:spPr bwMode="auto">
          <a:xfrm>
            <a:off x="1652170" y="2815824"/>
            <a:ext cx="717700" cy="490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Hình ảnh Ngón Tay PNG, Vector, PSD, và biểu tượng để tải về miễn phí |  pngtre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7917" r="93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47" t="19102" r="3369" b="19712"/>
          <a:stretch/>
        </p:blipFill>
        <p:spPr bwMode="auto">
          <a:xfrm>
            <a:off x="1678509" y="3835080"/>
            <a:ext cx="717700" cy="490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Hình ảnh Ngón Tay PNG, Vector, PSD, và biểu tượng để tải về miễn phí |  pngtre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7917" r="93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47" t="19102" r="3369" b="19712"/>
          <a:stretch/>
        </p:blipFill>
        <p:spPr bwMode="auto">
          <a:xfrm>
            <a:off x="1656307" y="4812934"/>
            <a:ext cx="717700" cy="490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2528857" y="3835080"/>
            <a:ext cx="8199039" cy="468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hòa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quyện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yếu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trữ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yếu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trào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phúng</a:t>
            </a:r>
            <a:endParaRPr lang="en-US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471566" y="4775839"/>
            <a:ext cx="8199039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nhuần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nhuyễn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khẩu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ngôn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dị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nhiên</a:t>
            </a:r>
            <a:endParaRPr lang="en-US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37443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6" grpId="0"/>
      <p:bldP spid="12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Top 79+ về hình nền background powerpoint đẹp hay nhất - cdgdbentre.edu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9066" y="326935"/>
            <a:ext cx="7664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PHÂN TÍCH BÀI VIẾT THAM KHẢO</a:t>
            </a:r>
          </a:p>
        </p:txBody>
      </p:sp>
      <p:sp>
        <p:nvSpPr>
          <p:cNvPr id="4" name="Rectangle 3"/>
          <p:cNvSpPr/>
          <p:nvPr/>
        </p:nvSpPr>
        <p:spPr>
          <a:xfrm>
            <a:off x="447303" y="1060609"/>
            <a:ext cx="8506691" cy="468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Khẳng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trí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ý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endParaRPr lang="en-US" b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292" name="Picture 4" descr="Cảm nhận bài thơ Thương vợ của Trần Tế Xương - Hỗ Trợ Ôn Tậ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807" y="1758569"/>
            <a:ext cx="5324212" cy="38228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97251" y="2050584"/>
            <a:ext cx="2363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 VỢ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48139" y="2447553"/>
            <a:ext cx="1937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 </a:t>
            </a:r>
            <a:r>
              <a:rPr lang="en-US" i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lang="en-US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~</a:t>
            </a:r>
          </a:p>
        </p:txBody>
      </p:sp>
      <p:pic>
        <p:nvPicPr>
          <p:cNvPr id="9" name="Picture 6" descr="Hình ảnh Ngón Tay PNG, Vector, PSD, và biểu tượng để tải về miễn phí |  pngtre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7917" r="93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47" t="19102" r="3369" b="19712"/>
          <a:stretch/>
        </p:blipFill>
        <p:spPr bwMode="auto">
          <a:xfrm>
            <a:off x="6206057" y="2447553"/>
            <a:ext cx="717700" cy="490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7360620" y="2090172"/>
            <a:ext cx="4088697" cy="224676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56607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Sưu tầm 1000+ hình nền pp đẹp dễ thương Cực kỳ xinh đẹp và dễ thươ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47224"/>
            <a:ext cx="40852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 THỰC HÀNH VIẾT</a:t>
            </a:r>
          </a:p>
        </p:txBody>
      </p:sp>
      <p:sp>
        <p:nvSpPr>
          <p:cNvPr id="4" name="Rectangle 3"/>
          <p:cNvSpPr/>
          <p:nvPr/>
        </p:nvSpPr>
        <p:spPr>
          <a:xfrm>
            <a:off x="205623" y="474539"/>
            <a:ext cx="2592111" cy="468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endParaRPr lang="en-US" b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7221" y="858628"/>
            <a:ext cx="3070775" cy="468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Lựa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endParaRPr lang="en-US" b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7222" y="1272830"/>
            <a:ext cx="3070775" cy="468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</a:t>
            </a:r>
            <a:endParaRPr lang="en-US" b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2427249"/>
              </p:ext>
            </p:extLst>
          </p:nvPr>
        </p:nvGraphicFramePr>
        <p:xfrm>
          <a:off x="1904205" y="2199613"/>
          <a:ext cx="9994007" cy="46759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56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60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5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656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656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6566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37056">
                <a:tc gridSpan="6"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PHIẾU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TÌM Ý SỐ 2</a:t>
                      </a:r>
                    </a:p>
                    <a:p>
                      <a:pPr algn="ctr"/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 TÍCH BÀI THƠ: ……………….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32718">
                <a:tc>
                  <a:txBody>
                    <a:bodyPr/>
                    <a:lstStyle/>
                    <a:p>
                      <a:pPr algn="ctr"/>
                      <a:r>
                        <a:rPr lang="en-US" sz="2400" b="0" kern="12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2400" b="0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tin </a:t>
                      </a:r>
                      <a:r>
                        <a:rPr lang="en-US" sz="2400" b="0" kern="12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sz="2400" b="0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kern="12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400" b="0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kern="12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b="0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kern="12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400" b="0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kern="12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giả</a:t>
                      </a:r>
                      <a:r>
                        <a:rPr lang="en-US" sz="2400" b="0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kern="12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b="0" kern="1200" baseline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kern="1200" baseline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400" b="0" kern="1200" baseline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kern="1200" baseline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phẩm</a:t>
                      </a:r>
                      <a:endParaRPr lang="en-US" sz="2400" b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Ý </a:t>
                      </a:r>
                      <a:r>
                        <a:rPr lang="en-US" sz="2400" b="0" kern="12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2400" b="0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kern="12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nhan</a:t>
                      </a:r>
                      <a:r>
                        <a:rPr lang="en-US" sz="2400" b="0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kern="12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400" b="0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400" b="0" kern="12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nếu</a:t>
                      </a:r>
                      <a:r>
                        <a:rPr lang="en-US" sz="2400" b="0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kern="12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b="0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  <a:endParaRPr lang="en-US" sz="2400" b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kern="12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400" b="0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kern="12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tài</a:t>
                      </a:r>
                      <a:r>
                        <a:rPr lang="en-US" sz="2400" b="0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400" b="0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&amp; </a:t>
                      </a:r>
                      <a:r>
                        <a:rPr lang="en-US" sz="2400" b="0" kern="12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400" b="0" kern="1200" baseline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kern="1200" baseline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thơ</a:t>
                      </a:r>
                      <a:endParaRPr lang="en-US" sz="2400" b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kern="12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Bố</a:t>
                      </a:r>
                      <a:r>
                        <a:rPr lang="en-US" sz="2400" b="0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kern="12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cục</a:t>
                      </a:r>
                      <a:endParaRPr lang="en-US" sz="2400" b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kern="12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400" b="0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400" b="0" kern="12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2400" b="0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b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400" b="0" baseline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b="0" baseline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400" b="0" baseline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sức</a:t>
                      </a:r>
                      <a:r>
                        <a:rPr lang="en-US" sz="2400" b="0" baseline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b="0" baseline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400" b="0" baseline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400" b="0" baseline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nghệ</a:t>
                      </a:r>
                      <a:r>
                        <a:rPr lang="en-US" sz="2400" b="0" baseline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thuật</a:t>
                      </a:r>
                      <a:endParaRPr lang="en-US" sz="2400" b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60916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……………………………………………………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……………………………………………………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……………………………………………………</a:t>
                      </a:r>
                    </a:p>
                    <a:p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……………………………………………………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……………………………………………………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……………………………………………………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3803212" y="942611"/>
            <a:ext cx="4725139" cy="1220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2000" i="1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Nhiệm</a:t>
            </a:r>
            <a:r>
              <a:rPr lang="en-US" sz="2000" i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vụ</a:t>
            </a:r>
            <a:r>
              <a:rPr lang="en-US" sz="2000" i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000" i="1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2000" i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000" i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phiếu</a:t>
            </a:r>
            <a:r>
              <a:rPr lang="en-US" sz="2000" i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000" i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</a:t>
            </a:r>
          </a:p>
          <a:p>
            <a:pPr algn="just">
              <a:spcAft>
                <a:spcPts val="800"/>
              </a:spcAft>
            </a:pPr>
            <a:r>
              <a:rPr lang="en-US" sz="2000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0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0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000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</a:t>
            </a:r>
            <a:r>
              <a:rPr lang="en-US" sz="20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endParaRPr lang="en-US" sz="2000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en-US" sz="2000" i="1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2000" i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2000" i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5 </a:t>
            </a:r>
            <a:r>
              <a:rPr lang="en-US" sz="2000" i="1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phút</a:t>
            </a:r>
            <a:endParaRPr lang="en-US" sz="1600" i="1" dirty="0">
              <a:solidFill>
                <a:schemeClr val="accent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13355" y="136333"/>
            <a:ext cx="8221357" cy="81689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thất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ngôn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bát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cú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tứ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tuyệt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luật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2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4637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12" grpId="0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Top 79+ về hình nền background powerpoint đẹp hay nhất - cdgdbentre.edu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012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DF86903-5FC0-48AB-991E-852ECD3AFA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20" y="3060727"/>
            <a:ext cx="3451322" cy="3454693"/>
          </a:xfrm>
          <a:prstGeom prst="rect">
            <a:avLst/>
          </a:prstGeom>
        </p:spPr>
      </p:pic>
      <p:sp>
        <p:nvSpPr>
          <p:cNvPr id="8" name="Cloud Callout 1">
            <a:extLst>
              <a:ext uri="{FF2B5EF4-FFF2-40B4-BE49-F238E27FC236}">
                <a16:creationId xmlns:a16="http://schemas.microsoft.com/office/drawing/2014/main" id="{F8774B23-3F97-4241-B2B8-C03B03977947}"/>
              </a:ext>
            </a:extLst>
          </p:cNvPr>
          <p:cNvSpPr/>
          <p:nvPr/>
        </p:nvSpPr>
        <p:spPr>
          <a:xfrm>
            <a:off x="999068" y="91633"/>
            <a:ext cx="8634330" cy="2701977"/>
          </a:xfrm>
          <a:prstGeom prst="cloudCallou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08968" y="659519"/>
            <a:ext cx="6096000" cy="145264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thuộc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thất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ngôn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bát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cú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tứ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tuyệt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luật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?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6" name="Picture 8" descr="7 mẫu phân tích Câu cá mùa Thu của Nguyễn Khuyến ngắn gọ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83540">
            <a:off x="4249753" y="2869505"/>
            <a:ext cx="3705500" cy="19427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Top 10 Bài văn phân tích bài &quot;Buổi chiều đứng ở phủ Thiên Trường trông ra&quot;  của Trần Nhân Tông - toplist.v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5689">
            <a:off x="8163753" y="3210059"/>
            <a:ext cx="3692806" cy="22803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9360156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ưu tầm 1000+ hình nền pp đẹp dễ thương Cực kỳ xinh đẹp và dễ thươ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46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4758" y="226391"/>
            <a:ext cx="40852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 THỰC HÀNH VIẾT</a:t>
            </a:r>
          </a:p>
        </p:txBody>
      </p:sp>
      <p:sp>
        <p:nvSpPr>
          <p:cNvPr id="4" name="Rectangle 3"/>
          <p:cNvSpPr/>
          <p:nvPr/>
        </p:nvSpPr>
        <p:spPr>
          <a:xfrm>
            <a:off x="776288" y="1504025"/>
            <a:ext cx="1838123" cy="468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dàn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</a:t>
            </a:r>
            <a:endParaRPr lang="en-US" b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8666" y="933337"/>
            <a:ext cx="2592111" cy="468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endParaRPr lang="en-US" b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74520" y="302465"/>
            <a:ext cx="6539128" cy="8168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thiệu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khái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quát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ngắn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gọn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nhan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tài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,...),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endParaRPr lang="en-US" sz="22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3946920" y="156056"/>
            <a:ext cx="1632063" cy="970480"/>
            <a:chOff x="3345441" y="1004737"/>
            <a:chExt cx="1725769" cy="1139565"/>
          </a:xfrm>
        </p:grpSpPr>
        <p:sp>
          <p:nvSpPr>
            <p:cNvPr id="7" name="云"/>
            <p:cNvSpPr/>
            <p:nvPr/>
          </p:nvSpPr>
          <p:spPr>
            <a:xfrm>
              <a:off x="3345441" y="1004737"/>
              <a:ext cx="1725769" cy="1139565"/>
            </a:xfrm>
            <a:custGeom>
              <a:avLst/>
              <a:gdLst/>
              <a:ahLst/>
              <a:cxnLst/>
              <a:rect l="l" t="t" r="r" b="b"/>
              <a:pathLst>
                <a:path w="2263730" h="1265688">
                  <a:moveTo>
                    <a:pt x="905551" y="0"/>
                  </a:moveTo>
                  <a:cubicBezTo>
                    <a:pt x="964955" y="0"/>
                    <a:pt x="1021809" y="12275"/>
                    <a:pt x="1073606" y="36122"/>
                  </a:cubicBezTo>
                  <a:cubicBezTo>
                    <a:pt x="867772" y="107015"/>
                    <a:pt x="717264" y="277397"/>
                    <a:pt x="695253" y="481416"/>
                  </a:cubicBezTo>
                  <a:cubicBezTo>
                    <a:pt x="659529" y="464587"/>
                    <a:pt x="621677" y="456871"/>
                    <a:pt x="584749" y="459054"/>
                  </a:cubicBezTo>
                  <a:cubicBezTo>
                    <a:pt x="568316" y="460025"/>
                    <a:pt x="552067" y="462956"/>
                    <a:pt x="536229" y="467989"/>
                  </a:cubicBezTo>
                  <a:cubicBezTo>
                    <a:pt x="461080" y="491867"/>
                    <a:pt x="412084" y="557684"/>
                    <a:pt x="398547" y="640069"/>
                  </a:cubicBezTo>
                  <a:cubicBezTo>
                    <a:pt x="252469" y="690186"/>
                    <a:pt x="150529" y="805213"/>
                    <a:pt x="150529" y="939037"/>
                  </a:cubicBezTo>
                  <a:cubicBezTo>
                    <a:pt x="150529" y="1060859"/>
                    <a:pt x="235005" y="1167106"/>
                    <a:pt x="360867" y="1221858"/>
                  </a:cubicBezTo>
                  <a:cubicBezTo>
                    <a:pt x="258008" y="1163330"/>
                    <a:pt x="191624" y="1067577"/>
                    <a:pt x="191624" y="959585"/>
                  </a:cubicBezTo>
                  <a:cubicBezTo>
                    <a:pt x="191624" y="825761"/>
                    <a:pt x="293564" y="710734"/>
                    <a:pt x="439642" y="660617"/>
                  </a:cubicBezTo>
                  <a:cubicBezTo>
                    <a:pt x="453179" y="578232"/>
                    <a:pt x="502175" y="512415"/>
                    <a:pt x="577324" y="488537"/>
                  </a:cubicBezTo>
                  <a:cubicBezTo>
                    <a:pt x="593162" y="483504"/>
                    <a:pt x="609411" y="480573"/>
                    <a:pt x="625844" y="479602"/>
                  </a:cubicBezTo>
                  <a:cubicBezTo>
                    <a:pt x="662772" y="477419"/>
                    <a:pt x="700624" y="485135"/>
                    <a:pt x="736348" y="501964"/>
                  </a:cubicBezTo>
                  <a:cubicBezTo>
                    <a:pt x="765500" y="231754"/>
                    <a:pt x="1020053" y="20548"/>
                    <a:pt x="1329741" y="20548"/>
                  </a:cubicBezTo>
                  <a:cubicBezTo>
                    <a:pt x="1659087" y="20548"/>
                    <a:pt x="1926075" y="259418"/>
                    <a:pt x="1926075" y="554079"/>
                  </a:cubicBezTo>
                  <a:cubicBezTo>
                    <a:pt x="1926075" y="582788"/>
                    <a:pt x="1923540" y="610967"/>
                    <a:pt x="1917927" y="638343"/>
                  </a:cubicBezTo>
                  <a:cubicBezTo>
                    <a:pt x="2114194" y="662993"/>
                    <a:pt x="2263730" y="797503"/>
                    <a:pt x="2263730" y="959585"/>
                  </a:cubicBezTo>
                  <a:cubicBezTo>
                    <a:pt x="2263730" y="1100449"/>
                    <a:pt x="2150783" y="1220487"/>
                    <a:pt x="1992071" y="1265207"/>
                  </a:cubicBezTo>
                  <a:lnTo>
                    <a:pt x="1990321" y="1265688"/>
                  </a:lnTo>
                  <a:lnTo>
                    <a:pt x="465245" y="1265688"/>
                  </a:lnTo>
                  <a:lnTo>
                    <a:pt x="370547" y="1265688"/>
                  </a:lnTo>
                  <a:lnTo>
                    <a:pt x="351179" y="1263493"/>
                  </a:lnTo>
                  <a:cubicBezTo>
                    <a:pt x="343976" y="1265446"/>
                    <a:pt x="336631" y="1265688"/>
                    <a:pt x="329229" y="1265688"/>
                  </a:cubicBezTo>
                  <a:cubicBezTo>
                    <a:pt x="147401" y="1265688"/>
                    <a:pt x="0" y="1119441"/>
                    <a:pt x="0" y="939037"/>
                  </a:cubicBezTo>
                  <a:cubicBezTo>
                    <a:pt x="0" y="805213"/>
                    <a:pt x="81109" y="690186"/>
                    <a:pt x="197338" y="640069"/>
                  </a:cubicBezTo>
                  <a:cubicBezTo>
                    <a:pt x="208108" y="557684"/>
                    <a:pt x="247093" y="491867"/>
                    <a:pt x="306885" y="467989"/>
                  </a:cubicBezTo>
                  <a:cubicBezTo>
                    <a:pt x="319486" y="462956"/>
                    <a:pt x="332415" y="460025"/>
                    <a:pt x="345490" y="459054"/>
                  </a:cubicBezTo>
                  <a:cubicBezTo>
                    <a:pt x="374873" y="456871"/>
                    <a:pt x="404990" y="464587"/>
                    <a:pt x="433414" y="481416"/>
                  </a:cubicBezTo>
                  <a:cubicBezTo>
                    <a:pt x="456609" y="211206"/>
                    <a:pt x="659145" y="0"/>
                    <a:pt x="905551" y="0"/>
                  </a:cubicBezTo>
                  <a:close/>
                </a:path>
              </a:pathLst>
            </a:custGeom>
            <a:solidFill>
              <a:srgbClr val="FFC00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>
                <a:solidFill>
                  <a:srgbClr val="7897C3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endParaRPr>
            </a:p>
          </p:txBody>
        </p:sp>
        <p:sp>
          <p:nvSpPr>
            <p:cNvPr id="8" name="文本框 23"/>
            <p:cNvSpPr txBox="1"/>
            <p:nvPr/>
          </p:nvSpPr>
          <p:spPr>
            <a:xfrm>
              <a:off x="3887575" y="1161495"/>
              <a:ext cx="93342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 err="1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sym typeface="印品黑体" panose="00000500000000000000" pitchFamily="2" charset="-122"/>
                </a:rPr>
                <a:t>Mở</a:t>
              </a:r>
              <a:r>
                <a:rPr lang="en-US" altLang="zh-CN" sz="2800" b="1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sym typeface="印品黑体" panose="00000500000000000000" pitchFamily="2" charset="-122"/>
                </a:rPr>
                <a:t> </a:t>
              </a:r>
              <a:r>
                <a:rPr lang="en-US" altLang="zh-CN" sz="2800" b="1" dirty="0" err="1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sym typeface="印品黑体" panose="00000500000000000000" pitchFamily="2" charset="-122"/>
                </a:rPr>
                <a:t>bài</a:t>
              </a:r>
              <a:endParaRPr lang="en-US" altLang="zh-CN" sz="2800" b="1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889121" y="2491394"/>
            <a:ext cx="1787578" cy="1129570"/>
            <a:chOff x="826833" y="2838912"/>
            <a:chExt cx="1787578" cy="1192280"/>
          </a:xfrm>
        </p:grpSpPr>
        <p:sp>
          <p:nvSpPr>
            <p:cNvPr id="9" name="云">
              <a:extLst>
                <a:ext uri="{FF2B5EF4-FFF2-40B4-BE49-F238E27FC236}">
                  <a16:creationId xmlns:a16="http://schemas.microsoft.com/office/drawing/2014/main" id="{89CBC249-C8BD-4A72-B2DE-99B94317CB3D}"/>
                </a:ext>
              </a:extLst>
            </p:cNvPr>
            <p:cNvSpPr/>
            <p:nvPr/>
          </p:nvSpPr>
          <p:spPr>
            <a:xfrm>
              <a:off x="826833" y="2838912"/>
              <a:ext cx="1787578" cy="1149931"/>
            </a:xfrm>
            <a:custGeom>
              <a:avLst/>
              <a:gdLst/>
              <a:ahLst/>
              <a:cxnLst/>
              <a:rect l="l" t="t" r="r" b="b"/>
              <a:pathLst>
                <a:path w="2263730" h="1265688">
                  <a:moveTo>
                    <a:pt x="905551" y="0"/>
                  </a:moveTo>
                  <a:cubicBezTo>
                    <a:pt x="964955" y="0"/>
                    <a:pt x="1021809" y="12275"/>
                    <a:pt x="1073606" y="36122"/>
                  </a:cubicBezTo>
                  <a:cubicBezTo>
                    <a:pt x="867772" y="107015"/>
                    <a:pt x="717264" y="277397"/>
                    <a:pt x="695253" y="481416"/>
                  </a:cubicBezTo>
                  <a:cubicBezTo>
                    <a:pt x="659529" y="464587"/>
                    <a:pt x="621677" y="456871"/>
                    <a:pt x="584749" y="459054"/>
                  </a:cubicBezTo>
                  <a:cubicBezTo>
                    <a:pt x="568316" y="460025"/>
                    <a:pt x="552067" y="462956"/>
                    <a:pt x="536229" y="467989"/>
                  </a:cubicBezTo>
                  <a:cubicBezTo>
                    <a:pt x="461080" y="491867"/>
                    <a:pt x="412084" y="557684"/>
                    <a:pt x="398547" y="640069"/>
                  </a:cubicBezTo>
                  <a:cubicBezTo>
                    <a:pt x="252469" y="690186"/>
                    <a:pt x="150529" y="805213"/>
                    <a:pt x="150529" y="939037"/>
                  </a:cubicBezTo>
                  <a:cubicBezTo>
                    <a:pt x="150529" y="1060859"/>
                    <a:pt x="235005" y="1167106"/>
                    <a:pt x="360867" y="1221858"/>
                  </a:cubicBezTo>
                  <a:cubicBezTo>
                    <a:pt x="258008" y="1163330"/>
                    <a:pt x="191624" y="1067577"/>
                    <a:pt x="191624" y="959585"/>
                  </a:cubicBezTo>
                  <a:cubicBezTo>
                    <a:pt x="191624" y="825761"/>
                    <a:pt x="293564" y="710734"/>
                    <a:pt x="439642" y="660617"/>
                  </a:cubicBezTo>
                  <a:cubicBezTo>
                    <a:pt x="453179" y="578232"/>
                    <a:pt x="502175" y="512415"/>
                    <a:pt x="577324" y="488537"/>
                  </a:cubicBezTo>
                  <a:cubicBezTo>
                    <a:pt x="593162" y="483504"/>
                    <a:pt x="609411" y="480573"/>
                    <a:pt x="625844" y="479602"/>
                  </a:cubicBezTo>
                  <a:cubicBezTo>
                    <a:pt x="662772" y="477419"/>
                    <a:pt x="700624" y="485135"/>
                    <a:pt x="736348" y="501964"/>
                  </a:cubicBezTo>
                  <a:cubicBezTo>
                    <a:pt x="765500" y="231754"/>
                    <a:pt x="1020053" y="20548"/>
                    <a:pt x="1329741" y="20548"/>
                  </a:cubicBezTo>
                  <a:cubicBezTo>
                    <a:pt x="1659087" y="20548"/>
                    <a:pt x="1926075" y="259418"/>
                    <a:pt x="1926075" y="554079"/>
                  </a:cubicBezTo>
                  <a:cubicBezTo>
                    <a:pt x="1926075" y="582788"/>
                    <a:pt x="1923540" y="610967"/>
                    <a:pt x="1917927" y="638343"/>
                  </a:cubicBezTo>
                  <a:cubicBezTo>
                    <a:pt x="2114194" y="662993"/>
                    <a:pt x="2263730" y="797503"/>
                    <a:pt x="2263730" y="959585"/>
                  </a:cubicBezTo>
                  <a:cubicBezTo>
                    <a:pt x="2263730" y="1100449"/>
                    <a:pt x="2150783" y="1220487"/>
                    <a:pt x="1992071" y="1265207"/>
                  </a:cubicBezTo>
                  <a:lnTo>
                    <a:pt x="1990321" y="1265688"/>
                  </a:lnTo>
                  <a:lnTo>
                    <a:pt x="465245" y="1265688"/>
                  </a:lnTo>
                  <a:lnTo>
                    <a:pt x="370547" y="1265688"/>
                  </a:lnTo>
                  <a:lnTo>
                    <a:pt x="351179" y="1263493"/>
                  </a:lnTo>
                  <a:cubicBezTo>
                    <a:pt x="343976" y="1265446"/>
                    <a:pt x="336631" y="1265688"/>
                    <a:pt x="329229" y="1265688"/>
                  </a:cubicBezTo>
                  <a:cubicBezTo>
                    <a:pt x="147401" y="1265688"/>
                    <a:pt x="0" y="1119441"/>
                    <a:pt x="0" y="939037"/>
                  </a:cubicBezTo>
                  <a:cubicBezTo>
                    <a:pt x="0" y="805213"/>
                    <a:pt x="81109" y="690186"/>
                    <a:pt x="197338" y="640069"/>
                  </a:cubicBezTo>
                  <a:cubicBezTo>
                    <a:pt x="208108" y="557684"/>
                    <a:pt x="247093" y="491867"/>
                    <a:pt x="306885" y="467989"/>
                  </a:cubicBezTo>
                  <a:cubicBezTo>
                    <a:pt x="319486" y="462956"/>
                    <a:pt x="332415" y="460025"/>
                    <a:pt x="345490" y="459054"/>
                  </a:cubicBezTo>
                  <a:cubicBezTo>
                    <a:pt x="374873" y="456871"/>
                    <a:pt x="404990" y="464587"/>
                    <a:pt x="433414" y="481416"/>
                  </a:cubicBezTo>
                  <a:cubicBezTo>
                    <a:pt x="456609" y="211206"/>
                    <a:pt x="659145" y="0"/>
                    <a:pt x="905551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>
                <a:solidFill>
                  <a:srgbClr val="7897C3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endParaRPr>
            </a:p>
          </p:txBody>
        </p:sp>
        <p:sp>
          <p:nvSpPr>
            <p:cNvPr id="10" name="文本框 30">
              <a:extLst>
                <a:ext uri="{FF2B5EF4-FFF2-40B4-BE49-F238E27FC236}">
                  <a16:creationId xmlns:a16="http://schemas.microsoft.com/office/drawing/2014/main" id="{0642FB0C-9B82-40F4-A800-C6E9D755D3F0}"/>
                </a:ext>
              </a:extLst>
            </p:cNvPr>
            <p:cNvSpPr txBox="1"/>
            <p:nvPr/>
          </p:nvSpPr>
          <p:spPr>
            <a:xfrm>
              <a:off x="1170775" y="3077085"/>
              <a:ext cx="123757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 err="1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sym typeface="印品黑体" panose="00000500000000000000" pitchFamily="2" charset="-122"/>
                </a:rPr>
                <a:t>Thân</a:t>
              </a:r>
              <a:r>
                <a:rPr lang="en-US" altLang="zh-CN" sz="2800" b="1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sym typeface="印品黑体" panose="00000500000000000000" pitchFamily="2" charset="-122"/>
                </a:rPr>
                <a:t> </a:t>
              </a:r>
              <a:r>
                <a:rPr lang="en-US" altLang="zh-CN" sz="2800" b="1" dirty="0" err="1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sym typeface="印品黑体" panose="00000500000000000000" pitchFamily="2" charset="-122"/>
                </a:rPr>
                <a:t>bài</a:t>
              </a:r>
              <a:endParaRPr lang="en-US" altLang="zh-CN" sz="2800" b="1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4269978" y="1833482"/>
            <a:ext cx="4224233" cy="4680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Ý 1.Phân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</a:t>
            </a:r>
            <a:endParaRPr lang="en-US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891733" y="1288548"/>
            <a:ext cx="1705916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tượng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thơ</a:t>
            </a:r>
            <a:endParaRPr lang="en-US" sz="2000" dirty="0"/>
          </a:p>
        </p:txBody>
      </p:sp>
      <p:sp>
        <p:nvSpPr>
          <p:cNvPr id="13" name="Rectangle 12"/>
          <p:cNvSpPr/>
          <p:nvPr/>
        </p:nvSpPr>
        <p:spPr>
          <a:xfrm>
            <a:off x="8844084" y="1857851"/>
            <a:ext cx="3336170" cy="40536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marR="0" lvl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trạng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844084" y="2501939"/>
            <a:ext cx="3130985" cy="40536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marR="0" lvl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quát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333162" y="4027471"/>
            <a:ext cx="40556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Ý 2.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Phân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tích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nét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đặc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sắc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nghệ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thuật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409904" y="3193488"/>
            <a:ext cx="2825620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sử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thơ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thất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ngôn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bát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cú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hoặc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tứ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tuyệt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Đường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luật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8409904" y="4355539"/>
            <a:ext cx="3196293" cy="68505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R="0" lvl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nét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sắc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nghệ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tả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tả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440813" y="5338363"/>
            <a:ext cx="2986715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Nghệ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thuật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sử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ngôn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ngữ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dirty="0"/>
          </a:p>
        </p:txBody>
      </p:sp>
      <p:grpSp>
        <p:nvGrpSpPr>
          <p:cNvPr id="23" name="Group 22"/>
          <p:cNvGrpSpPr/>
          <p:nvPr/>
        </p:nvGrpSpPr>
        <p:grpSpPr>
          <a:xfrm>
            <a:off x="2383180" y="5439027"/>
            <a:ext cx="1557081" cy="1038109"/>
            <a:chOff x="3195222" y="5014972"/>
            <a:chExt cx="1557081" cy="1038109"/>
          </a:xfrm>
        </p:grpSpPr>
        <p:sp>
          <p:nvSpPr>
            <p:cNvPr id="21" name="云"/>
            <p:cNvSpPr/>
            <p:nvPr/>
          </p:nvSpPr>
          <p:spPr>
            <a:xfrm>
              <a:off x="3195222" y="5014972"/>
              <a:ext cx="1557081" cy="947946"/>
            </a:xfrm>
            <a:custGeom>
              <a:avLst/>
              <a:gdLst/>
              <a:ahLst/>
              <a:cxnLst/>
              <a:rect l="l" t="t" r="r" b="b"/>
              <a:pathLst>
                <a:path w="2263730" h="1265688">
                  <a:moveTo>
                    <a:pt x="905551" y="0"/>
                  </a:moveTo>
                  <a:cubicBezTo>
                    <a:pt x="964955" y="0"/>
                    <a:pt x="1021809" y="12275"/>
                    <a:pt x="1073606" y="36122"/>
                  </a:cubicBezTo>
                  <a:cubicBezTo>
                    <a:pt x="867772" y="107015"/>
                    <a:pt x="717264" y="277397"/>
                    <a:pt x="695253" y="481416"/>
                  </a:cubicBezTo>
                  <a:cubicBezTo>
                    <a:pt x="659529" y="464587"/>
                    <a:pt x="621677" y="456871"/>
                    <a:pt x="584749" y="459054"/>
                  </a:cubicBezTo>
                  <a:cubicBezTo>
                    <a:pt x="568316" y="460025"/>
                    <a:pt x="552067" y="462956"/>
                    <a:pt x="536229" y="467989"/>
                  </a:cubicBezTo>
                  <a:cubicBezTo>
                    <a:pt x="461080" y="491867"/>
                    <a:pt x="412084" y="557684"/>
                    <a:pt x="398547" y="640069"/>
                  </a:cubicBezTo>
                  <a:cubicBezTo>
                    <a:pt x="252469" y="690186"/>
                    <a:pt x="150529" y="805213"/>
                    <a:pt x="150529" y="939037"/>
                  </a:cubicBezTo>
                  <a:cubicBezTo>
                    <a:pt x="150529" y="1060859"/>
                    <a:pt x="235005" y="1167106"/>
                    <a:pt x="360867" y="1221858"/>
                  </a:cubicBezTo>
                  <a:cubicBezTo>
                    <a:pt x="258008" y="1163330"/>
                    <a:pt x="191624" y="1067577"/>
                    <a:pt x="191624" y="959585"/>
                  </a:cubicBezTo>
                  <a:cubicBezTo>
                    <a:pt x="191624" y="825761"/>
                    <a:pt x="293564" y="710734"/>
                    <a:pt x="439642" y="660617"/>
                  </a:cubicBezTo>
                  <a:cubicBezTo>
                    <a:pt x="453179" y="578232"/>
                    <a:pt x="502175" y="512415"/>
                    <a:pt x="577324" y="488537"/>
                  </a:cubicBezTo>
                  <a:cubicBezTo>
                    <a:pt x="593162" y="483504"/>
                    <a:pt x="609411" y="480573"/>
                    <a:pt x="625844" y="479602"/>
                  </a:cubicBezTo>
                  <a:cubicBezTo>
                    <a:pt x="662772" y="477419"/>
                    <a:pt x="700624" y="485135"/>
                    <a:pt x="736348" y="501964"/>
                  </a:cubicBezTo>
                  <a:cubicBezTo>
                    <a:pt x="765500" y="231754"/>
                    <a:pt x="1020053" y="20548"/>
                    <a:pt x="1329741" y="20548"/>
                  </a:cubicBezTo>
                  <a:cubicBezTo>
                    <a:pt x="1659087" y="20548"/>
                    <a:pt x="1926075" y="259418"/>
                    <a:pt x="1926075" y="554079"/>
                  </a:cubicBezTo>
                  <a:cubicBezTo>
                    <a:pt x="1926075" y="582788"/>
                    <a:pt x="1923540" y="610967"/>
                    <a:pt x="1917927" y="638343"/>
                  </a:cubicBezTo>
                  <a:cubicBezTo>
                    <a:pt x="2114194" y="662993"/>
                    <a:pt x="2263730" y="797503"/>
                    <a:pt x="2263730" y="959585"/>
                  </a:cubicBezTo>
                  <a:cubicBezTo>
                    <a:pt x="2263730" y="1100449"/>
                    <a:pt x="2150783" y="1220487"/>
                    <a:pt x="1992071" y="1265207"/>
                  </a:cubicBezTo>
                  <a:lnTo>
                    <a:pt x="1990321" y="1265688"/>
                  </a:lnTo>
                  <a:lnTo>
                    <a:pt x="465245" y="1265688"/>
                  </a:lnTo>
                  <a:lnTo>
                    <a:pt x="370547" y="1265688"/>
                  </a:lnTo>
                  <a:lnTo>
                    <a:pt x="351179" y="1263493"/>
                  </a:lnTo>
                  <a:cubicBezTo>
                    <a:pt x="343976" y="1265446"/>
                    <a:pt x="336631" y="1265688"/>
                    <a:pt x="329229" y="1265688"/>
                  </a:cubicBezTo>
                  <a:cubicBezTo>
                    <a:pt x="147401" y="1265688"/>
                    <a:pt x="0" y="1119441"/>
                    <a:pt x="0" y="939037"/>
                  </a:cubicBezTo>
                  <a:cubicBezTo>
                    <a:pt x="0" y="805213"/>
                    <a:pt x="81109" y="690186"/>
                    <a:pt x="197338" y="640069"/>
                  </a:cubicBezTo>
                  <a:cubicBezTo>
                    <a:pt x="208108" y="557684"/>
                    <a:pt x="247093" y="491867"/>
                    <a:pt x="306885" y="467989"/>
                  </a:cubicBezTo>
                  <a:cubicBezTo>
                    <a:pt x="319486" y="462956"/>
                    <a:pt x="332415" y="460025"/>
                    <a:pt x="345490" y="459054"/>
                  </a:cubicBezTo>
                  <a:cubicBezTo>
                    <a:pt x="374873" y="456871"/>
                    <a:pt x="404990" y="464587"/>
                    <a:pt x="433414" y="481416"/>
                  </a:cubicBezTo>
                  <a:cubicBezTo>
                    <a:pt x="456609" y="211206"/>
                    <a:pt x="659145" y="0"/>
                    <a:pt x="905551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>
                <a:solidFill>
                  <a:srgbClr val="7897C3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endParaRPr>
            </a:p>
          </p:txBody>
        </p:sp>
        <p:sp>
          <p:nvSpPr>
            <p:cNvPr id="22" name="文本框 30">
              <a:extLst>
                <a:ext uri="{FF2B5EF4-FFF2-40B4-BE49-F238E27FC236}">
                  <a16:creationId xmlns:a16="http://schemas.microsoft.com/office/drawing/2014/main" id="{0642FB0C-9B82-40F4-A800-C6E9D755D3F0}"/>
                </a:ext>
              </a:extLst>
            </p:cNvPr>
            <p:cNvSpPr txBox="1"/>
            <p:nvPr/>
          </p:nvSpPr>
          <p:spPr>
            <a:xfrm>
              <a:off x="3514729" y="5098974"/>
              <a:ext cx="123757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 err="1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sym typeface="印品黑体" panose="00000500000000000000" pitchFamily="2" charset="-122"/>
                </a:rPr>
                <a:t>Kết</a:t>
              </a:r>
              <a:endParaRPr lang="en-US" altLang="zh-CN" sz="2800" b="1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endParaRPr>
            </a:p>
            <a:p>
              <a:pPr algn="ctr"/>
              <a:r>
                <a:rPr lang="en-US" altLang="zh-CN" sz="2800" b="1" dirty="0" err="1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sym typeface="印品黑体" panose="00000500000000000000" pitchFamily="2" charset="-122"/>
                </a:rPr>
                <a:t>bài</a:t>
              </a:r>
              <a:endParaRPr lang="en-US" altLang="zh-CN" sz="2800" b="1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4354286" y="5762357"/>
            <a:ext cx="31719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Khẳng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định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vị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trí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ý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nghĩa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thơ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25" name="Left Brace 24"/>
          <p:cNvSpPr/>
          <p:nvPr/>
        </p:nvSpPr>
        <p:spPr>
          <a:xfrm>
            <a:off x="3865383" y="2259921"/>
            <a:ext cx="310516" cy="1668796"/>
          </a:xfrm>
          <a:prstGeom prst="leftBrace">
            <a:avLst>
              <a:gd name="adj1" fmla="val 53956"/>
              <a:gd name="adj2" fmla="val 45871"/>
            </a:avLst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Left Brace 25"/>
          <p:cNvSpPr/>
          <p:nvPr/>
        </p:nvSpPr>
        <p:spPr>
          <a:xfrm>
            <a:off x="7989994" y="3899200"/>
            <a:ext cx="349873" cy="1539827"/>
          </a:xfrm>
          <a:prstGeom prst="leftBrace">
            <a:avLst>
              <a:gd name="adj1" fmla="val 37781"/>
              <a:gd name="adj2" fmla="val 50000"/>
            </a:avLst>
          </a:prstGeom>
          <a:ln w="3175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Left Brace 26"/>
          <p:cNvSpPr/>
          <p:nvPr/>
        </p:nvSpPr>
        <p:spPr>
          <a:xfrm>
            <a:off x="8421867" y="1452258"/>
            <a:ext cx="349873" cy="1283779"/>
          </a:xfrm>
          <a:prstGeom prst="leftBrace">
            <a:avLst>
              <a:gd name="adj1" fmla="val 37781"/>
              <a:gd name="adj2" fmla="val 50000"/>
            </a:avLst>
          </a:prstGeom>
          <a:ln w="3175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4444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1" grpId="0"/>
      <p:bldP spid="12" grpId="0" animBg="1"/>
      <p:bldP spid="13" grpId="0" animBg="1"/>
      <p:bldP spid="14" grpId="0" animBg="1"/>
      <p:bldP spid="15" grpId="0"/>
      <p:bldP spid="16" grpId="0" animBg="1"/>
      <p:bldP spid="17" grpId="0" animBg="1"/>
      <p:bldP spid="18" grpId="0" animBg="1"/>
      <p:bldP spid="24" grpId="0"/>
      <p:bldP spid="25" grpId="0" animBg="1"/>
      <p:bldP spid="26" grpId="0" animBg="1"/>
      <p:bldP spid="2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ưu tầm 1000+ hình nền pp đẹp dễ thương Cực kỳ xinh đẹp và dễ thươ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4758" y="226391"/>
            <a:ext cx="40852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 THỰC HÀNH VIẾT</a:t>
            </a:r>
          </a:p>
        </p:txBody>
      </p:sp>
      <p:sp>
        <p:nvSpPr>
          <p:cNvPr id="3" name="Rectangle 2"/>
          <p:cNvSpPr/>
          <p:nvPr/>
        </p:nvSpPr>
        <p:spPr>
          <a:xfrm>
            <a:off x="408666" y="933337"/>
            <a:ext cx="2592111" cy="468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endParaRPr lang="en-US" b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70440" y="1585140"/>
            <a:ext cx="10137211" cy="88267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ngôn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cú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tứ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tuyệt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F86903-5FC0-48AB-991E-852ECD3AFA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66" y="4052958"/>
            <a:ext cx="2984184" cy="2987099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008248" y="3037905"/>
            <a:ext cx="2211470" cy="1015053"/>
            <a:chOff x="1447284" y="2787050"/>
            <a:chExt cx="2211470" cy="884347"/>
          </a:xfrm>
        </p:grpSpPr>
        <p:sp>
          <p:nvSpPr>
            <p:cNvPr id="7" name="Cloud Callout 1">
              <a:extLst>
                <a:ext uri="{FF2B5EF4-FFF2-40B4-BE49-F238E27FC236}">
                  <a16:creationId xmlns:a16="http://schemas.microsoft.com/office/drawing/2014/main" id="{F8774B23-3F97-4241-B2B8-C03B03977947}"/>
                </a:ext>
              </a:extLst>
            </p:cNvPr>
            <p:cNvSpPr/>
            <p:nvPr/>
          </p:nvSpPr>
          <p:spPr>
            <a:xfrm>
              <a:off x="1447284" y="2787050"/>
              <a:ext cx="2211470" cy="884347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solidFill>
                  <a:schemeClr val="accent2">
                    <a:lumMod val="50000"/>
                  </a:schemeClr>
                </a:solidFill>
                <a:latin typeface="+mj-lt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030355" y="2919587"/>
              <a:ext cx="1362495" cy="6192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en-US" sz="3200" i="1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Lưu</a:t>
              </a:r>
              <a:r>
                <a:rPr lang="en-US" sz="3200" i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ý</a:t>
              </a:r>
              <a:endParaRPr lang="en-US" sz="24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9718" y="2598524"/>
            <a:ext cx="8833457" cy="36219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76987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ưu tầm 1000+ hình nền pp đẹp dễ thương Cực kỳ xinh đẹp và dễ thươ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4758" y="226391"/>
            <a:ext cx="40852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 THỰC HÀNH VIẾT</a:t>
            </a:r>
          </a:p>
        </p:txBody>
      </p:sp>
      <p:sp>
        <p:nvSpPr>
          <p:cNvPr id="4" name="Rectangle 3"/>
          <p:cNvSpPr/>
          <p:nvPr/>
        </p:nvSpPr>
        <p:spPr>
          <a:xfrm>
            <a:off x="408666" y="933337"/>
            <a:ext cx="2592111" cy="468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endParaRPr lang="en-US" b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3544970"/>
              </p:ext>
            </p:extLst>
          </p:nvPr>
        </p:nvGraphicFramePr>
        <p:xfrm>
          <a:off x="1352281" y="2726072"/>
          <a:ext cx="8956957" cy="33913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27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24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17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 KIỂM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b="1" baseline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</a:t>
                      </a:r>
                      <a:endParaRPr lang="en-US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b="1" baseline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ĐẠT</a:t>
                      </a:r>
                      <a:endParaRPr lang="en-US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1018">
                <a:tc>
                  <a:txBody>
                    <a:bodyPr/>
                    <a:lstStyle/>
                    <a:p>
                      <a:pPr algn="just"/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đầy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đủ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ác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tin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nhan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giả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tài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trị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8642">
                <a:tc>
                  <a:txBody>
                    <a:bodyPr/>
                    <a:lstStyle/>
                    <a:p>
                      <a:pPr algn="just"/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đảm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bảo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ác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sắc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nghệ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thuật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thơ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2733">
                <a:tc>
                  <a:txBody>
                    <a:bodyPr/>
                    <a:lstStyle/>
                    <a:p>
                      <a:pPr algn="just"/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hững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xét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đánh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vị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trí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ý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850007" y="1674314"/>
            <a:ext cx="10844011" cy="88267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lang="en-US" sz="2400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400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400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2400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bàn</a:t>
            </a:r>
            <a:r>
              <a:rPr lang="en-US" sz="2400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2400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400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400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400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đánh</a:t>
            </a:r>
            <a:r>
              <a:rPr lang="en-US" sz="2400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dấu</a:t>
            </a:r>
            <a:r>
              <a:rPr lang="en-US" sz="2400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(X) </a:t>
            </a:r>
            <a:r>
              <a:rPr lang="en-US" sz="2400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400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cột</a:t>
            </a:r>
            <a:r>
              <a:rPr lang="en-US" sz="2400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tương</a:t>
            </a:r>
            <a:r>
              <a:rPr lang="en-US" sz="2400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2400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r>
              <a:rPr lang="en-US" sz="2400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kiểm</a:t>
            </a:r>
            <a:r>
              <a:rPr lang="en-US" sz="2400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dưới</a:t>
            </a:r>
            <a:r>
              <a:rPr lang="en-US" sz="2400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en-US" sz="2400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i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401810" y="272900"/>
            <a:ext cx="3292208" cy="1128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i="1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Nhiệm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vụ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i="1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kiểm</a:t>
            </a:r>
            <a:endParaRPr lang="en-US" i="1" dirty="0">
              <a:solidFill>
                <a:schemeClr val="accent2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en-US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đôi</a:t>
            </a:r>
            <a:endParaRPr lang="en-US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en-US" i="1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5 </a:t>
            </a:r>
            <a:r>
              <a:rPr lang="en-US" i="1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phút</a:t>
            </a:r>
            <a:endParaRPr lang="en-US" sz="1400" i="1" dirty="0">
              <a:solidFill>
                <a:schemeClr val="accent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93967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ưu tầm 1000+ hình nền pp đẹp dễ thương Cực kỳ xinh đẹp và dễ thươ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4758" y="226391"/>
            <a:ext cx="40852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 THỰC HÀNH VIẾT</a:t>
            </a:r>
          </a:p>
        </p:txBody>
      </p:sp>
      <p:sp>
        <p:nvSpPr>
          <p:cNvPr id="4" name="Rectangle 3"/>
          <p:cNvSpPr/>
          <p:nvPr/>
        </p:nvSpPr>
        <p:spPr>
          <a:xfrm>
            <a:off x="408666" y="933337"/>
            <a:ext cx="2592111" cy="468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endParaRPr lang="en-US" b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2360595"/>
              </p:ext>
            </p:extLst>
          </p:nvPr>
        </p:nvGraphicFramePr>
        <p:xfrm>
          <a:off x="1339403" y="1884106"/>
          <a:ext cx="8956957" cy="33913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27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24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17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 KIỂM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b="1" baseline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</a:t>
                      </a:r>
                      <a:endParaRPr lang="en-US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b="1" baseline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ĐẠT</a:t>
                      </a:r>
                      <a:endParaRPr lang="en-US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1018">
                <a:tc>
                  <a:txBody>
                    <a:bodyPr/>
                    <a:lstStyle/>
                    <a:p>
                      <a:pPr algn="just"/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đầy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đủ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ác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tin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nhan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giả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tài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trị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8642">
                <a:tc>
                  <a:txBody>
                    <a:bodyPr/>
                    <a:lstStyle/>
                    <a:p>
                      <a:pPr algn="just"/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đảm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bảo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ác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sắc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nghệ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thuật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thơ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2733">
                <a:tc>
                  <a:txBody>
                    <a:bodyPr/>
                    <a:lstStyle/>
                    <a:p>
                      <a:pPr algn="just"/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hững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xét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đánh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vị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trí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ý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3168202" y="791705"/>
            <a:ext cx="7096257" cy="88267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Mẫu</a:t>
            </a:r>
            <a:r>
              <a:rPr lang="en-US" sz="2400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Đánh</a:t>
            </a:r>
            <a:r>
              <a:rPr lang="en-US" sz="2400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2400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400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tham</a:t>
            </a:r>
            <a:r>
              <a:rPr lang="en-US" sz="2400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khảo</a:t>
            </a:r>
            <a:r>
              <a:rPr lang="en-US" sz="2400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400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400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400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400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400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2400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vợ</a:t>
            </a:r>
            <a:r>
              <a:rPr lang="en-US" sz="2400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2400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Trần</a:t>
            </a:r>
            <a:r>
              <a:rPr lang="en-US" sz="2400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</a:t>
            </a:r>
            <a:r>
              <a:rPr lang="en-US" sz="2400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Xương</a:t>
            </a:r>
            <a:r>
              <a:rPr lang="en-US" sz="2400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endParaRPr lang="en-US" i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53081" y="2967335"/>
            <a:ext cx="386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753081" y="4546791"/>
            <a:ext cx="386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753081" y="3699088"/>
            <a:ext cx="386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7003138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8" grpId="0"/>
      <p:bldP spid="9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ưu tầm 1000+ hình nền pp đẹp dễ thương Cực kỳ xinh đẹp và dễ thươ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4758" y="226391"/>
            <a:ext cx="40852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V. LUYỆN TẬP</a:t>
            </a:r>
          </a:p>
        </p:txBody>
      </p:sp>
      <p:pic>
        <p:nvPicPr>
          <p:cNvPr id="4" name="Google Shape;213;p10" descr="23">
            <a:extLst>
              <a:ext uri="{FF2B5EF4-FFF2-40B4-BE49-F238E27FC236}">
                <a16:creationId xmlns:a16="http://schemas.microsoft.com/office/drawing/2014/main" id="{E44DFCB1-9140-4BEA-83FD-D81C82E2019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6068" y="-167426"/>
            <a:ext cx="10470523" cy="691595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3241183" y="1354123"/>
            <a:ext cx="5117206" cy="1936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nhắc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ngôn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cú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tứ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tuyệt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2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99632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ưu tầm 1000+ hình nền pp đẹp dễ thương Cực kỳ xinh đẹp và dễ thươ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oogle Shape;213;p10" descr="23">
            <a:extLst>
              <a:ext uri="{FF2B5EF4-FFF2-40B4-BE49-F238E27FC236}">
                <a16:creationId xmlns:a16="http://schemas.microsoft.com/office/drawing/2014/main" id="{E44DFCB1-9140-4BEA-83FD-D81C82E2019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6068" y="-167426"/>
            <a:ext cx="10470523" cy="691595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84758" y="226391"/>
            <a:ext cx="40852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V. VẬN DỤNG</a:t>
            </a:r>
          </a:p>
        </p:txBody>
      </p:sp>
      <p:sp>
        <p:nvSpPr>
          <p:cNvPr id="4" name="Rectangle 3"/>
          <p:cNvSpPr/>
          <p:nvPr/>
        </p:nvSpPr>
        <p:spPr>
          <a:xfrm>
            <a:off x="2812519" y="1376886"/>
            <a:ext cx="7413306" cy="14754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ngôn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cú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tứ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tuyệt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ngoài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chương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SGK.</a:t>
            </a:r>
            <a:endParaRPr lang="en-US" sz="2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423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Top 79+ về hình nền background powerpoint đẹp hay nhất - cdgdbentre.edu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012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37880" y="734095"/>
            <a:ext cx="4404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GIỚI THIỆU KIỂU BÀI</a:t>
            </a:r>
          </a:p>
        </p:txBody>
      </p:sp>
      <p:sp>
        <p:nvSpPr>
          <p:cNvPr id="4" name="Oval 3"/>
          <p:cNvSpPr/>
          <p:nvPr/>
        </p:nvSpPr>
        <p:spPr>
          <a:xfrm>
            <a:off x="746975" y="2279560"/>
            <a:ext cx="4211391" cy="282047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Oval 4"/>
          <p:cNvSpPr/>
          <p:nvPr/>
        </p:nvSpPr>
        <p:spPr>
          <a:xfrm>
            <a:off x="7242219" y="2125014"/>
            <a:ext cx="4340181" cy="297502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5595870" y="3300211"/>
            <a:ext cx="1326524" cy="6246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821251" y="2601532"/>
            <a:ext cx="8113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5144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Top 79+ về hình nền background powerpoint đẹp hay nhất - cdgdbentre.edu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4696" y="1119696"/>
            <a:ext cx="57182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YÊU CẦU ĐỐI VỚI KIỂU BÀI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9018" y="1907207"/>
            <a:ext cx="25435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541950" y="1759593"/>
            <a:ext cx="6447901" cy="3379283"/>
            <a:chOff x="3048000" y="1952571"/>
            <a:chExt cx="6447901" cy="3379283"/>
          </a:xfrm>
        </p:grpSpPr>
        <p:sp>
          <p:nvSpPr>
            <p:cNvPr id="6" name="圆角矩形 14"/>
            <p:cNvSpPr/>
            <p:nvPr/>
          </p:nvSpPr>
          <p:spPr>
            <a:xfrm>
              <a:off x="3048000" y="1952571"/>
              <a:ext cx="6447901" cy="3379283"/>
            </a:xfrm>
            <a:prstGeom prst="roundRect">
              <a:avLst>
                <a:gd name="adj" fmla="val 30588"/>
              </a:avLst>
            </a:prstGeom>
            <a:solidFill>
              <a:schemeClr val="bg1"/>
            </a:solidFill>
            <a:ln w="63500">
              <a:solidFill>
                <a:srgbClr val="3636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090050" y="2623405"/>
              <a:ext cx="6285769" cy="20990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457200" algn="just">
                <a:lnSpc>
                  <a:spcPct val="115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- </a:t>
              </a:r>
              <a:r>
                <a:rPr lang="en-US" sz="24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Bố</a:t>
              </a:r>
              <a:r>
                <a: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cục</a:t>
              </a:r>
              <a:r>
                <a: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3 </a:t>
              </a:r>
              <a:r>
                <a:rPr lang="en-US" sz="24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phần</a:t>
              </a:r>
              <a:r>
                <a: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: </a:t>
              </a:r>
              <a:r>
                <a:rPr lang="en-US" sz="24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Mở</a:t>
              </a:r>
              <a:r>
                <a: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bài</a:t>
              </a:r>
              <a:r>
                <a: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, </a:t>
              </a:r>
              <a:r>
                <a:rPr lang="en-US" sz="24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thân</a:t>
              </a:r>
              <a:r>
                <a: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bài</a:t>
              </a:r>
              <a:r>
                <a: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, </a:t>
              </a:r>
              <a:r>
                <a:rPr lang="en-US" sz="24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kết</a:t>
              </a:r>
              <a:r>
                <a: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bài</a:t>
              </a:r>
              <a:endPara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endParaRPr>
            </a:p>
            <a:p>
              <a:pPr indent="457200" algn="just">
                <a:lnSpc>
                  <a:spcPct val="115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- </a:t>
              </a:r>
              <a:r>
                <a:rPr lang="en-US" sz="24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Cần</a:t>
              </a:r>
              <a:r>
                <a: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tách</a:t>
              </a:r>
              <a:r>
                <a: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đoạn</a:t>
              </a:r>
              <a:r>
                <a: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giữa</a:t>
              </a:r>
              <a:r>
                <a: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các</a:t>
              </a:r>
              <a:r>
                <a: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phần</a:t>
              </a:r>
              <a:r>
                <a: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(</a:t>
              </a:r>
              <a:r>
                <a:rPr lang="en-US" sz="24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Chữ</a:t>
              </a:r>
              <a:r>
                <a: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cái</a:t>
              </a:r>
              <a:r>
                <a: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đầu</a:t>
              </a:r>
              <a:r>
                <a: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   </a:t>
              </a:r>
              <a:r>
                <a:rPr lang="en-US" sz="24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tiên</a:t>
              </a:r>
              <a:r>
                <a: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của</a:t>
              </a:r>
              <a:r>
                <a: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mỗi</a:t>
              </a:r>
              <a:r>
                <a: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đoạn</a:t>
              </a:r>
              <a:r>
                <a: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phải</a:t>
              </a:r>
              <a:r>
                <a: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lùi</a:t>
              </a:r>
              <a:r>
                <a: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vào</a:t>
              </a:r>
              <a:r>
                <a: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1 ô </a:t>
              </a:r>
              <a:r>
                <a:rPr lang="en-US" sz="24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và</a:t>
              </a:r>
              <a:r>
                <a: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viết</a:t>
              </a:r>
              <a:r>
                <a: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hoa</a:t>
              </a:r>
              <a:r>
                <a: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)</a:t>
              </a:r>
            </a:p>
            <a:p>
              <a:pPr indent="457200" algn="just">
                <a:lnSpc>
                  <a:spcPct val="115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- </a:t>
              </a:r>
              <a:r>
                <a:rPr lang="en-US" sz="24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Thân</a:t>
              </a:r>
              <a:r>
                <a: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bài</a:t>
              </a:r>
              <a:r>
                <a: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có</a:t>
              </a:r>
              <a:r>
                <a: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thể</a:t>
              </a:r>
              <a:r>
                <a: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tách</a:t>
              </a:r>
              <a:r>
                <a: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thành</a:t>
              </a:r>
              <a:r>
                <a: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nhiều</a:t>
              </a:r>
              <a:r>
                <a: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đoạn</a:t>
              </a:r>
              <a:r>
                <a: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endPara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689018" y="2663782"/>
            <a:ext cx="24147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</a:t>
            </a:r>
          </a:p>
        </p:txBody>
      </p:sp>
    </p:spTree>
    <p:extLst>
      <p:ext uri="{BB962C8B-B14F-4D97-AF65-F5344CB8AC3E}">
        <p14:creationId xmlns:p14="http://schemas.microsoft.com/office/powerpoint/2010/main" val="38383807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Top 79+ về hình nền background powerpoint đẹp hay nhất - cdgdbentre.edu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Google Shape;213;p10" descr="23">
            <a:extLst>
              <a:ext uri="{FF2B5EF4-FFF2-40B4-BE49-F238E27FC236}">
                <a16:creationId xmlns:a16="http://schemas.microsoft.com/office/drawing/2014/main" id="{E44DFCB1-9140-4BEA-83FD-D81C82E2019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4550" y="0"/>
            <a:ext cx="6752747" cy="649558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638894" y="1790163"/>
            <a:ext cx="38271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 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50773" y="2522284"/>
            <a:ext cx="2803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5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929766" y="2753116"/>
            <a:ext cx="4519553" cy="2936307"/>
            <a:chOff x="7007039" y="2853494"/>
            <a:chExt cx="4519553" cy="2936307"/>
          </a:xfrm>
        </p:grpSpPr>
        <p:sp>
          <p:nvSpPr>
            <p:cNvPr id="7" name="Rectangle 6"/>
            <p:cNvSpPr/>
            <p:nvPr/>
          </p:nvSpPr>
          <p:spPr>
            <a:xfrm>
              <a:off x="7323786" y="3998541"/>
              <a:ext cx="4202806" cy="17912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15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sz="24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Một</a:t>
              </a:r>
              <a:r>
                <a:rPr 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bài</a:t>
              </a:r>
              <a:r>
                <a:rPr 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văn</a:t>
              </a:r>
              <a:r>
                <a:rPr 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phân</a:t>
              </a:r>
              <a:r>
                <a:rPr 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tích</a:t>
              </a:r>
              <a:r>
                <a:rPr 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một</a:t>
              </a:r>
              <a:r>
                <a:rPr 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tác</a:t>
              </a:r>
              <a:r>
                <a:rPr 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phẩm</a:t>
              </a:r>
              <a:r>
                <a:rPr 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văn</a:t>
              </a:r>
              <a:r>
                <a:rPr 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học</a:t>
              </a:r>
              <a:r>
                <a:rPr 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thơ</a:t>
              </a:r>
              <a:r>
                <a:rPr 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Đường</a:t>
              </a:r>
              <a:r>
                <a:rPr 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luật</a:t>
              </a:r>
              <a:r>
                <a:rPr 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cần</a:t>
              </a:r>
              <a:r>
                <a:rPr 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đáp</a:t>
              </a:r>
              <a:r>
                <a:rPr 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ứng</a:t>
              </a:r>
              <a:r>
                <a:rPr 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những</a:t>
              </a:r>
              <a:r>
                <a:rPr 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yêu</a:t>
              </a:r>
              <a:r>
                <a:rPr 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cầu</a:t>
              </a:r>
              <a:r>
                <a:rPr 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gì</a:t>
              </a:r>
              <a:r>
                <a:rPr 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về</a:t>
              </a:r>
              <a:r>
                <a:rPr 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mặt</a:t>
              </a:r>
              <a:r>
                <a:rPr 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nội</a:t>
              </a:r>
              <a:r>
                <a:rPr 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dung?</a:t>
              </a:r>
              <a:endPara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8" name="Curved Down Arrow 7"/>
            <p:cNvSpPr/>
            <p:nvPr/>
          </p:nvSpPr>
          <p:spPr>
            <a:xfrm rot="1651783">
              <a:off x="7007039" y="2853494"/>
              <a:ext cx="1746018" cy="877814"/>
            </a:xfrm>
            <a:prstGeom prst="curvedDownArrow">
              <a:avLst>
                <a:gd name="adj1" fmla="val 25000"/>
                <a:gd name="adj2" fmla="val 68865"/>
                <a:gd name="adj3" fmla="val 35707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823934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Top 79+ về hình nền background powerpoint đẹp hay nhất - cdgdbentre.edu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71278" y="977116"/>
            <a:ext cx="24147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9066" y="326935"/>
            <a:ext cx="55135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YÊU CẦU ĐỐI VỚI KIỂU BÀI</a:t>
            </a:r>
          </a:p>
        </p:txBody>
      </p:sp>
      <p:sp>
        <p:nvSpPr>
          <p:cNvPr id="5" name="Rectangle 4"/>
          <p:cNvSpPr/>
          <p:nvPr/>
        </p:nvSpPr>
        <p:spPr>
          <a:xfrm>
            <a:off x="4664268" y="1323543"/>
            <a:ext cx="7383888" cy="12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en-US" sz="24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thiệu</a:t>
            </a:r>
            <a:r>
              <a:rPr lang="en-US" sz="24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khái</a:t>
            </a:r>
            <a:r>
              <a:rPr lang="en-US" sz="24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quát</a:t>
            </a:r>
            <a:r>
              <a:rPr lang="en-US" sz="24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400" i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nhan</a:t>
            </a:r>
            <a:r>
              <a:rPr lang="en-US" sz="2400" i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400" i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400" i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tài</a:t>
            </a:r>
            <a:r>
              <a:rPr lang="en-US" sz="2400" i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i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400" i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,…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);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94796" y="2862517"/>
            <a:ext cx="9334827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4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4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24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24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24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24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400" i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2400" i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400" i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i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i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en-US" sz="2400" i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</a:t>
            </a:r>
            <a:r>
              <a:rPr lang="en-US" sz="2400" i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nhiên</a:t>
            </a:r>
            <a:r>
              <a:rPr lang="en-US" sz="2400" i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con </a:t>
            </a:r>
            <a:r>
              <a:rPr lang="en-US" sz="2400" i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i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400" i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2400" i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trạng</a:t>
            </a:r>
            <a:r>
              <a:rPr lang="en-US" sz="2400" i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i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2400" i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</a:t>
            </a:r>
            <a:r>
              <a:rPr lang="en-US" sz="24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khái</a:t>
            </a:r>
            <a:r>
              <a:rPr lang="en-US" sz="24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quát</a:t>
            </a:r>
            <a:r>
              <a:rPr lang="en-US" sz="24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24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4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71740" y="4189055"/>
            <a:ext cx="80185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4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Phân</a:t>
            </a:r>
            <a:r>
              <a:rPr lang="en-US" sz="24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tích</a:t>
            </a:r>
            <a:r>
              <a:rPr lang="en-US" sz="24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nét</a:t>
            </a:r>
            <a:r>
              <a:rPr lang="en-US" sz="24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đặc</a:t>
            </a:r>
            <a:r>
              <a:rPr lang="en-US" sz="24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sắc</a:t>
            </a:r>
            <a:r>
              <a:rPr lang="en-US" sz="24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24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4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24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nghệ</a:t>
            </a:r>
            <a:r>
              <a:rPr lang="en-US" sz="24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thuật</a:t>
            </a:r>
            <a:r>
              <a:rPr lang="en-US" sz="24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13722" y="5114729"/>
            <a:ext cx="5976316" cy="4875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Khẳng</a:t>
            </a:r>
            <a:r>
              <a:rPr lang="en-US" sz="24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24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24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trí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ý </a:t>
            </a:r>
            <a:r>
              <a:rPr lang="en-US" sz="24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24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云"/>
          <p:cNvSpPr/>
          <p:nvPr/>
        </p:nvSpPr>
        <p:spPr>
          <a:xfrm>
            <a:off x="3195223" y="1546487"/>
            <a:ext cx="1325202" cy="831962"/>
          </a:xfrm>
          <a:custGeom>
            <a:avLst/>
            <a:gdLst/>
            <a:ahLst/>
            <a:cxnLst/>
            <a:rect l="l" t="t" r="r" b="b"/>
            <a:pathLst>
              <a:path w="2263730" h="1265688">
                <a:moveTo>
                  <a:pt x="905551" y="0"/>
                </a:moveTo>
                <a:cubicBezTo>
                  <a:pt x="964955" y="0"/>
                  <a:pt x="1021809" y="12275"/>
                  <a:pt x="1073606" y="36122"/>
                </a:cubicBezTo>
                <a:cubicBezTo>
                  <a:pt x="867772" y="107015"/>
                  <a:pt x="717264" y="277397"/>
                  <a:pt x="695253" y="481416"/>
                </a:cubicBezTo>
                <a:cubicBezTo>
                  <a:pt x="659529" y="464587"/>
                  <a:pt x="621677" y="456871"/>
                  <a:pt x="584749" y="459054"/>
                </a:cubicBezTo>
                <a:cubicBezTo>
                  <a:pt x="568316" y="460025"/>
                  <a:pt x="552067" y="462956"/>
                  <a:pt x="536229" y="467989"/>
                </a:cubicBezTo>
                <a:cubicBezTo>
                  <a:pt x="461080" y="491867"/>
                  <a:pt x="412084" y="557684"/>
                  <a:pt x="398547" y="640069"/>
                </a:cubicBezTo>
                <a:cubicBezTo>
                  <a:pt x="252469" y="690186"/>
                  <a:pt x="150529" y="805213"/>
                  <a:pt x="150529" y="939037"/>
                </a:cubicBezTo>
                <a:cubicBezTo>
                  <a:pt x="150529" y="1060859"/>
                  <a:pt x="235005" y="1167106"/>
                  <a:pt x="360867" y="1221858"/>
                </a:cubicBezTo>
                <a:cubicBezTo>
                  <a:pt x="258008" y="1163330"/>
                  <a:pt x="191624" y="1067577"/>
                  <a:pt x="191624" y="959585"/>
                </a:cubicBezTo>
                <a:cubicBezTo>
                  <a:pt x="191624" y="825761"/>
                  <a:pt x="293564" y="710734"/>
                  <a:pt x="439642" y="660617"/>
                </a:cubicBezTo>
                <a:cubicBezTo>
                  <a:pt x="453179" y="578232"/>
                  <a:pt x="502175" y="512415"/>
                  <a:pt x="577324" y="488537"/>
                </a:cubicBezTo>
                <a:cubicBezTo>
                  <a:pt x="593162" y="483504"/>
                  <a:pt x="609411" y="480573"/>
                  <a:pt x="625844" y="479602"/>
                </a:cubicBezTo>
                <a:cubicBezTo>
                  <a:pt x="662772" y="477419"/>
                  <a:pt x="700624" y="485135"/>
                  <a:pt x="736348" y="501964"/>
                </a:cubicBezTo>
                <a:cubicBezTo>
                  <a:pt x="765500" y="231754"/>
                  <a:pt x="1020053" y="20548"/>
                  <a:pt x="1329741" y="20548"/>
                </a:cubicBezTo>
                <a:cubicBezTo>
                  <a:pt x="1659087" y="20548"/>
                  <a:pt x="1926075" y="259418"/>
                  <a:pt x="1926075" y="554079"/>
                </a:cubicBezTo>
                <a:cubicBezTo>
                  <a:pt x="1926075" y="582788"/>
                  <a:pt x="1923540" y="610967"/>
                  <a:pt x="1917927" y="638343"/>
                </a:cubicBezTo>
                <a:cubicBezTo>
                  <a:pt x="2114194" y="662993"/>
                  <a:pt x="2263730" y="797503"/>
                  <a:pt x="2263730" y="959585"/>
                </a:cubicBezTo>
                <a:cubicBezTo>
                  <a:pt x="2263730" y="1100449"/>
                  <a:pt x="2150783" y="1220487"/>
                  <a:pt x="1992071" y="1265207"/>
                </a:cubicBezTo>
                <a:lnTo>
                  <a:pt x="1990321" y="1265688"/>
                </a:lnTo>
                <a:lnTo>
                  <a:pt x="465245" y="1265688"/>
                </a:lnTo>
                <a:lnTo>
                  <a:pt x="370547" y="1265688"/>
                </a:lnTo>
                <a:lnTo>
                  <a:pt x="351179" y="1263493"/>
                </a:lnTo>
                <a:cubicBezTo>
                  <a:pt x="343976" y="1265446"/>
                  <a:pt x="336631" y="1265688"/>
                  <a:pt x="329229" y="1265688"/>
                </a:cubicBezTo>
                <a:cubicBezTo>
                  <a:pt x="147401" y="1265688"/>
                  <a:pt x="0" y="1119441"/>
                  <a:pt x="0" y="939037"/>
                </a:cubicBezTo>
                <a:cubicBezTo>
                  <a:pt x="0" y="805213"/>
                  <a:pt x="81109" y="690186"/>
                  <a:pt x="197338" y="640069"/>
                </a:cubicBezTo>
                <a:cubicBezTo>
                  <a:pt x="208108" y="557684"/>
                  <a:pt x="247093" y="491867"/>
                  <a:pt x="306885" y="467989"/>
                </a:cubicBezTo>
                <a:cubicBezTo>
                  <a:pt x="319486" y="462956"/>
                  <a:pt x="332415" y="460025"/>
                  <a:pt x="345490" y="459054"/>
                </a:cubicBezTo>
                <a:cubicBezTo>
                  <a:pt x="374873" y="456871"/>
                  <a:pt x="404990" y="464587"/>
                  <a:pt x="433414" y="481416"/>
                </a:cubicBezTo>
                <a:cubicBezTo>
                  <a:pt x="456609" y="211206"/>
                  <a:pt x="659145" y="0"/>
                  <a:pt x="905551" y="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b="1">
              <a:solidFill>
                <a:srgbClr val="7897C3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10" name="文本框 11"/>
          <p:cNvSpPr txBox="1"/>
          <p:nvPr/>
        </p:nvSpPr>
        <p:spPr>
          <a:xfrm>
            <a:off x="3436134" y="1752050"/>
            <a:ext cx="843380" cy="583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01</a:t>
            </a:r>
          </a:p>
        </p:txBody>
      </p:sp>
      <p:sp>
        <p:nvSpPr>
          <p:cNvPr id="11" name="云"/>
          <p:cNvSpPr/>
          <p:nvPr/>
        </p:nvSpPr>
        <p:spPr>
          <a:xfrm>
            <a:off x="731039" y="2763804"/>
            <a:ext cx="1466684" cy="831962"/>
          </a:xfrm>
          <a:custGeom>
            <a:avLst/>
            <a:gdLst/>
            <a:ahLst/>
            <a:cxnLst/>
            <a:rect l="l" t="t" r="r" b="b"/>
            <a:pathLst>
              <a:path w="2263730" h="1265688">
                <a:moveTo>
                  <a:pt x="905551" y="0"/>
                </a:moveTo>
                <a:cubicBezTo>
                  <a:pt x="964955" y="0"/>
                  <a:pt x="1021809" y="12275"/>
                  <a:pt x="1073606" y="36122"/>
                </a:cubicBezTo>
                <a:cubicBezTo>
                  <a:pt x="867772" y="107015"/>
                  <a:pt x="717264" y="277397"/>
                  <a:pt x="695253" y="481416"/>
                </a:cubicBezTo>
                <a:cubicBezTo>
                  <a:pt x="659529" y="464587"/>
                  <a:pt x="621677" y="456871"/>
                  <a:pt x="584749" y="459054"/>
                </a:cubicBezTo>
                <a:cubicBezTo>
                  <a:pt x="568316" y="460025"/>
                  <a:pt x="552067" y="462956"/>
                  <a:pt x="536229" y="467989"/>
                </a:cubicBezTo>
                <a:cubicBezTo>
                  <a:pt x="461080" y="491867"/>
                  <a:pt x="412084" y="557684"/>
                  <a:pt x="398547" y="640069"/>
                </a:cubicBezTo>
                <a:cubicBezTo>
                  <a:pt x="252469" y="690186"/>
                  <a:pt x="150529" y="805213"/>
                  <a:pt x="150529" y="939037"/>
                </a:cubicBezTo>
                <a:cubicBezTo>
                  <a:pt x="150529" y="1060859"/>
                  <a:pt x="235005" y="1167106"/>
                  <a:pt x="360867" y="1221858"/>
                </a:cubicBezTo>
                <a:cubicBezTo>
                  <a:pt x="258008" y="1163330"/>
                  <a:pt x="191624" y="1067577"/>
                  <a:pt x="191624" y="959585"/>
                </a:cubicBezTo>
                <a:cubicBezTo>
                  <a:pt x="191624" y="825761"/>
                  <a:pt x="293564" y="710734"/>
                  <a:pt x="439642" y="660617"/>
                </a:cubicBezTo>
                <a:cubicBezTo>
                  <a:pt x="453179" y="578232"/>
                  <a:pt x="502175" y="512415"/>
                  <a:pt x="577324" y="488537"/>
                </a:cubicBezTo>
                <a:cubicBezTo>
                  <a:pt x="593162" y="483504"/>
                  <a:pt x="609411" y="480573"/>
                  <a:pt x="625844" y="479602"/>
                </a:cubicBezTo>
                <a:cubicBezTo>
                  <a:pt x="662772" y="477419"/>
                  <a:pt x="700624" y="485135"/>
                  <a:pt x="736348" y="501964"/>
                </a:cubicBezTo>
                <a:cubicBezTo>
                  <a:pt x="765500" y="231754"/>
                  <a:pt x="1020053" y="20548"/>
                  <a:pt x="1329741" y="20548"/>
                </a:cubicBezTo>
                <a:cubicBezTo>
                  <a:pt x="1659087" y="20548"/>
                  <a:pt x="1926075" y="259418"/>
                  <a:pt x="1926075" y="554079"/>
                </a:cubicBezTo>
                <a:cubicBezTo>
                  <a:pt x="1926075" y="582788"/>
                  <a:pt x="1923540" y="610967"/>
                  <a:pt x="1917927" y="638343"/>
                </a:cubicBezTo>
                <a:cubicBezTo>
                  <a:pt x="2114194" y="662993"/>
                  <a:pt x="2263730" y="797503"/>
                  <a:pt x="2263730" y="959585"/>
                </a:cubicBezTo>
                <a:cubicBezTo>
                  <a:pt x="2263730" y="1100449"/>
                  <a:pt x="2150783" y="1220487"/>
                  <a:pt x="1992071" y="1265207"/>
                </a:cubicBezTo>
                <a:lnTo>
                  <a:pt x="1990321" y="1265688"/>
                </a:lnTo>
                <a:lnTo>
                  <a:pt x="465245" y="1265688"/>
                </a:lnTo>
                <a:lnTo>
                  <a:pt x="370547" y="1265688"/>
                </a:lnTo>
                <a:lnTo>
                  <a:pt x="351179" y="1263493"/>
                </a:lnTo>
                <a:cubicBezTo>
                  <a:pt x="343976" y="1265446"/>
                  <a:pt x="336631" y="1265688"/>
                  <a:pt x="329229" y="1265688"/>
                </a:cubicBezTo>
                <a:cubicBezTo>
                  <a:pt x="147401" y="1265688"/>
                  <a:pt x="0" y="1119441"/>
                  <a:pt x="0" y="939037"/>
                </a:cubicBezTo>
                <a:cubicBezTo>
                  <a:pt x="0" y="805213"/>
                  <a:pt x="81109" y="690186"/>
                  <a:pt x="197338" y="640069"/>
                </a:cubicBezTo>
                <a:cubicBezTo>
                  <a:pt x="208108" y="557684"/>
                  <a:pt x="247093" y="491867"/>
                  <a:pt x="306885" y="467989"/>
                </a:cubicBezTo>
                <a:cubicBezTo>
                  <a:pt x="319486" y="462956"/>
                  <a:pt x="332415" y="460025"/>
                  <a:pt x="345490" y="459054"/>
                </a:cubicBezTo>
                <a:cubicBezTo>
                  <a:pt x="374873" y="456871"/>
                  <a:pt x="404990" y="464587"/>
                  <a:pt x="433414" y="481416"/>
                </a:cubicBezTo>
                <a:cubicBezTo>
                  <a:pt x="456609" y="211206"/>
                  <a:pt x="659145" y="0"/>
                  <a:pt x="905551" y="0"/>
                </a:cubicBezTo>
                <a:close/>
              </a:path>
            </a:pathLst>
          </a:custGeom>
          <a:solidFill>
            <a:srgbClr val="FFC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b="1">
              <a:solidFill>
                <a:srgbClr val="7897C3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12" name="文本框 23"/>
          <p:cNvSpPr txBox="1"/>
          <p:nvPr/>
        </p:nvSpPr>
        <p:spPr>
          <a:xfrm>
            <a:off x="1052994" y="3011946"/>
            <a:ext cx="933421" cy="583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02</a:t>
            </a:r>
          </a:p>
        </p:txBody>
      </p:sp>
      <p:sp>
        <p:nvSpPr>
          <p:cNvPr id="13" name="云">
            <a:extLst>
              <a:ext uri="{FF2B5EF4-FFF2-40B4-BE49-F238E27FC236}">
                <a16:creationId xmlns:a16="http://schemas.microsoft.com/office/drawing/2014/main" id="{89CBC249-C8BD-4A72-B2DE-99B94317CB3D}"/>
              </a:ext>
            </a:extLst>
          </p:cNvPr>
          <p:cNvSpPr/>
          <p:nvPr/>
        </p:nvSpPr>
        <p:spPr>
          <a:xfrm>
            <a:off x="1870021" y="4003907"/>
            <a:ext cx="1325202" cy="831962"/>
          </a:xfrm>
          <a:custGeom>
            <a:avLst/>
            <a:gdLst/>
            <a:ahLst/>
            <a:cxnLst/>
            <a:rect l="l" t="t" r="r" b="b"/>
            <a:pathLst>
              <a:path w="2263730" h="1265688">
                <a:moveTo>
                  <a:pt x="905551" y="0"/>
                </a:moveTo>
                <a:cubicBezTo>
                  <a:pt x="964955" y="0"/>
                  <a:pt x="1021809" y="12275"/>
                  <a:pt x="1073606" y="36122"/>
                </a:cubicBezTo>
                <a:cubicBezTo>
                  <a:pt x="867772" y="107015"/>
                  <a:pt x="717264" y="277397"/>
                  <a:pt x="695253" y="481416"/>
                </a:cubicBezTo>
                <a:cubicBezTo>
                  <a:pt x="659529" y="464587"/>
                  <a:pt x="621677" y="456871"/>
                  <a:pt x="584749" y="459054"/>
                </a:cubicBezTo>
                <a:cubicBezTo>
                  <a:pt x="568316" y="460025"/>
                  <a:pt x="552067" y="462956"/>
                  <a:pt x="536229" y="467989"/>
                </a:cubicBezTo>
                <a:cubicBezTo>
                  <a:pt x="461080" y="491867"/>
                  <a:pt x="412084" y="557684"/>
                  <a:pt x="398547" y="640069"/>
                </a:cubicBezTo>
                <a:cubicBezTo>
                  <a:pt x="252469" y="690186"/>
                  <a:pt x="150529" y="805213"/>
                  <a:pt x="150529" y="939037"/>
                </a:cubicBezTo>
                <a:cubicBezTo>
                  <a:pt x="150529" y="1060859"/>
                  <a:pt x="235005" y="1167106"/>
                  <a:pt x="360867" y="1221858"/>
                </a:cubicBezTo>
                <a:cubicBezTo>
                  <a:pt x="258008" y="1163330"/>
                  <a:pt x="191624" y="1067577"/>
                  <a:pt x="191624" y="959585"/>
                </a:cubicBezTo>
                <a:cubicBezTo>
                  <a:pt x="191624" y="825761"/>
                  <a:pt x="293564" y="710734"/>
                  <a:pt x="439642" y="660617"/>
                </a:cubicBezTo>
                <a:cubicBezTo>
                  <a:pt x="453179" y="578232"/>
                  <a:pt x="502175" y="512415"/>
                  <a:pt x="577324" y="488537"/>
                </a:cubicBezTo>
                <a:cubicBezTo>
                  <a:pt x="593162" y="483504"/>
                  <a:pt x="609411" y="480573"/>
                  <a:pt x="625844" y="479602"/>
                </a:cubicBezTo>
                <a:cubicBezTo>
                  <a:pt x="662772" y="477419"/>
                  <a:pt x="700624" y="485135"/>
                  <a:pt x="736348" y="501964"/>
                </a:cubicBezTo>
                <a:cubicBezTo>
                  <a:pt x="765500" y="231754"/>
                  <a:pt x="1020053" y="20548"/>
                  <a:pt x="1329741" y="20548"/>
                </a:cubicBezTo>
                <a:cubicBezTo>
                  <a:pt x="1659087" y="20548"/>
                  <a:pt x="1926075" y="259418"/>
                  <a:pt x="1926075" y="554079"/>
                </a:cubicBezTo>
                <a:cubicBezTo>
                  <a:pt x="1926075" y="582788"/>
                  <a:pt x="1923540" y="610967"/>
                  <a:pt x="1917927" y="638343"/>
                </a:cubicBezTo>
                <a:cubicBezTo>
                  <a:pt x="2114194" y="662993"/>
                  <a:pt x="2263730" y="797503"/>
                  <a:pt x="2263730" y="959585"/>
                </a:cubicBezTo>
                <a:cubicBezTo>
                  <a:pt x="2263730" y="1100449"/>
                  <a:pt x="2150783" y="1220487"/>
                  <a:pt x="1992071" y="1265207"/>
                </a:cubicBezTo>
                <a:lnTo>
                  <a:pt x="1990321" y="1265688"/>
                </a:lnTo>
                <a:lnTo>
                  <a:pt x="465245" y="1265688"/>
                </a:lnTo>
                <a:lnTo>
                  <a:pt x="370547" y="1265688"/>
                </a:lnTo>
                <a:lnTo>
                  <a:pt x="351179" y="1263493"/>
                </a:lnTo>
                <a:cubicBezTo>
                  <a:pt x="343976" y="1265446"/>
                  <a:pt x="336631" y="1265688"/>
                  <a:pt x="329229" y="1265688"/>
                </a:cubicBezTo>
                <a:cubicBezTo>
                  <a:pt x="147401" y="1265688"/>
                  <a:pt x="0" y="1119441"/>
                  <a:pt x="0" y="939037"/>
                </a:cubicBezTo>
                <a:cubicBezTo>
                  <a:pt x="0" y="805213"/>
                  <a:pt x="81109" y="690186"/>
                  <a:pt x="197338" y="640069"/>
                </a:cubicBezTo>
                <a:cubicBezTo>
                  <a:pt x="208108" y="557684"/>
                  <a:pt x="247093" y="491867"/>
                  <a:pt x="306885" y="467989"/>
                </a:cubicBezTo>
                <a:cubicBezTo>
                  <a:pt x="319486" y="462956"/>
                  <a:pt x="332415" y="460025"/>
                  <a:pt x="345490" y="459054"/>
                </a:cubicBezTo>
                <a:cubicBezTo>
                  <a:pt x="374873" y="456871"/>
                  <a:pt x="404990" y="464587"/>
                  <a:pt x="433414" y="481416"/>
                </a:cubicBezTo>
                <a:cubicBezTo>
                  <a:pt x="456609" y="211206"/>
                  <a:pt x="659145" y="0"/>
                  <a:pt x="905551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b="1">
              <a:solidFill>
                <a:srgbClr val="7897C3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14" name="文本框 30">
            <a:extLst>
              <a:ext uri="{FF2B5EF4-FFF2-40B4-BE49-F238E27FC236}">
                <a16:creationId xmlns:a16="http://schemas.microsoft.com/office/drawing/2014/main" id="{0642FB0C-9B82-40F4-A800-C6E9D755D3F0}"/>
              </a:ext>
            </a:extLst>
          </p:cNvPr>
          <p:cNvSpPr txBox="1"/>
          <p:nvPr/>
        </p:nvSpPr>
        <p:spPr>
          <a:xfrm>
            <a:off x="2110932" y="4199836"/>
            <a:ext cx="843380" cy="583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03</a:t>
            </a:r>
          </a:p>
        </p:txBody>
      </p:sp>
      <p:sp>
        <p:nvSpPr>
          <p:cNvPr id="15" name="云"/>
          <p:cNvSpPr/>
          <p:nvPr/>
        </p:nvSpPr>
        <p:spPr>
          <a:xfrm>
            <a:off x="3371740" y="4925595"/>
            <a:ext cx="1325202" cy="831962"/>
          </a:xfrm>
          <a:custGeom>
            <a:avLst/>
            <a:gdLst/>
            <a:ahLst/>
            <a:cxnLst/>
            <a:rect l="l" t="t" r="r" b="b"/>
            <a:pathLst>
              <a:path w="2263730" h="1265688">
                <a:moveTo>
                  <a:pt x="905551" y="0"/>
                </a:moveTo>
                <a:cubicBezTo>
                  <a:pt x="964955" y="0"/>
                  <a:pt x="1021809" y="12275"/>
                  <a:pt x="1073606" y="36122"/>
                </a:cubicBezTo>
                <a:cubicBezTo>
                  <a:pt x="867772" y="107015"/>
                  <a:pt x="717264" y="277397"/>
                  <a:pt x="695253" y="481416"/>
                </a:cubicBezTo>
                <a:cubicBezTo>
                  <a:pt x="659529" y="464587"/>
                  <a:pt x="621677" y="456871"/>
                  <a:pt x="584749" y="459054"/>
                </a:cubicBezTo>
                <a:cubicBezTo>
                  <a:pt x="568316" y="460025"/>
                  <a:pt x="552067" y="462956"/>
                  <a:pt x="536229" y="467989"/>
                </a:cubicBezTo>
                <a:cubicBezTo>
                  <a:pt x="461080" y="491867"/>
                  <a:pt x="412084" y="557684"/>
                  <a:pt x="398547" y="640069"/>
                </a:cubicBezTo>
                <a:cubicBezTo>
                  <a:pt x="252469" y="690186"/>
                  <a:pt x="150529" y="805213"/>
                  <a:pt x="150529" y="939037"/>
                </a:cubicBezTo>
                <a:cubicBezTo>
                  <a:pt x="150529" y="1060859"/>
                  <a:pt x="235005" y="1167106"/>
                  <a:pt x="360867" y="1221858"/>
                </a:cubicBezTo>
                <a:cubicBezTo>
                  <a:pt x="258008" y="1163330"/>
                  <a:pt x="191624" y="1067577"/>
                  <a:pt x="191624" y="959585"/>
                </a:cubicBezTo>
                <a:cubicBezTo>
                  <a:pt x="191624" y="825761"/>
                  <a:pt x="293564" y="710734"/>
                  <a:pt x="439642" y="660617"/>
                </a:cubicBezTo>
                <a:cubicBezTo>
                  <a:pt x="453179" y="578232"/>
                  <a:pt x="502175" y="512415"/>
                  <a:pt x="577324" y="488537"/>
                </a:cubicBezTo>
                <a:cubicBezTo>
                  <a:pt x="593162" y="483504"/>
                  <a:pt x="609411" y="480573"/>
                  <a:pt x="625844" y="479602"/>
                </a:cubicBezTo>
                <a:cubicBezTo>
                  <a:pt x="662772" y="477419"/>
                  <a:pt x="700624" y="485135"/>
                  <a:pt x="736348" y="501964"/>
                </a:cubicBezTo>
                <a:cubicBezTo>
                  <a:pt x="765500" y="231754"/>
                  <a:pt x="1020053" y="20548"/>
                  <a:pt x="1329741" y="20548"/>
                </a:cubicBezTo>
                <a:cubicBezTo>
                  <a:pt x="1659087" y="20548"/>
                  <a:pt x="1926075" y="259418"/>
                  <a:pt x="1926075" y="554079"/>
                </a:cubicBezTo>
                <a:cubicBezTo>
                  <a:pt x="1926075" y="582788"/>
                  <a:pt x="1923540" y="610967"/>
                  <a:pt x="1917927" y="638343"/>
                </a:cubicBezTo>
                <a:cubicBezTo>
                  <a:pt x="2114194" y="662993"/>
                  <a:pt x="2263730" y="797503"/>
                  <a:pt x="2263730" y="959585"/>
                </a:cubicBezTo>
                <a:cubicBezTo>
                  <a:pt x="2263730" y="1100449"/>
                  <a:pt x="2150783" y="1220487"/>
                  <a:pt x="1992071" y="1265207"/>
                </a:cubicBezTo>
                <a:lnTo>
                  <a:pt x="1990321" y="1265688"/>
                </a:lnTo>
                <a:lnTo>
                  <a:pt x="465245" y="1265688"/>
                </a:lnTo>
                <a:lnTo>
                  <a:pt x="370547" y="1265688"/>
                </a:lnTo>
                <a:lnTo>
                  <a:pt x="351179" y="1263493"/>
                </a:lnTo>
                <a:cubicBezTo>
                  <a:pt x="343976" y="1265446"/>
                  <a:pt x="336631" y="1265688"/>
                  <a:pt x="329229" y="1265688"/>
                </a:cubicBezTo>
                <a:cubicBezTo>
                  <a:pt x="147401" y="1265688"/>
                  <a:pt x="0" y="1119441"/>
                  <a:pt x="0" y="939037"/>
                </a:cubicBezTo>
                <a:cubicBezTo>
                  <a:pt x="0" y="805213"/>
                  <a:pt x="81109" y="690186"/>
                  <a:pt x="197338" y="640069"/>
                </a:cubicBezTo>
                <a:cubicBezTo>
                  <a:pt x="208108" y="557684"/>
                  <a:pt x="247093" y="491867"/>
                  <a:pt x="306885" y="467989"/>
                </a:cubicBezTo>
                <a:cubicBezTo>
                  <a:pt x="319486" y="462956"/>
                  <a:pt x="332415" y="460025"/>
                  <a:pt x="345490" y="459054"/>
                </a:cubicBezTo>
                <a:cubicBezTo>
                  <a:pt x="374873" y="456871"/>
                  <a:pt x="404990" y="464587"/>
                  <a:pt x="433414" y="481416"/>
                </a:cubicBezTo>
                <a:cubicBezTo>
                  <a:pt x="456609" y="211206"/>
                  <a:pt x="659145" y="0"/>
                  <a:pt x="905551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b="1">
              <a:solidFill>
                <a:srgbClr val="7897C3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16" name="文本框 30"/>
          <p:cNvSpPr txBox="1"/>
          <p:nvPr/>
        </p:nvSpPr>
        <p:spPr>
          <a:xfrm>
            <a:off x="3628783" y="5114729"/>
            <a:ext cx="843380" cy="583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04</a:t>
            </a:r>
          </a:p>
        </p:txBody>
      </p:sp>
    </p:spTree>
    <p:extLst>
      <p:ext uri="{BB962C8B-B14F-4D97-AF65-F5344CB8AC3E}">
        <p14:creationId xmlns:p14="http://schemas.microsoft.com/office/powerpoint/2010/main" val="26430844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 animBg="1"/>
      <p:bldP spid="10" grpId="0"/>
      <p:bldP spid="11" grpId="0" animBg="1"/>
      <p:bldP spid="12" grpId="0"/>
      <p:bldP spid="13" grpId="0" animBg="1"/>
      <p:bldP spid="14" grpId="0"/>
      <p:bldP spid="15" grpId="0" animBg="1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Top 79+ về hình nền background powerpoint đẹp hay nhất - cdgdbentre.edu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1792" y="107845"/>
            <a:ext cx="71620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PHÂN TÍCH BÀI VIẾT THAM KHẢO</a:t>
            </a:r>
          </a:p>
        </p:txBody>
      </p:sp>
      <p:sp>
        <p:nvSpPr>
          <p:cNvPr id="5" name="Rectangle 4"/>
          <p:cNvSpPr/>
          <p:nvPr/>
        </p:nvSpPr>
        <p:spPr>
          <a:xfrm>
            <a:off x="105664" y="1446057"/>
            <a:ext cx="3965995" cy="163121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HS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đọc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viết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tham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khảo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“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Phân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tích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thơ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Thương</a:t>
            </a:r>
            <a:r>
              <a:rPr lang="en-US" sz="2000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vợ</a:t>
            </a:r>
            <a:r>
              <a:rPr lang="en-US" sz="2000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Trần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Tế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Xương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” – SGK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trang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48-51,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thảo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luận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nhóm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2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3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phút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hoàn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phiếu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ý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1.</a:t>
            </a:r>
            <a:endParaRPr lang="en-US" sz="2000" dirty="0">
              <a:solidFill>
                <a:srgbClr val="00206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F86903-5FC0-48AB-991E-852ECD3AFA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92" y="3280226"/>
            <a:ext cx="2984184" cy="2987099"/>
          </a:xfrm>
          <a:prstGeom prst="rect">
            <a:avLst/>
          </a:prstGeom>
        </p:spPr>
      </p:pic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5352216"/>
              </p:ext>
            </p:extLst>
          </p:nvPr>
        </p:nvGraphicFramePr>
        <p:xfrm>
          <a:off x="4288665" y="824248"/>
          <a:ext cx="7572779" cy="5313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21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63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79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21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621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6213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84062">
                <a:tc gridSpan="6"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PHIẾU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TÌM Ý SỐ 1</a:t>
                      </a:r>
                    </a:p>
                    <a:p>
                      <a:pPr algn="ctr"/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 TÍCH BÀI THƠ: THƯƠNG VỢ - TẾ XƯƠNG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04200"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2000" b="0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tin </a:t>
                      </a:r>
                      <a:r>
                        <a:rPr lang="en-US" sz="2000" b="0" kern="12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sz="2000" b="0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000" b="0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000" b="0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000" b="0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giả</a:t>
                      </a:r>
                      <a:r>
                        <a:rPr lang="en-US" sz="2000" b="0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b="0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000" b="0" kern="1200" baseline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200" baseline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phẩm</a:t>
                      </a:r>
                      <a:endParaRPr lang="en-US" sz="2000" b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Ý </a:t>
                      </a:r>
                      <a:r>
                        <a:rPr lang="en-US" sz="2000" b="0" kern="12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2000" b="0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nhan</a:t>
                      </a:r>
                      <a:r>
                        <a:rPr lang="en-US" sz="2000" b="0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000" b="0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000" b="0" kern="12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nếu</a:t>
                      </a:r>
                      <a:r>
                        <a:rPr lang="en-US" sz="2000" b="0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000" b="0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  <a:endParaRPr lang="en-US" sz="2000" b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000" b="0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tài</a:t>
                      </a:r>
                      <a:endParaRPr lang="en-US" sz="2000" b="0" kern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000" b="0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&amp; </a:t>
                      </a:r>
                      <a:r>
                        <a:rPr lang="en-US" sz="2000" b="0" kern="12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000" b="0" kern="1200" baseline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200" baseline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thơ</a:t>
                      </a:r>
                      <a:endParaRPr lang="en-US" sz="2000" b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Bố</a:t>
                      </a:r>
                      <a:r>
                        <a:rPr lang="en-US" sz="2000" b="0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cục</a:t>
                      </a:r>
                      <a:endParaRPr lang="en-US" sz="2000" b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000" b="0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000" b="0" kern="12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2000" b="0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endParaRPr lang="en-US" sz="2000" b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000" b="0" baseline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000" b="0" baseline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nét</a:t>
                      </a:r>
                      <a:r>
                        <a:rPr lang="en-US" sz="2000" b="0" baseline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000" b="0" baseline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sắc</a:t>
                      </a:r>
                      <a:r>
                        <a:rPr lang="en-US" sz="2000" b="0" baseline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000" b="0" baseline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NT</a:t>
                      </a:r>
                      <a:endParaRPr lang="en-US" sz="2000" b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01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………………………………………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………………………………………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………………………………………</a:t>
                      </a:r>
                    </a:p>
                    <a:p>
                      <a:pPr algn="ctr"/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………………………………………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………………………………………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………………………………………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30314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Top 79+ về hình nền background powerpoint đẹp hay nhất - cdgdbentre.edu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09127" y="977035"/>
            <a:ext cx="5486400" cy="40011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endParaRPr lang="en-US" sz="20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5745" y="1504024"/>
            <a:ext cx="7786255" cy="4628512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153962" y="392135"/>
            <a:ext cx="4849891" cy="5704396"/>
            <a:chOff x="-153962" y="392135"/>
            <a:chExt cx="4849891" cy="5704396"/>
          </a:xfrm>
        </p:grpSpPr>
        <p:pic>
          <p:nvPicPr>
            <p:cNvPr id="3078" name="Picture 6" descr="Thumb Tack Clipart Paper Pin - Stick Paper Png - Free Transparent PNG  Clipart Images Downloa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733" b="95648" l="0" r="100000">
                          <a14:backgroundMark x1="5952" y1="9211" x2="47024" y2="9919"/>
                          <a14:backgroundMark x1="58095" y1="6073" x2="48452" y2="10931"/>
                          <a14:backgroundMark x1="2976" y1="13158" x2="2500" y2="33401"/>
                          <a14:backgroundMark x1="14524" y1="12551" x2="48452" y2="11943"/>
                          <a14:backgroundMark x1="12024" y1="12551" x2="50714" y2="12955"/>
                          <a14:backgroundMark x1="57024" y1="9008" x2="53929" y2="10931"/>
                          <a14:backgroundMark x1="73690" y1="13664" x2="83571" y2="13664"/>
                          <a14:backgroundMark x1="97262" y1="14474" x2="98929" y2="66903"/>
                          <a14:backgroundMark x1="94762" y1="21154" x2="94762" y2="29251"/>
                          <a14:backgroundMark x1="94524" y1="16093" x2="95000" y2="1862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3962" y="392135"/>
              <a:ext cx="4849891" cy="5704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230020" y="1719016"/>
              <a:ext cx="4175725" cy="35086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vi-VN" sz="2000" b="0" i="1" dirty="0">
                  <a:solidFill>
                    <a:srgbClr val="002060"/>
                  </a:solidFill>
                  <a:effectLst/>
                  <a:latin typeface="+mj-lt"/>
                </a:rPr>
                <a:t>Quanh năm buôn bán ở mom sông,</a:t>
              </a:r>
              <a:br>
                <a:rPr lang="vi-VN" sz="2000" i="1" dirty="0">
                  <a:solidFill>
                    <a:srgbClr val="002060"/>
                  </a:solidFill>
                  <a:latin typeface="+mj-lt"/>
                </a:rPr>
              </a:br>
              <a:r>
                <a:rPr lang="vi-VN" sz="2000" b="0" i="1" dirty="0">
                  <a:solidFill>
                    <a:srgbClr val="002060"/>
                  </a:solidFill>
                  <a:effectLst/>
                  <a:latin typeface="+mj-lt"/>
                </a:rPr>
                <a:t>Nuôi đủ năm con với một chồng.</a:t>
              </a:r>
              <a:br>
                <a:rPr lang="vi-VN" sz="2000" i="1" dirty="0">
                  <a:solidFill>
                    <a:srgbClr val="002060"/>
                  </a:solidFill>
                  <a:latin typeface="+mj-lt"/>
                </a:rPr>
              </a:br>
              <a:r>
                <a:rPr lang="vi-VN" sz="2000" b="0" i="1" dirty="0">
                  <a:solidFill>
                    <a:srgbClr val="002060"/>
                  </a:solidFill>
                  <a:effectLst/>
                  <a:latin typeface="+mj-lt"/>
                </a:rPr>
                <a:t>Lặn lội thân cò khi quãng vắng,</a:t>
              </a:r>
              <a:br>
                <a:rPr lang="vi-VN" sz="2000" i="1" dirty="0">
                  <a:solidFill>
                    <a:srgbClr val="002060"/>
                  </a:solidFill>
                  <a:latin typeface="+mj-lt"/>
                </a:rPr>
              </a:br>
              <a:r>
                <a:rPr lang="vi-VN" sz="2000" b="0" i="1" dirty="0">
                  <a:solidFill>
                    <a:srgbClr val="002060"/>
                  </a:solidFill>
                  <a:effectLst/>
                  <a:latin typeface="+mj-lt"/>
                </a:rPr>
                <a:t>Eo sèo mặt nước buổi đò đông.</a:t>
              </a:r>
              <a:br>
                <a:rPr lang="vi-VN" sz="2000" i="1" dirty="0">
                  <a:solidFill>
                    <a:srgbClr val="002060"/>
                  </a:solidFill>
                  <a:latin typeface="+mj-lt"/>
                </a:rPr>
              </a:br>
              <a:r>
                <a:rPr lang="vi-VN" sz="2000" b="0" i="1" dirty="0">
                  <a:solidFill>
                    <a:srgbClr val="002060"/>
                  </a:solidFill>
                  <a:effectLst/>
                  <a:latin typeface="+mj-lt"/>
                </a:rPr>
                <a:t>Một duyên</a:t>
              </a:r>
              <a:r>
                <a:rPr lang="en-US" sz="2000" b="0" i="1" dirty="0">
                  <a:solidFill>
                    <a:srgbClr val="002060"/>
                  </a:solidFill>
                  <a:effectLst/>
                  <a:latin typeface="+mj-lt"/>
                </a:rPr>
                <a:t> </a:t>
              </a:r>
              <a:r>
                <a:rPr lang="vi-VN" sz="2000" b="0" i="1" dirty="0">
                  <a:solidFill>
                    <a:srgbClr val="002060"/>
                  </a:solidFill>
                  <a:effectLst/>
                  <a:latin typeface="+mj-lt"/>
                </a:rPr>
                <a:t>hai nợ</a:t>
              </a:r>
              <a:r>
                <a:rPr lang="en-US" sz="2000" b="0" i="1" dirty="0">
                  <a:solidFill>
                    <a:srgbClr val="002060"/>
                  </a:solidFill>
                  <a:effectLst/>
                  <a:latin typeface="+mj-lt"/>
                </a:rPr>
                <a:t> </a:t>
              </a:r>
              <a:r>
                <a:rPr lang="vi-VN" sz="2000" b="0" i="1" dirty="0">
                  <a:solidFill>
                    <a:srgbClr val="002060"/>
                  </a:solidFill>
                  <a:effectLst/>
                  <a:latin typeface="+mj-lt"/>
                </a:rPr>
                <a:t>âu đành phận,</a:t>
              </a:r>
              <a:br>
                <a:rPr lang="vi-VN" sz="2000" i="1" dirty="0">
                  <a:solidFill>
                    <a:srgbClr val="002060"/>
                  </a:solidFill>
                  <a:latin typeface="+mj-lt"/>
                </a:rPr>
              </a:br>
              <a:r>
                <a:rPr lang="vi-VN" sz="2000" b="0" i="1" dirty="0">
                  <a:solidFill>
                    <a:srgbClr val="002060"/>
                  </a:solidFill>
                  <a:effectLst/>
                  <a:latin typeface="+mj-lt"/>
                </a:rPr>
                <a:t>Năm nắng</a:t>
              </a:r>
              <a:r>
                <a:rPr lang="en-US" sz="2000" b="0" i="1" dirty="0">
                  <a:solidFill>
                    <a:srgbClr val="002060"/>
                  </a:solidFill>
                  <a:effectLst/>
                  <a:latin typeface="+mj-lt"/>
                </a:rPr>
                <a:t> </a:t>
              </a:r>
              <a:r>
                <a:rPr lang="vi-VN" sz="2000" b="0" i="1" dirty="0">
                  <a:solidFill>
                    <a:srgbClr val="002060"/>
                  </a:solidFill>
                  <a:effectLst/>
                  <a:latin typeface="+mj-lt"/>
                </a:rPr>
                <a:t>mười mưa</a:t>
              </a:r>
              <a:r>
                <a:rPr lang="en-US" sz="2000" b="0" i="1" dirty="0">
                  <a:solidFill>
                    <a:srgbClr val="002060"/>
                  </a:solidFill>
                  <a:effectLst/>
                  <a:latin typeface="+mj-lt"/>
                </a:rPr>
                <a:t> </a:t>
              </a:r>
              <a:r>
                <a:rPr lang="vi-VN" sz="2000" b="0" i="1" dirty="0">
                  <a:solidFill>
                    <a:srgbClr val="002060"/>
                  </a:solidFill>
                  <a:effectLst/>
                  <a:latin typeface="+mj-lt"/>
                </a:rPr>
                <a:t>dám quản công.</a:t>
              </a:r>
              <a:br>
                <a:rPr lang="vi-VN" sz="2000" i="1" dirty="0">
                  <a:solidFill>
                    <a:srgbClr val="002060"/>
                  </a:solidFill>
                  <a:latin typeface="+mj-lt"/>
                </a:rPr>
              </a:br>
              <a:r>
                <a:rPr lang="vi-VN" sz="2000" b="0" i="1" dirty="0">
                  <a:solidFill>
                    <a:srgbClr val="002060"/>
                  </a:solidFill>
                  <a:effectLst/>
                  <a:latin typeface="+mj-lt"/>
                </a:rPr>
                <a:t>Cha mẹ thói đời ăn ở bạc</a:t>
              </a:r>
              <a:r>
                <a:rPr lang="en-US" sz="2000" b="0" i="1" dirty="0">
                  <a:solidFill>
                    <a:srgbClr val="002060"/>
                  </a:solidFill>
                  <a:effectLst/>
                  <a:latin typeface="+mj-lt"/>
                </a:rPr>
                <a:t>!</a:t>
              </a:r>
              <a:br>
                <a:rPr lang="vi-VN" sz="2000" i="1" dirty="0">
                  <a:solidFill>
                    <a:srgbClr val="002060"/>
                  </a:solidFill>
                  <a:latin typeface="+mj-lt"/>
                </a:rPr>
              </a:br>
              <a:r>
                <a:rPr lang="vi-VN" sz="2000" b="0" i="1" dirty="0">
                  <a:solidFill>
                    <a:srgbClr val="002060"/>
                  </a:solidFill>
                  <a:effectLst/>
                  <a:latin typeface="+mj-lt"/>
                </a:rPr>
                <a:t>Có chồng hờ hững cũng như không!</a:t>
              </a:r>
              <a:endParaRPr lang="en-US" sz="2000" b="0" i="1" dirty="0">
                <a:solidFill>
                  <a:srgbClr val="002060"/>
                </a:solidFill>
                <a:effectLst/>
                <a:latin typeface="+mj-lt"/>
              </a:endParaRPr>
            </a:p>
            <a:p>
              <a:pPr algn="r"/>
              <a:endParaRPr lang="en-US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r"/>
              <a:r>
                <a:rPr lang="en-US" sz="1600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sz="1600" i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Hoàng</a:t>
              </a:r>
              <a:r>
                <a:rPr lang="en-US" sz="1600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i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Hữu</a:t>
              </a:r>
              <a:r>
                <a:rPr lang="en-US" sz="1600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i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Yên</a:t>
              </a:r>
              <a:r>
                <a:rPr lang="en-US" sz="1600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(</a:t>
              </a:r>
              <a:r>
                <a:rPr lang="en-US" sz="1600" i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Chủ</a:t>
              </a:r>
              <a:r>
                <a:rPr lang="en-US" sz="1600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i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biên</a:t>
              </a:r>
              <a:r>
                <a:rPr lang="en-US" sz="1600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), </a:t>
              </a:r>
              <a:r>
                <a:rPr lang="en-US" sz="1600" i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Tinh</a:t>
              </a:r>
              <a:r>
                <a:rPr lang="en-US" sz="1600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i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tuyển</a:t>
              </a:r>
              <a:r>
                <a:rPr lang="en-US" sz="1600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i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văn</a:t>
              </a:r>
              <a:r>
                <a:rPr lang="en-US" sz="1600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i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1600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i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Việt</a:t>
              </a:r>
              <a:r>
                <a:rPr lang="en-US" sz="1600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Nam, </a:t>
              </a:r>
              <a:r>
                <a:rPr lang="en-US" sz="1600" i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sz="1600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6, NXB </a:t>
              </a:r>
              <a:r>
                <a:rPr lang="en-US" sz="1600" i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Khoa</a:t>
              </a:r>
              <a:r>
                <a:rPr lang="en-US" sz="1600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i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1600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i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xã</a:t>
              </a:r>
              <a:r>
                <a:rPr lang="en-US" sz="1600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i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hội</a:t>
              </a:r>
              <a:r>
                <a:rPr lang="en-US" sz="1600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1600" i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</a:t>
              </a:r>
              <a:r>
                <a:rPr lang="en-US" sz="1600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i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Nội</a:t>
              </a:r>
              <a:r>
                <a:rPr lang="en-US" sz="1600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2004, tr.1158)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69066" y="326935"/>
            <a:ext cx="71620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PHÂN TÍCH BÀI VIẾT THAM KHẢO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05745" y="1474618"/>
            <a:ext cx="502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44791" y="3244333"/>
            <a:ext cx="502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</a:p>
        </p:txBody>
      </p:sp>
    </p:spTree>
    <p:extLst>
      <p:ext uri="{BB962C8B-B14F-4D97-AF65-F5344CB8AC3E}">
        <p14:creationId xmlns:p14="http://schemas.microsoft.com/office/powerpoint/2010/main" val="40896035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Top 79+ về hình nền background powerpoint đẹp hay nhất - cdgdbentre.edu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5207" y="1827190"/>
            <a:ext cx="7869382" cy="44065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9065" y="326935"/>
            <a:ext cx="68529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PHÂN TÍCH BÀI VIẾT THAM KHẢO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80379" y="1177090"/>
            <a:ext cx="5486400" cy="40011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endParaRPr lang="en-US" sz="20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63328" y="1982203"/>
            <a:ext cx="502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(3)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-153962" y="392135"/>
            <a:ext cx="4849891" cy="5704396"/>
            <a:chOff x="-153962" y="392135"/>
            <a:chExt cx="4849891" cy="5704396"/>
          </a:xfrm>
        </p:grpSpPr>
        <p:pic>
          <p:nvPicPr>
            <p:cNvPr id="10" name="Picture 6" descr="Thumb Tack Clipart Paper Pin - Stick Paper Png - Free Transparent PNG  Clipart Images Downloa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733" b="95648" l="0" r="100000">
                          <a14:backgroundMark x1="5952" y1="9211" x2="47024" y2="9919"/>
                          <a14:backgroundMark x1="58095" y1="6073" x2="48452" y2="10931"/>
                          <a14:backgroundMark x1="2976" y1="13158" x2="2500" y2="33401"/>
                          <a14:backgroundMark x1="14524" y1="12551" x2="48452" y2="11943"/>
                          <a14:backgroundMark x1="12024" y1="12551" x2="50714" y2="12955"/>
                          <a14:backgroundMark x1="57024" y1="9008" x2="53929" y2="10931"/>
                          <a14:backgroundMark x1="73690" y1="13664" x2="83571" y2="13664"/>
                          <a14:backgroundMark x1="97262" y1="14474" x2="98929" y2="66903"/>
                          <a14:backgroundMark x1="94762" y1="21154" x2="94762" y2="29251"/>
                          <a14:backgroundMark x1="94524" y1="16093" x2="95000" y2="1862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3962" y="392135"/>
              <a:ext cx="4849891" cy="5704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183120" y="1719016"/>
              <a:ext cx="4175725" cy="35086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vi-VN" sz="2000" b="0" i="1" dirty="0">
                  <a:solidFill>
                    <a:srgbClr val="002060"/>
                  </a:solidFill>
                  <a:effectLst/>
                  <a:latin typeface="+mj-lt"/>
                </a:rPr>
                <a:t>Quanh năm buôn bán ở mom sông,</a:t>
              </a:r>
              <a:br>
                <a:rPr lang="vi-VN" sz="2000" i="1" dirty="0">
                  <a:solidFill>
                    <a:srgbClr val="002060"/>
                  </a:solidFill>
                  <a:latin typeface="+mj-lt"/>
                </a:rPr>
              </a:br>
              <a:r>
                <a:rPr lang="vi-VN" sz="2000" b="0" i="1" dirty="0">
                  <a:solidFill>
                    <a:srgbClr val="002060"/>
                  </a:solidFill>
                  <a:effectLst/>
                  <a:latin typeface="+mj-lt"/>
                </a:rPr>
                <a:t>Nuôi đủ năm con với một chồng.</a:t>
              </a:r>
              <a:br>
                <a:rPr lang="vi-VN" sz="2000" i="1" dirty="0">
                  <a:solidFill>
                    <a:srgbClr val="002060"/>
                  </a:solidFill>
                  <a:latin typeface="+mj-lt"/>
                </a:rPr>
              </a:br>
              <a:r>
                <a:rPr lang="vi-VN" sz="2000" b="0" i="1" dirty="0">
                  <a:solidFill>
                    <a:srgbClr val="002060"/>
                  </a:solidFill>
                  <a:effectLst/>
                  <a:latin typeface="+mj-lt"/>
                </a:rPr>
                <a:t>Lặn lội thân cò khi quãng vắng,</a:t>
              </a:r>
              <a:br>
                <a:rPr lang="vi-VN" sz="2000" i="1" dirty="0">
                  <a:solidFill>
                    <a:srgbClr val="002060"/>
                  </a:solidFill>
                  <a:latin typeface="+mj-lt"/>
                </a:rPr>
              </a:br>
              <a:r>
                <a:rPr lang="vi-VN" sz="2000" b="0" i="1" dirty="0">
                  <a:solidFill>
                    <a:srgbClr val="002060"/>
                  </a:solidFill>
                  <a:effectLst/>
                  <a:latin typeface="+mj-lt"/>
                </a:rPr>
                <a:t>Eo sèo mặt nước buổi đò đông.</a:t>
              </a:r>
              <a:br>
                <a:rPr lang="vi-VN" sz="2000" i="1" dirty="0">
                  <a:solidFill>
                    <a:srgbClr val="002060"/>
                  </a:solidFill>
                  <a:latin typeface="+mj-lt"/>
                </a:rPr>
              </a:br>
              <a:r>
                <a:rPr lang="vi-VN" sz="2000" b="0" i="1" dirty="0">
                  <a:solidFill>
                    <a:srgbClr val="002060"/>
                  </a:solidFill>
                  <a:effectLst/>
                  <a:latin typeface="+mj-lt"/>
                </a:rPr>
                <a:t>Một duyên</a:t>
              </a:r>
              <a:r>
                <a:rPr lang="en-US" sz="2000" b="0" i="1" dirty="0">
                  <a:solidFill>
                    <a:srgbClr val="002060"/>
                  </a:solidFill>
                  <a:effectLst/>
                  <a:latin typeface="+mj-lt"/>
                </a:rPr>
                <a:t> </a:t>
              </a:r>
              <a:r>
                <a:rPr lang="vi-VN" sz="2000" b="0" i="1" dirty="0">
                  <a:solidFill>
                    <a:srgbClr val="002060"/>
                  </a:solidFill>
                  <a:effectLst/>
                  <a:latin typeface="+mj-lt"/>
                </a:rPr>
                <a:t>hai nợ</a:t>
              </a:r>
              <a:r>
                <a:rPr lang="en-US" sz="2000" b="0" i="1" dirty="0">
                  <a:solidFill>
                    <a:srgbClr val="002060"/>
                  </a:solidFill>
                  <a:effectLst/>
                  <a:latin typeface="+mj-lt"/>
                </a:rPr>
                <a:t> </a:t>
              </a:r>
              <a:r>
                <a:rPr lang="vi-VN" sz="2000" b="0" i="1" dirty="0">
                  <a:solidFill>
                    <a:srgbClr val="002060"/>
                  </a:solidFill>
                  <a:effectLst/>
                  <a:latin typeface="+mj-lt"/>
                </a:rPr>
                <a:t>âu đành phận,</a:t>
              </a:r>
              <a:br>
                <a:rPr lang="vi-VN" sz="2000" i="1" dirty="0">
                  <a:solidFill>
                    <a:srgbClr val="002060"/>
                  </a:solidFill>
                  <a:latin typeface="+mj-lt"/>
                </a:rPr>
              </a:br>
              <a:r>
                <a:rPr lang="vi-VN" sz="2000" b="0" i="1" dirty="0">
                  <a:solidFill>
                    <a:srgbClr val="002060"/>
                  </a:solidFill>
                  <a:effectLst/>
                  <a:latin typeface="+mj-lt"/>
                </a:rPr>
                <a:t>Năm nắng</a:t>
              </a:r>
              <a:r>
                <a:rPr lang="en-US" sz="2000" b="0" i="1" dirty="0">
                  <a:solidFill>
                    <a:srgbClr val="002060"/>
                  </a:solidFill>
                  <a:effectLst/>
                  <a:latin typeface="+mj-lt"/>
                </a:rPr>
                <a:t> </a:t>
              </a:r>
              <a:r>
                <a:rPr lang="vi-VN" sz="2000" b="0" i="1" dirty="0">
                  <a:solidFill>
                    <a:srgbClr val="002060"/>
                  </a:solidFill>
                  <a:effectLst/>
                  <a:latin typeface="+mj-lt"/>
                </a:rPr>
                <a:t>mười mưa</a:t>
              </a:r>
              <a:r>
                <a:rPr lang="en-US" sz="2000" b="0" i="1" dirty="0">
                  <a:solidFill>
                    <a:srgbClr val="002060"/>
                  </a:solidFill>
                  <a:effectLst/>
                  <a:latin typeface="+mj-lt"/>
                </a:rPr>
                <a:t> </a:t>
              </a:r>
              <a:r>
                <a:rPr lang="vi-VN" sz="2000" b="0" i="1" dirty="0">
                  <a:solidFill>
                    <a:srgbClr val="002060"/>
                  </a:solidFill>
                  <a:effectLst/>
                  <a:latin typeface="+mj-lt"/>
                </a:rPr>
                <a:t>dám quản công.</a:t>
              </a:r>
              <a:br>
                <a:rPr lang="vi-VN" sz="2000" i="1" dirty="0">
                  <a:solidFill>
                    <a:srgbClr val="002060"/>
                  </a:solidFill>
                  <a:latin typeface="+mj-lt"/>
                </a:rPr>
              </a:br>
              <a:r>
                <a:rPr lang="vi-VN" sz="2000" b="0" i="1" dirty="0">
                  <a:solidFill>
                    <a:srgbClr val="002060"/>
                  </a:solidFill>
                  <a:effectLst/>
                  <a:latin typeface="+mj-lt"/>
                </a:rPr>
                <a:t>Cha mẹ thói đời ăn ở bạc</a:t>
              </a:r>
              <a:r>
                <a:rPr lang="en-US" sz="2000" b="0" i="1" dirty="0">
                  <a:solidFill>
                    <a:srgbClr val="002060"/>
                  </a:solidFill>
                  <a:effectLst/>
                  <a:latin typeface="+mj-lt"/>
                </a:rPr>
                <a:t>!</a:t>
              </a:r>
              <a:br>
                <a:rPr lang="vi-VN" sz="2000" i="1" dirty="0">
                  <a:solidFill>
                    <a:srgbClr val="002060"/>
                  </a:solidFill>
                  <a:latin typeface="+mj-lt"/>
                </a:rPr>
              </a:br>
              <a:r>
                <a:rPr lang="vi-VN" sz="2000" b="0" i="1" dirty="0">
                  <a:solidFill>
                    <a:srgbClr val="002060"/>
                  </a:solidFill>
                  <a:effectLst/>
                  <a:latin typeface="+mj-lt"/>
                </a:rPr>
                <a:t>Có chồng hờ hững cũng như không!</a:t>
              </a:r>
              <a:endParaRPr lang="en-US" sz="2000" b="0" i="1" dirty="0">
                <a:solidFill>
                  <a:srgbClr val="002060"/>
                </a:solidFill>
                <a:effectLst/>
                <a:latin typeface="+mj-lt"/>
              </a:endParaRPr>
            </a:p>
            <a:p>
              <a:pPr algn="r"/>
              <a:endParaRPr lang="en-US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r"/>
              <a:r>
                <a:rPr lang="en-US" sz="1600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sz="1600" i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Hoàng</a:t>
              </a:r>
              <a:r>
                <a:rPr lang="en-US" sz="1600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i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Hữu</a:t>
              </a:r>
              <a:r>
                <a:rPr lang="en-US" sz="1600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i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Yên</a:t>
              </a:r>
              <a:r>
                <a:rPr lang="en-US" sz="1600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(</a:t>
              </a:r>
              <a:r>
                <a:rPr lang="en-US" sz="1600" i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Chủ</a:t>
              </a:r>
              <a:r>
                <a:rPr lang="en-US" sz="1600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i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biên</a:t>
              </a:r>
              <a:r>
                <a:rPr lang="en-US" sz="1600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), </a:t>
              </a:r>
              <a:r>
                <a:rPr lang="en-US" sz="1600" i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Tinh</a:t>
              </a:r>
              <a:r>
                <a:rPr lang="en-US" sz="1600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i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tuyển</a:t>
              </a:r>
              <a:r>
                <a:rPr lang="en-US" sz="1600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i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văn</a:t>
              </a:r>
              <a:r>
                <a:rPr lang="en-US" sz="1600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i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1600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i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Việt</a:t>
              </a:r>
              <a:r>
                <a:rPr lang="en-US" sz="1600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Nam, </a:t>
              </a:r>
              <a:r>
                <a:rPr lang="en-US" sz="1600" i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sz="1600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6, NXB </a:t>
              </a:r>
              <a:r>
                <a:rPr lang="en-US" sz="1600" i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Khoa</a:t>
              </a:r>
              <a:r>
                <a:rPr lang="en-US" sz="1600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i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1600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i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xã</a:t>
              </a:r>
              <a:r>
                <a:rPr lang="en-US" sz="1600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i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hội</a:t>
              </a:r>
              <a:r>
                <a:rPr lang="en-US" sz="1600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1600" i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</a:t>
              </a:r>
              <a:r>
                <a:rPr lang="en-US" sz="1600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i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Nội</a:t>
              </a:r>
              <a:r>
                <a:rPr lang="en-US" sz="1600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2004, tr.1158)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791681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602</TotalTime>
  <Words>2030</Words>
  <Application>Microsoft Office PowerPoint</Application>
  <PresentationFormat>Widescreen</PresentationFormat>
  <Paragraphs>187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印品黑体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</dc:creator>
  <cp:lastModifiedBy>B103</cp:lastModifiedBy>
  <cp:revision>45</cp:revision>
  <dcterms:created xsi:type="dcterms:W3CDTF">2023-07-16T02:07:10Z</dcterms:created>
  <dcterms:modified xsi:type="dcterms:W3CDTF">2024-10-17T15:58:31Z</dcterms:modified>
</cp:coreProperties>
</file>