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98" r:id="rId2"/>
    <p:sldId id="272" r:id="rId3"/>
    <p:sldId id="277" r:id="rId4"/>
    <p:sldId id="278" r:id="rId5"/>
    <p:sldId id="279" r:id="rId6"/>
    <p:sldId id="280" r:id="rId7"/>
    <p:sldId id="281" r:id="rId8"/>
    <p:sldId id="282" r:id="rId9"/>
    <p:sldId id="284" r:id="rId10"/>
    <p:sldId id="285" r:id="rId11"/>
    <p:sldId id="286" r:id="rId12"/>
    <p:sldId id="287" r:id="rId13"/>
    <p:sldId id="288" r:id="rId14"/>
    <p:sldId id="289" r:id="rId15"/>
    <p:sldId id="290" r:id="rId16"/>
    <p:sldId id="291" r:id="rId17"/>
    <p:sldId id="296" r:id="rId18"/>
    <p:sldId id="297" r:id="rId19"/>
    <p:sldId id="292" r:id="rId20"/>
    <p:sldId id="293" r:id="rId21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Calibri Light" panose="020F0302020204030204" pitchFamily="34" charset="0"/>
      <p:regular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03813"/>
    <a:srgbClr val="FF0066"/>
    <a:srgbClr val="FF6600"/>
    <a:srgbClr val="CC00FF"/>
    <a:srgbClr val="00FF00"/>
    <a:srgbClr val="FF00FF"/>
    <a:srgbClr val="CCFF99"/>
    <a:srgbClr val="FFFFFF"/>
    <a:srgbClr val="8D410D"/>
    <a:srgbClr val="9657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115" autoAdjust="0"/>
    <p:restoredTop sz="94364" autoAdjust="0"/>
  </p:normalViewPr>
  <p:slideViewPr>
    <p:cSldViewPr snapToGrid="0">
      <p:cViewPr varScale="1">
        <p:scale>
          <a:sx n="90" d="100"/>
          <a:sy n="90" d="100"/>
        </p:scale>
        <p:origin x="91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3871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814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90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8548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335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069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680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980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66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1732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BD190-56AD-4C55-BBCA-1554B87211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27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ABD190-56AD-4C55-BBCA-1554B872117B}" type="datetimeFigureOut">
              <a:rPr lang="en-US" smtClean="0"/>
              <a:t>3/13/2023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74BA-2DE0-4D90-8561-25BA31F62F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91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openxmlformats.org/officeDocument/2006/relationships/image" Target="../media/image13.gif"/><Relationship Id="rId26" Type="http://schemas.openxmlformats.org/officeDocument/2006/relationships/slide" Target="slide5.xml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5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33" Type="http://schemas.openxmlformats.org/officeDocument/2006/relationships/image" Target="../media/image21.png"/><Relationship Id="rId2" Type="http://schemas.openxmlformats.org/officeDocument/2006/relationships/audio" Target="../media/media1.wma"/><Relationship Id="rId16" Type="http://schemas.openxmlformats.org/officeDocument/2006/relationships/image" Target="../media/image11.gif"/><Relationship Id="rId20" Type="http://schemas.openxmlformats.org/officeDocument/2006/relationships/image" Target="../media/image14.png"/><Relationship Id="rId29" Type="http://schemas.openxmlformats.org/officeDocument/2006/relationships/image" Target="../media/image19.png"/><Relationship Id="rId1" Type="http://schemas.microsoft.com/office/2007/relationships/media" Target="../media/media1.wma"/><Relationship Id="rId6" Type="http://schemas.openxmlformats.org/officeDocument/2006/relationships/slide" Target="slide9.xml"/><Relationship Id="rId11" Type="http://schemas.openxmlformats.org/officeDocument/2006/relationships/image" Target="../media/image6.png"/><Relationship Id="rId24" Type="http://schemas.openxmlformats.org/officeDocument/2006/relationships/slide" Target="slide4.xml"/><Relationship Id="rId32" Type="http://schemas.openxmlformats.org/officeDocument/2006/relationships/slide" Target="slide8.xml"/><Relationship Id="rId5" Type="http://schemas.openxmlformats.org/officeDocument/2006/relationships/image" Target="../media/image1.jpeg"/><Relationship Id="rId15" Type="http://schemas.openxmlformats.org/officeDocument/2006/relationships/image" Target="../media/image10.gif"/><Relationship Id="rId23" Type="http://schemas.openxmlformats.org/officeDocument/2006/relationships/image" Target="../media/image16.png"/><Relationship Id="rId28" Type="http://schemas.openxmlformats.org/officeDocument/2006/relationships/slide" Target="slide6.xml"/><Relationship Id="rId10" Type="http://schemas.openxmlformats.org/officeDocument/2006/relationships/image" Target="../media/image5.png"/><Relationship Id="rId19" Type="http://schemas.openxmlformats.org/officeDocument/2006/relationships/slide" Target="slide10.xml"/><Relationship Id="rId31" Type="http://schemas.openxmlformats.org/officeDocument/2006/relationships/image" Target="../media/image20.png"/><Relationship Id="rId4" Type="http://schemas.openxmlformats.org/officeDocument/2006/relationships/audio" Target="../media/audio1.wav"/><Relationship Id="rId9" Type="http://schemas.openxmlformats.org/officeDocument/2006/relationships/image" Target="../media/image4.png"/><Relationship Id="rId14" Type="http://schemas.openxmlformats.org/officeDocument/2006/relationships/image" Target="../media/image9.gif"/><Relationship Id="rId22" Type="http://schemas.openxmlformats.org/officeDocument/2006/relationships/slide" Target="slide3.xml"/><Relationship Id="rId27" Type="http://schemas.openxmlformats.org/officeDocument/2006/relationships/image" Target="../media/image18.png"/><Relationship Id="rId30" Type="http://schemas.openxmlformats.org/officeDocument/2006/relationships/slide" Target="slide7.xml"/><Relationship Id="rId8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402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ình ảnh cánh đồng lúa chín vàng cực đẹp">
            <a:extLst>
              <a:ext uri="{FF2B5EF4-FFF2-40B4-BE49-F238E27FC236}">
                <a16:creationId xmlns:a16="http://schemas.microsoft.com/office/drawing/2014/main" id="{F32C246A-36B3-47D7-06C1-86A2B8B5E0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D81A9FBD-8CB2-F90F-D0B5-8D2499B684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12" y="0"/>
            <a:ext cx="111315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13086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ệ sinh thái biển là nền tảng để phát triển kinh tế - xã hội">
            <a:extLst>
              <a:ext uri="{FF2B5EF4-FFF2-40B4-BE49-F238E27FC236}">
                <a16:creationId xmlns:a16="http://schemas.microsoft.com/office/drawing/2014/main" id="{8CF51B13-97B4-B6BD-1203-ECD68C0EA4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4" descr="Hệ sinh thái biển là nền tảng để phát triển kinh tế - xã hội">
            <a:extLst>
              <a:ext uri="{FF2B5EF4-FFF2-40B4-BE49-F238E27FC236}">
                <a16:creationId xmlns:a16="http://schemas.microsoft.com/office/drawing/2014/main" id="{8B684D67-AE17-D5CD-5D5C-EF63DC604A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6" descr="Hệ sinh thái biển là nền tảng để phát triển kinh tế - xã hội">
            <a:extLst>
              <a:ext uri="{FF2B5EF4-FFF2-40B4-BE49-F238E27FC236}">
                <a16:creationId xmlns:a16="http://schemas.microsoft.com/office/drawing/2014/main" id="{1D91B255-537A-A56C-AB54-0479F25CA7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3080" name="Picture 8" descr="Hệ sinh thái biển là nền tảng để phát triển kinh tế - xã hội">
            <a:extLst>
              <a:ext uri="{FF2B5EF4-FFF2-40B4-BE49-F238E27FC236}">
                <a16:creationId xmlns:a16="http://schemas.microsoft.com/office/drawing/2014/main" id="{2BBCF8DE-78DB-FAF8-9B1C-32A5316BD6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1478" y="496958"/>
            <a:ext cx="10206418" cy="6361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0980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ảnh sát biển Việt Nam">
            <a:extLst>
              <a:ext uri="{FF2B5EF4-FFF2-40B4-BE49-F238E27FC236}">
                <a16:creationId xmlns:a16="http://schemas.microsoft.com/office/drawing/2014/main" id="{B27D55B0-3865-9007-BEA2-17B258461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547" y="168965"/>
            <a:ext cx="10565295" cy="660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53610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Rừng ngập mặn là gì? Hệ sinh thái rừng ngập mặn ở Việt Nam - KhoaHoc.tv">
            <a:extLst>
              <a:ext uri="{FF2B5EF4-FFF2-40B4-BE49-F238E27FC236}">
                <a16:creationId xmlns:a16="http://schemas.microsoft.com/office/drawing/2014/main" id="{9990006D-A86D-4C40-C943-32A3D0F65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783" y="506896"/>
            <a:ext cx="11488895" cy="6003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3957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ệ sinh thái rừng ngập mặn là gì mà cần phải bảo vệ?">
            <a:extLst>
              <a:ext uri="{FF2B5EF4-FFF2-40B4-BE49-F238E27FC236}">
                <a16:creationId xmlns:a16="http://schemas.microsoft.com/office/drawing/2014/main" id="{7AD65B4D-6379-C15C-942A-DF93A9DE4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678" y="104361"/>
            <a:ext cx="10505661" cy="675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049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Các chức năng và dịch vụ hệ sinh thái hồ Tây trong bối cảnh biến đổi khí hậu">
            <a:extLst>
              <a:ext uri="{FF2B5EF4-FFF2-40B4-BE49-F238E27FC236}">
                <a16:creationId xmlns:a16="http://schemas.microsoft.com/office/drawing/2014/main" id="{12624279-7375-DC38-0007-42F4410F32A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AD6CAE7F-6DAD-2708-A517-4DB49E5AB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704" y="57934"/>
            <a:ext cx="10744200" cy="6569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64755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Tổng hợp 100+ hình về các mô hình sinh thái nông nghiệp - daotaonec.edu.vn">
            <a:extLst>
              <a:ext uri="{FF2B5EF4-FFF2-40B4-BE49-F238E27FC236}">
                <a16:creationId xmlns:a16="http://schemas.microsoft.com/office/drawing/2014/main" id="{8A83FD9E-8E02-D143-81C8-7F25BEA7A7C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4" descr="Phát triển hệ sinh thái nông nghiệp một cách bền vững  đgt">
            <a:extLst>
              <a:ext uri="{FF2B5EF4-FFF2-40B4-BE49-F238E27FC236}">
                <a16:creationId xmlns:a16="http://schemas.microsoft.com/office/drawing/2014/main" id="{FA6D7462-88E6-DA83-FDE9-85F0D3523B8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6" descr="Phát triển hệ sinh thái nông nghiệp một cách bền vững  đgt">
            <a:extLst>
              <a:ext uri="{FF2B5EF4-FFF2-40B4-BE49-F238E27FC236}">
                <a16:creationId xmlns:a16="http://schemas.microsoft.com/office/drawing/2014/main" id="{C37469BB-287E-7183-EA81-3779AE3F655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AutoShape 8" descr="HỆ SINH THÁI NÔNG NGHIỆP B4PV">
            <a:extLst>
              <a:ext uri="{FF2B5EF4-FFF2-40B4-BE49-F238E27FC236}">
                <a16:creationId xmlns:a16="http://schemas.microsoft.com/office/drawing/2014/main" id="{BB2ACC0A-55A5-6E54-0627-371517E50C4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00800" y="3733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8202" name="Picture 10" descr="Mô hình vườn ao chuồng mini giúp bà con chăn nuôi bền vững Máy móc nông ngư  nghiệp – Điện Máy Trâu Vàng">
            <a:extLst>
              <a:ext uri="{FF2B5EF4-FFF2-40B4-BE49-F238E27FC236}">
                <a16:creationId xmlns:a16="http://schemas.microsoft.com/office/drawing/2014/main" id="{F603F929-622D-76A3-221D-D61FC306A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052" y="571500"/>
            <a:ext cx="11718236" cy="6214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2407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ệ sinh thái biển là nền tảng để phát triển kinh tế - xã hội">
            <a:extLst>
              <a:ext uri="{FF2B5EF4-FFF2-40B4-BE49-F238E27FC236}">
                <a16:creationId xmlns:a16="http://schemas.microsoft.com/office/drawing/2014/main" id="{8CF51B13-97B4-B6BD-1203-ECD68C0EA4B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3" name="AutoShape 4" descr="Hệ sinh thái biển là nền tảng để phát triển kinh tế - xã hội">
            <a:extLst>
              <a:ext uri="{FF2B5EF4-FFF2-40B4-BE49-F238E27FC236}">
                <a16:creationId xmlns:a16="http://schemas.microsoft.com/office/drawing/2014/main" id="{8B684D67-AE17-D5CD-5D5C-EF63DC604A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4" name="AutoShape 6" descr="Hệ sinh thái biển là nền tảng để phát triển kinh tế - xã hội">
            <a:extLst>
              <a:ext uri="{FF2B5EF4-FFF2-40B4-BE49-F238E27FC236}">
                <a16:creationId xmlns:a16="http://schemas.microsoft.com/office/drawing/2014/main" id="{1D91B255-537A-A56C-AB54-0479F25CA7E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248400" y="3581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E99794-156F-D1C8-2040-40372F5781AB}"/>
              </a:ext>
            </a:extLst>
          </p:cNvPr>
          <p:cNvSpPr txBox="1"/>
          <p:nvPr/>
        </p:nvSpPr>
        <p:spPr>
          <a:xfrm>
            <a:off x="597176" y="2181761"/>
            <a:ext cx="1099764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 gian thực hiện: 02 tiết</a:t>
            </a:r>
          </a:p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 tiêu của bài thực hành: Nêu được các thành phần của hệ sinh thái và một chuỗi thức ăn.</a:t>
            </a:r>
            <a:endParaRPr lang="vi-VN" sz="40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7C463-247F-9A79-F5FA-A7995402B9BF}"/>
              </a:ext>
            </a:extLst>
          </p:cNvPr>
          <p:cNvSpPr txBox="1"/>
          <p:nvPr/>
        </p:nvSpPr>
        <p:spPr>
          <a:xfrm>
            <a:off x="387627" y="675861"/>
            <a:ext cx="1149957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>
                <a:latin typeface="Times New Roman" panose="02020603050405020304" pitchFamily="18" charset="0"/>
                <a:cs typeface="Times New Roman" panose="02020603050405020304" pitchFamily="18" charset="0"/>
              </a:rPr>
              <a:t>TIẾT 51: THỰC HÀNH : HỆ SINH THÁI(tiết 1)</a:t>
            </a:r>
            <a:endParaRPr lang="vi-VN" sz="4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3676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781B0E-808E-AC27-73CA-0E3FF3542FC0}"/>
              </a:ext>
            </a:extLst>
          </p:cNvPr>
          <p:cNvSpPr txBox="1"/>
          <p:nvPr/>
        </p:nvSpPr>
        <p:spPr>
          <a:xfrm>
            <a:off x="447259" y="198783"/>
            <a:ext cx="10505661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Times New Roman" panose="02020603050405020304" pitchFamily="18" charset="0"/>
                <a:cs typeface="Times New Roman" panose="02020603050405020304" pitchFamily="18" charset="0"/>
              </a:rPr>
              <a:t>NHIỆM VỤ HỌC TẬP: Học sinh chọn 1 khu vực/ hệ sinh thái ( vườn đồi, khu ao hồ, cánh đồng,….) quan sát và hoàn thành nội dung theo bảng 51.1, 51.2, 51.3 </a:t>
            </a:r>
            <a:endParaRPr lang="vi-VN" sz="5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700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inh học 9 Bài 51-52: Thực hành: Hệ sinh thái">
            <a:extLst>
              <a:ext uri="{FF2B5EF4-FFF2-40B4-BE49-F238E27FC236}">
                <a16:creationId xmlns:a16="http://schemas.microsoft.com/office/drawing/2014/main" id="{D3E83E1E-738E-4127-6AD2-21124719C2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709" y="1020261"/>
            <a:ext cx="10028582" cy="57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13733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ệ sinh thái Rừng nhiệt đới - Sinh học 9 - Lương Văn Thống - Website của  Lương Văn Thống">
            <a:extLst>
              <a:ext uri="{FF2B5EF4-FFF2-40B4-BE49-F238E27FC236}">
                <a16:creationId xmlns:a16="http://schemas.microsoft.com/office/drawing/2014/main" id="{299B3080-1994-47F9-7DDD-EF16D44D42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682" y="1145337"/>
            <a:ext cx="6794212" cy="4810345"/>
          </a:xfrm>
          <a:prstGeom prst="rect">
            <a:avLst/>
          </a:prstGeom>
          <a:noFill/>
        </p:spPr>
      </p:pic>
      <p:pic>
        <p:nvPicPr>
          <p:cNvPr id="138" name="Picture 137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6" y="24633"/>
            <a:ext cx="12187269" cy="6858767"/>
          </a:xfrm>
          <a:prstGeom prst="rect">
            <a:avLst/>
          </a:prstGeom>
        </p:spPr>
      </p:pic>
      <p:pic>
        <p:nvPicPr>
          <p:cNvPr id="124" name="den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086" y="749749"/>
            <a:ext cx="2651990" cy="2651990"/>
          </a:xfrm>
          <a:prstGeom prst="rect">
            <a:avLst/>
          </a:prstGeom>
        </p:spPr>
      </p:pic>
      <p:pic>
        <p:nvPicPr>
          <p:cNvPr id="125" name="den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7887" y="1103467"/>
            <a:ext cx="2639810" cy="2639810"/>
          </a:xfrm>
          <a:prstGeom prst="rect">
            <a:avLst/>
          </a:prstGeom>
        </p:spPr>
      </p:pic>
      <p:pic>
        <p:nvPicPr>
          <p:cNvPr id="126" name="den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7633" y="776018"/>
            <a:ext cx="2639810" cy="2645893"/>
          </a:xfrm>
          <a:prstGeom prst="rect">
            <a:avLst/>
          </a:prstGeom>
        </p:spPr>
      </p:pic>
      <p:pic>
        <p:nvPicPr>
          <p:cNvPr id="127" name="den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082" y="3058788"/>
            <a:ext cx="2651990" cy="2651990"/>
          </a:xfrm>
          <a:prstGeom prst="rect">
            <a:avLst/>
          </a:prstGeom>
        </p:spPr>
      </p:pic>
      <p:pic>
        <p:nvPicPr>
          <p:cNvPr id="128" name="den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931" y="3366976"/>
            <a:ext cx="2639810" cy="2639810"/>
          </a:xfrm>
          <a:prstGeom prst="rect">
            <a:avLst/>
          </a:prstGeom>
        </p:spPr>
      </p:pic>
      <p:pic>
        <p:nvPicPr>
          <p:cNvPr id="129" name="den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615" y="3031424"/>
            <a:ext cx="2651990" cy="2651990"/>
          </a:xfrm>
          <a:prstGeom prst="rect">
            <a:avLst/>
          </a:prstGeom>
        </p:spPr>
      </p:pic>
      <p:pic>
        <p:nvPicPr>
          <p:cNvPr id="146" name="Picture 14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968" y="1101452"/>
            <a:ext cx="1168595" cy="1168595"/>
          </a:xfrm>
          <a:prstGeom prst="rect">
            <a:avLst/>
          </a:prstGeom>
        </p:spPr>
      </p:pic>
      <p:pic>
        <p:nvPicPr>
          <p:cNvPr id="147" name="Picture 14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3" y="837179"/>
            <a:ext cx="1061107" cy="1061107"/>
          </a:xfrm>
          <a:prstGeom prst="rect">
            <a:avLst/>
          </a:prstGeom>
        </p:spPr>
      </p:pic>
      <p:pic>
        <p:nvPicPr>
          <p:cNvPr id="148" name="Picture 14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8250" y="1738168"/>
            <a:ext cx="1127571" cy="1127571"/>
          </a:xfrm>
          <a:prstGeom prst="rect">
            <a:avLst/>
          </a:prstGeom>
        </p:spPr>
      </p:pic>
      <p:pic>
        <p:nvPicPr>
          <p:cNvPr id="149" name="Picture 148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91" y="-974833"/>
            <a:ext cx="1761897" cy="6059949"/>
          </a:xfrm>
          <a:prstGeom prst="rect">
            <a:avLst/>
          </a:prstGeom>
        </p:spPr>
      </p:pic>
      <p:pic>
        <p:nvPicPr>
          <p:cNvPr id="150" name="Picture 14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939" y="5085116"/>
            <a:ext cx="647700" cy="904875"/>
          </a:xfrm>
          <a:prstGeom prst="rect">
            <a:avLst/>
          </a:prstGeom>
        </p:spPr>
      </p:pic>
      <p:pic>
        <p:nvPicPr>
          <p:cNvPr id="159" name="Picture 15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419" y="5852160"/>
            <a:ext cx="1180821" cy="998220"/>
          </a:xfrm>
          <a:prstGeom prst="rect">
            <a:avLst/>
          </a:prstGeom>
        </p:spPr>
      </p:pic>
      <p:pic>
        <p:nvPicPr>
          <p:cNvPr id="4" name="vuideho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-12703" y="-671549"/>
            <a:ext cx="609600" cy="609600"/>
          </a:xfrm>
          <a:prstGeom prst="rect">
            <a:avLst/>
          </a:prstGeom>
        </p:spPr>
      </p:pic>
      <p:pic>
        <p:nvPicPr>
          <p:cNvPr id="139" name="mau1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330" y="764625"/>
            <a:ext cx="2651990" cy="2651990"/>
          </a:xfrm>
          <a:prstGeom prst="rect">
            <a:avLst/>
          </a:prstGeom>
        </p:spPr>
      </p:pic>
      <p:pic>
        <p:nvPicPr>
          <p:cNvPr id="140" name="mau2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1124" y="1115396"/>
            <a:ext cx="2633741" cy="2639810"/>
          </a:xfrm>
          <a:prstGeom prst="rect">
            <a:avLst/>
          </a:prstGeom>
        </p:spPr>
      </p:pic>
      <p:pic>
        <p:nvPicPr>
          <p:cNvPr id="141" name="mau3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1770" y="791831"/>
            <a:ext cx="2639810" cy="2639810"/>
          </a:xfrm>
          <a:prstGeom prst="rect">
            <a:avLst/>
          </a:prstGeom>
        </p:spPr>
      </p:pic>
      <p:pic>
        <p:nvPicPr>
          <p:cNvPr id="142" name="mau4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3913" y="3039909"/>
            <a:ext cx="2651990" cy="2651990"/>
          </a:xfrm>
          <a:prstGeom prst="rect">
            <a:avLst/>
          </a:prstGeom>
        </p:spPr>
      </p:pic>
      <p:pic>
        <p:nvPicPr>
          <p:cNvPr id="143" name="mau5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9755" y="3366976"/>
            <a:ext cx="2633741" cy="2639810"/>
          </a:xfrm>
          <a:prstGeom prst="rect">
            <a:avLst/>
          </a:prstGeom>
        </p:spPr>
      </p:pic>
      <p:pic>
        <p:nvPicPr>
          <p:cNvPr id="144" name="mau6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5904" y="3031424"/>
            <a:ext cx="2651990" cy="265199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400023" y="6351270"/>
            <a:ext cx="2270568" cy="3457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4599" y="5852160"/>
            <a:ext cx="1394364" cy="168661"/>
          </a:xfrm>
          <a:prstGeom prst="roundRect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0" y="1854558"/>
            <a:ext cx="1365161" cy="206390"/>
          </a:xfrm>
          <a:prstGeom prst="roundRect">
            <a:avLst/>
          </a:prstGeom>
          <a:solidFill>
            <a:srgbClr val="6038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872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2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550" fill="hold">
                                          <p:stCondLst>
                                            <p:cond delay="5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550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550" fill="hold">
                                          <p:stCondLst>
                                            <p:cond delay="165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550" fill="hold">
                                          <p:stCondLst>
                                            <p:cond delay="220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4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5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1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6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7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1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8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1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9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1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9"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1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1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1"/>
                  </p:tgtEl>
                </p:cond>
              </p:nextCondLst>
            </p:seq>
            <p:seq concurrent="1" nextAc="seek">
              <p:cTn id="67" restart="whenNotActive" fill="hold" evtFilter="cancelBubble" nodeType="interactiveSeq">
                <p:stCondLst>
                  <p:cond evt="onClick" delay="0">
                    <p:tgtEl>
                      <p:spTgt spid="1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8" fill="hold">
                      <p:stCondLst>
                        <p:cond delay="0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2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1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3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1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4"/>
                  </p:tgtEl>
                </p:cond>
              </p:nextCondLst>
            </p:seq>
            <p:audio>
              <p:cMediaNode vol="80000">
                <p:cTn id="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inh học 9 Bài 51-52: Thực hành: Hệ sinh thái">
            <a:extLst>
              <a:ext uri="{FF2B5EF4-FFF2-40B4-BE49-F238E27FC236}">
                <a16:creationId xmlns:a16="http://schemas.microsoft.com/office/drawing/2014/main" id="{B91B0AC4-F765-8EEC-0E81-8F048369DC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757" y="1696279"/>
            <a:ext cx="7871791" cy="459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34554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Vì sao quần thể người có những đặc trưng mà quần thể sinh vật khác không có? </a:t>
            </a: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chemeClr val="bg1"/>
                </a:solidFill>
              </a:rPr>
              <a:t>Do con người có lao động và có tư duy.</a:t>
            </a: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446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Có mấy nhóm nhân tố sinh thái? Kể tên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Có 2 nhóm nhân tố sinh thái: Nhân tố vô sinh và nhân tố hữu sinh.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130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Trên 1 cánh đồng lúa, khi cỏ dại phát triển, năng suất lúa giảm.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Đây là kiểu quan hệ gì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Quan hệ cạnh tranh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627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Rận và bét sống bám trên da trâu, bò. Chúng sống được nhờ hút máu của trâu, bò.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? Đây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là kiểu quan hệ gì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Kí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sinh nửa kí sinh.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334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Các sinh vật trong hệ sinh thái có mối quan hệ với nhau về mặt dinh dưỡng thông qua…….thức ăn và ……thức ăn.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Chuỗi…….. lưới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87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nip Diagonal Corner Rectangle 39"/>
          <p:cNvSpPr/>
          <p:nvPr/>
        </p:nvSpPr>
        <p:spPr>
          <a:xfrm>
            <a:off x="834572" y="410935"/>
            <a:ext cx="10522857" cy="2227943"/>
          </a:xfrm>
          <a:prstGeom prst="snip2Diag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sinh thái bao gồm…….…và ………..(sinh cảnh). Hệ sinh thái là một hệ thống hoàn chỉnh và tương đối ổn định.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0" name="Snip Diagonal Corner Rectangle 49"/>
          <p:cNvSpPr/>
          <p:nvPr/>
        </p:nvSpPr>
        <p:spPr>
          <a:xfrm>
            <a:off x="829227" y="2832623"/>
            <a:ext cx="10522857" cy="2227943"/>
          </a:xfrm>
          <a:prstGeom prst="snip2DiagRect">
            <a:avLst/>
          </a:prstGeom>
          <a:solidFill>
            <a:srgbClr val="7030A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prstClr val="white"/>
                </a:solidFill>
                <a:latin typeface="Calibri" panose="020F0502020204030204"/>
              </a:rPr>
              <a:t>Quần xã sinh vật……..môi trường sống của quần xã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6" name="Picture 45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0" y="5388205"/>
            <a:ext cx="2400300" cy="146820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53037" y="6259133"/>
            <a:ext cx="8912180" cy="3992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41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6" descr="HỆ SINH THÁI TRÊN cạn">
            <a:extLst>
              <a:ext uri="{FF2B5EF4-FFF2-40B4-BE49-F238E27FC236}">
                <a16:creationId xmlns:a16="http://schemas.microsoft.com/office/drawing/2014/main" id="{C1331B66-4D1C-0945-E7EF-B7DD1CA2B9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7" name="AutoShape 8" descr="HỆ SINH THÁI TRÊN cạn">
            <a:extLst>
              <a:ext uri="{FF2B5EF4-FFF2-40B4-BE49-F238E27FC236}">
                <a16:creationId xmlns:a16="http://schemas.microsoft.com/office/drawing/2014/main" id="{92019D9B-19D4-6607-A9EB-5639597AFDC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A8D2626-FDFA-4510-0072-3E33B779E6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091" y="170945"/>
            <a:ext cx="9493614" cy="6120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35153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1576</TotalTime>
  <Words>269</Words>
  <Application>Microsoft Office PowerPoint</Application>
  <PresentationFormat>Widescreen</PresentationFormat>
  <Paragraphs>18</Paragraphs>
  <Slides>20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Times New Roman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TRO GIANG</dc:creator>
  <cp:lastModifiedBy>USER</cp:lastModifiedBy>
  <cp:revision>139</cp:revision>
  <dcterms:created xsi:type="dcterms:W3CDTF">2018-10-29T09:59:25Z</dcterms:created>
  <dcterms:modified xsi:type="dcterms:W3CDTF">2023-03-13T01:46:40Z</dcterms:modified>
</cp:coreProperties>
</file>