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7" r:id="rId2"/>
    <p:sldId id="310" r:id="rId3"/>
    <p:sldId id="313" r:id="rId4"/>
    <p:sldId id="260" r:id="rId5"/>
    <p:sldId id="308" r:id="rId6"/>
    <p:sldId id="263" r:id="rId7"/>
    <p:sldId id="264" r:id="rId8"/>
    <p:sldId id="282" r:id="rId9"/>
    <p:sldId id="265" r:id="rId10"/>
    <p:sldId id="283" r:id="rId11"/>
    <p:sldId id="284" r:id="rId12"/>
    <p:sldId id="285" r:id="rId13"/>
    <p:sldId id="269" r:id="rId14"/>
    <p:sldId id="270" r:id="rId15"/>
    <p:sldId id="271" r:id="rId16"/>
    <p:sldId id="301" r:id="rId17"/>
    <p:sldId id="304" r:id="rId18"/>
    <p:sldId id="272" r:id="rId19"/>
    <p:sldId id="274" r:id="rId20"/>
    <p:sldId id="273" r:id="rId21"/>
    <p:sldId id="306" r:id="rId22"/>
    <p:sldId id="305" r:id="rId23"/>
    <p:sldId id="288" r:id="rId24"/>
    <p:sldId id="286" r:id="rId25"/>
    <p:sldId id="277" r:id="rId26"/>
    <p:sldId id="287" r:id="rId27"/>
    <p:sldId id="279" r:id="rId28"/>
    <p:sldId id="280" r:id="rId29"/>
    <p:sldId id="289" r:id="rId30"/>
    <p:sldId id="307" r:id="rId31"/>
    <p:sldId id="291" r:id="rId32"/>
    <p:sldId id="292" r:id="rId33"/>
    <p:sldId id="293" r:id="rId34"/>
    <p:sldId id="294" r:id="rId35"/>
    <p:sldId id="295" r:id="rId36"/>
    <p:sldId id="297" r:id="rId37"/>
    <p:sldId id="299" r:id="rId38"/>
    <p:sldId id="30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CC00CC"/>
    <a:srgbClr val="CC66FF"/>
    <a:srgbClr val="000000"/>
    <a:srgbClr val="FFFFFF"/>
    <a:srgbClr val="00CCFF"/>
    <a:srgbClr val="FD1301"/>
    <a:srgbClr val="F90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1" autoAdjust="0"/>
    <p:restoredTop sz="94728" autoAdjust="0"/>
  </p:normalViewPr>
  <p:slideViewPr>
    <p:cSldViewPr>
      <p:cViewPr varScale="1">
        <p:scale>
          <a:sx n="70" d="100"/>
          <a:sy n="70" d="100"/>
        </p:scale>
        <p:origin x="15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E60750-67CE-41B6-92A2-06B34B45D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CA682C6-8ED9-40A7-B269-56EA32A74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4A30FADB-CE75-458E-9EF7-2F7F3B720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8560A36-B9CB-445D-A93F-1E52C74C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60BC9E3-A44A-4B34-8A65-0305EE74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D68D-533C-4FDC-B4F4-AFF2E7C733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73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A645218-93F0-4542-93E0-1BF25FE3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E9C782CE-6AC7-4768-9954-B15295268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8617B76-8608-4002-8E99-3FAC64AB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E1E43B8-8615-4B83-85B0-E9B2DC14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9155A06-9596-49D9-AE1C-193E7CC5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5DC2-1D0B-4CA7-8455-4242B93A52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71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F6B3D41D-0379-42DF-9869-C26C67B2D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B69148F4-8298-49E3-A365-E7DEC24F4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A504915-6605-4449-8BB2-28B73F4DB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C22B284-827C-4906-B628-226C8F7A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AAF2804-0790-483E-82A5-AAA6A76E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EC1C-E6A0-465F-B0D6-1A08F3D585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55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êu đề, Văn bản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A2C5DC1-9265-4417-B9BC-E1A90A392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C5973615-96A3-4B8F-AB66-770B274C5C8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C7D4DE1E-6157-4629-A007-FA911B6B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FD5ED56-A727-41A8-AD14-FC107077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8946D267-BE1E-405C-935C-0D0F821C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D32A791-305C-4947-A361-8841BF9A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27F465F-B9B9-4762-905A-1DC99A3D0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002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xmlns="" id="{4B847FBE-9858-4E4B-9CAD-D4DDC498906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907E2CE8-D5F4-47B3-8B20-1F92B9EB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E33FAFEC-AD90-4005-AB7B-389A209A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17639029-1606-4550-8167-60E7EA98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36DBED7-F73C-41E7-9AEE-F8B564324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êu đề, Văn bản và 2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869A9E9-F182-43E1-A928-6FDED759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9DE7BAD0-9C3A-43FB-9220-D24228DD928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A8EF4037-B483-481C-B9C0-FCFB909A644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xmlns="" id="{AF252430-90B6-4CEA-A9D5-F0E3638B39F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6" name="Chỗ dành sẵn cho Ngày tháng 5">
            <a:extLst>
              <a:ext uri="{FF2B5EF4-FFF2-40B4-BE49-F238E27FC236}">
                <a16:creationId xmlns:a16="http://schemas.microsoft.com/office/drawing/2014/main" xmlns="" id="{D106162F-38BC-4A23-9BDE-0C698F49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Chỗ dành sẵn cho Chân trang 6">
            <a:extLst>
              <a:ext uri="{FF2B5EF4-FFF2-40B4-BE49-F238E27FC236}">
                <a16:creationId xmlns:a16="http://schemas.microsoft.com/office/drawing/2014/main" xmlns="" id="{5A011C10-3344-4235-858C-0AFEAC52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Chỗ dành sẵn cho Số hiệu Bản chiếu 7">
            <a:extLst>
              <a:ext uri="{FF2B5EF4-FFF2-40B4-BE49-F238E27FC236}">
                <a16:creationId xmlns:a16="http://schemas.microsoft.com/office/drawing/2014/main" xmlns="" id="{099E833D-D861-449B-B84B-7A9742719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83CCF8-9677-4C59-928B-5CD063335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69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6346EF4-9748-48EB-8577-E09AB206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E8105DD-21F5-4C6D-B3FB-C85EB7035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0E97C82-ADCC-4CE9-A92D-614FD5FC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D1CBE30-B931-4E2D-B252-98FB9367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DB20A54-1F94-4F57-A562-40B632AD0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D58E-4FBB-4416-9C41-A1A0ABD9DD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09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6CBC67C-1E8A-4C3E-BCB9-2337B96CD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DB11B539-47BD-476A-B594-A9ABD8FDF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15251B0-104A-41F9-A634-745449C6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1ADE948-4213-4787-88E9-5AE9983CD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E9A1F2C-FE8F-40B6-9FE5-A197366B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E661-18EE-4B29-99F0-F88C68F0380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41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9706131-BF15-4BAD-9A4E-78599EEF4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D0D23D0-F2B2-4F0D-8C0E-AE3A15272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6C00A9AC-21BA-49F1-9EFC-50E74E5E5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C629909E-B8FD-4E48-88F4-532D50ED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BE0F35E-9754-4567-A7E5-242DA225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AD6F29F-25A8-4C5D-BE26-B4A6F53A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404-BA69-41D2-B17A-0750866090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05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EF44CFE-BC5F-4BBA-911A-D7968A38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34A01331-AFC1-45E2-B779-F5B801AAB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F6BBCC35-3D99-46AB-8591-0934F4B5E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ABE3C376-2CB2-4149-B2D4-074FC6AED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2D140D0F-88BD-4D3F-98ED-BB04255E5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EB2FFE34-C00D-4282-8AF3-75EBF32F1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85BB9D42-F5AB-481A-AE1F-85F623E0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17213176-13EB-4C59-B14C-905B378C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C7C-1A88-4825-A587-206FBC944E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3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69DD117-4D20-4D80-8D2F-0AAD050C7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42655FC-AE34-4E97-8673-F68C4FBD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975AF7EF-FF80-47C4-B935-0E2794DD4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80D54C9E-585B-4B26-BFEE-22C9BDED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4A5E-A645-40E8-9B84-8DBCFB06BD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10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E680948E-1DBC-4C71-AF95-808B91CF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E6F99C46-8E35-419D-BE02-592F97DF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51AC42B4-E316-4C32-9CB1-31485419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6641-2CC6-439F-A78C-5ED8C297BC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7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5C5F093-8DFC-46B2-AB44-97C5ECA0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BC6E43D-724F-4916-A258-4B2D6BD7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C7A4DDF4-FEDD-4D85-BF0B-2076B758E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9D178909-B2C6-4E37-B81D-DF1AC8BC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1C67E57-ABAA-4460-9E20-09452A76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06B6972A-ED5B-40B1-9012-2E778976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EB44-8B65-4552-837A-94E193C0D7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66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88FDDBC-CC9F-472F-989E-E3C817B3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297605FB-00DC-4950-97A0-A00D88E77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A079FF13-0E44-46E3-A1C5-BB3F7FB6F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DFAE018-CC47-499D-BCDE-72ED2A36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777B2118-52E2-4493-8440-47585397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28977BD-2555-48C4-9AF0-25FAA9B0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5F2E-DC09-4238-BCF9-6895B190CC7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48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142EF588-7A23-4877-A79A-19920A6D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6561FD14-6C95-4B6D-A92A-6D9F25262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48B7325-BE90-4FA2-96F0-987A0007A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461DEF9-FDE3-4B4F-BCBF-1F3D64DBE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4725957-E4C7-41E4-98E8-5F2158250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35143-EA0B-4AA6-8933-1EE50DB4621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84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23.jpeg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0C6225B0-3BBE-4317-B7FE-B37E34CDE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8EA8FCDF-7778-4DB0-BD0F-8FD941087B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86800" cy="45307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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Thế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nào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là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quần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xã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sinh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vật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?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Nêu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ví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dụ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?</a:t>
            </a: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/>
            </a:r>
            <a:b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</a:br>
            <a:endParaRPr lang="en-US" altLang="en-US" sz="2500" dirty="0">
              <a:solidFill>
                <a:srgbClr val="FF0000"/>
              </a:solidFill>
              <a:latin typeface="Times New Roman" panose="02020603050405020304" pitchFamily="18" charset="0"/>
              <a:sym typeface="Webdings" panose="05030102010509060703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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Là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tập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hợp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nhiều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QTSV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thuộc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các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loài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khác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nhau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,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cùng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sống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trong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một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không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gian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xác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định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và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chúng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có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mối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quan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hệ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mật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thiết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gắn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bó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với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nhau</a:t>
            </a:r>
            <a:endParaRPr lang="en-US" altLang="en-US" sz="2500" dirty="0">
              <a:latin typeface="Times New Roman" panose="02020603050405020304" pitchFamily="18" charset="0"/>
              <a:sym typeface="Wingdings 3" panose="05040102010807070707" pitchFamily="18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500" dirty="0">
              <a:latin typeface="Times New Roman" panose="02020603050405020304" pitchFamily="18" charset="0"/>
              <a:sym typeface="Wingdings 3" panose="050401020108070707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Ví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sym typeface="Wingdings 3" panose="05040102010807070707" pitchFamily="18" charset="2"/>
              </a:rPr>
              <a:t>dụ</a:t>
            </a:r>
            <a:r>
              <a:rPr lang="en-US" altLang="en-US" sz="2500" dirty="0">
                <a:latin typeface="Times New Roman" panose="02020603050405020304" pitchFamily="18" charset="0"/>
                <a:sym typeface="Wingdings 3" panose="05040102010807070707" pitchFamily="18" charset="2"/>
              </a:rPr>
              <a:t>:</a:t>
            </a:r>
            <a:endParaRPr lang="en-US" altLang="en-US" sz="2500" i="1" u="sng" dirty="0">
              <a:effectLst/>
              <a:latin typeface="Times New Roman" panose="02020603050405020304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Quần</a:t>
            </a:r>
            <a:r>
              <a:rPr lang="en-US" altLang="en-US" sz="2500" i="1" u="sng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xã</a:t>
            </a:r>
            <a:r>
              <a:rPr lang="en-US" altLang="en-US" sz="2500" i="1" u="sng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rừng</a:t>
            </a:r>
            <a:r>
              <a:rPr lang="en-US" altLang="en-US" sz="2500" i="1" u="sng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ngập</a:t>
            </a:r>
            <a:r>
              <a:rPr lang="en-US" altLang="en-US" sz="2500" i="1" u="sng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mặn</a:t>
            </a:r>
            <a:r>
              <a:rPr lang="en-US" altLang="en-US" sz="2500" i="1" u="sng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ven</a:t>
            </a:r>
            <a:r>
              <a:rPr lang="en-US" altLang="en-US" sz="2500" i="1" u="sng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biển</a:t>
            </a:r>
            <a:endParaRPr lang="en-US" altLang="en-US" sz="2500" i="1" u="sng" dirty="0">
              <a:effectLst/>
              <a:latin typeface="Times New Roman" panose="02020603050405020304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Quần</a:t>
            </a:r>
            <a:r>
              <a:rPr lang="en-US" altLang="en-US" sz="2500" i="1" u="sng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xã</a:t>
            </a:r>
            <a:r>
              <a:rPr lang="en-US" altLang="en-US" sz="2500" i="1" u="sng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rừng</a:t>
            </a:r>
            <a:r>
              <a:rPr lang="en-US" altLang="en-US" sz="2500" i="1" u="sng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mưa</a:t>
            </a:r>
            <a:r>
              <a:rPr lang="en-US" altLang="en-US" sz="2500" i="1" u="sng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nhiệt</a:t>
            </a:r>
            <a:r>
              <a:rPr lang="en-US" altLang="en-US" sz="2500" i="1" u="sng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đới</a:t>
            </a:r>
            <a:endParaRPr lang="en-US" altLang="en-US" sz="2500" i="1" u="sng" dirty="0">
              <a:effectLst/>
              <a:latin typeface="Times New Roman" panose="02020603050405020304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Quần</a:t>
            </a:r>
            <a:r>
              <a:rPr lang="en-US" altLang="en-US" sz="2500" i="1" u="sng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xã</a:t>
            </a:r>
            <a:r>
              <a:rPr lang="en-US" altLang="en-US" sz="2500" i="1" u="sng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đầm</a:t>
            </a:r>
            <a:endParaRPr lang="en-US" altLang="en-US" sz="2500" i="1" u="sng" dirty="0">
              <a:effectLst/>
              <a:latin typeface="Times New Roman" panose="02020603050405020304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Quần</a:t>
            </a:r>
            <a:r>
              <a:rPr lang="en-US" altLang="en-US" sz="2500" i="1" u="sng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xã</a:t>
            </a:r>
            <a:r>
              <a:rPr lang="en-US" altLang="en-US" sz="2500" i="1" u="sng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đồng</a:t>
            </a:r>
            <a:r>
              <a:rPr lang="en-US" altLang="en-US" sz="2500" i="1" u="sng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ruộng</a:t>
            </a:r>
            <a:endParaRPr lang="en-US" altLang="en-US" sz="2500" i="1" u="sng" dirty="0">
              <a:effectLst/>
              <a:latin typeface="Times New Roman" panose="02020603050405020304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Quần</a:t>
            </a:r>
            <a:r>
              <a:rPr lang="en-US" altLang="en-US" sz="2500" i="1" u="sng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xã</a:t>
            </a:r>
            <a:r>
              <a:rPr lang="en-US" altLang="en-US" sz="2500" i="1" u="sng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ao</a:t>
            </a:r>
            <a:r>
              <a:rPr lang="en-US" altLang="en-US" sz="2500" i="1" u="sng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500" i="1" u="sng" dirty="0" err="1">
                <a:effectLst/>
                <a:latin typeface="Times New Roman" panose="02020603050405020304" pitchFamily="18" charset="0"/>
              </a:rPr>
              <a:t>hồ</a:t>
            </a:r>
            <a:endParaRPr lang="en-US" altLang="en-US" sz="2500" i="1" u="sng" dirty="0">
              <a:effectLst/>
              <a:latin typeface="Times New Roman" panose="02020603050405020304" pitchFamily="18" charset="0"/>
            </a:endParaRPr>
          </a:p>
          <a:p>
            <a:pPr lvl="2">
              <a:lnSpc>
                <a:spcPct val="90000"/>
              </a:lnSpc>
            </a:pPr>
            <a:endParaRPr lang="en-US" altLang="en-US" sz="2500" i="1" u="sng" dirty="0">
              <a:effectLst/>
              <a:latin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dirty="0">
              <a:latin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xmlns="" id="{4E6FB94E-73E5-41B7-B21C-50E7F82E4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91000" cy="484187"/>
          </a:xfrm>
        </p:spPr>
        <p:txBody>
          <a:bodyPr>
            <a:normAutofit fontScale="90000"/>
          </a:bodyPr>
          <a:lstStyle/>
          <a:p>
            <a:r>
              <a:rPr lang="en-US" altLang="en-US" sz="3000">
                <a:latin typeface="Times New Roman" panose="02020603050405020304" pitchFamily="18" charset="0"/>
              </a:rPr>
              <a:t>Bài tập </a:t>
            </a: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</a:t>
            </a:r>
            <a:r>
              <a:rPr lang="en-US" altLang="en-US" sz="3000">
                <a:latin typeface="Times New Roman" panose="02020603050405020304" pitchFamily="18" charset="0"/>
              </a:rPr>
              <a:t> (SGK150)</a:t>
            </a:r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xmlns="" id="{9927208A-B0D7-417D-8AF8-1236554001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 i="1">
                <a:latin typeface="Times New Roman" panose="02020603050405020304" pitchFamily="18" charset="0"/>
              </a:rPr>
              <a:t>3&gt; Cây rừng có ý nghĩa như thế nào đối với đời sống động vật rừng?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000" i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000" i="1">
                <a:latin typeface="Times New Roman" panose="02020603050405020304" pitchFamily="18" charset="0"/>
                <a:sym typeface="Wingdings 3" panose="05040102010807070707" pitchFamily="18" charset="2"/>
              </a:rPr>
              <a:t></a:t>
            </a:r>
            <a:r>
              <a:rPr lang="en-US" altLang="en-US" sz="3000" i="1">
                <a:latin typeface="Times New Roman" panose="02020603050405020304" pitchFamily="18" charset="0"/>
              </a:rPr>
              <a:t>cung cấp thức ăn, nơi trú ẩn, nơi sinh sản, khí hậu ôn hoà cho động vật sinh sống…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xmlns="" id="{4F869126-B9A4-4612-B319-6EFDA8575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91000" cy="484187"/>
          </a:xfrm>
        </p:spPr>
        <p:txBody>
          <a:bodyPr>
            <a:normAutofit fontScale="90000"/>
          </a:bodyPr>
          <a:lstStyle/>
          <a:p>
            <a:r>
              <a:rPr lang="en-US" altLang="en-US" sz="3000">
                <a:latin typeface="Times New Roman" panose="02020603050405020304" pitchFamily="18" charset="0"/>
              </a:rPr>
              <a:t>Bài tập </a:t>
            </a: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</a:t>
            </a:r>
            <a:r>
              <a:rPr lang="en-US" altLang="en-US" sz="3000">
                <a:latin typeface="Times New Roman" panose="02020603050405020304" pitchFamily="18" charset="0"/>
              </a:rPr>
              <a:t> (SGK150)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xmlns="" id="{23EA9D75-E342-4777-A14F-97B72F1FFD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i="1">
                <a:latin typeface="Times New Roman" panose="02020603050405020304" pitchFamily="18" charset="0"/>
              </a:rPr>
              <a:t>4&gt; Động vật rừng có ảnh hưởng như thế nào tới thực vật?</a:t>
            </a:r>
          </a:p>
          <a:p>
            <a:pPr>
              <a:lnSpc>
                <a:spcPct val="90000"/>
              </a:lnSpc>
            </a:pPr>
            <a:endParaRPr lang="en-US" altLang="en-US" sz="2800">
              <a:latin typeface="Times New Roman" panose="02020603050405020304" pitchFamily="18" charset="0"/>
              <a:sym typeface="Wingdings 3" panose="050401020108070707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</a:t>
            </a:r>
            <a:r>
              <a:rPr lang="en-US" altLang="en-US" sz="2800">
                <a:latin typeface="Times New Roman" panose="02020603050405020304" pitchFamily="18" charset="0"/>
              </a:rPr>
              <a:t>Động vật ăn thực vật nhưng đồng thời cũng góp phần thụ phấn và phát tán cho thực vật, làm phân bón cho thực vật.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xmlns="" id="{2D37C0DA-C610-42AC-9E90-0D7F2238F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91000" cy="484187"/>
          </a:xfrm>
        </p:spPr>
        <p:txBody>
          <a:bodyPr>
            <a:normAutofit fontScale="90000"/>
          </a:bodyPr>
          <a:lstStyle/>
          <a:p>
            <a:r>
              <a:rPr lang="en-US" altLang="en-US" sz="3000">
                <a:latin typeface="Times New Roman" panose="02020603050405020304" pitchFamily="18" charset="0"/>
              </a:rPr>
              <a:t>Bài tập </a:t>
            </a: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</a:t>
            </a:r>
            <a:r>
              <a:rPr lang="en-US" altLang="en-US" sz="3000">
                <a:latin typeface="Times New Roman" panose="02020603050405020304" pitchFamily="18" charset="0"/>
              </a:rPr>
              <a:t> (SGK150)</a:t>
            </a:r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xmlns="" id="{1CD354D6-8AAD-40F2-99EE-B5F9EE53DC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000" i="1">
                <a:latin typeface="Times New Roman" panose="02020603050405020304" pitchFamily="18" charset="0"/>
              </a:rPr>
              <a:t>5&gt; Nếu như rừng bị cháy mất hầu hết các cây gỗ lớn, nhỏ và cỏ thì điều gì sẽ xảy ra đối với các loài động vật? Tại sao?</a:t>
            </a:r>
          </a:p>
          <a:p>
            <a:pPr>
              <a:lnSpc>
                <a:spcPct val="80000"/>
              </a:lnSpc>
            </a:pPr>
            <a:endParaRPr lang="en-US" altLang="en-US" sz="3000">
              <a:latin typeface="Times New Roman" panose="02020603050405020304" pitchFamily="18" charset="0"/>
              <a:sym typeface="Wingdings 3" panose="05040102010807070707" pitchFamily="18" charset="2"/>
            </a:endParaRPr>
          </a:p>
          <a:p>
            <a:pPr>
              <a:lnSpc>
                <a:spcPct val="80000"/>
              </a:lnSpc>
            </a:pP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</a:t>
            </a:r>
            <a:r>
              <a:rPr lang="en-US" altLang="en-US" sz="3000">
                <a:latin typeface="Times New Roman" panose="02020603050405020304" pitchFamily="18" charset="0"/>
              </a:rPr>
              <a:t>ĐV mất nơi ở, mất nguồn thức ăn, nơi trú ẩn, nguồn nước, khí hậu khô cạn… nhiều loài ĐV nhất là các loài ưa ẩm sẽ bị chết.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>
            <a:extLst>
              <a:ext uri="{FF2B5EF4-FFF2-40B4-BE49-F238E27FC236}">
                <a16:creationId xmlns:a16="http://schemas.microsoft.com/office/drawing/2014/main" xmlns="" id="{15587B99-478D-46D0-AE67-79807B3908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-228600"/>
            <a:ext cx="8229600" cy="7086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5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500">
                <a:latin typeface="Times New Roman" panose="02020603050405020304" pitchFamily="18" charset="0"/>
              </a:rPr>
              <a:t>R</a:t>
            </a:r>
            <a:r>
              <a:rPr lang="en-US" altLang="en-US" sz="2400"/>
              <a:t>ừng có: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500">
                <a:latin typeface="Times New Roman" panose="02020603050405020304" pitchFamily="18" charset="0"/>
              </a:rPr>
              <a:t>Thành phần vô sinh: Đất, đá, mùn hữu cơ, lá rụng…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500">
                <a:latin typeface="Times New Roman" panose="02020603050405020304" pitchFamily="18" charset="0"/>
              </a:rPr>
              <a:t>Thành phần hữu sinh: cây cỏ, cây gỗ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500">
                <a:latin typeface="Times New Roman" panose="02020603050405020304" pitchFamily="18" charset="0"/>
              </a:rPr>
              <a:t>                                    Sâu, hươu, chuột</a:t>
            </a:r>
            <a:br>
              <a:rPr lang="en-US" altLang="en-US" sz="2500">
                <a:latin typeface="Times New Roman" panose="02020603050405020304" pitchFamily="18" charset="0"/>
              </a:rPr>
            </a:br>
            <a:r>
              <a:rPr lang="en-US" altLang="en-US" sz="2500">
                <a:latin typeface="Times New Roman" panose="02020603050405020304" pitchFamily="18" charset="0"/>
              </a:rPr>
              <a:t>                                cầy, bọ ngựa, hổ, rắn…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500">
                <a:latin typeface="Times New Roman" panose="02020603050405020304" pitchFamily="18" charset="0"/>
              </a:rPr>
              <a:t>                                    Địa y, nấm, giun, vi sinh vật…</a:t>
            </a:r>
          </a:p>
          <a:p>
            <a:pPr>
              <a:lnSpc>
                <a:spcPct val="90000"/>
              </a:lnSpc>
            </a:pPr>
            <a:r>
              <a:rPr lang="en-US" altLang="en-US" sz="2500">
                <a:latin typeface="Times New Roman" panose="02020603050405020304" pitchFamily="18" charset="0"/>
              </a:rPr>
              <a:t>Lá là thức ăn của các sinh vật phân giải: vi khuẩn, giun đất, nấm…</a:t>
            </a:r>
          </a:p>
          <a:p>
            <a:pPr>
              <a:lnSpc>
                <a:spcPct val="90000"/>
              </a:lnSpc>
            </a:pPr>
            <a:r>
              <a:rPr lang="en-US" altLang="en-US" sz="2500">
                <a:latin typeface="Times New Roman" panose="02020603050405020304" pitchFamily="18" charset="0"/>
              </a:rPr>
              <a:t>Cây rừng cung cấp thức ăn, nơi trú ẩn, nơi sinh sản, khí hậu ôn hoà cho động vật sinh sống… </a:t>
            </a:r>
          </a:p>
          <a:p>
            <a:pPr>
              <a:lnSpc>
                <a:spcPct val="90000"/>
              </a:lnSpc>
            </a:pPr>
            <a:r>
              <a:rPr lang="en-US" altLang="en-US" sz="2500">
                <a:latin typeface="Times New Roman" panose="02020603050405020304" pitchFamily="18" charset="0"/>
              </a:rPr>
              <a:t>ĐV ăn TV nhưng đồng thời cũng góp phần thụ phấn và phát tán cho TV</a:t>
            </a:r>
            <a:r>
              <a:rPr lang="en-US" altLang="en-US" sz="2400">
                <a:latin typeface="Times New Roman" panose="02020603050405020304" pitchFamily="18" charset="0"/>
              </a:rPr>
              <a:t>, làm</a:t>
            </a:r>
            <a:r>
              <a:rPr lang="en-US" altLang="en-US"/>
              <a:t> </a:t>
            </a:r>
            <a:r>
              <a:rPr lang="en-US" altLang="en-US" sz="2500">
                <a:latin typeface="Times New Roman" panose="02020603050405020304" pitchFamily="18" charset="0"/>
              </a:rPr>
              <a:t>phân bón cho TV. </a:t>
            </a:r>
          </a:p>
          <a:p>
            <a:pPr>
              <a:lnSpc>
                <a:spcPct val="90000"/>
              </a:lnSpc>
            </a:pPr>
            <a:r>
              <a:rPr lang="en-US" altLang="en-US" sz="2600">
                <a:latin typeface="Times New Roman" panose="02020603050405020304" pitchFamily="18" charset="0"/>
              </a:rPr>
              <a:t>Rừng bị cháy</a:t>
            </a:r>
            <a:r>
              <a:rPr lang="en-US" altLang="en-US" sz="2600" i="1">
                <a:latin typeface="Times New Roman" panose="02020603050405020304" pitchFamily="18" charset="0"/>
              </a:rPr>
              <a:t> </a:t>
            </a:r>
            <a:r>
              <a:rPr lang="en-US" altLang="en-US" sz="2500">
                <a:latin typeface="Times New Roman" panose="02020603050405020304" pitchFamily="18" charset="0"/>
              </a:rPr>
              <a:t>ĐV mất nơi ở, mất nguồn thức ăn, nơi trú ẩn, nguồn nước, khí hậu khô cạn… nhiều loài ĐV nhất là các loài ưa ẩm sẽ bị chết.</a:t>
            </a:r>
          </a:p>
          <a:p>
            <a:pPr>
              <a:lnSpc>
                <a:spcPct val="90000"/>
              </a:lnSpc>
            </a:pPr>
            <a:endParaRPr lang="en-US" altLang="en-US" sz="25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xmlns="" id="{07E402AD-44DE-441F-B2A7-BF923EEF8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algn="l"/>
            <a:r>
              <a:rPr lang="en-US" altLang="en-US" sz="3000">
                <a:latin typeface="Times New Roman" panose="02020603050405020304" pitchFamily="18" charset="0"/>
              </a:rPr>
              <a:t>Từ các câu trả lời trên, chúng ta</a:t>
            </a:r>
            <a:r>
              <a:rPr lang="en-US" altLang="en-US" sz="3000"/>
              <a:t> </a:t>
            </a:r>
            <a:r>
              <a:rPr lang="en-US" altLang="en-US" sz="3000">
                <a:latin typeface="Times New Roman" panose="02020603050405020304" pitchFamily="18" charset="0"/>
              </a:rPr>
              <a:t>thấy</a:t>
            </a:r>
            <a:r>
              <a:rPr lang="en-US" altLang="en-US" sz="3000"/>
              <a:t> </a:t>
            </a:r>
            <a:r>
              <a:rPr lang="en-US" altLang="en-US" sz="3000">
                <a:latin typeface="Times New Roman" panose="02020603050405020304" pitchFamily="18" charset="0"/>
              </a:rPr>
              <a:t>vai trò của các thành phần hữu cơ trong rừng</a:t>
            </a:r>
            <a:r>
              <a:rPr lang="en-US" altLang="en-US" sz="3000"/>
              <a:t> :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xmlns="" id="{87DE9A46-3E63-4548-B8E8-97FAB4AC5F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r>
              <a:rPr lang="en-US" altLang="en-US" sz="3000">
                <a:latin typeface="Times New Roman" panose="02020603050405020304" pitchFamily="18" charset="0"/>
              </a:rPr>
              <a:t>+Thực vật có khả năng tự dưỡng cung cấp thức ăn cho động vật khác </a:t>
            </a: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>
                <a:latin typeface="Times New Roman" panose="02020603050405020304" pitchFamily="18" charset="0"/>
              </a:rPr>
              <a:t>được gọi là </a:t>
            </a:r>
            <a:r>
              <a:rPr lang="en-US" altLang="en-US" sz="3000" u="sng">
                <a:solidFill>
                  <a:schemeClr val="hlink"/>
                </a:solidFill>
                <a:latin typeface="Times New Roman" panose="02020603050405020304" pitchFamily="18" charset="0"/>
              </a:rPr>
              <a:t>sinh vật sản xuất</a:t>
            </a:r>
          </a:p>
          <a:p>
            <a:r>
              <a:rPr lang="en-US" altLang="en-US" sz="3000">
                <a:latin typeface="Times New Roman" panose="02020603050405020304" pitchFamily="18" charset="0"/>
              </a:rPr>
              <a:t>+ĐV là sinh vật dị dưỡng ăn thực vật và động vật </a:t>
            </a: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>
                <a:latin typeface="Times New Roman" panose="02020603050405020304" pitchFamily="18" charset="0"/>
              </a:rPr>
              <a:t> </a:t>
            </a:r>
            <a:r>
              <a:rPr lang="en-US" altLang="en-US" sz="3000" u="sng">
                <a:solidFill>
                  <a:schemeClr val="hlink"/>
                </a:solidFill>
                <a:latin typeface="Times New Roman" panose="02020603050405020304" pitchFamily="18" charset="0"/>
              </a:rPr>
              <a:t>sinh vật tiêu thụ</a:t>
            </a:r>
          </a:p>
          <a:p>
            <a:r>
              <a:rPr lang="en-US" altLang="en-US" sz="3000">
                <a:latin typeface="Times New Roman" panose="02020603050405020304" pitchFamily="18" charset="0"/>
              </a:rPr>
              <a:t>+Vi sinh vật, giun đất, nấm… phân giải các chất hữu cơ do thực vật hoặc động vật chết đi </a:t>
            </a: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>
                <a:latin typeface="Times New Roman" panose="02020603050405020304" pitchFamily="18" charset="0"/>
              </a:rPr>
              <a:t> </a:t>
            </a:r>
            <a:r>
              <a:rPr lang="en-US" altLang="en-US" sz="3000" u="sng">
                <a:solidFill>
                  <a:schemeClr val="hlink"/>
                </a:solidFill>
                <a:latin typeface="Times New Roman" panose="02020603050405020304" pitchFamily="18" charset="0"/>
              </a:rPr>
              <a:t>sinh vật phân giải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>
            <a:extLst>
              <a:ext uri="{FF2B5EF4-FFF2-40B4-BE49-F238E27FC236}">
                <a16:creationId xmlns:a16="http://schemas.microsoft.com/office/drawing/2014/main" xmlns="" id="{DAC794A8-288B-4ACF-A0F5-83405D8EC4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</a:t>
            </a:r>
            <a:r>
              <a:rPr lang="en-US" altLang="en-US" sz="3000">
                <a:latin typeface="Times New Roman" panose="02020603050405020304" pitchFamily="18" charset="0"/>
              </a:rPr>
              <a:t>HST hoàn chỉnh gồm:</a:t>
            </a:r>
          </a:p>
          <a:p>
            <a:r>
              <a:rPr lang="en-US" altLang="en-US" sz="3000">
                <a:solidFill>
                  <a:schemeClr val="tx2"/>
                </a:solidFill>
                <a:latin typeface="Times New Roman" panose="02020603050405020304" pitchFamily="18" charset="0"/>
              </a:rPr>
              <a:t>Thành phần vô sinh</a:t>
            </a:r>
            <a:r>
              <a:rPr lang="en-US" altLang="en-US" sz="3000">
                <a:latin typeface="Times New Roman" panose="02020603050405020304" pitchFamily="18" charset="0"/>
              </a:rPr>
              <a:t>: Đất, đá, mùn hữu cơ, lá rụng…</a:t>
            </a:r>
          </a:p>
          <a:p>
            <a:r>
              <a:rPr lang="en-US" altLang="en-US" sz="3000">
                <a:solidFill>
                  <a:schemeClr val="tx2"/>
                </a:solidFill>
                <a:latin typeface="Times New Roman" panose="02020603050405020304" pitchFamily="18" charset="0"/>
              </a:rPr>
              <a:t>Thành phần hữu sinh</a:t>
            </a:r>
            <a:r>
              <a:rPr lang="en-US" altLang="en-US" sz="3000">
                <a:latin typeface="Times New Roman" panose="02020603050405020304" pitchFamily="18" charset="0"/>
              </a:rPr>
              <a:t>: </a:t>
            </a:r>
            <a:br>
              <a:rPr lang="en-US" altLang="en-US" sz="3000">
                <a:latin typeface="Times New Roman" panose="02020603050405020304" pitchFamily="18" charset="0"/>
              </a:rPr>
            </a:br>
            <a:r>
              <a:rPr lang="en-US" altLang="en-US" sz="3000">
                <a:latin typeface="Times New Roman" panose="02020603050405020304" pitchFamily="18" charset="0"/>
              </a:rPr>
              <a:t>+</a:t>
            </a:r>
            <a:r>
              <a:rPr lang="en-US" altLang="en-US" sz="3000" u="sng">
                <a:latin typeface="Times New Roman" panose="02020603050405020304" pitchFamily="18" charset="0"/>
              </a:rPr>
              <a:t>SV sản xuất</a:t>
            </a:r>
            <a:r>
              <a:rPr lang="en-US" altLang="en-US" sz="3000">
                <a:latin typeface="Times New Roman" panose="02020603050405020304" pitchFamily="18" charset="0"/>
              </a:rPr>
              <a:t> là thực vật</a:t>
            </a:r>
            <a:br>
              <a:rPr lang="en-US" altLang="en-US" sz="3000">
                <a:latin typeface="Times New Roman" panose="02020603050405020304" pitchFamily="18" charset="0"/>
              </a:rPr>
            </a:br>
            <a:r>
              <a:rPr lang="en-US" altLang="en-US" sz="3000">
                <a:latin typeface="Times New Roman" panose="02020603050405020304" pitchFamily="18" charset="0"/>
              </a:rPr>
              <a:t>+</a:t>
            </a:r>
            <a:r>
              <a:rPr lang="en-US" altLang="en-US" sz="3000" u="sng">
                <a:latin typeface="Times New Roman" panose="02020603050405020304" pitchFamily="18" charset="0"/>
              </a:rPr>
              <a:t>SV tiêu thụ</a:t>
            </a:r>
            <a:r>
              <a:rPr lang="en-US" altLang="en-US" sz="3000">
                <a:latin typeface="Times New Roman" panose="02020603050405020304" pitchFamily="18" charset="0"/>
              </a:rPr>
              <a:t> gồm có ĐV ăn TV và ĐV ăn thịt</a:t>
            </a:r>
            <a:br>
              <a:rPr lang="en-US" altLang="en-US" sz="3000">
                <a:latin typeface="Times New Roman" panose="02020603050405020304" pitchFamily="18" charset="0"/>
              </a:rPr>
            </a:br>
            <a:r>
              <a:rPr lang="en-US" altLang="en-US" sz="3000">
                <a:latin typeface="Times New Roman" panose="02020603050405020304" pitchFamily="18" charset="0"/>
              </a:rPr>
              <a:t>+</a:t>
            </a:r>
            <a:r>
              <a:rPr lang="en-US" altLang="en-US" sz="3000" u="sng">
                <a:latin typeface="Times New Roman" panose="02020603050405020304" pitchFamily="18" charset="0"/>
              </a:rPr>
              <a:t>SV phân giải</a:t>
            </a:r>
            <a:r>
              <a:rPr lang="en-US" altLang="en-US" sz="3000">
                <a:latin typeface="Times New Roman" panose="02020603050405020304" pitchFamily="18" charset="0"/>
              </a:rPr>
              <a:t> như vi khuẩn, nấm….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1971CB3C-19FC-4BE3-861C-708037434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39" y="1013261"/>
            <a:ext cx="722590" cy="677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xmlns="" id="{984EA480-252D-4007-8364-66CB08203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>
                <a:latin typeface="Times New Roman" panose="02020603050405020304" pitchFamily="18" charset="0"/>
              </a:rPr>
              <a:t>Lấy một vài ví dụ hệ sinh thái?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xmlns="" id="{093047E0-487D-44B7-9C80-E73E2BD92C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7010400" cy="3844925"/>
          </a:xfrm>
        </p:spPr>
        <p:txBody>
          <a:bodyPr>
            <a:normAutofit/>
          </a:bodyPr>
          <a:lstStyle/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6" name="Picture 6">
            <a:extLst>
              <a:ext uri="{FF2B5EF4-FFF2-40B4-BE49-F238E27FC236}">
                <a16:creationId xmlns:a16="http://schemas.microsoft.com/office/drawing/2014/main" xmlns="" id="{777E12CF-C7F8-4CFE-BD76-7F384AE5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467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72" name="Picture 12">
            <a:extLst>
              <a:ext uri="{FF2B5EF4-FFF2-40B4-BE49-F238E27FC236}">
                <a16:creationId xmlns:a16="http://schemas.microsoft.com/office/drawing/2014/main" xmlns="" id="{FDE27C61-D74C-4902-93B2-FA829C7B1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772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74" name="Picture 14">
            <a:extLst>
              <a:ext uri="{FF2B5EF4-FFF2-40B4-BE49-F238E27FC236}">
                <a16:creationId xmlns:a16="http://schemas.microsoft.com/office/drawing/2014/main" xmlns="" id="{9E269E0D-F312-4A63-B497-1CACA18CE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772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75" name="Picture 15">
            <a:extLst>
              <a:ext uri="{FF2B5EF4-FFF2-40B4-BE49-F238E27FC236}">
                <a16:creationId xmlns:a16="http://schemas.microsoft.com/office/drawing/2014/main" xmlns="" id="{366384B6-165F-4234-9F24-162B689DF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77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xmlns="" id="{7FE99282-E56F-458F-B44F-991B3B066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398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500" u="sng">
                <a:latin typeface="Times New Roman" panose="02020603050405020304" pitchFamily="18" charset="0"/>
              </a:rPr>
              <a:t>Bài tập 1 (PBT):</a:t>
            </a:r>
            <a:br>
              <a:rPr lang="en-US" altLang="en-US" sz="3500" u="sng">
                <a:latin typeface="Times New Roman" panose="02020603050405020304" pitchFamily="18" charset="0"/>
              </a:rPr>
            </a:br>
            <a:r>
              <a:rPr lang="en-US" altLang="en-US" sz="3500">
                <a:latin typeface="Times New Roman" panose="02020603050405020304" pitchFamily="18" charset="0"/>
              </a:rPr>
              <a:t>Đơn vị nào dưới đây không phải là một hệ sinh thái?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xmlns="" id="{B61297C4-5B49-4EF5-86F0-B2A61BA482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262" y="2415942"/>
            <a:ext cx="8205537" cy="3257784"/>
          </a:xfrm>
        </p:spPr>
        <p:txBody>
          <a:bodyPr>
            <a:normAutofit/>
          </a:bodyPr>
          <a:lstStyle/>
          <a:p>
            <a:pPr marL="990600" lvl="1" indent="-533400">
              <a:buFontTx/>
              <a:buAutoNum type="alphaLcPeriod"/>
            </a:pPr>
            <a:r>
              <a:rPr lang="en-US" altLang="en-US" sz="32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</a:rPr>
              <a:t> con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suối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3200" dirty="0">
                <a:latin typeface="Times New Roman" panose="02020603050405020304" pitchFamily="18" charset="0"/>
              </a:rPr>
              <a:t>?</a:t>
            </a:r>
          </a:p>
          <a:p>
            <a:pPr marL="990600" lvl="1" indent="-533400">
              <a:buFontTx/>
              <a:buAutoNum type="alphaLcPeriod"/>
            </a:pPr>
            <a:r>
              <a:rPr lang="en-US" altLang="en-US" sz="3200" dirty="0" err="1">
                <a:latin typeface="Times New Roman" panose="02020603050405020304" pitchFamily="18" charset="0"/>
              </a:rPr>
              <a:t>Cồn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Quảng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Bình</a:t>
            </a:r>
            <a:endParaRPr lang="en-US" altLang="en-US" sz="3200" dirty="0">
              <a:latin typeface="Times New Roman" panose="02020603050405020304" pitchFamily="18" charset="0"/>
            </a:endParaRPr>
          </a:p>
          <a:p>
            <a:pPr marL="990600" lvl="1" indent="-533400">
              <a:buFontTx/>
              <a:buAutoNum type="alphaLcPeriod"/>
            </a:pPr>
            <a:r>
              <a:rPr lang="en-US" altLang="en-US" sz="32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trăng</a:t>
            </a:r>
            <a:endParaRPr lang="en-US" altLang="en-US" sz="3200" dirty="0">
              <a:latin typeface="Times New Roman" panose="02020603050405020304" pitchFamily="18" charset="0"/>
            </a:endParaRPr>
          </a:p>
          <a:p>
            <a:pPr marL="990600" lvl="1" indent="-533400">
              <a:buFontTx/>
              <a:buAutoNum type="alphaLcPeriod"/>
            </a:pPr>
            <a:r>
              <a:rPr lang="en-US" altLang="en-US" sz="3200" dirty="0" err="1">
                <a:latin typeface="Times New Roman" panose="02020603050405020304" pitchFamily="18" charset="0"/>
              </a:rPr>
              <a:t>Thái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Bình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Dương</a:t>
            </a:r>
            <a:endParaRPr lang="en-US" altLang="en-US" sz="3200" dirty="0">
              <a:latin typeface="Times New Roman" panose="02020603050405020304" pitchFamily="18" charset="0"/>
            </a:endParaRPr>
          </a:p>
          <a:p>
            <a:pPr marL="990600" lvl="1" indent="-533400"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marL="990600" lvl="1" indent="-533400">
              <a:buFontTx/>
              <a:buNone/>
            </a:pP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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c.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>
            <a:extLst>
              <a:ext uri="{FF2B5EF4-FFF2-40B4-BE49-F238E27FC236}">
                <a16:creationId xmlns:a16="http://schemas.microsoft.com/office/drawing/2014/main" xmlns="" id="{151241BC-516E-4175-B5AD-53ADE9922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en-US" altLang="en-US" sz="3900" u="sng" dirty="0">
                <a:latin typeface="Times New Roman" panose="02020603050405020304" pitchFamily="18" charset="0"/>
              </a:rPr>
              <a:t>II. </a:t>
            </a:r>
            <a:r>
              <a:rPr lang="en-US" altLang="en-US" sz="3900" u="sng" dirty="0" err="1">
                <a:latin typeface="Times New Roman" panose="02020603050405020304" pitchFamily="18" charset="0"/>
              </a:rPr>
              <a:t>Chuỗi</a:t>
            </a:r>
            <a:r>
              <a:rPr lang="en-US" altLang="en-US" sz="3900" u="sng" dirty="0">
                <a:latin typeface="Times New Roman" panose="02020603050405020304" pitchFamily="18" charset="0"/>
              </a:rPr>
              <a:t> </a:t>
            </a:r>
            <a:r>
              <a:rPr lang="en-US" altLang="en-US" sz="3900" u="sng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900" u="sng" dirty="0">
                <a:latin typeface="Times New Roman" panose="02020603050405020304" pitchFamily="18" charset="0"/>
              </a:rPr>
              <a:t> </a:t>
            </a:r>
            <a:r>
              <a:rPr lang="en-US" altLang="en-US" sz="3900" u="sng" dirty="0" err="1">
                <a:latin typeface="Times New Roman" panose="02020603050405020304" pitchFamily="18" charset="0"/>
              </a:rPr>
              <a:t>ăn</a:t>
            </a:r>
            <a:r>
              <a:rPr lang="en-US" altLang="en-US" sz="3900" u="sng" dirty="0">
                <a:latin typeface="Times New Roman" panose="02020603050405020304" pitchFamily="18" charset="0"/>
              </a:rPr>
              <a:t> </a:t>
            </a:r>
            <a:r>
              <a:rPr lang="en-US" altLang="en-US" sz="3900" u="sng" dirty="0" err="1">
                <a:latin typeface="Times New Roman" panose="02020603050405020304" pitchFamily="18" charset="0"/>
              </a:rPr>
              <a:t>và</a:t>
            </a:r>
            <a:r>
              <a:rPr lang="en-US" altLang="en-US" sz="3900" u="sng" dirty="0">
                <a:latin typeface="Times New Roman" panose="02020603050405020304" pitchFamily="18" charset="0"/>
              </a:rPr>
              <a:t> </a:t>
            </a:r>
            <a:r>
              <a:rPr lang="en-US" altLang="en-US" sz="3900" u="sng" dirty="0" err="1">
                <a:latin typeface="Times New Roman" panose="02020603050405020304" pitchFamily="18" charset="0"/>
              </a:rPr>
              <a:t>lưới</a:t>
            </a:r>
            <a:r>
              <a:rPr lang="en-US" altLang="en-US" sz="3900" u="sng" dirty="0">
                <a:latin typeface="Times New Roman" panose="02020603050405020304" pitchFamily="18" charset="0"/>
              </a:rPr>
              <a:t> </a:t>
            </a:r>
            <a:r>
              <a:rPr lang="en-US" altLang="en-US" sz="3900" u="sng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900" u="sng" dirty="0">
                <a:latin typeface="Times New Roman" panose="02020603050405020304" pitchFamily="18" charset="0"/>
              </a:rPr>
              <a:t> </a:t>
            </a:r>
            <a:r>
              <a:rPr lang="en-US" altLang="en-US" sz="3900" u="sng" dirty="0" err="1">
                <a:latin typeface="Times New Roman" panose="02020603050405020304" pitchFamily="18" charset="0"/>
              </a:rPr>
              <a:t>ăn</a:t>
            </a:r>
            <a:endParaRPr lang="en-US" altLang="en-US" sz="3900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4">
            <a:extLst>
              <a:ext uri="{FF2B5EF4-FFF2-40B4-BE49-F238E27FC236}">
                <a16:creationId xmlns:a16="http://schemas.microsoft.com/office/drawing/2014/main" xmlns="" id="{00EA9414-7B4A-40F3-B9D3-5D3910B24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85800"/>
            <a:ext cx="5562600" cy="533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3500"/>
          </a:p>
          <a:p>
            <a:endParaRPr lang="en-US" altLang="en-US" sz="3500"/>
          </a:p>
          <a:p>
            <a:endParaRPr lang="en-US" altLang="en-US" sz="3500"/>
          </a:p>
          <a:p>
            <a:endParaRPr lang="en-US" altLang="en-US" sz="3500"/>
          </a:p>
          <a:p>
            <a:endParaRPr lang="en-US" altLang="en-US" sz="3500"/>
          </a:p>
          <a:p>
            <a:endParaRPr lang="en-US" altLang="en-US" sz="3500"/>
          </a:p>
          <a:p>
            <a:endParaRPr lang="en-US" altLang="en-US" sz="3500"/>
          </a:p>
          <a:p>
            <a:endParaRPr lang="en-US" altLang="en-US" sz="3500"/>
          </a:p>
          <a:p>
            <a:endParaRPr lang="en-US" altLang="en-US" sz="3500"/>
          </a:p>
          <a:p>
            <a:r>
              <a:rPr lang="en-US" altLang="en-US" sz="3500"/>
              <a:t>Khu vực sống</a:t>
            </a:r>
          </a:p>
        </p:txBody>
      </p:sp>
      <p:sp>
        <p:nvSpPr>
          <p:cNvPr id="264197" name="Oval 5">
            <a:extLst>
              <a:ext uri="{FF2B5EF4-FFF2-40B4-BE49-F238E27FC236}">
                <a16:creationId xmlns:a16="http://schemas.microsoft.com/office/drawing/2014/main" xmlns="" id="{3A589224-4C0B-40E8-83B8-BDB3BBD9B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066800"/>
            <a:ext cx="4495800" cy="403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000">
                <a:solidFill>
                  <a:srgbClr val="00CCFF"/>
                </a:solidFill>
              </a:rPr>
              <a:t>QXSV</a:t>
            </a:r>
          </a:p>
        </p:txBody>
      </p:sp>
      <p:sp>
        <p:nvSpPr>
          <p:cNvPr id="264201" name="Oval 9">
            <a:extLst>
              <a:ext uri="{FF2B5EF4-FFF2-40B4-BE49-F238E27FC236}">
                <a16:creationId xmlns:a16="http://schemas.microsoft.com/office/drawing/2014/main" xmlns="" id="{66339A49-94F9-4E9C-A9AA-27AF073EE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352800"/>
            <a:ext cx="1600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D130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500"/>
              <a:t>QTSV(n)</a:t>
            </a:r>
          </a:p>
        </p:txBody>
      </p:sp>
      <p:sp>
        <p:nvSpPr>
          <p:cNvPr id="264202" name="Oval 10">
            <a:extLst>
              <a:ext uri="{FF2B5EF4-FFF2-40B4-BE49-F238E27FC236}">
                <a16:creationId xmlns:a16="http://schemas.microsoft.com/office/drawing/2014/main" xmlns="" id="{FDA321ED-C527-4B0D-A2D9-058F5A401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81200"/>
            <a:ext cx="16764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9074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500"/>
              <a:t>QTSV1</a:t>
            </a:r>
          </a:p>
        </p:txBody>
      </p:sp>
      <p:sp>
        <p:nvSpPr>
          <p:cNvPr id="264203" name="Oval 11">
            <a:extLst>
              <a:ext uri="{FF2B5EF4-FFF2-40B4-BE49-F238E27FC236}">
                <a16:creationId xmlns:a16="http://schemas.microsoft.com/office/drawing/2014/main" xmlns="" id="{7363146A-B586-445C-8C03-4AA15A659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676400"/>
            <a:ext cx="14478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D130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500"/>
              <a:t>QTSV2</a:t>
            </a:r>
          </a:p>
        </p:txBody>
      </p:sp>
      <p:pic>
        <p:nvPicPr>
          <p:cNvPr id="264204" name="Picture 12">
            <a:extLst>
              <a:ext uri="{FF2B5EF4-FFF2-40B4-BE49-F238E27FC236}">
                <a16:creationId xmlns:a16="http://schemas.microsoft.com/office/drawing/2014/main" xmlns="" id="{524D7B68-C9D7-44A9-9CFD-ECF7EC3F2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205" name="Rectangle 13">
            <a:extLst>
              <a:ext uri="{FF2B5EF4-FFF2-40B4-BE49-F238E27FC236}">
                <a16:creationId xmlns:a16="http://schemas.microsoft.com/office/drawing/2014/main" xmlns="" id="{A2FCA2C8-FAC1-43B1-BF1F-2B359EE21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514600"/>
            <a:ext cx="1981200" cy="200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Times New Roman" panose="02020603050405020304" pitchFamily="18" charset="0"/>
              </a:rPr>
              <a:t>là đơn vị sinh học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 animBg="1"/>
      <p:bldP spid="264197" grpId="0" animBg="1"/>
      <p:bldP spid="2642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xmlns="" id="{FCF58D29-FC26-481D-8E4E-BF8FA6F86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u="sng">
                <a:latin typeface="Times New Roman" panose="02020603050405020304" pitchFamily="18" charset="0"/>
              </a:rPr>
              <a:t>1. Thế nào là một chuỗi thức ăn</a:t>
            </a:r>
            <a:r>
              <a:rPr lang="en-US" altLang="en-US" sz="39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xmlns="" id="{06E9C5AA-E3A0-4ADF-8A71-D82C0029CD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Bài tập </a:t>
            </a:r>
            <a:r>
              <a:rPr lang="en-US" altLang="en-US" sz="2400">
                <a:latin typeface="Times New Roman" panose="02020603050405020304" pitchFamily="18" charset="0"/>
                <a:sym typeface="Wingdings 3" panose="05040102010807070707" pitchFamily="18" charset="2"/>
              </a:rPr>
              <a:t></a:t>
            </a:r>
            <a:r>
              <a:rPr lang="en-US" altLang="en-US" sz="2400">
                <a:latin typeface="Times New Roman" panose="02020603050405020304" pitchFamily="18" charset="0"/>
              </a:rPr>
              <a:t> (SGK 153)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Quan sát hình cho biết: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Thức ăn của chuột là gì? ĐV nào ăn thịt chuột? Hãy điền nội dung phù hợp vào chỗ trống của dãy sau: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....</a:t>
            </a:r>
            <a:r>
              <a:rPr lang="en-US" altLang="en-US" sz="24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400">
                <a:latin typeface="Times New Roman" panose="02020603050405020304" pitchFamily="18" charset="0"/>
              </a:rPr>
              <a:t> Chuột </a:t>
            </a:r>
            <a:r>
              <a:rPr lang="en-US" altLang="en-US" sz="24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400">
                <a:latin typeface="Times New Roman" panose="02020603050405020304" pitchFamily="18" charset="0"/>
              </a:rPr>
              <a:t> ….</a:t>
            </a:r>
          </a:p>
        </p:txBody>
      </p:sp>
      <p:pic>
        <p:nvPicPr>
          <p:cNvPr id="205864" name="Picture 40">
            <a:extLst>
              <a:ext uri="{FF2B5EF4-FFF2-40B4-BE49-F238E27FC236}">
                <a16:creationId xmlns:a16="http://schemas.microsoft.com/office/drawing/2014/main" xmlns="" id="{2E14795D-F4C9-4F24-A1C9-7779F64889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8888" y="1266825"/>
            <a:ext cx="5287962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6" name="Picture 4">
            <a:extLst>
              <a:ext uri="{FF2B5EF4-FFF2-40B4-BE49-F238E27FC236}">
                <a16:creationId xmlns:a16="http://schemas.microsoft.com/office/drawing/2014/main" xmlns="" id="{4BC6179D-BF50-48D4-963A-3FF0C166C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23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987" name="Line 35">
            <a:extLst>
              <a:ext uri="{FF2B5EF4-FFF2-40B4-BE49-F238E27FC236}">
                <a16:creationId xmlns:a16="http://schemas.microsoft.com/office/drawing/2014/main" xmlns="" id="{64E63CC9-62E8-472F-8379-55816A78E6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3962400"/>
            <a:ext cx="83820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988" name="Line 36">
            <a:extLst>
              <a:ext uri="{FF2B5EF4-FFF2-40B4-BE49-F238E27FC236}">
                <a16:creationId xmlns:a16="http://schemas.microsoft.com/office/drawing/2014/main" xmlns="" id="{681BA146-4DA5-466E-AE1F-EC920DB57B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447800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989" name="Line 37">
            <a:extLst>
              <a:ext uri="{FF2B5EF4-FFF2-40B4-BE49-F238E27FC236}">
                <a16:creationId xmlns:a16="http://schemas.microsoft.com/office/drawing/2014/main" xmlns="" id="{732A970B-E632-4C80-BDE6-BC0D34312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2766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990" name="Line 38">
            <a:extLst>
              <a:ext uri="{FF2B5EF4-FFF2-40B4-BE49-F238E27FC236}">
                <a16:creationId xmlns:a16="http://schemas.microsoft.com/office/drawing/2014/main" xmlns="" id="{2B7A3105-0B08-4789-96DA-399E5B1BC8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2057400"/>
            <a:ext cx="2438400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991" name="Line 39">
            <a:extLst>
              <a:ext uri="{FF2B5EF4-FFF2-40B4-BE49-F238E27FC236}">
                <a16:creationId xmlns:a16="http://schemas.microsoft.com/office/drawing/2014/main" xmlns="" id="{0C2D7C88-5F25-4BFF-BC5A-BC11F9439C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838200"/>
            <a:ext cx="10668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992" name="Line 40">
            <a:extLst>
              <a:ext uri="{FF2B5EF4-FFF2-40B4-BE49-F238E27FC236}">
                <a16:creationId xmlns:a16="http://schemas.microsoft.com/office/drawing/2014/main" xmlns="" id="{489D53D1-5AA0-4256-BC57-17E85C5C74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3276600"/>
            <a:ext cx="533400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993" name="Line 41">
            <a:extLst>
              <a:ext uri="{FF2B5EF4-FFF2-40B4-BE49-F238E27FC236}">
                <a16:creationId xmlns:a16="http://schemas.microsoft.com/office/drawing/2014/main" xmlns="" id="{334B08F3-83A7-42ED-8DC6-5E635E80D7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3505200"/>
            <a:ext cx="2286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994" name="Line 42">
            <a:extLst>
              <a:ext uri="{FF2B5EF4-FFF2-40B4-BE49-F238E27FC236}">
                <a16:creationId xmlns:a16="http://schemas.microsoft.com/office/drawing/2014/main" xmlns="" id="{3739E93A-4EBB-4F8C-B21D-DFB570EFF5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3429000"/>
            <a:ext cx="5334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995" name="Line 43">
            <a:extLst>
              <a:ext uri="{FF2B5EF4-FFF2-40B4-BE49-F238E27FC236}">
                <a16:creationId xmlns:a16="http://schemas.microsoft.com/office/drawing/2014/main" xmlns="" id="{5F4E2856-C45C-47F2-9A9C-DFE3F6B36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2578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996" name="Line 44">
            <a:extLst>
              <a:ext uri="{FF2B5EF4-FFF2-40B4-BE49-F238E27FC236}">
                <a16:creationId xmlns:a16="http://schemas.microsoft.com/office/drawing/2014/main" xmlns="" id="{02BACD5C-BEDD-4540-B5BD-6AB198F57E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33600" y="990600"/>
            <a:ext cx="6096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997" name="Line 45">
            <a:extLst>
              <a:ext uri="{FF2B5EF4-FFF2-40B4-BE49-F238E27FC236}">
                <a16:creationId xmlns:a16="http://schemas.microsoft.com/office/drawing/2014/main" xmlns="" id="{0C0EE2DD-DE60-4027-9E88-A84057EBE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6238" y="5257800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998" name="Line 46">
            <a:extLst>
              <a:ext uri="{FF2B5EF4-FFF2-40B4-BE49-F238E27FC236}">
                <a16:creationId xmlns:a16="http://schemas.microsoft.com/office/drawing/2014/main" xmlns="" id="{E84B37FD-D653-4E03-AEBA-FC95F8694E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5410200"/>
            <a:ext cx="6096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999" name="Line 47">
            <a:extLst>
              <a:ext uri="{FF2B5EF4-FFF2-40B4-BE49-F238E27FC236}">
                <a16:creationId xmlns:a16="http://schemas.microsoft.com/office/drawing/2014/main" xmlns="" id="{0A11A7A0-DDAE-409D-8FF2-F952B5C14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181600"/>
            <a:ext cx="76200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00" name="Line 48">
            <a:extLst>
              <a:ext uri="{FF2B5EF4-FFF2-40B4-BE49-F238E27FC236}">
                <a16:creationId xmlns:a16="http://schemas.microsoft.com/office/drawing/2014/main" xmlns="" id="{438F43E5-A5D5-43B7-8C74-B5D327DBF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7620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01" name="Line 49">
            <a:extLst>
              <a:ext uri="{FF2B5EF4-FFF2-40B4-BE49-F238E27FC236}">
                <a16:creationId xmlns:a16="http://schemas.microsoft.com/office/drawing/2014/main" xmlns="" id="{395786BD-1833-4D5D-8F4B-C2184F99F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1148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02" name="Line 50">
            <a:extLst>
              <a:ext uri="{FF2B5EF4-FFF2-40B4-BE49-F238E27FC236}">
                <a16:creationId xmlns:a16="http://schemas.microsoft.com/office/drawing/2014/main" xmlns="" id="{B89CE711-66E2-41DF-83B0-0DC8DB77C4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762000"/>
            <a:ext cx="0" cy="3352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03" name="Line 51">
            <a:extLst>
              <a:ext uri="{FF2B5EF4-FFF2-40B4-BE49-F238E27FC236}">
                <a16:creationId xmlns:a16="http://schemas.microsoft.com/office/drawing/2014/main" xmlns="" id="{0B96371A-1C4A-45C1-88FB-581A0D30E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2098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04" name="Line 52">
            <a:extLst>
              <a:ext uri="{FF2B5EF4-FFF2-40B4-BE49-F238E27FC236}">
                <a16:creationId xmlns:a16="http://schemas.microsoft.com/office/drawing/2014/main" xmlns="" id="{5F7BCBE1-8F26-45DD-8E22-38034D65E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209800"/>
            <a:ext cx="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05" name="Line 53">
            <a:extLst>
              <a:ext uri="{FF2B5EF4-FFF2-40B4-BE49-F238E27FC236}">
                <a16:creationId xmlns:a16="http://schemas.microsoft.com/office/drawing/2014/main" xmlns="" id="{54F2253F-E951-4D34-B6B7-5BF20A677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029200"/>
            <a:ext cx="2286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06" name="Line 54">
            <a:extLst>
              <a:ext uri="{FF2B5EF4-FFF2-40B4-BE49-F238E27FC236}">
                <a16:creationId xmlns:a16="http://schemas.microsoft.com/office/drawing/2014/main" xmlns="" id="{76C9E9C4-9364-4EF3-A4E3-B2A5565671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38588" y="2209800"/>
            <a:ext cx="3810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07" name="Line 55">
            <a:extLst>
              <a:ext uri="{FF2B5EF4-FFF2-40B4-BE49-F238E27FC236}">
                <a16:creationId xmlns:a16="http://schemas.microsoft.com/office/drawing/2014/main" xmlns="" id="{92F3E0BA-50A9-4645-931A-B5F7D41B9F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057400"/>
            <a:ext cx="7620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08" name="Line 56">
            <a:extLst>
              <a:ext uri="{FF2B5EF4-FFF2-40B4-BE49-F238E27FC236}">
                <a16:creationId xmlns:a16="http://schemas.microsoft.com/office/drawing/2014/main" xmlns="" id="{61FBC9E2-5CD5-4421-9F6B-23C8C11103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1981200"/>
            <a:ext cx="1524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09" name="Line 57">
            <a:extLst>
              <a:ext uri="{FF2B5EF4-FFF2-40B4-BE49-F238E27FC236}">
                <a16:creationId xmlns:a16="http://schemas.microsoft.com/office/drawing/2014/main" xmlns="" id="{8321B5D5-0DAC-4396-839E-CFEEF727D4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685800"/>
            <a:ext cx="11430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10" name="Line 58">
            <a:extLst>
              <a:ext uri="{FF2B5EF4-FFF2-40B4-BE49-F238E27FC236}">
                <a16:creationId xmlns:a16="http://schemas.microsoft.com/office/drawing/2014/main" xmlns="" id="{0CBFD5B3-5962-40FB-BAA6-C8D94A5208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533400"/>
            <a:ext cx="13716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11" name="Line 59">
            <a:extLst>
              <a:ext uri="{FF2B5EF4-FFF2-40B4-BE49-F238E27FC236}">
                <a16:creationId xmlns:a16="http://schemas.microsoft.com/office/drawing/2014/main" xmlns="" id="{BBBBBCBC-4BBA-4296-A494-E585AFD102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5181600"/>
            <a:ext cx="6858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12" name="Line 60">
            <a:extLst>
              <a:ext uri="{FF2B5EF4-FFF2-40B4-BE49-F238E27FC236}">
                <a16:creationId xmlns:a16="http://schemas.microsoft.com/office/drawing/2014/main" xmlns="" id="{C2E35FB4-044C-48BC-A991-A6FCF63700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5562600"/>
            <a:ext cx="22098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13" name="Line 61">
            <a:extLst>
              <a:ext uri="{FF2B5EF4-FFF2-40B4-BE49-F238E27FC236}">
                <a16:creationId xmlns:a16="http://schemas.microsoft.com/office/drawing/2014/main" xmlns="" id="{407A7EAC-2663-48AB-A06D-C2EBBD16F0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5181600"/>
            <a:ext cx="18288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14" name="Line 62">
            <a:extLst>
              <a:ext uri="{FF2B5EF4-FFF2-40B4-BE49-F238E27FC236}">
                <a16:creationId xmlns:a16="http://schemas.microsoft.com/office/drawing/2014/main" xmlns="" id="{8D2EAC7D-F433-46D2-965F-17A7F9204A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4495800"/>
            <a:ext cx="9144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15" name="Line 63">
            <a:extLst>
              <a:ext uri="{FF2B5EF4-FFF2-40B4-BE49-F238E27FC236}">
                <a16:creationId xmlns:a16="http://schemas.microsoft.com/office/drawing/2014/main" xmlns="" id="{114C97F1-0C72-49AF-9B82-30DE1DBFA2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495800"/>
            <a:ext cx="228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16" name="Line 64">
            <a:extLst>
              <a:ext uri="{FF2B5EF4-FFF2-40B4-BE49-F238E27FC236}">
                <a16:creationId xmlns:a16="http://schemas.microsoft.com/office/drawing/2014/main" xmlns="" id="{D245E1DE-0E70-4561-9AC6-9F01320EC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4958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17" name="Line 65">
            <a:extLst>
              <a:ext uri="{FF2B5EF4-FFF2-40B4-BE49-F238E27FC236}">
                <a16:creationId xmlns:a16="http://schemas.microsoft.com/office/drawing/2014/main" xmlns="" id="{8DF63931-936D-46B5-AE06-BEA2AAE89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50292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18" name="Line 66">
            <a:extLst>
              <a:ext uri="{FF2B5EF4-FFF2-40B4-BE49-F238E27FC236}">
                <a16:creationId xmlns:a16="http://schemas.microsoft.com/office/drawing/2014/main" xmlns="" id="{70C8D9DE-EBD4-4431-8873-6049373616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50292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019" name="Line 67">
            <a:extLst>
              <a:ext uri="{FF2B5EF4-FFF2-40B4-BE49-F238E27FC236}">
                <a16:creationId xmlns:a16="http://schemas.microsoft.com/office/drawing/2014/main" xmlns="" id="{E4CCB7AB-0936-46CB-841B-A1132C4165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3581400"/>
            <a:ext cx="13716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39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39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3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3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3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5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5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5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5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5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8" name="Picture 4">
            <a:extLst>
              <a:ext uri="{FF2B5EF4-FFF2-40B4-BE49-F238E27FC236}">
                <a16:creationId xmlns:a16="http://schemas.microsoft.com/office/drawing/2014/main" xmlns="" id="{1E4BC830-AECA-4609-B1C7-61D08DA5C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t="22639" r="8226" b="41910"/>
          <a:stretch>
            <a:fillRect/>
          </a:stretch>
        </p:blipFill>
        <p:spPr bwMode="auto">
          <a:xfrm>
            <a:off x="762000" y="3962400"/>
            <a:ext cx="218122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09" name="Picture 5">
            <a:extLst>
              <a:ext uri="{FF2B5EF4-FFF2-40B4-BE49-F238E27FC236}">
                <a16:creationId xmlns:a16="http://schemas.microsoft.com/office/drawing/2014/main" xmlns="" id="{CA655CC4-B24D-406D-99B7-D021FB39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t="11446" r="7750" b="5750"/>
          <a:stretch>
            <a:fillRect/>
          </a:stretch>
        </p:blipFill>
        <p:spPr bwMode="auto">
          <a:xfrm>
            <a:off x="3657600" y="3886200"/>
            <a:ext cx="1839913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0" name="Picture 6">
            <a:extLst>
              <a:ext uri="{FF2B5EF4-FFF2-40B4-BE49-F238E27FC236}">
                <a16:creationId xmlns:a16="http://schemas.microsoft.com/office/drawing/2014/main" xmlns="" id="{F6DD2F64-271B-42C6-A0D4-3797BD1C2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10910" r="4979" b="9839"/>
          <a:stretch>
            <a:fillRect/>
          </a:stretch>
        </p:blipFill>
        <p:spPr bwMode="auto">
          <a:xfrm>
            <a:off x="6553200" y="3810000"/>
            <a:ext cx="2238375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1" name="Picture 7">
            <a:extLst>
              <a:ext uri="{FF2B5EF4-FFF2-40B4-BE49-F238E27FC236}">
                <a16:creationId xmlns:a16="http://schemas.microsoft.com/office/drawing/2014/main" xmlns="" id="{CAD7C60F-31AE-48F2-8432-F14EC908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1687513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2" name="Picture 8">
            <a:extLst>
              <a:ext uri="{FF2B5EF4-FFF2-40B4-BE49-F238E27FC236}">
                <a16:creationId xmlns:a16="http://schemas.microsoft.com/office/drawing/2014/main" xmlns="" id="{467C8AA6-E466-4ED3-A261-468E4A115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t="11446" r="7750" b="5750"/>
          <a:stretch>
            <a:fillRect/>
          </a:stretch>
        </p:blipFill>
        <p:spPr bwMode="auto">
          <a:xfrm>
            <a:off x="3657600" y="1219200"/>
            <a:ext cx="1839913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3" name="Picture 9">
            <a:extLst>
              <a:ext uri="{FF2B5EF4-FFF2-40B4-BE49-F238E27FC236}">
                <a16:creationId xmlns:a16="http://schemas.microsoft.com/office/drawing/2014/main" xmlns="" id="{A2D6E4BE-2C4C-444C-B6BE-05E27E9B3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25781" b="9114"/>
          <a:stretch>
            <a:fillRect/>
          </a:stretch>
        </p:blipFill>
        <p:spPr bwMode="auto">
          <a:xfrm>
            <a:off x="6553200" y="1219200"/>
            <a:ext cx="2157413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15" name="Rectangle 11">
            <a:extLst>
              <a:ext uri="{FF2B5EF4-FFF2-40B4-BE49-F238E27FC236}">
                <a16:creationId xmlns:a16="http://schemas.microsoft.com/office/drawing/2014/main" xmlns="" id="{02DB358E-F38C-4B08-9975-8A0D6F8230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000">
                <a:latin typeface="Times New Roman" panose="02020603050405020304" pitchFamily="18" charset="0"/>
              </a:rPr>
              <a:t>cây cỏ         </a:t>
            </a: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      </a:t>
            </a:r>
            <a:r>
              <a:rPr lang="en-US" altLang="en-US" sz="3000">
                <a:latin typeface="Times New Roman" panose="02020603050405020304" pitchFamily="18" charset="0"/>
              </a:rPr>
              <a:t> Chuột          </a:t>
            </a: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   </a:t>
            </a:r>
            <a:r>
              <a:rPr lang="en-US" altLang="en-US" sz="3000">
                <a:latin typeface="Times New Roman" panose="02020603050405020304" pitchFamily="18" charset="0"/>
              </a:rPr>
              <a:t>        rắn</a:t>
            </a:r>
          </a:p>
        </p:txBody>
      </p:sp>
      <p:sp>
        <p:nvSpPr>
          <p:cNvPr id="251916" name="Rectangle 12">
            <a:extLst>
              <a:ext uri="{FF2B5EF4-FFF2-40B4-BE49-F238E27FC236}">
                <a16:creationId xmlns:a16="http://schemas.microsoft.com/office/drawing/2014/main" xmlns="" id="{4EBE0641-0E7E-428E-9896-251827EFA64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8077200" cy="609600"/>
          </a:xfrm>
        </p:spPr>
        <p:txBody>
          <a:bodyPr/>
          <a:lstStyle/>
          <a:p>
            <a:r>
              <a:rPr lang="en-US" altLang="en-US" sz="3000">
                <a:solidFill>
                  <a:schemeClr val="tx2"/>
                </a:solidFill>
                <a:latin typeface="Times New Roman" panose="02020603050405020304" pitchFamily="18" charset="0"/>
              </a:rPr>
              <a:t>sâu          </a:t>
            </a:r>
            <a:r>
              <a:rPr lang="en-US" altLang="en-US" sz="3000">
                <a:solidFill>
                  <a:schemeClr val="tx2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          </a:t>
            </a:r>
            <a:r>
              <a:rPr lang="en-US" altLang="en-US" sz="3000">
                <a:solidFill>
                  <a:schemeClr val="tx2"/>
                </a:solidFill>
                <a:latin typeface="Times New Roman" panose="02020603050405020304" pitchFamily="18" charset="0"/>
              </a:rPr>
              <a:t>Chuột         </a:t>
            </a:r>
            <a:r>
              <a:rPr lang="en-US" altLang="en-US" sz="3000">
                <a:solidFill>
                  <a:schemeClr val="tx2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     </a:t>
            </a:r>
            <a:r>
              <a:rPr lang="en-US" altLang="en-US" sz="3000">
                <a:solidFill>
                  <a:schemeClr val="tx2"/>
                </a:solidFill>
                <a:latin typeface="Times New Roman" panose="02020603050405020304" pitchFamily="18" charset="0"/>
              </a:rPr>
              <a:t>       cầy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1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5" grpId="0"/>
      <p:bldP spid="2519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xmlns="" id="{991E131E-A2EF-4E58-A68E-912216A0A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828800"/>
            <a:ext cx="4343400" cy="2770188"/>
          </a:xfrm>
        </p:spPr>
        <p:txBody>
          <a:bodyPr/>
          <a:lstStyle/>
          <a:p>
            <a:r>
              <a:rPr lang="en-US" altLang="en-US" sz="3800" i="1">
                <a:latin typeface="Times New Roman" panose="02020603050405020304" pitchFamily="18" charset="0"/>
              </a:rPr>
              <a:t>Tương tự điền nội dung phù hợp vào chỗ trống của các dãy sau:</a:t>
            </a:r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xmlns="" id="{5641E319-A129-45BB-AEA6-BFF3833135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105400" y="381000"/>
            <a:ext cx="4038600" cy="63246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/>
            </a:r>
            <a:br>
              <a:rPr lang="en-US" altLang="en-US" sz="2800" i="1">
                <a:latin typeface="Times New Roman" panose="02020603050405020304" pitchFamily="18" charset="0"/>
              </a:rPr>
            </a:br>
            <a:r>
              <a:rPr lang="en-US" altLang="en-US" sz="2800" i="1">
                <a:latin typeface="Times New Roman" panose="02020603050405020304" pitchFamily="18" charset="0"/>
              </a:rPr>
              <a:t/>
            </a:r>
            <a:br>
              <a:rPr lang="en-US" altLang="en-US" sz="2800" i="1">
                <a:latin typeface="Times New Roman" panose="02020603050405020304" pitchFamily="18" charset="0"/>
              </a:rPr>
            </a:br>
            <a:endParaRPr lang="en-US" altLang="en-US" sz="2800" i="1">
              <a:latin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......... </a:t>
            </a:r>
            <a:r>
              <a:rPr lang="en-US" altLang="en-US" sz="2800" i="1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i="1">
                <a:latin typeface="Times New Roman" panose="02020603050405020304" pitchFamily="18" charset="0"/>
              </a:rPr>
              <a:t> bọ ngựa </a:t>
            </a:r>
            <a:r>
              <a:rPr lang="en-US" altLang="en-US" sz="2800" i="1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i="1">
                <a:latin typeface="Times New Roman" panose="02020603050405020304" pitchFamily="18" charset="0"/>
              </a:rPr>
              <a:t> ......</a:t>
            </a:r>
            <a:br>
              <a:rPr lang="en-US" altLang="en-US" sz="2800" i="1">
                <a:latin typeface="Times New Roman" panose="02020603050405020304" pitchFamily="18" charset="0"/>
              </a:rPr>
            </a:br>
            <a:r>
              <a:rPr lang="en-US" altLang="en-US" sz="2800" i="1">
                <a:latin typeface="Times New Roman" panose="02020603050405020304" pitchFamily="18" charset="0"/>
              </a:rPr>
              <a:t/>
            </a:r>
            <a:br>
              <a:rPr lang="en-US" altLang="en-US" sz="2800" i="1">
                <a:latin typeface="Times New Roman" panose="02020603050405020304" pitchFamily="18" charset="0"/>
              </a:rPr>
            </a:br>
            <a:r>
              <a:rPr lang="en-US" altLang="en-US" sz="2800" i="1">
                <a:latin typeface="Times New Roman" panose="02020603050405020304" pitchFamily="18" charset="0"/>
              </a:rPr>
              <a:t/>
            </a:r>
            <a:br>
              <a:rPr lang="en-US" altLang="en-US" sz="2800" i="1">
                <a:latin typeface="Times New Roman" panose="02020603050405020304" pitchFamily="18" charset="0"/>
              </a:rPr>
            </a:br>
            <a:endParaRPr lang="en-US" altLang="en-US" sz="2800" i="1">
              <a:latin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......... </a:t>
            </a:r>
            <a:r>
              <a:rPr lang="en-US" altLang="en-US" sz="2800" i="1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i="1">
                <a:latin typeface="Times New Roman" panose="02020603050405020304" pitchFamily="18" charset="0"/>
              </a:rPr>
              <a:t> sâu </a:t>
            </a:r>
            <a:r>
              <a:rPr lang="en-US" altLang="en-US" sz="2800" i="1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i="1">
                <a:latin typeface="Times New Roman" panose="02020603050405020304" pitchFamily="18" charset="0"/>
              </a:rPr>
              <a:t> ......</a:t>
            </a:r>
            <a:br>
              <a:rPr lang="en-US" altLang="en-US" sz="2800" i="1">
                <a:latin typeface="Times New Roman" panose="02020603050405020304" pitchFamily="18" charset="0"/>
              </a:rPr>
            </a:br>
            <a:r>
              <a:rPr lang="en-US" altLang="en-US" sz="2800" i="1">
                <a:latin typeface="Times New Roman" panose="02020603050405020304" pitchFamily="18" charset="0"/>
              </a:rPr>
              <a:t/>
            </a:r>
            <a:br>
              <a:rPr lang="en-US" altLang="en-US" sz="2800" i="1">
                <a:latin typeface="Times New Roman" panose="02020603050405020304" pitchFamily="18" charset="0"/>
              </a:rPr>
            </a:br>
            <a:r>
              <a:rPr lang="en-US" altLang="en-US" sz="2800" i="1">
                <a:latin typeface="Times New Roman" panose="02020603050405020304" pitchFamily="18" charset="0"/>
              </a:rPr>
              <a:t/>
            </a:r>
            <a:br>
              <a:rPr lang="en-US" altLang="en-US" sz="2800" i="1">
                <a:latin typeface="Times New Roman" panose="02020603050405020304" pitchFamily="18" charset="0"/>
              </a:rPr>
            </a:br>
            <a:endParaRPr lang="en-US" altLang="en-US" sz="2800" i="1">
              <a:latin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.........</a:t>
            </a:r>
            <a:r>
              <a:rPr lang="en-US" altLang="en-US" sz="2800" i="1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i="1">
                <a:latin typeface="Times New Roman" panose="02020603050405020304" pitchFamily="18" charset="0"/>
              </a:rPr>
              <a:t> hươu </a:t>
            </a:r>
            <a:r>
              <a:rPr lang="en-US" altLang="en-US" sz="2800" i="1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i="1">
                <a:latin typeface="Times New Roman" panose="02020603050405020304" pitchFamily="18" charset="0"/>
              </a:rPr>
              <a:t> ......</a:t>
            </a:r>
          </a:p>
        </p:txBody>
      </p:sp>
      <p:pic>
        <p:nvPicPr>
          <p:cNvPr id="225287" name="Picture 7">
            <a:extLst>
              <a:ext uri="{FF2B5EF4-FFF2-40B4-BE49-F238E27FC236}">
                <a16:creationId xmlns:a16="http://schemas.microsoft.com/office/drawing/2014/main" xmlns="" id="{4A39CD90-64F7-4041-ADAB-93C912AF4C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5562600" cy="617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284" name="Picture 4">
            <a:extLst>
              <a:ext uri="{FF2B5EF4-FFF2-40B4-BE49-F238E27FC236}">
                <a16:creationId xmlns:a16="http://schemas.microsoft.com/office/drawing/2014/main" xmlns="" id="{2045EC51-4726-468B-A23F-ECE00D1A1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1" t="22350" r="6648" b="23334"/>
          <a:stretch>
            <a:fillRect/>
          </a:stretch>
        </p:blipFill>
        <p:spPr bwMode="auto">
          <a:xfrm>
            <a:off x="6324600" y="533400"/>
            <a:ext cx="2189163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5" name="Picture 5">
            <a:extLst>
              <a:ext uri="{FF2B5EF4-FFF2-40B4-BE49-F238E27FC236}">
                <a16:creationId xmlns:a16="http://schemas.microsoft.com/office/drawing/2014/main" xmlns="" id="{3509E124-3048-46B0-8F4F-D9345A8C5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t="22639" r="8226" b="41910"/>
          <a:stretch>
            <a:fillRect/>
          </a:stretch>
        </p:blipFill>
        <p:spPr bwMode="auto">
          <a:xfrm>
            <a:off x="6324600" y="2362200"/>
            <a:ext cx="218122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6" name="Picture 6">
            <a:extLst>
              <a:ext uri="{FF2B5EF4-FFF2-40B4-BE49-F238E27FC236}">
                <a16:creationId xmlns:a16="http://schemas.microsoft.com/office/drawing/2014/main" xmlns="" id="{491D8BCA-B7ED-43DA-AD5F-75E82C417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19812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9" name="Line 9">
            <a:extLst>
              <a:ext uri="{FF2B5EF4-FFF2-40B4-BE49-F238E27FC236}">
                <a16:creationId xmlns:a16="http://schemas.microsoft.com/office/drawing/2014/main" xmlns="" id="{46BBC7BB-666A-4C22-B68A-584517E93F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2362200"/>
            <a:ext cx="6096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290" name="Line 10">
            <a:extLst>
              <a:ext uri="{FF2B5EF4-FFF2-40B4-BE49-F238E27FC236}">
                <a16:creationId xmlns:a16="http://schemas.microsoft.com/office/drawing/2014/main" xmlns="" id="{1699AA4A-5079-4139-825F-6B4EB38400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914400"/>
            <a:ext cx="533400" cy="990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291" name="Line 11">
            <a:extLst>
              <a:ext uri="{FF2B5EF4-FFF2-40B4-BE49-F238E27FC236}">
                <a16:creationId xmlns:a16="http://schemas.microsoft.com/office/drawing/2014/main" xmlns="" id="{E8783500-3A87-488E-BCE4-17EB8FFA30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3200400"/>
            <a:ext cx="5334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292" name="Line 12">
            <a:extLst>
              <a:ext uri="{FF2B5EF4-FFF2-40B4-BE49-F238E27FC236}">
                <a16:creationId xmlns:a16="http://schemas.microsoft.com/office/drawing/2014/main" xmlns="" id="{F1D92498-6B75-4444-ADFE-D0B366C8A6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95400" y="3124200"/>
            <a:ext cx="304800" cy="1600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293" name="Line 13">
            <a:extLst>
              <a:ext uri="{FF2B5EF4-FFF2-40B4-BE49-F238E27FC236}">
                <a16:creationId xmlns:a16="http://schemas.microsoft.com/office/drawing/2014/main" xmlns="" id="{455290F7-64C0-466B-89E8-89F45A3CA6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2209800"/>
            <a:ext cx="0" cy="914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294" name="Line 14">
            <a:extLst>
              <a:ext uri="{FF2B5EF4-FFF2-40B4-BE49-F238E27FC236}">
                <a16:creationId xmlns:a16="http://schemas.microsoft.com/office/drawing/2014/main" xmlns="" id="{AA513B7E-24EA-46B6-BD78-026B22CF82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1143000"/>
            <a:ext cx="838200" cy="1066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295" name="Line 15">
            <a:extLst>
              <a:ext uri="{FF2B5EF4-FFF2-40B4-BE49-F238E27FC236}">
                <a16:creationId xmlns:a16="http://schemas.microsoft.com/office/drawing/2014/main" xmlns="" id="{75218756-1A4C-45A3-9BBB-19078B5C54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914400"/>
            <a:ext cx="12192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2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22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2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2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6" name="Picture 4">
            <a:extLst>
              <a:ext uri="{FF2B5EF4-FFF2-40B4-BE49-F238E27FC236}">
                <a16:creationId xmlns:a16="http://schemas.microsoft.com/office/drawing/2014/main" xmlns="" id="{34B90F12-5689-4A5B-BF0D-CDD09458D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1" t="22350" r="6648" b="23334"/>
          <a:stretch>
            <a:fillRect/>
          </a:stretch>
        </p:blipFill>
        <p:spPr bwMode="auto">
          <a:xfrm>
            <a:off x="3810000" y="304800"/>
            <a:ext cx="2189163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7" name="Picture 5">
            <a:extLst>
              <a:ext uri="{FF2B5EF4-FFF2-40B4-BE49-F238E27FC236}">
                <a16:creationId xmlns:a16="http://schemas.microsoft.com/office/drawing/2014/main" xmlns="" id="{F2BC6113-85A5-4C8C-9D7C-AABF5CA71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1" t="22350" r="6648" b="23334"/>
          <a:stretch>
            <a:fillRect/>
          </a:stretch>
        </p:blipFill>
        <p:spPr bwMode="auto">
          <a:xfrm>
            <a:off x="6705600" y="2286000"/>
            <a:ext cx="2189163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8" name="Picture 6">
            <a:extLst>
              <a:ext uri="{FF2B5EF4-FFF2-40B4-BE49-F238E27FC236}">
                <a16:creationId xmlns:a16="http://schemas.microsoft.com/office/drawing/2014/main" xmlns="" id="{4B79BB5C-CE8D-46FE-8F5E-F69DBBAA9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25781" b="9114"/>
          <a:stretch>
            <a:fillRect/>
          </a:stretch>
        </p:blipFill>
        <p:spPr bwMode="auto">
          <a:xfrm>
            <a:off x="6705600" y="381000"/>
            <a:ext cx="2157413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9" name="Picture 7">
            <a:extLst>
              <a:ext uri="{FF2B5EF4-FFF2-40B4-BE49-F238E27FC236}">
                <a16:creationId xmlns:a16="http://schemas.microsoft.com/office/drawing/2014/main" xmlns="" id="{71CAD714-2651-4E6D-BD5C-89DD343F9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t="22639" r="8226" b="41910"/>
          <a:stretch>
            <a:fillRect/>
          </a:stretch>
        </p:blipFill>
        <p:spPr bwMode="auto">
          <a:xfrm>
            <a:off x="3810000" y="2286000"/>
            <a:ext cx="218122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0" name="Picture 8">
            <a:extLst>
              <a:ext uri="{FF2B5EF4-FFF2-40B4-BE49-F238E27FC236}">
                <a16:creationId xmlns:a16="http://schemas.microsoft.com/office/drawing/2014/main" xmlns="" id="{8670A5A1-5D2B-41A1-82C2-91AD02B8D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t="22639" r="8226" b="41910"/>
          <a:stretch>
            <a:fillRect/>
          </a:stretch>
        </p:blipFill>
        <p:spPr bwMode="auto">
          <a:xfrm>
            <a:off x="838200" y="304800"/>
            <a:ext cx="218122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1" name="Picture 9">
            <a:extLst>
              <a:ext uri="{FF2B5EF4-FFF2-40B4-BE49-F238E27FC236}">
                <a16:creationId xmlns:a16="http://schemas.microsoft.com/office/drawing/2014/main" xmlns="" id="{D55AA929-60D6-4276-B534-A53E9FF1E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19351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2" name="Picture 10">
            <a:extLst>
              <a:ext uri="{FF2B5EF4-FFF2-40B4-BE49-F238E27FC236}">
                <a16:creationId xmlns:a16="http://schemas.microsoft.com/office/drawing/2014/main" xmlns="" id="{F112E585-03D9-48B9-9793-967DED814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43400"/>
            <a:ext cx="19812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4" name="Picture 12">
            <a:extLst>
              <a:ext uri="{FF2B5EF4-FFF2-40B4-BE49-F238E27FC236}">
                <a16:creationId xmlns:a16="http://schemas.microsoft.com/office/drawing/2014/main" xmlns="" id="{B8AACA81-78D4-4503-B8C2-34D6998D0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1905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45" name="Rectangle 13">
            <a:extLst>
              <a:ext uri="{FF2B5EF4-FFF2-40B4-BE49-F238E27FC236}">
                <a16:creationId xmlns:a16="http://schemas.microsoft.com/office/drawing/2014/main" xmlns="" id="{0F6C615C-60A9-457E-8E77-1C34A4C83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00200"/>
            <a:ext cx="1828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Sâu</a:t>
            </a:r>
          </a:p>
        </p:txBody>
      </p:sp>
      <p:sp>
        <p:nvSpPr>
          <p:cNvPr id="223247" name="Line 15">
            <a:extLst>
              <a:ext uri="{FF2B5EF4-FFF2-40B4-BE49-F238E27FC236}">
                <a16:creationId xmlns:a16="http://schemas.microsoft.com/office/drawing/2014/main" xmlns="" id="{079ED805-EABE-4D6F-B002-CE7AE23F1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8288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248" name="Rectangle 16">
            <a:extLst>
              <a:ext uri="{FF2B5EF4-FFF2-40B4-BE49-F238E27FC236}">
                <a16:creationId xmlns:a16="http://schemas.microsoft.com/office/drawing/2014/main" xmlns="" id="{666E49D3-E812-4D53-9720-91492C0F7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524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bọ ngựa</a:t>
            </a:r>
          </a:p>
        </p:txBody>
      </p:sp>
      <p:sp>
        <p:nvSpPr>
          <p:cNvPr id="223249" name="Rectangle 17">
            <a:extLst>
              <a:ext uri="{FF2B5EF4-FFF2-40B4-BE49-F238E27FC236}">
                <a16:creationId xmlns:a16="http://schemas.microsoft.com/office/drawing/2014/main" xmlns="" id="{C4B23063-2149-4C74-AA08-402E306A5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600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rắn</a:t>
            </a:r>
          </a:p>
        </p:txBody>
      </p:sp>
      <p:sp>
        <p:nvSpPr>
          <p:cNvPr id="223250" name="Line 18">
            <a:extLst>
              <a:ext uri="{FF2B5EF4-FFF2-40B4-BE49-F238E27FC236}">
                <a16:creationId xmlns:a16="http://schemas.microsoft.com/office/drawing/2014/main" xmlns="" id="{2E747852-9E15-4C53-9D69-0289D3E20F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8288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251" name="Rectangle 19">
            <a:extLst>
              <a:ext uri="{FF2B5EF4-FFF2-40B4-BE49-F238E27FC236}">
                <a16:creationId xmlns:a16="http://schemas.microsoft.com/office/drawing/2014/main" xmlns="" id="{6AD994EC-1328-44ED-B90D-FFC6E9C00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581400"/>
            <a:ext cx="152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Cây</a:t>
            </a:r>
          </a:p>
        </p:txBody>
      </p:sp>
      <p:sp>
        <p:nvSpPr>
          <p:cNvPr id="223252" name="Rectangle 20">
            <a:extLst>
              <a:ext uri="{FF2B5EF4-FFF2-40B4-BE49-F238E27FC236}">
                <a16:creationId xmlns:a16="http://schemas.microsoft.com/office/drawing/2014/main" xmlns="" id="{7C5F96BA-0765-4B08-A029-F1F90F2BE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05200"/>
            <a:ext cx="8524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sâu</a:t>
            </a:r>
          </a:p>
        </p:txBody>
      </p:sp>
      <p:sp>
        <p:nvSpPr>
          <p:cNvPr id="223253" name="Rectangle 21">
            <a:extLst>
              <a:ext uri="{FF2B5EF4-FFF2-40B4-BE49-F238E27FC236}">
                <a16:creationId xmlns:a16="http://schemas.microsoft.com/office/drawing/2014/main" xmlns="" id="{F83348D6-6BB5-4BB7-A57A-0B7A1E544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581400"/>
            <a:ext cx="1905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bọ ngựa</a:t>
            </a:r>
          </a:p>
        </p:txBody>
      </p:sp>
      <p:sp>
        <p:nvSpPr>
          <p:cNvPr id="223254" name="Rectangle 22">
            <a:extLst>
              <a:ext uri="{FF2B5EF4-FFF2-40B4-BE49-F238E27FC236}">
                <a16:creationId xmlns:a16="http://schemas.microsoft.com/office/drawing/2014/main" xmlns="" id="{64118596-BFA3-4D7E-B13E-2556BB051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791200"/>
            <a:ext cx="1600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Cây cỏ</a:t>
            </a:r>
          </a:p>
        </p:txBody>
      </p:sp>
      <p:sp>
        <p:nvSpPr>
          <p:cNvPr id="223255" name="Rectangle 23">
            <a:extLst>
              <a:ext uri="{FF2B5EF4-FFF2-40B4-BE49-F238E27FC236}">
                <a16:creationId xmlns:a16="http://schemas.microsoft.com/office/drawing/2014/main" xmlns="" id="{067EC587-ECE5-4FA5-BB66-F107E8B38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715000"/>
            <a:ext cx="1149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hươu</a:t>
            </a:r>
          </a:p>
        </p:txBody>
      </p:sp>
      <p:sp>
        <p:nvSpPr>
          <p:cNvPr id="223257" name="Rectangle 25">
            <a:extLst>
              <a:ext uri="{FF2B5EF4-FFF2-40B4-BE49-F238E27FC236}">
                <a16:creationId xmlns:a16="http://schemas.microsoft.com/office/drawing/2014/main" xmlns="" id="{59F8BFB1-1806-4D03-9EDE-6C66C7BC7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715000"/>
            <a:ext cx="657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hổ</a:t>
            </a:r>
          </a:p>
        </p:txBody>
      </p:sp>
      <p:sp>
        <p:nvSpPr>
          <p:cNvPr id="223258" name="Line 26">
            <a:extLst>
              <a:ext uri="{FF2B5EF4-FFF2-40B4-BE49-F238E27FC236}">
                <a16:creationId xmlns:a16="http://schemas.microsoft.com/office/drawing/2014/main" xmlns="" id="{0C4AC781-66E7-455B-80EB-26A5D9E996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60198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259" name="Line 27">
            <a:extLst>
              <a:ext uri="{FF2B5EF4-FFF2-40B4-BE49-F238E27FC236}">
                <a16:creationId xmlns:a16="http://schemas.microsoft.com/office/drawing/2014/main" xmlns="" id="{8908BAAC-A82D-491B-8C6E-6F0485DEE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8862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260" name="Line 28">
            <a:extLst>
              <a:ext uri="{FF2B5EF4-FFF2-40B4-BE49-F238E27FC236}">
                <a16:creationId xmlns:a16="http://schemas.microsoft.com/office/drawing/2014/main" xmlns="" id="{444FB15C-E079-4789-BDC1-B0C82AEC8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8100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261" name="Line 29">
            <a:extLst>
              <a:ext uri="{FF2B5EF4-FFF2-40B4-BE49-F238E27FC236}">
                <a16:creationId xmlns:a16="http://schemas.microsoft.com/office/drawing/2014/main" xmlns="" id="{E28A075C-CF1B-4076-A8A5-3CAEC4D77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60960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23262" name="Picture 30">
            <a:extLst>
              <a:ext uri="{FF2B5EF4-FFF2-40B4-BE49-F238E27FC236}">
                <a16:creationId xmlns:a16="http://schemas.microsoft.com/office/drawing/2014/main" xmlns="" id="{8632D36A-E314-4725-A3A5-1224E5DA540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734" y="4716463"/>
            <a:ext cx="1270000" cy="952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5" grpId="0"/>
      <p:bldP spid="223249" grpId="0"/>
      <p:bldP spid="223251" grpId="0"/>
      <p:bldP spid="223253" grpId="0"/>
      <p:bldP spid="223254" grpId="0"/>
      <p:bldP spid="2232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xmlns="" id="{A427FBB6-7085-40CF-9C62-A79B61519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931987"/>
          </a:xfrm>
        </p:spPr>
        <p:txBody>
          <a:bodyPr/>
          <a:lstStyle/>
          <a:p>
            <a:r>
              <a:rPr lang="en-US" altLang="en-US" sz="3000">
                <a:latin typeface="Times New Roman" panose="02020603050405020304" pitchFamily="18" charset="0"/>
              </a:rPr>
              <a:t> Sâu </a:t>
            </a: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>
                <a:latin typeface="Times New Roman" panose="02020603050405020304" pitchFamily="18" charset="0"/>
              </a:rPr>
              <a:t> bọ ngựa </a:t>
            </a: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>
                <a:latin typeface="Times New Roman" panose="02020603050405020304" pitchFamily="18" charset="0"/>
              </a:rPr>
              <a:t> rắn</a:t>
            </a:r>
            <a:br>
              <a:rPr lang="en-US" altLang="en-US" sz="3000">
                <a:latin typeface="Times New Roman" panose="02020603050405020304" pitchFamily="18" charset="0"/>
              </a:rPr>
            </a:br>
            <a:r>
              <a:rPr lang="en-US" altLang="en-US" sz="3000">
                <a:latin typeface="Times New Roman" panose="02020603050405020304" pitchFamily="18" charset="0"/>
              </a:rPr>
              <a:t> Cây </a:t>
            </a: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>
                <a:latin typeface="Times New Roman" panose="02020603050405020304" pitchFamily="18" charset="0"/>
              </a:rPr>
              <a:t> sâu </a:t>
            </a: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>
                <a:latin typeface="Times New Roman" panose="02020603050405020304" pitchFamily="18" charset="0"/>
              </a:rPr>
              <a:t> bọ ngựa</a:t>
            </a:r>
            <a:br>
              <a:rPr lang="en-US" altLang="en-US" sz="3000">
                <a:latin typeface="Times New Roman" panose="02020603050405020304" pitchFamily="18" charset="0"/>
              </a:rPr>
            </a:br>
            <a:r>
              <a:rPr lang="en-US" altLang="en-US" sz="3000">
                <a:latin typeface="Times New Roman" panose="02020603050405020304" pitchFamily="18" charset="0"/>
              </a:rPr>
              <a:t>Cây cỏ </a:t>
            </a: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>
                <a:latin typeface="Times New Roman" panose="02020603050405020304" pitchFamily="18" charset="0"/>
              </a:rPr>
              <a:t> hươu </a:t>
            </a: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>
                <a:latin typeface="Times New Roman" panose="02020603050405020304" pitchFamily="18" charset="0"/>
              </a:rPr>
              <a:t> hổ</a:t>
            </a: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xmlns="" id="{A6D18FF9-DBFF-4084-A3EB-D1AE116FC4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667000"/>
            <a:ext cx="8229600" cy="3463925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sym typeface="Webdings" panose="05030102010509060703" pitchFamily="18" charset="2"/>
              </a:rPr>
              <a:t>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dãy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mối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i="1" dirty="0">
                <a:latin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Nếu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dãy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i="1" dirty="0">
                <a:latin typeface="Times New Roman" panose="02020603050405020304" pitchFamily="18" charset="0"/>
              </a:rPr>
              <a:t> 1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mắt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xích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xét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mối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mắt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xích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mắt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xích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đứng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mắt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xích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đứng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dãy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i="1" dirty="0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xmlns="" id="{171AB07F-A848-4BBA-8DCC-3EBE2E1C5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931987"/>
          </a:xfrm>
        </p:spPr>
        <p:txBody>
          <a:bodyPr/>
          <a:lstStyle/>
          <a:p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Sâu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bọ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rắn</a:t>
            </a:r>
            <a:r>
              <a:rPr lang="en-US" altLang="en-US" sz="3000" dirty="0">
                <a:latin typeface="Times New Roman" panose="02020603050405020304" pitchFamily="18" charset="0"/>
              </a:rPr>
              <a:t/>
            </a:r>
            <a:br>
              <a:rPr lang="en-US" altLang="en-US" sz="3000" dirty="0">
                <a:latin typeface="Times New Roman" panose="02020603050405020304" pitchFamily="18" charset="0"/>
              </a:rPr>
            </a:b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sâu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bọ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3000" dirty="0">
                <a:latin typeface="Times New Roman" panose="02020603050405020304" pitchFamily="18" charset="0"/>
              </a:rPr>
              <a:t/>
            </a:r>
            <a:br>
              <a:rPr lang="en-US" altLang="en-US" sz="3000" dirty="0">
                <a:latin typeface="Times New Roman" panose="02020603050405020304" pitchFamily="18" charset="0"/>
              </a:rPr>
            </a:br>
            <a:r>
              <a:rPr lang="en-US" altLang="en-US" sz="30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cỏ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hươu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hổ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xmlns="" id="{9848D966-C8C0-4A50-AB2E-2BC8F74407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34639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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dưỡng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sym typeface="Wingdings 3" panose="05040102010807070707" pitchFamily="18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ăn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Times New Roman" panose="02020603050405020304" pitchFamily="18" charset="0"/>
              </a:rPr>
              <a:t/>
            </a:r>
            <a:br>
              <a:rPr lang="en-US" altLang="en-US" sz="2800" dirty="0">
                <a:latin typeface="Times New Roman" panose="02020603050405020304" pitchFamily="18" charset="0"/>
              </a:rPr>
            </a:br>
            <a:r>
              <a:rPr lang="en-US" altLang="en-US" sz="2800" dirty="0">
                <a:latin typeface="Times New Roman" panose="02020603050405020304" pitchFamily="18" charset="0"/>
              </a:rPr>
              <a:t>             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ăn</a:t>
            </a:r>
            <a:endParaRPr lang="en-US" altLang="en-US" sz="2800" dirty="0">
              <a:latin typeface="Times New Roman" panose="02020603050405020304" pitchFamily="18" charset="0"/>
              <a:sym typeface="Wingdings 3" panose="050401020108070707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vậy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dưỡng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tiêu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tiêu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thụ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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dãy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i="1" dirty="0">
                <a:latin typeface="Times New Roman" panose="02020603050405020304" pitchFamily="18" charset="0"/>
              </a:rPr>
              <a:t> 1 </a:t>
            </a:r>
            <a:r>
              <a:rPr lang="en-US" altLang="en-US" sz="2800" b="1" i="1" u="sng" dirty="0" err="1">
                <a:latin typeface="Times New Roman" panose="02020603050405020304" pitchFamily="18" charset="0"/>
              </a:rPr>
              <a:t>chuỗi</a:t>
            </a:r>
            <a:r>
              <a:rPr lang="en-US" altLang="en-US" sz="2800" b="1" i="1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i="1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</a:rPr>
              <a:t>ăn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xmlns="" id="{A615C1E4-1124-49CE-A679-B409D3FBF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39825"/>
          </a:xfrm>
        </p:spPr>
        <p:txBody>
          <a:bodyPr/>
          <a:lstStyle/>
          <a:p>
            <a:r>
              <a:rPr lang="en-US" altLang="en-US" sz="3500" i="1" dirty="0" smtClean="0">
                <a:latin typeface="Times New Roman" panose="02020603050405020304" pitchFamily="18" charset="0"/>
              </a:rPr>
              <a:t>1. </a:t>
            </a:r>
            <a:r>
              <a:rPr lang="en-US" altLang="en-US" sz="3500" i="1" dirty="0" err="1" smtClean="0">
                <a:latin typeface="Times New Roman" panose="02020603050405020304" pitchFamily="18" charset="0"/>
              </a:rPr>
              <a:t>Thế</a:t>
            </a:r>
            <a:r>
              <a:rPr lang="en-US" altLang="en-US" sz="35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500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500" i="1" dirty="0">
                <a:latin typeface="Times New Roman" panose="02020603050405020304" pitchFamily="18" charset="0"/>
              </a:rPr>
              <a:t> </a:t>
            </a:r>
            <a:r>
              <a:rPr lang="en-US" altLang="en-US" sz="3500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3500" i="1" dirty="0">
                <a:latin typeface="Times New Roman" panose="02020603050405020304" pitchFamily="18" charset="0"/>
              </a:rPr>
              <a:t> </a:t>
            </a:r>
            <a:r>
              <a:rPr lang="en-US" altLang="en-US" sz="3500" i="1" dirty="0" err="1">
                <a:latin typeface="Times New Roman" panose="02020603050405020304" pitchFamily="18" charset="0"/>
              </a:rPr>
              <a:t>chuỗi</a:t>
            </a:r>
            <a:r>
              <a:rPr lang="en-US" altLang="en-US" sz="3500" i="1" dirty="0">
                <a:latin typeface="Times New Roman" panose="02020603050405020304" pitchFamily="18" charset="0"/>
              </a:rPr>
              <a:t> </a:t>
            </a:r>
            <a:r>
              <a:rPr lang="en-US" altLang="en-US" sz="3500" i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500" i="1" dirty="0">
                <a:latin typeface="Times New Roman" panose="02020603050405020304" pitchFamily="18" charset="0"/>
              </a:rPr>
              <a:t> </a:t>
            </a:r>
            <a:r>
              <a:rPr lang="en-US" altLang="en-US" sz="3500" i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3500" i="1" dirty="0">
                <a:latin typeface="Times New Roman" panose="02020603050405020304" pitchFamily="18" charset="0"/>
              </a:rPr>
              <a:t>?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xmlns="" id="{F89D88D8-83B1-4E8A-85EE-F4522670E9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</a:t>
            </a:r>
            <a:r>
              <a:rPr lang="vi-VN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xích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ừa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thụ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xích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xích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thụ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F6302E4E-C86E-454D-8ACE-605A172E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1143000" cy="60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xmlns="" id="{F42A16AF-D340-4D78-811D-1F5083ABD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398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500">
                <a:latin typeface="Times New Roman" panose="02020603050405020304" pitchFamily="18" charset="0"/>
              </a:rPr>
              <a:t>Bài </a:t>
            </a:r>
            <a:r>
              <a:rPr lang="en-US" altLang="en-US" sz="3500">
                <a:latin typeface="Times New Roman" panose="02020603050405020304" pitchFamily="18" charset="0"/>
                <a:sym typeface="Wingdings 3" panose="05040102010807070707" pitchFamily="18" charset="2"/>
              </a:rPr>
              <a:t></a:t>
            </a:r>
            <a:r>
              <a:rPr lang="en-US" altLang="en-US" sz="3500">
                <a:latin typeface="Times New Roman" panose="02020603050405020304" pitchFamily="18" charset="0"/>
              </a:rPr>
              <a:t> (SGK152) :</a:t>
            </a:r>
            <a:r>
              <a:rPr lang="en-US" altLang="en-US" sz="3500" i="1">
                <a:latin typeface="Times New Roman" panose="02020603050405020304" pitchFamily="18" charset="0"/>
              </a:rPr>
              <a:t/>
            </a:r>
            <a:br>
              <a:rPr lang="en-US" altLang="en-US" sz="3500" i="1">
                <a:latin typeface="Times New Roman" panose="02020603050405020304" pitchFamily="18" charset="0"/>
              </a:rPr>
            </a:br>
            <a:r>
              <a:rPr lang="en-US" altLang="en-US" sz="3000" i="1">
                <a:latin typeface="Times New Roman" panose="02020603050405020304" pitchFamily="18" charset="0"/>
              </a:rPr>
              <a:t>Quan sát hình 50.2 và cho biết sâu ăn lá cây tham gia vào những chuỗi thức ăn nào? </a:t>
            </a:r>
            <a:br>
              <a:rPr lang="en-US" altLang="en-US" sz="3000" i="1">
                <a:latin typeface="Times New Roman" panose="02020603050405020304" pitchFamily="18" charset="0"/>
              </a:rPr>
            </a:br>
            <a:r>
              <a:rPr lang="en-US" altLang="en-US" sz="3000" i="1">
                <a:latin typeface="Times New Roman" panose="02020603050405020304" pitchFamily="18" charset="0"/>
              </a:rPr>
              <a:t> ( mỗi chuỗi khoảng 4 mắt xích).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xmlns="" id="{E3022E31-888F-44F4-9FEF-948A1A07A7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19400"/>
            <a:ext cx="7772400" cy="3311525"/>
          </a:xfrm>
        </p:spPr>
        <p:txBody>
          <a:bodyPr/>
          <a:lstStyle/>
          <a:p>
            <a:r>
              <a:rPr lang="en-US" altLang="en-US" sz="2800">
                <a:latin typeface="Times New Roman" panose="02020603050405020304" pitchFamily="18" charset="0"/>
              </a:rPr>
              <a:t>sâu ăn lá cây tham gia vào những chuỗi thức ăn:</a:t>
            </a:r>
            <a:br>
              <a:rPr lang="en-US" altLang="en-US" sz="2800">
                <a:latin typeface="Times New Roman" panose="02020603050405020304" pitchFamily="18" charset="0"/>
              </a:rPr>
            </a:br>
            <a:r>
              <a:rPr lang="en-US" altLang="en-US" sz="2800">
                <a:latin typeface="Times New Roman" panose="02020603050405020304" pitchFamily="18" charset="0"/>
              </a:rPr>
              <a:t>cây gỗ </a:t>
            </a: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>
                <a:latin typeface="Times New Roman" panose="02020603050405020304" pitchFamily="18" charset="0"/>
              </a:rPr>
              <a:t> sâu ăn lá cây </a:t>
            </a: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>
                <a:latin typeface="Times New Roman" panose="02020603050405020304" pitchFamily="18" charset="0"/>
              </a:rPr>
              <a:t> bọ ngựa </a:t>
            </a: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>
                <a:latin typeface="Times New Roman" panose="02020603050405020304" pitchFamily="18" charset="0"/>
              </a:rPr>
              <a:t> rắn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cây gỗ  </a:t>
            </a: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>
                <a:latin typeface="Times New Roman" panose="02020603050405020304" pitchFamily="18" charset="0"/>
              </a:rPr>
              <a:t> sâu ăn lá cây </a:t>
            </a: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>
                <a:latin typeface="Times New Roman" panose="02020603050405020304" pitchFamily="18" charset="0"/>
              </a:rPr>
              <a:t> chuột </a:t>
            </a: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>
                <a:latin typeface="Times New Roman" panose="02020603050405020304" pitchFamily="18" charset="0"/>
              </a:rPr>
              <a:t> cầy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cây gỗ  </a:t>
            </a: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>
                <a:latin typeface="Times New Roman" panose="02020603050405020304" pitchFamily="18" charset="0"/>
              </a:rPr>
              <a:t> sâu ăn lá cây </a:t>
            </a: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>
                <a:latin typeface="Times New Roman" panose="02020603050405020304" pitchFamily="18" charset="0"/>
              </a:rPr>
              <a:t> cầy </a:t>
            </a: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>
                <a:latin typeface="Times New Roman" panose="02020603050405020304" pitchFamily="18" charset="0"/>
              </a:rPr>
              <a:t> đại bàng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cây cỏ </a:t>
            </a: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>
                <a:latin typeface="Times New Roman" panose="02020603050405020304" pitchFamily="18" charset="0"/>
              </a:rPr>
              <a:t> sâu ăn lá cây </a:t>
            </a: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>
                <a:latin typeface="Times New Roman" panose="02020603050405020304" pitchFamily="18" charset="0"/>
              </a:rPr>
              <a:t> cầy </a:t>
            </a: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>
                <a:latin typeface="Times New Roman" panose="02020603050405020304" pitchFamily="18" charset="0"/>
              </a:rPr>
              <a:t> hổ </a:t>
            </a:r>
          </a:p>
        </p:txBody>
      </p:sp>
      <p:pic>
        <p:nvPicPr>
          <p:cNvPr id="216068" name="Picture 4">
            <a:extLst>
              <a:ext uri="{FF2B5EF4-FFF2-40B4-BE49-F238E27FC236}">
                <a16:creationId xmlns:a16="http://schemas.microsoft.com/office/drawing/2014/main" xmlns="" id="{6E8CB105-8911-485D-A1A8-D72C16B81F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789146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6070" name="Rectangle 6">
            <a:extLst>
              <a:ext uri="{FF2B5EF4-FFF2-40B4-BE49-F238E27FC236}">
                <a16:creationId xmlns:a16="http://schemas.microsoft.com/office/drawing/2014/main" xmlns="" id="{25E0BC48-18DB-441B-A90A-1B8E328B2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257800"/>
            <a:ext cx="7543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Webdings" panose="05030102010509060703" pitchFamily="18" charset="2"/>
              </a:rPr>
              <a:t></a:t>
            </a:r>
            <a:r>
              <a:rPr lang="en-US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Từ ví dụ trên, em có nhận xét gì về khả năng tham gia các chuỗi thức ăn khác nhau của sâu ăn lá cây?</a:t>
            </a:r>
          </a:p>
        </p:txBody>
      </p:sp>
      <p:sp>
        <p:nvSpPr>
          <p:cNvPr id="216071" name="Rectangle 7">
            <a:extLst>
              <a:ext uri="{FF2B5EF4-FFF2-40B4-BE49-F238E27FC236}">
                <a16:creationId xmlns:a16="http://schemas.microsoft.com/office/drawing/2014/main" xmlns="" id="{0C1ED532-2D47-4066-A3C9-A4D95042C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410200"/>
            <a:ext cx="8329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sym typeface="Wingdings 3" panose="05040102010807070707" pitchFamily="18" charset="2"/>
              </a:rPr>
              <a:t>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Sâu ăn lá cây có khả năng tham gia vào nhiều chuỗi thức ăn khác nhau</a:t>
            </a:r>
            <a:r>
              <a:rPr lang="en-US" altLang="en-US" sz="2800"/>
              <a:t> </a:t>
            </a:r>
          </a:p>
        </p:txBody>
      </p:sp>
      <p:sp>
        <p:nvSpPr>
          <p:cNvPr id="216073" name="Line 9">
            <a:extLst>
              <a:ext uri="{FF2B5EF4-FFF2-40B4-BE49-F238E27FC236}">
                <a16:creationId xmlns:a16="http://schemas.microsoft.com/office/drawing/2014/main" xmlns="" id="{73D11C48-79C9-4503-A5F0-C442D90A86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3200400"/>
            <a:ext cx="7620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074" name="Line 10">
            <a:extLst>
              <a:ext uri="{FF2B5EF4-FFF2-40B4-BE49-F238E27FC236}">
                <a16:creationId xmlns:a16="http://schemas.microsoft.com/office/drawing/2014/main" xmlns="" id="{E26117B0-1FA0-4E86-963B-BDAA8A9F44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362200"/>
            <a:ext cx="8382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075" name="Line 11">
            <a:extLst>
              <a:ext uri="{FF2B5EF4-FFF2-40B4-BE49-F238E27FC236}">
                <a16:creationId xmlns:a16="http://schemas.microsoft.com/office/drawing/2014/main" xmlns="" id="{ED59AC44-0080-4FC7-9C18-AB6B539F59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762000"/>
            <a:ext cx="762000" cy="1066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076" name="Line 12">
            <a:extLst>
              <a:ext uri="{FF2B5EF4-FFF2-40B4-BE49-F238E27FC236}">
                <a16:creationId xmlns:a16="http://schemas.microsoft.com/office/drawing/2014/main" xmlns="" id="{25814646-FC50-441B-980D-F474241E2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276600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077" name="Line 13">
            <a:extLst>
              <a:ext uri="{FF2B5EF4-FFF2-40B4-BE49-F238E27FC236}">
                <a16:creationId xmlns:a16="http://schemas.microsoft.com/office/drawing/2014/main" xmlns="" id="{7A5F37DE-F6B6-43F6-AC58-68A77BE284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2825" y="1447800"/>
            <a:ext cx="0" cy="1600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078" name="Line 14">
            <a:extLst>
              <a:ext uri="{FF2B5EF4-FFF2-40B4-BE49-F238E27FC236}">
                <a16:creationId xmlns:a16="http://schemas.microsoft.com/office/drawing/2014/main" xmlns="" id="{BCB28665-C9C3-477E-B2D4-7147656FAC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1905000"/>
            <a:ext cx="243840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079" name="Line 15">
            <a:extLst>
              <a:ext uri="{FF2B5EF4-FFF2-40B4-BE49-F238E27FC236}">
                <a16:creationId xmlns:a16="http://schemas.microsoft.com/office/drawing/2014/main" xmlns="" id="{7D61C757-93DF-44AC-987A-01885CBF67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2209800"/>
            <a:ext cx="60960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080" name="Line 16">
            <a:extLst>
              <a:ext uri="{FF2B5EF4-FFF2-40B4-BE49-F238E27FC236}">
                <a16:creationId xmlns:a16="http://schemas.microsoft.com/office/drawing/2014/main" xmlns="" id="{8B02554F-E0E9-41AD-A65F-5C37A255F4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5000" y="962025"/>
            <a:ext cx="7620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081" name="Line 17">
            <a:extLst>
              <a:ext uri="{FF2B5EF4-FFF2-40B4-BE49-F238E27FC236}">
                <a16:creationId xmlns:a16="http://schemas.microsoft.com/office/drawing/2014/main" xmlns="" id="{D9019980-E2B4-4E36-9E62-75772D0D83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9513" y="914400"/>
            <a:ext cx="91440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082" name="Line 18">
            <a:extLst>
              <a:ext uri="{FF2B5EF4-FFF2-40B4-BE49-F238E27FC236}">
                <a16:creationId xmlns:a16="http://schemas.microsoft.com/office/drawing/2014/main" xmlns="" id="{3732BCE5-9FA3-42C9-BF4E-4C423C78F5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24425" y="3505200"/>
            <a:ext cx="457200" cy="1295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1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1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1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1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21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0" dur="2000"/>
                                        <p:tgtEl>
                                          <p:spTgt spid="21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3" dur="20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6" dur="20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20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2" dur="200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5" dur="2000"/>
                                        <p:tgtEl>
                                          <p:spTgt spid="216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8" dur="2000"/>
                                        <p:tgtEl>
                                          <p:spTgt spid="216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1" dur="2000"/>
                                        <p:tgtEl>
                                          <p:spTgt spid="216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4" dur="20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7" dur="2000"/>
                                        <p:tgtEl>
                                          <p:spTgt spid="216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0" dur="20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0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0" grpId="0"/>
      <p:bldP spid="216070" grpId="1"/>
      <p:bldP spid="2160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xmlns="" id="{72B7F4C2-A258-40D8-B1F6-07257B2C7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398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000">
                <a:latin typeface="Times New Roman" panose="02020603050405020304" pitchFamily="18" charset="0"/>
                <a:sym typeface="Webdings" panose="05030102010509060703" pitchFamily="18" charset="2"/>
              </a:rPr>
              <a:t></a:t>
            </a:r>
            <a:r>
              <a:rPr lang="en-US" altLang="en-US" sz="3000" i="1">
                <a:latin typeface="Times New Roman" panose="02020603050405020304" pitchFamily="18" charset="0"/>
              </a:rPr>
              <a:t>Quan sát các chuỗi thức ăn và cho biết: Có thể ghép các chuỗi thức ăn đó lại với nhau được không? Dựa vào cơ sở nào?</a:t>
            </a:r>
            <a:r>
              <a:rPr lang="en-US" altLang="en-US" sz="3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xmlns="" id="{AC565CEB-A7F6-4B6C-802A-54D84BE972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36925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ăn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bọ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rắn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gỗ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ăn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rắn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gỗ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ăn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cầy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gỗ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ăn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cầy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bàng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ăn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cầy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hổ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  <a:p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29CDAD6C-3E1C-4C6B-8EEB-658B0A733B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828800"/>
          </a:xfrm>
        </p:spPr>
        <p:txBody>
          <a:bodyPr/>
          <a:lstStyle/>
          <a:p>
            <a:r>
              <a:rPr lang="en-US" altLang="en-US" dirty="0" err="1" smtClean="0">
                <a:latin typeface="Times New Roman" panose="02020603050405020304" pitchFamily="18" charset="0"/>
              </a:rPr>
              <a:t>Tiết</a:t>
            </a:r>
            <a:r>
              <a:rPr lang="en-US" altLang="en-US" dirty="0" smtClean="0">
                <a:latin typeface="Times New Roman" panose="02020603050405020304" pitchFamily="18" charset="0"/>
              </a:rPr>
              <a:t> 52 -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Bài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50</a:t>
            </a:r>
            <a:br>
              <a:rPr lang="en-US" altLang="en-US" dirty="0">
                <a:latin typeface="Times New Roman" panose="02020603050405020304" pitchFamily="18" charset="0"/>
              </a:rPr>
            </a:br>
            <a:r>
              <a:rPr lang="en-US" altLang="en-US" dirty="0" err="1">
                <a:latin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sinh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thái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63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4" name="Rectangle 6">
            <a:extLst>
              <a:ext uri="{FF2B5EF4-FFF2-40B4-BE49-F238E27FC236}">
                <a16:creationId xmlns:a16="http://schemas.microsoft.com/office/drawing/2014/main" xmlns="" id="{0A6CD5CC-D857-4424-9B90-24EA5A89A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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Có thể ghép các chuỗi thức ăn trên lại thông qua mắt xích sâu ăn lá </a:t>
            </a:r>
            <a:r>
              <a:rPr lang="en-US" altLang="en-US" sz="3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cây:</a:t>
            </a:r>
          </a:p>
        </p:txBody>
      </p:sp>
      <p:sp>
        <p:nvSpPr>
          <p:cNvPr id="258073" name="Rectangle 25">
            <a:extLst>
              <a:ext uri="{FF2B5EF4-FFF2-40B4-BE49-F238E27FC236}">
                <a16:creationId xmlns:a16="http://schemas.microsoft.com/office/drawing/2014/main" xmlns="" id="{CF3BD6F2-4C8F-4DE4-9FB5-56F7666DC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12" y="1828800"/>
            <a:ext cx="1210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074" name="Rectangle 26">
            <a:extLst>
              <a:ext uri="{FF2B5EF4-FFF2-40B4-BE49-F238E27FC236}">
                <a16:creationId xmlns:a16="http://schemas.microsoft.com/office/drawing/2014/main" xmlns="" id="{8CD93D35-95A9-4909-8201-E747C28AF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196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Cây cỏ</a:t>
            </a:r>
          </a:p>
        </p:txBody>
      </p:sp>
      <p:sp>
        <p:nvSpPr>
          <p:cNvPr id="258075" name="Rectangle 27">
            <a:extLst>
              <a:ext uri="{FF2B5EF4-FFF2-40B4-BE49-F238E27FC236}">
                <a16:creationId xmlns:a16="http://schemas.microsoft.com/office/drawing/2014/main" xmlns="" id="{A806BD2D-9107-4411-859D-39EEE97E5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95600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 ăn lá cây</a:t>
            </a:r>
          </a:p>
        </p:txBody>
      </p:sp>
      <p:sp>
        <p:nvSpPr>
          <p:cNvPr id="258076" name="Rectangle 28">
            <a:extLst>
              <a:ext uri="{FF2B5EF4-FFF2-40B4-BE49-F238E27FC236}">
                <a16:creationId xmlns:a16="http://schemas.microsoft.com/office/drawing/2014/main" xmlns="" id="{33F6A797-D556-4A50-B745-485F0510F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480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</a:p>
        </p:txBody>
      </p:sp>
      <p:sp>
        <p:nvSpPr>
          <p:cNvPr id="258077" name="Rectangle 29">
            <a:extLst>
              <a:ext uri="{FF2B5EF4-FFF2-40B4-BE49-F238E27FC236}">
                <a16:creationId xmlns:a16="http://schemas.microsoft.com/office/drawing/2014/main" xmlns="" id="{A338F503-2407-4A40-A014-74D2A9B5B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676400"/>
            <a:ext cx="144142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 ngựa</a:t>
            </a:r>
          </a:p>
        </p:txBody>
      </p:sp>
      <p:sp>
        <p:nvSpPr>
          <p:cNvPr id="258078" name="Rectangle 30">
            <a:extLst>
              <a:ext uri="{FF2B5EF4-FFF2-40B4-BE49-F238E27FC236}">
                <a16:creationId xmlns:a16="http://schemas.microsoft.com/office/drawing/2014/main" xmlns="" id="{5E1DDC7D-E262-4FA5-83DD-649699707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063" y="3124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</a:p>
        </p:txBody>
      </p:sp>
      <p:sp>
        <p:nvSpPr>
          <p:cNvPr id="258079" name="Rectangle 31">
            <a:extLst>
              <a:ext uri="{FF2B5EF4-FFF2-40B4-BE49-F238E27FC236}">
                <a16:creationId xmlns:a16="http://schemas.microsoft.com/office/drawing/2014/main" xmlns="" id="{E7CFDDE6-A975-4DAB-9A53-DAF730761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292600"/>
            <a:ext cx="1758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sinh v</a:t>
            </a:r>
            <a:r>
              <a:rPr lang="en-US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ật</a:t>
            </a:r>
          </a:p>
        </p:txBody>
      </p:sp>
      <p:sp>
        <p:nvSpPr>
          <p:cNvPr id="258080" name="Rectangle 32">
            <a:extLst>
              <a:ext uri="{FF2B5EF4-FFF2-40B4-BE49-F238E27FC236}">
                <a16:creationId xmlns:a16="http://schemas.microsoft.com/office/drawing/2014/main" xmlns="" id="{65E67A24-1827-4123-9EAC-75FD9CBBC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876800"/>
            <a:ext cx="6815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cầy</a:t>
            </a:r>
          </a:p>
        </p:txBody>
      </p:sp>
      <p:sp>
        <p:nvSpPr>
          <p:cNvPr id="258081" name="Rectangle 33">
            <a:extLst>
              <a:ext uri="{FF2B5EF4-FFF2-40B4-BE49-F238E27FC236}">
                <a16:creationId xmlns:a16="http://schemas.microsoft.com/office/drawing/2014/main" xmlns="" id="{A9D5A407-9B26-4419-9C3F-66DB4A177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359400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</a:p>
        </p:txBody>
      </p:sp>
      <p:sp>
        <p:nvSpPr>
          <p:cNvPr id="258082" name="Line 34">
            <a:extLst>
              <a:ext uri="{FF2B5EF4-FFF2-40B4-BE49-F238E27FC236}">
                <a16:creationId xmlns:a16="http://schemas.microsoft.com/office/drawing/2014/main" xmlns="" id="{F3349F4C-8CDB-4DC6-8B18-52458D5CC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38400"/>
            <a:ext cx="8382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083" name="Line 35">
            <a:extLst>
              <a:ext uri="{FF2B5EF4-FFF2-40B4-BE49-F238E27FC236}">
                <a16:creationId xmlns:a16="http://schemas.microsoft.com/office/drawing/2014/main" xmlns="" id="{3FEFD060-EBAD-4BC1-9068-BED8AF5A36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209800"/>
            <a:ext cx="990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084" name="Line 36">
            <a:extLst>
              <a:ext uri="{FF2B5EF4-FFF2-40B4-BE49-F238E27FC236}">
                <a16:creationId xmlns:a16="http://schemas.microsoft.com/office/drawing/2014/main" xmlns="" id="{5ED683B4-A2E1-4289-B6E0-256CB6ED0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286000"/>
            <a:ext cx="9906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085" name="Line 37">
            <a:extLst>
              <a:ext uri="{FF2B5EF4-FFF2-40B4-BE49-F238E27FC236}">
                <a16:creationId xmlns:a16="http://schemas.microsoft.com/office/drawing/2014/main" xmlns="" id="{CFD98CC5-2112-4829-9418-9C6E9924C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086" name="Line 38">
            <a:extLst>
              <a:ext uri="{FF2B5EF4-FFF2-40B4-BE49-F238E27FC236}">
                <a16:creationId xmlns:a16="http://schemas.microsoft.com/office/drawing/2014/main" xmlns="" id="{0CE29C9D-169F-4E7E-8F30-45520E5A3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6576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087" name="Line 39">
            <a:extLst>
              <a:ext uri="{FF2B5EF4-FFF2-40B4-BE49-F238E27FC236}">
                <a16:creationId xmlns:a16="http://schemas.microsoft.com/office/drawing/2014/main" xmlns="" id="{354DFE7A-5ED4-4C9F-8D9D-BA557BF0B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810000"/>
            <a:ext cx="13716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088" name="Rectangle 40">
            <a:extLst>
              <a:ext uri="{FF2B5EF4-FFF2-40B4-BE49-F238E27FC236}">
                <a16:creationId xmlns:a16="http://schemas.microsoft.com/office/drawing/2014/main" xmlns="" id="{41832605-FEA6-4B27-B9E8-346CBF612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91200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Đại bàng</a:t>
            </a:r>
          </a:p>
        </p:txBody>
      </p:sp>
      <p:sp>
        <p:nvSpPr>
          <p:cNvPr id="258089" name="Line 41">
            <a:extLst>
              <a:ext uri="{FF2B5EF4-FFF2-40B4-BE49-F238E27FC236}">
                <a16:creationId xmlns:a16="http://schemas.microsoft.com/office/drawing/2014/main" xmlns="" id="{E09CF33E-3BB8-4516-8C57-73B3C715B9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3340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090" name="Line 42">
            <a:extLst>
              <a:ext uri="{FF2B5EF4-FFF2-40B4-BE49-F238E27FC236}">
                <a16:creationId xmlns:a16="http://schemas.microsoft.com/office/drawing/2014/main" xmlns="" id="{AFEBE256-005D-4494-968F-1F9B8E60F5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6363" y="3429000"/>
            <a:ext cx="914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091" name="Line 43">
            <a:extLst>
              <a:ext uri="{FF2B5EF4-FFF2-40B4-BE49-F238E27FC236}">
                <a16:creationId xmlns:a16="http://schemas.microsoft.com/office/drawing/2014/main" xmlns="" id="{D39283D6-B139-4BC2-BD2D-D1C6A3DE99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257800"/>
            <a:ext cx="1219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092" name="Line 44">
            <a:extLst>
              <a:ext uri="{FF2B5EF4-FFF2-40B4-BE49-F238E27FC236}">
                <a16:creationId xmlns:a16="http://schemas.microsoft.com/office/drawing/2014/main" xmlns="" id="{46354F6A-376C-4571-9FD0-E64D675EE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057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093" name="Line 45">
            <a:extLst>
              <a:ext uri="{FF2B5EF4-FFF2-40B4-BE49-F238E27FC236}">
                <a16:creationId xmlns:a16="http://schemas.microsoft.com/office/drawing/2014/main" xmlns="" id="{806A244D-4D3F-4B18-A390-2F9F6F7A0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057400"/>
            <a:ext cx="0" cy="2819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094" name="Line 46">
            <a:extLst>
              <a:ext uri="{FF2B5EF4-FFF2-40B4-BE49-F238E27FC236}">
                <a16:creationId xmlns:a16="http://schemas.microsoft.com/office/drawing/2014/main" xmlns="" id="{87B75C54-BEE7-42D7-9A11-41AA9DA81A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8768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095" name="Line 47">
            <a:extLst>
              <a:ext uri="{FF2B5EF4-FFF2-40B4-BE49-F238E27FC236}">
                <a16:creationId xmlns:a16="http://schemas.microsoft.com/office/drawing/2014/main" xmlns="" id="{7C58847C-5418-4AA0-A193-71811003C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876800"/>
            <a:ext cx="0" cy="1828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097" name="Line 49">
            <a:extLst>
              <a:ext uri="{FF2B5EF4-FFF2-40B4-BE49-F238E27FC236}">
                <a16:creationId xmlns:a16="http://schemas.microsoft.com/office/drawing/2014/main" xmlns="" id="{8B6D2658-866D-43FE-8C94-3D62B84BB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705600"/>
            <a:ext cx="7772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101" name="Line 53">
            <a:extLst>
              <a:ext uri="{FF2B5EF4-FFF2-40B4-BE49-F238E27FC236}">
                <a16:creationId xmlns:a16="http://schemas.microsoft.com/office/drawing/2014/main" xmlns="" id="{5E92FF1F-093C-4027-9AF9-B00B5BBFF0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9600" y="4876800"/>
            <a:ext cx="0" cy="1828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102" name="Line 54">
            <a:extLst>
              <a:ext uri="{FF2B5EF4-FFF2-40B4-BE49-F238E27FC236}">
                <a16:creationId xmlns:a16="http://schemas.microsoft.com/office/drawing/2014/main" xmlns="" id="{1AD4B222-9724-411E-B8E3-C168E62118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4876800"/>
            <a:ext cx="1295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103" name="Line 55">
            <a:extLst>
              <a:ext uri="{FF2B5EF4-FFF2-40B4-BE49-F238E27FC236}">
                <a16:creationId xmlns:a16="http://schemas.microsoft.com/office/drawing/2014/main" xmlns="" id="{91B44D6E-FE7E-498E-91F1-8DF84BBEF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48768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104" name="Line 56">
            <a:extLst>
              <a:ext uri="{FF2B5EF4-FFF2-40B4-BE49-F238E27FC236}">
                <a16:creationId xmlns:a16="http://schemas.microsoft.com/office/drawing/2014/main" xmlns="" id="{C8E0B6CF-0ACB-4C57-9893-5C355F44F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4250" y="373380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105" name="Line 57">
            <a:extLst>
              <a:ext uri="{FF2B5EF4-FFF2-40B4-BE49-F238E27FC236}">
                <a16:creationId xmlns:a16="http://schemas.microsoft.com/office/drawing/2014/main" xmlns="" id="{933D76C4-00E3-4722-ADB9-0369A64EB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3528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106" name="Line 58">
            <a:extLst>
              <a:ext uri="{FF2B5EF4-FFF2-40B4-BE49-F238E27FC236}">
                <a16:creationId xmlns:a16="http://schemas.microsoft.com/office/drawing/2014/main" xmlns="" id="{51E3D5D5-F1A2-4CD2-8115-2927443F8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733800"/>
            <a:ext cx="10668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107" name="Line 59">
            <a:extLst>
              <a:ext uri="{FF2B5EF4-FFF2-40B4-BE49-F238E27FC236}">
                <a16:creationId xmlns:a16="http://schemas.microsoft.com/office/drawing/2014/main" xmlns="" id="{73E980A2-44FF-4A0B-AA73-26DBB94B3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2057400"/>
            <a:ext cx="152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108" name="Line 60">
            <a:extLst>
              <a:ext uri="{FF2B5EF4-FFF2-40B4-BE49-F238E27FC236}">
                <a16:creationId xmlns:a16="http://schemas.microsoft.com/office/drawing/2014/main" xmlns="" id="{989E3222-A1CE-46B7-B860-3BEE0B829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0550" y="2057400"/>
            <a:ext cx="0" cy="213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109" name="Rectangle 61">
            <a:extLst>
              <a:ext uri="{FF2B5EF4-FFF2-40B4-BE49-F238E27FC236}">
                <a16:creationId xmlns:a16="http://schemas.microsoft.com/office/drawing/2014/main" xmlns="" id="{0FDAA595-DCFF-4117-B03D-80F4EED61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239039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 thức 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8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8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8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8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8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8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8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7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8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8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5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5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8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58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58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8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258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58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25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5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258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58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58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258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258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258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258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258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258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58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58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5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25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258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258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258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258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258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258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25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25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3" dur="1" fill="hold"/>
                                        <p:tgtEl>
                                          <p:spTgt spid="258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73" grpId="0"/>
      <p:bldP spid="258073" grpId="1"/>
      <p:bldP spid="258073" grpId="3"/>
      <p:bldP spid="258073" grpId="4"/>
      <p:bldP spid="258074" grpId="0"/>
      <p:bldP spid="258075" grpId="0"/>
      <p:bldP spid="258075" grpId="1"/>
      <p:bldP spid="258075" grpId="2"/>
      <p:bldP spid="258075" grpId="3"/>
      <p:bldP spid="258075" grpId="4"/>
      <p:bldP spid="258076" grpId="0"/>
      <p:bldP spid="258076" grpId="1"/>
      <p:bldP spid="258077" grpId="0"/>
      <p:bldP spid="258078" grpId="0"/>
      <p:bldP spid="258078" grpId="1"/>
      <p:bldP spid="258079" grpId="0"/>
      <p:bldP spid="258080" grpId="0"/>
      <p:bldP spid="258080" grpId="1"/>
      <p:bldP spid="258080" grpId="2"/>
      <p:bldP spid="258081" grpId="0"/>
      <p:bldP spid="258088" grpId="0"/>
      <p:bldP spid="25810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xmlns="" id="{96B7EA6E-C0F2-4701-A06F-AAC717F14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39825"/>
          </a:xfrm>
        </p:spPr>
        <p:txBody>
          <a:bodyPr/>
          <a:lstStyle/>
          <a:p>
            <a:r>
              <a:rPr lang="en-US" altLang="en-US" sz="3500">
                <a:latin typeface="Times New Roman" panose="02020603050405020304" pitchFamily="18" charset="0"/>
              </a:rPr>
              <a:t>2. Thế nào là một lưới thức ăn?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xmlns="" id="{49DCED5E-78ED-4FDF-8885-C665D459D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590800"/>
            <a:ext cx="8229600" cy="220980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35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Tập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hợp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chuỗi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thức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ăn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nhiều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mắt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xích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chung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→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lưới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thức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ăn</a:t>
            </a:r>
            <a:endParaRPr lang="en-US" altLang="en-US" sz="3500" dirty="0">
              <a:latin typeface="Times New Roman" panose="02020603050405020304" pitchFamily="18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6042CBAF-6BFD-4052-98B1-532F186B7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1066800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xmlns="" id="{1FA77A6A-A9CF-4850-96F2-F2594FD5E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47529"/>
            <a:ext cx="8229600" cy="11398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0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  <a:sym typeface="Wingdings 3" panose="05040102010807070707" pitchFamily="18" charset="2"/>
              </a:rPr>
              <a:t></a:t>
            </a:r>
            <a:r>
              <a:rPr lang="en-US" altLang="en-US" sz="3000" dirty="0">
                <a:latin typeface="Times New Roman" panose="02020603050405020304" pitchFamily="18" charset="0"/>
              </a:rPr>
              <a:t> (SGK152) :</a:t>
            </a:r>
            <a:r>
              <a:rPr lang="en-US" altLang="en-US" sz="3000" i="1" dirty="0">
                <a:latin typeface="Times New Roman" panose="02020603050405020304" pitchFamily="18" charset="0"/>
              </a:rPr>
              <a:t/>
            </a:r>
            <a:br>
              <a:rPr lang="en-US" altLang="en-US" sz="3000" i="1" dirty="0">
                <a:latin typeface="Times New Roman" panose="02020603050405020304" pitchFamily="18" charset="0"/>
              </a:rPr>
            </a:br>
            <a:r>
              <a:rPr lang="en-US" altLang="en-US" sz="3000" i="1" dirty="0">
                <a:latin typeface="Times New Roman" panose="02020603050405020304" pitchFamily="18" charset="0"/>
              </a:rPr>
              <a:t>Quan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sát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000" i="1" dirty="0">
                <a:latin typeface="Times New Roman" panose="02020603050405020304" pitchFamily="18" charset="0"/>
              </a:rPr>
              <a:t> 50.2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yêu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3000" i="1" dirty="0">
                <a:latin typeface="Times New Roman" panose="02020603050405020304" pitchFamily="18" charset="0"/>
              </a:rPr>
              <a:t> 2:</a:t>
            </a:r>
            <a:br>
              <a:rPr lang="en-US" altLang="en-US" sz="3000" i="1" dirty="0">
                <a:latin typeface="Times New Roman" panose="02020603050405020304" pitchFamily="18" charset="0"/>
              </a:rPr>
            </a:br>
            <a:r>
              <a:rPr lang="en-US" altLang="en-US" sz="3000" i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xếp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từng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chủ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yếu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vi-VN" altLang="en-US" sz="3000" i="1" dirty="0" err="1">
                <a:latin typeface="Times New Roman" panose="02020603050405020304" pitchFamily="18" charset="0"/>
              </a:rPr>
              <a:t>hệ</a:t>
            </a:r>
            <a:r>
              <a:rPr lang="vi-VN" altLang="en-US" sz="3000" i="1" dirty="0">
                <a:latin typeface="Times New Roman" panose="02020603050405020304" pitchFamily="18" charset="0"/>
              </a:rPr>
              <a:t> sinh </a:t>
            </a:r>
            <a:r>
              <a:rPr lang="vi-VN" altLang="en-US" sz="3000" i="1" dirty="0" err="1">
                <a:latin typeface="Times New Roman" panose="02020603050405020304" pitchFamily="18" charset="0"/>
              </a:rPr>
              <a:t>thái</a:t>
            </a:r>
            <a:endParaRPr lang="en-US" altLang="en-US" sz="3000" i="1" dirty="0">
              <a:latin typeface="Times New Roman" panose="02020603050405020304" pitchFamily="18" charset="0"/>
            </a:endParaRP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xmlns="" id="{816A3FF6-B5C9-4862-8A81-AA40FF3BE5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3768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 dirty="0">
                <a:latin typeface="Times New Roman" panose="02020603050405020304" pitchFamily="18" charset="0"/>
                <a:sym typeface="Wingdings 3" panose="05040102010807070707" pitchFamily="18" charset="2"/>
              </a:rPr>
              <a:t>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3000" u="sng" dirty="0" err="1">
                <a:latin typeface="Times New Roman" panose="02020603050405020304" pitchFamily="18" charset="0"/>
              </a:rPr>
              <a:t>Sinh</a:t>
            </a:r>
            <a:r>
              <a:rPr lang="en-US" altLang="en-US" sz="3000" u="sng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000" u="sng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sản</a:t>
            </a:r>
            <a:r>
              <a:rPr lang="en-US" altLang="en-US" sz="3000" u="sng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3000" dirty="0">
                <a:latin typeface="Times New Roman" panose="02020603050405020304" pitchFamily="18" charset="0"/>
              </a:rPr>
              <a:t>: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cỏ</a:t>
            </a:r>
            <a:r>
              <a:rPr lang="en-US" altLang="en-US" sz="3000" dirty="0"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gỗ</a:t>
            </a:r>
            <a:endParaRPr lang="en-US" altLang="en-US" sz="3000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000" u="sng" dirty="0" err="1">
                <a:latin typeface="Times New Roman" panose="02020603050405020304" pitchFamily="18" charset="0"/>
              </a:rPr>
              <a:t>Sinh</a:t>
            </a:r>
            <a:r>
              <a:rPr lang="en-US" altLang="en-US" sz="3000" u="sng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000" u="sng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tiêu</a:t>
            </a:r>
            <a:r>
              <a:rPr lang="en-US" altLang="en-US" sz="3000" u="sng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thụ</a:t>
            </a:r>
            <a:r>
              <a:rPr lang="en-US" altLang="en-US" sz="3000" dirty="0">
                <a:latin typeface="Times New Roman" panose="02020603050405020304" pitchFamily="18" charset="0"/>
              </a:rPr>
              <a:t>: </a:t>
            </a:r>
            <a:br>
              <a:rPr lang="en-US" altLang="en-US" sz="3000" dirty="0">
                <a:latin typeface="Times New Roman" panose="02020603050405020304" pitchFamily="18" charset="0"/>
              </a:rPr>
            </a:b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sâu</a:t>
            </a:r>
            <a:r>
              <a:rPr lang="en-US" altLang="en-US" sz="3000" dirty="0"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hươu</a:t>
            </a:r>
            <a:r>
              <a:rPr lang="en-US" altLang="en-US" sz="3000" dirty="0"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chuột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sv</a:t>
            </a:r>
            <a:r>
              <a:rPr lang="en-US" altLang="en-US" sz="3000" u="sng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tiêu</a:t>
            </a:r>
            <a:r>
              <a:rPr lang="en-US" altLang="en-US" sz="3000" u="sng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thụ</a:t>
            </a:r>
            <a:r>
              <a:rPr lang="en-US" altLang="en-US" sz="3000" u="sng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cấp</a:t>
            </a:r>
            <a:r>
              <a:rPr lang="en-US" altLang="en-US" sz="3000" u="sng" dirty="0">
                <a:latin typeface="Times New Roman" panose="02020603050405020304" pitchFamily="18" charset="0"/>
              </a:rPr>
              <a:t> 1</a:t>
            </a:r>
            <a:r>
              <a:rPr lang="en-US" altLang="en-US" sz="3000" dirty="0">
                <a:latin typeface="Times New Roman" panose="02020603050405020304" pitchFamily="18" charset="0"/>
              </a:rPr>
              <a:t/>
            </a:r>
            <a:br>
              <a:rPr lang="en-US" altLang="en-US" sz="3000" dirty="0">
                <a:latin typeface="Times New Roman" panose="02020603050405020304" pitchFamily="18" charset="0"/>
              </a:rPr>
            </a:b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rắn</a:t>
            </a:r>
            <a:r>
              <a:rPr lang="en-US" altLang="en-US" sz="3000" dirty="0"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cầy</a:t>
            </a:r>
            <a:r>
              <a:rPr lang="en-US" altLang="en-US" sz="3000" dirty="0"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chuột</a:t>
            </a:r>
            <a:r>
              <a:rPr lang="en-US" altLang="en-US" sz="3000" dirty="0"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</a:rPr>
              <a:t>bọ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sv</a:t>
            </a:r>
            <a:r>
              <a:rPr lang="en-US" altLang="en-US" sz="3000" u="sng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tiêu</a:t>
            </a:r>
            <a:r>
              <a:rPr lang="en-US" altLang="en-US" sz="3000" u="sng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thụ</a:t>
            </a:r>
            <a:r>
              <a:rPr lang="en-US" altLang="en-US" sz="3000" u="sng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cấp</a:t>
            </a:r>
            <a:r>
              <a:rPr lang="en-US" altLang="en-US" sz="3000" u="sng" dirty="0">
                <a:latin typeface="Times New Roman" panose="02020603050405020304" pitchFamily="18" charset="0"/>
              </a:rPr>
              <a:t> 2</a:t>
            </a:r>
            <a:br>
              <a:rPr lang="en-US" altLang="en-US" sz="3000" u="sng" dirty="0">
                <a:latin typeface="Times New Roman" panose="02020603050405020304" pitchFamily="18" charset="0"/>
              </a:rPr>
            </a:b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hổ</a:t>
            </a:r>
            <a:r>
              <a:rPr lang="en-US" altLang="en-US" sz="3000" dirty="0"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đại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bàng</a:t>
            </a:r>
            <a:r>
              <a:rPr lang="en-US" altLang="en-US" sz="3000" dirty="0">
                <a:latin typeface="Times New Roman" panose="02020603050405020304" pitchFamily="18" charset="0"/>
              </a:rPr>
              <a:t> , </a:t>
            </a:r>
            <a:r>
              <a:rPr lang="en-US" altLang="en-US" sz="3000" dirty="0" err="1">
                <a:latin typeface="Times New Roman" panose="02020603050405020304" pitchFamily="18" charset="0"/>
              </a:rPr>
              <a:t>rắn</a:t>
            </a:r>
            <a:r>
              <a:rPr lang="en-US" altLang="en-US" sz="3000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sv</a:t>
            </a:r>
            <a:r>
              <a:rPr lang="en-US" altLang="en-US" sz="3000" u="sng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tiêu</a:t>
            </a:r>
            <a:r>
              <a:rPr lang="en-US" altLang="en-US" sz="3000" u="sng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thụ</a:t>
            </a:r>
            <a:r>
              <a:rPr lang="en-US" altLang="en-US" sz="3000" u="sng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cấp</a:t>
            </a:r>
            <a:r>
              <a:rPr lang="en-US" altLang="en-US" sz="3000" u="sng" dirty="0">
                <a:latin typeface="Times New Roman" panose="02020603050405020304" pitchFamily="18" charset="0"/>
              </a:rPr>
              <a:t> 3</a:t>
            </a:r>
          </a:p>
          <a:p>
            <a:pPr>
              <a:lnSpc>
                <a:spcPct val="90000"/>
              </a:lnSpc>
            </a:pPr>
            <a:r>
              <a:rPr lang="en-US" altLang="en-US" sz="3000" u="sng" dirty="0" err="1">
                <a:latin typeface="Times New Roman" panose="02020603050405020304" pitchFamily="18" charset="0"/>
              </a:rPr>
              <a:t>Sinh</a:t>
            </a:r>
            <a:r>
              <a:rPr lang="en-US" altLang="en-US" sz="3000" u="sng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000" u="sng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000" u="sng" dirty="0">
                <a:latin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latin typeface="Times New Roman" panose="02020603050405020304" pitchFamily="18" charset="0"/>
              </a:rPr>
              <a:t>giải</a:t>
            </a:r>
            <a:r>
              <a:rPr lang="en-US" altLang="en-US" sz="3000" dirty="0">
                <a:latin typeface="Times New Roman" panose="02020603050405020304" pitchFamily="18" charset="0"/>
              </a:rPr>
              <a:t>: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nấm</a:t>
            </a:r>
            <a:r>
              <a:rPr lang="en-US" altLang="en-US" sz="3000" dirty="0"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</a:rPr>
              <a:t>giun</a:t>
            </a:r>
            <a:r>
              <a:rPr lang="en-US" altLang="en-US" sz="3000" dirty="0">
                <a:latin typeface="Times New Roman" panose="02020603050405020304" pitchFamily="18" charset="0"/>
              </a:rPr>
              <a:t>, vi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000" dirty="0"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địa</a:t>
            </a:r>
            <a:r>
              <a:rPr lang="en-US" altLang="en-US" sz="3000" dirty="0">
                <a:latin typeface="Times New Roman" panose="02020603050405020304" pitchFamily="18" charset="0"/>
              </a:rPr>
              <a:t> y </a:t>
            </a:r>
          </a:p>
        </p:txBody>
      </p:sp>
      <p:sp>
        <p:nvSpPr>
          <p:cNvPr id="230404" name="Rectangle 4">
            <a:extLst>
              <a:ext uri="{FF2B5EF4-FFF2-40B4-BE49-F238E27FC236}">
                <a16:creationId xmlns:a16="http://schemas.microsoft.com/office/drawing/2014/main" xmlns="" id="{64473C5B-0DFA-4B89-9DF7-CFD339200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105400"/>
            <a:ext cx="7924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Webdings" panose="05030102010509060703" pitchFamily="18" charset="2"/>
              </a:rPr>
              <a:t>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Từ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tập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trên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cho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biết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lưới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thức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ăn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hoàn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chỉnh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bao 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gồm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mấy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thành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phần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những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thành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phần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>
            <a:extLst>
              <a:ext uri="{FF2B5EF4-FFF2-40B4-BE49-F238E27FC236}">
                <a16:creationId xmlns:a16="http://schemas.microsoft.com/office/drawing/2014/main" xmlns="" id="{8601B4D3-85E3-4FEA-BDD3-9D96C9EB27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66900"/>
            <a:ext cx="8229600" cy="3124200"/>
          </a:xfrm>
        </p:spPr>
        <p:txBody>
          <a:bodyPr>
            <a:norm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vi-VN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 err="1">
                <a:latin typeface="Times New Roman" panose="02020603050405020304" pitchFamily="18" charset="0"/>
              </a:rPr>
              <a:t>lưới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ăn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hoàn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chỉnh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bắt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xuất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tiêu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thúc</a:t>
            </a:r>
            <a:r>
              <a:rPr lang="en-US" altLang="en-US" sz="2800" dirty="0"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giải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31428" name="Line 4">
            <a:extLst>
              <a:ext uri="{FF2B5EF4-FFF2-40B4-BE49-F238E27FC236}">
                <a16:creationId xmlns:a16="http://schemas.microsoft.com/office/drawing/2014/main" xmlns="" id="{2F101E30-EED2-44BF-8C62-003A6CA85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819400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1429" name="Line 5">
            <a:extLst>
              <a:ext uri="{FF2B5EF4-FFF2-40B4-BE49-F238E27FC236}">
                <a16:creationId xmlns:a16="http://schemas.microsoft.com/office/drawing/2014/main" xmlns="" id="{82616C6D-21BE-414D-A05C-2F26F6C171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2514600"/>
            <a:ext cx="838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1430" name="Line 6">
            <a:extLst>
              <a:ext uri="{FF2B5EF4-FFF2-40B4-BE49-F238E27FC236}">
                <a16:creationId xmlns:a16="http://schemas.microsoft.com/office/drawing/2014/main" xmlns="" id="{8FF353B1-48D5-4D72-A39C-97C9DDDC8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103" y="2819400"/>
            <a:ext cx="762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xmlns="" id="{D97F81BC-F29D-4FDE-9164-86DDF51CC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000" i="1" dirty="0" err="1">
                <a:latin typeface="Times New Roman" panose="02020603050405020304" pitchFamily="18" charset="0"/>
              </a:rPr>
              <a:t>Vai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trò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chuỗi</a:t>
            </a:r>
            <a:r>
              <a:rPr lang="vi-VN" altLang="en-US" sz="3000" i="1" dirty="0">
                <a:latin typeface="Times New Roman" panose="02020603050405020304" pitchFamily="18" charset="0"/>
              </a:rPr>
              <a:t>, </a:t>
            </a:r>
            <a:r>
              <a:rPr lang="vi-VN" altLang="en-US" sz="3000" i="1" dirty="0" err="1">
                <a:latin typeface="Times New Roman" panose="02020603050405020304" pitchFamily="18" charset="0"/>
              </a:rPr>
              <a:t>lưới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3000" i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xmlns="" id="{D4326400-9599-4E0C-8AD6-DF91D2E314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/>
          <a:lstStyle/>
          <a:p>
            <a:r>
              <a:rPr lang="en-US" altLang="en-US" sz="3000" u="sng">
                <a:latin typeface="Times New Roman" panose="02020603050405020304" pitchFamily="18" charset="0"/>
              </a:rPr>
              <a:t>sinh vật sản xuất</a:t>
            </a:r>
            <a:r>
              <a:rPr lang="en-US" altLang="en-US" sz="3000">
                <a:latin typeface="Times New Roman" panose="02020603050405020304" pitchFamily="18" charset="0"/>
              </a:rPr>
              <a:t>: tổng hợp các chất vô cơ </a:t>
            </a: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>
                <a:latin typeface="Times New Roman" panose="02020603050405020304" pitchFamily="18" charset="0"/>
              </a:rPr>
              <a:t> hữu cơ.</a:t>
            </a:r>
          </a:p>
          <a:p>
            <a:r>
              <a:rPr lang="en-US" altLang="en-US" sz="3000" u="sng">
                <a:latin typeface="Times New Roman" panose="02020603050405020304" pitchFamily="18" charset="0"/>
              </a:rPr>
              <a:t>Sinh vật tiêu thụ</a:t>
            </a:r>
            <a:r>
              <a:rPr lang="en-US" altLang="en-US" sz="3000">
                <a:latin typeface="Times New Roman" panose="02020603050405020304" pitchFamily="18" charset="0"/>
              </a:rPr>
              <a:t>:</a:t>
            </a:r>
            <a:br>
              <a:rPr lang="en-US" altLang="en-US" sz="3000">
                <a:latin typeface="Times New Roman" panose="02020603050405020304" pitchFamily="18" charset="0"/>
              </a:rPr>
            </a:br>
            <a:r>
              <a:rPr lang="en-US" altLang="en-US" sz="3000">
                <a:latin typeface="Times New Roman" panose="02020603050405020304" pitchFamily="18" charset="0"/>
              </a:rPr>
              <a:t>ĐV ăn TV hoặc ăn ĐV </a:t>
            </a: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sử dụng chất hữu cơ</a:t>
            </a:r>
            <a:endParaRPr lang="en-US" altLang="en-US" sz="3000">
              <a:latin typeface="Times New Roman" panose="02020603050405020304" pitchFamily="18" charset="0"/>
            </a:endParaRPr>
          </a:p>
          <a:p>
            <a:r>
              <a:rPr lang="en-US" altLang="en-US" sz="3000" u="sng">
                <a:latin typeface="Times New Roman" panose="02020603050405020304" pitchFamily="18" charset="0"/>
              </a:rPr>
              <a:t>Sinh vật phân giải</a:t>
            </a:r>
            <a:r>
              <a:rPr lang="en-US" altLang="en-US" sz="3000">
                <a:latin typeface="Times New Roman" panose="02020603050405020304" pitchFamily="18" charset="0"/>
              </a:rPr>
              <a:t>: gồm vi khuẩn, nấm… chúng phân giải chất hữu cơ (xác động thực vật)</a:t>
            </a:r>
            <a:r>
              <a:rPr lang="en-US" altLang="en-US" sz="3000"/>
              <a:t> </a:t>
            </a:r>
            <a:r>
              <a:rPr lang="en-US" altLang="en-US" sz="3000">
                <a:latin typeface="Times New Roman" panose="02020603050405020304" pitchFamily="18" charset="0"/>
              </a:rPr>
              <a:t> thành chất vô cơ</a:t>
            </a:r>
          </a:p>
          <a:p>
            <a:r>
              <a:rPr lang="en-US" altLang="en-US" sz="3000">
                <a:solidFill>
                  <a:schemeClr val="tx2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</a:t>
            </a:r>
            <a:r>
              <a:rPr lang="en-US" altLang="en-US" sz="3000">
                <a:solidFill>
                  <a:schemeClr val="tx2"/>
                </a:solidFill>
                <a:latin typeface="Times New Roman" panose="02020603050405020304" pitchFamily="18" charset="0"/>
              </a:rPr>
              <a:t> có sự tuần hoàn vật chất (kèm theo năng lượng) trong hệ sinh thái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xmlns="" id="{3156AFB7-5974-46E4-8083-80BD8D9DB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000">
                <a:latin typeface="Times New Roman" panose="02020603050405020304" pitchFamily="18" charset="0"/>
              </a:rPr>
              <a:t>Sự tuần hoàn vật chất (kèm theo năng lượng) trong hệ sinh thái </a:t>
            </a:r>
          </a:p>
        </p:txBody>
      </p:sp>
      <p:grpSp>
        <p:nvGrpSpPr>
          <p:cNvPr id="233476" name="Group 4">
            <a:extLst>
              <a:ext uri="{FF2B5EF4-FFF2-40B4-BE49-F238E27FC236}">
                <a16:creationId xmlns:a16="http://schemas.microsoft.com/office/drawing/2014/main" xmlns="" id="{1E9ECA65-C84B-42D9-AC48-B15B827F57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200" y="1600200"/>
            <a:ext cx="8077200" cy="4267200"/>
            <a:chOff x="2520" y="1583"/>
            <a:chExt cx="6840" cy="3060"/>
          </a:xfrm>
        </p:grpSpPr>
        <p:sp>
          <p:nvSpPr>
            <p:cNvPr id="233477" name="AutoShape 5">
              <a:extLst>
                <a:ext uri="{FF2B5EF4-FFF2-40B4-BE49-F238E27FC236}">
                  <a16:creationId xmlns:a16="http://schemas.microsoft.com/office/drawing/2014/main" xmlns="" id="{C6931889-68EB-4144-AD21-5613CAFCFF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20" y="1583"/>
              <a:ext cx="684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3478" name="Rectangle 6">
              <a:extLst>
                <a:ext uri="{FF2B5EF4-FFF2-40B4-BE49-F238E27FC236}">
                  <a16:creationId xmlns:a16="http://schemas.microsoft.com/office/drawing/2014/main" xmlns="" id="{52E72EB6-69E5-444B-AF02-73975600A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" y="1763"/>
              <a:ext cx="18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 altLang="en-US" sz="3000">
                  <a:latin typeface="Times New Roman" panose="02020603050405020304" pitchFamily="18" charset="0"/>
                </a:rPr>
                <a:t>chất vô cơ</a:t>
              </a:r>
              <a:endParaRPr lang="en-US" altLang="en-US" sz="3000">
                <a:latin typeface="Arial" panose="020B0604020202020204" pitchFamily="34" charset="0"/>
              </a:endParaRPr>
            </a:p>
          </p:txBody>
        </p:sp>
        <p:sp>
          <p:nvSpPr>
            <p:cNvPr id="233479" name="Rectangle 7">
              <a:extLst>
                <a:ext uri="{FF2B5EF4-FFF2-40B4-BE49-F238E27FC236}">
                  <a16:creationId xmlns:a16="http://schemas.microsoft.com/office/drawing/2014/main" xmlns="" id="{48995F16-C380-4EC2-B010-47168B482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" y="1763"/>
              <a:ext cx="234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altLang="en-US" sz="3000">
                  <a:latin typeface="Times New Roman" panose="02020603050405020304" pitchFamily="18" charset="0"/>
                </a:rPr>
                <a:t>Sinh vật sản xuất (thực vật)</a:t>
              </a:r>
            </a:p>
          </p:txBody>
        </p:sp>
        <p:sp>
          <p:nvSpPr>
            <p:cNvPr id="233480" name="Rectangle 8">
              <a:extLst>
                <a:ext uri="{FF2B5EF4-FFF2-40B4-BE49-F238E27FC236}">
                  <a16:creationId xmlns:a16="http://schemas.microsoft.com/office/drawing/2014/main" xmlns="" id="{675BAC26-4BB8-4A63-9E4F-F65D58708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" y="3563"/>
              <a:ext cx="234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altLang="en-US" sz="3000">
                  <a:latin typeface="Times New Roman" panose="02020603050405020304" pitchFamily="18" charset="0"/>
                </a:rPr>
                <a:t>Sinh vật tiêu thụ (động vật)</a:t>
              </a:r>
            </a:p>
          </p:txBody>
        </p:sp>
        <p:sp>
          <p:nvSpPr>
            <p:cNvPr id="233481" name="Rectangle 9">
              <a:extLst>
                <a:ext uri="{FF2B5EF4-FFF2-40B4-BE49-F238E27FC236}">
                  <a16:creationId xmlns:a16="http://schemas.microsoft.com/office/drawing/2014/main" xmlns="" id="{8B96F70A-B6EA-4166-B769-8478CFF54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3563"/>
              <a:ext cx="27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altLang="en-US" sz="3000">
                  <a:latin typeface="Times New Roman" panose="02020603050405020304" pitchFamily="18" charset="0"/>
                </a:rPr>
                <a:t>Sinh vật phân giải (vi sinh vật, nấm…)</a:t>
              </a:r>
            </a:p>
          </p:txBody>
        </p:sp>
        <p:sp>
          <p:nvSpPr>
            <p:cNvPr id="233482" name="Line 10">
              <a:extLst>
                <a:ext uri="{FF2B5EF4-FFF2-40B4-BE49-F238E27FC236}">
                  <a16:creationId xmlns:a16="http://schemas.microsoft.com/office/drawing/2014/main" xmlns="" id="{A668AEB4-A77D-42DD-A99B-3D615291D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0" y="2123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3483" name="Line 11">
              <a:extLst>
                <a:ext uri="{FF2B5EF4-FFF2-40B4-BE49-F238E27FC236}">
                  <a16:creationId xmlns:a16="http://schemas.microsoft.com/office/drawing/2014/main" xmlns="" id="{25267D1F-B6CF-4FAA-990C-65252C268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0" y="2483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3484" name="Line 12">
              <a:extLst>
                <a:ext uri="{FF2B5EF4-FFF2-40B4-BE49-F238E27FC236}">
                  <a16:creationId xmlns:a16="http://schemas.microsoft.com/office/drawing/2014/main" xmlns="" id="{F114FFDB-6C9C-4957-A934-A041016565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0" y="3923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3485" name="Line 13">
              <a:extLst>
                <a:ext uri="{FF2B5EF4-FFF2-40B4-BE49-F238E27FC236}">
                  <a16:creationId xmlns:a16="http://schemas.microsoft.com/office/drawing/2014/main" xmlns="" id="{9522A893-55E6-48BF-9A3D-381E34AAE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0" y="2483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xmlns="" id="{A01FE9DF-B880-4027-A04B-8CEB40E71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686800" cy="2971800"/>
          </a:xfrm>
        </p:spPr>
        <p:txBody>
          <a:bodyPr/>
          <a:lstStyle/>
          <a:p>
            <a:pPr algn="l"/>
            <a:r>
              <a:rPr lang="en-US" altLang="en-US" sz="3000" i="1">
                <a:latin typeface="Times New Roman" panose="02020603050405020304" pitchFamily="18" charset="0"/>
              </a:rPr>
              <a:t/>
            </a:r>
            <a:br>
              <a:rPr lang="en-US" altLang="en-US" sz="3000" i="1">
                <a:latin typeface="Times New Roman" panose="02020603050405020304" pitchFamily="18" charset="0"/>
              </a:rPr>
            </a:br>
            <a:r>
              <a:rPr lang="en-US" altLang="en-US" sz="3000" i="1">
                <a:latin typeface="Times New Roman" panose="02020603050405020304" pitchFamily="18" charset="0"/>
              </a:rPr>
              <a:t>a. Hãy lập 3 chuỗi thức ăn khác nhau gồm 4 mắt xích.</a:t>
            </a:r>
            <a:br>
              <a:rPr lang="en-US" altLang="en-US" sz="3000" i="1">
                <a:latin typeface="Times New Roman" panose="02020603050405020304" pitchFamily="18" charset="0"/>
              </a:rPr>
            </a:br>
            <a:r>
              <a:rPr lang="en-US" altLang="en-US" sz="3000" i="1">
                <a:latin typeface="Times New Roman" panose="02020603050405020304" pitchFamily="18" charset="0"/>
              </a:rPr>
              <a:t>b. Từ các chuỗi thức ăn vừa lập hãy ghép thành một lưới thức ăn</a:t>
            </a:r>
            <a:r>
              <a:rPr lang="en-US" altLang="en-US" sz="3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524" name="Rectangle 4">
            <a:extLst>
              <a:ext uri="{FF2B5EF4-FFF2-40B4-BE49-F238E27FC236}">
                <a16:creationId xmlns:a16="http://schemas.microsoft.com/office/drawing/2014/main" xmlns="" id="{75390B47-8F2D-4A97-A608-05F9D2A7E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7800"/>
            <a:ext cx="82565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muỗi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ếch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rắn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bàng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chuột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mèo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thạch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sùng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vi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b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altLang="en-US" sz="30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2FF64218-026B-491D-A37A-9CE6D26D8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116998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0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tậ</a:t>
            </a:r>
            <a:r>
              <a:rPr lang="vi-VN" altLang="en-US" sz="3000" b="1" dirty="0">
                <a:latin typeface="Times New Roman" panose="02020603050405020304" pitchFamily="18" charset="0"/>
              </a:rPr>
              <a:t>p</a:t>
            </a:r>
            <a:r>
              <a:rPr lang="en-US" altLang="en-US" sz="3000" dirty="0">
                <a:latin typeface="Times New Roman" panose="02020603050405020304" pitchFamily="18" charset="0"/>
              </a:rPr>
              <a:t>: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br>
              <a:rPr lang="en-US" altLang="en-US" sz="3000" i="1" dirty="0">
                <a:latin typeface="Times New Roman" panose="02020603050405020304" pitchFamily="18" charset="0"/>
              </a:rPr>
            </a:br>
            <a:r>
              <a:rPr lang="en-US" altLang="en-US" sz="3000" i="1" dirty="0">
                <a:latin typeface="Times New Roman" panose="02020603050405020304" pitchFamily="18" charset="0"/>
              </a:rPr>
              <a:t>a.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Lập</a:t>
            </a:r>
            <a:r>
              <a:rPr lang="en-US" altLang="en-US" sz="3000" i="1" dirty="0">
                <a:latin typeface="Times New Roman" panose="02020603050405020304" pitchFamily="18" charset="0"/>
              </a:rPr>
              <a:t> 3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chuỗi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khác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gồm</a:t>
            </a:r>
            <a:r>
              <a:rPr lang="en-US" altLang="en-US" sz="3000" i="1" dirty="0">
                <a:latin typeface="Times New Roman" panose="02020603050405020304" pitchFamily="18" charset="0"/>
              </a:rPr>
              <a:t> 4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mắt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xích</a:t>
            </a:r>
            <a:r>
              <a:rPr lang="en-US" altLang="en-US" sz="3000" i="1" dirty="0">
                <a:latin typeface="Times New Roman" panose="02020603050405020304" pitchFamily="18" charset="0"/>
              </a:rPr>
              <a:t>.</a:t>
            </a:r>
            <a:br>
              <a:rPr lang="en-US" altLang="en-US" sz="3000" i="1" dirty="0">
                <a:latin typeface="Times New Roman" panose="02020603050405020304" pitchFamily="18" charset="0"/>
              </a:rPr>
            </a:br>
            <a:endParaRPr lang="en-US" altLang="en-US" sz="3000" dirty="0">
              <a:latin typeface="Times New Roman" panose="02020603050405020304" pitchFamily="18" charset="0"/>
            </a:endParaRPr>
          </a:p>
        </p:txBody>
      </p:sp>
      <p:pic>
        <p:nvPicPr>
          <p:cNvPr id="237572" name="Picture 4">
            <a:extLst>
              <a:ext uri="{FF2B5EF4-FFF2-40B4-BE49-F238E27FC236}">
                <a16:creationId xmlns:a16="http://schemas.microsoft.com/office/drawing/2014/main" xmlns="" id="{85B667C7-555F-47B1-90D9-6FF14805A11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1466850" cy="1128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7574" name="Picture 6">
            <a:extLst>
              <a:ext uri="{FF2B5EF4-FFF2-40B4-BE49-F238E27FC236}">
                <a16:creationId xmlns:a16="http://schemas.microsoft.com/office/drawing/2014/main" xmlns="" id="{A618096D-6B40-4953-8005-7B554A6826B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048000"/>
            <a:ext cx="1371600" cy="99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7576" name="Picture 8">
            <a:extLst>
              <a:ext uri="{FF2B5EF4-FFF2-40B4-BE49-F238E27FC236}">
                <a16:creationId xmlns:a16="http://schemas.microsoft.com/office/drawing/2014/main" xmlns="" id="{BCD58904-7E9E-422F-8F8F-D5CE5869F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1447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7" name="Picture 9">
            <a:extLst>
              <a:ext uri="{FF2B5EF4-FFF2-40B4-BE49-F238E27FC236}">
                <a16:creationId xmlns:a16="http://schemas.microsoft.com/office/drawing/2014/main" xmlns="" id="{019C3441-9B40-45E6-B010-05CE6DB5D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0"/>
            <a:ext cx="1346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8" name="Picture 10">
            <a:extLst>
              <a:ext uri="{FF2B5EF4-FFF2-40B4-BE49-F238E27FC236}">
                <a16:creationId xmlns:a16="http://schemas.microsoft.com/office/drawing/2014/main" xmlns="" id="{7333128F-7CBE-4881-B243-85AE9446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25781" b="9114"/>
          <a:stretch>
            <a:fillRect/>
          </a:stretch>
        </p:blipFill>
        <p:spPr bwMode="auto">
          <a:xfrm>
            <a:off x="5105400" y="1219200"/>
            <a:ext cx="1447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9" name="Picture 11">
            <a:extLst>
              <a:ext uri="{FF2B5EF4-FFF2-40B4-BE49-F238E27FC236}">
                <a16:creationId xmlns:a16="http://schemas.microsoft.com/office/drawing/2014/main" xmlns="" id="{90762A96-D87E-4EB6-952C-979A372BC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1371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80" name="Picture 12">
            <a:extLst>
              <a:ext uri="{FF2B5EF4-FFF2-40B4-BE49-F238E27FC236}">
                <a16:creationId xmlns:a16="http://schemas.microsoft.com/office/drawing/2014/main" xmlns="" id="{C90D24B4-D0D0-4D74-ACFB-1F080A1C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t="11446" r="7750" b="5750"/>
          <a:stretch>
            <a:fillRect/>
          </a:stretch>
        </p:blipFill>
        <p:spPr bwMode="auto">
          <a:xfrm>
            <a:off x="2895600" y="3048000"/>
            <a:ext cx="1447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81" name="Picture 13">
            <a:extLst>
              <a:ext uri="{FF2B5EF4-FFF2-40B4-BE49-F238E27FC236}">
                <a16:creationId xmlns:a16="http://schemas.microsoft.com/office/drawing/2014/main" xmlns="" id="{54C03CF9-F289-4B58-8DC2-E7459B97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1447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82" name="Rectangle 14">
            <a:extLst>
              <a:ext uri="{FF2B5EF4-FFF2-40B4-BE49-F238E27FC236}">
                <a16:creationId xmlns:a16="http://schemas.microsoft.com/office/drawing/2014/main" xmlns="" id="{298272CC-9851-4034-95E7-2E95D628A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09800"/>
            <a:ext cx="9747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muỗi</a:t>
            </a:r>
          </a:p>
        </p:txBody>
      </p:sp>
      <p:sp>
        <p:nvSpPr>
          <p:cNvPr id="237583" name="Rectangle 15">
            <a:extLst>
              <a:ext uri="{FF2B5EF4-FFF2-40B4-BE49-F238E27FC236}">
                <a16:creationId xmlns:a16="http://schemas.microsoft.com/office/drawing/2014/main" xmlns="" id="{FDD576F2-2B8A-4A2C-AF7E-333ACD9CA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09800"/>
            <a:ext cx="7397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ếch</a:t>
            </a:r>
          </a:p>
        </p:txBody>
      </p:sp>
      <p:sp>
        <p:nvSpPr>
          <p:cNvPr id="237584" name="Rectangle 16">
            <a:extLst>
              <a:ext uri="{FF2B5EF4-FFF2-40B4-BE49-F238E27FC236}">
                <a16:creationId xmlns:a16="http://schemas.microsoft.com/office/drawing/2014/main" xmlns="" id="{6AE4321A-6E25-4C27-B87C-1882A62CC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09800"/>
            <a:ext cx="711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rắn</a:t>
            </a:r>
          </a:p>
        </p:txBody>
      </p:sp>
      <p:sp>
        <p:nvSpPr>
          <p:cNvPr id="237585" name="Rectangle 17">
            <a:extLst>
              <a:ext uri="{FF2B5EF4-FFF2-40B4-BE49-F238E27FC236}">
                <a16:creationId xmlns:a16="http://schemas.microsoft.com/office/drawing/2014/main" xmlns="" id="{0FA39A8E-7054-4AC1-91D8-9310F91DF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133600"/>
            <a:ext cx="15605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đại bàng</a:t>
            </a:r>
          </a:p>
        </p:txBody>
      </p:sp>
      <p:sp>
        <p:nvSpPr>
          <p:cNvPr id="237586" name="Rectangle 18">
            <a:extLst>
              <a:ext uri="{FF2B5EF4-FFF2-40B4-BE49-F238E27FC236}">
                <a16:creationId xmlns:a16="http://schemas.microsoft.com/office/drawing/2014/main" xmlns="" id="{4FA2C32B-DB30-48C5-93F6-A0A866A79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038600"/>
            <a:ext cx="6635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lúa</a:t>
            </a:r>
          </a:p>
        </p:txBody>
      </p:sp>
      <p:sp>
        <p:nvSpPr>
          <p:cNvPr id="237587" name="Rectangle 19">
            <a:extLst>
              <a:ext uri="{FF2B5EF4-FFF2-40B4-BE49-F238E27FC236}">
                <a16:creationId xmlns:a16="http://schemas.microsoft.com/office/drawing/2014/main" xmlns="" id="{6C8B3541-E96A-40DD-BAA1-F1B40C3FF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038600"/>
            <a:ext cx="11811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500"/>
              <a:t> </a:t>
            </a:r>
            <a:r>
              <a:rPr lang="en-US" altLang="en-US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chuột</a:t>
            </a:r>
          </a:p>
        </p:txBody>
      </p:sp>
      <p:sp>
        <p:nvSpPr>
          <p:cNvPr id="237588" name="Rectangle 20">
            <a:extLst>
              <a:ext uri="{FF2B5EF4-FFF2-40B4-BE49-F238E27FC236}">
                <a16:creationId xmlns:a16="http://schemas.microsoft.com/office/drawing/2014/main" xmlns="" id="{A5CA11DD-27F8-442C-B147-7FD206FDE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962400"/>
            <a:ext cx="8747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mèo</a:t>
            </a:r>
          </a:p>
        </p:txBody>
      </p:sp>
      <p:sp>
        <p:nvSpPr>
          <p:cNvPr id="237589" name="Rectangle 21">
            <a:extLst>
              <a:ext uri="{FF2B5EF4-FFF2-40B4-BE49-F238E27FC236}">
                <a16:creationId xmlns:a16="http://schemas.microsoft.com/office/drawing/2014/main" xmlns="" id="{95BEE7DE-87D6-496C-B8C0-12BD32046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886200"/>
            <a:ext cx="18399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vi sinh vật</a:t>
            </a:r>
          </a:p>
        </p:txBody>
      </p:sp>
      <p:pic>
        <p:nvPicPr>
          <p:cNvPr id="237590" name="Picture 22">
            <a:extLst>
              <a:ext uri="{FF2B5EF4-FFF2-40B4-BE49-F238E27FC236}">
                <a16:creationId xmlns:a16="http://schemas.microsoft.com/office/drawing/2014/main" xmlns="" id="{88066C51-031B-42C0-AC7C-F0399FE41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00600"/>
            <a:ext cx="1447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91" name="Picture 23">
            <a:extLst>
              <a:ext uri="{FF2B5EF4-FFF2-40B4-BE49-F238E27FC236}">
                <a16:creationId xmlns:a16="http://schemas.microsoft.com/office/drawing/2014/main" xmlns="" id="{7E284E11-00C0-42E1-9EF8-5FC86FF0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466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7592" name="Picture 24">
            <a:extLst>
              <a:ext uri="{FF2B5EF4-FFF2-40B4-BE49-F238E27FC236}">
                <a16:creationId xmlns:a16="http://schemas.microsoft.com/office/drawing/2014/main" xmlns="" id="{923B17DB-5F2D-455B-8D62-B8B9AFAFB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25781" b="9114"/>
          <a:stretch>
            <a:fillRect/>
          </a:stretch>
        </p:blipFill>
        <p:spPr bwMode="auto">
          <a:xfrm>
            <a:off x="5181600" y="4800600"/>
            <a:ext cx="1447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93" name="Picture 25">
            <a:extLst>
              <a:ext uri="{FF2B5EF4-FFF2-40B4-BE49-F238E27FC236}">
                <a16:creationId xmlns:a16="http://schemas.microsoft.com/office/drawing/2014/main" xmlns="" id="{67A3B9AE-E116-424B-B5D5-BC50C89DF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00600"/>
            <a:ext cx="1371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95" name="Rectangle 27">
            <a:extLst>
              <a:ext uri="{FF2B5EF4-FFF2-40B4-BE49-F238E27FC236}">
                <a16:creationId xmlns:a16="http://schemas.microsoft.com/office/drawing/2014/main" xmlns="" id="{21DB05C7-E1F3-405F-91D5-DDC8FE8E6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19462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thạch sùng</a:t>
            </a:r>
          </a:p>
        </p:txBody>
      </p:sp>
      <p:sp>
        <p:nvSpPr>
          <p:cNvPr id="237596" name="Rectangle 28">
            <a:extLst>
              <a:ext uri="{FF2B5EF4-FFF2-40B4-BE49-F238E27FC236}">
                <a16:creationId xmlns:a16="http://schemas.microsoft.com/office/drawing/2014/main" xmlns="" id="{B2A540D9-D00A-441A-AF18-FDC7BF26E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15000"/>
            <a:ext cx="9747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muỗi</a:t>
            </a:r>
          </a:p>
        </p:txBody>
      </p:sp>
      <p:sp>
        <p:nvSpPr>
          <p:cNvPr id="237597" name="Rectangle 29">
            <a:extLst>
              <a:ext uri="{FF2B5EF4-FFF2-40B4-BE49-F238E27FC236}">
                <a16:creationId xmlns:a16="http://schemas.microsoft.com/office/drawing/2014/main" xmlns="" id="{799E0D3A-B692-40A2-BC5C-526595606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715000"/>
            <a:ext cx="711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rắn</a:t>
            </a:r>
          </a:p>
        </p:txBody>
      </p:sp>
      <p:sp>
        <p:nvSpPr>
          <p:cNvPr id="237598" name="Rectangle 30">
            <a:extLst>
              <a:ext uri="{FF2B5EF4-FFF2-40B4-BE49-F238E27FC236}">
                <a16:creationId xmlns:a16="http://schemas.microsoft.com/office/drawing/2014/main" xmlns="" id="{97F52CD6-CCDE-4FA7-8071-4A4C6F8EA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15000"/>
            <a:ext cx="15605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đại bàng</a:t>
            </a:r>
          </a:p>
        </p:txBody>
      </p:sp>
      <p:sp>
        <p:nvSpPr>
          <p:cNvPr id="237601" name="Line 33">
            <a:extLst>
              <a:ext uri="{FF2B5EF4-FFF2-40B4-BE49-F238E27FC236}">
                <a16:creationId xmlns:a16="http://schemas.microsoft.com/office/drawing/2014/main" xmlns="" id="{734B499A-660E-4533-BEAD-DCC95DF4A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334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02" name="Line 34">
            <a:extLst>
              <a:ext uri="{FF2B5EF4-FFF2-40B4-BE49-F238E27FC236}">
                <a16:creationId xmlns:a16="http://schemas.microsoft.com/office/drawing/2014/main" xmlns="" id="{BDD4C19F-9B65-439E-BD8C-A0C960D45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657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03" name="Line 35">
            <a:extLst>
              <a:ext uri="{FF2B5EF4-FFF2-40B4-BE49-F238E27FC236}">
                <a16:creationId xmlns:a16="http://schemas.microsoft.com/office/drawing/2014/main" xmlns="" id="{7AB02C12-96C8-41BF-99D7-BE96EB9AD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657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04" name="Line 36">
            <a:extLst>
              <a:ext uri="{FF2B5EF4-FFF2-40B4-BE49-F238E27FC236}">
                <a16:creationId xmlns:a16="http://schemas.microsoft.com/office/drawing/2014/main" xmlns="" id="{F820E845-6001-49C0-95A2-3401F2A68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657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05" name="Line 37">
            <a:extLst>
              <a:ext uri="{FF2B5EF4-FFF2-40B4-BE49-F238E27FC236}">
                <a16:creationId xmlns:a16="http://schemas.microsoft.com/office/drawing/2014/main" xmlns="" id="{FA5E5A96-FDE5-4CB9-B37A-04C1DA4C5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334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06" name="Line 38">
            <a:extLst>
              <a:ext uri="{FF2B5EF4-FFF2-40B4-BE49-F238E27FC236}">
                <a16:creationId xmlns:a16="http://schemas.microsoft.com/office/drawing/2014/main" xmlns="" id="{9C0D947E-E48B-46FF-B561-328ED984F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334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07" name="Line 39">
            <a:extLst>
              <a:ext uri="{FF2B5EF4-FFF2-40B4-BE49-F238E27FC236}">
                <a16:creationId xmlns:a16="http://schemas.microsoft.com/office/drawing/2014/main" xmlns="" id="{1B38B155-2A02-4BC4-8D8F-ED16C900C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752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08" name="Line 40">
            <a:extLst>
              <a:ext uri="{FF2B5EF4-FFF2-40B4-BE49-F238E27FC236}">
                <a16:creationId xmlns:a16="http://schemas.microsoft.com/office/drawing/2014/main" xmlns="" id="{FC77D458-580E-4EAC-923C-0D0EEE724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1752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09" name="Line 41">
            <a:extLst>
              <a:ext uri="{FF2B5EF4-FFF2-40B4-BE49-F238E27FC236}">
                <a16:creationId xmlns:a16="http://schemas.microsoft.com/office/drawing/2014/main" xmlns="" id="{4EEEA7CB-01B9-4E74-8E86-970D26A7A4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676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7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7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7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7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7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7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7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7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7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7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7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7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37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23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37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23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7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23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37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decel="100000" fill="hold"/>
                                        <p:tgtEl>
                                          <p:spTgt spid="23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37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3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23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7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23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37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23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3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37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3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23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37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decel="100000" fill="hold"/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37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3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23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82" grpId="0"/>
      <p:bldP spid="237583" grpId="0"/>
      <p:bldP spid="237584" grpId="0"/>
      <p:bldP spid="237585" grpId="0"/>
      <p:bldP spid="237586" grpId="0"/>
      <p:bldP spid="237587" grpId="0"/>
      <p:bldP spid="237588" grpId="0"/>
      <p:bldP spid="237589" grpId="0"/>
      <p:bldP spid="237595" grpId="0"/>
      <p:bldP spid="237596" grpId="0"/>
      <p:bldP spid="237597" grpId="0"/>
      <p:bldP spid="23759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xmlns="" id="{D4B907CA-3792-4A39-BC41-8F31BC3FE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524000"/>
          </a:xfrm>
        </p:spPr>
        <p:txBody>
          <a:bodyPr/>
          <a:lstStyle/>
          <a:p>
            <a:pPr algn="l"/>
            <a:r>
              <a:rPr lang="en-US" altLang="en-US" sz="30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latin typeface="Times New Roman" panose="02020603050405020304" pitchFamily="18" charset="0"/>
              </a:rPr>
              <a:t>: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br>
              <a:rPr lang="en-US" altLang="en-US" sz="3000" i="1" dirty="0">
                <a:latin typeface="Times New Roman" panose="02020603050405020304" pitchFamily="18" charset="0"/>
              </a:rPr>
            </a:br>
            <a:r>
              <a:rPr lang="en-US" altLang="en-US" sz="3000" i="1" dirty="0">
                <a:latin typeface="Times New Roman" panose="02020603050405020304" pitchFamily="18" charset="0"/>
              </a:rPr>
              <a:t>b.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chuỗi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lập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ghép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lưới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000" i="1" dirty="0"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238596" name="Group 4">
            <a:extLst>
              <a:ext uri="{FF2B5EF4-FFF2-40B4-BE49-F238E27FC236}">
                <a16:creationId xmlns:a16="http://schemas.microsoft.com/office/drawing/2014/main" xmlns="" id="{288E56D9-D6C9-49CA-A8F9-2BEB8BEFDE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609600" y="1752600"/>
            <a:ext cx="10744200" cy="4800600"/>
            <a:chOff x="1440" y="10103"/>
            <a:chExt cx="7380" cy="3240"/>
          </a:xfrm>
        </p:grpSpPr>
        <p:sp>
          <p:nvSpPr>
            <p:cNvPr id="238597" name="AutoShape 5">
              <a:extLst>
                <a:ext uri="{FF2B5EF4-FFF2-40B4-BE49-F238E27FC236}">
                  <a16:creationId xmlns:a16="http://schemas.microsoft.com/office/drawing/2014/main" xmlns="" id="{8BF293FB-8B22-4231-8721-C2CBBDABBA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0" y="10103"/>
              <a:ext cx="7380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598" name="Rectangle 6">
              <a:extLst>
                <a:ext uri="{FF2B5EF4-FFF2-40B4-BE49-F238E27FC236}">
                  <a16:creationId xmlns:a16="http://schemas.microsoft.com/office/drawing/2014/main" xmlns="" id="{AC0AE348-3D36-43EA-8CF2-957BB788C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1543"/>
              <a:ext cx="108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en-US" sz="3000"/>
                <a:t>muỗi</a:t>
              </a:r>
            </a:p>
          </p:txBody>
        </p:sp>
        <p:sp>
          <p:nvSpPr>
            <p:cNvPr id="238599" name="Rectangle 7">
              <a:extLst>
                <a:ext uri="{FF2B5EF4-FFF2-40B4-BE49-F238E27FC236}">
                  <a16:creationId xmlns:a16="http://schemas.microsoft.com/office/drawing/2014/main" xmlns="" id="{22DE008D-94CC-4D6D-A9E7-C721C6C58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" y="11543"/>
              <a:ext cx="162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en-US" sz="2800"/>
                <a:t>Thạch sùng</a:t>
              </a:r>
            </a:p>
          </p:txBody>
        </p:sp>
        <p:sp>
          <p:nvSpPr>
            <p:cNvPr id="238600" name="Rectangle 8">
              <a:extLst>
                <a:ext uri="{FF2B5EF4-FFF2-40B4-BE49-F238E27FC236}">
                  <a16:creationId xmlns:a16="http://schemas.microsoft.com/office/drawing/2014/main" xmlns="" id="{BE8DC9AB-5FB6-4C18-B44F-C578AB358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12623"/>
              <a:ext cx="72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en-US" sz="3000"/>
                <a:t>lúa</a:t>
              </a:r>
            </a:p>
          </p:txBody>
        </p:sp>
        <p:sp>
          <p:nvSpPr>
            <p:cNvPr id="238601" name="Rectangle 9">
              <a:extLst>
                <a:ext uri="{FF2B5EF4-FFF2-40B4-BE49-F238E27FC236}">
                  <a16:creationId xmlns:a16="http://schemas.microsoft.com/office/drawing/2014/main" xmlns="" id="{4795B422-4C1C-4B76-92EA-FA164CFE1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" y="12623"/>
              <a:ext cx="9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en-US" sz="3000"/>
                <a:t>mèo</a:t>
              </a:r>
            </a:p>
          </p:txBody>
        </p:sp>
        <p:sp>
          <p:nvSpPr>
            <p:cNvPr id="238602" name="Rectangle 10">
              <a:extLst>
                <a:ext uri="{FF2B5EF4-FFF2-40B4-BE49-F238E27FC236}">
                  <a16:creationId xmlns:a16="http://schemas.microsoft.com/office/drawing/2014/main" xmlns="" id="{F4329219-6D6E-4B66-B063-6723E2D02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0283"/>
              <a:ext cx="9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en-US" sz="3000"/>
                <a:t>rắn</a:t>
              </a:r>
            </a:p>
          </p:txBody>
        </p:sp>
        <p:sp>
          <p:nvSpPr>
            <p:cNvPr id="238603" name="Rectangle 11">
              <a:extLst>
                <a:ext uri="{FF2B5EF4-FFF2-40B4-BE49-F238E27FC236}">
                  <a16:creationId xmlns:a16="http://schemas.microsoft.com/office/drawing/2014/main" xmlns="" id="{AEA05711-EEEF-4BF7-B681-1E466A1C3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" y="10283"/>
              <a:ext cx="126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en-US" sz="3000">
                  <a:latin typeface="Times New Roman" panose="02020603050405020304" pitchFamily="18" charset="0"/>
                </a:rPr>
                <a:t>đại bàng</a:t>
              </a:r>
              <a:endParaRPr lang="en-US" altLang="en-US" sz="3000"/>
            </a:p>
          </p:txBody>
        </p:sp>
        <p:sp>
          <p:nvSpPr>
            <p:cNvPr id="238604" name="Rectangle 12">
              <a:extLst>
                <a:ext uri="{FF2B5EF4-FFF2-40B4-BE49-F238E27FC236}">
                  <a16:creationId xmlns:a16="http://schemas.microsoft.com/office/drawing/2014/main" xmlns="" id="{6A2C221F-1399-4276-B828-7900341F4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10283"/>
              <a:ext cx="72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en-US" sz="3000"/>
                <a:t>ếch</a:t>
              </a:r>
            </a:p>
          </p:txBody>
        </p:sp>
        <p:sp>
          <p:nvSpPr>
            <p:cNvPr id="238605" name="Rectangle 13">
              <a:extLst>
                <a:ext uri="{FF2B5EF4-FFF2-40B4-BE49-F238E27FC236}">
                  <a16:creationId xmlns:a16="http://schemas.microsoft.com/office/drawing/2014/main" xmlns="" id="{C74FCE59-E0FC-4158-80D7-79039E168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0" y="11543"/>
              <a:ext cx="162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en-US" sz="3000"/>
                <a:t>Vi sinh vật</a:t>
              </a:r>
            </a:p>
          </p:txBody>
        </p:sp>
        <p:sp>
          <p:nvSpPr>
            <p:cNvPr id="238606" name="Rectangle 14">
              <a:extLst>
                <a:ext uri="{FF2B5EF4-FFF2-40B4-BE49-F238E27FC236}">
                  <a16:creationId xmlns:a16="http://schemas.microsoft.com/office/drawing/2014/main" xmlns="" id="{654CBE0E-ED31-447C-B3B5-AC595CB0D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12623"/>
              <a:ext cx="108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en-US" sz="3000"/>
                <a:t>chuột</a:t>
              </a:r>
            </a:p>
          </p:txBody>
        </p:sp>
        <p:sp>
          <p:nvSpPr>
            <p:cNvPr id="238607" name="Line 15">
              <a:extLst>
                <a:ext uri="{FF2B5EF4-FFF2-40B4-BE49-F238E27FC236}">
                  <a16:creationId xmlns:a16="http://schemas.microsoft.com/office/drawing/2014/main" xmlns="" id="{F4428A01-4B2B-455D-9978-05354C52E9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0" y="10823"/>
              <a:ext cx="525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608" name="Line 16">
              <a:extLst>
                <a:ext uri="{FF2B5EF4-FFF2-40B4-BE49-F238E27FC236}">
                  <a16:creationId xmlns:a16="http://schemas.microsoft.com/office/drawing/2014/main" xmlns="" id="{1D7AF6D6-F0CF-465B-B2F6-8A961DF52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10463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609" name="Line 17">
              <a:extLst>
                <a:ext uri="{FF2B5EF4-FFF2-40B4-BE49-F238E27FC236}">
                  <a16:creationId xmlns:a16="http://schemas.microsoft.com/office/drawing/2014/main" xmlns="" id="{724EA322-5338-4FC8-BA09-FFBFF6595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0" y="10463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610" name="Line 18">
              <a:extLst>
                <a:ext uri="{FF2B5EF4-FFF2-40B4-BE49-F238E27FC236}">
                  <a16:creationId xmlns:a16="http://schemas.microsoft.com/office/drawing/2014/main" xmlns="" id="{BC5C8451-3FB2-492C-8FFD-84879F498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" y="11723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611" name="Line 19">
              <a:extLst>
                <a:ext uri="{FF2B5EF4-FFF2-40B4-BE49-F238E27FC236}">
                  <a16:creationId xmlns:a16="http://schemas.microsoft.com/office/drawing/2014/main" xmlns="" id="{998C06A3-A1DC-4D5E-9D4D-B6BDA25576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0" y="11753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612" name="Line 20">
              <a:extLst>
                <a:ext uri="{FF2B5EF4-FFF2-40B4-BE49-F238E27FC236}">
                  <a16:creationId xmlns:a16="http://schemas.microsoft.com/office/drawing/2014/main" xmlns="" id="{7D4ED053-A4E6-478E-9053-20183B468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0" y="12983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613" name="Line 21">
              <a:extLst>
                <a:ext uri="{FF2B5EF4-FFF2-40B4-BE49-F238E27FC236}">
                  <a16:creationId xmlns:a16="http://schemas.microsoft.com/office/drawing/2014/main" xmlns="" id="{9B0C3439-4108-4B04-B32F-DA90A8181E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12983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614" name="Line 22">
              <a:extLst>
                <a:ext uri="{FF2B5EF4-FFF2-40B4-BE49-F238E27FC236}">
                  <a16:creationId xmlns:a16="http://schemas.microsoft.com/office/drawing/2014/main" xmlns="" id="{C186C74D-DFDF-4CEA-B5F1-43576C3E7D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80" y="10823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615" name="Line 23">
              <a:extLst>
                <a:ext uri="{FF2B5EF4-FFF2-40B4-BE49-F238E27FC236}">
                  <a16:creationId xmlns:a16="http://schemas.microsoft.com/office/drawing/2014/main" xmlns="" id="{94DF3F11-E14D-4E61-AD6F-1430E6D2C2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0" y="12083"/>
              <a:ext cx="1" cy="5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616" name="Line 24">
              <a:extLst>
                <a:ext uri="{FF2B5EF4-FFF2-40B4-BE49-F238E27FC236}">
                  <a16:creationId xmlns:a16="http://schemas.microsoft.com/office/drawing/2014/main" xmlns="" id="{B1CF9565-79B5-46FF-818E-AE3B5F64C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0" y="12083"/>
              <a:ext cx="345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617" name="Line 25">
              <a:extLst>
                <a:ext uri="{FF2B5EF4-FFF2-40B4-BE49-F238E27FC236}">
                  <a16:creationId xmlns:a16="http://schemas.microsoft.com/office/drawing/2014/main" xmlns="" id="{C192C8FB-2C8A-4F83-95B9-E1067F304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0" y="10823"/>
              <a:ext cx="36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8620" name="Line 28">
            <a:extLst>
              <a:ext uri="{FF2B5EF4-FFF2-40B4-BE49-F238E27FC236}">
                <a16:creationId xmlns:a16="http://schemas.microsoft.com/office/drawing/2014/main" xmlns="" id="{F07DB937-469F-46B9-8122-B019DF883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0038" y="472440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xmlns="" id="{20B0FF36-57BB-4B24-89B6-358053BD8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057" y="228600"/>
            <a:ext cx="7620000" cy="1139825"/>
          </a:xfrm>
        </p:spPr>
        <p:txBody>
          <a:bodyPr/>
          <a:lstStyle/>
          <a:p>
            <a:pPr algn="l"/>
            <a:r>
              <a:rPr lang="en-US" altLang="en-US" sz="3500" u="sng" dirty="0">
                <a:latin typeface="Times New Roman" panose="02020603050405020304" pitchFamily="18" charset="0"/>
                <a:sym typeface="Webdings" panose="05030102010509060703" pitchFamily="18" charset="2"/>
              </a:rPr>
              <a:t>I. </a:t>
            </a:r>
            <a:r>
              <a:rPr lang="en-US" altLang="en-US" sz="3500" u="sng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Thế</a:t>
            </a:r>
            <a:r>
              <a:rPr lang="en-US" altLang="en-US" sz="3500" u="sng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500" u="sng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nào</a:t>
            </a:r>
            <a:r>
              <a:rPr lang="en-US" altLang="en-US" sz="3500" u="sng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500" u="sng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là</a:t>
            </a:r>
            <a:r>
              <a:rPr lang="en-US" altLang="en-US" sz="3500" u="sng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500" u="sng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một</a:t>
            </a:r>
            <a:r>
              <a:rPr lang="en-US" altLang="en-US" sz="3500" u="sng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500" u="sng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hệ</a:t>
            </a:r>
            <a:r>
              <a:rPr lang="en-US" altLang="en-US" sz="3500" u="sng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500" u="sng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sinh</a:t>
            </a:r>
            <a:r>
              <a:rPr lang="en-US" altLang="en-US" sz="3500" u="sng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500" u="sng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thái</a:t>
            </a:r>
            <a:r>
              <a:rPr lang="en-US" altLang="en-US" sz="3500" u="sng" dirty="0">
                <a:latin typeface="Times New Roman" panose="02020603050405020304" pitchFamily="18" charset="0"/>
                <a:sym typeface="Webdings" panose="05030102010509060703" pitchFamily="18" charset="2"/>
              </a:rPr>
              <a:t>?</a:t>
            </a:r>
            <a:r>
              <a:rPr lang="en-US" altLang="en-US" sz="4000" u="sng" dirty="0">
                <a:latin typeface="Times New Roman" panose="02020603050405020304" pitchFamily="18" charset="0"/>
                <a:sym typeface="Webdings" panose="05030102010509060703" pitchFamily="18" charset="2"/>
              </a:rPr>
              <a:t/>
            </a:r>
            <a:br>
              <a:rPr lang="en-US" altLang="en-US" sz="4000" u="sng" dirty="0">
                <a:latin typeface="Times New Roman" panose="02020603050405020304" pitchFamily="18" charset="0"/>
                <a:sym typeface="Webdings" panose="05030102010509060703" pitchFamily="18" charset="2"/>
              </a:rPr>
            </a:br>
            <a:endParaRPr lang="en-US" altLang="en-US" sz="4000" u="sng" dirty="0"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xmlns="" id="{1FA71D4A-1270-454C-9162-759631FE4F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543800" cy="114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>
                <a:latin typeface="Times New Roman" panose="02020603050405020304" pitchFamily="18" charset="0"/>
                <a:sym typeface="Webdings" panose="05030102010509060703" pitchFamily="18" charset="2"/>
              </a:rPr>
              <a:t>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sát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quần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xã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hồ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và</a:t>
            </a:r>
            <a:r>
              <a:rPr lang="en-US" altLang="en-US" sz="2400" dirty="0"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khu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vực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quần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xã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kể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tố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thái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vô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hữu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sym typeface="Webdings" panose="05030102010509060703" pitchFamily="18" charset="2"/>
              </a:rPr>
              <a:t>?</a:t>
            </a:r>
          </a:p>
        </p:txBody>
      </p:sp>
      <p:pic>
        <p:nvPicPr>
          <p:cNvPr id="191492" name="Picture 4">
            <a:extLst>
              <a:ext uri="{FF2B5EF4-FFF2-40B4-BE49-F238E27FC236}">
                <a16:creationId xmlns:a16="http://schemas.microsoft.com/office/drawing/2014/main" xmlns="" id="{F225BC66-C1CC-45A4-9849-B23CD50D6A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33600"/>
            <a:ext cx="83058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xmlns="" id="{F3334D5A-F254-4996-93FB-E6461AA6F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27" y="271463"/>
            <a:ext cx="7620000" cy="14652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I. </a:t>
            </a:r>
            <a:r>
              <a:rPr lang="en-US" altLang="en-US" sz="35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Thế</a:t>
            </a:r>
            <a:r>
              <a:rPr lang="en-US" altLang="en-US" sz="3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5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nào</a:t>
            </a:r>
            <a:r>
              <a:rPr lang="en-US" altLang="en-US" sz="3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5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là</a:t>
            </a:r>
            <a:r>
              <a:rPr lang="en-US" altLang="en-US" sz="3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5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một</a:t>
            </a:r>
            <a:r>
              <a:rPr lang="en-US" altLang="en-US" sz="3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5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hệ</a:t>
            </a:r>
            <a:r>
              <a:rPr lang="en-US" altLang="en-US" sz="3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5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sinh</a:t>
            </a:r>
            <a:r>
              <a:rPr lang="en-US" altLang="en-US" sz="3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5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thái</a:t>
            </a:r>
            <a:r>
              <a:rPr lang="en-US" altLang="en-US" sz="3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?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/>
            </a:r>
            <a:b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</a:b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/>
            </a:r>
            <a:b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</a:b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Ví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dụ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:</a:t>
            </a:r>
            <a:endParaRPr lang="en-US" altLang="en-US" sz="4000" u="sng" dirty="0">
              <a:latin typeface="Times New Roman" panose="02020603050405020304" pitchFamily="18" charset="0"/>
              <a:cs typeface="Times New Roman" panose="02020603050405020304" pitchFamily="18" charset="0"/>
              <a:sym typeface="Webdings" panose="05030102010509060703" pitchFamily="18" charset="2"/>
            </a:endParaRPr>
          </a:p>
        </p:txBody>
      </p:sp>
      <p:sp>
        <p:nvSpPr>
          <p:cNvPr id="262157" name="Rectangle 13">
            <a:extLst>
              <a:ext uri="{FF2B5EF4-FFF2-40B4-BE49-F238E27FC236}">
                <a16:creationId xmlns:a16="http://schemas.microsoft.com/office/drawing/2014/main" xmlns="" id="{EF153847-92B6-47FC-AE60-1E5950F8D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76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</a:p>
        </p:txBody>
      </p:sp>
      <p:sp>
        <p:nvSpPr>
          <p:cNvPr id="262158" name="Rectangle 14">
            <a:extLst>
              <a:ext uri="{FF2B5EF4-FFF2-40B4-BE49-F238E27FC236}">
                <a16:creationId xmlns:a16="http://schemas.microsoft.com/office/drawing/2014/main" xmlns="" id="{CC0B06E6-473A-44DF-8DE0-CCFB693E3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00200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QXSV: SV 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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SV</a:t>
            </a:r>
          </a:p>
        </p:txBody>
      </p:sp>
      <p:sp>
        <p:nvSpPr>
          <p:cNvPr id="262159" name="Rectangle 15">
            <a:extLst>
              <a:ext uri="{FF2B5EF4-FFF2-40B4-BE49-F238E27FC236}">
                <a16:creationId xmlns:a16="http://schemas.microsoft.com/office/drawing/2014/main" xmlns="" id="{E48EB80F-AF94-4D00-AA84-9BCA14BFE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352800"/>
            <a:ext cx="669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vực sống:đất, đá, bùn,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nước,…</a:t>
            </a: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NTVS</a:t>
            </a:r>
          </a:p>
        </p:txBody>
      </p:sp>
      <p:sp>
        <p:nvSpPr>
          <p:cNvPr id="262160" name="Rectangle 16">
            <a:extLst>
              <a:ext uri="{FF2B5EF4-FFF2-40B4-BE49-F238E27FC236}">
                <a16:creationId xmlns:a16="http://schemas.microsoft.com/office/drawing/2014/main" xmlns="" id="{DB5861D3-8A53-4355-9CCB-0DC135C80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32338"/>
            <a:ext cx="66405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hoàn chỉnh, tương  đối ổn định</a:t>
            </a:r>
          </a:p>
        </p:txBody>
      </p:sp>
      <p:sp>
        <p:nvSpPr>
          <p:cNvPr id="262161" name="Rectangle 17">
            <a:extLst>
              <a:ext uri="{FF2B5EF4-FFF2-40B4-BE49-F238E27FC236}">
                <a16:creationId xmlns:a16="http://schemas.microsoft.com/office/drawing/2014/main" xmlns="" id="{2642C385-C5B7-43DC-B13D-9521076E5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2854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30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sinh thái hồ</a:t>
            </a:r>
            <a:r>
              <a:rPr lang="en-US" altLang="en-US" sz="3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2162" name="Line 18">
            <a:extLst>
              <a:ext uri="{FF2B5EF4-FFF2-40B4-BE49-F238E27FC236}">
                <a16:creationId xmlns:a16="http://schemas.microsoft.com/office/drawing/2014/main" xmlns="" id="{31E80A80-61A4-411C-801B-5EA3C64F21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19812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163" name="Line 19">
            <a:extLst>
              <a:ext uri="{FF2B5EF4-FFF2-40B4-BE49-F238E27FC236}">
                <a16:creationId xmlns:a16="http://schemas.microsoft.com/office/drawing/2014/main" xmlns="" id="{BBAF45FA-7E6E-4F3F-AAAA-9FCB82515F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2590800"/>
            <a:ext cx="685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164" name="Line 20">
            <a:extLst>
              <a:ext uri="{FF2B5EF4-FFF2-40B4-BE49-F238E27FC236}">
                <a16:creationId xmlns:a16="http://schemas.microsoft.com/office/drawing/2014/main" xmlns="" id="{4582BF72-594D-4761-9CDC-0A217AA80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166938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165" name="Line 21">
            <a:extLst>
              <a:ext uri="{FF2B5EF4-FFF2-40B4-BE49-F238E27FC236}">
                <a16:creationId xmlns:a16="http://schemas.microsoft.com/office/drawing/2014/main" xmlns="" id="{2D82BB32-E895-4A34-AAA6-36D20FA5CD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21336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2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6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2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6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8" grpId="0"/>
      <p:bldP spid="262159" grpId="0"/>
      <p:bldP spid="262160" grpId="0"/>
      <p:bldP spid="2621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xmlns="" id="{266A535C-BE48-4D59-85C2-11B4348A1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6629400" cy="865188"/>
          </a:xfrm>
        </p:spPr>
        <p:txBody>
          <a:bodyPr/>
          <a:lstStyle/>
          <a:p>
            <a:pPr algn="l"/>
            <a:r>
              <a:rPr lang="en-US" altLang="en-US" sz="3500" u="sng" dirty="0">
                <a:latin typeface="Times New Roman" panose="02020603050405020304" pitchFamily="18" charset="0"/>
                <a:sym typeface="Webdings" panose="05030102010509060703" pitchFamily="18" charset="2"/>
              </a:rPr>
              <a:t>I. </a:t>
            </a:r>
            <a:r>
              <a:rPr lang="en-US" altLang="en-US" sz="3500" u="sng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Thế</a:t>
            </a:r>
            <a:r>
              <a:rPr lang="en-US" altLang="en-US" sz="3500" u="sng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500" u="sng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nào</a:t>
            </a:r>
            <a:r>
              <a:rPr lang="en-US" altLang="en-US" sz="3500" u="sng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500" u="sng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là</a:t>
            </a:r>
            <a:r>
              <a:rPr lang="en-US" altLang="en-US" sz="3500" u="sng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500" u="sng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một</a:t>
            </a:r>
            <a:r>
              <a:rPr lang="en-US" altLang="en-US" sz="3500" u="sng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500" u="sng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hệ</a:t>
            </a:r>
            <a:r>
              <a:rPr lang="en-US" altLang="en-US" sz="3500" u="sng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500" u="sng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sinh</a:t>
            </a:r>
            <a:r>
              <a:rPr lang="en-US" altLang="en-US" sz="3500" u="sng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500" u="sng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thái</a:t>
            </a:r>
            <a:r>
              <a:rPr lang="en-US" altLang="en-US" sz="3500" u="sng" dirty="0">
                <a:latin typeface="Times New Roman" panose="02020603050405020304" pitchFamily="18" charset="0"/>
                <a:sym typeface="Webdings" panose="05030102010509060703" pitchFamily="18" charset="2"/>
              </a:rPr>
              <a:t>?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xmlns="" id="{EB77A789-7E98-4F81-A064-36BC6AE732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876800"/>
            <a:ext cx="8229600" cy="2971800"/>
          </a:xfrm>
        </p:spPr>
        <p:txBody>
          <a:bodyPr/>
          <a:lstStyle/>
          <a:p>
            <a:r>
              <a:rPr lang="en-US" altLang="en-US" sz="30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khái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niệm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thái</a:t>
            </a:r>
            <a:r>
              <a:rPr lang="en-US" altLang="en-US" sz="3000" dirty="0"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xét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gì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mối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3000" dirty="0">
                <a:latin typeface="Times New Roman" panose="02020603050405020304" pitchFamily="18" charset="0"/>
              </a:rPr>
              <a:t> QXSV </a:t>
            </a:r>
            <a:r>
              <a:rPr lang="en-US" altLang="en-US" sz="30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latin typeface="Times New Roman" panose="02020603050405020304" pitchFamily="18" charset="0"/>
              </a:rPr>
              <a:t> HST?</a:t>
            </a:r>
          </a:p>
          <a:p>
            <a:r>
              <a:rPr lang="en-US" altLang="en-US" sz="3000" dirty="0">
                <a:latin typeface="Times New Roman" panose="02020603050405020304" pitchFamily="18" charset="0"/>
                <a:sym typeface="Wingdings 3" panose="05040102010807070707" pitchFamily="18" charset="2"/>
              </a:rPr>
              <a:t> </a:t>
            </a:r>
            <a:r>
              <a:rPr lang="en-US" altLang="en-US" sz="3000" dirty="0">
                <a:latin typeface="Times New Roman" panose="02020603050405020304" pitchFamily="18" charset="0"/>
              </a:rPr>
              <a:t>QXSV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dirty="0">
                <a:latin typeface="Times New Roman" panose="02020603050405020304" pitchFamily="18" charset="0"/>
              </a:rPr>
              <a:t> HST.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Nó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NT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hữu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dirty="0">
                <a:latin typeface="Times New Roman" panose="02020603050405020304" pitchFamily="18" charset="0"/>
              </a:rPr>
              <a:t> HST.</a:t>
            </a:r>
          </a:p>
          <a:p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xmlns="" id="{DC31DA58-0BB4-40B1-9B4D-47F6C806A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43000"/>
            <a:ext cx="8305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QXSV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).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vô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ổn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</a:pP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sv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vô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1 HST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FB910D58-5BDF-42DF-B3B8-616D40613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" y="675594"/>
            <a:ext cx="870374" cy="815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  <p:bldP spid="1955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xmlns="" id="{706DF8C7-E8BF-40FF-A510-867F9D0B5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398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Times New Roman" panose="02020603050405020304" pitchFamily="18" charset="0"/>
              </a:rPr>
              <a:t>Bài tập </a:t>
            </a:r>
            <a:r>
              <a:rPr lang="en-US" altLang="en-US" sz="2800">
                <a:latin typeface="Times New Roman" panose="02020603050405020304" pitchFamily="18" charset="0"/>
                <a:sym typeface="Wingdings 3" panose="05040102010807070707" pitchFamily="18" charset="2"/>
              </a:rPr>
              <a:t></a:t>
            </a:r>
            <a:r>
              <a:rPr lang="en-US" altLang="en-US" sz="2800">
                <a:latin typeface="Times New Roman" panose="02020603050405020304" pitchFamily="18" charset="0"/>
              </a:rPr>
              <a:t> (SGK150): Quan sát hình 50.1 và cho biết: </a:t>
            </a:r>
            <a:r>
              <a:rPr lang="en-US" altLang="en-US" sz="2800" i="1">
                <a:latin typeface="Times New Roman" panose="02020603050405020304" pitchFamily="18" charset="0"/>
              </a:rPr>
              <a:t>những thành phần vô sinh và hữu sinh có thể có trong hệ sinh thái rừng nhiệt đới?</a:t>
            </a:r>
            <a:r>
              <a:rPr lang="en-US" altLang="en-US" sz="2800">
                <a:latin typeface="Times New Roman" panose="02020603050405020304" pitchFamily="18" charset="0"/>
              </a:rPr>
              <a:t/>
            </a:r>
            <a:br>
              <a:rPr lang="en-US" altLang="en-US" sz="2800">
                <a:latin typeface="Times New Roman" panose="02020603050405020304" pitchFamily="18" charset="0"/>
              </a:rPr>
            </a:b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xmlns="" id="{DD765544-C663-4A86-A0B5-6A667939E0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3000"/>
          </a:p>
          <a:p>
            <a:endParaRPr lang="en-US" altLang="en-US" sz="3000"/>
          </a:p>
        </p:txBody>
      </p:sp>
      <p:pic>
        <p:nvPicPr>
          <p:cNvPr id="196614" name="Picture 6">
            <a:extLst>
              <a:ext uri="{FF2B5EF4-FFF2-40B4-BE49-F238E27FC236}">
                <a16:creationId xmlns:a16="http://schemas.microsoft.com/office/drawing/2014/main" xmlns="" id="{407CF240-DA7E-408D-A0D2-2251AE20D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8011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>
            <a:extLst>
              <a:ext uri="{FF2B5EF4-FFF2-40B4-BE49-F238E27FC236}">
                <a16:creationId xmlns:a16="http://schemas.microsoft.com/office/drawing/2014/main" xmlns="" id="{673F7783-7B30-4AF8-9BCD-82E6A90BB6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686800" cy="5216525"/>
          </a:xfrm>
        </p:spPr>
        <p:txBody>
          <a:bodyPr/>
          <a:lstStyle/>
          <a:p>
            <a:r>
              <a:rPr lang="en-US" altLang="en-US" sz="3600">
                <a:latin typeface="Times New Roman" panose="02020603050405020304" pitchFamily="18" charset="0"/>
                <a:sym typeface="Wingdings 3" panose="05040102010807070707" pitchFamily="18" charset="2"/>
              </a:rPr>
              <a:t> </a:t>
            </a: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Rừng nhiệt đới có: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   +</a:t>
            </a:r>
            <a:r>
              <a:rPr lang="en-US" altLang="en-US" sz="3000">
                <a:latin typeface="Times New Roman" panose="02020603050405020304" pitchFamily="18" charset="0"/>
              </a:rPr>
              <a:t>Thành phần vô sinh: Đất, đá, mùn hữu cơ, lá rụng…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000">
                <a:latin typeface="Times New Roman" panose="02020603050405020304" pitchFamily="18" charset="0"/>
              </a:rPr>
              <a:t>   +Thành phần hữu sinh:</a:t>
            </a:r>
            <a:br>
              <a:rPr lang="en-US" altLang="en-US" sz="3000">
                <a:latin typeface="Times New Roman" panose="02020603050405020304" pitchFamily="18" charset="0"/>
              </a:rPr>
            </a:br>
            <a:r>
              <a:rPr lang="en-US" altLang="en-US" sz="3000">
                <a:latin typeface="Times New Roman" panose="02020603050405020304" pitchFamily="18" charset="0"/>
              </a:rPr>
              <a:t>Cây cỏ, cây gỗ   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000">
                <a:latin typeface="Times New Roman" panose="02020603050405020304" pitchFamily="18" charset="0"/>
              </a:rPr>
              <a:t>   Sâu, hươu, chuột</a:t>
            </a:r>
            <a:br>
              <a:rPr lang="en-US" altLang="en-US" sz="3000">
                <a:latin typeface="Times New Roman" panose="02020603050405020304" pitchFamily="18" charset="0"/>
              </a:rPr>
            </a:br>
            <a:r>
              <a:rPr lang="en-US" altLang="en-US" sz="3000">
                <a:latin typeface="Times New Roman" panose="02020603050405020304" pitchFamily="18" charset="0"/>
              </a:rPr>
              <a:t>Cầy, bọ ngựa, hổ, rắn…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000">
                <a:latin typeface="Times New Roman" panose="02020603050405020304" pitchFamily="18" charset="0"/>
              </a:rPr>
              <a:t>   Địa y, nấm, giun, vi sinh vật…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xmlns="" id="{98E77A92-B1D8-42E3-861B-68DB24DB1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91000" cy="484187"/>
          </a:xfrm>
        </p:spPr>
        <p:txBody>
          <a:bodyPr>
            <a:normAutofit fontScale="90000"/>
          </a:bodyPr>
          <a:lstStyle/>
          <a:p>
            <a:r>
              <a:rPr lang="en-US" altLang="en-US" sz="3000">
                <a:latin typeface="Times New Roman" panose="02020603050405020304" pitchFamily="18" charset="0"/>
              </a:rPr>
              <a:t>Bài tập </a:t>
            </a: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</a:t>
            </a:r>
            <a:r>
              <a:rPr lang="en-US" altLang="en-US" sz="3000">
                <a:latin typeface="Times New Roman" panose="02020603050405020304" pitchFamily="18" charset="0"/>
              </a:rPr>
              <a:t> (SGK150)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xmlns="" id="{79CA2968-D5CC-4FB0-90E5-12B95A2DB8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 i="1">
                <a:latin typeface="Times New Roman" panose="02020603050405020304" pitchFamily="18" charset="0"/>
              </a:rPr>
              <a:t>2&gt; Lá và cành cây mục là thức ăn của những sinh vật nào?</a:t>
            </a:r>
            <a:r>
              <a:rPr lang="en-US" altLang="en-US" sz="300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0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000">
                <a:latin typeface="Times New Roman" panose="02020603050405020304" pitchFamily="18" charset="0"/>
                <a:sym typeface="Wingdings 3" panose="05040102010807070707" pitchFamily="18" charset="2"/>
              </a:rPr>
              <a:t></a:t>
            </a:r>
            <a:r>
              <a:rPr lang="en-US" altLang="en-US" sz="3000">
                <a:latin typeface="Times New Roman" panose="02020603050405020304" pitchFamily="18" charset="0"/>
              </a:rPr>
              <a:t> là thức ăn của các sinh vật phân giải: vi khuẩn, giun đất, nấm…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1436</Words>
  <Application>Microsoft Office PowerPoint</Application>
  <PresentationFormat>On-screen Show (4:3)</PresentationFormat>
  <Paragraphs>199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Webdings</vt:lpstr>
      <vt:lpstr>Wingdings</vt:lpstr>
      <vt:lpstr>Wingdings 3</vt:lpstr>
      <vt:lpstr>Chủ đề Office</vt:lpstr>
      <vt:lpstr>Kiểm tra bài cũ</vt:lpstr>
      <vt:lpstr>PowerPoint Presentation</vt:lpstr>
      <vt:lpstr>Tiết 52 - Bài 50 Hệ sinh thái</vt:lpstr>
      <vt:lpstr>I. Thế nào là một hệ sinh thái? </vt:lpstr>
      <vt:lpstr>I. Thế nào là một hệ sinh thái?  Ví dụ:</vt:lpstr>
      <vt:lpstr>I. Thế nào là một hệ sinh thái?</vt:lpstr>
      <vt:lpstr>Bài tập  (SGK150): Quan sát hình 50.1 và cho biết: những thành phần vô sinh và hữu sinh có thể có trong hệ sinh thái rừng nhiệt đới? </vt:lpstr>
      <vt:lpstr>PowerPoint Presentation</vt:lpstr>
      <vt:lpstr>Bài tập  (SGK150)</vt:lpstr>
      <vt:lpstr>Bài tập  (SGK150)</vt:lpstr>
      <vt:lpstr>Bài tập  (SGK150)</vt:lpstr>
      <vt:lpstr>Bài tập  (SGK150)</vt:lpstr>
      <vt:lpstr>PowerPoint Presentation</vt:lpstr>
      <vt:lpstr>Từ các câu trả lời trên, chúng ta thấy vai trò của các thành phần hữu cơ trong rừng :</vt:lpstr>
      <vt:lpstr>PowerPoint Presentation</vt:lpstr>
      <vt:lpstr>Lấy một vài ví dụ hệ sinh thái?</vt:lpstr>
      <vt:lpstr>PowerPoint Presentation</vt:lpstr>
      <vt:lpstr>Bài tập 1 (PBT): Đơn vị nào dưới đây không phải là một hệ sinh thái?</vt:lpstr>
      <vt:lpstr>II. Chuỗi thức ăn và lưới thức ăn</vt:lpstr>
      <vt:lpstr>1. Thế nào là một chuỗi thức ăn </vt:lpstr>
      <vt:lpstr>PowerPoint Presentation</vt:lpstr>
      <vt:lpstr>cây cỏ                Chuột                     rắn</vt:lpstr>
      <vt:lpstr>Tương tự điền nội dung phù hợp vào chỗ trống của các dãy sau:</vt:lpstr>
      <vt:lpstr>PowerPoint Presentation</vt:lpstr>
      <vt:lpstr> Sâu  bọ ngựa  rắn  Cây  sâu  bọ ngựa Cây cỏ  hươu  hổ</vt:lpstr>
      <vt:lpstr> Sâu  bọ ngựa  rắn  Cây  sâu  bọ ngựa Cây cỏ  hươu  hổ</vt:lpstr>
      <vt:lpstr>1. Thế nào là chuỗi thức ăn? </vt:lpstr>
      <vt:lpstr>Bài  (SGK152) : Quan sát hình 50.2 và cho biết sâu ăn lá cây tham gia vào những chuỗi thức ăn nào?   ( mỗi chuỗi khoảng 4 mắt xích).</vt:lpstr>
      <vt:lpstr>Quan sát các chuỗi thức ăn và cho biết: Có thể ghép các chuỗi thức ăn đó lại với nhau được không? Dựa vào cơ sở nào? </vt:lpstr>
      <vt:lpstr>Có thể ghép các chuỗi thức ăn trên lại thông qua mắt xích sâu ăn lá cây:</vt:lpstr>
      <vt:lpstr>2. Thế nào là một lưới thức ăn?</vt:lpstr>
      <vt:lpstr>Bài  (SGK152) : Quan sát hình 50.2 và thực hiện yêu cầu 2: Hãy xếp các sinh vật theo từng thành phần chủ yếu của hệ sinh thái</vt:lpstr>
      <vt:lpstr>PowerPoint Presentation</vt:lpstr>
      <vt:lpstr>Vai trò của các loại sinh vật trong chuỗi, lưới thức ăn?</vt:lpstr>
      <vt:lpstr>Sự tuần hoàn vật chất (kèm theo năng lượng) trong hệ sinh thái </vt:lpstr>
      <vt:lpstr> a. Hãy lập 3 chuỗi thức ăn khác nhau gồm 4 mắt xích. b. Từ các chuỗi thức ăn vừa lập hãy ghép thành một lưới thức ăn </vt:lpstr>
      <vt:lpstr>Bài tập:  a. Lập 3 chuỗi thức ăn khác nhau gồm 4 mắt xích. </vt:lpstr>
      <vt:lpstr>Bài tập:  b. Từ các chuỗi thức ăn vừa lập ghép thành một lưới thức ăn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50 Hệ sinh thái</dc:title>
  <dc:creator>Nhung</dc:creator>
  <cp:lastModifiedBy>ADM</cp:lastModifiedBy>
  <cp:revision>155</cp:revision>
  <dcterms:created xsi:type="dcterms:W3CDTF">2000-03-13T15:13:47Z</dcterms:created>
  <dcterms:modified xsi:type="dcterms:W3CDTF">2022-03-25T03:49:38Z</dcterms:modified>
</cp:coreProperties>
</file>